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34"/>
  </p:notesMasterIdLst>
  <p:sldIdLst>
    <p:sldId id="256" r:id="rId2"/>
    <p:sldId id="299" r:id="rId3"/>
    <p:sldId id="257" r:id="rId4"/>
    <p:sldId id="258" r:id="rId5"/>
    <p:sldId id="263" r:id="rId6"/>
    <p:sldId id="314" r:id="rId7"/>
    <p:sldId id="261" r:id="rId8"/>
    <p:sldId id="302" r:id="rId9"/>
    <p:sldId id="268" r:id="rId10"/>
    <p:sldId id="265" r:id="rId11"/>
    <p:sldId id="304" r:id="rId12"/>
    <p:sldId id="283" r:id="rId13"/>
    <p:sldId id="267" r:id="rId14"/>
    <p:sldId id="282" r:id="rId15"/>
    <p:sldId id="315" r:id="rId16"/>
    <p:sldId id="316" r:id="rId17"/>
    <p:sldId id="270" r:id="rId18"/>
    <p:sldId id="305" r:id="rId19"/>
    <p:sldId id="290" r:id="rId20"/>
    <p:sldId id="308" r:id="rId21"/>
    <p:sldId id="307" r:id="rId22"/>
    <p:sldId id="309" r:id="rId23"/>
    <p:sldId id="317" r:id="rId24"/>
    <p:sldId id="311" r:id="rId25"/>
    <p:sldId id="276" r:id="rId26"/>
    <p:sldId id="313" r:id="rId27"/>
    <p:sldId id="277" r:id="rId28"/>
    <p:sldId id="278" r:id="rId29"/>
    <p:sldId id="287" r:id="rId30"/>
    <p:sldId id="288" r:id="rId31"/>
    <p:sldId id="289" r:id="rId32"/>
    <p:sldId id="310" r:id="rId3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7" autoAdjust="0"/>
    <p:restoredTop sz="86924" autoAdjust="0"/>
  </p:normalViewPr>
  <p:slideViewPr>
    <p:cSldViewPr snapToGrid="0">
      <p:cViewPr varScale="1">
        <p:scale>
          <a:sx n="65" d="100"/>
          <a:sy n="65" d="100"/>
        </p:scale>
        <p:origin x="95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E:\ULTIMAS%20IMPRESIONES\CONSOLIDADOS%20PLANTILLA%20UNIDA_%20(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Fernanda\Desktop\05_JUNIO_PLANTILLA_TESIS_CALCULOS_.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Fernanda\Desktop\05_JUNIO_PLANTILLA_TESIS_CALCULOS_.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Fernanda\Desktop\05_JUNIO_PLANTILLA_TESIS_CALCULOS_.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F:\ENVIOS\Analisis_Estados%20Situacion%20Financiera_Empresas_Consolidados_ORIGINAL_.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Fernanda\Desktop\CONSOLIDADOS%20PLANTILLA%20UNIDA_.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Fernanda\Desktop\05_JUNIO_PLANTILLA_TESIS_CALCULOS_.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Fernanda\Downloads\CONSOLIDADOS%20PLANTILLA%20UNIDA_%2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Fernanda\Downloads\CONSOLIDADOS%20PLANTILLA%20UNIDA_%20(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Fernanda\Desktop\05_JUNIO_PLANTILLA_TESIS_CALCULOS_.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Fernanda\Desktop\05_JUNIO_PLANTILLA_TESIS_CALCULOS_.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Fernanda\Desktop\05_JUNIO_PLANTILLA_TESIS_CALCULOS_.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ES"/>
              <a:t>Estructura del Activo Total</a:t>
            </a:r>
          </a:p>
        </c:rich>
      </c:tx>
      <c:layout>
        <c:manualLayout>
          <c:xMode val="edge"/>
          <c:yMode val="edge"/>
          <c:x val="0.329635093010546"/>
          <c:y val="5.6443889635746751E-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s-ES"/>
        </a:p>
      </c:txPr>
    </c:title>
    <c:autoTitleDeleted val="0"/>
    <c:plotArea>
      <c:layout/>
      <c:barChart>
        <c:barDir val="col"/>
        <c:grouping val="clustered"/>
        <c:varyColors val="0"/>
        <c:ser>
          <c:idx val="0"/>
          <c:order val="0"/>
          <c:tx>
            <c:strRef>
              <c:f>GRAFICOS_VERTICAL_!$B$6</c:f>
              <c:strCache>
                <c:ptCount val="1"/>
                <c:pt idx="0">
                  <c:v>Activo Coriente</c:v>
                </c:pt>
              </c:strCache>
            </c:strRef>
          </c:tx>
          <c:spPr>
            <a:solidFill>
              <a:schemeClr val="accent1"/>
            </a:solidFill>
            <a:ln>
              <a:noFill/>
            </a:ln>
            <a:effectLst/>
            <a:scene3d>
              <a:camera prst="orthographicFront"/>
              <a:lightRig rig="threePt" dir="t"/>
            </a:scene3d>
            <a:sp3d>
              <a:bevelT/>
            </a:sp3d>
          </c:spPr>
          <c:invertIfNegative val="0"/>
          <c:cat>
            <c:numRef>
              <c:f>GRAFICOS_VERTICAL_!$C$19:$E$19</c:f>
              <c:numCache>
                <c:formatCode>General</c:formatCode>
                <c:ptCount val="3"/>
                <c:pt idx="0">
                  <c:v>2014</c:v>
                </c:pt>
                <c:pt idx="1">
                  <c:v>2015</c:v>
                </c:pt>
                <c:pt idx="2">
                  <c:v>2016</c:v>
                </c:pt>
              </c:numCache>
            </c:numRef>
          </c:cat>
          <c:val>
            <c:numRef>
              <c:f>GRAFICOS_VERTICAL_!$C$6:$E$6</c:f>
              <c:numCache>
                <c:formatCode>0.00%</c:formatCode>
                <c:ptCount val="3"/>
                <c:pt idx="0">
                  <c:v>0.91351042113311398</c:v>
                </c:pt>
                <c:pt idx="1">
                  <c:v>0.92833521790429863</c:v>
                </c:pt>
                <c:pt idx="2">
                  <c:v>0.92485952235764235</c:v>
                </c:pt>
              </c:numCache>
            </c:numRef>
          </c:val>
          <c:extLst xmlns:c16r2="http://schemas.microsoft.com/office/drawing/2015/06/chart">
            <c:ext xmlns:c16="http://schemas.microsoft.com/office/drawing/2014/chart" uri="{C3380CC4-5D6E-409C-BE32-E72D297353CC}">
              <c16:uniqueId val="{00000000-A5F1-4EB2-ABC4-E7889E9C194A}"/>
            </c:ext>
          </c:extLst>
        </c:ser>
        <c:ser>
          <c:idx val="1"/>
          <c:order val="1"/>
          <c:tx>
            <c:strRef>
              <c:f>GRAFICOS_VERTICAL_!$B$7</c:f>
              <c:strCache>
                <c:ptCount val="1"/>
                <c:pt idx="0">
                  <c:v>Activo No Corriente</c:v>
                </c:pt>
              </c:strCache>
            </c:strRef>
          </c:tx>
          <c:spPr>
            <a:solidFill>
              <a:schemeClr val="accent2"/>
            </a:solidFill>
            <a:ln>
              <a:noFill/>
            </a:ln>
            <a:effectLst/>
            <a:scene3d>
              <a:camera prst="orthographicFront"/>
              <a:lightRig rig="threePt" dir="t"/>
            </a:scene3d>
            <a:sp3d>
              <a:bevelT/>
            </a:sp3d>
          </c:spPr>
          <c:invertIfNegative val="0"/>
          <c:cat>
            <c:numRef>
              <c:f>GRAFICOS_VERTICAL_!$C$19:$E$19</c:f>
              <c:numCache>
                <c:formatCode>General</c:formatCode>
                <c:ptCount val="3"/>
                <c:pt idx="0">
                  <c:v>2014</c:v>
                </c:pt>
                <c:pt idx="1">
                  <c:v>2015</c:v>
                </c:pt>
                <c:pt idx="2">
                  <c:v>2016</c:v>
                </c:pt>
              </c:numCache>
            </c:numRef>
          </c:cat>
          <c:val>
            <c:numRef>
              <c:f>GRAFICOS_VERTICAL_!$C$7:$E$7</c:f>
              <c:numCache>
                <c:formatCode>0.00%</c:formatCode>
                <c:ptCount val="3"/>
                <c:pt idx="0">
                  <c:v>8.648957886688606E-2</c:v>
                </c:pt>
                <c:pt idx="1">
                  <c:v>7.1664782095701304E-2</c:v>
                </c:pt>
                <c:pt idx="2">
                  <c:v>7.5140477642357678E-2</c:v>
                </c:pt>
              </c:numCache>
            </c:numRef>
          </c:val>
          <c:extLst xmlns:c16r2="http://schemas.microsoft.com/office/drawing/2015/06/chart">
            <c:ext xmlns:c16="http://schemas.microsoft.com/office/drawing/2014/chart" uri="{C3380CC4-5D6E-409C-BE32-E72D297353CC}">
              <c16:uniqueId val="{00000001-A5F1-4EB2-ABC4-E7889E9C194A}"/>
            </c:ext>
          </c:extLst>
        </c:ser>
        <c:dLbls>
          <c:showLegendKey val="0"/>
          <c:showVal val="0"/>
          <c:showCatName val="0"/>
          <c:showSerName val="0"/>
          <c:showPercent val="0"/>
          <c:showBubbleSize val="0"/>
        </c:dLbls>
        <c:gapWidth val="150"/>
        <c:axId val="436106088"/>
        <c:axId val="436115888"/>
      </c:barChart>
      <c:catAx>
        <c:axId val="436106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436115888"/>
        <c:crosses val="autoZero"/>
        <c:auto val="1"/>
        <c:lblAlgn val="ctr"/>
        <c:lblOffset val="100"/>
        <c:noMultiLvlLbl val="0"/>
      </c:catAx>
      <c:valAx>
        <c:axId val="4361158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436106088"/>
        <c:crosses val="autoZero"/>
        <c:crossBetween val="between"/>
        <c:majorUnit val="0.2"/>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dTable>
      <c:spPr>
        <a:noFill/>
        <a:ln>
          <a:noFill/>
        </a:ln>
        <a:effectLst/>
      </c:spPr>
    </c:plotArea>
    <c:plotVisOnly val="1"/>
    <c:dispBlanksAs val="gap"/>
    <c:showDLblsOverMax val="0"/>
  </c:chart>
  <c:spPr>
    <a:solidFill>
      <a:schemeClr val="bg1">
        <a:lumMod val="95000"/>
      </a:schemeClr>
    </a:solidFill>
    <a:ln>
      <a:noFill/>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plotArea>
      <c:layout/>
      <c:barChart>
        <c:barDir val="col"/>
        <c:grouping val="clustered"/>
        <c:varyColors val="0"/>
        <c:ser>
          <c:idx val="0"/>
          <c:order val="0"/>
          <c:tx>
            <c:strRef>
              <c:f>INDICADORES!$C$34</c:f>
              <c:strCache>
                <c:ptCount val="1"/>
                <c:pt idx="0">
                  <c:v>Margen Neto de Ventas</c:v>
                </c:pt>
              </c:strCache>
            </c:strRef>
          </c:tx>
          <c:spPr>
            <a:solidFill>
              <a:srgbClr val="00B050"/>
            </a:solidFill>
            <a:ln>
              <a:noFill/>
            </a:ln>
            <a:effectLst/>
            <a:scene3d>
              <a:camera prst="orthographicFront"/>
              <a:lightRig rig="threePt" dir="t"/>
            </a:scene3d>
            <a:sp3d>
              <a:bevelT/>
            </a:sp3d>
          </c:spPr>
          <c:invertIfNegative val="0"/>
          <c:cat>
            <c:numRef>
              <c:f>INDICADORES!$E$32:$G$32</c:f>
              <c:numCache>
                <c:formatCode>General</c:formatCode>
                <c:ptCount val="3"/>
                <c:pt idx="0">
                  <c:v>2014</c:v>
                </c:pt>
                <c:pt idx="1">
                  <c:v>2015</c:v>
                </c:pt>
                <c:pt idx="2">
                  <c:v>2016</c:v>
                </c:pt>
              </c:numCache>
            </c:numRef>
          </c:cat>
          <c:val>
            <c:numRef>
              <c:f>INDICADORES!$E$34:$G$34</c:f>
              <c:numCache>
                <c:formatCode>0.00%</c:formatCode>
                <c:ptCount val="3"/>
                <c:pt idx="0">
                  <c:v>4.1240343116464608E-2</c:v>
                </c:pt>
                <c:pt idx="1">
                  <c:v>4.4338953976970089E-2</c:v>
                </c:pt>
                <c:pt idx="2">
                  <c:v>2.3743177800404268E-2</c:v>
                </c:pt>
              </c:numCache>
            </c:numRef>
          </c:val>
        </c:ser>
        <c:dLbls>
          <c:showLegendKey val="0"/>
          <c:showVal val="0"/>
          <c:showCatName val="0"/>
          <c:showSerName val="0"/>
          <c:showPercent val="0"/>
          <c:showBubbleSize val="0"/>
        </c:dLbls>
        <c:gapWidth val="150"/>
        <c:axId val="436667272"/>
        <c:axId val="436669232"/>
      </c:barChart>
      <c:catAx>
        <c:axId val="436667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436669232"/>
        <c:crosses val="autoZero"/>
        <c:auto val="1"/>
        <c:lblAlgn val="ctr"/>
        <c:lblOffset val="100"/>
        <c:noMultiLvlLbl val="0"/>
      </c:catAx>
      <c:valAx>
        <c:axId val="436669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4366672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Table>
      <c:spPr>
        <a:solidFill>
          <a:schemeClr val="bg1">
            <a:lumMod val="95000"/>
          </a:schemeClr>
        </a:solidFill>
        <a:ln>
          <a:noFill/>
        </a:ln>
        <a:effectLst/>
      </c:spPr>
    </c:plotArea>
    <c:plotVisOnly val="1"/>
    <c:dispBlanksAs val="gap"/>
    <c:showDLblsOverMax val="0"/>
  </c:chart>
  <c:spPr>
    <a:noFill/>
    <a:ln>
      <a:noFill/>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7881933508311463"/>
          <c:y val="0"/>
        </c:manualLayout>
      </c:layout>
      <c:overlay val="0"/>
      <c:spPr>
        <a:noFill/>
        <a:ln>
          <a:noFill/>
        </a:ln>
        <a:effectLst/>
      </c:spPr>
      <c:txPr>
        <a:bodyPr rot="0" spcFirstLastPara="1" vertOverflow="ellipsis" vert="horz" wrap="square" anchor="ctr" anchorCtr="1"/>
        <a:lstStyle/>
        <a:p>
          <a:pPr>
            <a:defRPr sz="132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plotArea>
      <c:layout/>
      <c:barChart>
        <c:barDir val="col"/>
        <c:grouping val="clustered"/>
        <c:varyColors val="0"/>
        <c:ser>
          <c:idx val="0"/>
          <c:order val="0"/>
          <c:tx>
            <c:strRef>
              <c:f>INDICADORES!$C$35</c:f>
              <c:strCache>
                <c:ptCount val="1"/>
                <c:pt idx="0">
                  <c:v>Rentabilidad Operativa del  Patrimonio (Roe)</c:v>
                </c:pt>
              </c:strCache>
            </c:strRef>
          </c:tx>
          <c:spPr>
            <a:solidFill>
              <a:schemeClr val="accent1"/>
            </a:solidFill>
            <a:ln>
              <a:noFill/>
            </a:ln>
            <a:effectLst/>
            <a:scene3d>
              <a:camera prst="orthographicFront"/>
              <a:lightRig rig="threePt" dir="t"/>
            </a:scene3d>
            <a:sp3d>
              <a:bevelT/>
            </a:sp3d>
          </c:spPr>
          <c:invertIfNegative val="0"/>
          <c:cat>
            <c:numRef>
              <c:f>INDICADORES!$E$32:$G$32</c:f>
              <c:numCache>
                <c:formatCode>General</c:formatCode>
                <c:ptCount val="3"/>
                <c:pt idx="0">
                  <c:v>2014</c:v>
                </c:pt>
                <c:pt idx="1">
                  <c:v>2015</c:v>
                </c:pt>
                <c:pt idx="2">
                  <c:v>2016</c:v>
                </c:pt>
              </c:numCache>
            </c:numRef>
          </c:cat>
          <c:val>
            <c:numRef>
              <c:f>INDICADORES!$E$35:$G$35</c:f>
              <c:numCache>
                <c:formatCode>0.00%</c:formatCode>
                <c:ptCount val="3"/>
                <c:pt idx="0">
                  <c:v>0.52212114769385332</c:v>
                </c:pt>
                <c:pt idx="1">
                  <c:v>0.31505125214695057</c:v>
                </c:pt>
                <c:pt idx="2">
                  <c:v>0.14395651630982997</c:v>
                </c:pt>
              </c:numCache>
            </c:numRef>
          </c:val>
        </c:ser>
        <c:dLbls>
          <c:showLegendKey val="0"/>
          <c:showVal val="0"/>
          <c:showCatName val="0"/>
          <c:showSerName val="0"/>
          <c:showPercent val="0"/>
          <c:showBubbleSize val="0"/>
        </c:dLbls>
        <c:gapWidth val="150"/>
        <c:axId val="436674328"/>
        <c:axId val="436675504"/>
      </c:barChart>
      <c:catAx>
        <c:axId val="436674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436675504"/>
        <c:crosses val="autoZero"/>
        <c:auto val="1"/>
        <c:lblAlgn val="ctr"/>
        <c:lblOffset val="100"/>
        <c:noMultiLvlLbl val="0"/>
      </c:catAx>
      <c:valAx>
        <c:axId val="4366755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4366743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Table>
      <c:spPr>
        <a:solidFill>
          <a:schemeClr val="bg1">
            <a:lumMod val="95000"/>
          </a:schemeClr>
        </a:solidFill>
        <a:ln>
          <a:noFill/>
        </a:ln>
        <a:effectLst/>
      </c:spPr>
    </c:plotArea>
    <c:plotVisOnly val="1"/>
    <c:dispBlanksAs val="gap"/>
    <c:showDLblsOverMax val="0"/>
  </c:chart>
  <c:spPr>
    <a:noFill/>
    <a:ln>
      <a:noFill/>
    </a:ln>
    <a:effectLst/>
  </c:spPr>
  <c:txPr>
    <a:bodyPr/>
    <a:lstStyle/>
    <a:p>
      <a:pPr>
        <a:defRPr sz="110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5158333333333333"/>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plotArea>
      <c:layout/>
      <c:barChart>
        <c:barDir val="col"/>
        <c:grouping val="clustered"/>
        <c:varyColors val="0"/>
        <c:ser>
          <c:idx val="0"/>
          <c:order val="0"/>
          <c:tx>
            <c:strRef>
              <c:f>INDICADORES!$C$34</c:f>
              <c:strCache>
                <c:ptCount val="1"/>
                <c:pt idx="0">
                  <c:v>Rentabilidad Operativa de Activos (Roa)</c:v>
                </c:pt>
              </c:strCache>
            </c:strRef>
          </c:tx>
          <c:spPr>
            <a:solidFill>
              <a:schemeClr val="accent1"/>
            </a:solidFill>
            <a:ln>
              <a:noFill/>
            </a:ln>
            <a:effectLst/>
            <a:scene3d>
              <a:camera prst="orthographicFront"/>
              <a:lightRig rig="threePt" dir="t"/>
            </a:scene3d>
            <a:sp3d>
              <a:bevelT/>
            </a:sp3d>
          </c:spPr>
          <c:invertIfNegative val="0"/>
          <c:cat>
            <c:numRef>
              <c:f>INDICADORES!$E$32:$G$32</c:f>
              <c:numCache>
                <c:formatCode>General</c:formatCode>
                <c:ptCount val="3"/>
                <c:pt idx="0">
                  <c:v>2014</c:v>
                </c:pt>
                <c:pt idx="1">
                  <c:v>2015</c:v>
                </c:pt>
                <c:pt idx="2">
                  <c:v>2016</c:v>
                </c:pt>
              </c:numCache>
            </c:numRef>
          </c:cat>
          <c:val>
            <c:numRef>
              <c:f>INDICADORES!$E$34:$G$34</c:f>
              <c:numCache>
                <c:formatCode>0.00%</c:formatCode>
                <c:ptCount val="3"/>
                <c:pt idx="0">
                  <c:v>6.5244425740634091E-2</c:v>
                </c:pt>
                <c:pt idx="1">
                  <c:v>6.7687709542898114E-2</c:v>
                </c:pt>
                <c:pt idx="2">
                  <c:v>3.8908484395581415E-2</c:v>
                </c:pt>
              </c:numCache>
            </c:numRef>
          </c:val>
        </c:ser>
        <c:dLbls>
          <c:showLegendKey val="0"/>
          <c:showVal val="0"/>
          <c:showCatName val="0"/>
          <c:showSerName val="0"/>
          <c:showPercent val="0"/>
          <c:showBubbleSize val="0"/>
        </c:dLbls>
        <c:gapWidth val="150"/>
        <c:axId val="436675112"/>
        <c:axId val="436675896"/>
      </c:barChart>
      <c:catAx>
        <c:axId val="436675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436675896"/>
        <c:crosses val="autoZero"/>
        <c:auto val="1"/>
        <c:lblAlgn val="ctr"/>
        <c:lblOffset val="100"/>
        <c:noMultiLvlLbl val="0"/>
      </c:catAx>
      <c:valAx>
        <c:axId val="4366758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4366751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Table>
      <c:spPr>
        <a:solidFill>
          <a:schemeClr val="bg1">
            <a:lumMod val="95000"/>
          </a:schemeClr>
        </a:solidFill>
        <a:ln>
          <a:noFill/>
        </a:ln>
        <a:effectLst/>
      </c:spPr>
    </c:plotArea>
    <c:plotVisOnly val="1"/>
    <c:dispBlanksAs val="gap"/>
    <c:showDLblsOverMax val="0"/>
  </c:chart>
  <c:spPr>
    <a:noFill/>
    <a:ln>
      <a:noFill/>
    </a:ln>
    <a:effectLst/>
  </c:spPr>
  <c:txPr>
    <a:bodyPr/>
    <a:lstStyle/>
    <a:p>
      <a:pPr>
        <a:defRPr sz="1100" b="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SV"/>
              <a:t>Cuentas y Documentos por Cobrar</a:t>
            </a:r>
          </a:p>
        </c:rich>
      </c:tx>
      <c:layout>
        <c:manualLayout>
          <c:xMode val="edge"/>
          <c:yMode val="edge"/>
          <c:x val="0.34238188976377953"/>
          <c:y val="2.7777777777777776E-2"/>
        </c:manualLayout>
      </c:layout>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s-E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'GRAFICOS VERTICAL'!$B$18</c:f>
              <c:strCache>
                <c:ptCount val="1"/>
                <c:pt idx="0">
                  <c:v>Cuentas y Documentos por Cobrar</c:v>
                </c:pt>
              </c:strCache>
            </c:strRef>
          </c:tx>
          <c:spPr>
            <a:solidFill>
              <a:schemeClr val="accent1"/>
            </a:solidFill>
            <a:ln>
              <a:noFill/>
            </a:ln>
            <a:effectLst/>
            <a:sp3d/>
          </c:spPr>
          <c:invertIfNegative val="0"/>
          <c:dPt>
            <c:idx val="1"/>
            <c:invertIfNegative val="0"/>
            <c:bubble3D val="0"/>
            <c:spPr>
              <a:solidFill>
                <a:schemeClr val="accent2"/>
              </a:solidFill>
              <a:ln>
                <a:noFill/>
              </a:ln>
              <a:effectLst/>
              <a:sp3d/>
            </c:spPr>
            <c:extLst xmlns:c16r2="http://schemas.microsoft.com/office/drawing/2015/06/chart">
              <c:ext xmlns:c16="http://schemas.microsoft.com/office/drawing/2014/chart" uri="{C3380CC4-5D6E-409C-BE32-E72D297353CC}">
                <c16:uniqueId val="{00000001-401A-44C1-A564-DE6A1DAE82FA}"/>
              </c:ext>
            </c:extLst>
          </c:dPt>
          <c:dPt>
            <c:idx val="2"/>
            <c:invertIfNegative val="0"/>
            <c:bubble3D val="0"/>
            <c:spPr>
              <a:solidFill>
                <a:srgbClr val="0070C0"/>
              </a:solidFill>
              <a:ln>
                <a:noFill/>
              </a:ln>
              <a:effectLst/>
              <a:sp3d/>
            </c:spPr>
            <c:extLst xmlns:c16r2="http://schemas.microsoft.com/office/drawing/2015/06/chart">
              <c:ext xmlns:c16="http://schemas.microsoft.com/office/drawing/2014/chart" uri="{C3380CC4-5D6E-409C-BE32-E72D297353CC}">
                <c16:uniqueId val="{00000003-401A-44C1-A564-DE6A1DAE82FA}"/>
              </c:ext>
            </c:extLst>
          </c:dPt>
          <c:cat>
            <c:numRef>
              <c:f>'GRAFICOS VERTICAL'!$C$17:$E$17</c:f>
              <c:numCache>
                <c:formatCode>General</c:formatCode>
                <c:ptCount val="3"/>
                <c:pt idx="0">
                  <c:v>2014</c:v>
                </c:pt>
                <c:pt idx="1">
                  <c:v>2015</c:v>
                </c:pt>
                <c:pt idx="2">
                  <c:v>2016</c:v>
                </c:pt>
              </c:numCache>
            </c:numRef>
          </c:cat>
          <c:val>
            <c:numRef>
              <c:f>'GRAFICOS VERTICAL'!$C$18:$E$18</c:f>
              <c:numCache>
                <c:formatCode>0.00%</c:formatCode>
                <c:ptCount val="3"/>
                <c:pt idx="0">
                  <c:v>0.37213630585915014</c:v>
                </c:pt>
                <c:pt idx="1">
                  <c:v>0.43084065964607426</c:v>
                </c:pt>
                <c:pt idx="2">
                  <c:v>0.43158481228963363</c:v>
                </c:pt>
              </c:numCache>
            </c:numRef>
          </c:val>
          <c:extLst xmlns:c16r2="http://schemas.microsoft.com/office/drawing/2015/06/chart">
            <c:ext xmlns:c16="http://schemas.microsoft.com/office/drawing/2014/chart" uri="{C3380CC4-5D6E-409C-BE32-E72D297353CC}">
              <c16:uniqueId val="{00000004-401A-44C1-A564-DE6A1DAE82FA}"/>
            </c:ext>
          </c:extLst>
        </c:ser>
        <c:dLbls>
          <c:showLegendKey val="0"/>
          <c:showVal val="0"/>
          <c:showCatName val="0"/>
          <c:showSerName val="0"/>
          <c:showPercent val="0"/>
          <c:showBubbleSize val="0"/>
        </c:dLbls>
        <c:gapWidth val="150"/>
        <c:shape val="box"/>
        <c:axId val="436114712"/>
        <c:axId val="436115496"/>
        <c:axId val="0"/>
      </c:bar3DChart>
      <c:catAx>
        <c:axId val="4361147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436115496"/>
        <c:crosses val="autoZero"/>
        <c:auto val="1"/>
        <c:lblAlgn val="ctr"/>
        <c:lblOffset val="100"/>
        <c:noMultiLvlLbl val="0"/>
      </c:catAx>
      <c:valAx>
        <c:axId val="4361154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4361147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dTable>
      <c:spPr>
        <a:noFill/>
        <a:ln>
          <a:noFill/>
        </a:ln>
        <a:effectLst/>
      </c:spPr>
    </c:plotArea>
    <c:plotVisOnly val="1"/>
    <c:dispBlanksAs val="gap"/>
    <c:showDLblsOverMax val="0"/>
  </c:chart>
  <c:spPr>
    <a:noFill/>
    <a:ln>
      <a:noFill/>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s-E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GRAFICOS_VERTICAL_!$B$29</c:f>
              <c:strCache>
                <c:ptCount val="1"/>
                <c:pt idx="0">
                  <c:v>Inventarios</c:v>
                </c:pt>
              </c:strCache>
            </c:strRef>
          </c:tx>
          <c:spPr>
            <a:solidFill>
              <a:schemeClr val="accent1"/>
            </a:solidFill>
            <a:ln>
              <a:noFill/>
            </a:ln>
            <a:effectLst/>
            <a:sp3d/>
          </c:spPr>
          <c:invertIfNegative val="0"/>
          <c:dPt>
            <c:idx val="1"/>
            <c:invertIfNegative val="0"/>
            <c:bubble3D val="0"/>
            <c:spPr>
              <a:solidFill>
                <a:schemeClr val="accent2"/>
              </a:solidFill>
              <a:ln>
                <a:noFill/>
              </a:ln>
              <a:effectLst/>
              <a:sp3d/>
            </c:spPr>
            <c:extLst xmlns:c16r2="http://schemas.microsoft.com/office/drawing/2015/06/chart">
              <c:ext xmlns:c16="http://schemas.microsoft.com/office/drawing/2014/chart" uri="{C3380CC4-5D6E-409C-BE32-E72D297353CC}">
                <c16:uniqueId val="{00000001-7CF7-4CE5-8E9A-997EBD30FC8E}"/>
              </c:ext>
            </c:extLst>
          </c:dPt>
          <c:cat>
            <c:numRef>
              <c:f>GRAFICOS_VERTICAL_!$C$28:$E$28</c:f>
              <c:numCache>
                <c:formatCode>General</c:formatCode>
                <c:ptCount val="3"/>
                <c:pt idx="0">
                  <c:v>2014</c:v>
                </c:pt>
                <c:pt idx="1">
                  <c:v>2015</c:v>
                </c:pt>
                <c:pt idx="2">
                  <c:v>2016</c:v>
                </c:pt>
              </c:numCache>
            </c:numRef>
          </c:cat>
          <c:val>
            <c:numRef>
              <c:f>GRAFICOS_VERTICAL_!$C$29:$E$29</c:f>
              <c:numCache>
                <c:formatCode>0.00%</c:formatCode>
                <c:ptCount val="3"/>
                <c:pt idx="0">
                  <c:v>0.41521370284392639</c:v>
                </c:pt>
                <c:pt idx="1">
                  <c:v>0.39922211466755658</c:v>
                </c:pt>
                <c:pt idx="2">
                  <c:v>0.42145462370398873</c:v>
                </c:pt>
              </c:numCache>
            </c:numRef>
          </c:val>
          <c:extLst xmlns:c16r2="http://schemas.microsoft.com/office/drawing/2015/06/chart">
            <c:ext xmlns:c16="http://schemas.microsoft.com/office/drawing/2014/chart" uri="{C3380CC4-5D6E-409C-BE32-E72D297353CC}">
              <c16:uniqueId val="{00000002-7CF7-4CE5-8E9A-997EBD30FC8E}"/>
            </c:ext>
          </c:extLst>
        </c:ser>
        <c:dLbls>
          <c:showLegendKey val="0"/>
          <c:showVal val="0"/>
          <c:showCatName val="0"/>
          <c:showSerName val="0"/>
          <c:showPercent val="0"/>
          <c:showBubbleSize val="0"/>
        </c:dLbls>
        <c:gapWidth val="150"/>
        <c:shape val="box"/>
        <c:axId val="251296760"/>
        <c:axId val="436661784"/>
        <c:axId val="0"/>
      </c:bar3DChart>
      <c:catAx>
        <c:axId val="2512967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436661784"/>
        <c:crosses val="autoZero"/>
        <c:auto val="1"/>
        <c:lblAlgn val="ctr"/>
        <c:lblOffset val="100"/>
        <c:noMultiLvlLbl val="0"/>
      </c:catAx>
      <c:valAx>
        <c:axId val="4366617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2512967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dTable>
      <c:spPr>
        <a:noFill/>
        <a:ln>
          <a:noFill/>
        </a:ln>
        <a:effectLst/>
      </c:spPr>
    </c:plotArea>
    <c:plotVisOnly val="1"/>
    <c:dispBlanksAs val="gap"/>
    <c:showDLblsOverMax val="0"/>
  </c:chart>
  <c:spPr>
    <a:noFill/>
    <a:ln>
      <a:noFill/>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s-ES"/>
              <a:t>Pasivo Total y Patrimonio</a:t>
            </a:r>
          </a:p>
        </c:rich>
      </c:tx>
      <c:layout/>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1753334113143125"/>
          <c:y val="0.15787037037037038"/>
          <c:w val="0.75431507066543124"/>
          <c:h val="0.56593467483231263"/>
        </c:manualLayout>
      </c:layout>
      <c:bar3DChart>
        <c:barDir val="col"/>
        <c:grouping val="clustered"/>
        <c:varyColors val="0"/>
        <c:ser>
          <c:idx val="0"/>
          <c:order val="0"/>
          <c:tx>
            <c:strRef>
              <c:f>'CONSOLIDADO GENERAL_'!$B$137</c:f>
              <c:strCache>
                <c:ptCount val="1"/>
                <c:pt idx="0">
                  <c:v>Pasivo Corriente</c:v>
                </c:pt>
              </c:strCache>
            </c:strRef>
          </c:tx>
          <c:spPr>
            <a:solidFill>
              <a:schemeClr val="accent1"/>
            </a:solidFill>
            <a:ln>
              <a:noFill/>
            </a:ln>
            <a:effectLst/>
            <a:sp3d/>
          </c:spPr>
          <c:invertIfNegative val="0"/>
          <c:cat>
            <c:numRef>
              <c:f>'CONSOLIDADO GENERAL_'!$G$136:$I$136</c:f>
              <c:numCache>
                <c:formatCode>General</c:formatCode>
                <c:ptCount val="3"/>
                <c:pt idx="0">
                  <c:v>2014</c:v>
                </c:pt>
                <c:pt idx="1">
                  <c:v>2015</c:v>
                </c:pt>
                <c:pt idx="2">
                  <c:v>2016</c:v>
                </c:pt>
              </c:numCache>
            </c:numRef>
          </c:cat>
          <c:val>
            <c:numRef>
              <c:f>'CONSOLIDADO GENERAL_'!$G$137:$I$137</c:f>
              <c:numCache>
                <c:formatCode>0.00%</c:formatCode>
                <c:ptCount val="3"/>
                <c:pt idx="0">
                  <c:v>0.7603626299494981</c:v>
                </c:pt>
                <c:pt idx="1">
                  <c:v>0.43002991722551637</c:v>
                </c:pt>
                <c:pt idx="2">
                  <c:v>0.4236683739545074</c:v>
                </c:pt>
              </c:numCache>
            </c:numRef>
          </c:val>
        </c:ser>
        <c:ser>
          <c:idx val="1"/>
          <c:order val="1"/>
          <c:tx>
            <c:strRef>
              <c:f>'CONSOLIDADO GENERAL_'!$B$138</c:f>
              <c:strCache>
                <c:ptCount val="1"/>
                <c:pt idx="0">
                  <c:v>Pasivo No Corriente</c:v>
                </c:pt>
              </c:strCache>
            </c:strRef>
          </c:tx>
          <c:spPr>
            <a:solidFill>
              <a:schemeClr val="accent2"/>
            </a:solidFill>
            <a:ln>
              <a:noFill/>
            </a:ln>
            <a:effectLst/>
            <a:sp3d/>
          </c:spPr>
          <c:invertIfNegative val="0"/>
          <c:cat>
            <c:numRef>
              <c:f>'CONSOLIDADO GENERAL_'!$G$136:$I$136</c:f>
              <c:numCache>
                <c:formatCode>General</c:formatCode>
                <c:ptCount val="3"/>
                <c:pt idx="0">
                  <c:v>2014</c:v>
                </c:pt>
                <c:pt idx="1">
                  <c:v>2015</c:v>
                </c:pt>
                <c:pt idx="2">
                  <c:v>2016</c:v>
                </c:pt>
              </c:numCache>
            </c:numRef>
          </c:cat>
          <c:val>
            <c:numRef>
              <c:f>'CONSOLIDADO GENERAL_'!$G$138:$I$138</c:f>
              <c:numCache>
                <c:formatCode>0.00%</c:formatCode>
                <c:ptCount val="3"/>
                <c:pt idx="0">
                  <c:v>0.11467704996231756</c:v>
                </c:pt>
                <c:pt idx="1">
                  <c:v>0.35512342185302109</c:v>
                </c:pt>
                <c:pt idx="2">
                  <c:v>0.306052201445909</c:v>
                </c:pt>
              </c:numCache>
            </c:numRef>
          </c:val>
        </c:ser>
        <c:ser>
          <c:idx val="2"/>
          <c:order val="2"/>
          <c:tx>
            <c:strRef>
              <c:f>'CONSOLIDADO GENERAL_'!$B$139</c:f>
              <c:strCache>
                <c:ptCount val="1"/>
                <c:pt idx="0">
                  <c:v>Patrimonio Neto</c:v>
                </c:pt>
              </c:strCache>
            </c:strRef>
          </c:tx>
          <c:spPr>
            <a:solidFill>
              <a:schemeClr val="accent3"/>
            </a:solidFill>
            <a:ln>
              <a:noFill/>
            </a:ln>
            <a:effectLst/>
            <a:sp3d/>
          </c:spPr>
          <c:invertIfNegative val="0"/>
          <c:cat>
            <c:numRef>
              <c:f>'CONSOLIDADO GENERAL_'!$G$136:$I$136</c:f>
              <c:numCache>
                <c:formatCode>General</c:formatCode>
                <c:ptCount val="3"/>
                <c:pt idx="0">
                  <c:v>2014</c:v>
                </c:pt>
                <c:pt idx="1">
                  <c:v>2015</c:v>
                </c:pt>
                <c:pt idx="2">
                  <c:v>2016</c:v>
                </c:pt>
              </c:numCache>
            </c:numRef>
          </c:cat>
          <c:val>
            <c:numRef>
              <c:f>'CONSOLIDADO GENERAL_'!$G$139:$I$139</c:f>
              <c:numCache>
                <c:formatCode>0.00%</c:formatCode>
                <c:ptCount val="3"/>
                <c:pt idx="0">
                  <c:v>0.12496032008818438</c:v>
                </c:pt>
                <c:pt idx="1">
                  <c:v>0.2148466609214626</c:v>
                </c:pt>
                <c:pt idx="2">
                  <c:v>0.27027942459958354</c:v>
                </c:pt>
              </c:numCache>
            </c:numRef>
          </c:val>
        </c:ser>
        <c:dLbls>
          <c:showLegendKey val="0"/>
          <c:showVal val="0"/>
          <c:showCatName val="0"/>
          <c:showSerName val="0"/>
          <c:showPercent val="0"/>
          <c:showBubbleSize val="0"/>
        </c:dLbls>
        <c:gapWidth val="150"/>
        <c:shape val="box"/>
        <c:axId val="436672368"/>
        <c:axId val="436669624"/>
        <c:axId val="0"/>
      </c:bar3DChart>
      <c:catAx>
        <c:axId val="4366723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436669624"/>
        <c:crosses val="autoZero"/>
        <c:auto val="1"/>
        <c:lblAlgn val="ctr"/>
        <c:lblOffset val="100"/>
        <c:noMultiLvlLbl val="0"/>
      </c:catAx>
      <c:valAx>
        <c:axId val="4366696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4366723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Table>
      <c:spPr>
        <a:noFill/>
        <a:ln>
          <a:noFill/>
        </a:ln>
        <a:effectLst/>
      </c:spPr>
    </c:plotArea>
    <c:plotVisOnly val="1"/>
    <c:dispBlanksAs val="gap"/>
    <c:showDLblsOverMax val="0"/>
  </c:chart>
  <c:spPr>
    <a:solidFill>
      <a:schemeClr val="bg1">
        <a:lumMod val="95000"/>
      </a:schemeClr>
    </a:solidFill>
    <a:ln>
      <a:noFill/>
    </a:ln>
    <a:effectLst/>
  </c:spPr>
  <c:txPr>
    <a:bodyPr/>
    <a:lstStyle/>
    <a:p>
      <a:pPr>
        <a:defRPr sz="105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cap="none" spc="0" normalizeH="0" baseline="0">
                <a:solidFill>
                  <a:sysClr val="windowText" lastClr="000000"/>
                </a:solidFill>
                <a:latin typeface="Times New Roman" panose="02020603050405020304" pitchFamily="18" charset="0"/>
                <a:ea typeface="+mj-ea"/>
                <a:cs typeface="Times New Roman" panose="02020603050405020304" pitchFamily="18" charset="0"/>
              </a:defRPr>
            </a:pPr>
            <a:r>
              <a:rPr lang="es-ES"/>
              <a:t>Ingresos</a:t>
            </a:r>
          </a:p>
        </c:rich>
      </c:tx>
      <c:layout/>
      <c:overlay val="0"/>
      <c:spPr>
        <a:noFill/>
        <a:ln>
          <a:noFill/>
        </a:ln>
        <a:effectLst/>
      </c:spPr>
      <c:txPr>
        <a:bodyPr rot="0" spcFirstLastPara="1" vertOverflow="ellipsis" vert="horz" wrap="square" anchor="ctr" anchorCtr="1"/>
        <a:lstStyle/>
        <a:p>
          <a:pPr>
            <a:defRPr sz="1440" b="1" i="0" u="none" strike="noStrike" kern="1200" cap="none" spc="0" normalizeH="0" baseline="0">
              <a:solidFill>
                <a:sysClr val="windowText" lastClr="000000"/>
              </a:solidFill>
              <a:latin typeface="Times New Roman" panose="02020603050405020304" pitchFamily="18" charset="0"/>
              <a:ea typeface="+mj-ea"/>
              <a:cs typeface="Times New Roman" panose="02020603050405020304" pitchFamily="18" charset="0"/>
            </a:defRPr>
          </a:pPr>
          <a:endParaRPr lang="es-ES"/>
        </a:p>
      </c:txPr>
    </c:title>
    <c:autoTitleDeleted val="0"/>
    <c:plotArea>
      <c:layout/>
      <c:barChart>
        <c:barDir val="col"/>
        <c:grouping val="clustered"/>
        <c:varyColors val="0"/>
        <c:ser>
          <c:idx val="0"/>
          <c:order val="0"/>
          <c:tx>
            <c:strRef>
              <c:f>GRAFICOS_VERTICAL_!$B$67</c:f>
              <c:strCache>
                <c:ptCount val="1"/>
                <c:pt idx="0">
                  <c:v>2014</c:v>
                </c:pt>
              </c:strCache>
            </c:strRef>
          </c:tx>
          <c:spPr>
            <a:solidFill>
              <a:schemeClr val="accent1"/>
            </a:solidFill>
            <a:ln>
              <a:noFill/>
            </a:ln>
            <a:effectLst/>
            <a:scene3d>
              <a:camera prst="orthographicFront"/>
              <a:lightRig rig="threePt" dir="t"/>
            </a:scene3d>
            <a:sp3d>
              <a:bevelT/>
            </a:sp3d>
          </c:spPr>
          <c:invertIfNegative val="0"/>
          <c:cat>
            <c:strRef>
              <c:f>GRAFICOS_VERTICAL_!$C$66:$E$66</c:f>
              <c:strCache>
                <c:ptCount val="3"/>
                <c:pt idx="0">
                  <c:v>Ingresos Actividades Ordinarias</c:v>
                </c:pt>
                <c:pt idx="1">
                  <c:v>Costo de Ventas</c:v>
                </c:pt>
                <c:pt idx="2">
                  <c:v>Utilidad Bruta</c:v>
                </c:pt>
              </c:strCache>
            </c:strRef>
          </c:cat>
          <c:val>
            <c:numRef>
              <c:f>GRAFICOS_VERTICAL_!$C$67:$E$67</c:f>
              <c:numCache>
                <c:formatCode>0.00%</c:formatCode>
                <c:ptCount val="3"/>
                <c:pt idx="0">
                  <c:v>1</c:v>
                </c:pt>
                <c:pt idx="1">
                  <c:v>0.74035070145098014</c:v>
                </c:pt>
                <c:pt idx="2">
                  <c:v>0.25964929854901986</c:v>
                </c:pt>
              </c:numCache>
            </c:numRef>
          </c:val>
          <c:extLst xmlns:c16r2="http://schemas.microsoft.com/office/drawing/2015/06/chart">
            <c:ext xmlns:c16="http://schemas.microsoft.com/office/drawing/2014/chart" uri="{C3380CC4-5D6E-409C-BE32-E72D297353CC}">
              <c16:uniqueId val="{00000000-C855-491B-AFA0-B126E1515CAE}"/>
            </c:ext>
          </c:extLst>
        </c:ser>
        <c:ser>
          <c:idx val="1"/>
          <c:order val="1"/>
          <c:tx>
            <c:strRef>
              <c:f>GRAFICOS_VERTICAL_!$B$68</c:f>
              <c:strCache>
                <c:ptCount val="1"/>
                <c:pt idx="0">
                  <c:v>2015</c:v>
                </c:pt>
              </c:strCache>
            </c:strRef>
          </c:tx>
          <c:spPr>
            <a:solidFill>
              <a:schemeClr val="accent2"/>
            </a:solidFill>
            <a:ln>
              <a:noFill/>
            </a:ln>
            <a:effectLst/>
            <a:scene3d>
              <a:camera prst="orthographicFront"/>
              <a:lightRig rig="threePt" dir="t"/>
            </a:scene3d>
            <a:sp3d>
              <a:bevelT/>
            </a:sp3d>
          </c:spPr>
          <c:invertIfNegative val="0"/>
          <c:cat>
            <c:strRef>
              <c:f>GRAFICOS_VERTICAL_!$C$66:$E$66</c:f>
              <c:strCache>
                <c:ptCount val="3"/>
                <c:pt idx="0">
                  <c:v>Ingresos Actividades Ordinarias</c:v>
                </c:pt>
                <c:pt idx="1">
                  <c:v>Costo de Ventas</c:v>
                </c:pt>
                <c:pt idx="2">
                  <c:v>Utilidad Bruta</c:v>
                </c:pt>
              </c:strCache>
            </c:strRef>
          </c:cat>
          <c:val>
            <c:numRef>
              <c:f>GRAFICOS_VERTICAL_!$C$68:$E$68</c:f>
              <c:numCache>
                <c:formatCode>0.00%</c:formatCode>
                <c:ptCount val="3"/>
                <c:pt idx="0">
                  <c:v>1</c:v>
                </c:pt>
                <c:pt idx="1">
                  <c:v>0.71251863479521793</c:v>
                </c:pt>
                <c:pt idx="2">
                  <c:v>0.28748136520478201</c:v>
                </c:pt>
              </c:numCache>
            </c:numRef>
          </c:val>
          <c:extLst xmlns:c16r2="http://schemas.microsoft.com/office/drawing/2015/06/chart">
            <c:ext xmlns:c16="http://schemas.microsoft.com/office/drawing/2014/chart" uri="{C3380CC4-5D6E-409C-BE32-E72D297353CC}">
              <c16:uniqueId val="{00000001-C855-491B-AFA0-B126E1515CAE}"/>
            </c:ext>
          </c:extLst>
        </c:ser>
        <c:ser>
          <c:idx val="2"/>
          <c:order val="2"/>
          <c:tx>
            <c:strRef>
              <c:f>GRAFICOS_VERTICAL_!$B$69</c:f>
              <c:strCache>
                <c:ptCount val="1"/>
                <c:pt idx="0">
                  <c:v>2016</c:v>
                </c:pt>
              </c:strCache>
            </c:strRef>
          </c:tx>
          <c:spPr>
            <a:solidFill>
              <a:schemeClr val="accent3"/>
            </a:solidFill>
            <a:ln>
              <a:noFill/>
            </a:ln>
            <a:effectLst/>
            <a:scene3d>
              <a:camera prst="orthographicFront"/>
              <a:lightRig rig="threePt" dir="t"/>
            </a:scene3d>
            <a:sp3d>
              <a:bevelT/>
            </a:sp3d>
          </c:spPr>
          <c:invertIfNegative val="0"/>
          <c:cat>
            <c:strRef>
              <c:f>GRAFICOS_VERTICAL_!$C$66:$E$66</c:f>
              <c:strCache>
                <c:ptCount val="3"/>
                <c:pt idx="0">
                  <c:v>Ingresos Actividades Ordinarias</c:v>
                </c:pt>
                <c:pt idx="1">
                  <c:v>Costo de Ventas</c:v>
                </c:pt>
                <c:pt idx="2">
                  <c:v>Utilidad Bruta</c:v>
                </c:pt>
              </c:strCache>
            </c:strRef>
          </c:cat>
          <c:val>
            <c:numRef>
              <c:f>GRAFICOS_VERTICAL_!$C$69:$E$69</c:f>
              <c:numCache>
                <c:formatCode>0.00%</c:formatCode>
                <c:ptCount val="3"/>
                <c:pt idx="0">
                  <c:v>1</c:v>
                </c:pt>
                <c:pt idx="1">
                  <c:v>0.75050953517356456</c:v>
                </c:pt>
                <c:pt idx="2">
                  <c:v>0.2494904648264355</c:v>
                </c:pt>
              </c:numCache>
            </c:numRef>
          </c:val>
          <c:extLst xmlns:c16r2="http://schemas.microsoft.com/office/drawing/2015/06/chart">
            <c:ext xmlns:c16="http://schemas.microsoft.com/office/drawing/2014/chart" uri="{C3380CC4-5D6E-409C-BE32-E72D297353CC}">
              <c16:uniqueId val="{00000002-C855-491B-AFA0-B126E1515CAE}"/>
            </c:ext>
          </c:extLst>
        </c:ser>
        <c:dLbls>
          <c:showLegendKey val="0"/>
          <c:showVal val="0"/>
          <c:showCatName val="0"/>
          <c:showSerName val="0"/>
          <c:showPercent val="0"/>
          <c:showBubbleSize val="0"/>
        </c:dLbls>
        <c:gapWidth val="267"/>
        <c:overlap val="-43"/>
        <c:axId val="436672760"/>
        <c:axId val="436671976"/>
      </c:barChart>
      <c:catAx>
        <c:axId val="43667276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436671976"/>
        <c:crosses val="autoZero"/>
        <c:auto val="1"/>
        <c:lblAlgn val="ctr"/>
        <c:lblOffset val="100"/>
        <c:noMultiLvlLbl val="0"/>
      </c:catAx>
      <c:valAx>
        <c:axId val="436671976"/>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436672760"/>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Table>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bg1">
        <a:lumMod val="95000"/>
      </a:schemeClr>
    </a:solidFill>
    <a:ln w="9525" cap="flat" cmpd="sng" algn="ctr">
      <a:solidFill>
        <a:schemeClr val="dk1">
          <a:lumMod val="15000"/>
          <a:lumOff val="85000"/>
        </a:schemeClr>
      </a:solidFill>
      <a:round/>
    </a:ln>
    <a:effectLst/>
  </c:spPr>
  <c:txPr>
    <a:bodyPr/>
    <a:lstStyle/>
    <a:p>
      <a:pPr>
        <a:defRPr sz="1200" b="1">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s-ES" b="1"/>
              <a:t> Utilidad del Ejercicio</a:t>
            </a:r>
          </a:p>
        </c:rich>
      </c:tx>
      <c:layout/>
      <c:overlay val="0"/>
      <c:spPr>
        <a:noFill/>
        <a:ln>
          <a:noFill/>
        </a:ln>
        <a:effectLst/>
      </c:spPr>
      <c:txPr>
        <a:bodyPr rot="0" spcFirstLastPara="1" vertOverflow="ellipsis" vert="horz" wrap="square" anchor="ctr" anchorCtr="1"/>
        <a:lstStyle/>
        <a:p>
          <a:pPr>
            <a:defRPr sz="132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plotArea>
      <c:layout/>
      <c:barChart>
        <c:barDir val="col"/>
        <c:grouping val="clustered"/>
        <c:varyColors val="0"/>
        <c:ser>
          <c:idx val="0"/>
          <c:order val="0"/>
          <c:tx>
            <c:strRef>
              <c:f>GRAFICOS_VERTICAL_!$B$89</c:f>
              <c:strCache>
                <c:ptCount val="1"/>
                <c:pt idx="0">
                  <c:v>Utilidad Bruta</c:v>
                </c:pt>
              </c:strCache>
            </c:strRef>
          </c:tx>
          <c:spPr>
            <a:solidFill>
              <a:schemeClr val="accent1"/>
            </a:solidFill>
            <a:ln>
              <a:noFill/>
            </a:ln>
            <a:effectLst/>
            <a:scene3d>
              <a:camera prst="orthographicFront"/>
              <a:lightRig rig="threePt" dir="t"/>
            </a:scene3d>
            <a:sp3d>
              <a:bevelT/>
            </a:sp3d>
          </c:spPr>
          <c:invertIfNegative val="0"/>
          <c:cat>
            <c:numRef>
              <c:f>GRAFICOS_VERTICAL_!$C$88:$E$88</c:f>
              <c:numCache>
                <c:formatCode>General</c:formatCode>
                <c:ptCount val="3"/>
                <c:pt idx="0">
                  <c:v>2014</c:v>
                </c:pt>
                <c:pt idx="1">
                  <c:v>2015</c:v>
                </c:pt>
                <c:pt idx="2">
                  <c:v>2016</c:v>
                </c:pt>
              </c:numCache>
            </c:numRef>
          </c:cat>
          <c:val>
            <c:numRef>
              <c:f>GRAFICOS_VERTICAL_!$C$89:$E$89</c:f>
              <c:numCache>
                <c:formatCode>0.00%</c:formatCode>
                <c:ptCount val="3"/>
                <c:pt idx="0">
                  <c:v>0.25964929854901986</c:v>
                </c:pt>
                <c:pt idx="1">
                  <c:v>0.28748136520478201</c:v>
                </c:pt>
                <c:pt idx="2">
                  <c:v>0.2494904648264355</c:v>
                </c:pt>
              </c:numCache>
            </c:numRef>
          </c:val>
          <c:extLst xmlns:c16r2="http://schemas.microsoft.com/office/drawing/2015/06/chart">
            <c:ext xmlns:c16="http://schemas.microsoft.com/office/drawing/2014/chart" uri="{C3380CC4-5D6E-409C-BE32-E72D297353CC}">
              <c16:uniqueId val="{00000000-47D6-4A02-9EFC-D5C3107FE1C4}"/>
            </c:ext>
          </c:extLst>
        </c:ser>
        <c:ser>
          <c:idx val="1"/>
          <c:order val="1"/>
          <c:tx>
            <c:strRef>
              <c:f>GRAFICOS_VERTICAL_!$B$90</c:f>
              <c:strCache>
                <c:ptCount val="1"/>
                <c:pt idx="0">
                  <c:v>Utilidad Operacional</c:v>
                </c:pt>
              </c:strCache>
            </c:strRef>
          </c:tx>
          <c:spPr>
            <a:solidFill>
              <a:schemeClr val="accent2"/>
            </a:solidFill>
            <a:ln>
              <a:noFill/>
            </a:ln>
            <a:effectLst/>
            <a:scene3d>
              <a:camera prst="orthographicFront"/>
              <a:lightRig rig="threePt" dir="t"/>
            </a:scene3d>
            <a:sp3d>
              <a:bevelT/>
            </a:sp3d>
          </c:spPr>
          <c:invertIfNegative val="0"/>
          <c:cat>
            <c:numRef>
              <c:f>GRAFICOS_VERTICAL_!$C$88:$E$88</c:f>
              <c:numCache>
                <c:formatCode>General</c:formatCode>
                <c:ptCount val="3"/>
                <c:pt idx="0">
                  <c:v>2014</c:v>
                </c:pt>
                <c:pt idx="1">
                  <c:v>2015</c:v>
                </c:pt>
                <c:pt idx="2">
                  <c:v>2016</c:v>
                </c:pt>
              </c:numCache>
            </c:numRef>
          </c:cat>
          <c:val>
            <c:numRef>
              <c:f>GRAFICOS_VERTICAL_!$C$90:$E$90</c:f>
              <c:numCache>
                <c:formatCode>0.00%</c:formatCode>
                <c:ptCount val="3"/>
                <c:pt idx="0">
                  <c:v>4.7929959030727595E-2</c:v>
                </c:pt>
                <c:pt idx="1">
                  <c:v>4.5972043575341667E-2</c:v>
                </c:pt>
                <c:pt idx="2">
                  <c:v>1.7652198394487971E-2</c:v>
                </c:pt>
              </c:numCache>
            </c:numRef>
          </c:val>
          <c:extLst xmlns:c16r2="http://schemas.microsoft.com/office/drawing/2015/06/chart">
            <c:ext xmlns:c16="http://schemas.microsoft.com/office/drawing/2014/chart" uri="{C3380CC4-5D6E-409C-BE32-E72D297353CC}">
              <c16:uniqueId val="{00000001-47D6-4A02-9EFC-D5C3107FE1C4}"/>
            </c:ext>
          </c:extLst>
        </c:ser>
        <c:ser>
          <c:idx val="2"/>
          <c:order val="2"/>
          <c:tx>
            <c:strRef>
              <c:f>GRAFICOS_VERTICAL_!$B$91</c:f>
              <c:strCache>
                <c:ptCount val="1"/>
                <c:pt idx="0">
                  <c:v>Utilidad Neta</c:v>
                </c:pt>
              </c:strCache>
            </c:strRef>
          </c:tx>
          <c:spPr>
            <a:solidFill>
              <a:schemeClr val="accent3"/>
            </a:solidFill>
            <a:ln>
              <a:noFill/>
            </a:ln>
            <a:effectLst/>
          </c:spPr>
          <c:invertIfNegative val="0"/>
          <c:cat>
            <c:numRef>
              <c:f>GRAFICOS_VERTICAL_!$C$88:$E$88</c:f>
              <c:numCache>
                <c:formatCode>General</c:formatCode>
                <c:ptCount val="3"/>
                <c:pt idx="0">
                  <c:v>2014</c:v>
                </c:pt>
                <c:pt idx="1">
                  <c:v>2015</c:v>
                </c:pt>
                <c:pt idx="2">
                  <c:v>2016</c:v>
                </c:pt>
              </c:numCache>
            </c:numRef>
          </c:cat>
          <c:val>
            <c:numRef>
              <c:f>GRAFICOS_VERTICAL_!$C$91:$E$91</c:f>
              <c:numCache>
                <c:formatCode>0.00%</c:formatCode>
                <c:ptCount val="3"/>
                <c:pt idx="0">
                  <c:v>4.1240343116464608E-2</c:v>
                </c:pt>
                <c:pt idx="1">
                  <c:v>4.4338953976970089E-2</c:v>
                </c:pt>
                <c:pt idx="2">
                  <c:v>2.3743177800404268E-2</c:v>
                </c:pt>
              </c:numCache>
            </c:numRef>
          </c:val>
          <c:extLst xmlns:c16r2="http://schemas.microsoft.com/office/drawing/2015/06/chart">
            <c:ext xmlns:c16="http://schemas.microsoft.com/office/drawing/2014/chart" uri="{C3380CC4-5D6E-409C-BE32-E72D297353CC}">
              <c16:uniqueId val="{00000002-47D6-4A02-9EFC-D5C3107FE1C4}"/>
            </c:ext>
          </c:extLst>
        </c:ser>
        <c:dLbls>
          <c:showLegendKey val="0"/>
          <c:showVal val="0"/>
          <c:showCatName val="0"/>
          <c:showSerName val="0"/>
          <c:showPercent val="0"/>
          <c:showBubbleSize val="0"/>
        </c:dLbls>
        <c:gapWidth val="150"/>
        <c:axId val="436660608"/>
        <c:axId val="436668056"/>
      </c:barChart>
      <c:catAx>
        <c:axId val="43666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436668056"/>
        <c:crosses val="autoZero"/>
        <c:auto val="1"/>
        <c:lblAlgn val="ctr"/>
        <c:lblOffset val="100"/>
        <c:noMultiLvlLbl val="0"/>
      </c:catAx>
      <c:valAx>
        <c:axId val="4366680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436660608"/>
        <c:crosses val="autoZero"/>
        <c:crossBetween val="between"/>
        <c:majorUnit val="0.1"/>
        <c:minorUnit val="0.1"/>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Table>
      <c:spPr>
        <a:noFill/>
        <a:ln>
          <a:noFill/>
        </a:ln>
        <a:effectLst/>
      </c:spPr>
    </c:plotArea>
    <c:plotVisOnly val="1"/>
    <c:dispBlanksAs val="gap"/>
    <c:showDLblsOverMax val="0"/>
  </c:chart>
  <c:spPr>
    <a:solidFill>
      <a:schemeClr val="bg1">
        <a:lumMod val="95000"/>
      </a:schemeClr>
    </a:solidFill>
    <a:ln>
      <a:noFill/>
    </a:ln>
    <a:effectLst/>
  </c:spPr>
  <c:txPr>
    <a:bodyPr/>
    <a:lstStyle/>
    <a:p>
      <a:pPr>
        <a:defRPr sz="110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s-ES" b="1"/>
              <a:t>Liquidez</a:t>
            </a:r>
          </a:p>
        </c:rich>
      </c:tx>
      <c:layout/>
      <c:overlay val="0"/>
      <c:spPr>
        <a:noFill/>
        <a:ln>
          <a:noFill/>
        </a:ln>
        <a:effectLst/>
      </c:spPr>
      <c:txPr>
        <a:bodyPr rot="0" spcFirstLastPara="1" vertOverflow="ellipsis" vert="horz" wrap="square" anchor="ctr" anchorCtr="1"/>
        <a:lstStyle/>
        <a:p>
          <a:pPr>
            <a:defRPr sz="144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plotArea>
      <c:layout/>
      <c:barChart>
        <c:barDir val="col"/>
        <c:grouping val="clustered"/>
        <c:varyColors val="0"/>
        <c:ser>
          <c:idx val="0"/>
          <c:order val="0"/>
          <c:tx>
            <c:strRef>
              <c:f>INDICADORES!$E$5</c:f>
              <c:strCache>
                <c:ptCount val="1"/>
                <c:pt idx="0">
                  <c:v>2014</c:v>
                </c:pt>
              </c:strCache>
            </c:strRef>
          </c:tx>
          <c:spPr>
            <a:solidFill>
              <a:schemeClr val="accent1"/>
            </a:solidFill>
            <a:ln>
              <a:noFill/>
            </a:ln>
            <a:effectLst/>
            <a:scene3d>
              <a:camera prst="orthographicFront"/>
              <a:lightRig rig="threePt" dir="t"/>
            </a:scene3d>
            <a:sp3d>
              <a:bevelT/>
            </a:sp3d>
          </c:spPr>
          <c:invertIfNegative val="0"/>
          <c:cat>
            <c:strRef>
              <c:f>INDICADORES!$C$7:$C$8</c:f>
              <c:strCache>
                <c:ptCount val="2"/>
                <c:pt idx="0">
                  <c:v>Liquidez Corriente</c:v>
                </c:pt>
                <c:pt idx="1">
                  <c:v>Prueba Acída</c:v>
                </c:pt>
              </c:strCache>
            </c:strRef>
          </c:cat>
          <c:val>
            <c:numRef>
              <c:f>INDICADORES!$E$7:$E$8</c:f>
              <c:numCache>
                <c:formatCode>0.00</c:formatCode>
                <c:ptCount val="2"/>
                <c:pt idx="0">
                  <c:v>1.2014141478701914</c:v>
                </c:pt>
                <c:pt idx="1">
                  <c:v>0.65534088428607229</c:v>
                </c:pt>
              </c:numCache>
            </c:numRef>
          </c:val>
          <c:extLst xmlns:c16r2="http://schemas.microsoft.com/office/drawing/2015/06/chart">
            <c:ext xmlns:c16="http://schemas.microsoft.com/office/drawing/2014/chart" uri="{C3380CC4-5D6E-409C-BE32-E72D297353CC}">
              <c16:uniqueId val="{00000000-F3EB-4FB6-963B-11CF3245168D}"/>
            </c:ext>
          </c:extLst>
        </c:ser>
        <c:ser>
          <c:idx val="1"/>
          <c:order val="1"/>
          <c:tx>
            <c:strRef>
              <c:f>INDICADORES!$F$5</c:f>
              <c:strCache>
                <c:ptCount val="1"/>
                <c:pt idx="0">
                  <c:v>2015</c:v>
                </c:pt>
              </c:strCache>
            </c:strRef>
          </c:tx>
          <c:spPr>
            <a:solidFill>
              <a:schemeClr val="accent2"/>
            </a:solidFill>
            <a:ln>
              <a:noFill/>
            </a:ln>
            <a:effectLst/>
            <a:scene3d>
              <a:camera prst="orthographicFront"/>
              <a:lightRig rig="threePt" dir="t"/>
            </a:scene3d>
            <a:sp3d>
              <a:bevelT/>
            </a:sp3d>
          </c:spPr>
          <c:invertIfNegative val="0"/>
          <c:cat>
            <c:strRef>
              <c:f>INDICADORES!$C$7:$C$8</c:f>
              <c:strCache>
                <c:ptCount val="2"/>
                <c:pt idx="0">
                  <c:v>Liquidez Corriente</c:v>
                </c:pt>
                <c:pt idx="1">
                  <c:v>Prueba Acída</c:v>
                </c:pt>
              </c:strCache>
            </c:strRef>
          </c:cat>
          <c:val>
            <c:numRef>
              <c:f>INDICADORES!$F$7:$F$8</c:f>
              <c:numCache>
                <c:formatCode>0.00</c:formatCode>
                <c:ptCount val="2"/>
                <c:pt idx="0">
                  <c:v>2.1587689151809895</c:v>
                </c:pt>
                <c:pt idx="1">
                  <c:v>1.2304099832181314</c:v>
                </c:pt>
              </c:numCache>
            </c:numRef>
          </c:val>
          <c:extLst xmlns:c16r2="http://schemas.microsoft.com/office/drawing/2015/06/chart">
            <c:ext xmlns:c16="http://schemas.microsoft.com/office/drawing/2014/chart" uri="{C3380CC4-5D6E-409C-BE32-E72D297353CC}">
              <c16:uniqueId val="{00000001-F3EB-4FB6-963B-11CF3245168D}"/>
            </c:ext>
          </c:extLst>
        </c:ser>
        <c:ser>
          <c:idx val="2"/>
          <c:order val="2"/>
          <c:tx>
            <c:strRef>
              <c:f>INDICADORES!$G$5</c:f>
              <c:strCache>
                <c:ptCount val="1"/>
                <c:pt idx="0">
                  <c:v>2016</c:v>
                </c:pt>
              </c:strCache>
            </c:strRef>
          </c:tx>
          <c:spPr>
            <a:solidFill>
              <a:schemeClr val="accent3"/>
            </a:solidFill>
            <a:ln>
              <a:noFill/>
            </a:ln>
            <a:effectLst/>
            <a:scene3d>
              <a:camera prst="orthographicFront"/>
              <a:lightRig rig="threePt" dir="t"/>
            </a:scene3d>
            <a:sp3d>
              <a:bevelT/>
            </a:sp3d>
          </c:spPr>
          <c:invertIfNegative val="0"/>
          <c:cat>
            <c:strRef>
              <c:f>INDICADORES!$C$7:$C$8</c:f>
              <c:strCache>
                <c:ptCount val="2"/>
                <c:pt idx="0">
                  <c:v>Liquidez Corriente</c:v>
                </c:pt>
                <c:pt idx="1">
                  <c:v>Prueba Acída</c:v>
                </c:pt>
              </c:strCache>
            </c:strRef>
          </c:cat>
          <c:val>
            <c:numRef>
              <c:f>INDICADORES!$G$7:$G$8</c:f>
              <c:numCache>
                <c:formatCode>0.00</c:formatCode>
                <c:ptCount val="2"/>
                <c:pt idx="0">
                  <c:v>2.1829798474807838</c:v>
                </c:pt>
                <c:pt idx="1">
                  <c:v>1.1882050433807176</c:v>
                </c:pt>
              </c:numCache>
            </c:numRef>
          </c:val>
          <c:extLst xmlns:c16r2="http://schemas.microsoft.com/office/drawing/2015/06/chart">
            <c:ext xmlns:c16="http://schemas.microsoft.com/office/drawing/2014/chart" uri="{C3380CC4-5D6E-409C-BE32-E72D297353CC}">
              <c16:uniqueId val="{00000002-F3EB-4FB6-963B-11CF3245168D}"/>
            </c:ext>
          </c:extLst>
        </c:ser>
        <c:ser>
          <c:idx val="3"/>
          <c:order val="3"/>
          <c:tx>
            <c:strRef>
              <c:f>INDICADORES!$H$5</c:f>
              <c:strCache>
                <c:ptCount val="1"/>
                <c:pt idx="0">
                  <c:v>Promedio</c:v>
                </c:pt>
              </c:strCache>
            </c:strRef>
          </c:tx>
          <c:spPr>
            <a:solidFill>
              <a:schemeClr val="accent4"/>
            </a:solidFill>
            <a:ln>
              <a:noFill/>
            </a:ln>
            <a:effectLst/>
            <a:scene3d>
              <a:camera prst="orthographicFront"/>
              <a:lightRig rig="threePt" dir="t"/>
            </a:scene3d>
            <a:sp3d>
              <a:bevelT/>
            </a:sp3d>
          </c:spPr>
          <c:invertIfNegative val="0"/>
          <c:cat>
            <c:strRef>
              <c:f>INDICADORES!$C$7:$C$8</c:f>
              <c:strCache>
                <c:ptCount val="2"/>
                <c:pt idx="0">
                  <c:v>Liquidez Corriente</c:v>
                </c:pt>
                <c:pt idx="1">
                  <c:v>Prueba Acída</c:v>
                </c:pt>
              </c:strCache>
            </c:strRef>
          </c:cat>
          <c:val>
            <c:numRef>
              <c:f>INDICADORES!$H$7:$H$8</c:f>
              <c:numCache>
                <c:formatCode>0.00</c:formatCode>
                <c:ptCount val="2"/>
                <c:pt idx="0">
                  <c:v>1.8477209701773216</c:v>
                </c:pt>
                <c:pt idx="1">
                  <c:v>1.0246519702949739</c:v>
                </c:pt>
              </c:numCache>
            </c:numRef>
          </c:val>
          <c:extLst xmlns:c16r2="http://schemas.microsoft.com/office/drawing/2015/06/chart">
            <c:ext xmlns:c16="http://schemas.microsoft.com/office/drawing/2014/chart" uri="{C3380CC4-5D6E-409C-BE32-E72D297353CC}">
              <c16:uniqueId val="{00000003-F3EB-4FB6-963B-11CF3245168D}"/>
            </c:ext>
          </c:extLst>
        </c:ser>
        <c:dLbls>
          <c:showLegendKey val="0"/>
          <c:showVal val="0"/>
          <c:showCatName val="0"/>
          <c:showSerName val="0"/>
          <c:showPercent val="0"/>
          <c:showBubbleSize val="0"/>
        </c:dLbls>
        <c:gapWidth val="180"/>
        <c:overlap val="-20"/>
        <c:axId val="436664528"/>
        <c:axId val="436668840"/>
      </c:barChart>
      <c:catAx>
        <c:axId val="43666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436668840"/>
        <c:crosses val="autoZero"/>
        <c:auto val="1"/>
        <c:lblAlgn val="ctr"/>
        <c:lblOffset val="100"/>
        <c:noMultiLvlLbl val="0"/>
      </c:catAx>
      <c:valAx>
        <c:axId val="4366688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4366645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Table>
      <c:spPr>
        <a:noFill/>
        <a:ln>
          <a:noFill/>
        </a:ln>
        <a:effectLst/>
      </c:spPr>
    </c:plotArea>
    <c:plotVisOnly val="1"/>
    <c:dispBlanksAs val="gap"/>
    <c:showDLblsOverMax val="0"/>
  </c:chart>
  <c:spPr>
    <a:solidFill>
      <a:schemeClr val="bg1"/>
    </a:solid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s-ES" b="1" dirty="0"/>
              <a:t>Capital </a:t>
            </a:r>
            <a:r>
              <a:rPr lang="es-ES" b="1" dirty="0" smtClean="0"/>
              <a:t>de Trabajo</a:t>
            </a:r>
            <a:endParaRPr lang="es-ES" b="1" dirty="0"/>
          </a:p>
        </c:rich>
      </c:tx>
      <c:layout/>
      <c:overlay val="0"/>
      <c:spPr>
        <a:noFill/>
        <a:ln>
          <a:noFill/>
        </a:ln>
        <a:effectLst/>
      </c:spPr>
      <c:txPr>
        <a:bodyPr rot="0" spcFirstLastPara="1" vertOverflow="ellipsis" vert="horz" wrap="square" anchor="ctr" anchorCtr="1"/>
        <a:lstStyle/>
        <a:p>
          <a:pPr>
            <a:defRPr sz="144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autoTitleDeleted val="0"/>
    <c:plotArea>
      <c:layout/>
      <c:barChart>
        <c:barDir val="col"/>
        <c:grouping val="clustered"/>
        <c:varyColors val="0"/>
        <c:ser>
          <c:idx val="0"/>
          <c:order val="0"/>
          <c:tx>
            <c:strRef>
              <c:f>INDICADORES!$C$10</c:f>
              <c:strCache>
                <c:ptCount val="1"/>
                <c:pt idx="0">
                  <c:v>Capital de Trabajo</c:v>
                </c:pt>
              </c:strCache>
            </c:strRef>
          </c:tx>
          <c:spPr>
            <a:solidFill>
              <a:schemeClr val="accent1"/>
            </a:solidFill>
            <a:ln>
              <a:noFill/>
            </a:ln>
            <a:effectLst/>
            <a:scene3d>
              <a:camera prst="orthographicFront"/>
              <a:lightRig rig="threePt" dir="t"/>
            </a:scene3d>
            <a:sp3d>
              <a:bevelT/>
            </a:sp3d>
          </c:spPr>
          <c:invertIfNegative val="0"/>
          <c:dPt>
            <c:idx val="0"/>
            <c:invertIfNegative val="0"/>
            <c:bubble3D val="0"/>
            <c:spPr>
              <a:solidFill>
                <a:schemeClr val="accent5">
                  <a:lumMod val="75000"/>
                </a:schemeClr>
              </a:solidFill>
              <a:ln>
                <a:noFill/>
              </a:ln>
              <a:effectLst/>
              <a:scene3d>
                <a:camera prst="orthographicFront"/>
                <a:lightRig rig="threePt" dir="t"/>
              </a:scene3d>
              <a:sp3d>
                <a:bevelT/>
              </a:sp3d>
            </c:spPr>
          </c:dPt>
          <c:dPt>
            <c:idx val="3"/>
            <c:invertIfNegative val="0"/>
            <c:bubble3D val="0"/>
            <c:spPr>
              <a:solidFill>
                <a:schemeClr val="bg2">
                  <a:lumMod val="75000"/>
                </a:schemeClr>
              </a:solidFill>
              <a:ln>
                <a:noFill/>
              </a:ln>
              <a:effectLst/>
              <a:scene3d>
                <a:camera prst="orthographicFront"/>
                <a:lightRig rig="threePt" dir="t"/>
              </a:scene3d>
              <a:sp3d>
                <a:bevelT/>
              </a:sp3d>
            </c:spPr>
          </c:dPt>
          <c:cat>
            <c:strRef>
              <c:f>INDICADORES!$E$9:$H$9</c:f>
              <c:strCache>
                <c:ptCount val="4"/>
                <c:pt idx="0">
                  <c:v>2014</c:v>
                </c:pt>
                <c:pt idx="1">
                  <c:v>2015</c:v>
                </c:pt>
                <c:pt idx="2">
                  <c:v>2016</c:v>
                </c:pt>
                <c:pt idx="3">
                  <c:v>Promedio</c:v>
                </c:pt>
              </c:strCache>
            </c:strRef>
          </c:cat>
          <c:val>
            <c:numRef>
              <c:f>INDICADORES!$E$10:$H$10</c:f>
              <c:numCache>
                <c:formatCode>[$$-300A]\ #,##0.00</c:formatCode>
                <c:ptCount val="4"/>
                <c:pt idx="0">
                  <c:v>1431566.4400000004</c:v>
                </c:pt>
                <c:pt idx="1">
                  <c:v>5136123.62</c:v>
                </c:pt>
                <c:pt idx="2">
                  <c:v>4174854.4400000004</c:v>
                </c:pt>
                <c:pt idx="3" formatCode="_-[$$-300A]\ * #,##0.00_ ;_-[$$-300A]\ * \-#,##0.00\ ;_-[$$-300A]\ * &quot;-&quot;??_ ;_-@_ ">
                  <c:v>3580848.1666666665</c:v>
                </c:pt>
              </c:numCache>
            </c:numRef>
          </c:val>
        </c:ser>
        <c:dLbls>
          <c:showLegendKey val="0"/>
          <c:showVal val="0"/>
          <c:showCatName val="0"/>
          <c:showSerName val="0"/>
          <c:showPercent val="0"/>
          <c:showBubbleSize val="0"/>
        </c:dLbls>
        <c:gapWidth val="150"/>
        <c:axId val="436662176"/>
        <c:axId val="436671192"/>
      </c:barChart>
      <c:catAx>
        <c:axId val="436662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436671192"/>
        <c:crosses val="autoZero"/>
        <c:auto val="1"/>
        <c:lblAlgn val="ctr"/>
        <c:lblOffset val="100"/>
        <c:noMultiLvlLbl val="0"/>
      </c:catAx>
      <c:valAx>
        <c:axId val="436671192"/>
        <c:scaling>
          <c:orientation val="minMax"/>
        </c:scaling>
        <c:delete val="0"/>
        <c:axPos val="l"/>
        <c:majorGridlines>
          <c:spPr>
            <a:ln w="9525" cap="flat" cmpd="sng" algn="ctr">
              <a:solidFill>
                <a:schemeClr val="tx1">
                  <a:lumMod val="15000"/>
                  <a:lumOff val="85000"/>
                </a:schemeClr>
              </a:solidFill>
              <a:round/>
            </a:ln>
            <a:effectLst/>
          </c:spPr>
        </c:majorGridlines>
        <c:numFmt formatCode="[$$-300A]\ #,##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4366621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Table>
      <c:spPr>
        <a:noFill/>
        <a:ln>
          <a:noFill/>
        </a:ln>
        <a:effectLst/>
      </c:spPr>
    </c:plotArea>
    <c:plotVisOnly val="1"/>
    <c:dispBlanksAs val="gap"/>
    <c:showDLblsOverMax val="0"/>
  </c:chart>
  <c:spPr>
    <a:solidFill>
      <a:schemeClr val="bg1"/>
    </a:solid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INDICADORES!$C$27</c:f>
              <c:strCache>
                <c:ptCount val="1"/>
                <c:pt idx="0">
                  <c:v>Período Promedio de Cobro</c:v>
                </c:pt>
              </c:strCache>
            </c:strRef>
          </c:tx>
          <c:spPr>
            <a:solidFill>
              <a:schemeClr val="accent1"/>
            </a:solidFill>
            <a:ln>
              <a:noFill/>
            </a:ln>
            <a:effectLst/>
            <a:scene3d>
              <a:camera prst="orthographicFront"/>
              <a:lightRig rig="threePt" dir="t"/>
            </a:scene3d>
            <a:sp3d>
              <a:bevelT/>
            </a:sp3d>
          </c:spPr>
          <c:invertIfNegative val="0"/>
          <c:cat>
            <c:strRef>
              <c:f>INDICADORES!$E$21:$H$21</c:f>
              <c:strCache>
                <c:ptCount val="4"/>
                <c:pt idx="0">
                  <c:v>2014</c:v>
                </c:pt>
                <c:pt idx="1">
                  <c:v>2015</c:v>
                </c:pt>
                <c:pt idx="2">
                  <c:v>2016</c:v>
                </c:pt>
                <c:pt idx="3">
                  <c:v>Promedio</c:v>
                </c:pt>
              </c:strCache>
            </c:strRef>
          </c:cat>
          <c:val>
            <c:numRef>
              <c:f>INDICADORES!$E$27:$H$27</c:f>
              <c:numCache>
                <c:formatCode>0</c:formatCode>
                <c:ptCount val="4"/>
                <c:pt idx="0">
                  <c:v>84.680497308141284</c:v>
                </c:pt>
                <c:pt idx="1">
                  <c:v>101.60025728519058</c:v>
                </c:pt>
                <c:pt idx="2">
                  <c:v>94.811973110723599</c:v>
                </c:pt>
                <c:pt idx="3" formatCode="0.00">
                  <c:v>93.697575901351811</c:v>
                </c:pt>
              </c:numCache>
            </c:numRef>
          </c:val>
        </c:ser>
        <c:ser>
          <c:idx val="1"/>
          <c:order val="1"/>
          <c:tx>
            <c:strRef>
              <c:f>INDICADORES!$C$28</c:f>
              <c:strCache>
                <c:ptCount val="1"/>
                <c:pt idx="0">
                  <c:v>Período Promedio de Pago</c:v>
                </c:pt>
              </c:strCache>
            </c:strRef>
          </c:tx>
          <c:spPr>
            <a:solidFill>
              <a:srgbClr val="FF9900"/>
            </a:solidFill>
            <a:ln>
              <a:noFill/>
            </a:ln>
            <a:effectLst/>
            <a:scene3d>
              <a:camera prst="orthographicFront"/>
              <a:lightRig rig="threePt" dir="t"/>
            </a:scene3d>
            <a:sp3d>
              <a:bevelT/>
            </a:sp3d>
          </c:spPr>
          <c:invertIfNegative val="0"/>
          <c:cat>
            <c:strRef>
              <c:f>INDICADORES!$E$21:$H$21</c:f>
              <c:strCache>
                <c:ptCount val="4"/>
                <c:pt idx="0">
                  <c:v>2014</c:v>
                </c:pt>
                <c:pt idx="1">
                  <c:v>2015</c:v>
                </c:pt>
                <c:pt idx="2">
                  <c:v>2016</c:v>
                </c:pt>
                <c:pt idx="3">
                  <c:v>Promedio</c:v>
                </c:pt>
              </c:strCache>
            </c:strRef>
          </c:cat>
          <c:val>
            <c:numRef>
              <c:f>INDICADORES!$E$28:$H$28</c:f>
              <c:numCache>
                <c:formatCode>0</c:formatCode>
                <c:ptCount val="4"/>
                <c:pt idx="0">
                  <c:v>218.28859213254194</c:v>
                </c:pt>
                <c:pt idx="1">
                  <c:v>119.77374133868256</c:v>
                </c:pt>
                <c:pt idx="2">
                  <c:v>77.059147213270393</c:v>
                </c:pt>
                <c:pt idx="3" formatCode="0.00">
                  <c:v>138.37382689483164</c:v>
                </c:pt>
              </c:numCache>
            </c:numRef>
          </c:val>
        </c:ser>
        <c:ser>
          <c:idx val="2"/>
          <c:order val="2"/>
          <c:tx>
            <c:strRef>
              <c:f>INDICADORES!$C$29</c:f>
              <c:strCache>
                <c:ptCount val="1"/>
                <c:pt idx="0">
                  <c:v>Plazo Promedio Inventario</c:v>
                </c:pt>
              </c:strCache>
            </c:strRef>
          </c:tx>
          <c:spPr>
            <a:solidFill>
              <a:schemeClr val="accent3"/>
            </a:solidFill>
            <a:ln>
              <a:noFill/>
            </a:ln>
            <a:effectLst/>
            <a:scene3d>
              <a:camera prst="orthographicFront"/>
              <a:lightRig rig="threePt" dir="t"/>
            </a:scene3d>
            <a:sp3d>
              <a:bevelT/>
            </a:sp3d>
          </c:spPr>
          <c:invertIfNegative val="0"/>
          <c:cat>
            <c:strRef>
              <c:f>INDICADORES!$E$21:$H$21</c:f>
              <c:strCache>
                <c:ptCount val="4"/>
                <c:pt idx="0">
                  <c:v>2014</c:v>
                </c:pt>
                <c:pt idx="1">
                  <c:v>2015</c:v>
                </c:pt>
                <c:pt idx="2">
                  <c:v>2016</c:v>
                </c:pt>
                <c:pt idx="3">
                  <c:v>Promedio</c:v>
                </c:pt>
              </c:strCache>
            </c:strRef>
          </c:cat>
          <c:val>
            <c:numRef>
              <c:f>INDICADORES!$E$29:$H$29</c:f>
              <c:numCache>
                <c:formatCode>0</c:formatCode>
                <c:ptCount val="4"/>
                <c:pt idx="0">
                  <c:v>127.61906050521104</c:v>
                </c:pt>
                <c:pt idx="1">
                  <c:v>132.12849530526125</c:v>
                </c:pt>
                <c:pt idx="2">
                  <c:v>123.36490820755432</c:v>
                </c:pt>
                <c:pt idx="3" formatCode="0.00">
                  <c:v>127.70415467267554</c:v>
                </c:pt>
              </c:numCache>
            </c:numRef>
          </c:val>
        </c:ser>
        <c:dLbls>
          <c:showLegendKey val="0"/>
          <c:showVal val="0"/>
          <c:showCatName val="0"/>
          <c:showSerName val="0"/>
          <c:showPercent val="0"/>
          <c:showBubbleSize val="0"/>
        </c:dLbls>
        <c:gapWidth val="150"/>
        <c:axId val="436665312"/>
        <c:axId val="436668448"/>
      </c:barChart>
      <c:catAx>
        <c:axId val="43666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436668448"/>
        <c:crosses val="autoZero"/>
        <c:auto val="1"/>
        <c:lblAlgn val="ctr"/>
        <c:lblOffset val="100"/>
        <c:noMultiLvlLbl val="0"/>
      </c:catAx>
      <c:valAx>
        <c:axId val="436668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436665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Table>
      <c:spPr>
        <a:noFill/>
        <a:ln>
          <a:noFill/>
        </a:ln>
        <a:effectLst/>
      </c:spPr>
    </c:plotArea>
    <c:plotVisOnly val="1"/>
    <c:dispBlanksAs val="gap"/>
    <c:showDLblsOverMax val="0"/>
  </c:chart>
  <c:spPr>
    <a:solidFill>
      <a:schemeClr val="bg1"/>
    </a:solid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5.png"/></Relationships>
</file>

<file path=ppt/diagrams/_rels/data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ata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C4B856-33DF-4C39-A184-1A7093E875EF}" type="doc">
      <dgm:prSet loTypeId="urn:microsoft.com/office/officeart/2005/8/layout/cycle8" loCatId="cycle" qsTypeId="urn:microsoft.com/office/officeart/2005/8/quickstyle/3d4" qsCatId="3D" csTypeId="urn:microsoft.com/office/officeart/2005/8/colors/colorful3" csCatId="colorful" phldr="1"/>
      <dgm:spPr/>
      <dgm:t>
        <a:bodyPr/>
        <a:lstStyle/>
        <a:p>
          <a:endParaRPr lang="es-ES"/>
        </a:p>
      </dgm:t>
    </dgm:pt>
    <dgm:pt modelId="{3330F3C9-EB34-45F1-8FB4-0DE371A9D5E3}">
      <dgm:prSet phldrT="[Texto]" custT="1"/>
      <dgm:spPr/>
      <dgm:t>
        <a:bodyPr/>
        <a:lstStyle/>
        <a:p>
          <a:r>
            <a:rPr lang="es-ES" sz="1400" dirty="0" smtClean="0">
              <a:solidFill>
                <a:schemeClr val="tx1"/>
              </a:solidFill>
              <a:latin typeface="Times New Roman" panose="02020603050405020304" pitchFamily="18" charset="0"/>
              <a:cs typeface="Times New Roman" panose="02020603050405020304" pitchFamily="18" charset="0"/>
            </a:rPr>
            <a:t>Las pequeñas y medianas empresas representan el 75%</a:t>
          </a:r>
          <a:endParaRPr lang="es-ES" sz="1400" dirty="0">
            <a:solidFill>
              <a:schemeClr val="tx1"/>
            </a:solidFill>
            <a:latin typeface="Times New Roman" panose="02020603050405020304" pitchFamily="18" charset="0"/>
            <a:cs typeface="Times New Roman" panose="02020603050405020304" pitchFamily="18" charset="0"/>
          </a:endParaRPr>
        </a:p>
      </dgm:t>
    </dgm:pt>
    <dgm:pt modelId="{162056B3-8AC6-4E08-AAE4-684685A921B2}" type="parTrans" cxnId="{287012D5-A49D-4CA9-B44F-7528E60385F6}">
      <dgm:prSet/>
      <dgm:spPr/>
      <dgm:t>
        <a:bodyPr/>
        <a:lstStyle/>
        <a:p>
          <a:endParaRPr lang="es-ES" sz="1400">
            <a:solidFill>
              <a:schemeClr val="tx1"/>
            </a:solidFill>
            <a:latin typeface="Times New Roman" panose="02020603050405020304" pitchFamily="18" charset="0"/>
            <a:cs typeface="Times New Roman" panose="02020603050405020304" pitchFamily="18" charset="0"/>
          </a:endParaRPr>
        </a:p>
      </dgm:t>
    </dgm:pt>
    <dgm:pt modelId="{662C6C22-AFE9-420E-92E6-27B111F95F23}" type="sibTrans" cxnId="{287012D5-A49D-4CA9-B44F-7528E60385F6}">
      <dgm:prSet custT="1"/>
      <dgm:spPr/>
      <dgm:t>
        <a:bodyPr/>
        <a:lstStyle/>
        <a:p>
          <a:endParaRPr lang="es-ES" sz="1400">
            <a:solidFill>
              <a:schemeClr val="tx1"/>
            </a:solidFill>
            <a:latin typeface="Times New Roman" panose="02020603050405020304" pitchFamily="18" charset="0"/>
            <a:cs typeface="Times New Roman" panose="02020603050405020304" pitchFamily="18" charset="0"/>
          </a:endParaRPr>
        </a:p>
      </dgm:t>
    </dgm:pt>
    <dgm:pt modelId="{911506CA-FD2D-4636-A679-63AE8014ED15}">
      <dgm:prSet phldrT="[Texto]" custT="1"/>
      <dgm:spPr/>
      <dgm:t>
        <a:bodyPr/>
        <a:lstStyle/>
        <a:p>
          <a:r>
            <a:rPr lang="es-ES" sz="1400" dirty="0" smtClean="0">
              <a:solidFill>
                <a:schemeClr val="tx1"/>
              </a:solidFill>
              <a:latin typeface="Times New Roman" panose="02020603050405020304" pitchFamily="18" charset="0"/>
              <a:cs typeface="Times New Roman" panose="02020603050405020304" pitchFamily="18" charset="0"/>
            </a:rPr>
            <a:t>Empresas con una vida corta por su administración financiera.</a:t>
          </a:r>
          <a:endParaRPr lang="es-ES" sz="1400" dirty="0">
            <a:solidFill>
              <a:schemeClr val="tx1"/>
            </a:solidFill>
            <a:latin typeface="Times New Roman" panose="02020603050405020304" pitchFamily="18" charset="0"/>
            <a:cs typeface="Times New Roman" panose="02020603050405020304" pitchFamily="18" charset="0"/>
          </a:endParaRPr>
        </a:p>
      </dgm:t>
    </dgm:pt>
    <dgm:pt modelId="{35023E91-D107-4372-81C9-5FD49105E3C3}" type="parTrans" cxnId="{A349C85F-4223-4742-9864-38B3946BBBE9}">
      <dgm:prSet/>
      <dgm:spPr/>
      <dgm:t>
        <a:bodyPr/>
        <a:lstStyle/>
        <a:p>
          <a:endParaRPr lang="es-ES" sz="1400">
            <a:solidFill>
              <a:schemeClr val="tx1"/>
            </a:solidFill>
            <a:latin typeface="Times New Roman" panose="02020603050405020304" pitchFamily="18" charset="0"/>
            <a:cs typeface="Times New Roman" panose="02020603050405020304" pitchFamily="18" charset="0"/>
          </a:endParaRPr>
        </a:p>
      </dgm:t>
    </dgm:pt>
    <dgm:pt modelId="{80D4A8D9-946C-463E-8A4A-CB3D10FD7D37}" type="sibTrans" cxnId="{A349C85F-4223-4742-9864-38B3946BBBE9}">
      <dgm:prSet custT="1"/>
      <dgm:spPr/>
      <dgm:t>
        <a:bodyPr/>
        <a:lstStyle/>
        <a:p>
          <a:endParaRPr lang="es-ES" sz="1400">
            <a:solidFill>
              <a:schemeClr val="tx1"/>
            </a:solidFill>
            <a:latin typeface="Times New Roman" panose="02020603050405020304" pitchFamily="18" charset="0"/>
            <a:cs typeface="Times New Roman" panose="02020603050405020304" pitchFamily="18" charset="0"/>
          </a:endParaRPr>
        </a:p>
      </dgm:t>
    </dgm:pt>
    <dgm:pt modelId="{313D70F6-4F36-4E30-A42E-D729A0830DEA}">
      <dgm:prSet phldrT="[Texto]" custT="1"/>
      <dgm:spPr/>
      <dgm:t>
        <a:bodyPr/>
        <a:lstStyle/>
        <a:p>
          <a:r>
            <a:rPr lang="es-ES" sz="1400" dirty="0" smtClean="0">
              <a:solidFill>
                <a:schemeClr val="tx1"/>
              </a:solidFill>
              <a:latin typeface="Times New Roman" panose="02020603050405020304" pitchFamily="18" charset="0"/>
              <a:cs typeface="Times New Roman" panose="02020603050405020304" pitchFamily="18" charset="0"/>
            </a:rPr>
            <a:t>Cambios en el mercado </a:t>
          </a:r>
          <a:endParaRPr lang="es-ES" sz="1400" dirty="0">
            <a:solidFill>
              <a:schemeClr val="tx1"/>
            </a:solidFill>
            <a:latin typeface="Times New Roman" panose="02020603050405020304" pitchFamily="18" charset="0"/>
            <a:cs typeface="Times New Roman" panose="02020603050405020304" pitchFamily="18" charset="0"/>
          </a:endParaRPr>
        </a:p>
      </dgm:t>
    </dgm:pt>
    <dgm:pt modelId="{B9246F5C-D2E5-4571-B260-CE0E67426CC5}" type="parTrans" cxnId="{54A65E8E-5AAE-4A20-94FF-46C0A309A49F}">
      <dgm:prSet/>
      <dgm:spPr/>
      <dgm:t>
        <a:bodyPr/>
        <a:lstStyle/>
        <a:p>
          <a:endParaRPr lang="es-ES" sz="1400">
            <a:solidFill>
              <a:schemeClr val="tx1"/>
            </a:solidFill>
            <a:latin typeface="Times New Roman" panose="02020603050405020304" pitchFamily="18" charset="0"/>
            <a:cs typeface="Times New Roman" panose="02020603050405020304" pitchFamily="18" charset="0"/>
          </a:endParaRPr>
        </a:p>
      </dgm:t>
    </dgm:pt>
    <dgm:pt modelId="{54F57353-447B-4418-8333-5FFDC97BD5DB}" type="sibTrans" cxnId="{54A65E8E-5AAE-4A20-94FF-46C0A309A49F}">
      <dgm:prSet custT="1"/>
      <dgm:spPr/>
      <dgm:t>
        <a:bodyPr/>
        <a:lstStyle/>
        <a:p>
          <a:endParaRPr lang="es-ES" sz="1400">
            <a:solidFill>
              <a:schemeClr val="tx1"/>
            </a:solidFill>
            <a:latin typeface="Times New Roman" panose="02020603050405020304" pitchFamily="18" charset="0"/>
            <a:cs typeface="Times New Roman" panose="02020603050405020304" pitchFamily="18" charset="0"/>
          </a:endParaRPr>
        </a:p>
      </dgm:t>
    </dgm:pt>
    <dgm:pt modelId="{EB2646F2-8F63-4D6D-873B-EDF9226EB95F}" type="pres">
      <dgm:prSet presAssocID="{01C4B856-33DF-4C39-A184-1A7093E875EF}" presName="compositeShape" presStyleCnt="0">
        <dgm:presLayoutVars>
          <dgm:chMax val="7"/>
          <dgm:dir/>
          <dgm:resizeHandles val="exact"/>
        </dgm:presLayoutVars>
      </dgm:prSet>
      <dgm:spPr/>
      <dgm:t>
        <a:bodyPr/>
        <a:lstStyle/>
        <a:p>
          <a:endParaRPr lang="es-ES"/>
        </a:p>
      </dgm:t>
    </dgm:pt>
    <dgm:pt modelId="{A9730E29-1BD3-4EAD-B7D5-2E5BAA2E5AB3}" type="pres">
      <dgm:prSet presAssocID="{01C4B856-33DF-4C39-A184-1A7093E875EF}" presName="wedge1" presStyleLbl="node1" presStyleIdx="0" presStyleCnt="3" custLinFactNeighborX="1020" custLinFactNeighborY="-119"/>
      <dgm:spPr/>
      <dgm:t>
        <a:bodyPr/>
        <a:lstStyle/>
        <a:p>
          <a:endParaRPr lang="es-ES"/>
        </a:p>
      </dgm:t>
    </dgm:pt>
    <dgm:pt modelId="{B0C737AB-7D87-417A-949B-3B00B161A99E}" type="pres">
      <dgm:prSet presAssocID="{01C4B856-33DF-4C39-A184-1A7093E875EF}" presName="dummy1a" presStyleCnt="0"/>
      <dgm:spPr/>
      <dgm:t>
        <a:bodyPr/>
        <a:lstStyle/>
        <a:p>
          <a:endParaRPr lang="es-ES"/>
        </a:p>
      </dgm:t>
    </dgm:pt>
    <dgm:pt modelId="{D7C0D9E6-55DF-413D-B1F2-883444912574}" type="pres">
      <dgm:prSet presAssocID="{01C4B856-33DF-4C39-A184-1A7093E875EF}" presName="dummy1b" presStyleCnt="0"/>
      <dgm:spPr/>
      <dgm:t>
        <a:bodyPr/>
        <a:lstStyle/>
        <a:p>
          <a:endParaRPr lang="es-ES"/>
        </a:p>
      </dgm:t>
    </dgm:pt>
    <dgm:pt modelId="{491EF068-1365-4B8E-AF9C-17AAD7ECBA16}" type="pres">
      <dgm:prSet presAssocID="{01C4B856-33DF-4C39-A184-1A7093E875EF}" presName="wedge1Tx" presStyleLbl="node1" presStyleIdx="0" presStyleCnt="3">
        <dgm:presLayoutVars>
          <dgm:chMax val="0"/>
          <dgm:chPref val="0"/>
          <dgm:bulletEnabled val="1"/>
        </dgm:presLayoutVars>
      </dgm:prSet>
      <dgm:spPr/>
      <dgm:t>
        <a:bodyPr/>
        <a:lstStyle/>
        <a:p>
          <a:endParaRPr lang="es-ES"/>
        </a:p>
      </dgm:t>
    </dgm:pt>
    <dgm:pt modelId="{5BC5D3B5-E89D-4DB0-97AB-6266C4598766}" type="pres">
      <dgm:prSet presAssocID="{01C4B856-33DF-4C39-A184-1A7093E875EF}" presName="wedge2" presStyleLbl="node1" presStyleIdx="1" presStyleCnt="3"/>
      <dgm:spPr/>
      <dgm:t>
        <a:bodyPr/>
        <a:lstStyle/>
        <a:p>
          <a:endParaRPr lang="es-ES"/>
        </a:p>
      </dgm:t>
    </dgm:pt>
    <dgm:pt modelId="{D144E12E-189F-4AF6-A642-3CE55FC0E59F}" type="pres">
      <dgm:prSet presAssocID="{01C4B856-33DF-4C39-A184-1A7093E875EF}" presName="dummy2a" presStyleCnt="0"/>
      <dgm:spPr/>
      <dgm:t>
        <a:bodyPr/>
        <a:lstStyle/>
        <a:p>
          <a:endParaRPr lang="es-ES"/>
        </a:p>
      </dgm:t>
    </dgm:pt>
    <dgm:pt modelId="{17E4E9A8-C8F3-4953-9EAF-E3F0BECA390B}" type="pres">
      <dgm:prSet presAssocID="{01C4B856-33DF-4C39-A184-1A7093E875EF}" presName="dummy2b" presStyleCnt="0"/>
      <dgm:spPr/>
      <dgm:t>
        <a:bodyPr/>
        <a:lstStyle/>
        <a:p>
          <a:endParaRPr lang="es-ES"/>
        </a:p>
      </dgm:t>
    </dgm:pt>
    <dgm:pt modelId="{E801ABC2-9433-4401-98D7-2736F2C34DA1}" type="pres">
      <dgm:prSet presAssocID="{01C4B856-33DF-4C39-A184-1A7093E875EF}" presName="wedge2Tx" presStyleLbl="node1" presStyleIdx="1" presStyleCnt="3">
        <dgm:presLayoutVars>
          <dgm:chMax val="0"/>
          <dgm:chPref val="0"/>
          <dgm:bulletEnabled val="1"/>
        </dgm:presLayoutVars>
      </dgm:prSet>
      <dgm:spPr/>
      <dgm:t>
        <a:bodyPr/>
        <a:lstStyle/>
        <a:p>
          <a:endParaRPr lang="es-ES"/>
        </a:p>
      </dgm:t>
    </dgm:pt>
    <dgm:pt modelId="{7BB2FC2B-553D-4813-9974-57AFB6494824}" type="pres">
      <dgm:prSet presAssocID="{01C4B856-33DF-4C39-A184-1A7093E875EF}" presName="wedge3" presStyleLbl="node1" presStyleIdx="2" presStyleCnt="3" custLinFactNeighborX="-387" custLinFactNeighborY="660"/>
      <dgm:spPr/>
      <dgm:t>
        <a:bodyPr/>
        <a:lstStyle/>
        <a:p>
          <a:endParaRPr lang="es-ES"/>
        </a:p>
      </dgm:t>
    </dgm:pt>
    <dgm:pt modelId="{909E8F55-7CE9-45AE-A9EF-CB6C6C067332}" type="pres">
      <dgm:prSet presAssocID="{01C4B856-33DF-4C39-A184-1A7093E875EF}" presName="dummy3a" presStyleCnt="0"/>
      <dgm:spPr/>
      <dgm:t>
        <a:bodyPr/>
        <a:lstStyle/>
        <a:p>
          <a:endParaRPr lang="es-ES"/>
        </a:p>
      </dgm:t>
    </dgm:pt>
    <dgm:pt modelId="{7E873128-4DC4-4641-A35A-744AE5E7D7EC}" type="pres">
      <dgm:prSet presAssocID="{01C4B856-33DF-4C39-A184-1A7093E875EF}" presName="dummy3b" presStyleCnt="0"/>
      <dgm:spPr/>
      <dgm:t>
        <a:bodyPr/>
        <a:lstStyle/>
        <a:p>
          <a:endParaRPr lang="es-ES"/>
        </a:p>
      </dgm:t>
    </dgm:pt>
    <dgm:pt modelId="{FF815954-B949-4CA8-899A-194804AE549B}" type="pres">
      <dgm:prSet presAssocID="{01C4B856-33DF-4C39-A184-1A7093E875EF}" presName="wedge3Tx" presStyleLbl="node1" presStyleIdx="2" presStyleCnt="3">
        <dgm:presLayoutVars>
          <dgm:chMax val="0"/>
          <dgm:chPref val="0"/>
          <dgm:bulletEnabled val="1"/>
        </dgm:presLayoutVars>
      </dgm:prSet>
      <dgm:spPr/>
      <dgm:t>
        <a:bodyPr/>
        <a:lstStyle/>
        <a:p>
          <a:endParaRPr lang="es-ES"/>
        </a:p>
      </dgm:t>
    </dgm:pt>
    <dgm:pt modelId="{48650F4E-D7E7-49D0-89E3-D0BDF761EEBB}" type="pres">
      <dgm:prSet presAssocID="{662C6C22-AFE9-420E-92E6-27B111F95F23}" presName="arrowWedge1" presStyleLbl="fgSibTrans2D1" presStyleIdx="0" presStyleCnt="3"/>
      <dgm:spPr/>
      <dgm:t>
        <a:bodyPr/>
        <a:lstStyle/>
        <a:p>
          <a:endParaRPr lang="es-ES"/>
        </a:p>
      </dgm:t>
    </dgm:pt>
    <dgm:pt modelId="{67037060-2102-4724-A0F3-045973CD42BC}" type="pres">
      <dgm:prSet presAssocID="{80D4A8D9-946C-463E-8A4A-CB3D10FD7D37}" presName="arrowWedge2" presStyleLbl="fgSibTrans2D1" presStyleIdx="1" presStyleCnt="3"/>
      <dgm:spPr/>
      <dgm:t>
        <a:bodyPr/>
        <a:lstStyle/>
        <a:p>
          <a:endParaRPr lang="es-ES"/>
        </a:p>
      </dgm:t>
    </dgm:pt>
    <dgm:pt modelId="{80C133A4-03C4-405E-A3ED-7DABC4217FEE}" type="pres">
      <dgm:prSet presAssocID="{54F57353-447B-4418-8333-5FFDC97BD5DB}" presName="arrowWedge3" presStyleLbl="fgSibTrans2D1" presStyleIdx="2" presStyleCnt="3"/>
      <dgm:spPr/>
      <dgm:t>
        <a:bodyPr/>
        <a:lstStyle/>
        <a:p>
          <a:endParaRPr lang="es-ES"/>
        </a:p>
      </dgm:t>
    </dgm:pt>
  </dgm:ptLst>
  <dgm:cxnLst>
    <dgm:cxn modelId="{54A65E8E-5AAE-4A20-94FF-46C0A309A49F}" srcId="{01C4B856-33DF-4C39-A184-1A7093E875EF}" destId="{313D70F6-4F36-4E30-A42E-D729A0830DEA}" srcOrd="2" destOrd="0" parTransId="{B9246F5C-D2E5-4571-B260-CE0E67426CC5}" sibTransId="{54F57353-447B-4418-8333-5FFDC97BD5DB}"/>
    <dgm:cxn modelId="{984F7E52-182A-45E4-9290-30F96FCCDAB9}" type="presOf" srcId="{3330F3C9-EB34-45F1-8FB4-0DE371A9D5E3}" destId="{491EF068-1365-4B8E-AF9C-17AAD7ECBA16}" srcOrd="1" destOrd="0" presId="urn:microsoft.com/office/officeart/2005/8/layout/cycle8"/>
    <dgm:cxn modelId="{00B135FC-B4A0-4430-9B11-F103ADBCEB9A}" type="presOf" srcId="{313D70F6-4F36-4E30-A42E-D729A0830DEA}" destId="{7BB2FC2B-553D-4813-9974-57AFB6494824}" srcOrd="0" destOrd="0" presId="urn:microsoft.com/office/officeart/2005/8/layout/cycle8"/>
    <dgm:cxn modelId="{A349C85F-4223-4742-9864-38B3946BBBE9}" srcId="{01C4B856-33DF-4C39-A184-1A7093E875EF}" destId="{911506CA-FD2D-4636-A679-63AE8014ED15}" srcOrd="1" destOrd="0" parTransId="{35023E91-D107-4372-81C9-5FD49105E3C3}" sibTransId="{80D4A8D9-946C-463E-8A4A-CB3D10FD7D37}"/>
    <dgm:cxn modelId="{49186B09-3C5D-430C-8F37-6B9036875E47}" type="presOf" srcId="{3330F3C9-EB34-45F1-8FB4-0DE371A9D5E3}" destId="{A9730E29-1BD3-4EAD-B7D5-2E5BAA2E5AB3}" srcOrd="0" destOrd="0" presId="urn:microsoft.com/office/officeart/2005/8/layout/cycle8"/>
    <dgm:cxn modelId="{9AA52281-5F38-4F70-9F38-01A718DFC46A}" type="presOf" srcId="{01C4B856-33DF-4C39-A184-1A7093E875EF}" destId="{EB2646F2-8F63-4D6D-873B-EDF9226EB95F}" srcOrd="0" destOrd="0" presId="urn:microsoft.com/office/officeart/2005/8/layout/cycle8"/>
    <dgm:cxn modelId="{F289939F-1A14-4B68-8FE2-30404C437C20}" type="presOf" srcId="{313D70F6-4F36-4E30-A42E-D729A0830DEA}" destId="{FF815954-B949-4CA8-899A-194804AE549B}" srcOrd="1" destOrd="0" presId="urn:microsoft.com/office/officeart/2005/8/layout/cycle8"/>
    <dgm:cxn modelId="{C1E2A1E8-2AB4-4BD7-8AD4-C8B88ABA2E66}" type="presOf" srcId="{911506CA-FD2D-4636-A679-63AE8014ED15}" destId="{5BC5D3B5-E89D-4DB0-97AB-6266C4598766}" srcOrd="0" destOrd="0" presId="urn:microsoft.com/office/officeart/2005/8/layout/cycle8"/>
    <dgm:cxn modelId="{B54C1D0C-8E27-4D48-9730-D469A5F32946}" type="presOf" srcId="{911506CA-FD2D-4636-A679-63AE8014ED15}" destId="{E801ABC2-9433-4401-98D7-2736F2C34DA1}" srcOrd="1" destOrd="0" presId="urn:microsoft.com/office/officeart/2005/8/layout/cycle8"/>
    <dgm:cxn modelId="{287012D5-A49D-4CA9-B44F-7528E60385F6}" srcId="{01C4B856-33DF-4C39-A184-1A7093E875EF}" destId="{3330F3C9-EB34-45F1-8FB4-0DE371A9D5E3}" srcOrd="0" destOrd="0" parTransId="{162056B3-8AC6-4E08-AAE4-684685A921B2}" sibTransId="{662C6C22-AFE9-420E-92E6-27B111F95F23}"/>
    <dgm:cxn modelId="{84AF4D20-DCF2-49AF-8403-14C13D25E17A}" type="presParOf" srcId="{EB2646F2-8F63-4D6D-873B-EDF9226EB95F}" destId="{A9730E29-1BD3-4EAD-B7D5-2E5BAA2E5AB3}" srcOrd="0" destOrd="0" presId="urn:microsoft.com/office/officeart/2005/8/layout/cycle8"/>
    <dgm:cxn modelId="{B1666A9B-6B50-49AA-A0DF-74C15954A69E}" type="presParOf" srcId="{EB2646F2-8F63-4D6D-873B-EDF9226EB95F}" destId="{B0C737AB-7D87-417A-949B-3B00B161A99E}" srcOrd="1" destOrd="0" presId="urn:microsoft.com/office/officeart/2005/8/layout/cycle8"/>
    <dgm:cxn modelId="{7D1AA218-31C3-46D4-BFB5-862F5886072F}" type="presParOf" srcId="{EB2646F2-8F63-4D6D-873B-EDF9226EB95F}" destId="{D7C0D9E6-55DF-413D-B1F2-883444912574}" srcOrd="2" destOrd="0" presId="urn:microsoft.com/office/officeart/2005/8/layout/cycle8"/>
    <dgm:cxn modelId="{CA79E2A9-0CCE-417C-AAF0-D116ABE4C767}" type="presParOf" srcId="{EB2646F2-8F63-4D6D-873B-EDF9226EB95F}" destId="{491EF068-1365-4B8E-AF9C-17AAD7ECBA16}" srcOrd="3" destOrd="0" presId="urn:microsoft.com/office/officeart/2005/8/layout/cycle8"/>
    <dgm:cxn modelId="{040C686E-68B9-4207-B9C8-24CA54166D22}" type="presParOf" srcId="{EB2646F2-8F63-4D6D-873B-EDF9226EB95F}" destId="{5BC5D3B5-E89D-4DB0-97AB-6266C4598766}" srcOrd="4" destOrd="0" presId="urn:microsoft.com/office/officeart/2005/8/layout/cycle8"/>
    <dgm:cxn modelId="{C6D5D749-1543-4660-A210-3091D9365A3D}" type="presParOf" srcId="{EB2646F2-8F63-4D6D-873B-EDF9226EB95F}" destId="{D144E12E-189F-4AF6-A642-3CE55FC0E59F}" srcOrd="5" destOrd="0" presId="urn:microsoft.com/office/officeart/2005/8/layout/cycle8"/>
    <dgm:cxn modelId="{91C30848-2439-4C1C-B934-A6B83FF9791F}" type="presParOf" srcId="{EB2646F2-8F63-4D6D-873B-EDF9226EB95F}" destId="{17E4E9A8-C8F3-4953-9EAF-E3F0BECA390B}" srcOrd="6" destOrd="0" presId="urn:microsoft.com/office/officeart/2005/8/layout/cycle8"/>
    <dgm:cxn modelId="{443FF479-9B0F-4CAF-9A72-DDA44995612D}" type="presParOf" srcId="{EB2646F2-8F63-4D6D-873B-EDF9226EB95F}" destId="{E801ABC2-9433-4401-98D7-2736F2C34DA1}" srcOrd="7" destOrd="0" presId="urn:microsoft.com/office/officeart/2005/8/layout/cycle8"/>
    <dgm:cxn modelId="{1A855B09-7109-4077-A068-2600257FC5B6}" type="presParOf" srcId="{EB2646F2-8F63-4D6D-873B-EDF9226EB95F}" destId="{7BB2FC2B-553D-4813-9974-57AFB6494824}" srcOrd="8" destOrd="0" presId="urn:microsoft.com/office/officeart/2005/8/layout/cycle8"/>
    <dgm:cxn modelId="{5E6E95AD-4E34-4AE1-8F88-F021F2A8AA27}" type="presParOf" srcId="{EB2646F2-8F63-4D6D-873B-EDF9226EB95F}" destId="{909E8F55-7CE9-45AE-A9EF-CB6C6C067332}" srcOrd="9" destOrd="0" presId="urn:microsoft.com/office/officeart/2005/8/layout/cycle8"/>
    <dgm:cxn modelId="{FE7CEDB7-BE9B-4A67-8B6B-3C4548A3395D}" type="presParOf" srcId="{EB2646F2-8F63-4D6D-873B-EDF9226EB95F}" destId="{7E873128-4DC4-4641-A35A-744AE5E7D7EC}" srcOrd="10" destOrd="0" presId="urn:microsoft.com/office/officeart/2005/8/layout/cycle8"/>
    <dgm:cxn modelId="{48D307CE-5E79-44B5-B479-694B91DE2347}" type="presParOf" srcId="{EB2646F2-8F63-4D6D-873B-EDF9226EB95F}" destId="{FF815954-B949-4CA8-899A-194804AE549B}" srcOrd="11" destOrd="0" presId="urn:microsoft.com/office/officeart/2005/8/layout/cycle8"/>
    <dgm:cxn modelId="{501605E5-E471-4328-AEBF-CF6E9579720E}" type="presParOf" srcId="{EB2646F2-8F63-4D6D-873B-EDF9226EB95F}" destId="{48650F4E-D7E7-49D0-89E3-D0BDF761EEBB}" srcOrd="12" destOrd="0" presId="urn:microsoft.com/office/officeart/2005/8/layout/cycle8"/>
    <dgm:cxn modelId="{758DAB4E-8654-4706-9ACB-E150168DC087}" type="presParOf" srcId="{EB2646F2-8F63-4D6D-873B-EDF9226EB95F}" destId="{67037060-2102-4724-A0F3-045973CD42BC}" srcOrd="13" destOrd="0" presId="urn:microsoft.com/office/officeart/2005/8/layout/cycle8"/>
    <dgm:cxn modelId="{221344F5-B00F-4E14-A68B-9D9845A26A20}" type="presParOf" srcId="{EB2646F2-8F63-4D6D-873B-EDF9226EB95F}" destId="{80C133A4-03C4-405E-A3ED-7DABC4217FEE}" srcOrd="14" destOrd="0" presId="urn:microsoft.com/office/officeart/2005/8/layout/cycle8"/>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CC2421-A7CE-4CD5-8073-460A99EE8023}" type="doc">
      <dgm:prSet loTypeId="urn:microsoft.com/office/officeart/2005/8/layout/radial2" loCatId="relationship" qsTypeId="urn:microsoft.com/office/officeart/2005/8/quickstyle/simple1" qsCatId="simple" csTypeId="urn:microsoft.com/office/officeart/2005/8/colors/colorful3" csCatId="colorful" phldr="1"/>
      <dgm:spPr/>
      <dgm:t>
        <a:bodyPr/>
        <a:lstStyle/>
        <a:p>
          <a:endParaRPr lang="es-ES"/>
        </a:p>
      </dgm:t>
    </dgm:pt>
    <dgm:pt modelId="{4815A846-CDF6-4F98-8FAC-110C985DDC63}">
      <dgm:prSet phldrT="[Texto]" custT="1"/>
      <dgm:spPr>
        <a:scene3d>
          <a:camera prst="orthographicFront"/>
          <a:lightRig rig="threePt" dir="t"/>
        </a:scene3d>
        <a:sp3d>
          <a:bevelT/>
        </a:sp3d>
      </dgm:spPr>
      <dgm:t>
        <a:bodyPr/>
        <a:lstStyle/>
        <a:p>
          <a:r>
            <a:rPr lang="es-ES" sz="1600" b="1" dirty="0" smtClean="0">
              <a:solidFill>
                <a:schemeClr val="tx1"/>
              </a:solidFill>
              <a:latin typeface="Times New Roman" panose="02020603050405020304" pitchFamily="18" charset="0"/>
              <a:cs typeface="Times New Roman" panose="02020603050405020304" pitchFamily="18" charset="0"/>
            </a:rPr>
            <a:t>Liquidez </a:t>
          </a:r>
          <a:endParaRPr lang="es-ES" sz="1600" b="1" dirty="0">
            <a:solidFill>
              <a:schemeClr val="tx1"/>
            </a:solidFill>
            <a:latin typeface="Times New Roman" panose="02020603050405020304" pitchFamily="18" charset="0"/>
            <a:cs typeface="Times New Roman" panose="02020603050405020304" pitchFamily="18" charset="0"/>
          </a:endParaRPr>
        </a:p>
      </dgm:t>
    </dgm:pt>
    <dgm:pt modelId="{22D1A0D1-679D-43C5-844F-EDB6A6AE1B74}" type="parTrans" cxnId="{A2FD2CDC-9F42-4F5B-AD98-1D5C14AB9C3D}">
      <dgm:prSet/>
      <dgm:spPr>
        <a:scene3d>
          <a:camera prst="orthographicFront"/>
          <a:lightRig rig="threePt" dir="t"/>
        </a:scene3d>
        <a:sp3d>
          <a:bevelT/>
        </a:sp3d>
      </dgm:spPr>
      <dgm:t>
        <a:bodyPr/>
        <a:lstStyle/>
        <a:p>
          <a:endParaRPr lang="es-ES" sz="1050">
            <a:solidFill>
              <a:schemeClr val="tx1"/>
            </a:solidFill>
            <a:latin typeface="Times New Roman" panose="02020603050405020304" pitchFamily="18" charset="0"/>
            <a:cs typeface="Times New Roman" panose="02020603050405020304" pitchFamily="18" charset="0"/>
          </a:endParaRPr>
        </a:p>
      </dgm:t>
    </dgm:pt>
    <dgm:pt modelId="{8EA6DE9D-D0D1-4627-8703-0AB5BE8993A2}" type="sibTrans" cxnId="{A2FD2CDC-9F42-4F5B-AD98-1D5C14AB9C3D}">
      <dgm:prSet/>
      <dgm:spPr/>
      <dgm:t>
        <a:bodyPr/>
        <a:lstStyle/>
        <a:p>
          <a:endParaRPr lang="es-ES" sz="1050">
            <a:solidFill>
              <a:schemeClr val="tx1"/>
            </a:solidFill>
            <a:latin typeface="Times New Roman" panose="02020603050405020304" pitchFamily="18" charset="0"/>
            <a:cs typeface="Times New Roman" panose="02020603050405020304" pitchFamily="18" charset="0"/>
          </a:endParaRPr>
        </a:p>
      </dgm:t>
    </dgm:pt>
    <dgm:pt modelId="{7979C009-3618-4CA5-BE84-0C333F0133CA}">
      <dgm:prSet phldrT="[Texto]" custT="1"/>
      <dgm:spPr>
        <a:solidFill>
          <a:schemeClr val="bg2"/>
        </a:solidFill>
        <a:scene3d>
          <a:camera prst="orthographicFront"/>
          <a:lightRig rig="threePt" dir="t"/>
        </a:scene3d>
        <a:sp3d>
          <a:bevelT/>
        </a:sp3d>
      </dgm:spPr>
      <dgm:t>
        <a:bodyPr/>
        <a:lstStyle/>
        <a:p>
          <a:r>
            <a:rPr lang="es-ES" sz="1400" dirty="0" smtClean="0">
              <a:solidFill>
                <a:schemeClr val="tx1"/>
              </a:solidFill>
              <a:latin typeface="Times New Roman" panose="02020603050405020304" pitchFamily="18" charset="0"/>
              <a:cs typeface="Times New Roman" panose="02020603050405020304" pitchFamily="18" charset="0"/>
            </a:rPr>
            <a:t>Razón Corriente</a:t>
          </a:r>
          <a:endParaRPr lang="es-ES" sz="1400" dirty="0">
            <a:solidFill>
              <a:schemeClr val="tx1"/>
            </a:solidFill>
            <a:latin typeface="Times New Roman" panose="02020603050405020304" pitchFamily="18" charset="0"/>
            <a:cs typeface="Times New Roman" panose="02020603050405020304" pitchFamily="18" charset="0"/>
          </a:endParaRPr>
        </a:p>
      </dgm:t>
    </dgm:pt>
    <dgm:pt modelId="{ACDBCD57-750B-433D-9D89-F08B5F2DE4B9}" type="parTrans" cxnId="{E11F4DD3-C93B-4911-9D36-20035AE7135F}">
      <dgm:prSet/>
      <dgm:spPr/>
      <dgm:t>
        <a:bodyPr/>
        <a:lstStyle/>
        <a:p>
          <a:endParaRPr lang="es-ES" sz="1050">
            <a:solidFill>
              <a:schemeClr val="tx1"/>
            </a:solidFill>
            <a:latin typeface="Times New Roman" panose="02020603050405020304" pitchFamily="18" charset="0"/>
            <a:cs typeface="Times New Roman" panose="02020603050405020304" pitchFamily="18" charset="0"/>
          </a:endParaRPr>
        </a:p>
      </dgm:t>
    </dgm:pt>
    <dgm:pt modelId="{7788F58D-D65C-4A87-A38E-0A5A9570E72E}" type="sibTrans" cxnId="{E11F4DD3-C93B-4911-9D36-20035AE7135F}">
      <dgm:prSet/>
      <dgm:spPr/>
      <dgm:t>
        <a:bodyPr/>
        <a:lstStyle/>
        <a:p>
          <a:endParaRPr lang="es-ES" sz="1050">
            <a:solidFill>
              <a:schemeClr val="tx1"/>
            </a:solidFill>
            <a:latin typeface="Times New Roman" panose="02020603050405020304" pitchFamily="18" charset="0"/>
            <a:cs typeface="Times New Roman" panose="02020603050405020304" pitchFamily="18" charset="0"/>
          </a:endParaRPr>
        </a:p>
      </dgm:t>
    </dgm:pt>
    <dgm:pt modelId="{6A7E2A5E-879F-46A2-BEE3-22E81B8CA107}">
      <dgm:prSet phldrT="[Texto]" custT="1"/>
      <dgm:spPr>
        <a:scene3d>
          <a:camera prst="orthographicFront"/>
          <a:lightRig rig="threePt" dir="t"/>
        </a:scene3d>
        <a:sp3d>
          <a:bevelT/>
        </a:sp3d>
      </dgm:spPr>
      <dgm:t>
        <a:bodyPr/>
        <a:lstStyle/>
        <a:p>
          <a:r>
            <a:rPr lang="es-ES" sz="1600" b="1" dirty="0" smtClean="0">
              <a:solidFill>
                <a:schemeClr val="tx1"/>
              </a:solidFill>
              <a:latin typeface="Times New Roman" panose="02020603050405020304" pitchFamily="18" charset="0"/>
              <a:cs typeface="Times New Roman" panose="02020603050405020304" pitchFamily="18" charset="0"/>
            </a:rPr>
            <a:t>Actividad o Gestión</a:t>
          </a:r>
          <a:endParaRPr lang="es-ES" sz="1600" b="1" dirty="0">
            <a:solidFill>
              <a:schemeClr val="tx1"/>
            </a:solidFill>
            <a:latin typeface="Times New Roman" panose="02020603050405020304" pitchFamily="18" charset="0"/>
            <a:cs typeface="Times New Roman" panose="02020603050405020304" pitchFamily="18" charset="0"/>
          </a:endParaRPr>
        </a:p>
      </dgm:t>
    </dgm:pt>
    <dgm:pt modelId="{C1EE55CE-802C-402C-8511-11FED6CF75D5}" type="parTrans" cxnId="{E84466E0-D0C4-4CA5-A658-A9CE633D9C56}">
      <dgm:prSet/>
      <dgm:spPr>
        <a:scene3d>
          <a:camera prst="orthographicFront"/>
          <a:lightRig rig="threePt" dir="t"/>
        </a:scene3d>
        <a:sp3d>
          <a:bevelT/>
        </a:sp3d>
      </dgm:spPr>
      <dgm:t>
        <a:bodyPr/>
        <a:lstStyle/>
        <a:p>
          <a:endParaRPr lang="es-ES" sz="1050">
            <a:solidFill>
              <a:schemeClr val="tx1"/>
            </a:solidFill>
            <a:latin typeface="Times New Roman" panose="02020603050405020304" pitchFamily="18" charset="0"/>
            <a:cs typeface="Times New Roman" panose="02020603050405020304" pitchFamily="18" charset="0"/>
          </a:endParaRPr>
        </a:p>
      </dgm:t>
    </dgm:pt>
    <dgm:pt modelId="{66A54627-622D-456B-8658-15F4D5A30196}" type="sibTrans" cxnId="{E84466E0-D0C4-4CA5-A658-A9CE633D9C56}">
      <dgm:prSet/>
      <dgm:spPr/>
      <dgm:t>
        <a:bodyPr/>
        <a:lstStyle/>
        <a:p>
          <a:endParaRPr lang="es-ES" sz="1050">
            <a:solidFill>
              <a:schemeClr val="tx1"/>
            </a:solidFill>
            <a:latin typeface="Times New Roman" panose="02020603050405020304" pitchFamily="18" charset="0"/>
            <a:cs typeface="Times New Roman" panose="02020603050405020304" pitchFamily="18" charset="0"/>
          </a:endParaRPr>
        </a:p>
      </dgm:t>
    </dgm:pt>
    <dgm:pt modelId="{A50BB394-CE2C-410F-878F-88379409BDFC}">
      <dgm:prSet phldrT="[Texto]" custT="1"/>
      <dgm:spPr>
        <a:solidFill>
          <a:schemeClr val="bg2"/>
        </a:solidFill>
        <a:scene3d>
          <a:camera prst="orthographicFront"/>
          <a:lightRig rig="threePt" dir="t"/>
        </a:scene3d>
        <a:sp3d>
          <a:bevelT/>
        </a:sp3d>
      </dgm:spPr>
      <dgm:t>
        <a:bodyPr/>
        <a:lstStyle/>
        <a:p>
          <a:r>
            <a:rPr lang="es-ES" sz="1400" dirty="0" smtClean="0">
              <a:solidFill>
                <a:schemeClr val="tx1"/>
              </a:solidFill>
              <a:latin typeface="Times New Roman" panose="02020603050405020304" pitchFamily="18" charset="0"/>
              <a:cs typeface="Times New Roman" panose="02020603050405020304" pitchFamily="18" charset="0"/>
            </a:rPr>
            <a:t>Rotación de Cartera</a:t>
          </a:r>
          <a:endParaRPr lang="es-ES" sz="1400" dirty="0">
            <a:solidFill>
              <a:schemeClr val="tx1"/>
            </a:solidFill>
            <a:latin typeface="Times New Roman" panose="02020603050405020304" pitchFamily="18" charset="0"/>
            <a:cs typeface="Times New Roman" panose="02020603050405020304" pitchFamily="18" charset="0"/>
          </a:endParaRPr>
        </a:p>
      </dgm:t>
    </dgm:pt>
    <dgm:pt modelId="{01B14B74-A98A-49E3-83FF-668B04242689}" type="parTrans" cxnId="{6F5408DB-602D-49F1-B0EE-7B255E0C0D60}">
      <dgm:prSet/>
      <dgm:spPr/>
      <dgm:t>
        <a:bodyPr/>
        <a:lstStyle/>
        <a:p>
          <a:endParaRPr lang="es-ES" sz="1050">
            <a:solidFill>
              <a:schemeClr val="tx1"/>
            </a:solidFill>
            <a:latin typeface="Times New Roman" panose="02020603050405020304" pitchFamily="18" charset="0"/>
            <a:cs typeface="Times New Roman" panose="02020603050405020304" pitchFamily="18" charset="0"/>
          </a:endParaRPr>
        </a:p>
      </dgm:t>
    </dgm:pt>
    <dgm:pt modelId="{C1D32267-41B2-40FC-92D6-8B18A4E5DD07}" type="sibTrans" cxnId="{6F5408DB-602D-49F1-B0EE-7B255E0C0D60}">
      <dgm:prSet/>
      <dgm:spPr/>
      <dgm:t>
        <a:bodyPr/>
        <a:lstStyle/>
        <a:p>
          <a:endParaRPr lang="es-ES" sz="1050">
            <a:solidFill>
              <a:schemeClr val="tx1"/>
            </a:solidFill>
            <a:latin typeface="Times New Roman" panose="02020603050405020304" pitchFamily="18" charset="0"/>
            <a:cs typeface="Times New Roman" panose="02020603050405020304" pitchFamily="18" charset="0"/>
          </a:endParaRPr>
        </a:p>
      </dgm:t>
    </dgm:pt>
    <dgm:pt modelId="{BF38F74D-5A69-4CB4-92A1-D82D94E45049}">
      <dgm:prSet phldrT="[Texto]" custT="1"/>
      <dgm:spPr>
        <a:scene3d>
          <a:camera prst="orthographicFront"/>
          <a:lightRig rig="threePt" dir="t"/>
        </a:scene3d>
        <a:sp3d>
          <a:bevelT/>
        </a:sp3d>
      </dgm:spPr>
      <dgm:t>
        <a:bodyPr/>
        <a:lstStyle/>
        <a:p>
          <a:r>
            <a:rPr lang="es-ES" sz="1600" b="1" dirty="0" smtClean="0">
              <a:solidFill>
                <a:schemeClr val="tx1"/>
              </a:solidFill>
              <a:latin typeface="Times New Roman" panose="02020603050405020304" pitchFamily="18" charset="0"/>
              <a:cs typeface="Times New Roman" panose="02020603050405020304" pitchFamily="18" charset="0"/>
            </a:rPr>
            <a:t>Rentabilidad</a:t>
          </a:r>
          <a:endParaRPr lang="es-ES" sz="1600" b="1" dirty="0">
            <a:solidFill>
              <a:schemeClr val="tx1"/>
            </a:solidFill>
            <a:latin typeface="Times New Roman" panose="02020603050405020304" pitchFamily="18" charset="0"/>
            <a:cs typeface="Times New Roman" panose="02020603050405020304" pitchFamily="18" charset="0"/>
          </a:endParaRPr>
        </a:p>
      </dgm:t>
    </dgm:pt>
    <dgm:pt modelId="{43C16799-124B-4252-9B6E-986600FFF8A9}" type="parTrans" cxnId="{D1F984D7-1644-4CA0-87BB-34600EF2BBB9}">
      <dgm:prSet/>
      <dgm:spPr>
        <a:scene3d>
          <a:camera prst="orthographicFront"/>
          <a:lightRig rig="threePt" dir="t"/>
        </a:scene3d>
        <a:sp3d>
          <a:bevelT/>
        </a:sp3d>
      </dgm:spPr>
      <dgm:t>
        <a:bodyPr/>
        <a:lstStyle/>
        <a:p>
          <a:endParaRPr lang="es-ES" sz="1050">
            <a:solidFill>
              <a:schemeClr val="tx1"/>
            </a:solidFill>
            <a:latin typeface="Times New Roman" panose="02020603050405020304" pitchFamily="18" charset="0"/>
            <a:cs typeface="Times New Roman" panose="02020603050405020304" pitchFamily="18" charset="0"/>
          </a:endParaRPr>
        </a:p>
      </dgm:t>
    </dgm:pt>
    <dgm:pt modelId="{ECB00D03-B26F-4177-BCF8-4EF90108BE22}" type="sibTrans" cxnId="{D1F984D7-1644-4CA0-87BB-34600EF2BBB9}">
      <dgm:prSet/>
      <dgm:spPr/>
      <dgm:t>
        <a:bodyPr/>
        <a:lstStyle/>
        <a:p>
          <a:endParaRPr lang="es-ES" sz="1050">
            <a:solidFill>
              <a:schemeClr val="tx1"/>
            </a:solidFill>
            <a:latin typeface="Times New Roman" panose="02020603050405020304" pitchFamily="18" charset="0"/>
            <a:cs typeface="Times New Roman" panose="02020603050405020304" pitchFamily="18" charset="0"/>
          </a:endParaRPr>
        </a:p>
      </dgm:t>
    </dgm:pt>
    <dgm:pt modelId="{DFD0573D-C7FC-4EF4-92BC-2BFF5AB162E7}">
      <dgm:prSet phldrT="[Texto]" custT="1"/>
      <dgm:spPr>
        <a:solidFill>
          <a:schemeClr val="bg2"/>
        </a:solidFill>
        <a:scene3d>
          <a:camera prst="orthographicFront"/>
          <a:lightRig rig="threePt" dir="t"/>
        </a:scene3d>
        <a:sp3d>
          <a:bevelT/>
        </a:sp3d>
      </dgm:spPr>
      <dgm:t>
        <a:bodyPr/>
        <a:lstStyle/>
        <a:p>
          <a:r>
            <a:rPr lang="es-ES" sz="1400" dirty="0" smtClean="0">
              <a:solidFill>
                <a:schemeClr val="tx1"/>
              </a:solidFill>
              <a:latin typeface="Times New Roman" panose="02020603050405020304" pitchFamily="18" charset="0"/>
              <a:cs typeface="Times New Roman" panose="02020603050405020304" pitchFamily="18" charset="0"/>
            </a:rPr>
            <a:t>Margen Neto de Ventas</a:t>
          </a:r>
          <a:endParaRPr lang="es-ES" sz="1400" dirty="0">
            <a:solidFill>
              <a:schemeClr val="tx1"/>
            </a:solidFill>
            <a:latin typeface="Times New Roman" panose="02020603050405020304" pitchFamily="18" charset="0"/>
            <a:cs typeface="Times New Roman" panose="02020603050405020304" pitchFamily="18" charset="0"/>
          </a:endParaRPr>
        </a:p>
      </dgm:t>
    </dgm:pt>
    <dgm:pt modelId="{1768D63A-42D0-4D76-ACAC-6C7C01408319}" type="parTrans" cxnId="{82DED43A-525F-483F-98F6-EB6DC4CA1251}">
      <dgm:prSet/>
      <dgm:spPr/>
      <dgm:t>
        <a:bodyPr/>
        <a:lstStyle/>
        <a:p>
          <a:endParaRPr lang="es-ES" sz="1050">
            <a:solidFill>
              <a:schemeClr val="tx1"/>
            </a:solidFill>
            <a:latin typeface="Times New Roman" panose="02020603050405020304" pitchFamily="18" charset="0"/>
            <a:cs typeface="Times New Roman" panose="02020603050405020304" pitchFamily="18" charset="0"/>
          </a:endParaRPr>
        </a:p>
      </dgm:t>
    </dgm:pt>
    <dgm:pt modelId="{7AA11010-A750-430C-8929-48F7BBF5A404}" type="sibTrans" cxnId="{82DED43A-525F-483F-98F6-EB6DC4CA1251}">
      <dgm:prSet/>
      <dgm:spPr/>
      <dgm:t>
        <a:bodyPr/>
        <a:lstStyle/>
        <a:p>
          <a:endParaRPr lang="es-ES" sz="1050">
            <a:solidFill>
              <a:schemeClr val="tx1"/>
            </a:solidFill>
            <a:latin typeface="Times New Roman" panose="02020603050405020304" pitchFamily="18" charset="0"/>
            <a:cs typeface="Times New Roman" panose="02020603050405020304" pitchFamily="18" charset="0"/>
          </a:endParaRPr>
        </a:p>
      </dgm:t>
    </dgm:pt>
    <dgm:pt modelId="{086447DF-CC39-48B9-B1CE-3D487E3BC04E}">
      <dgm:prSet phldrT="[Texto]" custT="1"/>
      <dgm:spPr>
        <a:solidFill>
          <a:schemeClr val="bg2"/>
        </a:solidFill>
        <a:scene3d>
          <a:camera prst="orthographicFront"/>
          <a:lightRig rig="threePt" dir="t"/>
        </a:scene3d>
        <a:sp3d>
          <a:bevelT/>
        </a:sp3d>
      </dgm:spPr>
      <dgm:t>
        <a:bodyPr/>
        <a:lstStyle/>
        <a:p>
          <a:r>
            <a:rPr lang="es-ES" sz="1400" dirty="0" smtClean="0">
              <a:solidFill>
                <a:schemeClr val="tx1"/>
              </a:solidFill>
              <a:latin typeface="Times New Roman" panose="02020603050405020304" pitchFamily="18" charset="0"/>
              <a:cs typeface="Times New Roman" panose="02020603050405020304" pitchFamily="18" charset="0"/>
            </a:rPr>
            <a:t>Rentabilidad sobre el patrimonio (ROE)</a:t>
          </a:r>
          <a:endParaRPr lang="es-ES" sz="1400" dirty="0">
            <a:solidFill>
              <a:schemeClr val="tx1"/>
            </a:solidFill>
            <a:latin typeface="Times New Roman" panose="02020603050405020304" pitchFamily="18" charset="0"/>
            <a:cs typeface="Times New Roman" panose="02020603050405020304" pitchFamily="18" charset="0"/>
          </a:endParaRPr>
        </a:p>
      </dgm:t>
    </dgm:pt>
    <dgm:pt modelId="{B3E3E165-ACFB-4C79-94D6-9BDB3EFE660B}" type="parTrans" cxnId="{9A778E2C-8C4D-46C8-99FB-CCD9164191A1}">
      <dgm:prSet/>
      <dgm:spPr/>
      <dgm:t>
        <a:bodyPr/>
        <a:lstStyle/>
        <a:p>
          <a:endParaRPr lang="es-ES" sz="1050">
            <a:solidFill>
              <a:schemeClr val="tx1"/>
            </a:solidFill>
            <a:latin typeface="Times New Roman" panose="02020603050405020304" pitchFamily="18" charset="0"/>
            <a:cs typeface="Times New Roman" panose="02020603050405020304" pitchFamily="18" charset="0"/>
          </a:endParaRPr>
        </a:p>
      </dgm:t>
    </dgm:pt>
    <dgm:pt modelId="{C3113358-61A8-45FC-A5B7-108C2E40FD7E}" type="sibTrans" cxnId="{9A778E2C-8C4D-46C8-99FB-CCD9164191A1}">
      <dgm:prSet/>
      <dgm:spPr/>
      <dgm:t>
        <a:bodyPr/>
        <a:lstStyle/>
        <a:p>
          <a:endParaRPr lang="es-ES" sz="1050">
            <a:solidFill>
              <a:schemeClr val="tx1"/>
            </a:solidFill>
            <a:latin typeface="Times New Roman" panose="02020603050405020304" pitchFamily="18" charset="0"/>
            <a:cs typeface="Times New Roman" panose="02020603050405020304" pitchFamily="18" charset="0"/>
          </a:endParaRPr>
        </a:p>
      </dgm:t>
    </dgm:pt>
    <dgm:pt modelId="{A61F4543-B703-4738-BED3-70B419471D1C}">
      <dgm:prSet phldrT="[Texto]" custT="1"/>
      <dgm:spPr>
        <a:solidFill>
          <a:schemeClr val="bg2"/>
        </a:solidFill>
        <a:scene3d>
          <a:camera prst="orthographicFront"/>
          <a:lightRig rig="threePt" dir="t"/>
        </a:scene3d>
        <a:sp3d>
          <a:bevelT/>
        </a:sp3d>
      </dgm:spPr>
      <dgm:t>
        <a:bodyPr/>
        <a:lstStyle/>
        <a:p>
          <a:r>
            <a:rPr lang="es-ES" sz="1400" dirty="0" smtClean="0">
              <a:solidFill>
                <a:schemeClr val="tx1"/>
              </a:solidFill>
              <a:latin typeface="Times New Roman" panose="02020603050405020304" pitchFamily="18" charset="0"/>
              <a:cs typeface="Times New Roman" panose="02020603050405020304" pitchFamily="18" charset="0"/>
            </a:rPr>
            <a:t>Prueba Acida</a:t>
          </a:r>
          <a:endParaRPr lang="es-ES" sz="1400" dirty="0">
            <a:solidFill>
              <a:schemeClr val="tx1"/>
            </a:solidFill>
            <a:latin typeface="Times New Roman" panose="02020603050405020304" pitchFamily="18" charset="0"/>
            <a:cs typeface="Times New Roman" panose="02020603050405020304" pitchFamily="18" charset="0"/>
          </a:endParaRPr>
        </a:p>
      </dgm:t>
    </dgm:pt>
    <dgm:pt modelId="{A24BE5F0-0F5B-4D4A-9A2C-E694B0E18712}" type="parTrans" cxnId="{37FB1756-8E9D-411B-AFB2-CBEF0CC8BCCD}">
      <dgm:prSet/>
      <dgm:spPr/>
      <dgm:t>
        <a:bodyPr/>
        <a:lstStyle/>
        <a:p>
          <a:endParaRPr lang="es-ES"/>
        </a:p>
      </dgm:t>
    </dgm:pt>
    <dgm:pt modelId="{E2B2FE05-F33E-4075-A5FF-CC0A86660D10}" type="sibTrans" cxnId="{37FB1756-8E9D-411B-AFB2-CBEF0CC8BCCD}">
      <dgm:prSet/>
      <dgm:spPr/>
      <dgm:t>
        <a:bodyPr/>
        <a:lstStyle/>
        <a:p>
          <a:endParaRPr lang="es-ES"/>
        </a:p>
      </dgm:t>
    </dgm:pt>
    <dgm:pt modelId="{2B4F6CA9-BE09-4CB8-80ED-3835E8E25215}">
      <dgm:prSet phldrT="[Texto]" custT="1"/>
      <dgm:spPr>
        <a:solidFill>
          <a:schemeClr val="bg2"/>
        </a:solidFill>
        <a:scene3d>
          <a:camera prst="orthographicFront"/>
          <a:lightRig rig="threePt" dir="t"/>
        </a:scene3d>
        <a:sp3d>
          <a:bevelT/>
        </a:sp3d>
      </dgm:spPr>
      <dgm:t>
        <a:bodyPr/>
        <a:lstStyle/>
        <a:p>
          <a:r>
            <a:rPr lang="es-ES" sz="1400" dirty="0" smtClean="0">
              <a:solidFill>
                <a:schemeClr val="tx1"/>
              </a:solidFill>
              <a:latin typeface="Times New Roman" panose="02020603050405020304" pitchFamily="18" charset="0"/>
              <a:cs typeface="Times New Roman" panose="02020603050405020304" pitchFamily="18" charset="0"/>
            </a:rPr>
            <a:t>Capital de Trabajo</a:t>
          </a:r>
          <a:endParaRPr lang="es-ES" sz="1400" dirty="0">
            <a:solidFill>
              <a:schemeClr val="tx1"/>
            </a:solidFill>
            <a:latin typeface="Times New Roman" panose="02020603050405020304" pitchFamily="18" charset="0"/>
            <a:cs typeface="Times New Roman" panose="02020603050405020304" pitchFamily="18" charset="0"/>
          </a:endParaRPr>
        </a:p>
      </dgm:t>
    </dgm:pt>
    <dgm:pt modelId="{69AC27D6-29C3-4AFA-ADB8-8D6A19C5C9CE}" type="parTrans" cxnId="{B2A14E22-3527-4317-90B6-026C5651D4DD}">
      <dgm:prSet/>
      <dgm:spPr/>
      <dgm:t>
        <a:bodyPr/>
        <a:lstStyle/>
        <a:p>
          <a:endParaRPr lang="es-ES"/>
        </a:p>
      </dgm:t>
    </dgm:pt>
    <dgm:pt modelId="{32E1C024-ED3E-42FF-B3AF-392714FFB212}" type="sibTrans" cxnId="{B2A14E22-3527-4317-90B6-026C5651D4DD}">
      <dgm:prSet/>
      <dgm:spPr/>
      <dgm:t>
        <a:bodyPr/>
        <a:lstStyle/>
        <a:p>
          <a:endParaRPr lang="es-ES"/>
        </a:p>
      </dgm:t>
    </dgm:pt>
    <dgm:pt modelId="{863B4868-D9CD-4549-96BE-0090EF0C3838}">
      <dgm:prSet phldrT="[Texto]" custT="1"/>
      <dgm:spPr>
        <a:solidFill>
          <a:schemeClr val="bg2"/>
        </a:solidFill>
        <a:scene3d>
          <a:camera prst="orthographicFront"/>
          <a:lightRig rig="threePt" dir="t"/>
        </a:scene3d>
        <a:sp3d>
          <a:bevelT/>
        </a:sp3d>
      </dgm:spPr>
      <dgm:t>
        <a:bodyPr/>
        <a:lstStyle/>
        <a:p>
          <a:r>
            <a:rPr lang="es-ES" sz="1400" dirty="0" smtClean="0">
              <a:solidFill>
                <a:schemeClr val="tx1"/>
              </a:solidFill>
              <a:latin typeface="Times New Roman" panose="02020603050405020304" pitchFamily="18" charset="0"/>
              <a:cs typeface="Times New Roman" panose="02020603050405020304" pitchFamily="18" charset="0"/>
            </a:rPr>
            <a:t>Rotación de Inventarios</a:t>
          </a:r>
          <a:endParaRPr lang="es-ES" sz="1400" dirty="0">
            <a:solidFill>
              <a:schemeClr val="tx1"/>
            </a:solidFill>
            <a:latin typeface="Times New Roman" panose="02020603050405020304" pitchFamily="18" charset="0"/>
            <a:cs typeface="Times New Roman" panose="02020603050405020304" pitchFamily="18" charset="0"/>
          </a:endParaRPr>
        </a:p>
      </dgm:t>
    </dgm:pt>
    <dgm:pt modelId="{868113A0-C523-411C-9EF8-4DB4615B0F43}" type="parTrans" cxnId="{C195611B-C529-4A3F-8555-F2D18914AA72}">
      <dgm:prSet/>
      <dgm:spPr/>
      <dgm:t>
        <a:bodyPr/>
        <a:lstStyle/>
        <a:p>
          <a:endParaRPr lang="es-ES"/>
        </a:p>
      </dgm:t>
    </dgm:pt>
    <dgm:pt modelId="{A79D9D3C-F242-42D1-AD9E-948F123BEE1E}" type="sibTrans" cxnId="{C195611B-C529-4A3F-8555-F2D18914AA72}">
      <dgm:prSet/>
      <dgm:spPr/>
      <dgm:t>
        <a:bodyPr/>
        <a:lstStyle/>
        <a:p>
          <a:endParaRPr lang="es-ES"/>
        </a:p>
      </dgm:t>
    </dgm:pt>
    <dgm:pt modelId="{BAA81D4B-3DD2-4B75-A3EE-A37AE2DA3437}">
      <dgm:prSet phldrT="[Texto]" custT="1"/>
      <dgm:spPr>
        <a:solidFill>
          <a:schemeClr val="bg2"/>
        </a:solidFill>
        <a:scene3d>
          <a:camera prst="orthographicFront"/>
          <a:lightRig rig="threePt" dir="t"/>
        </a:scene3d>
        <a:sp3d>
          <a:bevelT/>
        </a:sp3d>
      </dgm:spPr>
      <dgm:t>
        <a:bodyPr/>
        <a:lstStyle/>
        <a:p>
          <a:r>
            <a:rPr lang="es-ES" sz="1400" dirty="0" smtClean="0">
              <a:solidFill>
                <a:schemeClr val="tx1"/>
              </a:solidFill>
              <a:latin typeface="Times New Roman" panose="02020603050405020304" pitchFamily="18" charset="0"/>
              <a:cs typeface="Times New Roman" panose="02020603050405020304" pitchFamily="18" charset="0"/>
            </a:rPr>
            <a:t>Rotación de Cuentas por Pagar</a:t>
          </a:r>
          <a:endParaRPr lang="es-ES" sz="1400" dirty="0">
            <a:solidFill>
              <a:schemeClr val="tx1"/>
            </a:solidFill>
            <a:latin typeface="Times New Roman" panose="02020603050405020304" pitchFamily="18" charset="0"/>
            <a:cs typeface="Times New Roman" panose="02020603050405020304" pitchFamily="18" charset="0"/>
          </a:endParaRPr>
        </a:p>
      </dgm:t>
    </dgm:pt>
    <dgm:pt modelId="{131FF587-2C14-4755-AF88-E34E91B520B6}" type="parTrans" cxnId="{DE91CE06-41C0-467C-9E5C-45B9D4F6AB56}">
      <dgm:prSet/>
      <dgm:spPr/>
      <dgm:t>
        <a:bodyPr/>
        <a:lstStyle/>
        <a:p>
          <a:endParaRPr lang="es-ES"/>
        </a:p>
      </dgm:t>
    </dgm:pt>
    <dgm:pt modelId="{BF19DF7C-48D0-4A0D-B138-42EEAA309B03}" type="sibTrans" cxnId="{DE91CE06-41C0-467C-9E5C-45B9D4F6AB56}">
      <dgm:prSet/>
      <dgm:spPr/>
      <dgm:t>
        <a:bodyPr/>
        <a:lstStyle/>
        <a:p>
          <a:endParaRPr lang="es-ES"/>
        </a:p>
      </dgm:t>
    </dgm:pt>
    <dgm:pt modelId="{F5D47C41-EC5C-4DC9-BDF7-FD15AB1F6BD2}">
      <dgm:prSet phldrT="[Texto]" custT="1"/>
      <dgm:spPr>
        <a:solidFill>
          <a:schemeClr val="bg2"/>
        </a:solidFill>
        <a:scene3d>
          <a:camera prst="orthographicFront"/>
          <a:lightRig rig="threePt" dir="t"/>
        </a:scene3d>
        <a:sp3d>
          <a:bevelT/>
        </a:sp3d>
      </dgm:spPr>
      <dgm:t>
        <a:bodyPr/>
        <a:lstStyle/>
        <a:p>
          <a:r>
            <a:rPr lang="es-ES" sz="1400" dirty="0" smtClean="0">
              <a:solidFill>
                <a:schemeClr val="tx1"/>
              </a:solidFill>
              <a:latin typeface="Times New Roman" panose="02020603050405020304" pitchFamily="18" charset="0"/>
              <a:cs typeface="Times New Roman" panose="02020603050405020304" pitchFamily="18" charset="0"/>
            </a:rPr>
            <a:t>Rentabilidad sobre los activos (ROA)</a:t>
          </a:r>
          <a:endParaRPr lang="es-ES" sz="1400" dirty="0">
            <a:solidFill>
              <a:schemeClr val="tx1"/>
            </a:solidFill>
            <a:latin typeface="Times New Roman" panose="02020603050405020304" pitchFamily="18" charset="0"/>
            <a:cs typeface="Times New Roman" panose="02020603050405020304" pitchFamily="18" charset="0"/>
          </a:endParaRPr>
        </a:p>
      </dgm:t>
    </dgm:pt>
    <dgm:pt modelId="{F1500322-3B82-4BB9-AD04-296AC03367D1}" type="parTrans" cxnId="{83FDED71-BA5F-4748-9140-897D74A77E62}">
      <dgm:prSet/>
      <dgm:spPr/>
      <dgm:t>
        <a:bodyPr/>
        <a:lstStyle/>
        <a:p>
          <a:endParaRPr lang="es-ES"/>
        </a:p>
      </dgm:t>
    </dgm:pt>
    <dgm:pt modelId="{4056D92D-D1D4-4027-9904-B1F6B865F750}" type="sibTrans" cxnId="{83FDED71-BA5F-4748-9140-897D74A77E62}">
      <dgm:prSet/>
      <dgm:spPr/>
      <dgm:t>
        <a:bodyPr/>
        <a:lstStyle/>
        <a:p>
          <a:endParaRPr lang="es-ES"/>
        </a:p>
      </dgm:t>
    </dgm:pt>
    <dgm:pt modelId="{5483B51E-1D5B-4DA3-9B9E-CE7CB20D4B10}" type="pres">
      <dgm:prSet presAssocID="{BBCC2421-A7CE-4CD5-8073-460A99EE8023}" presName="composite" presStyleCnt="0">
        <dgm:presLayoutVars>
          <dgm:chMax val="5"/>
          <dgm:dir/>
          <dgm:animLvl val="ctr"/>
          <dgm:resizeHandles val="exact"/>
        </dgm:presLayoutVars>
      </dgm:prSet>
      <dgm:spPr/>
      <dgm:t>
        <a:bodyPr/>
        <a:lstStyle/>
        <a:p>
          <a:endParaRPr lang="es-ES"/>
        </a:p>
      </dgm:t>
    </dgm:pt>
    <dgm:pt modelId="{5805B8A3-11D5-4915-9B20-8F43C4F77860}" type="pres">
      <dgm:prSet presAssocID="{BBCC2421-A7CE-4CD5-8073-460A99EE8023}" presName="cycle" presStyleCnt="0"/>
      <dgm:spPr>
        <a:scene3d>
          <a:camera prst="orthographicFront"/>
          <a:lightRig rig="threePt" dir="t"/>
        </a:scene3d>
        <a:sp3d>
          <a:bevelT/>
        </a:sp3d>
      </dgm:spPr>
    </dgm:pt>
    <dgm:pt modelId="{A7CA6297-67EE-4C80-9EAA-49E189FCA340}" type="pres">
      <dgm:prSet presAssocID="{BBCC2421-A7CE-4CD5-8073-460A99EE8023}" presName="centerShape" presStyleCnt="0"/>
      <dgm:spPr>
        <a:scene3d>
          <a:camera prst="orthographicFront"/>
          <a:lightRig rig="threePt" dir="t"/>
        </a:scene3d>
        <a:sp3d>
          <a:bevelT/>
        </a:sp3d>
      </dgm:spPr>
    </dgm:pt>
    <dgm:pt modelId="{030D5021-A77A-4174-AEF4-AF249865A71E}" type="pres">
      <dgm:prSet presAssocID="{BBCC2421-A7CE-4CD5-8073-460A99EE8023}" presName="connSite" presStyleLbl="node1" presStyleIdx="0" presStyleCnt="4"/>
      <dgm:spPr>
        <a:scene3d>
          <a:camera prst="orthographicFront"/>
          <a:lightRig rig="threePt" dir="t"/>
        </a:scene3d>
        <a:sp3d>
          <a:bevelT/>
        </a:sp3d>
      </dgm:spPr>
    </dgm:pt>
    <dgm:pt modelId="{EA31165A-56F0-494F-9156-6FDCB1996808}" type="pres">
      <dgm:prSet presAssocID="{BBCC2421-A7CE-4CD5-8073-460A99EE8023}" presName="visible" presStyleLbl="node1" presStyleIdx="0" presStyleCnt="4" custLinFactNeighborX="-15521" custLinFactNeighborY="-1315"/>
      <dgm:spPr>
        <a:blipFill rotWithShape="1">
          <a:blip xmlns:r="http://schemas.openxmlformats.org/officeDocument/2006/relationships" r:embed="rId1"/>
          <a:stretch>
            <a:fillRect/>
          </a:stretch>
        </a:blipFill>
        <a:scene3d>
          <a:camera prst="orthographicFront"/>
          <a:lightRig rig="threePt" dir="t"/>
        </a:scene3d>
        <a:sp3d>
          <a:bevelT/>
        </a:sp3d>
      </dgm:spPr>
    </dgm:pt>
    <dgm:pt modelId="{16129AF2-9FF9-4B26-A0F1-62A380727C34}" type="pres">
      <dgm:prSet presAssocID="{22D1A0D1-679D-43C5-844F-EDB6A6AE1B74}" presName="Name25" presStyleLbl="parChTrans1D1" presStyleIdx="0" presStyleCnt="3"/>
      <dgm:spPr/>
      <dgm:t>
        <a:bodyPr/>
        <a:lstStyle/>
        <a:p>
          <a:endParaRPr lang="es-ES"/>
        </a:p>
      </dgm:t>
    </dgm:pt>
    <dgm:pt modelId="{C5490B80-B90D-429C-BE70-F013D36A9E9F}" type="pres">
      <dgm:prSet presAssocID="{4815A846-CDF6-4F98-8FAC-110C985DDC63}" presName="node" presStyleCnt="0"/>
      <dgm:spPr>
        <a:scene3d>
          <a:camera prst="orthographicFront"/>
          <a:lightRig rig="threePt" dir="t"/>
        </a:scene3d>
        <a:sp3d>
          <a:bevelT/>
        </a:sp3d>
      </dgm:spPr>
    </dgm:pt>
    <dgm:pt modelId="{553EAFE6-3971-4256-9BE0-639D5531CC58}" type="pres">
      <dgm:prSet presAssocID="{4815A846-CDF6-4F98-8FAC-110C985DDC63}" presName="parentNode" presStyleLbl="node1" presStyleIdx="1" presStyleCnt="4" custScaleX="131103" custScaleY="55292" custLinFactNeighborX="5679" custLinFactNeighborY="6606">
        <dgm:presLayoutVars>
          <dgm:chMax val="1"/>
          <dgm:bulletEnabled val="1"/>
        </dgm:presLayoutVars>
      </dgm:prSet>
      <dgm:spPr/>
      <dgm:t>
        <a:bodyPr/>
        <a:lstStyle/>
        <a:p>
          <a:endParaRPr lang="es-ES"/>
        </a:p>
      </dgm:t>
    </dgm:pt>
    <dgm:pt modelId="{59050D02-9106-48E9-BF7C-47919B2E8390}" type="pres">
      <dgm:prSet presAssocID="{4815A846-CDF6-4F98-8FAC-110C985DDC63}" presName="childNode" presStyleLbl="revTx" presStyleIdx="0" presStyleCnt="3">
        <dgm:presLayoutVars>
          <dgm:bulletEnabled val="1"/>
        </dgm:presLayoutVars>
      </dgm:prSet>
      <dgm:spPr/>
      <dgm:t>
        <a:bodyPr/>
        <a:lstStyle/>
        <a:p>
          <a:endParaRPr lang="es-ES"/>
        </a:p>
      </dgm:t>
    </dgm:pt>
    <dgm:pt modelId="{E77BD84D-77CE-473B-8ECE-4C51D0CAE6A5}" type="pres">
      <dgm:prSet presAssocID="{C1EE55CE-802C-402C-8511-11FED6CF75D5}" presName="Name25" presStyleLbl="parChTrans1D1" presStyleIdx="1" presStyleCnt="3"/>
      <dgm:spPr/>
      <dgm:t>
        <a:bodyPr/>
        <a:lstStyle/>
        <a:p>
          <a:endParaRPr lang="es-ES"/>
        </a:p>
      </dgm:t>
    </dgm:pt>
    <dgm:pt modelId="{003685FD-1FD6-45EC-A5DA-6E704A42AA55}" type="pres">
      <dgm:prSet presAssocID="{6A7E2A5E-879F-46A2-BEE3-22E81B8CA107}" presName="node" presStyleCnt="0"/>
      <dgm:spPr>
        <a:scene3d>
          <a:camera prst="orthographicFront"/>
          <a:lightRig rig="threePt" dir="t"/>
        </a:scene3d>
        <a:sp3d>
          <a:bevelT/>
        </a:sp3d>
      </dgm:spPr>
    </dgm:pt>
    <dgm:pt modelId="{1DB86789-B356-401F-BA4D-92CF48CCE930}" type="pres">
      <dgm:prSet presAssocID="{6A7E2A5E-879F-46A2-BEE3-22E81B8CA107}" presName="parentNode" presStyleLbl="node1" presStyleIdx="2" presStyleCnt="4" custScaleX="124914" custScaleY="65147" custLinFactNeighborX="-27346" custLinFactNeighborY="-1885">
        <dgm:presLayoutVars>
          <dgm:chMax val="1"/>
          <dgm:bulletEnabled val="1"/>
        </dgm:presLayoutVars>
      </dgm:prSet>
      <dgm:spPr/>
      <dgm:t>
        <a:bodyPr/>
        <a:lstStyle/>
        <a:p>
          <a:endParaRPr lang="es-ES"/>
        </a:p>
      </dgm:t>
    </dgm:pt>
    <dgm:pt modelId="{F016341E-0656-44F7-91CA-B6A31C8A135E}" type="pres">
      <dgm:prSet presAssocID="{6A7E2A5E-879F-46A2-BEE3-22E81B8CA107}" presName="childNode" presStyleLbl="revTx" presStyleIdx="1" presStyleCnt="3">
        <dgm:presLayoutVars>
          <dgm:bulletEnabled val="1"/>
        </dgm:presLayoutVars>
      </dgm:prSet>
      <dgm:spPr/>
      <dgm:t>
        <a:bodyPr/>
        <a:lstStyle/>
        <a:p>
          <a:endParaRPr lang="es-ES"/>
        </a:p>
      </dgm:t>
    </dgm:pt>
    <dgm:pt modelId="{854F3D31-B2A3-49F4-8C29-65C1CB4151F5}" type="pres">
      <dgm:prSet presAssocID="{43C16799-124B-4252-9B6E-986600FFF8A9}" presName="Name25" presStyleLbl="parChTrans1D1" presStyleIdx="2" presStyleCnt="3"/>
      <dgm:spPr/>
      <dgm:t>
        <a:bodyPr/>
        <a:lstStyle/>
        <a:p>
          <a:endParaRPr lang="es-ES"/>
        </a:p>
      </dgm:t>
    </dgm:pt>
    <dgm:pt modelId="{CD72BCCF-8AC1-4939-A559-AA4F8BE28E05}" type="pres">
      <dgm:prSet presAssocID="{BF38F74D-5A69-4CB4-92A1-D82D94E45049}" presName="node" presStyleCnt="0"/>
      <dgm:spPr>
        <a:scene3d>
          <a:camera prst="orthographicFront"/>
          <a:lightRig rig="threePt" dir="t"/>
        </a:scene3d>
        <a:sp3d>
          <a:bevelT/>
        </a:sp3d>
      </dgm:spPr>
    </dgm:pt>
    <dgm:pt modelId="{ED1C665E-0BAB-40E7-A190-9CD316776899}" type="pres">
      <dgm:prSet presAssocID="{BF38F74D-5A69-4CB4-92A1-D82D94E45049}" presName="parentNode" presStyleLbl="node1" presStyleIdx="3" presStyleCnt="4" custScaleX="124973" custScaleY="67742" custLinFactNeighborX="8519" custLinFactNeighborY="-5658">
        <dgm:presLayoutVars>
          <dgm:chMax val="1"/>
          <dgm:bulletEnabled val="1"/>
        </dgm:presLayoutVars>
      </dgm:prSet>
      <dgm:spPr/>
      <dgm:t>
        <a:bodyPr/>
        <a:lstStyle/>
        <a:p>
          <a:endParaRPr lang="es-ES"/>
        </a:p>
      </dgm:t>
    </dgm:pt>
    <dgm:pt modelId="{CA516446-146A-466D-B494-9485021D9541}" type="pres">
      <dgm:prSet presAssocID="{BF38F74D-5A69-4CB4-92A1-D82D94E45049}" presName="childNode" presStyleLbl="revTx" presStyleIdx="2" presStyleCnt="3">
        <dgm:presLayoutVars>
          <dgm:bulletEnabled val="1"/>
        </dgm:presLayoutVars>
      </dgm:prSet>
      <dgm:spPr/>
      <dgm:t>
        <a:bodyPr/>
        <a:lstStyle/>
        <a:p>
          <a:endParaRPr lang="es-ES"/>
        </a:p>
      </dgm:t>
    </dgm:pt>
  </dgm:ptLst>
  <dgm:cxnLst>
    <dgm:cxn modelId="{C39DC188-A8B9-4330-8FD4-22540C832F63}" type="presOf" srcId="{A61F4543-B703-4738-BED3-70B419471D1C}" destId="{59050D02-9106-48E9-BF7C-47919B2E8390}" srcOrd="0" destOrd="1" presId="urn:microsoft.com/office/officeart/2005/8/layout/radial2"/>
    <dgm:cxn modelId="{5DFFEA9F-7609-4F70-B7DA-11072C7EBEFE}" type="presOf" srcId="{086447DF-CC39-48B9-B1CE-3D487E3BC04E}" destId="{CA516446-146A-466D-B494-9485021D9541}" srcOrd="0" destOrd="2" presId="urn:microsoft.com/office/officeart/2005/8/layout/radial2"/>
    <dgm:cxn modelId="{2E2D9769-4C50-4F60-BD0F-166D9A2052A5}" type="presOf" srcId="{2B4F6CA9-BE09-4CB8-80ED-3835E8E25215}" destId="{59050D02-9106-48E9-BF7C-47919B2E8390}" srcOrd="0" destOrd="2" presId="urn:microsoft.com/office/officeart/2005/8/layout/radial2"/>
    <dgm:cxn modelId="{AC60F4B1-483E-452F-B8A7-24045826674B}" type="presOf" srcId="{43C16799-124B-4252-9B6E-986600FFF8A9}" destId="{854F3D31-B2A3-49F4-8C29-65C1CB4151F5}" srcOrd="0" destOrd="0" presId="urn:microsoft.com/office/officeart/2005/8/layout/radial2"/>
    <dgm:cxn modelId="{BC3F362E-BC21-4FDA-895E-73333EE5A1E0}" type="presOf" srcId="{DFD0573D-C7FC-4EF4-92BC-2BFF5AB162E7}" destId="{CA516446-146A-466D-B494-9485021D9541}" srcOrd="0" destOrd="0" presId="urn:microsoft.com/office/officeart/2005/8/layout/radial2"/>
    <dgm:cxn modelId="{A838E54A-6A98-4FB7-BCC0-7DECC3F3AD04}" type="presOf" srcId="{6A7E2A5E-879F-46A2-BEE3-22E81B8CA107}" destId="{1DB86789-B356-401F-BA4D-92CF48CCE930}" srcOrd="0" destOrd="0" presId="urn:microsoft.com/office/officeart/2005/8/layout/radial2"/>
    <dgm:cxn modelId="{82DED43A-525F-483F-98F6-EB6DC4CA1251}" srcId="{BF38F74D-5A69-4CB4-92A1-D82D94E45049}" destId="{DFD0573D-C7FC-4EF4-92BC-2BFF5AB162E7}" srcOrd="0" destOrd="0" parTransId="{1768D63A-42D0-4D76-ACAC-6C7C01408319}" sibTransId="{7AA11010-A750-430C-8929-48F7BBF5A404}"/>
    <dgm:cxn modelId="{7142C24A-051F-4501-8020-37BD9A6A9816}" type="presOf" srcId="{22D1A0D1-679D-43C5-844F-EDB6A6AE1B74}" destId="{16129AF2-9FF9-4B26-A0F1-62A380727C34}" srcOrd="0" destOrd="0" presId="urn:microsoft.com/office/officeart/2005/8/layout/radial2"/>
    <dgm:cxn modelId="{9A778E2C-8C4D-46C8-99FB-CCD9164191A1}" srcId="{BF38F74D-5A69-4CB4-92A1-D82D94E45049}" destId="{086447DF-CC39-48B9-B1CE-3D487E3BC04E}" srcOrd="2" destOrd="0" parTransId="{B3E3E165-ACFB-4C79-94D6-9BDB3EFE660B}" sibTransId="{C3113358-61A8-45FC-A5B7-108C2E40FD7E}"/>
    <dgm:cxn modelId="{C4F4411B-DEA2-42E8-8F20-CD82E43953B9}" type="presOf" srcId="{C1EE55CE-802C-402C-8511-11FED6CF75D5}" destId="{E77BD84D-77CE-473B-8ECE-4C51D0CAE6A5}" srcOrd="0" destOrd="0" presId="urn:microsoft.com/office/officeart/2005/8/layout/radial2"/>
    <dgm:cxn modelId="{CDC33C54-DE7F-433E-AF57-85C194E7BD2B}" type="presOf" srcId="{863B4868-D9CD-4549-96BE-0090EF0C3838}" destId="{F016341E-0656-44F7-91CA-B6A31C8A135E}" srcOrd="0" destOrd="1" presId="urn:microsoft.com/office/officeart/2005/8/layout/radial2"/>
    <dgm:cxn modelId="{D1F984D7-1644-4CA0-87BB-34600EF2BBB9}" srcId="{BBCC2421-A7CE-4CD5-8073-460A99EE8023}" destId="{BF38F74D-5A69-4CB4-92A1-D82D94E45049}" srcOrd="2" destOrd="0" parTransId="{43C16799-124B-4252-9B6E-986600FFF8A9}" sibTransId="{ECB00D03-B26F-4177-BCF8-4EF90108BE22}"/>
    <dgm:cxn modelId="{B575C4CE-405B-4867-91D8-AAB6C02AC9B5}" type="presOf" srcId="{A50BB394-CE2C-410F-878F-88379409BDFC}" destId="{F016341E-0656-44F7-91CA-B6A31C8A135E}" srcOrd="0" destOrd="0" presId="urn:microsoft.com/office/officeart/2005/8/layout/radial2"/>
    <dgm:cxn modelId="{83FDED71-BA5F-4748-9140-897D74A77E62}" srcId="{BF38F74D-5A69-4CB4-92A1-D82D94E45049}" destId="{F5D47C41-EC5C-4DC9-BDF7-FD15AB1F6BD2}" srcOrd="1" destOrd="0" parTransId="{F1500322-3B82-4BB9-AD04-296AC03367D1}" sibTransId="{4056D92D-D1D4-4027-9904-B1F6B865F750}"/>
    <dgm:cxn modelId="{C195611B-C529-4A3F-8555-F2D18914AA72}" srcId="{6A7E2A5E-879F-46A2-BEE3-22E81B8CA107}" destId="{863B4868-D9CD-4549-96BE-0090EF0C3838}" srcOrd="1" destOrd="0" parTransId="{868113A0-C523-411C-9EF8-4DB4615B0F43}" sibTransId="{A79D9D3C-F242-42D1-AD9E-948F123BEE1E}"/>
    <dgm:cxn modelId="{B2A14E22-3527-4317-90B6-026C5651D4DD}" srcId="{4815A846-CDF6-4F98-8FAC-110C985DDC63}" destId="{2B4F6CA9-BE09-4CB8-80ED-3835E8E25215}" srcOrd="2" destOrd="0" parTransId="{69AC27D6-29C3-4AFA-ADB8-8D6A19C5C9CE}" sibTransId="{32E1C024-ED3E-42FF-B3AF-392714FFB212}"/>
    <dgm:cxn modelId="{A7F3D391-9736-4610-BFC9-E9F85142C7E9}" type="presOf" srcId="{F5D47C41-EC5C-4DC9-BDF7-FD15AB1F6BD2}" destId="{CA516446-146A-466D-B494-9485021D9541}" srcOrd="0" destOrd="1" presId="urn:microsoft.com/office/officeart/2005/8/layout/radial2"/>
    <dgm:cxn modelId="{1F10C399-86C9-4826-BA2F-0B1C08B6C5DE}" type="presOf" srcId="{7979C009-3618-4CA5-BE84-0C333F0133CA}" destId="{59050D02-9106-48E9-BF7C-47919B2E8390}" srcOrd="0" destOrd="0" presId="urn:microsoft.com/office/officeart/2005/8/layout/radial2"/>
    <dgm:cxn modelId="{56670632-DB75-4BE2-BFE9-EBD2BDBB94B5}" type="presOf" srcId="{BBCC2421-A7CE-4CD5-8073-460A99EE8023}" destId="{5483B51E-1D5B-4DA3-9B9E-CE7CB20D4B10}" srcOrd="0" destOrd="0" presId="urn:microsoft.com/office/officeart/2005/8/layout/radial2"/>
    <dgm:cxn modelId="{C9692924-3FC9-424C-8A54-5DC98B59A896}" type="presOf" srcId="{4815A846-CDF6-4F98-8FAC-110C985DDC63}" destId="{553EAFE6-3971-4256-9BE0-639D5531CC58}" srcOrd="0" destOrd="0" presId="urn:microsoft.com/office/officeart/2005/8/layout/radial2"/>
    <dgm:cxn modelId="{E8059247-BE92-4439-BECB-26D5C58BE7E0}" type="presOf" srcId="{BAA81D4B-3DD2-4B75-A3EE-A37AE2DA3437}" destId="{F016341E-0656-44F7-91CA-B6A31C8A135E}" srcOrd="0" destOrd="2" presId="urn:microsoft.com/office/officeart/2005/8/layout/radial2"/>
    <dgm:cxn modelId="{A2FD2CDC-9F42-4F5B-AD98-1D5C14AB9C3D}" srcId="{BBCC2421-A7CE-4CD5-8073-460A99EE8023}" destId="{4815A846-CDF6-4F98-8FAC-110C985DDC63}" srcOrd="0" destOrd="0" parTransId="{22D1A0D1-679D-43C5-844F-EDB6A6AE1B74}" sibTransId="{8EA6DE9D-D0D1-4627-8703-0AB5BE8993A2}"/>
    <dgm:cxn modelId="{F774F48E-243C-4B86-99A8-0252237E099C}" type="presOf" srcId="{BF38F74D-5A69-4CB4-92A1-D82D94E45049}" destId="{ED1C665E-0BAB-40E7-A190-9CD316776899}" srcOrd="0" destOrd="0" presId="urn:microsoft.com/office/officeart/2005/8/layout/radial2"/>
    <dgm:cxn modelId="{37FB1756-8E9D-411B-AFB2-CBEF0CC8BCCD}" srcId="{4815A846-CDF6-4F98-8FAC-110C985DDC63}" destId="{A61F4543-B703-4738-BED3-70B419471D1C}" srcOrd="1" destOrd="0" parTransId="{A24BE5F0-0F5B-4D4A-9A2C-E694B0E18712}" sibTransId="{E2B2FE05-F33E-4075-A5FF-CC0A86660D10}"/>
    <dgm:cxn modelId="{DE91CE06-41C0-467C-9E5C-45B9D4F6AB56}" srcId="{6A7E2A5E-879F-46A2-BEE3-22E81B8CA107}" destId="{BAA81D4B-3DD2-4B75-A3EE-A37AE2DA3437}" srcOrd="2" destOrd="0" parTransId="{131FF587-2C14-4755-AF88-E34E91B520B6}" sibTransId="{BF19DF7C-48D0-4A0D-B138-42EEAA309B03}"/>
    <dgm:cxn modelId="{6F5408DB-602D-49F1-B0EE-7B255E0C0D60}" srcId="{6A7E2A5E-879F-46A2-BEE3-22E81B8CA107}" destId="{A50BB394-CE2C-410F-878F-88379409BDFC}" srcOrd="0" destOrd="0" parTransId="{01B14B74-A98A-49E3-83FF-668B04242689}" sibTransId="{C1D32267-41B2-40FC-92D6-8B18A4E5DD07}"/>
    <dgm:cxn modelId="{E11F4DD3-C93B-4911-9D36-20035AE7135F}" srcId="{4815A846-CDF6-4F98-8FAC-110C985DDC63}" destId="{7979C009-3618-4CA5-BE84-0C333F0133CA}" srcOrd="0" destOrd="0" parTransId="{ACDBCD57-750B-433D-9D89-F08B5F2DE4B9}" sibTransId="{7788F58D-D65C-4A87-A38E-0A5A9570E72E}"/>
    <dgm:cxn modelId="{E84466E0-D0C4-4CA5-A658-A9CE633D9C56}" srcId="{BBCC2421-A7CE-4CD5-8073-460A99EE8023}" destId="{6A7E2A5E-879F-46A2-BEE3-22E81B8CA107}" srcOrd="1" destOrd="0" parTransId="{C1EE55CE-802C-402C-8511-11FED6CF75D5}" sibTransId="{66A54627-622D-456B-8658-15F4D5A30196}"/>
    <dgm:cxn modelId="{DE17CFDD-E991-4E8C-B4FA-45242835C8CC}" type="presParOf" srcId="{5483B51E-1D5B-4DA3-9B9E-CE7CB20D4B10}" destId="{5805B8A3-11D5-4915-9B20-8F43C4F77860}" srcOrd="0" destOrd="0" presId="urn:microsoft.com/office/officeart/2005/8/layout/radial2"/>
    <dgm:cxn modelId="{937FC628-9A87-4388-8067-030008121216}" type="presParOf" srcId="{5805B8A3-11D5-4915-9B20-8F43C4F77860}" destId="{A7CA6297-67EE-4C80-9EAA-49E189FCA340}" srcOrd="0" destOrd="0" presId="urn:microsoft.com/office/officeart/2005/8/layout/radial2"/>
    <dgm:cxn modelId="{8FA84734-BC8B-4CB4-A39B-E2DE23163FD9}" type="presParOf" srcId="{A7CA6297-67EE-4C80-9EAA-49E189FCA340}" destId="{030D5021-A77A-4174-AEF4-AF249865A71E}" srcOrd="0" destOrd="0" presId="urn:microsoft.com/office/officeart/2005/8/layout/radial2"/>
    <dgm:cxn modelId="{5C258884-950B-44AC-BFA5-99408F7F98E1}" type="presParOf" srcId="{A7CA6297-67EE-4C80-9EAA-49E189FCA340}" destId="{EA31165A-56F0-494F-9156-6FDCB1996808}" srcOrd="1" destOrd="0" presId="urn:microsoft.com/office/officeart/2005/8/layout/radial2"/>
    <dgm:cxn modelId="{7F6E1B1A-1AB8-40E9-A7A0-5D0D8B07FDA4}" type="presParOf" srcId="{5805B8A3-11D5-4915-9B20-8F43C4F77860}" destId="{16129AF2-9FF9-4B26-A0F1-62A380727C34}" srcOrd="1" destOrd="0" presId="urn:microsoft.com/office/officeart/2005/8/layout/radial2"/>
    <dgm:cxn modelId="{6636BE42-3134-4734-B85D-796B3CD16BB5}" type="presParOf" srcId="{5805B8A3-11D5-4915-9B20-8F43C4F77860}" destId="{C5490B80-B90D-429C-BE70-F013D36A9E9F}" srcOrd="2" destOrd="0" presId="urn:microsoft.com/office/officeart/2005/8/layout/radial2"/>
    <dgm:cxn modelId="{F1562AFF-D28D-4AB3-9317-D41BCD715F1F}" type="presParOf" srcId="{C5490B80-B90D-429C-BE70-F013D36A9E9F}" destId="{553EAFE6-3971-4256-9BE0-639D5531CC58}" srcOrd="0" destOrd="0" presId="urn:microsoft.com/office/officeart/2005/8/layout/radial2"/>
    <dgm:cxn modelId="{DCEB6780-1595-44B7-9AAE-3C07474A9273}" type="presParOf" srcId="{C5490B80-B90D-429C-BE70-F013D36A9E9F}" destId="{59050D02-9106-48E9-BF7C-47919B2E8390}" srcOrd="1" destOrd="0" presId="urn:microsoft.com/office/officeart/2005/8/layout/radial2"/>
    <dgm:cxn modelId="{537D7754-0D93-4062-887E-A48119960CCD}" type="presParOf" srcId="{5805B8A3-11D5-4915-9B20-8F43C4F77860}" destId="{E77BD84D-77CE-473B-8ECE-4C51D0CAE6A5}" srcOrd="3" destOrd="0" presId="urn:microsoft.com/office/officeart/2005/8/layout/radial2"/>
    <dgm:cxn modelId="{E06A31A0-E56B-47E0-BE45-6B7B58D4552B}" type="presParOf" srcId="{5805B8A3-11D5-4915-9B20-8F43C4F77860}" destId="{003685FD-1FD6-45EC-A5DA-6E704A42AA55}" srcOrd="4" destOrd="0" presId="urn:microsoft.com/office/officeart/2005/8/layout/radial2"/>
    <dgm:cxn modelId="{D8CC572C-323B-4760-A273-01F27BABEF3F}" type="presParOf" srcId="{003685FD-1FD6-45EC-A5DA-6E704A42AA55}" destId="{1DB86789-B356-401F-BA4D-92CF48CCE930}" srcOrd="0" destOrd="0" presId="urn:microsoft.com/office/officeart/2005/8/layout/radial2"/>
    <dgm:cxn modelId="{8399633D-96D1-4101-A3A5-518A734B1635}" type="presParOf" srcId="{003685FD-1FD6-45EC-A5DA-6E704A42AA55}" destId="{F016341E-0656-44F7-91CA-B6A31C8A135E}" srcOrd="1" destOrd="0" presId="urn:microsoft.com/office/officeart/2005/8/layout/radial2"/>
    <dgm:cxn modelId="{44E64CA4-8CD8-4ACB-A8BB-8F19825BB655}" type="presParOf" srcId="{5805B8A3-11D5-4915-9B20-8F43C4F77860}" destId="{854F3D31-B2A3-49F4-8C29-65C1CB4151F5}" srcOrd="5" destOrd="0" presId="urn:microsoft.com/office/officeart/2005/8/layout/radial2"/>
    <dgm:cxn modelId="{B8D5F556-8A0F-4213-A4BA-6BD25B6B1D5B}" type="presParOf" srcId="{5805B8A3-11D5-4915-9B20-8F43C4F77860}" destId="{CD72BCCF-8AC1-4939-A559-AA4F8BE28E05}" srcOrd="6" destOrd="0" presId="urn:microsoft.com/office/officeart/2005/8/layout/radial2"/>
    <dgm:cxn modelId="{DDE44AA8-95D7-4B8E-A488-5A441CD9E1B3}" type="presParOf" srcId="{CD72BCCF-8AC1-4939-A559-AA4F8BE28E05}" destId="{ED1C665E-0BAB-40E7-A190-9CD316776899}" srcOrd="0" destOrd="0" presId="urn:microsoft.com/office/officeart/2005/8/layout/radial2"/>
    <dgm:cxn modelId="{E98D30E7-232F-4ACD-95D5-AA5E2217CFE8}" type="presParOf" srcId="{CD72BCCF-8AC1-4939-A559-AA4F8BE28E05}" destId="{CA516446-146A-466D-B494-9485021D9541}"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31B558-DD58-4B10-A2F9-B4ACD6EC83A2}"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s-ES"/>
        </a:p>
      </dgm:t>
    </dgm:pt>
    <dgm:pt modelId="{EC6F67E2-B301-4CF4-9875-A670ECEB28CE}">
      <dgm:prSet phldrT="[Texto]" custT="1"/>
      <dgm:spPr>
        <a:solidFill>
          <a:schemeClr val="accent4">
            <a:lumMod val="40000"/>
            <a:lumOff val="60000"/>
          </a:schemeClr>
        </a:solidFill>
        <a:scene3d>
          <a:camera prst="orthographicFront"/>
          <a:lightRig rig="threePt" dir="t"/>
        </a:scene3d>
        <a:sp3d>
          <a:bevelT/>
        </a:sp3d>
      </dgm:spPr>
      <dgm:t>
        <a:bodyPr/>
        <a:lstStyle/>
        <a:p>
          <a:r>
            <a:rPr lang="es-ES" sz="1200" b="1" dirty="0" smtClean="0">
              <a:solidFill>
                <a:schemeClr val="tx1"/>
              </a:solidFill>
              <a:latin typeface="Times New Roman" panose="02020603050405020304" pitchFamily="18" charset="0"/>
              <a:cs typeface="Times New Roman" panose="02020603050405020304" pitchFamily="18" charset="0"/>
            </a:rPr>
            <a:t>Enfoque de la investigación</a:t>
          </a:r>
          <a:endParaRPr lang="es-ES" sz="1200" b="1" dirty="0">
            <a:solidFill>
              <a:schemeClr val="tx1"/>
            </a:solidFill>
            <a:latin typeface="Times New Roman" panose="02020603050405020304" pitchFamily="18" charset="0"/>
            <a:cs typeface="Times New Roman" panose="02020603050405020304" pitchFamily="18" charset="0"/>
          </a:endParaRPr>
        </a:p>
      </dgm:t>
    </dgm:pt>
    <dgm:pt modelId="{4EAF99DC-C9EB-4ECC-8A53-D5C936B354A2}" type="parTrans" cxnId="{EC755263-AB7B-4432-9F99-733E497B29B1}">
      <dgm:prSet/>
      <dgm:spPr/>
      <dgm:t>
        <a:bodyPr/>
        <a:lstStyle/>
        <a:p>
          <a:endParaRPr lang="es-ES" sz="1200">
            <a:solidFill>
              <a:schemeClr val="tx1"/>
            </a:solidFill>
            <a:latin typeface="Times New Roman" panose="02020603050405020304" pitchFamily="18" charset="0"/>
            <a:cs typeface="Times New Roman" panose="02020603050405020304" pitchFamily="18" charset="0"/>
          </a:endParaRPr>
        </a:p>
      </dgm:t>
    </dgm:pt>
    <dgm:pt modelId="{4E6FC2CF-C5BE-4314-852B-78B0747F8F2C}" type="sibTrans" cxnId="{EC755263-AB7B-4432-9F99-733E497B29B1}">
      <dgm:prSet/>
      <dgm:spPr>
        <a:scene3d>
          <a:camera prst="orthographicFront"/>
          <a:lightRig rig="threePt" dir="t"/>
        </a:scene3d>
        <a:sp3d>
          <a:bevelT w="139700" prst="cross"/>
        </a:sp3d>
      </dgm:spPr>
      <dgm:t>
        <a:bodyPr/>
        <a:lstStyle/>
        <a:p>
          <a:endParaRPr lang="es-ES" sz="1200">
            <a:solidFill>
              <a:schemeClr val="tx1"/>
            </a:solidFill>
            <a:latin typeface="Times New Roman" panose="02020603050405020304" pitchFamily="18" charset="0"/>
            <a:cs typeface="Times New Roman" panose="02020603050405020304" pitchFamily="18" charset="0"/>
          </a:endParaRPr>
        </a:p>
      </dgm:t>
    </dgm:pt>
    <dgm:pt modelId="{6867813E-676E-4764-B31D-01810AEBDD53}">
      <dgm:prSet phldrT="[Texto]" custT="1"/>
      <dgm:spPr/>
      <dgm:t>
        <a:bodyPr/>
        <a:lstStyle/>
        <a:p>
          <a:r>
            <a:rPr lang="es-ES" sz="1200" dirty="0" smtClean="0">
              <a:solidFill>
                <a:schemeClr val="tx1"/>
              </a:solidFill>
              <a:latin typeface="Times New Roman" panose="02020603050405020304" pitchFamily="18" charset="0"/>
              <a:cs typeface="Times New Roman" panose="02020603050405020304" pitchFamily="18" charset="0"/>
            </a:rPr>
            <a:t>Enfoque </a:t>
          </a:r>
          <a:r>
            <a:rPr lang="es-ES" sz="1200" b="1" dirty="0" smtClean="0">
              <a:solidFill>
                <a:schemeClr val="tx1"/>
              </a:solidFill>
              <a:latin typeface="Times New Roman" panose="02020603050405020304" pitchFamily="18" charset="0"/>
              <a:cs typeface="Times New Roman" panose="02020603050405020304" pitchFamily="18" charset="0"/>
            </a:rPr>
            <a:t>mixto</a:t>
          </a:r>
          <a:endParaRPr lang="es-ES" sz="1200" b="1" dirty="0">
            <a:solidFill>
              <a:schemeClr val="tx1"/>
            </a:solidFill>
            <a:latin typeface="Times New Roman" panose="02020603050405020304" pitchFamily="18" charset="0"/>
            <a:cs typeface="Times New Roman" panose="02020603050405020304" pitchFamily="18" charset="0"/>
          </a:endParaRPr>
        </a:p>
      </dgm:t>
    </dgm:pt>
    <dgm:pt modelId="{ED46B7F7-73E7-423C-8805-E1F979C7CF40}" type="parTrans" cxnId="{221C3535-4BD6-431C-95DB-BA917ACEF5FE}">
      <dgm:prSet/>
      <dgm:spPr/>
      <dgm:t>
        <a:bodyPr/>
        <a:lstStyle/>
        <a:p>
          <a:endParaRPr lang="es-ES" sz="1200">
            <a:solidFill>
              <a:schemeClr val="tx1"/>
            </a:solidFill>
            <a:latin typeface="Times New Roman" panose="02020603050405020304" pitchFamily="18" charset="0"/>
            <a:cs typeface="Times New Roman" panose="02020603050405020304" pitchFamily="18" charset="0"/>
          </a:endParaRPr>
        </a:p>
      </dgm:t>
    </dgm:pt>
    <dgm:pt modelId="{F6A65478-638A-4FD0-920A-140707D0A0B0}" type="sibTrans" cxnId="{221C3535-4BD6-431C-95DB-BA917ACEF5FE}">
      <dgm:prSet/>
      <dgm:spPr/>
      <dgm:t>
        <a:bodyPr/>
        <a:lstStyle/>
        <a:p>
          <a:endParaRPr lang="es-ES" sz="1200">
            <a:solidFill>
              <a:schemeClr val="tx1"/>
            </a:solidFill>
            <a:latin typeface="Times New Roman" panose="02020603050405020304" pitchFamily="18" charset="0"/>
            <a:cs typeface="Times New Roman" panose="02020603050405020304" pitchFamily="18" charset="0"/>
          </a:endParaRPr>
        </a:p>
      </dgm:t>
    </dgm:pt>
    <dgm:pt modelId="{78FC0824-4F0C-423A-9EDF-A0F512EF23E8}">
      <dgm:prSet phldrT="[Texto]" custT="1"/>
      <dgm:spPr>
        <a:scene3d>
          <a:camera prst="orthographicFront"/>
          <a:lightRig rig="threePt" dir="t"/>
        </a:scene3d>
        <a:sp3d>
          <a:bevelT/>
        </a:sp3d>
      </dgm:spPr>
      <dgm:t>
        <a:bodyPr/>
        <a:lstStyle/>
        <a:p>
          <a:r>
            <a:rPr lang="es-ES" sz="1200" b="1" dirty="0" smtClean="0">
              <a:solidFill>
                <a:schemeClr val="tx1"/>
              </a:solidFill>
              <a:latin typeface="Times New Roman" panose="02020603050405020304" pitchFamily="18" charset="0"/>
              <a:cs typeface="Times New Roman" panose="02020603050405020304" pitchFamily="18" charset="0"/>
            </a:rPr>
            <a:t>Control de variables</a:t>
          </a:r>
          <a:endParaRPr lang="es-ES" sz="1200" b="1" dirty="0">
            <a:solidFill>
              <a:schemeClr val="tx1"/>
            </a:solidFill>
            <a:latin typeface="Times New Roman" panose="02020603050405020304" pitchFamily="18" charset="0"/>
            <a:cs typeface="Times New Roman" panose="02020603050405020304" pitchFamily="18" charset="0"/>
          </a:endParaRPr>
        </a:p>
      </dgm:t>
    </dgm:pt>
    <dgm:pt modelId="{5CC00250-6320-4BD2-BB92-17AAB93ABF2F}" type="parTrans" cxnId="{A76B8645-52A0-4375-AF87-E628961AC158}">
      <dgm:prSet/>
      <dgm:spPr/>
      <dgm:t>
        <a:bodyPr/>
        <a:lstStyle/>
        <a:p>
          <a:endParaRPr lang="es-ES" sz="1200">
            <a:solidFill>
              <a:schemeClr val="tx1"/>
            </a:solidFill>
            <a:latin typeface="Times New Roman" panose="02020603050405020304" pitchFamily="18" charset="0"/>
            <a:cs typeface="Times New Roman" panose="02020603050405020304" pitchFamily="18" charset="0"/>
          </a:endParaRPr>
        </a:p>
      </dgm:t>
    </dgm:pt>
    <dgm:pt modelId="{07EF28C3-213B-49E7-9A8A-B8CEF9818B77}" type="sibTrans" cxnId="{A76B8645-52A0-4375-AF87-E628961AC158}">
      <dgm:prSet/>
      <dgm:spPr/>
      <dgm:t>
        <a:bodyPr/>
        <a:lstStyle/>
        <a:p>
          <a:endParaRPr lang="es-ES" sz="1200">
            <a:solidFill>
              <a:schemeClr val="tx1"/>
            </a:solidFill>
            <a:latin typeface="Times New Roman" panose="02020603050405020304" pitchFamily="18" charset="0"/>
            <a:cs typeface="Times New Roman" panose="02020603050405020304" pitchFamily="18" charset="0"/>
          </a:endParaRPr>
        </a:p>
      </dgm:t>
    </dgm:pt>
    <dgm:pt modelId="{D73CA75A-B263-4E6E-AC2A-F8667AEC3067}">
      <dgm:prSet phldrT="[Texto]" custT="1"/>
      <dgm:spPr/>
      <dgm:t>
        <a:bodyPr/>
        <a:lstStyle/>
        <a:p>
          <a:r>
            <a:rPr lang="es-ES" sz="1400" dirty="0" smtClean="0">
              <a:solidFill>
                <a:schemeClr val="tx1"/>
              </a:solidFill>
              <a:latin typeface="Times New Roman" panose="02020603050405020304" pitchFamily="18" charset="0"/>
              <a:cs typeface="Times New Roman" panose="02020603050405020304" pitchFamily="18" charset="0"/>
            </a:rPr>
            <a:t>No Probabilístico</a:t>
          </a:r>
          <a:endParaRPr lang="es-ES" sz="1400" dirty="0">
            <a:solidFill>
              <a:schemeClr val="tx1"/>
            </a:solidFill>
            <a:latin typeface="Times New Roman" panose="02020603050405020304" pitchFamily="18" charset="0"/>
            <a:cs typeface="Times New Roman" panose="02020603050405020304" pitchFamily="18" charset="0"/>
          </a:endParaRPr>
        </a:p>
      </dgm:t>
    </dgm:pt>
    <dgm:pt modelId="{3456DA72-5111-4CE8-A8F0-65FFB4394BA7}" type="parTrans" cxnId="{27A58AF1-EEA8-44E4-9CB7-19E8E46BF1A4}">
      <dgm:prSet/>
      <dgm:spPr/>
      <dgm:t>
        <a:bodyPr/>
        <a:lstStyle/>
        <a:p>
          <a:endParaRPr lang="es-ES" sz="1400"/>
        </a:p>
      </dgm:t>
    </dgm:pt>
    <dgm:pt modelId="{B6B18E80-260F-4AB3-A004-571833205A9E}" type="sibTrans" cxnId="{27A58AF1-EEA8-44E4-9CB7-19E8E46BF1A4}">
      <dgm:prSet/>
      <dgm:spPr/>
      <dgm:t>
        <a:bodyPr/>
        <a:lstStyle/>
        <a:p>
          <a:endParaRPr lang="es-ES" sz="1400"/>
        </a:p>
      </dgm:t>
    </dgm:pt>
    <dgm:pt modelId="{30F3B5F1-7054-4EB6-86FB-9DA178C45100}">
      <dgm:prSet phldrT="[Texto]" custT="1"/>
      <dgm:spPr/>
      <dgm:t>
        <a:bodyPr/>
        <a:lstStyle/>
        <a:p>
          <a:r>
            <a:rPr lang="es-ES" sz="1400" dirty="0" smtClean="0">
              <a:solidFill>
                <a:schemeClr val="tx1"/>
              </a:solidFill>
              <a:latin typeface="Times New Roman" panose="02020603050405020304" pitchFamily="18" charset="0"/>
              <a:cs typeface="Times New Roman" panose="02020603050405020304" pitchFamily="18" charset="0"/>
            </a:rPr>
            <a:t>- </a:t>
          </a:r>
          <a:r>
            <a:rPr lang="es-ES" sz="1400" b="1" dirty="0" smtClean="0">
              <a:solidFill>
                <a:schemeClr val="tx1"/>
              </a:solidFill>
              <a:latin typeface="Times New Roman" panose="02020603050405020304" pitchFamily="18" charset="0"/>
              <a:cs typeface="Times New Roman" panose="02020603050405020304" pitchFamily="18" charset="0"/>
            </a:rPr>
            <a:t>Conveniencia, s</a:t>
          </a:r>
          <a:r>
            <a:rPr lang="es-ES" sz="1400" b="0" dirty="0" smtClean="0">
              <a:solidFill>
                <a:schemeClr val="tx1"/>
              </a:solidFill>
              <a:latin typeface="Times New Roman" panose="02020603050405020304" pitchFamily="18" charset="0"/>
              <a:cs typeface="Times New Roman" panose="02020603050405020304" pitchFamily="18" charset="0"/>
            </a:rPr>
            <a:t>elección de entrevista a conveniencia.</a:t>
          </a:r>
          <a:endParaRPr lang="es-ES" sz="1400" b="0" dirty="0">
            <a:solidFill>
              <a:schemeClr val="tx1"/>
            </a:solidFill>
            <a:latin typeface="Times New Roman" panose="02020603050405020304" pitchFamily="18" charset="0"/>
            <a:cs typeface="Times New Roman" panose="02020603050405020304" pitchFamily="18" charset="0"/>
          </a:endParaRPr>
        </a:p>
      </dgm:t>
    </dgm:pt>
    <dgm:pt modelId="{B6B639BF-1A55-4C07-9709-61BD7DFD2DC1}" type="parTrans" cxnId="{8128D1AA-AEEA-47E0-8570-DD4959778ECF}">
      <dgm:prSet/>
      <dgm:spPr/>
      <dgm:t>
        <a:bodyPr/>
        <a:lstStyle/>
        <a:p>
          <a:endParaRPr lang="es-ES" sz="1400"/>
        </a:p>
      </dgm:t>
    </dgm:pt>
    <dgm:pt modelId="{C595E826-C25C-409C-85FE-92EA0CCF4A4B}" type="sibTrans" cxnId="{8128D1AA-AEEA-47E0-8570-DD4959778ECF}">
      <dgm:prSet/>
      <dgm:spPr/>
      <dgm:t>
        <a:bodyPr/>
        <a:lstStyle/>
        <a:p>
          <a:endParaRPr lang="es-ES" sz="1400"/>
        </a:p>
      </dgm:t>
    </dgm:pt>
    <dgm:pt modelId="{A3AD1CC9-2AD7-407F-9A5F-D33B11122D34}">
      <dgm:prSet custT="1"/>
      <dgm:spPr>
        <a:solidFill>
          <a:schemeClr val="accent3">
            <a:lumMod val="60000"/>
            <a:lumOff val="40000"/>
          </a:schemeClr>
        </a:solidFill>
        <a:scene3d>
          <a:camera prst="orthographicFront"/>
          <a:lightRig rig="threePt" dir="t"/>
        </a:scene3d>
        <a:sp3d>
          <a:bevelT/>
        </a:sp3d>
      </dgm:spPr>
      <dgm:t>
        <a:bodyPr/>
        <a:lstStyle/>
        <a:p>
          <a:r>
            <a:rPr lang="es-ES" sz="1400" b="1" dirty="0" smtClean="0">
              <a:solidFill>
                <a:schemeClr val="tx1"/>
              </a:solidFill>
              <a:latin typeface="Times New Roman" panose="02020603050405020304" pitchFamily="18" charset="0"/>
              <a:cs typeface="Times New Roman" panose="02020603050405020304" pitchFamily="18" charset="0"/>
            </a:rPr>
            <a:t>Tipología de la Investigación</a:t>
          </a:r>
          <a:endParaRPr lang="es-ES" sz="1400" b="1" dirty="0">
            <a:solidFill>
              <a:schemeClr val="tx1"/>
            </a:solidFill>
            <a:latin typeface="Times New Roman" panose="02020603050405020304" pitchFamily="18" charset="0"/>
            <a:cs typeface="Times New Roman" panose="02020603050405020304" pitchFamily="18" charset="0"/>
          </a:endParaRPr>
        </a:p>
      </dgm:t>
    </dgm:pt>
    <dgm:pt modelId="{511A8424-B999-4CDA-B1B9-E4C289EF4ABB}" type="parTrans" cxnId="{92B29C41-9490-421E-8611-74D4B19410F0}">
      <dgm:prSet/>
      <dgm:spPr/>
      <dgm:t>
        <a:bodyPr/>
        <a:lstStyle/>
        <a:p>
          <a:endParaRPr lang="es-ES" sz="1400"/>
        </a:p>
      </dgm:t>
    </dgm:pt>
    <dgm:pt modelId="{1C1CB6E1-516B-4245-9EE4-20BA605DDE78}" type="sibTrans" cxnId="{92B29C41-9490-421E-8611-74D4B19410F0}">
      <dgm:prSet/>
      <dgm:spPr/>
      <dgm:t>
        <a:bodyPr/>
        <a:lstStyle/>
        <a:p>
          <a:endParaRPr lang="es-ES" sz="1400"/>
        </a:p>
      </dgm:t>
    </dgm:pt>
    <dgm:pt modelId="{648E9C20-B7F5-49BC-88AF-961B36E1DDFC}">
      <dgm:prSet custT="1"/>
      <dgm:spPr/>
      <dgm:t>
        <a:bodyPr/>
        <a:lstStyle/>
        <a:p>
          <a:r>
            <a:rPr lang="es-ES" sz="1400" dirty="0" smtClean="0">
              <a:latin typeface="Times New Roman" panose="02020603050405020304" pitchFamily="18" charset="0"/>
              <a:cs typeface="Times New Roman" panose="02020603050405020304" pitchFamily="18" charset="0"/>
            </a:rPr>
            <a:t>Investigación bibliográfica</a:t>
          </a:r>
          <a:endParaRPr lang="es-ES" sz="1400" dirty="0">
            <a:latin typeface="Times New Roman" panose="02020603050405020304" pitchFamily="18" charset="0"/>
            <a:cs typeface="Times New Roman" panose="02020603050405020304" pitchFamily="18" charset="0"/>
          </a:endParaRPr>
        </a:p>
      </dgm:t>
    </dgm:pt>
    <dgm:pt modelId="{18EC8F2E-CAD7-4CE6-A54A-4C2DD434D5A4}" type="parTrans" cxnId="{F9209AE0-81DD-448C-ABAA-776E4A3F74BB}">
      <dgm:prSet/>
      <dgm:spPr/>
      <dgm:t>
        <a:bodyPr/>
        <a:lstStyle/>
        <a:p>
          <a:endParaRPr lang="es-ES" sz="1400"/>
        </a:p>
      </dgm:t>
    </dgm:pt>
    <dgm:pt modelId="{BACB2A34-960E-4367-AB99-B8C05CCEADBA}" type="sibTrans" cxnId="{F9209AE0-81DD-448C-ABAA-776E4A3F74BB}">
      <dgm:prSet/>
      <dgm:spPr/>
      <dgm:t>
        <a:bodyPr/>
        <a:lstStyle/>
        <a:p>
          <a:endParaRPr lang="es-ES" sz="1400"/>
        </a:p>
      </dgm:t>
    </dgm:pt>
    <dgm:pt modelId="{1E9C9BDC-FC94-4B5C-8F5F-261847ED030B}">
      <dgm:prSet custT="1"/>
      <dgm:spPr/>
      <dgm:t>
        <a:bodyPr/>
        <a:lstStyle/>
        <a:p>
          <a:r>
            <a:rPr lang="es-ES" sz="1400" dirty="0" smtClean="0">
              <a:latin typeface="Times New Roman" panose="02020603050405020304" pitchFamily="18" charset="0"/>
              <a:cs typeface="Times New Roman" panose="02020603050405020304" pitchFamily="18" charset="0"/>
            </a:rPr>
            <a:t>Investigación de campo</a:t>
          </a:r>
          <a:endParaRPr lang="es-ES" sz="1400" dirty="0">
            <a:latin typeface="Times New Roman" panose="02020603050405020304" pitchFamily="18" charset="0"/>
            <a:cs typeface="Times New Roman" panose="02020603050405020304" pitchFamily="18" charset="0"/>
          </a:endParaRPr>
        </a:p>
      </dgm:t>
    </dgm:pt>
    <dgm:pt modelId="{EF47FBDF-3EBA-4614-A8C5-CB545C3372B2}" type="parTrans" cxnId="{AB27D2C9-12D2-4BBA-91E0-29F17922AED7}">
      <dgm:prSet/>
      <dgm:spPr/>
      <dgm:t>
        <a:bodyPr/>
        <a:lstStyle/>
        <a:p>
          <a:endParaRPr lang="es-ES" sz="1400"/>
        </a:p>
      </dgm:t>
    </dgm:pt>
    <dgm:pt modelId="{FBC374C5-403A-4F9A-9BDD-B2F8B677CBE3}" type="sibTrans" cxnId="{AB27D2C9-12D2-4BBA-91E0-29F17922AED7}">
      <dgm:prSet/>
      <dgm:spPr/>
      <dgm:t>
        <a:bodyPr/>
        <a:lstStyle/>
        <a:p>
          <a:endParaRPr lang="es-ES" sz="1400"/>
        </a:p>
      </dgm:t>
    </dgm:pt>
    <dgm:pt modelId="{F8421DB4-B031-47A8-BC6A-4678552BDE2B}" type="pres">
      <dgm:prSet presAssocID="{F731B558-DD58-4B10-A2F9-B4ACD6EC83A2}" presName="Name0" presStyleCnt="0">
        <dgm:presLayoutVars>
          <dgm:dir/>
          <dgm:animLvl val="lvl"/>
          <dgm:resizeHandles val="exact"/>
        </dgm:presLayoutVars>
      </dgm:prSet>
      <dgm:spPr/>
      <dgm:t>
        <a:bodyPr/>
        <a:lstStyle/>
        <a:p>
          <a:endParaRPr lang="es-ES"/>
        </a:p>
      </dgm:t>
    </dgm:pt>
    <dgm:pt modelId="{E1EC2722-4B96-4C0A-AC4F-2C795CBC308B}" type="pres">
      <dgm:prSet presAssocID="{F731B558-DD58-4B10-A2F9-B4ACD6EC83A2}" presName="tSp" presStyleCnt="0"/>
      <dgm:spPr/>
    </dgm:pt>
    <dgm:pt modelId="{34CD7CEB-8E08-4E73-AA70-2870867C6175}" type="pres">
      <dgm:prSet presAssocID="{F731B558-DD58-4B10-A2F9-B4ACD6EC83A2}" presName="bSp" presStyleCnt="0"/>
      <dgm:spPr/>
    </dgm:pt>
    <dgm:pt modelId="{DAE547A1-5CA3-4900-8BBD-52060801C2C9}" type="pres">
      <dgm:prSet presAssocID="{F731B558-DD58-4B10-A2F9-B4ACD6EC83A2}" presName="process" presStyleCnt="0"/>
      <dgm:spPr/>
    </dgm:pt>
    <dgm:pt modelId="{8D6F7D48-998C-4B27-BDCD-6C4F476733E6}" type="pres">
      <dgm:prSet presAssocID="{EC6F67E2-B301-4CF4-9875-A670ECEB28CE}" presName="composite1" presStyleCnt="0"/>
      <dgm:spPr/>
    </dgm:pt>
    <dgm:pt modelId="{00FC4EB6-E367-4801-9855-624C48076789}" type="pres">
      <dgm:prSet presAssocID="{EC6F67E2-B301-4CF4-9875-A670ECEB28CE}" presName="dummyNode1" presStyleLbl="node1" presStyleIdx="0" presStyleCnt="3"/>
      <dgm:spPr/>
    </dgm:pt>
    <dgm:pt modelId="{8E495007-63E5-428F-9FC8-7E1D79B0EB58}" type="pres">
      <dgm:prSet presAssocID="{EC6F67E2-B301-4CF4-9875-A670ECEB28CE}" presName="childNode1" presStyleLbl="bgAcc1" presStyleIdx="0" presStyleCnt="3" custScaleX="100348" custScaleY="32021" custLinFactNeighborX="-25186" custLinFactNeighborY="63578">
        <dgm:presLayoutVars>
          <dgm:bulletEnabled val="1"/>
        </dgm:presLayoutVars>
      </dgm:prSet>
      <dgm:spPr/>
      <dgm:t>
        <a:bodyPr/>
        <a:lstStyle/>
        <a:p>
          <a:endParaRPr lang="es-ES"/>
        </a:p>
      </dgm:t>
    </dgm:pt>
    <dgm:pt modelId="{CF6EBD0F-D3E9-4F14-B30F-C77285E4E8A0}" type="pres">
      <dgm:prSet presAssocID="{EC6F67E2-B301-4CF4-9875-A670ECEB28CE}" presName="childNode1tx" presStyleLbl="bgAcc1" presStyleIdx="0" presStyleCnt="3">
        <dgm:presLayoutVars>
          <dgm:bulletEnabled val="1"/>
        </dgm:presLayoutVars>
      </dgm:prSet>
      <dgm:spPr/>
      <dgm:t>
        <a:bodyPr/>
        <a:lstStyle/>
        <a:p>
          <a:endParaRPr lang="es-ES"/>
        </a:p>
      </dgm:t>
    </dgm:pt>
    <dgm:pt modelId="{5AFFDBAF-680A-43BB-9A15-2BA6BE172AB5}" type="pres">
      <dgm:prSet presAssocID="{EC6F67E2-B301-4CF4-9875-A670ECEB28CE}" presName="parentNode1" presStyleLbl="node1" presStyleIdx="0" presStyleCnt="3" custLinFactNeighborX="35286" custLinFactNeighborY="73481">
        <dgm:presLayoutVars>
          <dgm:chMax val="1"/>
          <dgm:bulletEnabled val="1"/>
        </dgm:presLayoutVars>
      </dgm:prSet>
      <dgm:spPr/>
      <dgm:t>
        <a:bodyPr/>
        <a:lstStyle/>
        <a:p>
          <a:endParaRPr lang="es-ES"/>
        </a:p>
      </dgm:t>
    </dgm:pt>
    <dgm:pt modelId="{B43FE518-9535-40E4-A46C-62FC89A5C63B}" type="pres">
      <dgm:prSet presAssocID="{EC6F67E2-B301-4CF4-9875-A670ECEB28CE}" presName="connSite1" presStyleCnt="0"/>
      <dgm:spPr/>
    </dgm:pt>
    <dgm:pt modelId="{88CFF02B-8F1D-4FD6-BB88-3900A4E5C13D}" type="pres">
      <dgm:prSet presAssocID="{4E6FC2CF-C5BE-4314-852B-78B0747F8F2C}" presName="Name9" presStyleLbl="sibTrans2D1" presStyleIdx="0" presStyleCnt="2" custLinFactNeighborX="-185" custLinFactNeighborY="-19741"/>
      <dgm:spPr/>
      <dgm:t>
        <a:bodyPr/>
        <a:lstStyle/>
        <a:p>
          <a:endParaRPr lang="es-ES"/>
        </a:p>
      </dgm:t>
    </dgm:pt>
    <dgm:pt modelId="{4EB5B110-F24B-45FC-9D81-B622FB63992A}" type="pres">
      <dgm:prSet presAssocID="{78FC0824-4F0C-423A-9EDF-A0F512EF23E8}" presName="composite2" presStyleCnt="0"/>
      <dgm:spPr/>
    </dgm:pt>
    <dgm:pt modelId="{EC6ED2E0-D0C3-4DEA-8474-A949B94B154E}" type="pres">
      <dgm:prSet presAssocID="{78FC0824-4F0C-423A-9EDF-A0F512EF23E8}" presName="dummyNode2" presStyleLbl="node1" presStyleIdx="0" presStyleCnt="3"/>
      <dgm:spPr/>
    </dgm:pt>
    <dgm:pt modelId="{5D174A29-463C-4F7F-9BB5-191628D34942}" type="pres">
      <dgm:prSet presAssocID="{78FC0824-4F0C-423A-9EDF-A0F512EF23E8}" presName="childNode2" presStyleLbl="bgAcc1" presStyleIdx="1" presStyleCnt="3" custScaleX="200260" custScaleY="76454" custLinFactNeighborX="-4008" custLinFactNeighborY="-19551">
        <dgm:presLayoutVars>
          <dgm:bulletEnabled val="1"/>
        </dgm:presLayoutVars>
      </dgm:prSet>
      <dgm:spPr/>
      <dgm:t>
        <a:bodyPr/>
        <a:lstStyle/>
        <a:p>
          <a:endParaRPr lang="es-ES"/>
        </a:p>
      </dgm:t>
    </dgm:pt>
    <dgm:pt modelId="{A88E7A11-B46B-44DF-B9A6-08BE2AF597BD}" type="pres">
      <dgm:prSet presAssocID="{78FC0824-4F0C-423A-9EDF-A0F512EF23E8}" presName="childNode2tx" presStyleLbl="bgAcc1" presStyleIdx="1" presStyleCnt="3">
        <dgm:presLayoutVars>
          <dgm:bulletEnabled val="1"/>
        </dgm:presLayoutVars>
      </dgm:prSet>
      <dgm:spPr/>
      <dgm:t>
        <a:bodyPr/>
        <a:lstStyle/>
        <a:p>
          <a:endParaRPr lang="es-ES"/>
        </a:p>
      </dgm:t>
    </dgm:pt>
    <dgm:pt modelId="{DEA46607-186C-4FC7-84DF-9E10EEAB5988}" type="pres">
      <dgm:prSet presAssocID="{78FC0824-4F0C-423A-9EDF-A0F512EF23E8}" presName="parentNode2" presStyleLbl="node1" presStyleIdx="1" presStyleCnt="3" custLinFactNeighborX="26741" custLinFactNeighborY="-11511">
        <dgm:presLayoutVars>
          <dgm:chMax val="0"/>
          <dgm:bulletEnabled val="1"/>
        </dgm:presLayoutVars>
      </dgm:prSet>
      <dgm:spPr/>
      <dgm:t>
        <a:bodyPr/>
        <a:lstStyle/>
        <a:p>
          <a:endParaRPr lang="es-ES"/>
        </a:p>
      </dgm:t>
    </dgm:pt>
    <dgm:pt modelId="{5DAEADD9-D4EA-431E-89DF-2BB67B9AD683}" type="pres">
      <dgm:prSet presAssocID="{78FC0824-4F0C-423A-9EDF-A0F512EF23E8}" presName="connSite2" presStyleCnt="0"/>
      <dgm:spPr/>
    </dgm:pt>
    <dgm:pt modelId="{481999B7-E7F7-4BF7-B311-5DDBBC27BB57}" type="pres">
      <dgm:prSet presAssocID="{07EF28C3-213B-49E7-9A8A-B8CEF9818B77}" presName="Name18" presStyleLbl="sibTrans2D1" presStyleIdx="1" presStyleCnt="2"/>
      <dgm:spPr/>
      <dgm:t>
        <a:bodyPr/>
        <a:lstStyle/>
        <a:p>
          <a:endParaRPr lang="es-ES"/>
        </a:p>
      </dgm:t>
    </dgm:pt>
    <dgm:pt modelId="{D183514A-9608-462B-8535-D889FC58BA22}" type="pres">
      <dgm:prSet presAssocID="{A3AD1CC9-2AD7-407F-9A5F-D33B11122D34}" presName="composite1" presStyleCnt="0"/>
      <dgm:spPr/>
    </dgm:pt>
    <dgm:pt modelId="{0CD35DCB-8C0D-4498-AB96-CC55208E1A17}" type="pres">
      <dgm:prSet presAssocID="{A3AD1CC9-2AD7-407F-9A5F-D33B11122D34}" presName="dummyNode1" presStyleLbl="node1" presStyleIdx="1" presStyleCnt="3"/>
      <dgm:spPr/>
    </dgm:pt>
    <dgm:pt modelId="{6E07CF81-344E-4C86-9824-7840EC5BF9D7}" type="pres">
      <dgm:prSet presAssocID="{A3AD1CC9-2AD7-407F-9A5F-D33B11122D34}" presName="childNode1" presStyleLbl="bgAcc1" presStyleIdx="2" presStyleCnt="3" custScaleX="143322">
        <dgm:presLayoutVars>
          <dgm:bulletEnabled val="1"/>
        </dgm:presLayoutVars>
      </dgm:prSet>
      <dgm:spPr/>
      <dgm:t>
        <a:bodyPr/>
        <a:lstStyle/>
        <a:p>
          <a:endParaRPr lang="es-ES"/>
        </a:p>
      </dgm:t>
    </dgm:pt>
    <dgm:pt modelId="{21831B3A-3130-4106-A0EA-C16FA9CC58F6}" type="pres">
      <dgm:prSet presAssocID="{A3AD1CC9-2AD7-407F-9A5F-D33B11122D34}" presName="childNode1tx" presStyleLbl="bgAcc1" presStyleIdx="2" presStyleCnt="3">
        <dgm:presLayoutVars>
          <dgm:bulletEnabled val="1"/>
        </dgm:presLayoutVars>
      </dgm:prSet>
      <dgm:spPr/>
      <dgm:t>
        <a:bodyPr/>
        <a:lstStyle/>
        <a:p>
          <a:endParaRPr lang="es-ES"/>
        </a:p>
      </dgm:t>
    </dgm:pt>
    <dgm:pt modelId="{F8FD41E9-8B54-44DF-AC78-FD4493699F32}" type="pres">
      <dgm:prSet presAssocID="{A3AD1CC9-2AD7-407F-9A5F-D33B11122D34}" presName="parentNode1" presStyleLbl="node1" presStyleIdx="2" presStyleCnt="3" custLinFactNeighborX="13677" custLinFactNeighborY="-89676">
        <dgm:presLayoutVars>
          <dgm:chMax val="1"/>
          <dgm:bulletEnabled val="1"/>
        </dgm:presLayoutVars>
      </dgm:prSet>
      <dgm:spPr/>
      <dgm:t>
        <a:bodyPr/>
        <a:lstStyle/>
        <a:p>
          <a:endParaRPr lang="es-ES"/>
        </a:p>
      </dgm:t>
    </dgm:pt>
    <dgm:pt modelId="{57BB9F01-E615-48C5-9D6F-93560EB833AA}" type="pres">
      <dgm:prSet presAssocID="{A3AD1CC9-2AD7-407F-9A5F-D33B11122D34}" presName="connSite1" presStyleCnt="0"/>
      <dgm:spPr/>
    </dgm:pt>
  </dgm:ptLst>
  <dgm:cxnLst>
    <dgm:cxn modelId="{6DCF5C25-7CF3-4F1E-97AD-B8592660303B}" type="presOf" srcId="{1E9C9BDC-FC94-4B5C-8F5F-261847ED030B}" destId="{6E07CF81-344E-4C86-9824-7840EC5BF9D7}" srcOrd="0" destOrd="1" presId="urn:microsoft.com/office/officeart/2005/8/layout/hProcess4"/>
    <dgm:cxn modelId="{695C6A9A-BCA2-4355-AA0F-C93230B45089}" type="presOf" srcId="{78FC0824-4F0C-423A-9EDF-A0F512EF23E8}" destId="{DEA46607-186C-4FC7-84DF-9E10EEAB5988}" srcOrd="0" destOrd="0" presId="urn:microsoft.com/office/officeart/2005/8/layout/hProcess4"/>
    <dgm:cxn modelId="{8128D1AA-AEEA-47E0-8570-DD4959778ECF}" srcId="{78FC0824-4F0C-423A-9EDF-A0F512EF23E8}" destId="{30F3B5F1-7054-4EB6-86FB-9DA178C45100}" srcOrd="1" destOrd="0" parTransId="{B6B639BF-1A55-4C07-9709-61BD7DFD2DC1}" sibTransId="{C595E826-C25C-409C-85FE-92EA0CCF4A4B}"/>
    <dgm:cxn modelId="{EF9CA0A5-AC03-4E17-BDB6-C870102ACE2C}" type="presOf" srcId="{EC6F67E2-B301-4CF4-9875-A670ECEB28CE}" destId="{5AFFDBAF-680A-43BB-9A15-2BA6BE172AB5}" srcOrd="0" destOrd="0" presId="urn:microsoft.com/office/officeart/2005/8/layout/hProcess4"/>
    <dgm:cxn modelId="{A227C07F-6E59-4CAD-905C-54F14B2F5F2C}" type="presOf" srcId="{A3AD1CC9-2AD7-407F-9A5F-D33B11122D34}" destId="{F8FD41E9-8B54-44DF-AC78-FD4493699F32}" srcOrd="0" destOrd="0" presId="urn:microsoft.com/office/officeart/2005/8/layout/hProcess4"/>
    <dgm:cxn modelId="{A76B8645-52A0-4375-AF87-E628961AC158}" srcId="{F731B558-DD58-4B10-A2F9-B4ACD6EC83A2}" destId="{78FC0824-4F0C-423A-9EDF-A0F512EF23E8}" srcOrd="1" destOrd="0" parTransId="{5CC00250-6320-4BD2-BB92-17AAB93ABF2F}" sibTransId="{07EF28C3-213B-49E7-9A8A-B8CEF9818B77}"/>
    <dgm:cxn modelId="{70A50600-A5D8-4043-9CC6-49C2C373439E}" type="presOf" srcId="{30F3B5F1-7054-4EB6-86FB-9DA178C45100}" destId="{A88E7A11-B46B-44DF-B9A6-08BE2AF597BD}" srcOrd="1" destOrd="1" presId="urn:microsoft.com/office/officeart/2005/8/layout/hProcess4"/>
    <dgm:cxn modelId="{92B29C41-9490-421E-8611-74D4B19410F0}" srcId="{F731B558-DD58-4B10-A2F9-B4ACD6EC83A2}" destId="{A3AD1CC9-2AD7-407F-9A5F-D33B11122D34}" srcOrd="2" destOrd="0" parTransId="{511A8424-B999-4CDA-B1B9-E4C289EF4ABB}" sibTransId="{1C1CB6E1-516B-4245-9EE4-20BA605DDE78}"/>
    <dgm:cxn modelId="{F9209AE0-81DD-448C-ABAA-776E4A3F74BB}" srcId="{A3AD1CC9-2AD7-407F-9A5F-D33B11122D34}" destId="{648E9C20-B7F5-49BC-88AF-961B36E1DDFC}" srcOrd="0" destOrd="0" parTransId="{18EC8F2E-CAD7-4CE6-A54A-4C2DD434D5A4}" sibTransId="{BACB2A34-960E-4367-AB99-B8C05CCEADBA}"/>
    <dgm:cxn modelId="{DE2FF0B5-F233-4D7B-9EFA-B9E2AA73B825}" type="presOf" srcId="{F731B558-DD58-4B10-A2F9-B4ACD6EC83A2}" destId="{F8421DB4-B031-47A8-BC6A-4678552BDE2B}" srcOrd="0" destOrd="0" presId="urn:microsoft.com/office/officeart/2005/8/layout/hProcess4"/>
    <dgm:cxn modelId="{81CE16CA-153E-4EB4-952C-16058C8AC78B}" type="presOf" srcId="{1E9C9BDC-FC94-4B5C-8F5F-261847ED030B}" destId="{21831B3A-3130-4106-A0EA-C16FA9CC58F6}" srcOrd="1" destOrd="1" presId="urn:microsoft.com/office/officeart/2005/8/layout/hProcess4"/>
    <dgm:cxn modelId="{AB27D2C9-12D2-4BBA-91E0-29F17922AED7}" srcId="{A3AD1CC9-2AD7-407F-9A5F-D33B11122D34}" destId="{1E9C9BDC-FC94-4B5C-8F5F-261847ED030B}" srcOrd="1" destOrd="0" parTransId="{EF47FBDF-3EBA-4614-A8C5-CB545C3372B2}" sibTransId="{FBC374C5-403A-4F9A-9BDD-B2F8B677CBE3}"/>
    <dgm:cxn modelId="{7430D5FF-B9FB-40AD-8C17-0E5ED148A72C}" type="presOf" srcId="{30F3B5F1-7054-4EB6-86FB-9DA178C45100}" destId="{5D174A29-463C-4F7F-9BB5-191628D34942}" srcOrd="0" destOrd="1" presId="urn:microsoft.com/office/officeart/2005/8/layout/hProcess4"/>
    <dgm:cxn modelId="{CE9C11E7-3493-4364-A0E2-4C3A4271702D}" type="presOf" srcId="{D73CA75A-B263-4E6E-AC2A-F8667AEC3067}" destId="{5D174A29-463C-4F7F-9BB5-191628D34942}" srcOrd="0" destOrd="0" presId="urn:microsoft.com/office/officeart/2005/8/layout/hProcess4"/>
    <dgm:cxn modelId="{2150171A-EB27-4228-B096-0BC30E267170}" type="presOf" srcId="{D73CA75A-B263-4E6E-AC2A-F8667AEC3067}" destId="{A88E7A11-B46B-44DF-B9A6-08BE2AF597BD}" srcOrd="1" destOrd="0" presId="urn:microsoft.com/office/officeart/2005/8/layout/hProcess4"/>
    <dgm:cxn modelId="{FC201B99-B1A5-4B63-B213-8C57698FA91D}" type="presOf" srcId="{4E6FC2CF-C5BE-4314-852B-78B0747F8F2C}" destId="{88CFF02B-8F1D-4FD6-BB88-3900A4E5C13D}" srcOrd="0" destOrd="0" presId="urn:microsoft.com/office/officeart/2005/8/layout/hProcess4"/>
    <dgm:cxn modelId="{EC755263-AB7B-4432-9F99-733E497B29B1}" srcId="{F731B558-DD58-4B10-A2F9-B4ACD6EC83A2}" destId="{EC6F67E2-B301-4CF4-9875-A670ECEB28CE}" srcOrd="0" destOrd="0" parTransId="{4EAF99DC-C9EB-4ECC-8A53-D5C936B354A2}" sibTransId="{4E6FC2CF-C5BE-4314-852B-78B0747F8F2C}"/>
    <dgm:cxn modelId="{221C3535-4BD6-431C-95DB-BA917ACEF5FE}" srcId="{EC6F67E2-B301-4CF4-9875-A670ECEB28CE}" destId="{6867813E-676E-4764-B31D-01810AEBDD53}" srcOrd="0" destOrd="0" parTransId="{ED46B7F7-73E7-423C-8805-E1F979C7CF40}" sibTransId="{F6A65478-638A-4FD0-920A-140707D0A0B0}"/>
    <dgm:cxn modelId="{27A58AF1-EEA8-44E4-9CB7-19E8E46BF1A4}" srcId="{78FC0824-4F0C-423A-9EDF-A0F512EF23E8}" destId="{D73CA75A-B263-4E6E-AC2A-F8667AEC3067}" srcOrd="0" destOrd="0" parTransId="{3456DA72-5111-4CE8-A8F0-65FFB4394BA7}" sibTransId="{B6B18E80-260F-4AB3-A004-571833205A9E}"/>
    <dgm:cxn modelId="{10DBEA7E-056D-409D-B3EF-631C936E9613}" type="presOf" srcId="{07EF28C3-213B-49E7-9A8A-B8CEF9818B77}" destId="{481999B7-E7F7-4BF7-B311-5DDBBC27BB57}" srcOrd="0" destOrd="0" presId="urn:microsoft.com/office/officeart/2005/8/layout/hProcess4"/>
    <dgm:cxn modelId="{3533790D-D384-4A2A-8B85-8BEC0FCDA140}" type="presOf" srcId="{6867813E-676E-4764-B31D-01810AEBDD53}" destId="{8E495007-63E5-428F-9FC8-7E1D79B0EB58}" srcOrd="0" destOrd="0" presId="urn:microsoft.com/office/officeart/2005/8/layout/hProcess4"/>
    <dgm:cxn modelId="{D16AC3BA-ADF9-43F2-B8F6-B45D408D6DF0}" type="presOf" srcId="{648E9C20-B7F5-49BC-88AF-961B36E1DDFC}" destId="{6E07CF81-344E-4C86-9824-7840EC5BF9D7}" srcOrd="0" destOrd="0" presId="urn:microsoft.com/office/officeart/2005/8/layout/hProcess4"/>
    <dgm:cxn modelId="{5491CE66-33E3-4654-8DD6-4DC5C2136325}" type="presOf" srcId="{6867813E-676E-4764-B31D-01810AEBDD53}" destId="{CF6EBD0F-D3E9-4F14-B30F-C77285E4E8A0}" srcOrd="1" destOrd="0" presId="urn:microsoft.com/office/officeart/2005/8/layout/hProcess4"/>
    <dgm:cxn modelId="{0F9A31FC-EF3D-4940-B2B9-5E46A7D47279}" type="presOf" srcId="{648E9C20-B7F5-49BC-88AF-961B36E1DDFC}" destId="{21831B3A-3130-4106-A0EA-C16FA9CC58F6}" srcOrd="1" destOrd="0" presId="urn:microsoft.com/office/officeart/2005/8/layout/hProcess4"/>
    <dgm:cxn modelId="{FC273AAD-F97F-4445-AAB5-24CB3D7C2338}" type="presParOf" srcId="{F8421DB4-B031-47A8-BC6A-4678552BDE2B}" destId="{E1EC2722-4B96-4C0A-AC4F-2C795CBC308B}" srcOrd="0" destOrd="0" presId="urn:microsoft.com/office/officeart/2005/8/layout/hProcess4"/>
    <dgm:cxn modelId="{59EAB7A6-A3C7-4F71-98A7-DFBE833A4C77}" type="presParOf" srcId="{F8421DB4-B031-47A8-BC6A-4678552BDE2B}" destId="{34CD7CEB-8E08-4E73-AA70-2870867C6175}" srcOrd="1" destOrd="0" presId="urn:microsoft.com/office/officeart/2005/8/layout/hProcess4"/>
    <dgm:cxn modelId="{C2395D53-6D31-4634-BBC1-866DE1E6EDD7}" type="presParOf" srcId="{F8421DB4-B031-47A8-BC6A-4678552BDE2B}" destId="{DAE547A1-5CA3-4900-8BBD-52060801C2C9}" srcOrd="2" destOrd="0" presId="urn:microsoft.com/office/officeart/2005/8/layout/hProcess4"/>
    <dgm:cxn modelId="{20335485-2678-4A32-B446-17D513B54543}" type="presParOf" srcId="{DAE547A1-5CA3-4900-8BBD-52060801C2C9}" destId="{8D6F7D48-998C-4B27-BDCD-6C4F476733E6}" srcOrd="0" destOrd="0" presId="urn:microsoft.com/office/officeart/2005/8/layout/hProcess4"/>
    <dgm:cxn modelId="{60C6BB7F-9E29-442F-884F-4549789A1EA9}" type="presParOf" srcId="{8D6F7D48-998C-4B27-BDCD-6C4F476733E6}" destId="{00FC4EB6-E367-4801-9855-624C48076789}" srcOrd="0" destOrd="0" presId="urn:microsoft.com/office/officeart/2005/8/layout/hProcess4"/>
    <dgm:cxn modelId="{C95436FB-372E-4966-945F-6D8F100196F1}" type="presParOf" srcId="{8D6F7D48-998C-4B27-BDCD-6C4F476733E6}" destId="{8E495007-63E5-428F-9FC8-7E1D79B0EB58}" srcOrd="1" destOrd="0" presId="urn:microsoft.com/office/officeart/2005/8/layout/hProcess4"/>
    <dgm:cxn modelId="{02BBB563-A02C-40FC-946C-C28DFF9228A1}" type="presParOf" srcId="{8D6F7D48-998C-4B27-BDCD-6C4F476733E6}" destId="{CF6EBD0F-D3E9-4F14-B30F-C77285E4E8A0}" srcOrd="2" destOrd="0" presId="urn:microsoft.com/office/officeart/2005/8/layout/hProcess4"/>
    <dgm:cxn modelId="{BC0BD82E-8D46-4257-AA50-EAE842FFF32A}" type="presParOf" srcId="{8D6F7D48-998C-4B27-BDCD-6C4F476733E6}" destId="{5AFFDBAF-680A-43BB-9A15-2BA6BE172AB5}" srcOrd="3" destOrd="0" presId="urn:microsoft.com/office/officeart/2005/8/layout/hProcess4"/>
    <dgm:cxn modelId="{104E6E6A-6EAA-42AD-A5FE-A8F646809D1F}" type="presParOf" srcId="{8D6F7D48-998C-4B27-BDCD-6C4F476733E6}" destId="{B43FE518-9535-40E4-A46C-62FC89A5C63B}" srcOrd="4" destOrd="0" presId="urn:microsoft.com/office/officeart/2005/8/layout/hProcess4"/>
    <dgm:cxn modelId="{BB588286-C822-4FF1-B197-0E9F499A3B4A}" type="presParOf" srcId="{DAE547A1-5CA3-4900-8BBD-52060801C2C9}" destId="{88CFF02B-8F1D-4FD6-BB88-3900A4E5C13D}" srcOrd="1" destOrd="0" presId="urn:microsoft.com/office/officeart/2005/8/layout/hProcess4"/>
    <dgm:cxn modelId="{9463C27B-5D3C-444D-9FD8-25F31E01A27F}" type="presParOf" srcId="{DAE547A1-5CA3-4900-8BBD-52060801C2C9}" destId="{4EB5B110-F24B-45FC-9D81-B622FB63992A}" srcOrd="2" destOrd="0" presId="urn:microsoft.com/office/officeart/2005/8/layout/hProcess4"/>
    <dgm:cxn modelId="{AFE482C4-279B-4334-915D-8F7E43DB5C9C}" type="presParOf" srcId="{4EB5B110-F24B-45FC-9D81-B622FB63992A}" destId="{EC6ED2E0-D0C3-4DEA-8474-A949B94B154E}" srcOrd="0" destOrd="0" presId="urn:microsoft.com/office/officeart/2005/8/layout/hProcess4"/>
    <dgm:cxn modelId="{2DB04B01-8D0B-4BE7-92F5-8D8362EB8590}" type="presParOf" srcId="{4EB5B110-F24B-45FC-9D81-B622FB63992A}" destId="{5D174A29-463C-4F7F-9BB5-191628D34942}" srcOrd="1" destOrd="0" presId="urn:microsoft.com/office/officeart/2005/8/layout/hProcess4"/>
    <dgm:cxn modelId="{A90FBA0B-73B9-4CE8-BD36-E0D14E4398EE}" type="presParOf" srcId="{4EB5B110-F24B-45FC-9D81-B622FB63992A}" destId="{A88E7A11-B46B-44DF-B9A6-08BE2AF597BD}" srcOrd="2" destOrd="0" presId="urn:microsoft.com/office/officeart/2005/8/layout/hProcess4"/>
    <dgm:cxn modelId="{E9E12024-A3DC-45CA-A958-BEDD9EAAD4AF}" type="presParOf" srcId="{4EB5B110-F24B-45FC-9D81-B622FB63992A}" destId="{DEA46607-186C-4FC7-84DF-9E10EEAB5988}" srcOrd="3" destOrd="0" presId="urn:microsoft.com/office/officeart/2005/8/layout/hProcess4"/>
    <dgm:cxn modelId="{ED0236B3-3B96-4EF0-AE4B-4909C2EAB451}" type="presParOf" srcId="{4EB5B110-F24B-45FC-9D81-B622FB63992A}" destId="{5DAEADD9-D4EA-431E-89DF-2BB67B9AD683}" srcOrd="4" destOrd="0" presId="urn:microsoft.com/office/officeart/2005/8/layout/hProcess4"/>
    <dgm:cxn modelId="{207FD2F7-1DF9-4071-94C2-91FACFEC09CE}" type="presParOf" srcId="{DAE547A1-5CA3-4900-8BBD-52060801C2C9}" destId="{481999B7-E7F7-4BF7-B311-5DDBBC27BB57}" srcOrd="3" destOrd="0" presId="urn:microsoft.com/office/officeart/2005/8/layout/hProcess4"/>
    <dgm:cxn modelId="{EE4669BB-09CD-4953-8426-776EBCC0D0BC}" type="presParOf" srcId="{DAE547A1-5CA3-4900-8BBD-52060801C2C9}" destId="{D183514A-9608-462B-8535-D889FC58BA22}" srcOrd="4" destOrd="0" presId="urn:microsoft.com/office/officeart/2005/8/layout/hProcess4"/>
    <dgm:cxn modelId="{E29E329F-D778-4EC9-97FF-9BC8EA20ABAB}" type="presParOf" srcId="{D183514A-9608-462B-8535-D889FC58BA22}" destId="{0CD35DCB-8C0D-4498-AB96-CC55208E1A17}" srcOrd="0" destOrd="0" presId="urn:microsoft.com/office/officeart/2005/8/layout/hProcess4"/>
    <dgm:cxn modelId="{0008574D-786E-45D5-BA64-0CFC06F9020D}" type="presParOf" srcId="{D183514A-9608-462B-8535-D889FC58BA22}" destId="{6E07CF81-344E-4C86-9824-7840EC5BF9D7}" srcOrd="1" destOrd="0" presId="urn:microsoft.com/office/officeart/2005/8/layout/hProcess4"/>
    <dgm:cxn modelId="{1CF4BAF4-E4E5-4D01-8F78-466CF61B16DF}" type="presParOf" srcId="{D183514A-9608-462B-8535-D889FC58BA22}" destId="{21831B3A-3130-4106-A0EA-C16FA9CC58F6}" srcOrd="2" destOrd="0" presId="urn:microsoft.com/office/officeart/2005/8/layout/hProcess4"/>
    <dgm:cxn modelId="{8F20143F-3E2D-4CFF-AEF2-2F870D4EA36D}" type="presParOf" srcId="{D183514A-9608-462B-8535-D889FC58BA22}" destId="{F8FD41E9-8B54-44DF-AC78-FD4493699F32}" srcOrd="3" destOrd="0" presId="urn:microsoft.com/office/officeart/2005/8/layout/hProcess4"/>
    <dgm:cxn modelId="{359C538B-0A43-47DD-95A4-EE6B3429D25A}" type="presParOf" srcId="{D183514A-9608-462B-8535-D889FC58BA22}" destId="{57BB9F01-E615-48C5-9D6F-93560EB833AA}"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CEB774-486E-41B8-B5DA-9C4F0B34EBA5}"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es-ES"/>
        </a:p>
      </dgm:t>
    </dgm:pt>
    <dgm:pt modelId="{025EE867-153E-4CB6-9818-75B067FF1505}">
      <dgm:prSet phldrT="[Texto]" custT="1"/>
      <dgm:spPr>
        <a:scene3d>
          <a:camera prst="orthographicFront"/>
          <a:lightRig rig="threePt" dir="t"/>
        </a:scene3d>
        <a:sp3d>
          <a:bevelT prst="angle"/>
        </a:sp3d>
      </dgm:spPr>
      <dgm:t>
        <a:bodyPr/>
        <a:lstStyle/>
        <a:p>
          <a:pPr algn="ctr"/>
          <a:r>
            <a:rPr lang="es-ES" sz="1200" b="1" smtClean="0">
              <a:latin typeface="Times New Roman" panose="02020603050405020304" pitchFamily="18" charset="0"/>
              <a:cs typeface="Times New Roman" panose="02020603050405020304" pitchFamily="18" charset="0"/>
            </a:rPr>
            <a:t>Instrumentos de Recolección</a:t>
          </a:r>
          <a:endParaRPr lang="es-ES" sz="1200" b="1" dirty="0">
            <a:latin typeface="Times New Roman" panose="02020603050405020304" pitchFamily="18" charset="0"/>
            <a:cs typeface="Times New Roman" panose="02020603050405020304" pitchFamily="18" charset="0"/>
          </a:endParaRPr>
        </a:p>
      </dgm:t>
    </dgm:pt>
    <dgm:pt modelId="{20CE04E9-27CB-4E29-89F1-6D5F586DF23A}" type="parTrans" cxnId="{8096941C-68CB-4D36-AEFC-CF8692DBA34B}">
      <dgm:prSet/>
      <dgm:spPr/>
      <dgm:t>
        <a:bodyPr/>
        <a:lstStyle/>
        <a:p>
          <a:endParaRPr lang="es-ES" sz="1200" b="0">
            <a:solidFill>
              <a:schemeClr val="tx1"/>
            </a:solidFill>
            <a:latin typeface="Times New Roman" panose="02020603050405020304" pitchFamily="18" charset="0"/>
            <a:cs typeface="Times New Roman" panose="02020603050405020304" pitchFamily="18" charset="0"/>
          </a:endParaRPr>
        </a:p>
      </dgm:t>
    </dgm:pt>
    <dgm:pt modelId="{9CD94C37-5CFA-48E9-B8D0-E46C924B5648}" type="sibTrans" cxnId="{8096941C-68CB-4D36-AEFC-CF8692DBA34B}">
      <dgm:prSet/>
      <dgm:spPr/>
      <dgm:t>
        <a:bodyPr/>
        <a:lstStyle/>
        <a:p>
          <a:endParaRPr lang="es-ES" sz="1200" b="0">
            <a:solidFill>
              <a:schemeClr val="tx1"/>
            </a:solidFill>
            <a:latin typeface="Times New Roman" panose="02020603050405020304" pitchFamily="18" charset="0"/>
            <a:cs typeface="Times New Roman" panose="02020603050405020304" pitchFamily="18" charset="0"/>
          </a:endParaRPr>
        </a:p>
      </dgm:t>
    </dgm:pt>
    <dgm:pt modelId="{A3F491BD-337A-4E79-8A87-EF5DB0C8C938}">
      <dgm:prSet phldrT="[Texto]" custT="1"/>
      <dgm:spPr>
        <a:scene3d>
          <a:camera prst="orthographicFront"/>
          <a:lightRig rig="threePt" dir="t"/>
        </a:scene3d>
        <a:sp3d>
          <a:bevelT prst="relaxedInset"/>
        </a:sp3d>
      </dgm:spPr>
      <dgm:t>
        <a:bodyPr/>
        <a:lstStyle/>
        <a:p>
          <a:r>
            <a:rPr lang="es-ES" sz="1200" b="0" dirty="0" smtClean="0">
              <a:latin typeface="Times New Roman" panose="02020603050405020304" pitchFamily="18" charset="0"/>
              <a:cs typeface="Times New Roman" panose="02020603050405020304" pitchFamily="18" charset="0"/>
            </a:rPr>
            <a:t>Información Primaria</a:t>
          </a:r>
          <a:endParaRPr lang="es-ES" sz="1200" b="0" dirty="0">
            <a:latin typeface="Times New Roman" panose="02020603050405020304" pitchFamily="18" charset="0"/>
            <a:cs typeface="Times New Roman" panose="02020603050405020304" pitchFamily="18" charset="0"/>
          </a:endParaRPr>
        </a:p>
      </dgm:t>
    </dgm:pt>
    <dgm:pt modelId="{EA75FF22-9683-43B6-855A-3A0DF13497FD}" type="parTrans" cxnId="{32C16A7D-8F23-445F-B1FF-4C7C1967D6C4}">
      <dgm:prSet>
        <dgm:style>
          <a:lnRef idx="1">
            <a:schemeClr val="accent4"/>
          </a:lnRef>
          <a:fillRef idx="2">
            <a:schemeClr val="accent4"/>
          </a:fillRef>
          <a:effectRef idx="1">
            <a:schemeClr val="accent4"/>
          </a:effectRef>
          <a:fontRef idx="minor">
            <a:schemeClr val="dk1"/>
          </a:fontRef>
        </dgm:style>
      </dgm:prSet>
      <dgm:spPr>
        <a:scene3d>
          <a:camera prst="orthographicFront"/>
          <a:lightRig rig="threePt" dir="t"/>
        </a:scene3d>
        <a:sp3d>
          <a:bevelT/>
        </a:sp3d>
      </dgm:spPr>
      <dgm:t>
        <a:bodyPr/>
        <a:lstStyle/>
        <a:p>
          <a:endParaRPr lang="es-ES" sz="1200" b="0">
            <a:solidFill>
              <a:schemeClr val="tx1"/>
            </a:solidFill>
            <a:latin typeface="Times New Roman" panose="02020603050405020304" pitchFamily="18" charset="0"/>
            <a:cs typeface="Times New Roman" panose="02020603050405020304" pitchFamily="18" charset="0"/>
          </a:endParaRPr>
        </a:p>
      </dgm:t>
    </dgm:pt>
    <dgm:pt modelId="{9D9C6EAB-7E7C-402A-BA49-6E0D11702AA7}" type="sibTrans" cxnId="{32C16A7D-8F23-445F-B1FF-4C7C1967D6C4}">
      <dgm:prSet/>
      <dgm:spPr/>
      <dgm:t>
        <a:bodyPr/>
        <a:lstStyle/>
        <a:p>
          <a:endParaRPr lang="es-ES" sz="1200" b="0">
            <a:solidFill>
              <a:schemeClr val="tx1"/>
            </a:solidFill>
            <a:latin typeface="Times New Roman" panose="02020603050405020304" pitchFamily="18" charset="0"/>
            <a:cs typeface="Times New Roman" panose="02020603050405020304" pitchFamily="18" charset="0"/>
          </a:endParaRPr>
        </a:p>
      </dgm:t>
    </dgm:pt>
    <dgm:pt modelId="{0C28E850-518A-4FB7-ABCC-7AE3F6888445}">
      <dgm:prSet phldrT="[Texto]" custT="1"/>
      <dgm:spPr>
        <a:scene3d>
          <a:camera prst="orthographicFront"/>
          <a:lightRig rig="threePt" dir="t"/>
        </a:scene3d>
        <a:sp3d>
          <a:bevelT prst="relaxedInset"/>
        </a:sp3d>
      </dgm:spPr>
      <dgm:t>
        <a:bodyPr/>
        <a:lstStyle/>
        <a:p>
          <a:r>
            <a:rPr lang="es-ES" sz="1200" b="0" smtClean="0">
              <a:latin typeface="Times New Roman" panose="02020603050405020304" pitchFamily="18" charset="0"/>
              <a:cs typeface="Times New Roman" panose="02020603050405020304" pitchFamily="18" charset="0"/>
            </a:rPr>
            <a:t>Información Secundaria</a:t>
          </a:r>
          <a:endParaRPr lang="es-ES" sz="1200" b="0" dirty="0">
            <a:latin typeface="Times New Roman" panose="02020603050405020304" pitchFamily="18" charset="0"/>
            <a:cs typeface="Times New Roman" panose="02020603050405020304" pitchFamily="18" charset="0"/>
          </a:endParaRPr>
        </a:p>
      </dgm:t>
    </dgm:pt>
    <dgm:pt modelId="{30EB4BE6-2D00-4750-9CD8-5C4DEC45A051}" type="parTrans" cxnId="{7810F7A2-8CFC-4F76-B048-5E379E244918}">
      <dgm:prSet>
        <dgm:style>
          <a:lnRef idx="1">
            <a:schemeClr val="accent4"/>
          </a:lnRef>
          <a:fillRef idx="2">
            <a:schemeClr val="accent4"/>
          </a:fillRef>
          <a:effectRef idx="1">
            <a:schemeClr val="accent4"/>
          </a:effectRef>
          <a:fontRef idx="minor">
            <a:schemeClr val="dk1"/>
          </a:fontRef>
        </dgm:style>
      </dgm:prSet>
      <dgm:spPr>
        <a:scene3d>
          <a:camera prst="orthographicFront"/>
          <a:lightRig rig="threePt" dir="t"/>
        </a:scene3d>
        <a:sp3d>
          <a:bevelT/>
        </a:sp3d>
      </dgm:spPr>
      <dgm:t>
        <a:bodyPr/>
        <a:lstStyle/>
        <a:p>
          <a:endParaRPr lang="es-ES" sz="1200" b="0">
            <a:solidFill>
              <a:schemeClr val="tx1"/>
            </a:solidFill>
            <a:latin typeface="Times New Roman" panose="02020603050405020304" pitchFamily="18" charset="0"/>
            <a:cs typeface="Times New Roman" panose="02020603050405020304" pitchFamily="18" charset="0"/>
          </a:endParaRPr>
        </a:p>
      </dgm:t>
    </dgm:pt>
    <dgm:pt modelId="{D8DFED63-6011-4B22-9721-175DE4B6C72E}" type="sibTrans" cxnId="{7810F7A2-8CFC-4F76-B048-5E379E244918}">
      <dgm:prSet/>
      <dgm:spPr/>
      <dgm:t>
        <a:bodyPr/>
        <a:lstStyle/>
        <a:p>
          <a:endParaRPr lang="es-ES" sz="1200" b="0">
            <a:solidFill>
              <a:schemeClr val="tx1"/>
            </a:solidFill>
            <a:latin typeface="Times New Roman" panose="02020603050405020304" pitchFamily="18" charset="0"/>
            <a:cs typeface="Times New Roman" panose="02020603050405020304" pitchFamily="18" charset="0"/>
          </a:endParaRPr>
        </a:p>
      </dgm:t>
    </dgm:pt>
    <dgm:pt modelId="{63D4654E-9C8C-4373-918D-ADF3C0619365}" type="pres">
      <dgm:prSet presAssocID="{E6CEB774-486E-41B8-B5DA-9C4F0B34EBA5}" presName="cycle" presStyleCnt="0">
        <dgm:presLayoutVars>
          <dgm:chMax val="1"/>
          <dgm:dir/>
          <dgm:animLvl val="ctr"/>
          <dgm:resizeHandles val="exact"/>
        </dgm:presLayoutVars>
      </dgm:prSet>
      <dgm:spPr/>
      <dgm:t>
        <a:bodyPr/>
        <a:lstStyle/>
        <a:p>
          <a:endParaRPr lang="es-ES"/>
        </a:p>
      </dgm:t>
    </dgm:pt>
    <dgm:pt modelId="{DC10B87A-B1D5-4FB4-BAA7-99004DA8E2F4}" type="pres">
      <dgm:prSet presAssocID="{025EE867-153E-4CB6-9818-75B067FF1505}" presName="centerShape" presStyleLbl="node0" presStyleIdx="0" presStyleCnt="1" custScaleX="101352" custScaleY="73351" custLinFactNeighborX="4539" custLinFactNeighborY="-4086"/>
      <dgm:spPr/>
      <dgm:t>
        <a:bodyPr/>
        <a:lstStyle/>
        <a:p>
          <a:endParaRPr lang="es-ES"/>
        </a:p>
      </dgm:t>
    </dgm:pt>
    <dgm:pt modelId="{1404978D-2B70-49C1-818C-8ABC3DC84B3E}" type="pres">
      <dgm:prSet presAssocID="{EA75FF22-9683-43B6-855A-3A0DF13497FD}" presName="parTrans" presStyleLbl="bgSibTrans2D1" presStyleIdx="0" presStyleCnt="2" custScaleY="61724" custLinFactNeighborX="1485" custLinFactNeighborY="25957"/>
      <dgm:spPr/>
      <dgm:t>
        <a:bodyPr/>
        <a:lstStyle/>
        <a:p>
          <a:endParaRPr lang="es-ES"/>
        </a:p>
      </dgm:t>
    </dgm:pt>
    <dgm:pt modelId="{AB546371-8EFB-4FA9-8C95-BCB29390E5CC}" type="pres">
      <dgm:prSet presAssocID="{A3F491BD-337A-4E79-8A87-EF5DB0C8C938}" presName="node" presStyleLbl="node1" presStyleIdx="0" presStyleCnt="2" custScaleX="75855" custScaleY="61212" custRadScaleRad="87131" custRadScaleInc="-32317">
        <dgm:presLayoutVars>
          <dgm:bulletEnabled val="1"/>
        </dgm:presLayoutVars>
      </dgm:prSet>
      <dgm:spPr/>
      <dgm:t>
        <a:bodyPr/>
        <a:lstStyle/>
        <a:p>
          <a:endParaRPr lang="es-ES"/>
        </a:p>
      </dgm:t>
    </dgm:pt>
    <dgm:pt modelId="{6E38EEFB-96DD-41A3-A5AE-0FE15A7471F4}" type="pres">
      <dgm:prSet presAssocID="{30EB4BE6-2D00-4750-9CD8-5C4DEC45A051}" presName="parTrans" presStyleLbl="bgSibTrans2D1" presStyleIdx="1" presStyleCnt="2" custAng="118031" custScaleY="51472" custLinFactNeighborX="-2293" custLinFactNeighborY="25016"/>
      <dgm:spPr/>
      <dgm:t>
        <a:bodyPr/>
        <a:lstStyle/>
        <a:p>
          <a:endParaRPr lang="es-ES"/>
        </a:p>
      </dgm:t>
    </dgm:pt>
    <dgm:pt modelId="{B4A72655-EB95-452D-B836-C7B0B7624D64}" type="pres">
      <dgm:prSet presAssocID="{0C28E850-518A-4FB7-ABCC-7AE3F6888445}" presName="node" presStyleLbl="node1" presStyleIdx="1" presStyleCnt="2" custScaleX="80717" custScaleY="63166" custRadScaleRad="105805" custRadScaleInc="32213">
        <dgm:presLayoutVars>
          <dgm:bulletEnabled val="1"/>
        </dgm:presLayoutVars>
      </dgm:prSet>
      <dgm:spPr/>
      <dgm:t>
        <a:bodyPr/>
        <a:lstStyle/>
        <a:p>
          <a:endParaRPr lang="es-ES"/>
        </a:p>
      </dgm:t>
    </dgm:pt>
  </dgm:ptLst>
  <dgm:cxnLst>
    <dgm:cxn modelId="{DD47FC8D-61A0-4716-92FB-088399547DCD}" type="presOf" srcId="{025EE867-153E-4CB6-9818-75B067FF1505}" destId="{DC10B87A-B1D5-4FB4-BAA7-99004DA8E2F4}" srcOrd="0" destOrd="0" presId="urn:microsoft.com/office/officeart/2005/8/layout/radial4"/>
    <dgm:cxn modelId="{8096941C-68CB-4D36-AEFC-CF8692DBA34B}" srcId="{E6CEB774-486E-41B8-B5DA-9C4F0B34EBA5}" destId="{025EE867-153E-4CB6-9818-75B067FF1505}" srcOrd="0" destOrd="0" parTransId="{20CE04E9-27CB-4E29-89F1-6D5F586DF23A}" sibTransId="{9CD94C37-5CFA-48E9-B8D0-E46C924B5648}"/>
    <dgm:cxn modelId="{9BB241C9-65EC-43AF-82FA-1DBAA610D5C3}" type="presOf" srcId="{A3F491BD-337A-4E79-8A87-EF5DB0C8C938}" destId="{AB546371-8EFB-4FA9-8C95-BCB29390E5CC}" srcOrd="0" destOrd="0" presId="urn:microsoft.com/office/officeart/2005/8/layout/radial4"/>
    <dgm:cxn modelId="{CE472991-2278-4615-A26D-73DC547F7C9B}" type="presOf" srcId="{30EB4BE6-2D00-4750-9CD8-5C4DEC45A051}" destId="{6E38EEFB-96DD-41A3-A5AE-0FE15A7471F4}" srcOrd="0" destOrd="0" presId="urn:microsoft.com/office/officeart/2005/8/layout/radial4"/>
    <dgm:cxn modelId="{AD794E23-7DBD-421C-A0E5-CF1CC5134207}" type="presOf" srcId="{EA75FF22-9683-43B6-855A-3A0DF13497FD}" destId="{1404978D-2B70-49C1-818C-8ABC3DC84B3E}" srcOrd="0" destOrd="0" presId="urn:microsoft.com/office/officeart/2005/8/layout/radial4"/>
    <dgm:cxn modelId="{39A55568-6811-449E-95C7-F3306D649FD9}" type="presOf" srcId="{0C28E850-518A-4FB7-ABCC-7AE3F6888445}" destId="{B4A72655-EB95-452D-B836-C7B0B7624D64}" srcOrd="0" destOrd="0" presId="urn:microsoft.com/office/officeart/2005/8/layout/radial4"/>
    <dgm:cxn modelId="{7810F7A2-8CFC-4F76-B048-5E379E244918}" srcId="{025EE867-153E-4CB6-9818-75B067FF1505}" destId="{0C28E850-518A-4FB7-ABCC-7AE3F6888445}" srcOrd="1" destOrd="0" parTransId="{30EB4BE6-2D00-4750-9CD8-5C4DEC45A051}" sibTransId="{D8DFED63-6011-4B22-9721-175DE4B6C72E}"/>
    <dgm:cxn modelId="{32C16A7D-8F23-445F-B1FF-4C7C1967D6C4}" srcId="{025EE867-153E-4CB6-9818-75B067FF1505}" destId="{A3F491BD-337A-4E79-8A87-EF5DB0C8C938}" srcOrd="0" destOrd="0" parTransId="{EA75FF22-9683-43B6-855A-3A0DF13497FD}" sibTransId="{9D9C6EAB-7E7C-402A-BA49-6E0D11702AA7}"/>
    <dgm:cxn modelId="{828F3DA1-239E-4E16-B76E-6E88834BF647}" type="presOf" srcId="{E6CEB774-486E-41B8-B5DA-9C4F0B34EBA5}" destId="{63D4654E-9C8C-4373-918D-ADF3C0619365}" srcOrd="0" destOrd="0" presId="urn:microsoft.com/office/officeart/2005/8/layout/radial4"/>
    <dgm:cxn modelId="{6464C3D0-6145-4886-8861-4BA60AA0EE6F}" type="presParOf" srcId="{63D4654E-9C8C-4373-918D-ADF3C0619365}" destId="{DC10B87A-B1D5-4FB4-BAA7-99004DA8E2F4}" srcOrd="0" destOrd="0" presId="urn:microsoft.com/office/officeart/2005/8/layout/radial4"/>
    <dgm:cxn modelId="{54B0AFD6-9B20-41CE-8729-E493A5B85E0F}" type="presParOf" srcId="{63D4654E-9C8C-4373-918D-ADF3C0619365}" destId="{1404978D-2B70-49C1-818C-8ABC3DC84B3E}" srcOrd="1" destOrd="0" presId="urn:microsoft.com/office/officeart/2005/8/layout/radial4"/>
    <dgm:cxn modelId="{BBB38DF2-79AD-40B1-96A3-C87B684C86C2}" type="presParOf" srcId="{63D4654E-9C8C-4373-918D-ADF3C0619365}" destId="{AB546371-8EFB-4FA9-8C95-BCB29390E5CC}" srcOrd="2" destOrd="0" presId="urn:microsoft.com/office/officeart/2005/8/layout/radial4"/>
    <dgm:cxn modelId="{38670DA7-F7FF-4D36-A9A3-5FCEE0437256}" type="presParOf" srcId="{63D4654E-9C8C-4373-918D-ADF3C0619365}" destId="{6E38EEFB-96DD-41A3-A5AE-0FE15A7471F4}" srcOrd="3" destOrd="0" presId="urn:microsoft.com/office/officeart/2005/8/layout/radial4"/>
    <dgm:cxn modelId="{1F627B6F-A2BF-4D6E-AD29-38352CE9CD27}" type="presParOf" srcId="{63D4654E-9C8C-4373-918D-ADF3C0619365}" destId="{B4A72655-EB95-452D-B836-C7B0B7624D64}" srcOrd="4" destOrd="0" presId="urn:microsoft.com/office/officeart/2005/8/layout/radial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5D495C-3516-4AC6-B547-5EBBC8033651}" type="doc">
      <dgm:prSet loTypeId="urn:microsoft.com/office/officeart/2005/8/layout/hierarchy1" loCatId="hierarchy" qsTypeId="urn:microsoft.com/office/officeart/2005/8/quickstyle/simple1" qsCatId="simple" csTypeId="urn:microsoft.com/office/officeart/2005/8/colors/accent3_1" csCatId="accent3" phldr="1"/>
      <dgm:spPr/>
      <dgm:t>
        <a:bodyPr/>
        <a:lstStyle/>
        <a:p>
          <a:endParaRPr lang="es-ES"/>
        </a:p>
      </dgm:t>
    </dgm:pt>
    <dgm:pt modelId="{C64C1492-0B4A-4EF8-ACE5-DA2F31A255D5}">
      <dgm:prSet phldrT="[Texto]" custT="1"/>
      <dgm:spPr>
        <a:effectLst>
          <a:outerShdw blurRad="50800" dist="38100" dir="2700000" algn="tl" rotWithShape="0">
            <a:prstClr val="black">
              <a:alpha val="40000"/>
            </a:prstClr>
          </a:outerShdw>
        </a:effectLst>
      </dgm:spPr>
      <dgm:t>
        <a:bodyPr/>
        <a:lstStyle/>
        <a:p>
          <a:r>
            <a:rPr lang="es-ES" sz="1100" b="1" i="0" u="none" dirty="0" smtClean="0">
              <a:latin typeface="Arial" panose="020B0604020202020204" pitchFamily="34" charset="0"/>
              <a:cs typeface="Arial" panose="020B0604020202020204" pitchFamily="34" charset="0"/>
            </a:rPr>
            <a:t>Apalancamiento Financiero</a:t>
          </a:r>
          <a:endParaRPr lang="es-ES" sz="1100" dirty="0" smtClean="0">
            <a:latin typeface="Arial" panose="020B0604020202020204" pitchFamily="34" charset="0"/>
            <a:cs typeface="Arial" panose="020B0604020202020204" pitchFamily="34" charset="0"/>
          </a:endParaRPr>
        </a:p>
        <a:p>
          <a:r>
            <a:rPr lang="es-ES" sz="1100" b="1" i="0" u="none" dirty="0" smtClean="0">
              <a:latin typeface="Arial" panose="020B0604020202020204" pitchFamily="34" charset="0"/>
              <a:cs typeface="Arial" panose="020B0604020202020204" pitchFamily="34" charset="0"/>
            </a:rPr>
            <a:t>2014</a:t>
          </a:r>
          <a:r>
            <a:rPr lang="es-ES" sz="1100" b="0" i="0" u="none" dirty="0">
              <a:latin typeface="Arial" panose="020B0604020202020204" pitchFamily="34" charset="0"/>
              <a:cs typeface="Arial" panose="020B0604020202020204" pitchFamily="34" charset="0"/>
            </a:rPr>
            <a:t>	8,00</a:t>
          </a:r>
          <a:endParaRPr lang="es-ES" sz="1100" dirty="0">
            <a:latin typeface="Arial" panose="020B0604020202020204" pitchFamily="34" charset="0"/>
            <a:cs typeface="Arial" panose="020B0604020202020204" pitchFamily="34" charset="0"/>
          </a:endParaRPr>
        </a:p>
        <a:p>
          <a:r>
            <a:rPr lang="es-ES" sz="1100" b="1" i="0" u="none" dirty="0">
              <a:latin typeface="Arial" panose="020B0604020202020204" pitchFamily="34" charset="0"/>
              <a:cs typeface="Arial" panose="020B0604020202020204" pitchFamily="34" charset="0"/>
            </a:rPr>
            <a:t>2015</a:t>
          </a:r>
          <a:r>
            <a:rPr lang="es-ES" sz="1100" b="0" i="0" u="none" dirty="0">
              <a:latin typeface="Arial" panose="020B0604020202020204" pitchFamily="34" charset="0"/>
              <a:cs typeface="Arial" panose="020B0604020202020204" pitchFamily="34" charset="0"/>
            </a:rPr>
            <a:t>	4,65</a:t>
          </a:r>
          <a:endParaRPr lang="es-ES" sz="1100" dirty="0">
            <a:latin typeface="Arial" panose="020B0604020202020204" pitchFamily="34" charset="0"/>
            <a:cs typeface="Arial" panose="020B0604020202020204" pitchFamily="34" charset="0"/>
          </a:endParaRPr>
        </a:p>
        <a:p>
          <a:r>
            <a:rPr lang="es-ES" sz="1100" b="1" i="0" u="none" dirty="0">
              <a:latin typeface="Arial" panose="020B0604020202020204" pitchFamily="34" charset="0"/>
              <a:cs typeface="Arial" panose="020B0604020202020204" pitchFamily="34" charset="0"/>
            </a:rPr>
            <a:t>2016</a:t>
          </a:r>
          <a:r>
            <a:rPr lang="es-ES" sz="1100" b="0" i="0" u="none" dirty="0">
              <a:latin typeface="Arial" panose="020B0604020202020204" pitchFamily="34" charset="0"/>
              <a:cs typeface="Arial" panose="020B0604020202020204" pitchFamily="34" charset="0"/>
            </a:rPr>
            <a:t>	3,70</a:t>
          </a:r>
          <a:endParaRPr lang="es-ES" sz="1100" b="0" dirty="0">
            <a:latin typeface="Arial" panose="020B0604020202020204" pitchFamily="34" charset="0"/>
            <a:cs typeface="Arial" panose="020B0604020202020204" pitchFamily="34" charset="0"/>
          </a:endParaRPr>
        </a:p>
      </dgm:t>
    </dgm:pt>
    <dgm:pt modelId="{99F38E78-721C-405D-8619-2F16D758CE65}" type="parTrans" cxnId="{81980170-9E51-4981-A4E8-9A27E3AB043D}">
      <dgm:prSet/>
      <dgm:spPr/>
      <dgm:t>
        <a:bodyPr/>
        <a:lstStyle/>
        <a:p>
          <a:endParaRPr lang="es-ES" sz="1200" b="0">
            <a:latin typeface="Arial" panose="020B0604020202020204" pitchFamily="34" charset="0"/>
            <a:cs typeface="Arial" panose="020B0604020202020204" pitchFamily="34" charset="0"/>
          </a:endParaRPr>
        </a:p>
      </dgm:t>
    </dgm:pt>
    <dgm:pt modelId="{50391B3A-6220-48D4-A98C-85E0159FAF03}" type="sibTrans" cxnId="{81980170-9E51-4981-A4E8-9A27E3AB043D}">
      <dgm:prSet/>
      <dgm:spPr/>
      <dgm:t>
        <a:bodyPr/>
        <a:lstStyle/>
        <a:p>
          <a:endParaRPr lang="es-ES" sz="1200" b="0">
            <a:latin typeface="Arial" panose="020B0604020202020204" pitchFamily="34" charset="0"/>
            <a:cs typeface="Arial" panose="020B0604020202020204" pitchFamily="34" charset="0"/>
          </a:endParaRPr>
        </a:p>
      </dgm:t>
    </dgm:pt>
    <dgm:pt modelId="{825A6C51-B91A-426C-BA50-21D7B960213C}">
      <dgm:prSet phldrT="[Texto]" custT="1"/>
      <dgm:spPr>
        <a:effectLst>
          <a:outerShdw blurRad="50800" dist="38100" dir="2700000" algn="tl" rotWithShape="0">
            <a:prstClr val="black">
              <a:alpha val="40000"/>
            </a:prstClr>
          </a:outerShdw>
        </a:effectLst>
      </dgm:spPr>
      <dgm:t>
        <a:bodyPr/>
        <a:lstStyle/>
        <a:p>
          <a:r>
            <a:rPr lang="es-ES" sz="1100" b="1" i="0" u="none" dirty="0" smtClean="0">
              <a:latin typeface="Arial" panose="020B0604020202020204" pitchFamily="34" charset="0"/>
              <a:cs typeface="Arial" panose="020B0604020202020204" pitchFamily="34" charset="0"/>
            </a:rPr>
            <a:t>Rotación de Activos</a:t>
          </a:r>
          <a:endParaRPr lang="es-ES" sz="1100" dirty="0" smtClean="0">
            <a:latin typeface="Arial" panose="020B0604020202020204" pitchFamily="34" charset="0"/>
            <a:cs typeface="Arial" panose="020B0604020202020204" pitchFamily="34" charset="0"/>
          </a:endParaRPr>
        </a:p>
        <a:p>
          <a:r>
            <a:rPr lang="es-ES" sz="1100" b="1" i="0" u="none" dirty="0" smtClean="0">
              <a:latin typeface="Arial" panose="020B0604020202020204" pitchFamily="34" charset="0"/>
              <a:cs typeface="Arial" panose="020B0604020202020204" pitchFamily="34" charset="0"/>
            </a:rPr>
            <a:t>2014</a:t>
          </a:r>
          <a:r>
            <a:rPr lang="es-ES" sz="1100" b="0" i="0" u="none" dirty="0">
              <a:latin typeface="Arial" panose="020B0604020202020204" pitchFamily="34" charset="0"/>
              <a:cs typeface="Arial" panose="020B0604020202020204" pitchFamily="34" charset="0"/>
            </a:rPr>
            <a:t>	1,58</a:t>
          </a:r>
          <a:endParaRPr lang="es-ES" sz="1100" dirty="0">
            <a:latin typeface="Arial" panose="020B0604020202020204" pitchFamily="34" charset="0"/>
            <a:cs typeface="Arial" panose="020B0604020202020204" pitchFamily="34" charset="0"/>
          </a:endParaRPr>
        </a:p>
        <a:p>
          <a:r>
            <a:rPr lang="es-ES" sz="1100" b="1" i="0" u="none" dirty="0">
              <a:latin typeface="Arial" panose="020B0604020202020204" pitchFamily="34" charset="0"/>
              <a:cs typeface="Arial" panose="020B0604020202020204" pitchFamily="34" charset="0"/>
            </a:rPr>
            <a:t>2015</a:t>
          </a:r>
          <a:r>
            <a:rPr lang="es-ES" sz="1100" b="0" i="0" u="none" dirty="0">
              <a:latin typeface="Arial" panose="020B0604020202020204" pitchFamily="34" charset="0"/>
              <a:cs typeface="Arial" panose="020B0604020202020204" pitchFamily="34" charset="0"/>
            </a:rPr>
            <a:t>	1,53</a:t>
          </a:r>
          <a:endParaRPr lang="es-ES" sz="1100" dirty="0">
            <a:latin typeface="Arial" panose="020B0604020202020204" pitchFamily="34" charset="0"/>
            <a:cs typeface="Arial" panose="020B0604020202020204" pitchFamily="34" charset="0"/>
          </a:endParaRPr>
        </a:p>
        <a:p>
          <a:r>
            <a:rPr lang="es-ES" sz="1100" b="1" i="0" u="none" dirty="0">
              <a:latin typeface="Arial" panose="020B0604020202020204" pitchFamily="34" charset="0"/>
              <a:cs typeface="Arial" panose="020B0604020202020204" pitchFamily="34" charset="0"/>
            </a:rPr>
            <a:t>2016</a:t>
          </a:r>
          <a:r>
            <a:rPr lang="es-ES" sz="1100" b="0" i="0" u="none" dirty="0">
              <a:latin typeface="Arial" panose="020B0604020202020204" pitchFamily="34" charset="0"/>
              <a:cs typeface="Arial" panose="020B0604020202020204" pitchFamily="34" charset="0"/>
            </a:rPr>
            <a:t>	1,64</a:t>
          </a:r>
          <a:endParaRPr lang="es-ES" sz="1100" b="0" dirty="0">
            <a:latin typeface="Arial" panose="020B0604020202020204" pitchFamily="34" charset="0"/>
            <a:cs typeface="Arial" panose="020B0604020202020204" pitchFamily="34" charset="0"/>
          </a:endParaRPr>
        </a:p>
      </dgm:t>
    </dgm:pt>
    <dgm:pt modelId="{F1883CEA-A539-48E0-B068-35E0169533D6}" type="sibTrans" cxnId="{910D7BBF-F6E7-4006-85E6-8DA4B0D53638}">
      <dgm:prSet/>
      <dgm:spPr/>
      <dgm:t>
        <a:bodyPr/>
        <a:lstStyle/>
        <a:p>
          <a:endParaRPr lang="es-ES" sz="1200" b="0">
            <a:latin typeface="Arial" panose="020B0604020202020204" pitchFamily="34" charset="0"/>
            <a:cs typeface="Arial" panose="020B0604020202020204" pitchFamily="34" charset="0"/>
          </a:endParaRPr>
        </a:p>
      </dgm:t>
    </dgm:pt>
    <dgm:pt modelId="{9E3DB6BC-68FA-4660-B2E9-A8B6FA0756A2}" type="parTrans" cxnId="{910D7BBF-F6E7-4006-85E6-8DA4B0D53638}">
      <dgm:prSet/>
      <dgm:spPr/>
      <dgm:t>
        <a:bodyPr/>
        <a:lstStyle/>
        <a:p>
          <a:endParaRPr lang="es-ES" sz="1200" b="0">
            <a:latin typeface="Arial" panose="020B0604020202020204" pitchFamily="34" charset="0"/>
            <a:cs typeface="Arial" panose="020B0604020202020204" pitchFamily="34" charset="0"/>
          </a:endParaRPr>
        </a:p>
      </dgm:t>
    </dgm:pt>
    <dgm:pt modelId="{A37BD5C5-DBF1-46C4-90B9-DA1CCCC373D0}">
      <dgm:prSet phldrT="[Texto]" custT="1"/>
      <dgm:spPr>
        <a:effectLst>
          <a:outerShdw blurRad="50800" dist="38100" dir="2700000" algn="tl" rotWithShape="0">
            <a:prstClr val="black">
              <a:alpha val="40000"/>
            </a:prstClr>
          </a:outerShdw>
        </a:effectLst>
      </dgm:spPr>
      <dgm:t>
        <a:bodyPr/>
        <a:lstStyle/>
        <a:p>
          <a:r>
            <a:rPr lang="es-ES" sz="1100" b="1" i="0" u="none" dirty="0" err="1" smtClean="0">
              <a:latin typeface="Arial" panose="020B0604020202020204" pitchFamily="34" charset="0"/>
              <a:cs typeface="Arial" panose="020B0604020202020204" pitchFamily="34" charset="0"/>
            </a:rPr>
            <a:t>M.u.n</a:t>
          </a:r>
          <a:endParaRPr lang="es-ES" sz="1100" dirty="0">
            <a:latin typeface="Arial" panose="020B0604020202020204" pitchFamily="34" charset="0"/>
            <a:cs typeface="Arial" panose="020B0604020202020204" pitchFamily="34" charset="0"/>
          </a:endParaRPr>
        </a:p>
        <a:p>
          <a:r>
            <a:rPr lang="es-ES" sz="1100" b="1" i="0" u="none" dirty="0">
              <a:latin typeface="Arial" panose="020B0604020202020204" pitchFamily="34" charset="0"/>
              <a:cs typeface="Arial" panose="020B0604020202020204" pitchFamily="34" charset="0"/>
            </a:rPr>
            <a:t>2014</a:t>
          </a:r>
          <a:r>
            <a:rPr lang="es-ES" sz="1100" b="0" i="0" u="none" dirty="0">
              <a:latin typeface="Arial" panose="020B0604020202020204" pitchFamily="34" charset="0"/>
              <a:cs typeface="Arial" panose="020B0604020202020204" pitchFamily="34" charset="0"/>
            </a:rPr>
            <a:t>	4,12%</a:t>
          </a:r>
          <a:endParaRPr lang="es-ES" sz="1100" dirty="0">
            <a:latin typeface="Arial" panose="020B0604020202020204" pitchFamily="34" charset="0"/>
            <a:cs typeface="Arial" panose="020B0604020202020204" pitchFamily="34" charset="0"/>
          </a:endParaRPr>
        </a:p>
        <a:p>
          <a:r>
            <a:rPr lang="es-ES" sz="1100" b="1" i="0" u="none" dirty="0">
              <a:latin typeface="Arial" panose="020B0604020202020204" pitchFamily="34" charset="0"/>
              <a:cs typeface="Arial" panose="020B0604020202020204" pitchFamily="34" charset="0"/>
            </a:rPr>
            <a:t>2015</a:t>
          </a:r>
          <a:r>
            <a:rPr lang="es-ES" sz="1100" b="0" i="0" u="none" dirty="0">
              <a:latin typeface="Arial" panose="020B0604020202020204" pitchFamily="34" charset="0"/>
              <a:cs typeface="Arial" panose="020B0604020202020204" pitchFamily="34" charset="0"/>
            </a:rPr>
            <a:t>	4,43%</a:t>
          </a:r>
          <a:endParaRPr lang="es-ES" sz="1100" dirty="0">
            <a:latin typeface="Arial" panose="020B0604020202020204" pitchFamily="34" charset="0"/>
            <a:cs typeface="Arial" panose="020B0604020202020204" pitchFamily="34" charset="0"/>
          </a:endParaRPr>
        </a:p>
        <a:p>
          <a:r>
            <a:rPr lang="es-ES" sz="1100" b="1" i="0" u="none" dirty="0">
              <a:latin typeface="Arial" panose="020B0604020202020204" pitchFamily="34" charset="0"/>
              <a:cs typeface="Arial" panose="020B0604020202020204" pitchFamily="34" charset="0"/>
            </a:rPr>
            <a:t>2016</a:t>
          </a:r>
          <a:r>
            <a:rPr lang="es-ES" sz="1100" b="0" i="0" u="none" dirty="0">
              <a:latin typeface="Arial" panose="020B0604020202020204" pitchFamily="34" charset="0"/>
              <a:cs typeface="Arial" panose="020B0604020202020204" pitchFamily="34" charset="0"/>
            </a:rPr>
            <a:t>	2,37%</a:t>
          </a:r>
          <a:endParaRPr lang="es-ES" sz="1100" b="0" dirty="0">
            <a:latin typeface="Arial" panose="020B0604020202020204" pitchFamily="34" charset="0"/>
            <a:cs typeface="Arial" panose="020B0604020202020204" pitchFamily="34" charset="0"/>
          </a:endParaRPr>
        </a:p>
      </dgm:t>
    </dgm:pt>
    <dgm:pt modelId="{0D4BC7BE-24BB-47FD-B05D-92BC1DFDFB66}" type="sibTrans" cxnId="{3C4734AC-B580-4F36-8FED-1B4BFA70E555}">
      <dgm:prSet/>
      <dgm:spPr/>
      <dgm:t>
        <a:bodyPr/>
        <a:lstStyle/>
        <a:p>
          <a:endParaRPr lang="es-ES" sz="1200" b="0">
            <a:latin typeface="Arial" panose="020B0604020202020204" pitchFamily="34" charset="0"/>
            <a:cs typeface="Arial" panose="020B0604020202020204" pitchFamily="34" charset="0"/>
          </a:endParaRPr>
        </a:p>
      </dgm:t>
    </dgm:pt>
    <dgm:pt modelId="{A70ACDE0-137C-4D95-BD20-1E20CB1F258A}" type="parTrans" cxnId="{3C4734AC-B580-4F36-8FED-1B4BFA70E555}">
      <dgm:prSet/>
      <dgm:spPr/>
      <dgm:t>
        <a:bodyPr/>
        <a:lstStyle/>
        <a:p>
          <a:endParaRPr lang="es-ES" sz="1200" b="0">
            <a:latin typeface="Arial" panose="020B0604020202020204" pitchFamily="34" charset="0"/>
            <a:cs typeface="Arial" panose="020B0604020202020204" pitchFamily="34" charset="0"/>
          </a:endParaRPr>
        </a:p>
      </dgm:t>
    </dgm:pt>
    <dgm:pt modelId="{63B19119-FEB5-4D32-9AE3-984C44535E71}">
      <dgm:prSet phldrT="[Texto]" custT="1"/>
      <dgm:spPr>
        <a:effectLst>
          <a:outerShdw blurRad="50800" dist="38100" dir="2700000" algn="tl" rotWithShape="0">
            <a:prstClr val="black">
              <a:alpha val="40000"/>
            </a:prstClr>
          </a:outerShdw>
        </a:effectLst>
      </dgm:spPr>
      <dgm:t>
        <a:bodyPr/>
        <a:lstStyle/>
        <a:p>
          <a:r>
            <a:rPr lang="es-ES" sz="1200" b="1" i="0" u="none" dirty="0" smtClean="0">
              <a:latin typeface="Arial" panose="020B0604020202020204" pitchFamily="34" charset="0"/>
              <a:cs typeface="Arial" panose="020B0604020202020204" pitchFamily="34" charset="0"/>
            </a:rPr>
            <a:t>Roa</a:t>
          </a:r>
          <a:endParaRPr lang="es-ES" sz="1200" dirty="0">
            <a:latin typeface="Arial" panose="020B0604020202020204" pitchFamily="34" charset="0"/>
            <a:cs typeface="Arial" panose="020B0604020202020204" pitchFamily="34" charset="0"/>
          </a:endParaRPr>
        </a:p>
        <a:p>
          <a:r>
            <a:rPr lang="es-ES" sz="1200" b="1" i="0" u="none" dirty="0">
              <a:latin typeface="Arial" panose="020B0604020202020204" pitchFamily="34" charset="0"/>
              <a:cs typeface="Arial" panose="020B0604020202020204" pitchFamily="34" charset="0"/>
            </a:rPr>
            <a:t>2014</a:t>
          </a:r>
          <a:r>
            <a:rPr lang="es-ES" sz="1200" b="0" i="0" u="none" dirty="0">
              <a:latin typeface="Arial" panose="020B0604020202020204" pitchFamily="34" charset="0"/>
              <a:cs typeface="Arial" panose="020B0604020202020204" pitchFamily="34" charset="0"/>
            </a:rPr>
            <a:t>	6,52%</a:t>
          </a:r>
          <a:endParaRPr lang="es-ES" sz="1200" dirty="0">
            <a:latin typeface="Arial" panose="020B0604020202020204" pitchFamily="34" charset="0"/>
            <a:cs typeface="Arial" panose="020B0604020202020204" pitchFamily="34" charset="0"/>
          </a:endParaRPr>
        </a:p>
        <a:p>
          <a:r>
            <a:rPr lang="es-ES" sz="1200" b="1" i="0" u="none" dirty="0">
              <a:latin typeface="Arial" panose="020B0604020202020204" pitchFamily="34" charset="0"/>
              <a:cs typeface="Arial" panose="020B0604020202020204" pitchFamily="34" charset="0"/>
            </a:rPr>
            <a:t>2015</a:t>
          </a:r>
          <a:r>
            <a:rPr lang="es-ES" sz="1200" b="0" i="0" u="none" dirty="0">
              <a:latin typeface="Arial" panose="020B0604020202020204" pitchFamily="34" charset="0"/>
              <a:cs typeface="Arial" panose="020B0604020202020204" pitchFamily="34" charset="0"/>
            </a:rPr>
            <a:t>	6,77%</a:t>
          </a:r>
          <a:endParaRPr lang="es-ES" sz="1200" dirty="0">
            <a:latin typeface="Arial" panose="020B0604020202020204" pitchFamily="34" charset="0"/>
            <a:cs typeface="Arial" panose="020B0604020202020204" pitchFamily="34" charset="0"/>
          </a:endParaRPr>
        </a:p>
        <a:p>
          <a:r>
            <a:rPr lang="es-ES" sz="1200" b="1" i="0" u="none" dirty="0">
              <a:latin typeface="Arial" panose="020B0604020202020204" pitchFamily="34" charset="0"/>
              <a:cs typeface="Arial" panose="020B0604020202020204" pitchFamily="34" charset="0"/>
            </a:rPr>
            <a:t>2016</a:t>
          </a:r>
          <a:r>
            <a:rPr lang="es-ES" sz="1200" b="0" i="0" u="none" dirty="0">
              <a:latin typeface="Arial" panose="020B0604020202020204" pitchFamily="34" charset="0"/>
              <a:cs typeface="Arial" panose="020B0604020202020204" pitchFamily="34" charset="0"/>
            </a:rPr>
            <a:t>	3,89%</a:t>
          </a:r>
          <a:endParaRPr lang="es-ES" sz="1200" b="0" dirty="0">
            <a:latin typeface="Arial" panose="020B0604020202020204" pitchFamily="34" charset="0"/>
            <a:cs typeface="Arial" panose="020B0604020202020204" pitchFamily="34" charset="0"/>
          </a:endParaRPr>
        </a:p>
      </dgm:t>
    </dgm:pt>
    <dgm:pt modelId="{503731C3-E50E-4491-B2BF-A46352367245}" type="sibTrans" cxnId="{5938F18B-1347-4AA4-AC87-F1EC5B85D88C}">
      <dgm:prSet/>
      <dgm:spPr/>
      <dgm:t>
        <a:bodyPr/>
        <a:lstStyle/>
        <a:p>
          <a:endParaRPr lang="es-ES" sz="1200" b="0">
            <a:latin typeface="Arial" panose="020B0604020202020204" pitchFamily="34" charset="0"/>
            <a:cs typeface="Arial" panose="020B0604020202020204" pitchFamily="34" charset="0"/>
          </a:endParaRPr>
        </a:p>
      </dgm:t>
    </dgm:pt>
    <dgm:pt modelId="{10602676-E5B5-44B8-B23B-74D313F3CB39}" type="parTrans" cxnId="{5938F18B-1347-4AA4-AC87-F1EC5B85D88C}">
      <dgm:prSet/>
      <dgm:spPr/>
      <dgm:t>
        <a:bodyPr/>
        <a:lstStyle/>
        <a:p>
          <a:endParaRPr lang="es-ES" sz="1200" b="0">
            <a:latin typeface="Arial" panose="020B0604020202020204" pitchFamily="34" charset="0"/>
            <a:cs typeface="Arial" panose="020B0604020202020204" pitchFamily="34" charset="0"/>
          </a:endParaRPr>
        </a:p>
      </dgm:t>
    </dgm:pt>
    <dgm:pt modelId="{EADC7AA7-6CCA-46BD-ACB1-783C98D54647}">
      <dgm:prSet phldrT="[Texto]" custT="1"/>
      <dgm:spPr>
        <a:effectLst>
          <a:outerShdw blurRad="50800" dist="38100" dir="2700000" algn="tl" rotWithShape="0">
            <a:prstClr val="black">
              <a:alpha val="40000"/>
            </a:prstClr>
          </a:outerShdw>
        </a:effectLst>
      </dgm:spPr>
      <dgm:t>
        <a:bodyPr/>
        <a:lstStyle/>
        <a:p>
          <a:r>
            <a:rPr lang="es-ES" sz="1200" b="1" i="0" u="none" dirty="0" smtClean="0">
              <a:latin typeface="Arial" panose="020B0604020202020204" pitchFamily="34" charset="0"/>
              <a:cs typeface="Arial" panose="020B0604020202020204" pitchFamily="34" charset="0"/>
            </a:rPr>
            <a:t>Roe</a:t>
          </a:r>
          <a:endParaRPr lang="es-ES" sz="1200" dirty="0">
            <a:latin typeface="Arial" panose="020B0604020202020204" pitchFamily="34" charset="0"/>
            <a:cs typeface="Arial" panose="020B0604020202020204" pitchFamily="34" charset="0"/>
          </a:endParaRPr>
        </a:p>
        <a:p>
          <a:r>
            <a:rPr lang="es-ES" sz="1200" b="1" i="0" u="none" dirty="0">
              <a:latin typeface="Arial" panose="020B0604020202020204" pitchFamily="34" charset="0"/>
              <a:cs typeface="Arial" panose="020B0604020202020204" pitchFamily="34" charset="0"/>
            </a:rPr>
            <a:t>2014</a:t>
          </a:r>
          <a:r>
            <a:rPr lang="es-ES" sz="1200" b="0" i="0" u="none" dirty="0">
              <a:latin typeface="Arial" panose="020B0604020202020204" pitchFamily="34" charset="0"/>
              <a:cs typeface="Arial" panose="020B0604020202020204" pitchFamily="34" charset="0"/>
            </a:rPr>
            <a:t>	52,2%</a:t>
          </a:r>
          <a:endParaRPr lang="es-ES" sz="1200" dirty="0">
            <a:latin typeface="Arial" panose="020B0604020202020204" pitchFamily="34" charset="0"/>
            <a:cs typeface="Arial" panose="020B0604020202020204" pitchFamily="34" charset="0"/>
          </a:endParaRPr>
        </a:p>
        <a:p>
          <a:r>
            <a:rPr lang="es-ES" sz="1200" b="1" i="0" u="none" dirty="0">
              <a:latin typeface="Arial" panose="020B0604020202020204" pitchFamily="34" charset="0"/>
              <a:cs typeface="Arial" panose="020B0604020202020204" pitchFamily="34" charset="0"/>
            </a:rPr>
            <a:t>2015</a:t>
          </a:r>
          <a:r>
            <a:rPr lang="es-ES" sz="1200" b="0" i="0" u="none" dirty="0">
              <a:latin typeface="Arial" panose="020B0604020202020204" pitchFamily="34" charset="0"/>
              <a:cs typeface="Arial" panose="020B0604020202020204" pitchFamily="34" charset="0"/>
            </a:rPr>
            <a:t>	31,5%</a:t>
          </a:r>
          <a:endParaRPr lang="es-ES" sz="1200" dirty="0">
            <a:latin typeface="Arial" panose="020B0604020202020204" pitchFamily="34" charset="0"/>
            <a:cs typeface="Arial" panose="020B0604020202020204" pitchFamily="34" charset="0"/>
          </a:endParaRPr>
        </a:p>
        <a:p>
          <a:r>
            <a:rPr lang="es-ES" sz="1200" b="1" i="0" u="none" dirty="0">
              <a:latin typeface="Arial" panose="020B0604020202020204" pitchFamily="34" charset="0"/>
              <a:cs typeface="Arial" panose="020B0604020202020204" pitchFamily="34" charset="0"/>
            </a:rPr>
            <a:t>2016</a:t>
          </a:r>
          <a:r>
            <a:rPr lang="es-ES" sz="1200" b="0" i="0" u="none" dirty="0">
              <a:latin typeface="Arial" panose="020B0604020202020204" pitchFamily="34" charset="0"/>
              <a:cs typeface="Arial" panose="020B0604020202020204" pitchFamily="34" charset="0"/>
            </a:rPr>
            <a:t>	14,4%</a:t>
          </a:r>
          <a:endParaRPr lang="es-ES" sz="1200" b="0" dirty="0">
            <a:latin typeface="Arial" panose="020B0604020202020204" pitchFamily="34" charset="0"/>
            <a:cs typeface="Arial" panose="020B0604020202020204" pitchFamily="34" charset="0"/>
          </a:endParaRPr>
        </a:p>
      </dgm:t>
    </dgm:pt>
    <dgm:pt modelId="{C8AD72A3-7E22-46C2-8C0C-6D638DD80D30}" type="sibTrans" cxnId="{B11EBA6C-C277-4284-B688-72D7C35FDDC6}">
      <dgm:prSet/>
      <dgm:spPr/>
      <dgm:t>
        <a:bodyPr/>
        <a:lstStyle/>
        <a:p>
          <a:endParaRPr lang="es-ES" sz="1200" b="0">
            <a:latin typeface="Arial" panose="020B0604020202020204" pitchFamily="34" charset="0"/>
            <a:cs typeface="Arial" panose="020B0604020202020204" pitchFamily="34" charset="0"/>
          </a:endParaRPr>
        </a:p>
      </dgm:t>
    </dgm:pt>
    <dgm:pt modelId="{3F05FE64-79A2-482F-8572-B5037CF377ED}" type="parTrans" cxnId="{B11EBA6C-C277-4284-B688-72D7C35FDDC6}">
      <dgm:prSet/>
      <dgm:spPr/>
      <dgm:t>
        <a:bodyPr/>
        <a:lstStyle/>
        <a:p>
          <a:endParaRPr lang="es-ES" sz="1200" b="0">
            <a:latin typeface="Arial" panose="020B0604020202020204" pitchFamily="34" charset="0"/>
            <a:cs typeface="Arial" panose="020B0604020202020204" pitchFamily="34" charset="0"/>
          </a:endParaRPr>
        </a:p>
      </dgm:t>
    </dgm:pt>
    <dgm:pt modelId="{FF686487-6C3F-4BA6-93C3-C1659DAA9A1C}" type="pres">
      <dgm:prSet presAssocID="{155D495C-3516-4AC6-B547-5EBBC8033651}" presName="hierChild1" presStyleCnt="0">
        <dgm:presLayoutVars>
          <dgm:chPref val="1"/>
          <dgm:dir/>
          <dgm:animOne val="branch"/>
          <dgm:animLvl val="lvl"/>
          <dgm:resizeHandles/>
        </dgm:presLayoutVars>
      </dgm:prSet>
      <dgm:spPr/>
      <dgm:t>
        <a:bodyPr/>
        <a:lstStyle/>
        <a:p>
          <a:endParaRPr lang="es-EC"/>
        </a:p>
      </dgm:t>
    </dgm:pt>
    <dgm:pt modelId="{C4A8D64D-ECCE-4552-8263-F8F53470B1B5}" type="pres">
      <dgm:prSet presAssocID="{EADC7AA7-6CCA-46BD-ACB1-783C98D54647}" presName="hierRoot1" presStyleCnt="0"/>
      <dgm:spPr/>
    </dgm:pt>
    <dgm:pt modelId="{7FC7A4A8-3F18-4437-B486-58017EF8F4C6}" type="pres">
      <dgm:prSet presAssocID="{EADC7AA7-6CCA-46BD-ACB1-783C98D54647}" presName="composite" presStyleCnt="0"/>
      <dgm:spPr/>
    </dgm:pt>
    <dgm:pt modelId="{3CAA42E6-431B-40C1-81D2-A4AE051C6470}" type="pres">
      <dgm:prSet presAssocID="{EADC7AA7-6CCA-46BD-ACB1-783C98D54647}" presName="background" presStyleLbl="node0" presStyleIdx="0" presStyleCnt="1"/>
      <dgm:spPr/>
    </dgm:pt>
    <dgm:pt modelId="{D0D5556D-27B7-4CC6-ABC7-8EBD20F27E40}" type="pres">
      <dgm:prSet presAssocID="{EADC7AA7-6CCA-46BD-ACB1-783C98D54647}" presName="text" presStyleLbl="fgAcc0" presStyleIdx="0" presStyleCnt="1" custScaleX="228461" custScaleY="106069">
        <dgm:presLayoutVars>
          <dgm:chPref val="3"/>
        </dgm:presLayoutVars>
      </dgm:prSet>
      <dgm:spPr/>
      <dgm:t>
        <a:bodyPr/>
        <a:lstStyle/>
        <a:p>
          <a:endParaRPr lang="es-ES"/>
        </a:p>
      </dgm:t>
    </dgm:pt>
    <dgm:pt modelId="{D6D31F87-9610-4114-9035-7C0F19C90676}" type="pres">
      <dgm:prSet presAssocID="{EADC7AA7-6CCA-46BD-ACB1-783C98D54647}" presName="hierChild2" presStyleCnt="0"/>
      <dgm:spPr/>
    </dgm:pt>
    <dgm:pt modelId="{18A7208F-4B13-45AD-ADE3-99AF489815FC}" type="pres">
      <dgm:prSet presAssocID="{10602676-E5B5-44B8-B23B-74D313F3CB39}" presName="Name10" presStyleLbl="parChTrans1D2" presStyleIdx="0" presStyleCnt="2"/>
      <dgm:spPr/>
      <dgm:t>
        <a:bodyPr/>
        <a:lstStyle/>
        <a:p>
          <a:endParaRPr lang="es-EC"/>
        </a:p>
      </dgm:t>
    </dgm:pt>
    <dgm:pt modelId="{064D669F-FFD2-4BAB-B619-CD756B9FB65E}" type="pres">
      <dgm:prSet presAssocID="{63B19119-FEB5-4D32-9AE3-984C44535E71}" presName="hierRoot2" presStyleCnt="0"/>
      <dgm:spPr/>
    </dgm:pt>
    <dgm:pt modelId="{040FE6A7-6995-4464-B75C-AAF73FD037BA}" type="pres">
      <dgm:prSet presAssocID="{63B19119-FEB5-4D32-9AE3-984C44535E71}" presName="composite2" presStyleCnt="0"/>
      <dgm:spPr/>
    </dgm:pt>
    <dgm:pt modelId="{6F6B0F5C-96DC-44D5-BD7A-FD2B36546E0A}" type="pres">
      <dgm:prSet presAssocID="{63B19119-FEB5-4D32-9AE3-984C44535E71}" presName="background2" presStyleLbl="node2" presStyleIdx="0" presStyleCnt="2"/>
      <dgm:spPr/>
    </dgm:pt>
    <dgm:pt modelId="{8C889E06-3B7B-48BA-BDD8-995ACDF72F0A}" type="pres">
      <dgm:prSet presAssocID="{63B19119-FEB5-4D32-9AE3-984C44535E71}" presName="text2" presStyleLbl="fgAcc2" presStyleIdx="0" presStyleCnt="2" custScaleX="192898" custScaleY="109870">
        <dgm:presLayoutVars>
          <dgm:chPref val="3"/>
        </dgm:presLayoutVars>
      </dgm:prSet>
      <dgm:spPr/>
      <dgm:t>
        <a:bodyPr/>
        <a:lstStyle/>
        <a:p>
          <a:endParaRPr lang="es-ES"/>
        </a:p>
      </dgm:t>
    </dgm:pt>
    <dgm:pt modelId="{A01B35BE-E511-4E64-B272-BB33FFCFC20E}" type="pres">
      <dgm:prSet presAssocID="{63B19119-FEB5-4D32-9AE3-984C44535E71}" presName="hierChild3" presStyleCnt="0"/>
      <dgm:spPr/>
    </dgm:pt>
    <dgm:pt modelId="{1DC526FA-1D96-4040-A65B-A1FC8F51D206}" type="pres">
      <dgm:prSet presAssocID="{A70ACDE0-137C-4D95-BD20-1E20CB1F258A}" presName="Name17" presStyleLbl="parChTrans1D3" presStyleIdx="0" presStyleCnt="2"/>
      <dgm:spPr/>
      <dgm:t>
        <a:bodyPr/>
        <a:lstStyle/>
        <a:p>
          <a:endParaRPr lang="es-EC"/>
        </a:p>
      </dgm:t>
    </dgm:pt>
    <dgm:pt modelId="{1380506C-4816-4FE3-B02A-80E9932F0DF3}" type="pres">
      <dgm:prSet presAssocID="{A37BD5C5-DBF1-46C4-90B9-DA1CCCC373D0}" presName="hierRoot3" presStyleCnt="0"/>
      <dgm:spPr/>
    </dgm:pt>
    <dgm:pt modelId="{EF4C2480-2A34-42A6-A160-F072DB3B91A1}" type="pres">
      <dgm:prSet presAssocID="{A37BD5C5-DBF1-46C4-90B9-DA1CCCC373D0}" presName="composite3" presStyleCnt="0"/>
      <dgm:spPr/>
    </dgm:pt>
    <dgm:pt modelId="{0A2E689C-EB6C-48DB-88E2-202D46388F17}" type="pres">
      <dgm:prSet presAssocID="{A37BD5C5-DBF1-46C4-90B9-DA1CCCC373D0}" presName="background3" presStyleLbl="node3" presStyleIdx="0" presStyleCnt="2"/>
      <dgm:spPr/>
    </dgm:pt>
    <dgm:pt modelId="{60A6D0EF-00BB-4F2D-80D9-33A1930B7027}" type="pres">
      <dgm:prSet presAssocID="{A37BD5C5-DBF1-46C4-90B9-DA1CCCC373D0}" presName="text3" presStyleLbl="fgAcc3" presStyleIdx="0" presStyleCnt="2" custScaleX="166581" custScaleY="120073">
        <dgm:presLayoutVars>
          <dgm:chPref val="3"/>
        </dgm:presLayoutVars>
      </dgm:prSet>
      <dgm:spPr/>
      <dgm:t>
        <a:bodyPr/>
        <a:lstStyle/>
        <a:p>
          <a:endParaRPr lang="es-ES"/>
        </a:p>
      </dgm:t>
    </dgm:pt>
    <dgm:pt modelId="{D4F23DD5-752E-478D-A0A8-C8E806B406EC}" type="pres">
      <dgm:prSet presAssocID="{A37BD5C5-DBF1-46C4-90B9-DA1CCCC373D0}" presName="hierChild4" presStyleCnt="0"/>
      <dgm:spPr/>
    </dgm:pt>
    <dgm:pt modelId="{E08FDDE1-2895-4CB6-9648-ABA7054795AC}" type="pres">
      <dgm:prSet presAssocID="{9E3DB6BC-68FA-4660-B2E9-A8B6FA0756A2}" presName="Name17" presStyleLbl="parChTrans1D3" presStyleIdx="1" presStyleCnt="2"/>
      <dgm:spPr/>
      <dgm:t>
        <a:bodyPr/>
        <a:lstStyle/>
        <a:p>
          <a:endParaRPr lang="es-EC"/>
        </a:p>
      </dgm:t>
    </dgm:pt>
    <dgm:pt modelId="{6EB5E267-862C-42CE-A39F-661C74EC5989}" type="pres">
      <dgm:prSet presAssocID="{825A6C51-B91A-426C-BA50-21D7B960213C}" presName="hierRoot3" presStyleCnt="0"/>
      <dgm:spPr/>
    </dgm:pt>
    <dgm:pt modelId="{931C6B37-702C-4C71-89BE-9D3491674681}" type="pres">
      <dgm:prSet presAssocID="{825A6C51-B91A-426C-BA50-21D7B960213C}" presName="composite3" presStyleCnt="0"/>
      <dgm:spPr/>
    </dgm:pt>
    <dgm:pt modelId="{5929B094-07D3-4EB9-B1A1-9E1D7B309EEA}" type="pres">
      <dgm:prSet presAssocID="{825A6C51-B91A-426C-BA50-21D7B960213C}" presName="background3" presStyleLbl="node3" presStyleIdx="1" presStyleCnt="2"/>
      <dgm:spPr/>
    </dgm:pt>
    <dgm:pt modelId="{1C266752-0B04-4FD3-8997-FB551C4155D3}" type="pres">
      <dgm:prSet presAssocID="{825A6C51-B91A-426C-BA50-21D7B960213C}" presName="text3" presStyleLbl="fgAcc3" presStyleIdx="1" presStyleCnt="2" custScaleX="222632" custScaleY="113699" custLinFactNeighborY="1747">
        <dgm:presLayoutVars>
          <dgm:chPref val="3"/>
        </dgm:presLayoutVars>
      </dgm:prSet>
      <dgm:spPr/>
      <dgm:t>
        <a:bodyPr/>
        <a:lstStyle/>
        <a:p>
          <a:endParaRPr lang="es-ES"/>
        </a:p>
      </dgm:t>
    </dgm:pt>
    <dgm:pt modelId="{047ED001-CCFF-4D3E-A4EE-9BE239F5154B}" type="pres">
      <dgm:prSet presAssocID="{825A6C51-B91A-426C-BA50-21D7B960213C}" presName="hierChild4" presStyleCnt="0"/>
      <dgm:spPr/>
    </dgm:pt>
    <dgm:pt modelId="{57524D7B-B574-495C-B6D2-BC9E2F178F27}" type="pres">
      <dgm:prSet presAssocID="{99F38E78-721C-405D-8619-2F16D758CE65}" presName="Name10" presStyleLbl="parChTrans1D2" presStyleIdx="1" presStyleCnt="2"/>
      <dgm:spPr/>
      <dgm:t>
        <a:bodyPr/>
        <a:lstStyle/>
        <a:p>
          <a:endParaRPr lang="es-EC"/>
        </a:p>
      </dgm:t>
    </dgm:pt>
    <dgm:pt modelId="{6DAC70D1-03D9-4FD9-8640-530F20E2243E}" type="pres">
      <dgm:prSet presAssocID="{C64C1492-0B4A-4EF8-ACE5-DA2F31A255D5}" presName="hierRoot2" presStyleCnt="0"/>
      <dgm:spPr/>
    </dgm:pt>
    <dgm:pt modelId="{05F60AED-B2A9-468E-BEFF-A82076C7DF36}" type="pres">
      <dgm:prSet presAssocID="{C64C1492-0B4A-4EF8-ACE5-DA2F31A255D5}" presName="composite2" presStyleCnt="0"/>
      <dgm:spPr/>
    </dgm:pt>
    <dgm:pt modelId="{98757EE7-B7DE-4BCB-A825-A99A1FB175AD}" type="pres">
      <dgm:prSet presAssocID="{C64C1492-0B4A-4EF8-ACE5-DA2F31A255D5}" presName="background2" presStyleLbl="node2" presStyleIdx="1" presStyleCnt="2"/>
      <dgm:spPr/>
    </dgm:pt>
    <dgm:pt modelId="{B81F1E35-6411-43A8-BA63-A7C37493F1B6}" type="pres">
      <dgm:prSet presAssocID="{C64C1492-0B4A-4EF8-ACE5-DA2F31A255D5}" presName="text2" presStyleLbl="fgAcc2" presStyleIdx="1" presStyleCnt="2" custScaleX="185187" custScaleY="110955">
        <dgm:presLayoutVars>
          <dgm:chPref val="3"/>
        </dgm:presLayoutVars>
      </dgm:prSet>
      <dgm:spPr/>
      <dgm:t>
        <a:bodyPr/>
        <a:lstStyle/>
        <a:p>
          <a:endParaRPr lang="es-EC"/>
        </a:p>
      </dgm:t>
    </dgm:pt>
    <dgm:pt modelId="{05A63DCD-9E86-42BF-8330-2C4ED3B59DC0}" type="pres">
      <dgm:prSet presAssocID="{C64C1492-0B4A-4EF8-ACE5-DA2F31A255D5}" presName="hierChild3" presStyleCnt="0"/>
      <dgm:spPr/>
    </dgm:pt>
  </dgm:ptLst>
  <dgm:cxnLst>
    <dgm:cxn modelId="{6E0CFF1C-120A-4D35-B5E3-9DDD36F8406E}" type="presOf" srcId="{99F38E78-721C-405D-8619-2F16D758CE65}" destId="{57524D7B-B574-495C-B6D2-BC9E2F178F27}" srcOrd="0" destOrd="0" presId="urn:microsoft.com/office/officeart/2005/8/layout/hierarchy1"/>
    <dgm:cxn modelId="{EF027106-EF4B-41BE-8E42-83A5A697893D}" type="presOf" srcId="{C64C1492-0B4A-4EF8-ACE5-DA2F31A255D5}" destId="{B81F1E35-6411-43A8-BA63-A7C37493F1B6}" srcOrd="0" destOrd="0" presId="urn:microsoft.com/office/officeart/2005/8/layout/hierarchy1"/>
    <dgm:cxn modelId="{743B21A5-CB0E-4759-8437-1433FC6F0391}" type="presOf" srcId="{825A6C51-B91A-426C-BA50-21D7B960213C}" destId="{1C266752-0B04-4FD3-8997-FB551C4155D3}" srcOrd="0" destOrd="0" presId="urn:microsoft.com/office/officeart/2005/8/layout/hierarchy1"/>
    <dgm:cxn modelId="{2F8F1233-B2B3-49B7-A78D-37F1175D6722}" type="presOf" srcId="{A37BD5C5-DBF1-46C4-90B9-DA1CCCC373D0}" destId="{60A6D0EF-00BB-4F2D-80D9-33A1930B7027}" srcOrd="0" destOrd="0" presId="urn:microsoft.com/office/officeart/2005/8/layout/hierarchy1"/>
    <dgm:cxn modelId="{2AA2EDB6-8A99-4B06-A3F3-D2AFE9BABCB0}" type="presOf" srcId="{10602676-E5B5-44B8-B23B-74D313F3CB39}" destId="{18A7208F-4B13-45AD-ADE3-99AF489815FC}" srcOrd="0" destOrd="0" presId="urn:microsoft.com/office/officeart/2005/8/layout/hierarchy1"/>
    <dgm:cxn modelId="{5CB89001-1DFB-499C-8F9A-6BF2733DDCA5}" type="presOf" srcId="{9E3DB6BC-68FA-4660-B2E9-A8B6FA0756A2}" destId="{E08FDDE1-2895-4CB6-9648-ABA7054795AC}" srcOrd="0" destOrd="0" presId="urn:microsoft.com/office/officeart/2005/8/layout/hierarchy1"/>
    <dgm:cxn modelId="{97096F0F-8299-4082-97DB-2E56DD0BA758}" type="presOf" srcId="{155D495C-3516-4AC6-B547-5EBBC8033651}" destId="{FF686487-6C3F-4BA6-93C3-C1659DAA9A1C}" srcOrd="0" destOrd="0" presId="urn:microsoft.com/office/officeart/2005/8/layout/hierarchy1"/>
    <dgm:cxn modelId="{08B787F0-7AA2-416D-8975-45B6C8F5EE79}" type="presOf" srcId="{63B19119-FEB5-4D32-9AE3-984C44535E71}" destId="{8C889E06-3B7B-48BA-BDD8-995ACDF72F0A}" srcOrd="0" destOrd="0" presId="urn:microsoft.com/office/officeart/2005/8/layout/hierarchy1"/>
    <dgm:cxn modelId="{81980170-9E51-4981-A4E8-9A27E3AB043D}" srcId="{EADC7AA7-6CCA-46BD-ACB1-783C98D54647}" destId="{C64C1492-0B4A-4EF8-ACE5-DA2F31A255D5}" srcOrd="1" destOrd="0" parTransId="{99F38E78-721C-405D-8619-2F16D758CE65}" sibTransId="{50391B3A-6220-48D4-A98C-85E0159FAF03}"/>
    <dgm:cxn modelId="{3C4734AC-B580-4F36-8FED-1B4BFA70E555}" srcId="{63B19119-FEB5-4D32-9AE3-984C44535E71}" destId="{A37BD5C5-DBF1-46C4-90B9-DA1CCCC373D0}" srcOrd="0" destOrd="0" parTransId="{A70ACDE0-137C-4D95-BD20-1E20CB1F258A}" sibTransId="{0D4BC7BE-24BB-47FD-B05D-92BC1DFDFB66}"/>
    <dgm:cxn modelId="{E11EF886-41AF-444B-8D59-4B20A2D75BD9}" type="presOf" srcId="{A70ACDE0-137C-4D95-BD20-1E20CB1F258A}" destId="{1DC526FA-1D96-4040-A65B-A1FC8F51D206}" srcOrd="0" destOrd="0" presId="urn:microsoft.com/office/officeart/2005/8/layout/hierarchy1"/>
    <dgm:cxn modelId="{910D7BBF-F6E7-4006-85E6-8DA4B0D53638}" srcId="{63B19119-FEB5-4D32-9AE3-984C44535E71}" destId="{825A6C51-B91A-426C-BA50-21D7B960213C}" srcOrd="1" destOrd="0" parTransId="{9E3DB6BC-68FA-4660-B2E9-A8B6FA0756A2}" sibTransId="{F1883CEA-A539-48E0-B068-35E0169533D6}"/>
    <dgm:cxn modelId="{ABEEC7D2-23AC-4525-95F5-9A572E21A2E3}" type="presOf" srcId="{EADC7AA7-6CCA-46BD-ACB1-783C98D54647}" destId="{D0D5556D-27B7-4CC6-ABC7-8EBD20F27E40}" srcOrd="0" destOrd="0" presId="urn:microsoft.com/office/officeart/2005/8/layout/hierarchy1"/>
    <dgm:cxn modelId="{B11EBA6C-C277-4284-B688-72D7C35FDDC6}" srcId="{155D495C-3516-4AC6-B547-5EBBC8033651}" destId="{EADC7AA7-6CCA-46BD-ACB1-783C98D54647}" srcOrd="0" destOrd="0" parTransId="{3F05FE64-79A2-482F-8572-B5037CF377ED}" sibTransId="{C8AD72A3-7E22-46C2-8C0C-6D638DD80D30}"/>
    <dgm:cxn modelId="{5938F18B-1347-4AA4-AC87-F1EC5B85D88C}" srcId="{EADC7AA7-6CCA-46BD-ACB1-783C98D54647}" destId="{63B19119-FEB5-4D32-9AE3-984C44535E71}" srcOrd="0" destOrd="0" parTransId="{10602676-E5B5-44B8-B23B-74D313F3CB39}" sibTransId="{503731C3-E50E-4491-B2BF-A46352367245}"/>
    <dgm:cxn modelId="{CDE127A5-A0B5-4F81-BE6A-B760B4E4D36B}" type="presParOf" srcId="{FF686487-6C3F-4BA6-93C3-C1659DAA9A1C}" destId="{C4A8D64D-ECCE-4552-8263-F8F53470B1B5}" srcOrd="0" destOrd="0" presId="urn:microsoft.com/office/officeart/2005/8/layout/hierarchy1"/>
    <dgm:cxn modelId="{DB4CF71B-B355-4BDD-BCA2-5C404C510C5F}" type="presParOf" srcId="{C4A8D64D-ECCE-4552-8263-F8F53470B1B5}" destId="{7FC7A4A8-3F18-4437-B486-58017EF8F4C6}" srcOrd="0" destOrd="0" presId="urn:microsoft.com/office/officeart/2005/8/layout/hierarchy1"/>
    <dgm:cxn modelId="{06DE8B6D-F0DB-4142-9CDE-A915D8EDE3DB}" type="presParOf" srcId="{7FC7A4A8-3F18-4437-B486-58017EF8F4C6}" destId="{3CAA42E6-431B-40C1-81D2-A4AE051C6470}" srcOrd="0" destOrd="0" presId="urn:microsoft.com/office/officeart/2005/8/layout/hierarchy1"/>
    <dgm:cxn modelId="{4BEC0CF7-96CC-492C-995D-8F5D2AE19A28}" type="presParOf" srcId="{7FC7A4A8-3F18-4437-B486-58017EF8F4C6}" destId="{D0D5556D-27B7-4CC6-ABC7-8EBD20F27E40}" srcOrd="1" destOrd="0" presId="urn:microsoft.com/office/officeart/2005/8/layout/hierarchy1"/>
    <dgm:cxn modelId="{71C9E35F-A65E-42E9-93B3-DE185B1996D5}" type="presParOf" srcId="{C4A8D64D-ECCE-4552-8263-F8F53470B1B5}" destId="{D6D31F87-9610-4114-9035-7C0F19C90676}" srcOrd="1" destOrd="0" presId="urn:microsoft.com/office/officeart/2005/8/layout/hierarchy1"/>
    <dgm:cxn modelId="{B1F76107-A3C4-4DC2-A968-EDB051E90F81}" type="presParOf" srcId="{D6D31F87-9610-4114-9035-7C0F19C90676}" destId="{18A7208F-4B13-45AD-ADE3-99AF489815FC}" srcOrd="0" destOrd="0" presId="urn:microsoft.com/office/officeart/2005/8/layout/hierarchy1"/>
    <dgm:cxn modelId="{FD4D7A0D-83A6-4B60-B745-D36C442F32F7}" type="presParOf" srcId="{D6D31F87-9610-4114-9035-7C0F19C90676}" destId="{064D669F-FFD2-4BAB-B619-CD756B9FB65E}" srcOrd="1" destOrd="0" presId="urn:microsoft.com/office/officeart/2005/8/layout/hierarchy1"/>
    <dgm:cxn modelId="{73AFB05D-B70A-4B82-B2F1-6F6C4E121F71}" type="presParOf" srcId="{064D669F-FFD2-4BAB-B619-CD756B9FB65E}" destId="{040FE6A7-6995-4464-B75C-AAF73FD037BA}" srcOrd="0" destOrd="0" presId="urn:microsoft.com/office/officeart/2005/8/layout/hierarchy1"/>
    <dgm:cxn modelId="{EB89D7F7-219D-463E-B7E2-911E168FE8EC}" type="presParOf" srcId="{040FE6A7-6995-4464-B75C-AAF73FD037BA}" destId="{6F6B0F5C-96DC-44D5-BD7A-FD2B36546E0A}" srcOrd="0" destOrd="0" presId="urn:microsoft.com/office/officeart/2005/8/layout/hierarchy1"/>
    <dgm:cxn modelId="{9912D5B8-44D7-44AE-81F9-CEBEB073A2AA}" type="presParOf" srcId="{040FE6A7-6995-4464-B75C-AAF73FD037BA}" destId="{8C889E06-3B7B-48BA-BDD8-995ACDF72F0A}" srcOrd="1" destOrd="0" presId="urn:microsoft.com/office/officeart/2005/8/layout/hierarchy1"/>
    <dgm:cxn modelId="{C6ACD63B-EBB7-4A72-B493-63A31B18F117}" type="presParOf" srcId="{064D669F-FFD2-4BAB-B619-CD756B9FB65E}" destId="{A01B35BE-E511-4E64-B272-BB33FFCFC20E}" srcOrd="1" destOrd="0" presId="urn:microsoft.com/office/officeart/2005/8/layout/hierarchy1"/>
    <dgm:cxn modelId="{CCDD3756-21D6-4611-95C6-276CE58F329F}" type="presParOf" srcId="{A01B35BE-E511-4E64-B272-BB33FFCFC20E}" destId="{1DC526FA-1D96-4040-A65B-A1FC8F51D206}" srcOrd="0" destOrd="0" presId="urn:microsoft.com/office/officeart/2005/8/layout/hierarchy1"/>
    <dgm:cxn modelId="{E761DA42-69B7-407D-8A85-90EAFF312A82}" type="presParOf" srcId="{A01B35BE-E511-4E64-B272-BB33FFCFC20E}" destId="{1380506C-4816-4FE3-B02A-80E9932F0DF3}" srcOrd="1" destOrd="0" presId="urn:microsoft.com/office/officeart/2005/8/layout/hierarchy1"/>
    <dgm:cxn modelId="{BED4D60E-717C-4B2E-93FB-C1910DE26366}" type="presParOf" srcId="{1380506C-4816-4FE3-B02A-80E9932F0DF3}" destId="{EF4C2480-2A34-42A6-A160-F072DB3B91A1}" srcOrd="0" destOrd="0" presId="urn:microsoft.com/office/officeart/2005/8/layout/hierarchy1"/>
    <dgm:cxn modelId="{7183EA92-E81B-4B18-B0DA-9D82FCB69E80}" type="presParOf" srcId="{EF4C2480-2A34-42A6-A160-F072DB3B91A1}" destId="{0A2E689C-EB6C-48DB-88E2-202D46388F17}" srcOrd="0" destOrd="0" presId="urn:microsoft.com/office/officeart/2005/8/layout/hierarchy1"/>
    <dgm:cxn modelId="{B2011070-7CF8-4380-87C8-BE226D831190}" type="presParOf" srcId="{EF4C2480-2A34-42A6-A160-F072DB3B91A1}" destId="{60A6D0EF-00BB-4F2D-80D9-33A1930B7027}" srcOrd="1" destOrd="0" presId="urn:microsoft.com/office/officeart/2005/8/layout/hierarchy1"/>
    <dgm:cxn modelId="{849EC58E-1306-4F1B-857E-541FDB9D500C}" type="presParOf" srcId="{1380506C-4816-4FE3-B02A-80E9932F0DF3}" destId="{D4F23DD5-752E-478D-A0A8-C8E806B406EC}" srcOrd="1" destOrd="0" presId="urn:microsoft.com/office/officeart/2005/8/layout/hierarchy1"/>
    <dgm:cxn modelId="{866AE4AD-9F42-4D84-A908-20E4B29F6D25}" type="presParOf" srcId="{A01B35BE-E511-4E64-B272-BB33FFCFC20E}" destId="{E08FDDE1-2895-4CB6-9648-ABA7054795AC}" srcOrd="2" destOrd="0" presId="urn:microsoft.com/office/officeart/2005/8/layout/hierarchy1"/>
    <dgm:cxn modelId="{6AF78A23-D77D-4C1C-9BE8-608999A82453}" type="presParOf" srcId="{A01B35BE-E511-4E64-B272-BB33FFCFC20E}" destId="{6EB5E267-862C-42CE-A39F-661C74EC5989}" srcOrd="3" destOrd="0" presId="urn:microsoft.com/office/officeart/2005/8/layout/hierarchy1"/>
    <dgm:cxn modelId="{082E5591-CCE1-43A8-BCD0-67E620B3BF39}" type="presParOf" srcId="{6EB5E267-862C-42CE-A39F-661C74EC5989}" destId="{931C6B37-702C-4C71-89BE-9D3491674681}" srcOrd="0" destOrd="0" presId="urn:microsoft.com/office/officeart/2005/8/layout/hierarchy1"/>
    <dgm:cxn modelId="{2A2FAF0C-B5CF-4E07-A46D-4D216E0F1CA4}" type="presParOf" srcId="{931C6B37-702C-4C71-89BE-9D3491674681}" destId="{5929B094-07D3-4EB9-B1A1-9E1D7B309EEA}" srcOrd="0" destOrd="0" presId="urn:microsoft.com/office/officeart/2005/8/layout/hierarchy1"/>
    <dgm:cxn modelId="{8BC49671-3F4D-40FC-9AF2-A5039EFAB19E}" type="presParOf" srcId="{931C6B37-702C-4C71-89BE-9D3491674681}" destId="{1C266752-0B04-4FD3-8997-FB551C4155D3}" srcOrd="1" destOrd="0" presId="urn:microsoft.com/office/officeart/2005/8/layout/hierarchy1"/>
    <dgm:cxn modelId="{DFF70285-B02A-4D02-8A4C-FC7729C8FB54}" type="presParOf" srcId="{6EB5E267-862C-42CE-A39F-661C74EC5989}" destId="{047ED001-CCFF-4D3E-A4EE-9BE239F5154B}" srcOrd="1" destOrd="0" presId="urn:microsoft.com/office/officeart/2005/8/layout/hierarchy1"/>
    <dgm:cxn modelId="{A0E68D65-A82B-488F-92B8-F7F09A299ED5}" type="presParOf" srcId="{D6D31F87-9610-4114-9035-7C0F19C90676}" destId="{57524D7B-B574-495C-B6D2-BC9E2F178F27}" srcOrd="2" destOrd="0" presId="urn:microsoft.com/office/officeart/2005/8/layout/hierarchy1"/>
    <dgm:cxn modelId="{855FCCC4-2394-43C9-A462-D3B3A5BFABCF}" type="presParOf" srcId="{D6D31F87-9610-4114-9035-7C0F19C90676}" destId="{6DAC70D1-03D9-4FD9-8640-530F20E2243E}" srcOrd="3" destOrd="0" presId="urn:microsoft.com/office/officeart/2005/8/layout/hierarchy1"/>
    <dgm:cxn modelId="{8EA256B2-C0D9-498B-9178-D9CD2F7CE20C}" type="presParOf" srcId="{6DAC70D1-03D9-4FD9-8640-530F20E2243E}" destId="{05F60AED-B2A9-468E-BEFF-A82076C7DF36}" srcOrd="0" destOrd="0" presId="urn:microsoft.com/office/officeart/2005/8/layout/hierarchy1"/>
    <dgm:cxn modelId="{C8133A04-9A62-4CA9-947E-C1358103448C}" type="presParOf" srcId="{05F60AED-B2A9-468E-BEFF-A82076C7DF36}" destId="{98757EE7-B7DE-4BCB-A825-A99A1FB175AD}" srcOrd="0" destOrd="0" presId="urn:microsoft.com/office/officeart/2005/8/layout/hierarchy1"/>
    <dgm:cxn modelId="{72090A47-1A76-4379-9A84-4ED1FC9C62D4}" type="presParOf" srcId="{05F60AED-B2A9-468E-BEFF-A82076C7DF36}" destId="{B81F1E35-6411-43A8-BA63-A7C37493F1B6}" srcOrd="1" destOrd="0" presId="urn:microsoft.com/office/officeart/2005/8/layout/hierarchy1"/>
    <dgm:cxn modelId="{EAA8E3B4-738E-454D-A3B2-0E8514BAC280}" type="presParOf" srcId="{6DAC70D1-03D9-4FD9-8640-530F20E2243E}" destId="{05A63DCD-9E86-42BF-8330-2C4ED3B59DC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41CEDD-E51C-4940-8872-8C36AA291600}"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s-ES"/>
        </a:p>
      </dgm:t>
    </dgm:pt>
    <dgm:pt modelId="{B89BDE4F-D580-48E6-9DD0-F549EADD0D46}">
      <dgm:prSet phldrT="[Texto]" custT="1"/>
      <dgm:spPr/>
      <dgm:t>
        <a:bodyPr/>
        <a:lstStyle/>
        <a:p>
          <a:r>
            <a:rPr lang="es-ES" sz="2000" b="1" dirty="0" smtClean="0">
              <a:solidFill>
                <a:schemeClr val="tx1">
                  <a:lumMod val="95000"/>
                  <a:lumOff val="5000"/>
                </a:schemeClr>
              </a:solidFill>
              <a:latin typeface="Times New Roman" panose="02020603050405020304" pitchFamily="18" charset="0"/>
              <a:cs typeface="Times New Roman" panose="02020603050405020304" pitchFamily="18" charset="0"/>
            </a:rPr>
            <a:t>Ventas a </a:t>
          </a:r>
          <a:r>
            <a:rPr lang="es-ES" sz="2000" b="1" dirty="0" smtClean="0">
              <a:solidFill>
                <a:schemeClr val="tx1">
                  <a:lumMod val="95000"/>
                  <a:lumOff val="5000"/>
                </a:schemeClr>
              </a:solidFill>
              <a:latin typeface="Times New Roman" panose="02020603050405020304" pitchFamily="18" charset="0"/>
              <a:cs typeface="Times New Roman" panose="02020603050405020304" pitchFamily="18" charset="0"/>
            </a:rPr>
            <a:t>Contado </a:t>
          </a:r>
          <a:endParaRPr lang="es-ES" sz="20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C687F9CB-9EF5-4652-96D2-C0AB9C35873F}" type="parTrans" cxnId="{2C693DD9-9CD2-4514-B98F-684E16D1EB19}">
      <dgm:prSet/>
      <dgm:spPr/>
      <dgm:t>
        <a:bodyPr/>
        <a:lstStyle/>
        <a:p>
          <a:endParaRPr lang="es-ES" sz="18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C24875C1-D3F8-4AA6-90E7-04A714B7396A}" type="sibTrans" cxnId="{2C693DD9-9CD2-4514-B98F-684E16D1EB19}">
      <dgm:prSet custT="1"/>
      <dgm:spPr>
        <a:blipFill rotWithShape="0">
          <a:blip xmlns:r="http://schemas.openxmlformats.org/officeDocument/2006/relationships" r:embed="rId1"/>
          <a:stretch>
            <a:fillRect/>
          </a:stretch>
        </a:blipFill>
      </dgm:spPr>
      <dgm:t>
        <a:bodyPr/>
        <a:lstStyle/>
        <a:p>
          <a:endParaRPr lang="es-ES" sz="18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EF613C10-443F-4346-941E-4477ED7270FC}">
      <dgm:prSet phldrT="[Texto]" custT="1"/>
      <dgm:spPr/>
      <dgm:t>
        <a:bodyPr/>
        <a:lstStyle/>
        <a:p>
          <a:r>
            <a:rPr lang="es-ES" sz="1800" dirty="0" smtClean="0">
              <a:solidFill>
                <a:schemeClr val="tx1">
                  <a:lumMod val="95000"/>
                  <a:lumOff val="5000"/>
                </a:schemeClr>
              </a:solidFill>
              <a:latin typeface="Times New Roman" panose="02020603050405020304" pitchFamily="18" charset="0"/>
              <a:cs typeface="Times New Roman" panose="02020603050405020304" pitchFamily="18" charset="0"/>
            </a:rPr>
            <a:t>Precisan tener una adecuada gestión financiera así como crediticia que permita regular el efectivo y así resguardar a la Liquidez empresarial.</a:t>
          </a:r>
          <a:endParaRPr lang="es-ES" sz="1800"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3DAB8589-BD3A-44C9-AE9E-25BB049DBE6C}" type="parTrans" cxnId="{55CED8E5-BFA3-4110-B54D-41FB1D96EA81}">
      <dgm:prSet/>
      <dgm:spPr/>
      <dgm:t>
        <a:bodyPr/>
        <a:lstStyle/>
        <a:p>
          <a:endParaRPr lang="es-ES" sz="18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BCE172DE-D6DF-46AD-B010-BC7A8175F1D6}" type="sibTrans" cxnId="{55CED8E5-BFA3-4110-B54D-41FB1D96EA81}">
      <dgm:prSet/>
      <dgm:spPr/>
      <dgm:t>
        <a:bodyPr/>
        <a:lstStyle/>
        <a:p>
          <a:endParaRPr lang="es-ES" sz="18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B849364B-094C-49C8-86BF-FC0FFFF8AF3D}">
      <dgm:prSet phldrT="[Texto]" custT="1"/>
      <dgm:spPr/>
      <dgm:t>
        <a:bodyPr/>
        <a:lstStyle/>
        <a:p>
          <a:r>
            <a:rPr lang="es-ES" sz="1800" b="1" dirty="0" smtClean="0">
              <a:solidFill>
                <a:schemeClr val="tx1">
                  <a:lumMod val="95000"/>
                  <a:lumOff val="5000"/>
                </a:schemeClr>
              </a:solidFill>
              <a:latin typeface="Times New Roman" panose="02020603050405020304" pitchFamily="18" charset="0"/>
              <a:cs typeface="Times New Roman" panose="02020603050405020304" pitchFamily="18" charset="0"/>
            </a:rPr>
            <a:t>Ventas a Crédito</a:t>
          </a:r>
          <a:endParaRPr lang="es-ES" sz="18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C55C6CEC-A6FA-4C04-90D9-58ECE85D0E08}" type="parTrans" cxnId="{5A6D4661-2776-415C-8519-5D9DA1D37F8B}">
      <dgm:prSet/>
      <dgm:spPr/>
      <dgm:t>
        <a:bodyPr/>
        <a:lstStyle/>
        <a:p>
          <a:endParaRPr lang="es-ES" sz="18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C05BC9BC-268F-47EB-B29C-26FCF585A59D}" type="sibTrans" cxnId="{5A6D4661-2776-415C-8519-5D9DA1D37F8B}">
      <dgm:prSet custT="1"/>
      <dgm:spPr>
        <a:blipFill rotWithShape="0">
          <a:blip xmlns:r="http://schemas.openxmlformats.org/officeDocument/2006/relationships" r:embed="rId2"/>
          <a:stretch>
            <a:fillRect/>
          </a:stretch>
        </a:blipFill>
      </dgm:spPr>
      <dgm:t>
        <a:bodyPr/>
        <a:lstStyle/>
        <a:p>
          <a:endParaRPr lang="es-ES" sz="18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971BB752-7BB0-41C6-A9F8-5AECF83B49EE}">
      <dgm:prSet phldrT="[Texto]" custT="1"/>
      <dgm:spPr/>
      <dgm:t>
        <a:bodyPr/>
        <a:lstStyle/>
        <a:p>
          <a:r>
            <a:rPr lang="es-EC" sz="1800" dirty="0" smtClean="0">
              <a:latin typeface="Times New Roman" panose="02020603050405020304" pitchFamily="18" charset="0"/>
              <a:cs typeface="Times New Roman" panose="02020603050405020304" pitchFamily="18" charset="0"/>
            </a:rPr>
            <a:t>Originadas a plazos por las empresas, son importantes como parte de la liquidez y situación financiera es una alternativa para la generación de ingresos</a:t>
          </a:r>
          <a:endParaRPr lang="es-ES" sz="1800"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CF8EE0A4-A3F0-41FA-AE5D-486FBA5DE75C}" type="parTrans" cxnId="{5BBF0FD2-1FCF-4A4D-89B7-D8477CEAFB3D}">
      <dgm:prSet/>
      <dgm:spPr/>
      <dgm:t>
        <a:bodyPr/>
        <a:lstStyle/>
        <a:p>
          <a:endParaRPr lang="es-ES" sz="18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3FC5077B-54A3-4DDC-958C-E290E508FF53}" type="sibTrans" cxnId="{5BBF0FD2-1FCF-4A4D-89B7-D8477CEAFB3D}">
      <dgm:prSet/>
      <dgm:spPr/>
      <dgm:t>
        <a:bodyPr/>
        <a:lstStyle/>
        <a:p>
          <a:endParaRPr lang="es-ES" sz="18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B7B4A8F2-BFC9-4889-A643-F0680D4E1B29}">
      <dgm:prSet phldrT="[Texto]" custT="1"/>
      <dgm:spPr/>
      <dgm:t>
        <a:bodyPr/>
        <a:lstStyle/>
        <a:p>
          <a:r>
            <a:rPr lang="es-ES" sz="1800" b="1" dirty="0" smtClean="0">
              <a:solidFill>
                <a:schemeClr val="tx1">
                  <a:lumMod val="95000"/>
                  <a:lumOff val="5000"/>
                </a:schemeClr>
              </a:solidFill>
              <a:latin typeface="Times New Roman" panose="02020603050405020304" pitchFamily="18" charset="0"/>
              <a:cs typeface="Times New Roman" panose="02020603050405020304" pitchFamily="18" charset="0"/>
            </a:rPr>
            <a:t>Cartera Vencida</a:t>
          </a:r>
          <a:endParaRPr lang="es-ES" sz="18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0C6DF912-DDAF-402C-A19C-013E5D37A708}" type="parTrans" cxnId="{F4837B46-D3E1-473E-AF74-A788997D671F}">
      <dgm:prSet/>
      <dgm:spPr/>
      <dgm:t>
        <a:bodyPr/>
        <a:lstStyle/>
        <a:p>
          <a:endParaRPr lang="es-ES" sz="18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DE93402F-99BD-487B-8405-44F820121D03}" type="sibTrans" cxnId="{F4837B46-D3E1-473E-AF74-A788997D671F}">
      <dgm:prSet custT="1"/>
      <dgm:spPr>
        <a:blipFill rotWithShape="0">
          <a:blip xmlns:r="http://schemas.openxmlformats.org/officeDocument/2006/relationships" r:embed="rId3"/>
          <a:stretch>
            <a:fillRect/>
          </a:stretch>
        </a:blipFill>
      </dgm:spPr>
      <dgm:t>
        <a:bodyPr/>
        <a:lstStyle/>
        <a:p>
          <a:endParaRPr lang="es-ES" sz="18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93B5507F-7CEB-437A-9148-106BC8C8F8E6}">
      <dgm:prSet phldrT="[Texto]" custT="1"/>
      <dgm:spPr/>
      <dgm:t>
        <a:bodyPr/>
        <a:lstStyle/>
        <a:p>
          <a:r>
            <a:rPr lang="es-ES" sz="1800" dirty="0" smtClean="0">
              <a:solidFill>
                <a:schemeClr val="tx1">
                  <a:lumMod val="95000"/>
                  <a:lumOff val="5000"/>
                </a:schemeClr>
              </a:solidFill>
              <a:latin typeface="Times New Roman" panose="02020603050405020304" pitchFamily="18" charset="0"/>
              <a:cs typeface="Times New Roman" panose="02020603050405020304" pitchFamily="18" charset="0"/>
            </a:rPr>
            <a:t>Necesario una concesión de créditos en apego a las 5C de crédito, como medio para solucionar y evitar la falta de liquidez.</a:t>
          </a:r>
          <a:endParaRPr lang="es-ES" sz="1800"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6D0D912C-64F1-4FA2-9DDA-A88610456A4B}" type="parTrans" cxnId="{3B169AFB-0BAD-4DDE-929B-459A898268D2}">
      <dgm:prSet/>
      <dgm:spPr/>
      <dgm:t>
        <a:bodyPr/>
        <a:lstStyle/>
        <a:p>
          <a:endParaRPr lang="es-ES" sz="18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1E54A5D7-EE3C-4FEC-B54B-1AE5E64F1974}" type="sibTrans" cxnId="{3B169AFB-0BAD-4DDE-929B-459A898268D2}">
      <dgm:prSet/>
      <dgm:spPr/>
      <dgm:t>
        <a:bodyPr/>
        <a:lstStyle/>
        <a:p>
          <a:endParaRPr lang="es-ES" sz="180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2517069B-6E01-4842-9691-B74AB23A4533}" type="pres">
      <dgm:prSet presAssocID="{3641CEDD-E51C-4940-8872-8C36AA291600}" presName="Name0" presStyleCnt="0">
        <dgm:presLayoutVars>
          <dgm:chMax/>
          <dgm:chPref/>
          <dgm:dir/>
          <dgm:animLvl val="lvl"/>
        </dgm:presLayoutVars>
      </dgm:prSet>
      <dgm:spPr/>
      <dgm:t>
        <a:bodyPr/>
        <a:lstStyle/>
        <a:p>
          <a:endParaRPr lang="es-ES"/>
        </a:p>
      </dgm:t>
    </dgm:pt>
    <dgm:pt modelId="{D7AA1984-7CDD-43F1-A0E5-20F5D5609E8E}" type="pres">
      <dgm:prSet presAssocID="{B89BDE4F-D580-48E6-9DD0-F549EADD0D46}" presName="composite" presStyleCnt="0"/>
      <dgm:spPr/>
    </dgm:pt>
    <dgm:pt modelId="{A56F310A-E298-43B6-B1C1-A9977665F588}" type="pres">
      <dgm:prSet presAssocID="{B89BDE4F-D580-48E6-9DD0-F549EADD0D46}" presName="Parent1" presStyleLbl="node1" presStyleIdx="0" presStyleCnt="6">
        <dgm:presLayoutVars>
          <dgm:chMax val="1"/>
          <dgm:chPref val="1"/>
          <dgm:bulletEnabled val="1"/>
        </dgm:presLayoutVars>
      </dgm:prSet>
      <dgm:spPr/>
      <dgm:t>
        <a:bodyPr/>
        <a:lstStyle/>
        <a:p>
          <a:endParaRPr lang="es-ES"/>
        </a:p>
      </dgm:t>
    </dgm:pt>
    <dgm:pt modelId="{89A1C603-38F0-415A-AA39-40B6AAEB435F}" type="pres">
      <dgm:prSet presAssocID="{B89BDE4F-D580-48E6-9DD0-F549EADD0D46}" presName="Childtext1" presStyleLbl="revTx" presStyleIdx="0" presStyleCnt="3" custScaleX="120421" custLinFactNeighborX="12473" custLinFactNeighborY="-7290">
        <dgm:presLayoutVars>
          <dgm:chMax val="0"/>
          <dgm:chPref val="0"/>
          <dgm:bulletEnabled val="1"/>
        </dgm:presLayoutVars>
      </dgm:prSet>
      <dgm:spPr/>
      <dgm:t>
        <a:bodyPr/>
        <a:lstStyle/>
        <a:p>
          <a:endParaRPr lang="es-ES"/>
        </a:p>
      </dgm:t>
    </dgm:pt>
    <dgm:pt modelId="{1425B4AB-62F4-4B47-A010-12EAD3951386}" type="pres">
      <dgm:prSet presAssocID="{B89BDE4F-D580-48E6-9DD0-F549EADD0D46}" presName="BalanceSpacing" presStyleCnt="0"/>
      <dgm:spPr/>
    </dgm:pt>
    <dgm:pt modelId="{2012D313-C6DA-4A02-8D0C-10CC84E840FD}" type="pres">
      <dgm:prSet presAssocID="{B89BDE4F-D580-48E6-9DD0-F549EADD0D46}" presName="BalanceSpacing1" presStyleCnt="0"/>
      <dgm:spPr/>
    </dgm:pt>
    <dgm:pt modelId="{898FE2B5-8264-4C2B-8664-0676373AB9DE}" type="pres">
      <dgm:prSet presAssocID="{C24875C1-D3F8-4AA6-90E7-04A714B7396A}" presName="Accent1Text" presStyleLbl="node1" presStyleIdx="1" presStyleCnt="6" custLinFactNeighborX="-6426" custLinFactNeighborY="-9386"/>
      <dgm:spPr/>
      <dgm:t>
        <a:bodyPr/>
        <a:lstStyle/>
        <a:p>
          <a:endParaRPr lang="es-ES"/>
        </a:p>
      </dgm:t>
    </dgm:pt>
    <dgm:pt modelId="{74E6AA99-2377-465C-89CF-056601723DBE}" type="pres">
      <dgm:prSet presAssocID="{C24875C1-D3F8-4AA6-90E7-04A714B7396A}" presName="spaceBetweenRectangles" presStyleCnt="0"/>
      <dgm:spPr/>
    </dgm:pt>
    <dgm:pt modelId="{FE37A8A6-5EEA-42CD-BCE7-9F5D721E941B}" type="pres">
      <dgm:prSet presAssocID="{B849364B-094C-49C8-86BF-FC0FFFF8AF3D}" presName="composite" presStyleCnt="0"/>
      <dgm:spPr/>
    </dgm:pt>
    <dgm:pt modelId="{2C5C5E41-293F-4EDF-99B2-DFBA94D62394}" type="pres">
      <dgm:prSet presAssocID="{B849364B-094C-49C8-86BF-FC0FFFF8AF3D}" presName="Parent1" presStyleLbl="node1" presStyleIdx="2" presStyleCnt="6">
        <dgm:presLayoutVars>
          <dgm:chMax val="1"/>
          <dgm:chPref val="1"/>
          <dgm:bulletEnabled val="1"/>
        </dgm:presLayoutVars>
      </dgm:prSet>
      <dgm:spPr/>
      <dgm:t>
        <a:bodyPr/>
        <a:lstStyle/>
        <a:p>
          <a:endParaRPr lang="es-ES"/>
        </a:p>
      </dgm:t>
    </dgm:pt>
    <dgm:pt modelId="{4F23CEA1-1924-4916-9FF3-010415E87192}" type="pres">
      <dgm:prSet presAssocID="{B849364B-094C-49C8-86BF-FC0FFFF8AF3D}" presName="Childtext1" presStyleLbl="revTx" presStyleIdx="1" presStyleCnt="3" custScaleX="119549" custScaleY="156093" custLinFactNeighborX="-12556" custLinFactNeighborY="-1615">
        <dgm:presLayoutVars>
          <dgm:chMax val="0"/>
          <dgm:chPref val="0"/>
          <dgm:bulletEnabled val="1"/>
        </dgm:presLayoutVars>
      </dgm:prSet>
      <dgm:spPr/>
      <dgm:t>
        <a:bodyPr/>
        <a:lstStyle/>
        <a:p>
          <a:endParaRPr lang="es-ES"/>
        </a:p>
      </dgm:t>
    </dgm:pt>
    <dgm:pt modelId="{445B1109-F60E-4926-8362-71D82F5DF55D}" type="pres">
      <dgm:prSet presAssocID="{B849364B-094C-49C8-86BF-FC0FFFF8AF3D}" presName="BalanceSpacing" presStyleCnt="0"/>
      <dgm:spPr/>
    </dgm:pt>
    <dgm:pt modelId="{DE703891-F2DA-45D1-8AE4-440BD2CAF802}" type="pres">
      <dgm:prSet presAssocID="{B849364B-094C-49C8-86BF-FC0FFFF8AF3D}" presName="BalanceSpacing1" presStyleCnt="0"/>
      <dgm:spPr/>
    </dgm:pt>
    <dgm:pt modelId="{95526B4B-1980-47B8-A5EE-F071E2578640}" type="pres">
      <dgm:prSet presAssocID="{C05BC9BC-268F-47EB-B29C-26FCF585A59D}" presName="Accent1Text" presStyleLbl="node1" presStyleIdx="3" presStyleCnt="6"/>
      <dgm:spPr/>
      <dgm:t>
        <a:bodyPr/>
        <a:lstStyle/>
        <a:p>
          <a:endParaRPr lang="es-ES"/>
        </a:p>
      </dgm:t>
    </dgm:pt>
    <dgm:pt modelId="{32202E42-57B6-4CA4-9446-9BA51C26C98A}" type="pres">
      <dgm:prSet presAssocID="{C05BC9BC-268F-47EB-B29C-26FCF585A59D}" presName="spaceBetweenRectangles" presStyleCnt="0"/>
      <dgm:spPr/>
    </dgm:pt>
    <dgm:pt modelId="{CCECF752-6FDC-40EC-B777-B1A547F1C8B2}" type="pres">
      <dgm:prSet presAssocID="{B7B4A8F2-BFC9-4889-A643-F0680D4E1B29}" presName="composite" presStyleCnt="0"/>
      <dgm:spPr/>
    </dgm:pt>
    <dgm:pt modelId="{DD677302-21C6-41BD-9934-04B500D7EA6F}" type="pres">
      <dgm:prSet presAssocID="{B7B4A8F2-BFC9-4889-A643-F0680D4E1B29}" presName="Parent1" presStyleLbl="node1" presStyleIdx="4" presStyleCnt="6">
        <dgm:presLayoutVars>
          <dgm:chMax val="1"/>
          <dgm:chPref val="1"/>
          <dgm:bulletEnabled val="1"/>
        </dgm:presLayoutVars>
      </dgm:prSet>
      <dgm:spPr/>
      <dgm:t>
        <a:bodyPr/>
        <a:lstStyle/>
        <a:p>
          <a:endParaRPr lang="es-ES"/>
        </a:p>
      </dgm:t>
    </dgm:pt>
    <dgm:pt modelId="{20223EDF-D397-4091-ADD8-CAE18A58AB37}" type="pres">
      <dgm:prSet presAssocID="{B7B4A8F2-BFC9-4889-A643-F0680D4E1B29}" presName="Childtext1" presStyleLbl="revTx" presStyleIdx="2" presStyleCnt="3" custScaleX="135456" custLinFactNeighborX="20853">
        <dgm:presLayoutVars>
          <dgm:chMax val="0"/>
          <dgm:chPref val="0"/>
          <dgm:bulletEnabled val="1"/>
        </dgm:presLayoutVars>
      </dgm:prSet>
      <dgm:spPr/>
      <dgm:t>
        <a:bodyPr/>
        <a:lstStyle/>
        <a:p>
          <a:endParaRPr lang="es-ES"/>
        </a:p>
      </dgm:t>
    </dgm:pt>
    <dgm:pt modelId="{998F7A1C-0E00-4BE5-921B-C25FEA3267D1}" type="pres">
      <dgm:prSet presAssocID="{B7B4A8F2-BFC9-4889-A643-F0680D4E1B29}" presName="BalanceSpacing" presStyleCnt="0"/>
      <dgm:spPr/>
    </dgm:pt>
    <dgm:pt modelId="{42114B99-D47B-4577-A5A8-7C818E2977FC}" type="pres">
      <dgm:prSet presAssocID="{B7B4A8F2-BFC9-4889-A643-F0680D4E1B29}" presName="BalanceSpacing1" presStyleCnt="0"/>
      <dgm:spPr/>
    </dgm:pt>
    <dgm:pt modelId="{FDE96B8C-D749-4988-92FC-4DC545A978A5}" type="pres">
      <dgm:prSet presAssocID="{DE93402F-99BD-487B-8405-44F820121D03}" presName="Accent1Text" presStyleLbl="node1" presStyleIdx="5" presStyleCnt="6" custLinFactNeighborX="1325" custLinFactNeighborY="6788"/>
      <dgm:spPr/>
      <dgm:t>
        <a:bodyPr/>
        <a:lstStyle/>
        <a:p>
          <a:endParaRPr lang="es-ES"/>
        </a:p>
      </dgm:t>
    </dgm:pt>
  </dgm:ptLst>
  <dgm:cxnLst>
    <dgm:cxn modelId="{5BBF0FD2-1FCF-4A4D-89B7-D8477CEAFB3D}" srcId="{B849364B-094C-49C8-86BF-FC0FFFF8AF3D}" destId="{971BB752-7BB0-41C6-A9F8-5AECF83B49EE}" srcOrd="0" destOrd="0" parTransId="{CF8EE0A4-A3F0-41FA-AE5D-486FBA5DE75C}" sibTransId="{3FC5077B-54A3-4DDC-958C-E290E508FF53}"/>
    <dgm:cxn modelId="{A7713FED-C10B-45A6-A325-AA365B17C655}" type="presOf" srcId="{C24875C1-D3F8-4AA6-90E7-04A714B7396A}" destId="{898FE2B5-8264-4C2B-8664-0676373AB9DE}" srcOrd="0" destOrd="0" presId="urn:microsoft.com/office/officeart/2008/layout/AlternatingHexagons"/>
    <dgm:cxn modelId="{823689C6-7EAA-4CB4-9902-5F6EA1600130}" type="presOf" srcId="{971BB752-7BB0-41C6-A9F8-5AECF83B49EE}" destId="{4F23CEA1-1924-4916-9FF3-010415E87192}" srcOrd="0" destOrd="0" presId="urn:microsoft.com/office/officeart/2008/layout/AlternatingHexagons"/>
    <dgm:cxn modelId="{1182D88F-412B-4E1C-A5F8-B476DB2937CC}" type="presOf" srcId="{EF613C10-443F-4346-941E-4477ED7270FC}" destId="{89A1C603-38F0-415A-AA39-40B6AAEB435F}" srcOrd="0" destOrd="0" presId="urn:microsoft.com/office/officeart/2008/layout/AlternatingHexagons"/>
    <dgm:cxn modelId="{4F75EDDD-1081-4A39-AFC9-DE0D613CD251}" type="presOf" srcId="{B849364B-094C-49C8-86BF-FC0FFFF8AF3D}" destId="{2C5C5E41-293F-4EDF-99B2-DFBA94D62394}" srcOrd="0" destOrd="0" presId="urn:microsoft.com/office/officeart/2008/layout/AlternatingHexagons"/>
    <dgm:cxn modelId="{A0A4F35D-8809-437D-8154-8E43DCCB5E25}" type="presOf" srcId="{DE93402F-99BD-487B-8405-44F820121D03}" destId="{FDE96B8C-D749-4988-92FC-4DC545A978A5}" srcOrd="0" destOrd="0" presId="urn:microsoft.com/office/officeart/2008/layout/AlternatingHexagons"/>
    <dgm:cxn modelId="{5A6D4661-2776-415C-8519-5D9DA1D37F8B}" srcId="{3641CEDD-E51C-4940-8872-8C36AA291600}" destId="{B849364B-094C-49C8-86BF-FC0FFFF8AF3D}" srcOrd="1" destOrd="0" parTransId="{C55C6CEC-A6FA-4C04-90D9-58ECE85D0E08}" sibTransId="{C05BC9BC-268F-47EB-B29C-26FCF585A59D}"/>
    <dgm:cxn modelId="{A041B975-C371-45CB-A29F-EFDF5907D363}" type="presOf" srcId="{93B5507F-7CEB-437A-9148-106BC8C8F8E6}" destId="{20223EDF-D397-4091-ADD8-CAE18A58AB37}" srcOrd="0" destOrd="0" presId="urn:microsoft.com/office/officeart/2008/layout/AlternatingHexagons"/>
    <dgm:cxn modelId="{B64BEC3D-A95E-46E7-9A70-7C6586288A01}" type="presOf" srcId="{B89BDE4F-D580-48E6-9DD0-F549EADD0D46}" destId="{A56F310A-E298-43B6-B1C1-A9977665F588}" srcOrd="0" destOrd="0" presId="urn:microsoft.com/office/officeart/2008/layout/AlternatingHexagons"/>
    <dgm:cxn modelId="{C1595910-F8EE-4EFB-A949-04B0EE40839D}" type="presOf" srcId="{C05BC9BC-268F-47EB-B29C-26FCF585A59D}" destId="{95526B4B-1980-47B8-A5EE-F071E2578640}" srcOrd="0" destOrd="0" presId="urn:microsoft.com/office/officeart/2008/layout/AlternatingHexagons"/>
    <dgm:cxn modelId="{55CED8E5-BFA3-4110-B54D-41FB1D96EA81}" srcId="{B89BDE4F-D580-48E6-9DD0-F549EADD0D46}" destId="{EF613C10-443F-4346-941E-4477ED7270FC}" srcOrd="0" destOrd="0" parTransId="{3DAB8589-BD3A-44C9-AE9E-25BB049DBE6C}" sibTransId="{BCE172DE-D6DF-46AD-B010-BC7A8175F1D6}"/>
    <dgm:cxn modelId="{F4837B46-D3E1-473E-AF74-A788997D671F}" srcId="{3641CEDD-E51C-4940-8872-8C36AA291600}" destId="{B7B4A8F2-BFC9-4889-A643-F0680D4E1B29}" srcOrd="2" destOrd="0" parTransId="{0C6DF912-DDAF-402C-A19C-013E5D37A708}" sibTransId="{DE93402F-99BD-487B-8405-44F820121D03}"/>
    <dgm:cxn modelId="{7CAA0DF1-C7D3-40B7-97FB-39D78FB41676}" type="presOf" srcId="{3641CEDD-E51C-4940-8872-8C36AA291600}" destId="{2517069B-6E01-4842-9691-B74AB23A4533}" srcOrd="0" destOrd="0" presId="urn:microsoft.com/office/officeart/2008/layout/AlternatingHexagons"/>
    <dgm:cxn modelId="{3B169AFB-0BAD-4DDE-929B-459A898268D2}" srcId="{B7B4A8F2-BFC9-4889-A643-F0680D4E1B29}" destId="{93B5507F-7CEB-437A-9148-106BC8C8F8E6}" srcOrd="0" destOrd="0" parTransId="{6D0D912C-64F1-4FA2-9DDA-A88610456A4B}" sibTransId="{1E54A5D7-EE3C-4FEC-B54B-1AE5E64F1974}"/>
    <dgm:cxn modelId="{2C693DD9-9CD2-4514-B98F-684E16D1EB19}" srcId="{3641CEDD-E51C-4940-8872-8C36AA291600}" destId="{B89BDE4F-D580-48E6-9DD0-F549EADD0D46}" srcOrd="0" destOrd="0" parTransId="{C687F9CB-9EF5-4652-96D2-C0AB9C35873F}" sibTransId="{C24875C1-D3F8-4AA6-90E7-04A714B7396A}"/>
    <dgm:cxn modelId="{9F416F1A-08A8-428D-A1F3-3A3286B1DD8D}" type="presOf" srcId="{B7B4A8F2-BFC9-4889-A643-F0680D4E1B29}" destId="{DD677302-21C6-41BD-9934-04B500D7EA6F}" srcOrd="0" destOrd="0" presId="urn:microsoft.com/office/officeart/2008/layout/AlternatingHexagons"/>
    <dgm:cxn modelId="{6D815978-7B53-423B-85B3-20942EDD997E}" type="presParOf" srcId="{2517069B-6E01-4842-9691-B74AB23A4533}" destId="{D7AA1984-7CDD-43F1-A0E5-20F5D5609E8E}" srcOrd="0" destOrd="0" presId="urn:microsoft.com/office/officeart/2008/layout/AlternatingHexagons"/>
    <dgm:cxn modelId="{3C6D8598-1AD4-40C7-94C7-3783B1AFE84F}" type="presParOf" srcId="{D7AA1984-7CDD-43F1-A0E5-20F5D5609E8E}" destId="{A56F310A-E298-43B6-B1C1-A9977665F588}" srcOrd="0" destOrd="0" presId="urn:microsoft.com/office/officeart/2008/layout/AlternatingHexagons"/>
    <dgm:cxn modelId="{EAFDF9A5-6FCF-439C-AE8D-F216D4ABDB85}" type="presParOf" srcId="{D7AA1984-7CDD-43F1-A0E5-20F5D5609E8E}" destId="{89A1C603-38F0-415A-AA39-40B6AAEB435F}" srcOrd="1" destOrd="0" presId="urn:microsoft.com/office/officeart/2008/layout/AlternatingHexagons"/>
    <dgm:cxn modelId="{32FF1BAD-E8FD-4ED5-BE68-BDE10C3CAC80}" type="presParOf" srcId="{D7AA1984-7CDD-43F1-A0E5-20F5D5609E8E}" destId="{1425B4AB-62F4-4B47-A010-12EAD3951386}" srcOrd="2" destOrd="0" presId="urn:microsoft.com/office/officeart/2008/layout/AlternatingHexagons"/>
    <dgm:cxn modelId="{650D3406-D816-4568-B212-3303198DAA3C}" type="presParOf" srcId="{D7AA1984-7CDD-43F1-A0E5-20F5D5609E8E}" destId="{2012D313-C6DA-4A02-8D0C-10CC84E840FD}" srcOrd="3" destOrd="0" presId="urn:microsoft.com/office/officeart/2008/layout/AlternatingHexagons"/>
    <dgm:cxn modelId="{A6908798-BE49-4AA4-B5CC-7E0CA558CBF7}" type="presParOf" srcId="{D7AA1984-7CDD-43F1-A0E5-20F5D5609E8E}" destId="{898FE2B5-8264-4C2B-8664-0676373AB9DE}" srcOrd="4" destOrd="0" presId="urn:microsoft.com/office/officeart/2008/layout/AlternatingHexagons"/>
    <dgm:cxn modelId="{A2FC66FC-4A8B-4CEE-98DD-8C5E8C3FEC87}" type="presParOf" srcId="{2517069B-6E01-4842-9691-B74AB23A4533}" destId="{74E6AA99-2377-465C-89CF-056601723DBE}" srcOrd="1" destOrd="0" presId="urn:microsoft.com/office/officeart/2008/layout/AlternatingHexagons"/>
    <dgm:cxn modelId="{E23017A2-E2C3-4881-850C-F4A6005581A2}" type="presParOf" srcId="{2517069B-6E01-4842-9691-B74AB23A4533}" destId="{FE37A8A6-5EEA-42CD-BCE7-9F5D721E941B}" srcOrd="2" destOrd="0" presId="urn:microsoft.com/office/officeart/2008/layout/AlternatingHexagons"/>
    <dgm:cxn modelId="{C2F525D1-191A-41AF-A56D-58DC5CFA82D2}" type="presParOf" srcId="{FE37A8A6-5EEA-42CD-BCE7-9F5D721E941B}" destId="{2C5C5E41-293F-4EDF-99B2-DFBA94D62394}" srcOrd="0" destOrd="0" presId="urn:microsoft.com/office/officeart/2008/layout/AlternatingHexagons"/>
    <dgm:cxn modelId="{A75D7C1B-21CC-4479-8841-A1556C7F81F4}" type="presParOf" srcId="{FE37A8A6-5EEA-42CD-BCE7-9F5D721E941B}" destId="{4F23CEA1-1924-4916-9FF3-010415E87192}" srcOrd="1" destOrd="0" presId="urn:microsoft.com/office/officeart/2008/layout/AlternatingHexagons"/>
    <dgm:cxn modelId="{341F65A1-1997-4C61-9C61-84B6EAB0F1C8}" type="presParOf" srcId="{FE37A8A6-5EEA-42CD-BCE7-9F5D721E941B}" destId="{445B1109-F60E-4926-8362-71D82F5DF55D}" srcOrd="2" destOrd="0" presId="urn:microsoft.com/office/officeart/2008/layout/AlternatingHexagons"/>
    <dgm:cxn modelId="{A68B5006-660F-4C34-9F97-783223DB0FBD}" type="presParOf" srcId="{FE37A8A6-5EEA-42CD-BCE7-9F5D721E941B}" destId="{DE703891-F2DA-45D1-8AE4-440BD2CAF802}" srcOrd="3" destOrd="0" presId="urn:microsoft.com/office/officeart/2008/layout/AlternatingHexagons"/>
    <dgm:cxn modelId="{45B9B7F6-2346-45EF-BBB5-73395F83BABC}" type="presParOf" srcId="{FE37A8A6-5EEA-42CD-BCE7-9F5D721E941B}" destId="{95526B4B-1980-47B8-A5EE-F071E2578640}" srcOrd="4" destOrd="0" presId="urn:microsoft.com/office/officeart/2008/layout/AlternatingHexagons"/>
    <dgm:cxn modelId="{64B0FB59-82C9-4CAC-B808-28CE4E0BABE5}" type="presParOf" srcId="{2517069B-6E01-4842-9691-B74AB23A4533}" destId="{32202E42-57B6-4CA4-9446-9BA51C26C98A}" srcOrd="3" destOrd="0" presId="urn:microsoft.com/office/officeart/2008/layout/AlternatingHexagons"/>
    <dgm:cxn modelId="{0951F834-2BE1-46F2-889D-D792E1E9E830}" type="presParOf" srcId="{2517069B-6E01-4842-9691-B74AB23A4533}" destId="{CCECF752-6FDC-40EC-B777-B1A547F1C8B2}" srcOrd="4" destOrd="0" presId="urn:microsoft.com/office/officeart/2008/layout/AlternatingHexagons"/>
    <dgm:cxn modelId="{E2C8B436-DF36-417C-ABD2-E68E539DAFAD}" type="presParOf" srcId="{CCECF752-6FDC-40EC-B777-B1A547F1C8B2}" destId="{DD677302-21C6-41BD-9934-04B500D7EA6F}" srcOrd="0" destOrd="0" presId="urn:microsoft.com/office/officeart/2008/layout/AlternatingHexagons"/>
    <dgm:cxn modelId="{F90B904B-DB36-4607-ABF0-1067F6896A22}" type="presParOf" srcId="{CCECF752-6FDC-40EC-B777-B1A547F1C8B2}" destId="{20223EDF-D397-4091-ADD8-CAE18A58AB37}" srcOrd="1" destOrd="0" presId="urn:microsoft.com/office/officeart/2008/layout/AlternatingHexagons"/>
    <dgm:cxn modelId="{1F79D8AD-AD68-48DB-A3AE-4F4A0C06C675}" type="presParOf" srcId="{CCECF752-6FDC-40EC-B777-B1A547F1C8B2}" destId="{998F7A1C-0E00-4BE5-921B-C25FEA3267D1}" srcOrd="2" destOrd="0" presId="urn:microsoft.com/office/officeart/2008/layout/AlternatingHexagons"/>
    <dgm:cxn modelId="{25ADC9B0-7038-4862-B0F2-2449B31B8D6E}" type="presParOf" srcId="{CCECF752-6FDC-40EC-B777-B1A547F1C8B2}" destId="{42114B99-D47B-4577-A5A8-7C818E2977FC}" srcOrd="3" destOrd="0" presId="urn:microsoft.com/office/officeart/2008/layout/AlternatingHexagons"/>
    <dgm:cxn modelId="{12A4850D-0FC0-42B9-9FFF-05DDFD16207F}" type="presParOf" srcId="{CCECF752-6FDC-40EC-B777-B1A547F1C8B2}" destId="{FDE96B8C-D749-4988-92FC-4DC545A978A5}"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405A8B-5ABA-4377-B4C6-001146F800FC}" type="doc">
      <dgm:prSet loTypeId="urn:microsoft.com/office/officeart/2005/8/layout/pList1" loCatId="list" qsTypeId="urn:microsoft.com/office/officeart/2005/8/quickstyle/simple1" qsCatId="simple" csTypeId="urn:microsoft.com/office/officeart/2005/8/colors/colorful3" csCatId="colorful" phldr="1"/>
      <dgm:spPr/>
      <dgm:t>
        <a:bodyPr/>
        <a:lstStyle/>
        <a:p>
          <a:endParaRPr lang="es-ES"/>
        </a:p>
      </dgm:t>
    </dgm:pt>
    <dgm:pt modelId="{F278ECD0-B40B-4C2E-B7F4-0B9BEC416459}">
      <dgm:prSet phldrT="[Texto]" custT="1"/>
      <dgm:spPr/>
      <dgm:t>
        <a:bodyPr/>
        <a:lstStyle/>
        <a:p>
          <a:pPr algn="ctr"/>
          <a:r>
            <a:rPr lang="es-ES" sz="1400" dirty="0" smtClean="0">
              <a:solidFill>
                <a:schemeClr val="tx1"/>
              </a:solidFill>
              <a:latin typeface="Times New Roman" panose="02020603050405020304" pitchFamily="18" charset="0"/>
              <a:cs typeface="Times New Roman" panose="02020603050405020304" pitchFamily="18" charset="0"/>
            </a:rPr>
            <a:t>Mejorar la rotación de los inventarios</a:t>
          </a:r>
          <a:endParaRPr lang="es-ES" sz="1400" dirty="0">
            <a:solidFill>
              <a:schemeClr val="tx1"/>
            </a:solidFill>
            <a:latin typeface="Times New Roman" panose="02020603050405020304" pitchFamily="18" charset="0"/>
            <a:cs typeface="Times New Roman" panose="02020603050405020304" pitchFamily="18" charset="0"/>
          </a:endParaRPr>
        </a:p>
      </dgm:t>
    </dgm:pt>
    <dgm:pt modelId="{4043B3C6-8CFC-4E30-B710-1895919255DB}" type="parTrans" cxnId="{90C881C1-203A-47CD-95BC-FB9EB806B47F}">
      <dgm:prSet/>
      <dgm:spPr/>
      <dgm:t>
        <a:bodyPr/>
        <a:lstStyle/>
        <a:p>
          <a:endParaRPr lang="es-ES" sz="1000">
            <a:solidFill>
              <a:schemeClr val="tx1"/>
            </a:solidFill>
            <a:latin typeface="Times New Roman" panose="02020603050405020304" pitchFamily="18" charset="0"/>
            <a:cs typeface="Times New Roman" panose="02020603050405020304" pitchFamily="18" charset="0"/>
          </a:endParaRPr>
        </a:p>
      </dgm:t>
    </dgm:pt>
    <dgm:pt modelId="{B6200BA8-80B6-46F3-B15A-EE70727E104E}" type="sibTrans" cxnId="{90C881C1-203A-47CD-95BC-FB9EB806B47F}">
      <dgm:prSet custT="1"/>
      <dgm:spPr/>
      <dgm:t>
        <a:bodyPr/>
        <a:lstStyle/>
        <a:p>
          <a:endParaRPr lang="es-ES" sz="1000">
            <a:solidFill>
              <a:schemeClr val="tx1"/>
            </a:solidFill>
            <a:latin typeface="Times New Roman" panose="02020603050405020304" pitchFamily="18" charset="0"/>
            <a:cs typeface="Times New Roman" panose="02020603050405020304" pitchFamily="18" charset="0"/>
          </a:endParaRPr>
        </a:p>
      </dgm:t>
    </dgm:pt>
    <dgm:pt modelId="{F2C65085-0D51-4075-93E1-4C2BFC7EF8D2}">
      <dgm:prSet phldrT="[Texto]" custT="1"/>
      <dgm:spPr/>
      <dgm:t>
        <a:bodyPr/>
        <a:lstStyle/>
        <a:p>
          <a:pPr algn="ctr"/>
          <a:r>
            <a:rPr lang="es-ES" sz="1400" dirty="0" smtClean="0">
              <a:solidFill>
                <a:schemeClr val="tx1"/>
              </a:solidFill>
              <a:latin typeface="Times New Roman" panose="02020603050405020304" pitchFamily="18" charset="0"/>
              <a:cs typeface="Times New Roman" panose="02020603050405020304" pitchFamily="18" charset="0"/>
            </a:rPr>
            <a:t>Cobrar las cuentas pendientes en el menor tiempo posible, desarrollando prácticas adecuadas para la recuperación de la deuda</a:t>
          </a:r>
          <a:endParaRPr lang="es-ES" sz="1400" dirty="0">
            <a:solidFill>
              <a:schemeClr val="tx1"/>
            </a:solidFill>
            <a:latin typeface="Times New Roman" panose="02020603050405020304" pitchFamily="18" charset="0"/>
            <a:cs typeface="Times New Roman" panose="02020603050405020304" pitchFamily="18" charset="0"/>
          </a:endParaRPr>
        </a:p>
      </dgm:t>
    </dgm:pt>
    <dgm:pt modelId="{995BD42D-B658-4E00-8496-1A54960E8393}" type="parTrans" cxnId="{5C471BC2-5169-4ED6-9730-498632EBAF4A}">
      <dgm:prSet/>
      <dgm:spPr/>
      <dgm:t>
        <a:bodyPr/>
        <a:lstStyle/>
        <a:p>
          <a:endParaRPr lang="es-ES" sz="1000">
            <a:solidFill>
              <a:schemeClr val="tx1"/>
            </a:solidFill>
            <a:latin typeface="Times New Roman" panose="02020603050405020304" pitchFamily="18" charset="0"/>
            <a:cs typeface="Times New Roman" panose="02020603050405020304" pitchFamily="18" charset="0"/>
          </a:endParaRPr>
        </a:p>
      </dgm:t>
    </dgm:pt>
    <dgm:pt modelId="{60B33205-9BF3-4C29-B47B-ACA90C776DE4}" type="sibTrans" cxnId="{5C471BC2-5169-4ED6-9730-498632EBAF4A}">
      <dgm:prSet custT="1"/>
      <dgm:spPr/>
      <dgm:t>
        <a:bodyPr/>
        <a:lstStyle/>
        <a:p>
          <a:endParaRPr lang="es-ES" sz="1000">
            <a:solidFill>
              <a:schemeClr val="tx1"/>
            </a:solidFill>
            <a:latin typeface="Times New Roman" panose="02020603050405020304" pitchFamily="18" charset="0"/>
            <a:cs typeface="Times New Roman" panose="02020603050405020304" pitchFamily="18" charset="0"/>
          </a:endParaRPr>
        </a:p>
      </dgm:t>
    </dgm:pt>
    <dgm:pt modelId="{180F296F-37EE-49B6-BD66-6351AA2F164B}">
      <dgm:prSet phldrT="[Texto]" custT="1"/>
      <dgm:spPr/>
      <dgm:t>
        <a:bodyPr/>
        <a:lstStyle/>
        <a:p>
          <a:pPr algn="ctr"/>
          <a:r>
            <a:rPr lang="es-ES" sz="1400" dirty="0" smtClean="0">
              <a:solidFill>
                <a:schemeClr val="tx1"/>
              </a:solidFill>
              <a:latin typeface="Times New Roman" panose="02020603050405020304" pitchFamily="18" charset="0"/>
              <a:cs typeface="Times New Roman" panose="02020603050405020304" pitchFamily="18" charset="0"/>
            </a:rPr>
            <a:t>Realizar negociaciones con los proveedores que le permita contar con un sistema planificado de abasto, reduciendo los costos y gastos de comercialización</a:t>
          </a:r>
          <a:endParaRPr lang="es-ES" sz="1400" dirty="0">
            <a:solidFill>
              <a:schemeClr val="tx1"/>
            </a:solidFill>
            <a:latin typeface="Times New Roman" panose="02020603050405020304" pitchFamily="18" charset="0"/>
            <a:cs typeface="Times New Roman" panose="02020603050405020304" pitchFamily="18" charset="0"/>
          </a:endParaRPr>
        </a:p>
      </dgm:t>
    </dgm:pt>
    <dgm:pt modelId="{38C2278E-2751-42D0-AFA8-D53B1DBD635C}" type="parTrans" cxnId="{469E39E2-EA35-495C-9422-FFD602F25A8A}">
      <dgm:prSet/>
      <dgm:spPr/>
      <dgm:t>
        <a:bodyPr/>
        <a:lstStyle/>
        <a:p>
          <a:endParaRPr lang="es-ES" sz="1000">
            <a:solidFill>
              <a:schemeClr val="tx1"/>
            </a:solidFill>
            <a:latin typeface="Times New Roman" panose="02020603050405020304" pitchFamily="18" charset="0"/>
            <a:cs typeface="Times New Roman" panose="02020603050405020304" pitchFamily="18" charset="0"/>
          </a:endParaRPr>
        </a:p>
      </dgm:t>
    </dgm:pt>
    <dgm:pt modelId="{115EB512-C9F5-4B11-939A-20F5C9531634}" type="sibTrans" cxnId="{469E39E2-EA35-495C-9422-FFD602F25A8A}">
      <dgm:prSet custT="1"/>
      <dgm:spPr/>
      <dgm:t>
        <a:bodyPr/>
        <a:lstStyle/>
        <a:p>
          <a:endParaRPr lang="es-ES" sz="1000">
            <a:solidFill>
              <a:schemeClr val="tx1"/>
            </a:solidFill>
            <a:latin typeface="Times New Roman" panose="02020603050405020304" pitchFamily="18" charset="0"/>
            <a:cs typeface="Times New Roman" panose="02020603050405020304" pitchFamily="18" charset="0"/>
          </a:endParaRPr>
        </a:p>
      </dgm:t>
    </dgm:pt>
    <dgm:pt modelId="{D0814A8A-BF1C-476B-BBA3-3CBE020CB489}" type="pres">
      <dgm:prSet presAssocID="{9D405A8B-5ABA-4377-B4C6-001146F800FC}" presName="Name0" presStyleCnt="0">
        <dgm:presLayoutVars>
          <dgm:dir/>
          <dgm:resizeHandles val="exact"/>
        </dgm:presLayoutVars>
      </dgm:prSet>
      <dgm:spPr/>
      <dgm:t>
        <a:bodyPr/>
        <a:lstStyle/>
        <a:p>
          <a:endParaRPr lang="es-ES"/>
        </a:p>
      </dgm:t>
    </dgm:pt>
    <dgm:pt modelId="{60F25E7F-5977-41D4-A2FE-3CD7C536D9B9}" type="pres">
      <dgm:prSet presAssocID="{F278ECD0-B40B-4C2E-B7F4-0B9BEC416459}" presName="compNode" presStyleCnt="0"/>
      <dgm:spPr/>
    </dgm:pt>
    <dgm:pt modelId="{33408967-8CD1-493D-8E39-481C4272FB94}" type="pres">
      <dgm:prSet presAssocID="{F278ECD0-B40B-4C2E-B7F4-0B9BEC416459}" presName="pictRect" presStyleLbl="node1" presStyleIdx="0" presStyleCnt="3" custScaleX="76897" custScaleY="65408"/>
      <dgm:spPr>
        <a:blipFill rotWithShape="1">
          <a:blip xmlns:r="http://schemas.openxmlformats.org/officeDocument/2006/relationships" r:embed="rId1"/>
          <a:stretch>
            <a:fillRect/>
          </a:stretch>
        </a:blipFill>
      </dgm:spPr>
    </dgm:pt>
    <dgm:pt modelId="{81C27BB7-3278-4BBC-8236-F90240014FF9}" type="pres">
      <dgm:prSet presAssocID="{F278ECD0-B40B-4C2E-B7F4-0B9BEC416459}" presName="textRect" presStyleLbl="revTx" presStyleIdx="0" presStyleCnt="3">
        <dgm:presLayoutVars>
          <dgm:bulletEnabled val="1"/>
        </dgm:presLayoutVars>
      </dgm:prSet>
      <dgm:spPr/>
      <dgm:t>
        <a:bodyPr/>
        <a:lstStyle/>
        <a:p>
          <a:endParaRPr lang="es-ES"/>
        </a:p>
      </dgm:t>
    </dgm:pt>
    <dgm:pt modelId="{0064A9F5-2ECB-4ED8-9438-020C5D357EF7}" type="pres">
      <dgm:prSet presAssocID="{B6200BA8-80B6-46F3-B15A-EE70727E104E}" presName="sibTrans" presStyleLbl="sibTrans2D1" presStyleIdx="0" presStyleCnt="0"/>
      <dgm:spPr/>
      <dgm:t>
        <a:bodyPr/>
        <a:lstStyle/>
        <a:p>
          <a:endParaRPr lang="es-ES"/>
        </a:p>
      </dgm:t>
    </dgm:pt>
    <dgm:pt modelId="{3BCD8A27-27A4-4F72-B542-68EFC0E019F8}" type="pres">
      <dgm:prSet presAssocID="{F2C65085-0D51-4075-93E1-4C2BFC7EF8D2}" presName="compNode" presStyleCnt="0"/>
      <dgm:spPr/>
    </dgm:pt>
    <dgm:pt modelId="{D8B4F2EA-36D7-49E8-9B04-5129B6C6FB2A}" type="pres">
      <dgm:prSet presAssocID="{F2C65085-0D51-4075-93E1-4C2BFC7EF8D2}" presName="pictRect" presStyleLbl="node1" presStyleIdx="1" presStyleCnt="3" custScaleX="71814" custScaleY="72975" custLinFactNeighborY="-1730"/>
      <dgm:spPr>
        <a:blipFill rotWithShape="1">
          <a:blip xmlns:r="http://schemas.openxmlformats.org/officeDocument/2006/relationships" r:embed="rId2"/>
          <a:stretch>
            <a:fillRect/>
          </a:stretch>
        </a:blipFill>
      </dgm:spPr>
    </dgm:pt>
    <dgm:pt modelId="{C007F6B1-48B1-45FA-8AD7-973132C66E5D}" type="pres">
      <dgm:prSet presAssocID="{F2C65085-0D51-4075-93E1-4C2BFC7EF8D2}" presName="textRect" presStyleLbl="revTx" presStyleIdx="1" presStyleCnt="3" custLinFactNeighborX="-3204" custLinFactNeighborY="-11136">
        <dgm:presLayoutVars>
          <dgm:bulletEnabled val="1"/>
        </dgm:presLayoutVars>
      </dgm:prSet>
      <dgm:spPr/>
      <dgm:t>
        <a:bodyPr/>
        <a:lstStyle/>
        <a:p>
          <a:endParaRPr lang="es-ES"/>
        </a:p>
      </dgm:t>
    </dgm:pt>
    <dgm:pt modelId="{B46A1C30-6B24-4AD6-A1F6-6E80B88C8E0A}" type="pres">
      <dgm:prSet presAssocID="{60B33205-9BF3-4C29-B47B-ACA90C776DE4}" presName="sibTrans" presStyleLbl="sibTrans2D1" presStyleIdx="0" presStyleCnt="0"/>
      <dgm:spPr/>
      <dgm:t>
        <a:bodyPr/>
        <a:lstStyle/>
        <a:p>
          <a:endParaRPr lang="es-ES"/>
        </a:p>
      </dgm:t>
    </dgm:pt>
    <dgm:pt modelId="{90F62053-C158-4B8D-9231-CC01D49EA884}" type="pres">
      <dgm:prSet presAssocID="{180F296F-37EE-49B6-BD66-6351AA2F164B}" presName="compNode" presStyleCnt="0"/>
      <dgm:spPr/>
    </dgm:pt>
    <dgm:pt modelId="{91CFA3EC-BB71-4D5B-8487-4C005D6BB79E}" type="pres">
      <dgm:prSet presAssocID="{180F296F-37EE-49B6-BD66-6351AA2F164B}" presName="pictRect" presStyleLbl="node1" presStyleIdx="2" presStyleCnt="3" custScaleX="70475" custScaleY="77221" custLinFactNeighborX="581" custLinFactNeighborY="-5993"/>
      <dgm:spPr>
        <a:blipFill rotWithShape="1">
          <a:blip xmlns:r="http://schemas.openxmlformats.org/officeDocument/2006/relationships" r:embed="rId3"/>
          <a:stretch>
            <a:fillRect/>
          </a:stretch>
        </a:blipFill>
      </dgm:spPr>
    </dgm:pt>
    <dgm:pt modelId="{1656EC17-E1A5-49FA-B7DD-C615AF89E72D}" type="pres">
      <dgm:prSet presAssocID="{180F296F-37EE-49B6-BD66-6351AA2F164B}" presName="textRect" presStyleLbl="revTx" presStyleIdx="2" presStyleCnt="3" custScaleX="116261" custLinFactNeighborX="2020" custLinFactNeighborY="-24981">
        <dgm:presLayoutVars>
          <dgm:bulletEnabled val="1"/>
        </dgm:presLayoutVars>
      </dgm:prSet>
      <dgm:spPr/>
      <dgm:t>
        <a:bodyPr/>
        <a:lstStyle/>
        <a:p>
          <a:endParaRPr lang="es-ES"/>
        </a:p>
      </dgm:t>
    </dgm:pt>
  </dgm:ptLst>
  <dgm:cxnLst>
    <dgm:cxn modelId="{A2A5BEC7-D868-4D47-B27A-0776CE876699}" type="presOf" srcId="{60B33205-9BF3-4C29-B47B-ACA90C776DE4}" destId="{B46A1C30-6B24-4AD6-A1F6-6E80B88C8E0A}" srcOrd="0" destOrd="0" presId="urn:microsoft.com/office/officeart/2005/8/layout/pList1"/>
    <dgm:cxn modelId="{64567489-E914-497E-8385-F67654FE62FA}" type="presOf" srcId="{F2C65085-0D51-4075-93E1-4C2BFC7EF8D2}" destId="{C007F6B1-48B1-45FA-8AD7-973132C66E5D}" srcOrd="0" destOrd="0" presId="urn:microsoft.com/office/officeart/2005/8/layout/pList1"/>
    <dgm:cxn modelId="{469E39E2-EA35-495C-9422-FFD602F25A8A}" srcId="{9D405A8B-5ABA-4377-B4C6-001146F800FC}" destId="{180F296F-37EE-49B6-BD66-6351AA2F164B}" srcOrd="2" destOrd="0" parTransId="{38C2278E-2751-42D0-AFA8-D53B1DBD635C}" sibTransId="{115EB512-C9F5-4B11-939A-20F5C9531634}"/>
    <dgm:cxn modelId="{90C881C1-203A-47CD-95BC-FB9EB806B47F}" srcId="{9D405A8B-5ABA-4377-B4C6-001146F800FC}" destId="{F278ECD0-B40B-4C2E-B7F4-0B9BEC416459}" srcOrd="0" destOrd="0" parTransId="{4043B3C6-8CFC-4E30-B710-1895919255DB}" sibTransId="{B6200BA8-80B6-46F3-B15A-EE70727E104E}"/>
    <dgm:cxn modelId="{CC7ACD98-62A7-432C-AAEC-D7FB371584A1}" type="presOf" srcId="{9D405A8B-5ABA-4377-B4C6-001146F800FC}" destId="{D0814A8A-BF1C-476B-BBA3-3CBE020CB489}" srcOrd="0" destOrd="0" presId="urn:microsoft.com/office/officeart/2005/8/layout/pList1"/>
    <dgm:cxn modelId="{F7155C24-BD0E-4C68-82F8-33E09CB9DF1A}" type="presOf" srcId="{F278ECD0-B40B-4C2E-B7F4-0B9BEC416459}" destId="{81C27BB7-3278-4BBC-8236-F90240014FF9}" srcOrd="0" destOrd="0" presId="urn:microsoft.com/office/officeart/2005/8/layout/pList1"/>
    <dgm:cxn modelId="{27086C30-6CA2-4E21-881D-FE496A42E4AC}" type="presOf" srcId="{B6200BA8-80B6-46F3-B15A-EE70727E104E}" destId="{0064A9F5-2ECB-4ED8-9438-020C5D357EF7}" srcOrd="0" destOrd="0" presId="urn:microsoft.com/office/officeart/2005/8/layout/pList1"/>
    <dgm:cxn modelId="{5C471BC2-5169-4ED6-9730-498632EBAF4A}" srcId="{9D405A8B-5ABA-4377-B4C6-001146F800FC}" destId="{F2C65085-0D51-4075-93E1-4C2BFC7EF8D2}" srcOrd="1" destOrd="0" parTransId="{995BD42D-B658-4E00-8496-1A54960E8393}" sibTransId="{60B33205-9BF3-4C29-B47B-ACA90C776DE4}"/>
    <dgm:cxn modelId="{625E5897-2C15-4CE8-B8E6-56D17EAA9F72}" type="presOf" srcId="{180F296F-37EE-49B6-BD66-6351AA2F164B}" destId="{1656EC17-E1A5-49FA-B7DD-C615AF89E72D}" srcOrd="0" destOrd="0" presId="urn:microsoft.com/office/officeart/2005/8/layout/pList1"/>
    <dgm:cxn modelId="{3CC77B05-5AFE-4DAF-93F4-99A32E3F3046}" type="presParOf" srcId="{D0814A8A-BF1C-476B-BBA3-3CBE020CB489}" destId="{60F25E7F-5977-41D4-A2FE-3CD7C536D9B9}" srcOrd="0" destOrd="0" presId="urn:microsoft.com/office/officeart/2005/8/layout/pList1"/>
    <dgm:cxn modelId="{FA883D15-6AC9-466D-9895-CA0C2E299818}" type="presParOf" srcId="{60F25E7F-5977-41D4-A2FE-3CD7C536D9B9}" destId="{33408967-8CD1-493D-8E39-481C4272FB94}" srcOrd="0" destOrd="0" presId="urn:microsoft.com/office/officeart/2005/8/layout/pList1"/>
    <dgm:cxn modelId="{89C9AE4B-98CE-4D24-8A76-4A94113CE306}" type="presParOf" srcId="{60F25E7F-5977-41D4-A2FE-3CD7C536D9B9}" destId="{81C27BB7-3278-4BBC-8236-F90240014FF9}" srcOrd="1" destOrd="0" presId="urn:microsoft.com/office/officeart/2005/8/layout/pList1"/>
    <dgm:cxn modelId="{5B0D9101-08A7-405B-87EE-C831C517EEE4}" type="presParOf" srcId="{D0814A8A-BF1C-476B-BBA3-3CBE020CB489}" destId="{0064A9F5-2ECB-4ED8-9438-020C5D357EF7}" srcOrd="1" destOrd="0" presId="urn:microsoft.com/office/officeart/2005/8/layout/pList1"/>
    <dgm:cxn modelId="{CE97E7FD-1141-44A7-955E-951B7790E97A}" type="presParOf" srcId="{D0814A8A-BF1C-476B-BBA3-3CBE020CB489}" destId="{3BCD8A27-27A4-4F72-B542-68EFC0E019F8}" srcOrd="2" destOrd="0" presId="urn:microsoft.com/office/officeart/2005/8/layout/pList1"/>
    <dgm:cxn modelId="{EFBBD8DB-5DFE-46D3-90AA-177497DF3B72}" type="presParOf" srcId="{3BCD8A27-27A4-4F72-B542-68EFC0E019F8}" destId="{D8B4F2EA-36D7-49E8-9B04-5129B6C6FB2A}" srcOrd="0" destOrd="0" presId="urn:microsoft.com/office/officeart/2005/8/layout/pList1"/>
    <dgm:cxn modelId="{45B20E59-97F5-496E-8047-29790C4144A7}" type="presParOf" srcId="{3BCD8A27-27A4-4F72-B542-68EFC0E019F8}" destId="{C007F6B1-48B1-45FA-8AD7-973132C66E5D}" srcOrd="1" destOrd="0" presId="urn:microsoft.com/office/officeart/2005/8/layout/pList1"/>
    <dgm:cxn modelId="{28831EAD-2EBB-4B4B-916F-BB91C7018C01}" type="presParOf" srcId="{D0814A8A-BF1C-476B-BBA3-3CBE020CB489}" destId="{B46A1C30-6B24-4AD6-A1F6-6E80B88C8E0A}" srcOrd="3" destOrd="0" presId="urn:microsoft.com/office/officeart/2005/8/layout/pList1"/>
    <dgm:cxn modelId="{34EA6576-82B5-4626-8898-178A587764A8}" type="presParOf" srcId="{D0814A8A-BF1C-476B-BBA3-3CBE020CB489}" destId="{90F62053-C158-4B8D-9231-CC01D49EA884}" srcOrd="4" destOrd="0" presId="urn:microsoft.com/office/officeart/2005/8/layout/pList1"/>
    <dgm:cxn modelId="{E5C6D684-8C9E-43E2-9A15-921F8BD72330}" type="presParOf" srcId="{90F62053-C158-4B8D-9231-CC01D49EA884}" destId="{91CFA3EC-BB71-4D5B-8487-4C005D6BB79E}" srcOrd="0" destOrd="0" presId="urn:microsoft.com/office/officeart/2005/8/layout/pList1"/>
    <dgm:cxn modelId="{393552C3-F88C-429C-9CAF-FF4038470C8E}" type="presParOf" srcId="{90F62053-C158-4B8D-9231-CC01D49EA884}" destId="{1656EC17-E1A5-49FA-B7DD-C615AF89E72D}" srcOrd="1" destOrd="0" presId="urn:microsoft.com/office/officeart/2005/8/layout/pList1"/>
  </dgm:cxnLst>
  <dgm:bg>
    <a:solidFill>
      <a:schemeClr val="accent3">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187E3D-359C-4A59-950B-240014BFFB8F}" type="doc">
      <dgm:prSet loTypeId="urn:microsoft.com/office/officeart/2005/8/layout/pyramid2" loCatId="list" qsTypeId="urn:microsoft.com/office/officeart/2005/8/quickstyle/simple1" qsCatId="simple" csTypeId="urn:microsoft.com/office/officeart/2005/8/colors/colorful3" csCatId="colorful" phldr="1"/>
      <dgm:spPr/>
      <dgm:t>
        <a:bodyPr/>
        <a:lstStyle/>
        <a:p>
          <a:endParaRPr lang="es-ES"/>
        </a:p>
      </dgm:t>
    </dgm:pt>
    <dgm:pt modelId="{7E7AD00B-114D-440D-9070-6A5D02405510}">
      <dgm:prSet phldrT="[Text]" custT="1"/>
      <dgm:spPr/>
      <dgm:t>
        <a:bodyPr/>
        <a:lstStyle/>
        <a:p>
          <a:pPr algn="just">
            <a:lnSpc>
              <a:spcPct val="150000"/>
            </a:lnSpc>
          </a:pPr>
          <a:r>
            <a:rPr lang="es-EC" sz="1400" dirty="0" smtClean="0">
              <a:latin typeface="Times New Roman" panose="02020603050405020304" pitchFamily="18" charset="0"/>
              <a:cs typeface="Times New Roman" panose="02020603050405020304" pitchFamily="18" charset="0"/>
            </a:rPr>
            <a:t>Entrega o renovación de un crédito, asegurándose de contar con todas las garantías necesarias para hacer efectiva la deuda en el momento que así lo requiera, las empresas en dicho procedimiento les permitirá reducir o minimizar las cuentas incobrables</a:t>
          </a:r>
          <a:endParaRPr lang="es-ES" sz="1400" dirty="0">
            <a:latin typeface="Times New Roman" panose="02020603050405020304" pitchFamily="18" charset="0"/>
            <a:cs typeface="Times New Roman" panose="02020603050405020304" pitchFamily="18" charset="0"/>
          </a:endParaRPr>
        </a:p>
      </dgm:t>
    </dgm:pt>
    <dgm:pt modelId="{8D51E447-A8F5-4349-AC8A-15EB48C03A66}" type="parTrans" cxnId="{9F4C358B-3309-44F5-97EA-5D8EEE3C3B3F}">
      <dgm:prSet/>
      <dgm:spPr/>
      <dgm:t>
        <a:bodyPr/>
        <a:lstStyle/>
        <a:p>
          <a:endParaRPr lang="es-ES">
            <a:solidFill>
              <a:schemeClr val="tx1"/>
            </a:solidFill>
          </a:endParaRPr>
        </a:p>
      </dgm:t>
    </dgm:pt>
    <dgm:pt modelId="{89235BC9-2384-4833-8BE3-F2A70DFB6BA7}" type="sibTrans" cxnId="{9F4C358B-3309-44F5-97EA-5D8EEE3C3B3F}">
      <dgm:prSet/>
      <dgm:spPr/>
      <dgm:t>
        <a:bodyPr/>
        <a:lstStyle/>
        <a:p>
          <a:endParaRPr lang="es-ES">
            <a:solidFill>
              <a:schemeClr val="tx1"/>
            </a:solidFill>
          </a:endParaRPr>
        </a:p>
      </dgm:t>
    </dgm:pt>
    <dgm:pt modelId="{32CA0361-B00B-498E-B065-5EAE15737C2F}">
      <dgm:prSet phldrT="[Text]" custT="1"/>
      <dgm:spPr/>
      <dgm:t>
        <a:bodyPr/>
        <a:lstStyle/>
        <a:p>
          <a:pPr algn="just">
            <a:lnSpc>
              <a:spcPct val="150000"/>
            </a:lnSpc>
          </a:pPr>
          <a:r>
            <a:rPr lang="es-EC" sz="1400" dirty="0" smtClean="0">
              <a:latin typeface="Times New Roman" panose="02020603050405020304" pitchFamily="18" charset="0"/>
              <a:cs typeface="Times New Roman" panose="02020603050405020304" pitchFamily="18" charset="0"/>
            </a:rPr>
            <a:t>Rediseño de los procesos aplicados tanto para la administración y control de las cuentas por cobrar, así como mejorar el tiempo de la recuperación del efectivo, </a:t>
          </a:r>
          <a:endParaRPr lang="es-ES" sz="1400" dirty="0">
            <a:latin typeface="Times New Roman" panose="02020603050405020304" pitchFamily="18" charset="0"/>
            <a:cs typeface="Times New Roman" panose="02020603050405020304" pitchFamily="18" charset="0"/>
          </a:endParaRPr>
        </a:p>
      </dgm:t>
    </dgm:pt>
    <dgm:pt modelId="{A8CA417E-A21F-45EF-A2D7-F4898413AC99}" type="parTrans" cxnId="{DABFCBB7-7B23-4395-8C1A-A3E0C99AB416}">
      <dgm:prSet/>
      <dgm:spPr/>
      <dgm:t>
        <a:bodyPr/>
        <a:lstStyle/>
        <a:p>
          <a:endParaRPr lang="es-ES">
            <a:solidFill>
              <a:schemeClr val="tx1"/>
            </a:solidFill>
          </a:endParaRPr>
        </a:p>
      </dgm:t>
    </dgm:pt>
    <dgm:pt modelId="{3C19BD6B-2083-41EB-99B3-8495468325F6}" type="sibTrans" cxnId="{DABFCBB7-7B23-4395-8C1A-A3E0C99AB416}">
      <dgm:prSet/>
      <dgm:spPr/>
      <dgm:t>
        <a:bodyPr/>
        <a:lstStyle/>
        <a:p>
          <a:endParaRPr lang="es-ES">
            <a:solidFill>
              <a:schemeClr val="tx1"/>
            </a:solidFill>
          </a:endParaRPr>
        </a:p>
      </dgm:t>
    </dgm:pt>
    <dgm:pt modelId="{A1BABC12-0BBA-4EDE-8CD9-AECF837671C3}">
      <dgm:prSet custT="1"/>
      <dgm:spPr/>
      <dgm:t>
        <a:bodyPr/>
        <a:lstStyle/>
        <a:p>
          <a:pPr algn="just">
            <a:lnSpc>
              <a:spcPct val="150000"/>
            </a:lnSpc>
            <a:buFont typeface="Symbol" panose="05050102010706020507" pitchFamily="18" charset="2"/>
            <a:buNone/>
          </a:pPr>
          <a:r>
            <a:rPr lang="es-EC" sz="1400" dirty="0" smtClean="0">
              <a:latin typeface="Times New Roman" panose="02020603050405020304" pitchFamily="18" charset="0"/>
              <a:cs typeface="Times New Roman" panose="02020603050405020304" pitchFamily="18" charset="0"/>
            </a:rPr>
            <a:t>Implementar un adecuado sistema de control de los procedimientos aplicados para lo concesión, la recuperación del crédito, además en campo es necesario implementar acciones y políticas estrategias </a:t>
          </a:r>
          <a:endParaRPr lang="es-ES" sz="1400" dirty="0">
            <a:latin typeface="Times New Roman" panose="02020603050405020304" pitchFamily="18" charset="0"/>
            <a:cs typeface="Times New Roman" panose="02020603050405020304" pitchFamily="18" charset="0"/>
          </a:endParaRPr>
        </a:p>
      </dgm:t>
    </dgm:pt>
    <dgm:pt modelId="{30871DAB-DB38-4091-B3A3-32F833A1345E}" type="parTrans" cxnId="{B7D4F792-8D7C-4A1B-8607-82D145BA8571}">
      <dgm:prSet/>
      <dgm:spPr/>
      <dgm:t>
        <a:bodyPr/>
        <a:lstStyle/>
        <a:p>
          <a:endParaRPr lang="es-ES">
            <a:solidFill>
              <a:schemeClr val="tx1"/>
            </a:solidFill>
          </a:endParaRPr>
        </a:p>
      </dgm:t>
    </dgm:pt>
    <dgm:pt modelId="{557F8C06-4B02-421A-B759-A7149B3311C2}" type="sibTrans" cxnId="{B7D4F792-8D7C-4A1B-8607-82D145BA8571}">
      <dgm:prSet/>
      <dgm:spPr/>
      <dgm:t>
        <a:bodyPr/>
        <a:lstStyle/>
        <a:p>
          <a:endParaRPr lang="es-ES">
            <a:solidFill>
              <a:schemeClr val="tx1"/>
            </a:solidFill>
          </a:endParaRPr>
        </a:p>
      </dgm:t>
    </dgm:pt>
    <dgm:pt modelId="{94BD2756-0DD5-4059-A0D2-DB00A7D38722}">
      <dgm:prSet custT="1"/>
      <dgm:spPr/>
      <dgm:t>
        <a:bodyPr/>
        <a:lstStyle/>
        <a:p>
          <a:pPr algn="just"/>
          <a:r>
            <a:rPr lang="es-EC" sz="1400" dirty="0" smtClean="0">
              <a:latin typeface="Times New Roman" panose="02020603050405020304" pitchFamily="18" charset="0"/>
              <a:cs typeface="Times New Roman" panose="02020603050405020304" pitchFamily="18" charset="0"/>
            </a:rPr>
            <a:t>Profundizar con un análisis al sistema crediticio y softwares contables </a:t>
          </a:r>
          <a:endParaRPr lang="es-ES" sz="1400" dirty="0" smtClean="0">
            <a:latin typeface="Times New Roman" panose="02020603050405020304" pitchFamily="18" charset="0"/>
            <a:cs typeface="Times New Roman" panose="02020603050405020304" pitchFamily="18" charset="0"/>
          </a:endParaRPr>
        </a:p>
        <a:p>
          <a:pPr algn="just"/>
          <a:r>
            <a:rPr lang="es-EC" sz="1400" dirty="0" smtClean="0">
              <a:latin typeface="Times New Roman" panose="02020603050405020304" pitchFamily="18" charset="0"/>
              <a:cs typeface="Times New Roman" panose="02020603050405020304" pitchFamily="18" charset="0"/>
            </a:rPr>
            <a:t>realizar nuevos estudios de carácter interno para el diseño de sistemas en facturación como el diagramas de procesos, que permita incrementar sus rendimientos.</a:t>
          </a:r>
          <a:endParaRPr lang="es-ES" sz="1400" dirty="0">
            <a:latin typeface="Times New Roman" panose="02020603050405020304" pitchFamily="18" charset="0"/>
            <a:cs typeface="Times New Roman" panose="02020603050405020304" pitchFamily="18" charset="0"/>
          </a:endParaRPr>
        </a:p>
      </dgm:t>
    </dgm:pt>
    <dgm:pt modelId="{C5EE90FE-18CD-424C-9D89-E44B6BE0E7AF}" type="parTrans" cxnId="{B9D60355-E3D3-4C93-A3A9-0463E2382EA6}">
      <dgm:prSet/>
      <dgm:spPr/>
      <dgm:t>
        <a:bodyPr/>
        <a:lstStyle/>
        <a:p>
          <a:endParaRPr lang="es-ES"/>
        </a:p>
      </dgm:t>
    </dgm:pt>
    <dgm:pt modelId="{41DDB229-8223-484C-843C-0D2321D78426}" type="sibTrans" cxnId="{B9D60355-E3D3-4C93-A3A9-0463E2382EA6}">
      <dgm:prSet/>
      <dgm:spPr/>
      <dgm:t>
        <a:bodyPr/>
        <a:lstStyle/>
        <a:p>
          <a:endParaRPr lang="es-ES"/>
        </a:p>
      </dgm:t>
    </dgm:pt>
    <dgm:pt modelId="{79B2826B-4AA0-4B71-876D-056CAD18F412}" type="pres">
      <dgm:prSet presAssocID="{1F187E3D-359C-4A59-950B-240014BFFB8F}" presName="compositeShape" presStyleCnt="0">
        <dgm:presLayoutVars>
          <dgm:dir/>
          <dgm:resizeHandles/>
        </dgm:presLayoutVars>
      </dgm:prSet>
      <dgm:spPr/>
      <dgm:t>
        <a:bodyPr/>
        <a:lstStyle/>
        <a:p>
          <a:endParaRPr lang="es-ES"/>
        </a:p>
      </dgm:t>
    </dgm:pt>
    <dgm:pt modelId="{028AA63D-0660-4165-A6A6-DC6648B4C505}" type="pres">
      <dgm:prSet presAssocID="{1F187E3D-359C-4A59-950B-240014BFFB8F}" presName="pyramid" presStyleLbl="node1" presStyleIdx="0" presStyleCnt="1" custLinFactNeighborX="-19136" custLinFactNeighborY="-820"/>
      <dgm:spPr>
        <a:scene3d>
          <a:camera prst="orthographicFront"/>
          <a:lightRig rig="threePt" dir="t"/>
        </a:scene3d>
        <a:sp3d>
          <a:bevelT/>
        </a:sp3d>
      </dgm:spPr>
      <dgm:t>
        <a:bodyPr/>
        <a:lstStyle/>
        <a:p>
          <a:endParaRPr lang="es-ES"/>
        </a:p>
      </dgm:t>
    </dgm:pt>
    <dgm:pt modelId="{05E21195-4A18-4985-9EC3-8CC09D2CA7D1}" type="pres">
      <dgm:prSet presAssocID="{1F187E3D-359C-4A59-950B-240014BFFB8F}" presName="theList" presStyleCnt="0"/>
      <dgm:spPr/>
      <dgm:t>
        <a:bodyPr/>
        <a:lstStyle/>
        <a:p>
          <a:endParaRPr lang="es-ES"/>
        </a:p>
      </dgm:t>
    </dgm:pt>
    <dgm:pt modelId="{FED39315-9FAB-46E6-BC51-79DE673986FF}" type="pres">
      <dgm:prSet presAssocID="{7E7AD00B-114D-440D-9070-6A5D02405510}" presName="aNode" presStyleLbl="fgAcc1" presStyleIdx="0" presStyleCnt="4" custScaleX="196580" custScaleY="164618" custLinFactY="-17707" custLinFactNeighborX="30087" custLinFactNeighborY="-100000">
        <dgm:presLayoutVars>
          <dgm:bulletEnabled val="1"/>
        </dgm:presLayoutVars>
      </dgm:prSet>
      <dgm:spPr/>
      <dgm:t>
        <a:bodyPr/>
        <a:lstStyle/>
        <a:p>
          <a:endParaRPr lang="es-ES"/>
        </a:p>
      </dgm:t>
    </dgm:pt>
    <dgm:pt modelId="{E66F5C26-341C-4A83-95E1-75ACB93DE94F}" type="pres">
      <dgm:prSet presAssocID="{7E7AD00B-114D-440D-9070-6A5D02405510}" presName="aSpace" presStyleCnt="0"/>
      <dgm:spPr/>
      <dgm:t>
        <a:bodyPr/>
        <a:lstStyle/>
        <a:p>
          <a:endParaRPr lang="es-ES"/>
        </a:p>
      </dgm:t>
    </dgm:pt>
    <dgm:pt modelId="{6C5B52BE-AB27-4E17-B2CE-1A1510BD360C}" type="pres">
      <dgm:prSet presAssocID="{32CA0361-B00B-498E-B065-5EAE15737C2F}" presName="aNode" presStyleLbl="fgAcc1" presStyleIdx="1" presStyleCnt="4" custScaleX="199774" custScaleY="157937" custLinFactY="-18747" custLinFactNeighborX="32384" custLinFactNeighborY="-100000">
        <dgm:presLayoutVars>
          <dgm:bulletEnabled val="1"/>
        </dgm:presLayoutVars>
      </dgm:prSet>
      <dgm:spPr/>
      <dgm:t>
        <a:bodyPr/>
        <a:lstStyle/>
        <a:p>
          <a:endParaRPr lang="es-ES"/>
        </a:p>
      </dgm:t>
    </dgm:pt>
    <dgm:pt modelId="{969FF0ED-7F96-4294-83C2-823DAA997715}" type="pres">
      <dgm:prSet presAssocID="{32CA0361-B00B-498E-B065-5EAE15737C2F}" presName="aSpace" presStyleCnt="0"/>
      <dgm:spPr/>
      <dgm:t>
        <a:bodyPr/>
        <a:lstStyle/>
        <a:p>
          <a:endParaRPr lang="es-ES"/>
        </a:p>
      </dgm:t>
    </dgm:pt>
    <dgm:pt modelId="{86334EA3-DDF1-4B13-BFA7-B73350D9C580}" type="pres">
      <dgm:prSet presAssocID="{A1BABC12-0BBA-4EDE-8CD9-AECF837671C3}" presName="aNode" presStyleLbl="fgAcc1" presStyleIdx="2" presStyleCnt="4" custScaleX="201262" custScaleY="142762" custLinFactY="-14237" custLinFactNeighborX="33647" custLinFactNeighborY="-100000">
        <dgm:presLayoutVars>
          <dgm:bulletEnabled val="1"/>
        </dgm:presLayoutVars>
      </dgm:prSet>
      <dgm:spPr/>
      <dgm:t>
        <a:bodyPr/>
        <a:lstStyle/>
        <a:p>
          <a:endParaRPr lang="es-ES"/>
        </a:p>
      </dgm:t>
    </dgm:pt>
    <dgm:pt modelId="{1DAAE934-9F85-49CB-B3B4-3B0284AEC918}" type="pres">
      <dgm:prSet presAssocID="{A1BABC12-0BBA-4EDE-8CD9-AECF837671C3}" presName="aSpace" presStyleCnt="0"/>
      <dgm:spPr/>
      <dgm:t>
        <a:bodyPr/>
        <a:lstStyle/>
        <a:p>
          <a:endParaRPr lang="es-ES"/>
        </a:p>
      </dgm:t>
    </dgm:pt>
    <dgm:pt modelId="{79A8816D-E838-4DEA-8311-296E7B30B3EC}" type="pres">
      <dgm:prSet presAssocID="{94BD2756-0DD5-4059-A0D2-DB00A7D38722}" presName="aNode" presStyleLbl="fgAcc1" presStyleIdx="3" presStyleCnt="4" custScaleX="204859" custScaleY="163845" custLinFactY="-2233" custLinFactNeighborX="35200" custLinFactNeighborY="-100000">
        <dgm:presLayoutVars>
          <dgm:bulletEnabled val="1"/>
        </dgm:presLayoutVars>
      </dgm:prSet>
      <dgm:spPr/>
      <dgm:t>
        <a:bodyPr/>
        <a:lstStyle/>
        <a:p>
          <a:endParaRPr lang="es-ES"/>
        </a:p>
      </dgm:t>
    </dgm:pt>
    <dgm:pt modelId="{8C1CBF05-76AD-4F77-86EA-DC0E35553C60}" type="pres">
      <dgm:prSet presAssocID="{94BD2756-0DD5-4059-A0D2-DB00A7D38722}" presName="aSpace" presStyleCnt="0"/>
      <dgm:spPr/>
    </dgm:pt>
  </dgm:ptLst>
  <dgm:cxnLst>
    <dgm:cxn modelId="{DABFCBB7-7B23-4395-8C1A-A3E0C99AB416}" srcId="{1F187E3D-359C-4A59-950B-240014BFFB8F}" destId="{32CA0361-B00B-498E-B065-5EAE15737C2F}" srcOrd="1" destOrd="0" parTransId="{A8CA417E-A21F-45EF-A2D7-F4898413AC99}" sibTransId="{3C19BD6B-2083-41EB-99B3-8495468325F6}"/>
    <dgm:cxn modelId="{878C9386-C13A-4609-875A-393FEDF3B023}" type="presOf" srcId="{7E7AD00B-114D-440D-9070-6A5D02405510}" destId="{FED39315-9FAB-46E6-BC51-79DE673986FF}" srcOrd="0" destOrd="0" presId="urn:microsoft.com/office/officeart/2005/8/layout/pyramid2"/>
    <dgm:cxn modelId="{6B9FAB63-7714-4514-BAFF-72A505145043}" type="presOf" srcId="{32CA0361-B00B-498E-B065-5EAE15737C2F}" destId="{6C5B52BE-AB27-4E17-B2CE-1A1510BD360C}" srcOrd="0" destOrd="0" presId="urn:microsoft.com/office/officeart/2005/8/layout/pyramid2"/>
    <dgm:cxn modelId="{9F4C358B-3309-44F5-97EA-5D8EEE3C3B3F}" srcId="{1F187E3D-359C-4A59-950B-240014BFFB8F}" destId="{7E7AD00B-114D-440D-9070-6A5D02405510}" srcOrd="0" destOrd="0" parTransId="{8D51E447-A8F5-4349-AC8A-15EB48C03A66}" sibTransId="{89235BC9-2384-4833-8BE3-F2A70DFB6BA7}"/>
    <dgm:cxn modelId="{B9D60355-E3D3-4C93-A3A9-0463E2382EA6}" srcId="{1F187E3D-359C-4A59-950B-240014BFFB8F}" destId="{94BD2756-0DD5-4059-A0D2-DB00A7D38722}" srcOrd="3" destOrd="0" parTransId="{C5EE90FE-18CD-424C-9D89-E44B6BE0E7AF}" sibTransId="{41DDB229-8223-484C-843C-0D2321D78426}"/>
    <dgm:cxn modelId="{0A401187-0BC6-4BEC-97D6-CF74B6E1A689}" type="presOf" srcId="{94BD2756-0DD5-4059-A0D2-DB00A7D38722}" destId="{79A8816D-E838-4DEA-8311-296E7B30B3EC}" srcOrd="0" destOrd="0" presId="urn:microsoft.com/office/officeart/2005/8/layout/pyramid2"/>
    <dgm:cxn modelId="{B7D4F792-8D7C-4A1B-8607-82D145BA8571}" srcId="{1F187E3D-359C-4A59-950B-240014BFFB8F}" destId="{A1BABC12-0BBA-4EDE-8CD9-AECF837671C3}" srcOrd="2" destOrd="0" parTransId="{30871DAB-DB38-4091-B3A3-32F833A1345E}" sibTransId="{557F8C06-4B02-421A-B759-A7149B3311C2}"/>
    <dgm:cxn modelId="{2328742D-C5BA-496F-ABDA-F44EB3427462}" type="presOf" srcId="{A1BABC12-0BBA-4EDE-8CD9-AECF837671C3}" destId="{86334EA3-DDF1-4B13-BFA7-B73350D9C580}" srcOrd="0" destOrd="0" presId="urn:microsoft.com/office/officeart/2005/8/layout/pyramid2"/>
    <dgm:cxn modelId="{D45B2268-D477-47F9-B21A-4FF3F297349D}" type="presOf" srcId="{1F187E3D-359C-4A59-950B-240014BFFB8F}" destId="{79B2826B-4AA0-4B71-876D-056CAD18F412}" srcOrd="0" destOrd="0" presId="urn:microsoft.com/office/officeart/2005/8/layout/pyramid2"/>
    <dgm:cxn modelId="{75D57D0E-5A70-47A1-BA1C-29084D9C72FE}" type="presParOf" srcId="{79B2826B-4AA0-4B71-876D-056CAD18F412}" destId="{028AA63D-0660-4165-A6A6-DC6648B4C505}" srcOrd="0" destOrd="0" presId="urn:microsoft.com/office/officeart/2005/8/layout/pyramid2"/>
    <dgm:cxn modelId="{5174C200-2DEB-4CCB-A7EB-20DF2C669A45}" type="presParOf" srcId="{79B2826B-4AA0-4B71-876D-056CAD18F412}" destId="{05E21195-4A18-4985-9EC3-8CC09D2CA7D1}" srcOrd="1" destOrd="0" presId="urn:microsoft.com/office/officeart/2005/8/layout/pyramid2"/>
    <dgm:cxn modelId="{F6FF2BC0-B13B-41DC-89F1-AB3507CE1D74}" type="presParOf" srcId="{05E21195-4A18-4985-9EC3-8CC09D2CA7D1}" destId="{FED39315-9FAB-46E6-BC51-79DE673986FF}" srcOrd="0" destOrd="0" presId="urn:microsoft.com/office/officeart/2005/8/layout/pyramid2"/>
    <dgm:cxn modelId="{71392DB0-F57E-4AEA-AC73-5D3093D676D0}" type="presParOf" srcId="{05E21195-4A18-4985-9EC3-8CC09D2CA7D1}" destId="{E66F5C26-341C-4A83-95E1-75ACB93DE94F}" srcOrd="1" destOrd="0" presId="urn:microsoft.com/office/officeart/2005/8/layout/pyramid2"/>
    <dgm:cxn modelId="{E0F35519-CCE4-463A-BFFD-5A9082A412EE}" type="presParOf" srcId="{05E21195-4A18-4985-9EC3-8CC09D2CA7D1}" destId="{6C5B52BE-AB27-4E17-B2CE-1A1510BD360C}" srcOrd="2" destOrd="0" presId="urn:microsoft.com/office/officeart/2005/8/layout/pyramid2"/>
    <dgm:cxn modelId="{CAFCB973-EF99-46FD-96A1-AC8A7628CCBD}" type="presParOf" srcId="{05E21195-4A18-4985-9EC3-8CC09D2CA7D1}" destId="{969FF0ED-7F96-4294-83C2-823DAA997715}" srcOrd="3" destOrd="0" presId="urn:microsoft.com/office/officeart/2005/8/layout/pyramid2"/>
    <dgm:cxn modelId="{E4EBDAE2-265B-4FD0-9178-CE5222EE7BD4}" type="presParOf" srcId="{05E21195-4A18-4985-9EC3-8CC09D2CA7D1}" destId="{86334EA3-DDF1-4B13-BFA7-B73350D9C580}" srcOrd="4" destOrd="0" presId="urn:microsoft.com/office/officeart/2005/8/layout/pyramid2"/>
    <dgm:cxn modelId="{365DBAFF-18C8-4765-88E7-8FA7A5DCDEF3}" type="presParOf" srcId="{05E21195-4A18-4985-9EC3-8CC09D2CA7D1}" destId="{1DAAE934-9F85-49CB-B3B4-3B0284AEC918}" srcOrd="5" destOrd="0" presId="urn:microsoft.com/office/officeart/2005/8/layout/pyramid2"/>
    <dgm:cxn modelId="{E5C34F1B-4827-4497-9E63-18254814C9BB}" type="presParOf" srcId="{05E21195-4A18-4985-9EC3-8CC09D2CA7D1}" destId="{79A8816D-E838-4DEA-8311-296E7B30B3EC}" srcOrd="6" destOrd="0" presId="urn:microsoft.com/office/officeart/2005/8/layout/pyramid2"/>
    <dgm:cxn modelId="{B4C98AF5-322D-4802-9096-2C928C7F35C1}" type="presParOf" srcId="{05E21195-4A18-4985-9EC3-8CC09D2CA7D1}" destId="{8C1CBF05-76AD-4F77-86EA-DC0E35553C60}"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30E29-1BD3-4EAD-B7D5-2E5BAA2E5AB3}">
      <dsp:nvSpPr>
        <dsp:cNvPr id="0" name=""/>
        <dsp:cNvSpPr/>
      </dsp:nvSpPr>
      <dsp:spPr>
        <a:xfrm>
          <a:off x="1652922" y="257031"/>
          <a:ext cx="3373513" cy="3373513"/>
        </a:xfrm>
        <a:prstGeom prst="pie">
          <a:avLst>
            <a:gd name="adj1" fmla="val 16200000"/>
            <a:gd name="adj2" fmla="val 180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latin typeface="Times New Roman" panose="02020603050405020304" pitchFamily="18" charset="0"/>
              <a:cs typeface="Times New Roman" panose="02020603050405020304" pitchFamily="18" charset="0"/>
            </a:rPr>
            <a:t>Las pequeñas y medianas empresas representan el 75%</a:t>
          </a:r>
          <a:endParaRPr lang="es-ES" sz="1400" kern="1200" dirty="0">
            <a:solidFill>
              <a:schemeClr val="tx1"/>
            </a:solidFill>
            <a:latin typeface="Times New Roman" panose="02020603050405020304" pitchFamily="18" charset="0"/>
            <a:cs typeface="Times New Roman" panose="02020603050405020304" pitchFamily="18" charset="0"/>
          </a:endParaRPr>
        </a:p>
      </dsp:txBody>
      <dsp:txXfrm>
        <a:off x="3430844" y="971894"/>
        <a:ext cx="1204826" cy="1004021"/>
      </dsp:txXfrm>
    </dsp:sp>
    <dsp:sp modelId="{5BC5D3B5-E89D-4DB0-97AB-6266C4598766}">
      <dsp:nvSpPr>
        <dsp:cNvPr id="0" name=""/>
        <dsp:cNvSpPr/>
      </dsp:nvSpPr>
      <dsp:spPr>
        <a:xfrm>
          <a:off x="1549034" y="381528"/>
          <a:ext cx="3373513" cy="3373513"/>
        </a:xfrm>
        <a:prstGeom prst="pie">
          <a:avLst>
            <a:gd name="adj1" fmla="val 1800000"/>
            <a:gd name="adj2" fmla="val 9000000"/>
          </a:avLst>
        </a:prstGeom>
        <a:solidFill>
          <a:schemeClr val="accent3">
            <a:hueOff val="-716701"/>
            <a:satOff val="590"/>
            <a:lumOff val="-49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latin typeface="Times New Roman" panose="02020603050405020304" pitchFamily="18" charset="0"/>
              <a:cs typeface="Times New Roman" panose="02020603050405020304" pitchFamily="18" charset="0"/>
            </a:rPr>
            <a:t>Empresas con una vida corta por su administración financiera.</a:t>
          </a:r>
          <a:endParaRPr lang="es-ES" sz="1400" kern="1200" dirty="0">
            <a:solidFill>
              <a:schemeClr val="tx1"/>
            </a:solidFill>
            <a:latin typeface="Times New Roman" panose="02020603050405020304" pitchFamily="18" charset="0"/>
            <a:cs typeface="Times New Roman" panose="02020603050405020304" pitchFamily="18" charset="0"/>
          </a:endParaRPr>
        </a:p>
      </dsp:txBody>
      <dsp:txXfrm>
        <a:off x="2352251" y="2570295"/>
        <a:ext cx="1807239" cy="883539"/>
      </dsp:txXfrm>
    </dsp:sp>
    <dsp:sp modelId="{7BB2FC2B-553D-4813-9974-57AFB6494824}">
      <dsp:nvSpPr>
        <dsp:cNvPr id="0" name=""/>
        <dsp:cNvSpPr/>
      </dsp:nvSpPr>
      <dsp:spPr>
        <a:xfrm>
          <a:off x="1466500" y="283310"/>
          <a:ext cx="3373513" cy="3373513"/>
        </a:xfrm>
        <a:prstGeom prst="pie">
          <a:avLst>
            <a:gd name="adj1" fmla="val 9000000"/>
            <a:gd name="adj2" fmla="val 16200000"/>
          </a:avLst>
        </a:prstGeom>
        <a:solidFill>
          <a:schemeClr val="accent3">
            <a:hueOff val="-1433403"/>
            <a:satOff val="1180"/>
            <a:lumOff val="-98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latin typeface="Times New Roman" panose="02020603050405020304" pitchFamily="18" charset="0"/>
              <a:cs typeface="Times New Roman" panose="02020603050405020304" pitchFamily="18" charset="0"/>
            </a:rPr>
            <a:t>Cambios en el mercado </a:t>
          </a:r>
          <a:endParaRPr lang="es-ES" sz="1400" kern="1200" dirty="0">
            <a:solidFill>
              <a:schemeClr val="tx1"/>
            </a:solidFill>
            <a:latin typeface="Times New Roman" panose="02020603050405020304" pitchFamily="18" charset="0"/>
            <a:cs typeface="Times New Roman" panose="02020603050405020304" pitchFamily="18" charset="0"/>
          </a:endParaRPr>
        </a:p>
      </dsp:txBody>
      <dsp:txXfrm>
        <a:off x="1857265" y="998174"/>
        <a:ext cx="1204826" cy="1004021"/>
      </dsp:txXfrm>
    </dsp:sp>
    <dsp:sp modelId="{48650F4E-D7E7-49D0-89E3-D0BDF761EEBB}">
      <dsp:nvSpPr>
        <dsp:cNvPr id="0" name=""/>
        <dsp:cNvSpPr/>
      </dsp:nvSpPr>
      <dsp:spPr>
        <a:xfrm>
          <a:off x="1444364" y="48194"/>
          <a:ext cx="3791186" cy="3791186"/>
        </a:xfrm>
        <a:prstGeom prst="circularArrow">
          <a:avLst>
            <a:gd name="adj1" fmla="val 5085"/>
            <a:gd name="adj2" fmla="val 327528"/>
            <a:gd name="adj3" fmla="val 1472472"/>
            <a:gd name="adj4" fmla="val 16199432"/>
            <a:gd name="adj5" fmla="val 5932"/>
          </a:avLst>
        </a:prstGeom>
        <a:solidFill>
          <a:schemeClr val="accent3">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7037060-2102-4724-A0F3-045973CD42BC}">
      <dsp:nvSpPr>
        <dsp:cNvPr id="0" name=""/>
        <dsp:cNvSpPr/>
      </dsp:nvSpPr>
      <dsp:spPr>
        <a:xfrm>
          <a:off x="1340197" y="172478"/>
          <a:ext cx="3791186" cy="3791186"/>
        </a:xfrm>
        <a:prstGeom prst="circularArrow">
          <a:avLst>
            <a:gd name="adj1" fmla="val 5085"/>
            <a:gd name="adj2" fmla="val 327528"/>
            <a:gd name="adj3" fmla="val 8671970"/>
            <a:gd name="adj4" fmla="val 1800502"/>
            <a:gd name="adj5" fmla="val 5932"/>
          </a:avLst>
        </a:prstGeom>
        <a:solidFill>
          <a:schemeClr val="accent3">
            <a:hueOff val="-716701"/>
            <a:satOff val="590"/>
            <a:lumOff val="-491"/>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0C133A4-03C4-405E-A3ED-7DABC4217FEE}">
      <dsp:nvSpPr>
        <dsp:cNvPr id="0" name=""/>
        <dsp:cNvSpPr/>
      </dsp:nvSpPr>
      <dsp:spPr>
        <a:xfrm>
          <a:off x="1257385" y="74474"/>
          <a:ext cx="3791186" cy="3791186"/>
        </a:xfrm>
        <a:prstGeom prst="circularArrow">
          <a:avLst>
            <a:gd name="adj1" fmla="val 5085"/>
            <a:gd name="adj2" fmla="val 327528"/>
            <a:gd name="adj3" fmla="val 15873039"/>
            <a:gd name="adj4" fmla="val 9000000"/>
            <a:gd name="adj5" fmla="val 5932"/>
          </a:avLst>
        </a:prstGeom>
        <a:solidFill>
          <a:schemeClr val="accent3">
            <a:hueOff val="-1433403"/>
            <a:satOff val="1180"/>
            <a:lumOff val="-981"/>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F3D31-B2A3-49F4-8C29-65C1CB4151F5}">
      <dsp:nvSpPr>
        <dsp:cNvPr id="0" name=""/>
        <dsp:cNvSpPr/>
      </dsp:nvSpPr>
      <dsp:spPr>
        <a:xfrm rot="2415454">
          <a:off x="3606078" y="3720350"/>
          <a:ext cx="959366" cy="44912"/>
        </a:xfrm>
        <a:custGeom>
          <a:avLst/>
          <a:gdLst/>
          <a:ahLst/>
          <a:cxnLst/>
          <a:rect l="0" t="0" r="0" b="0"/>
          <a:pathLst>
            <a:path>
              <a:moveTo>
                <a:pt x="0" y="22456"/>
              </a:moveTo>
              <a:lnTo>
                <a:pt x="959366" y="22456"/>
              </a:lnTo>
            </a:path>
          </a:pathLst>
        </a:custGeom>
        <a:noFill/>
        <a:ln w="19050" cap="rnd" cmpd="sng" algn="ctr">
          <a:solidFill>
            <a:schemeClr val="accent3">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E77BD84D-77CE-473B-8ECE-4C51D0CAE6A5}">
      <dsp:nvSpPr>
        <dsp:cNvPr id="0" name=""/>
        <dsp:cNvSpPr/>
      </dsp:nvSpPr>
      <dsp:spPr>
        <a:xfrm rot="21552363">
          <a:off x="3719680" y="2623935"/>
          <a:ext cx="238484" cy="44912"/>
        </a:xfrm>
        <a:custGeom>
          <a:avLst/>
          <a:gdLst/>
          <a:ahLst/>
          <a:cxnLst/>
          <a:rect l="0" t="0" r="0" b="0"/>
          <a:pathLst>
            <a:path>
              <a:moveTo>
                <a:pt x="0" y="22456"/>
              </a:moveTo>
              <a:lnTo>
                <a:pt x="238484" y="22456"/>
              </a:lnTo>
            </a:path>
          </a:pathLst>
        </a:custGeom>
        <a:noFill/>
        <a:ln w="19050" cap="rnd" cmpd="sng" algn="ctr">
          <a:solidFill>
            <a:schemeClr val="accent3">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16129AF2-9FF9-4B26-A0F1-62A380727C34}">
      <dsp:nvSpPr>
        <dsp:cNvPr id="0" name=""/>
        <dsp:cNvSpPr/>
      </dsp:nvSpPr>
      <dsp:spPr>
        <a:xfrm rot="19153614">
          <a:off x="3599161" y="1527552"/>
          <a:ext cx="993255" cy="44912"/>
        </a:xfrm>
        <a:custGeom>
          <a:avLst/>
          <a:gdLst/>
          <a:ahLst/>
          <a:cxnLst/>
          <a:rect l="0" t="0" r="0" b="0"/>
          <a:pathLst>
            <a:path>
              <a:moveTo>
                <a:pt x="0" y="22456"/>
              </a:moveTo>
              <a:lnTo>
                <a:pt x="993255" y="22456"/>
              </a:lnTo>
            </a:path>
          </a:pathLst>
        </a:custGeom>
        <a:noFill/>
        <a:ln w="19050" cap="rnd" cmpd="sng" algn="ctr">
          <a:solidFill>
            <a:schemeClr val="accent3">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EA31165A-56F0-494F-9156-6FDCB1996808}">
      <dsp:nvSpPr>
        <dsp:cNvPr id="0" name=""/>
        <dsp:cNvSpPr/>
      </dsp:nvSpPr>
      <dsp:spPr>
        <a:xfrm>
          <a:off x="1100835" y="1323778"/>
          <a:ext cx="2605283" cy="2605283"/>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553EAFE6-3971-4256-9BE0-639D5531CC58}">
      <dsp:nvSpPr>
        <dsp:cNvPr id="0" name=""/>
        <dsp:cNvSpPr/>
      </dsp:nvSpPr>
      <dsp:spPr>
        <a:xfrm>
          <a:off x="3897382" y="405310"/>
          <a:ext cx="2049362" cy="864308"/>
        </a:xfrm>
        <a:prstGeom prst="ellipse">
          <a:avLst/>
        </a:prstGeom>
        <a:solidFill>
          <a:schemeClr val="accent3">
            <a:hueOff val="-477801"/>
            <a:satOff val="393"/>
            <a:lumOff val="-327"/>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latin typeface="Times New Roman" panose="02020603050405020304" pitchFamily="18" charset="0"/>
              <a:cs typeface="Times New Roman" panose="02020603050405020304" pitchFamily="18" charset="0"/>
            </a:rPr>
            <a:t>Liquidez </a:t>
          </a:r>
          <a:endParaRPr lang="es-ES" sz="1600" b="1" kern="1200" dirty="0">
            <a:solidFill>
              <a:schemeClr val="tx1"/>
            </a:solidFill>
            <a:latin typeface="Times New Roman" panose="02020603050405020304" pitchFamily="18" charset="0"/>
            <a:cs typeface="Times New Roman" panose="02020603050405020304" pitchFamily="18" charset="0"/>
          </a:endParaRPr>
        </a:p>
      </dsp:txBody>
      <dsp:txXfrm>
        <a:off x="4197504" y="531885"/>
        <a:ext cx="1449118" cy="611158"/>
      </dsp:txXfrm>
    </dsp:sp>
    <dsp:sp modelId="{59050D02-9106-48E9-BF7C-47919B2E8390}">
      <dsp:nvSpPr>
        <dsp:cNvPr id="0" name=""/>
        <dsp:cNvSpPr/>
      </dsp:nvSpPr>
      <dsp:spPr>
        <a:xfrm>
          <a:off x="5495321" y="405310"/>
          <a:ext cx="3074044" cy="864308"/>
        </a:xfrm>
        <a:prstGeom prst="rect">
          <a:avLst/>
        </a:prstGeom>
        <a:solidFill>
          <a:schemeClr val="bg2"/>
        </a:solid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solidFill>
                <a:schemeClr val="tx1"/>
              </a:solidFill>
              <a:latin typeface="Times New Roman" panose="02020603050405020304" pitchFamily="18" charset="0"/>
              <a:cs typeface="Times New Roman" panose="02020603050405020304" pitchFamily="18" charset="0"/>
            </a:rPr>
            <a:t>Razón Corriente</a:t>
          </a:r>
          <a:endParaRPr lang="es-ES" sz="1400" kern="1200" dirty="0">
            <a:solidFill>
              <a:schemeClr val="tx1"/>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S" sz="1400" kern="1200" dirty="0" smtClean="0">
              <a:solidFill>
                <a:schemeClr val="tx1"/>
              </a:solidFill>
              <a:latin typeface="Times New Roman" panose="02020603050405020304" pitchFamily="18" charset="0"/>
              <a:cs typeface="Times New Roman" panose="02020603050405020304" pitchFamily="18" charset="0"/>
            </a:rPr>
            <a:t>Prueba Acida</a:t>
          </a:r>
          <a:endParaRPr lang="es-ES" sz="1400" kern="1200" dirty="0">
            <a:solidFill>
              <a:schemeClr val="tx1"/>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S" sz="1400" kern="1200" dirty="0" smtClean="0">
              <a:solidFill>
                <a:schemeClr val="tx1"/>
              </a:solidFill>
              <a:latin typeface="Times New Roman" panose="02020603050405020304" pitchFamily="18" charset="0"/>
              <a:cs typeface="Times New Roman" panose="02020603050405020304" pitchFamily="18" charset="0"/>
            </a:rPr>
            <a:t>Capital de Trabajo</a:t>
          </a:r>
          <a:endParaRPr lang="es-ES" sz="1400" kern="1200" dirty="0">
            <a:solidFill>
              <a:schemeClr val="tx1"/>
            </a:solidFill>
            <a:latin typeface="Times New Roman" panose="02020603050405020304" pitchFamily="18" charset="0"/>
            <a:cs typeface="Times New Roman" panose="02020603050405020304" pitchFamily="18" charset="0"/>
          </a:endParaRPr>
        </a:p>
      </dsp:txBody>
      <dsp:txXfrm>
        <a:off x="5495321" y="405310"/>
        <a:ext cx="3074044" cy="864308"/>
      </dsp:txXfrm>
    </dsp:sp>
    <dsp:sp modelId="{1DB86789-B356-401F-BA4D-92CF48CCE930}">
      <dsp:nvSpPr>
        <dsp:cNvPr id="0" name=""/>
        <dsp:cNvSpPr/>
      </dsp:nvSpPr>
      <dsp:spPr>
        <a:xfrm>
          <a:off x="3957809" y="2122034"/>
          <a:ext cx="1952618" cy="1018358"/>
        </a:xfrm>
        <a:prstGeom prst="ellipse">
          <a:avLst/>
        </a:prstGeom>
        <a:solidFill>
          <a:schemeClr val="accent3">
            <a:hueOff val="-955602"/>
            <a:satOff val="787"/>
            <a:lumOff val="-654"/>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latin typeface="Times New Roman" panose="02020603050405020304" pitchFamily="18" charset="0"/>
              <a:cs typeface="Times New Roman" panose="02020603050405020304" pitchFamily="18" charset="0"/>
            </a:rPr>
            <a:t>Actividad o Gestión</a:t>
          </a:r>
          <a:endParaRPr lang="es-ES" sz="1600" b="1" kern="1200" dirty="0">
            <a:solidFill>
              <a:schemeClr val="tx1"/>
            </a:solidFill>
            <a:latin typeface="Times New Roman" panose="02020603050405020304" pitchFamily="18" charset="0"/>
            <a:cs typeface="Times New Roman" panose="02020603050405020304" pitchFamily="18" charset="0"/>
          </a:endParaRPr>
        </a:p>
      </dsp:txBody>
      <dsp:txXfrm>
        <a:off x="4243763" y="2271169"/>
        <a:ext cx="1380710" cy="720088"/>
      </dsp:txXfrm>
    </dsp:sp>
    <dsp:sp modelId="{F016341E-0656-44F7-91CA-B6A31C8A135E}">
      <dsp:nvSpPr>
        <dsp:cNvPr id="0" name=""/>
        <dsp:cNvSpPr/>
      </dsp:nvSpPr>
      <dsp:spPr>
        <a:xfrm>
          <a:off x="5579934" y="2122034"/>
          <a:ext cx="2928927" cy="1018358"/>
        </a:xfrm>
        <a:prstGeom prst="rect">
          <a:avLst/>
        </a:prstGeom>
        <a:solidFill>
          <a:schemeClr val="bg2"/>
        </a:solid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solidFill>
                <a:schemeClr val="tx1"/>
              </a:solidFill>
              <a:latin typeface="Times New Roman" panose="02020603050405020304" pitchFamily="18" charset="0"/>
              <a:cs typeface="Times New Roman" panose="02020603050405020304" pitchFamily="18" charset="0"/>
            </a:rPr>
            <a:t>Rotación de Cartera</a:t>
          </a:r>
          <a:endParaRPr lang="es-ES" sz="1400" kern="1200" dirty="0">
            <a:solidFill>
              <a:schemeClr val="tx1"/>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S" sz="1400" kern="1200" dirty="0" smtClean="0">
              <a:solidFill>
                <a:schemeClr val="tx1"/>
              </a:solidFill>
              <a:latin typeface="Times New Roman" panose="02020603050405020304" pitchFamily="18" charset="0"/>
              <a:cs typeface="Times New Roman" panose="02020603050405020304" pitchFamily="18" charset="0"/>
            </a:rPr>
            <a:t>Rotación de Inventarios</a:t>
          </a:r>
          <a:endParaRPr lang="es-ES" sz="1400" kern="1200" dirty="0">
            <a:solidFill>
              <a:schemeClr val="tx1"/>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S" sz="1400" kern="1200" dirty="0" smtClean="0">
              <a:solidFill>
                <a:schemeClr val="tx1"/>
              </a:solidFill>
              <a:latin typeface="Times New Roman" panose="02020603050405020304" pitchFamily="18" charset="0"/>
              <a:cs typeface="Times New Roman" panose="02020603050405020304" pitchFamily="18" charset="0"/>
            </a:rPr>
            <a:t>Rotación de Cuentas por Pagar</a:t>
          </a:r>
          <a:endParaRPr lang="es-ES" sz="1400" kern="1200" dirty="0">
            <a:solidFill>
              <a:schemeClr val="tx1"/>
            </a:solidFill>
            <a:latin typeface="Times New Roman" panose="02020603050405020304" pitchFamily="18" charset="0"/>
            <a:cs typeface="Times New Roman" panose="02020603050405020304" pitchFamily="18" charset="0"/>
          </a:endParaRPr>
        </a:p>
      </dsp:txBody>
      <dsp:txXfrm>
        <a:off x="5579934" y="2122034"/>
        <a:ext cx="2928927" cy="1018358"/>
      </dsp:txXfrm>
    </dsp:sp>
    <dsp:sp modelId="{ED1C665E-0BAB-40E7-A190-9CD316776899}">
      <dsp:nvSpPr>
        <dsp:cNvPr id="0" name=""/>
        <dsp:cNvSpPr/>
      </dsp:nvSpPr>
      <dsp:spPr>
        <a:xfrm>
          <a:off x="4001665" y="3969252"/>
          <a:ext cx="1953540" cy="1058922"/>
        </a:xfrm>
        <a:prstGeom prst="ellipse">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latin typeface="Times New Roman" panose="02020603050405020304" pitchFamily="18" charset="0"/>
              <a:cs typeface="Times New Roman" panose="02020603050405020304" pitchFamily="18" charset="0"/>
            </a:rPr>
            <a:t>Rentabilidad</a:t>
          </a:r>
          <a:endParaRPr lang="es-ES" sz="1600" b="1" kern="1200" dirty="0">
            <a:solidFill>
              <a:schemeClr val="tx1"/>
            </a:solidFill>
            <a:latin typeface="Times New Roman" panose="02020603050405020304" pitchFamily="18" charset="0"/>
            <a:cs typeface="Times New Roman" panose="02020603050405020304" pitchFamily="18" charset="0"/>
          </a:endParaRPr>
        </a:p>
      </dsp:txBody>
      <dsp:txXfrm>
        <a:off x="4287754" y="4124328"/>
        <a:ext cx="1381362" cy="748770"/>
      </dsp:txXfrm>
    </dsp:sp>
    <dsp:sp modelId="{CA516446-146A-466D-B494-9485021D9541}">
      <dsp:nvSpPr>
        <dsp:cNvPr id="0" name=""/>
        <dsp:cNvSpPr/>
      </dsp:nvSpPr>
      <dsp:spPr>
        <a:xfrm>
          <a:off x="5623560" y="3969252"/>
          <a:ext cx="2930310" cy="1058922"/>
        </a:xfrm>
        <a:prstGeom prst="rect">
          <a:avLst/>
        </a:prstGeom>
        <a:solidFill>
          <a:schemeClr val="bg2"/>
        </a:solid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solidFill>
                <a:schemeClr val="tx1"/>
              </a:solidFill>
              <a:latin typeface="Times New Roman" panose="02020603050405020304" pitchFamily="18" charset="0"/>
              <a:cs typeface="Times New Roman" panose="02020603050405020304" pitchFamily="18" charset="0"/>
            </a:rPr>
            <a:t>Margen Neto de Ventas</a:t>
          </a:r>
          <a:endParaRPr lang="es-ES" sz="1400" kern="1200" dirty="0">
            <a:solidFill>
              <a:schemeClr val="tx1"/>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S" sz="1400" kern="1200" dirty="0" smtClean="0">
              <a:solidFill>
                <a:schemeClr val="tx1"/>
              </a:solidFill>
              <a:latin typeface="Times New Roman" panose="02020603050405020304" pitchFamily="18" charset="0"/>
              <a:cs typeface="Times New Roman" panose="02020603050405020304" pitchFamily="18" charset="0"/>
            </a:rPr>
            <a:t>Rentabilidad sobre los activos (ROA)</a:t>
          </a:r>
          <a:endParaRPr lang="es-ES" sz="1400" kern="1200" dirty="0">
            <a:solidFill>
              <a:schemeClr val="tx1"/>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S" sz="1400" kern="1200" dirty="0" smtClean="0">
              <a:solidFill>
                <a:schemeClr val="tx1"/>
              </a:solidFill>
              <a:latin typeface="Times New Roman" panose="02020603050405020304" pitchFamily="18" charset="0"/>
              <a:cs typeface="Times New Roman" panose="02020603050405020304" pitchFamily="18" charset="0"/>
            </a:rPr>
            <a:t>Rentabilidad sobre el patrimonio (ROE)</a:t>
          </a:r>
          <a:endParaRPr lang="es-ES" sz="1400" kern="1200" dirty="0">
            <a:solidFill>
              <a:schemeClr val="tx1"/>
            </a:solidFill>
            <a:latin typeface="Times New Roman" panose="02020603050405020304" pitchFamily="18" charset="0"/>
            <a:cs typeface="Times New Roman" panose="02020603050405020304" pitchFamily="18" charset="0"/>
          </a:endParaRPr>
        </a:p>
      </dsp:txBody>
      <dsp:txXfrm>
        <a:off x="5623560" y="3969252"/>
        <a:ext cx="2930310" cy="10589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95007-63E5-428F-9FC8-7E1D79B0EB58}">
      <dsp:nvSpPr>
        <dsp:cNvPr id="0" name=""/>
        <dsp:cNvSpPr/>
      </dsp:nvSpPr>
      <dsp:spPr>
        <a:xfrm>
          <a:off x="332955" y="2093219"/>
          <a:ext cx="1702252" cy="448016"/>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solidFill>
                <a:schemeClr val="tx1"/>
              </a:solidFill>
              <a:latin typeface="Times New Roman" panose="02020603050405020304" pitchFamily="18" charset="0"/>
              <a:cs typeface="Times New Roman" panose="02020603050405020304" pitchFamily="18" charset="0"/>
            </a:rPr>
            <a:t>Enfoque </a:t>
          </a:r>
          <a:r>
            <a:rPr lang="es-ES" sz="1200" b="1" kern="1200" dirty="0" smtClean="0">
              <a:solidFill>
                <a:schemeClr val="tx1"/>
              </a:solidFill>
              <a:latin typeface="Times New Roman" panose="02020603050405020304" pitchFamily="18" charset="0"/>
              <a:cs typeface="Times New Roman" panose="02020603050405020304" pitchFamily="18" charset="0"/>
            </a:rPr>
            <a:t>mixto</a:t>
          </a:r>
          <a:endParaRPr lang="es-ES" sz="1200" b="1" kern="1200" dirty="0">
            <a:solidFill>
              <a:schemeClr val="tx1"/>
            </a:solidFill>
            <a:latin typeface="Times New Roman" panose="02020603050405020304" pitchFamily="18" charset="0"/>
            <a:cs typeface="Times New Roman" panose="02020603050405020304" pitchFamily="18" charset="0"/>
          </a:endParaRPr>
        </a:p>
      </dsp:txBody>
      <dsp:txXfrm>
        <a:off x="343265" y="2103529"/>
        <a:ext cx="1681632" cy="331392"/>
      </dsp:txXfrm>
    </dsp:sp>
    <dsp:sp modelId="{88CFF02B-8F1D-4FD6-BB88-3900A4E5C13D}">
      <dsp:nvSpPr>
        <dsp:cNvPr id="0" name=""/>
        <dsp:cNvSpPr/>
      </dsp:nvSpPr>
      <dsp:spPr>
        <a:xfrm>
          <a:off x="1885360" y="74030"/>
          <a:ext cx="2669750" cy="2669750"/>
        </a:xfrm>
        <a:prstGeom prst="leftCircularArrow">
          <a:avLst>
            <a:gd name="adj1" fmla="val 4036"/>
            <a:gd name="adj2" fmla="val 507314"/>
            <a:gd name="adj3" fmla="val 1117927"/>
            <a:gd name="adj4" fmla="val 7859592"/>
            <a:gd name="adj5" fmla="val 4709"/>
          </a:avLst>
        </a:prstGeom>
        <a:solidFill>
          <a:schemeClr val="accent2">
            <a:hueOff val="0"/>
            <a:satOff val="0"/>
            <a:lumOff val="0"/>
            <a:alphaOff val="0"/>
          </a:schemeClr>
        </a:solidFill>
        <a:ln>
          <a:noFill/>
        </a:ln>
        <a:effectLst/>
        <a:scene3d>
          <a:camera prst="orthographicFront"/>
          <a:lightRig rig="threePt" dir="t"/>
        </a:scene3d>
        <a:sp3d>
          <a:bevelT w="139700" prst="cross"/>
        </a:sp3d>
      </dsp:spPr>
      <dsp:style>
        <a:lnRef idx="0">
          <a:scrgbClr r="0" g="0" b="0"/>
        </a:lnRef>
        <a:fillRef idx="1">
          <a:scrgbClr r="0" g="0" b="0"/>
        </a:fillRef>
        <a:effectRef idx="0">
          <a:scrgbClr r="0" g="0" b="0"/>
        </a:effectRef>
        <a:fontRef idx="minor">
          <a:schemeClr val="lt1"/>
        </a:fontRef>
      </dsp:style>
    </dsp:sp>
    <dsp:sp modelId="{5AFFDBAF-680A-43BB-9A15-2BA6BE172AB5}">
      <dsp:nvSpPr>
        <dsp:cNvPr id="0" name=""/>
        <dsp:cNvSpPr/>
      </dsp:nvSpPr>
      <dsp:spPr>
        <a:xfrm>
          <a:off x="1672181" y="2255745"/>
          <a:ext cx="1507865" cy="599628"/>
        </a:xfrm>
        <a:prstGeom prst="roundRect">
          <a:avLst>
            <a:gd name="adj" fmla="val 10000"/>
          </a:avLst>
        </a:prstGeom>
        <a:solidFill>
          <a:schemeClr val="accent4">
            <a:lumMod val="40000"/>
            <a:lumOff val="60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tx1"/>
              </a:solidFill>
              <a:latin typeface="Times New Roman" panose="02020603050405020304" pitchFamily="18" charset="0"/>
              <a:cs typeface="Times New Roman" panose="02020603050405020304" pitchFamily="18" charset="0"/>
            </a:rPr>
            <a:t>Enfoque de la investigación</a:t>
          </a:r>
          <a:endParaRPr lang="es-ES" sz="1200" b="1" kern="1200" dirty="0">
            <a:solidFill>
              <a:schemeClr val="tx1"/>
            </a:solidFill>
            <a:latin typeface="Times New Roman" panose="02020603050405020304" pitchFamily="18" charset="0"/>
            <a:cs typeface="Times New Roman" panose="02020603050405020304" pitchFamily="18" charset="0"/>
          </a:endParaRPr>
        </a:p>
      </dsp:txBody>
      <dsp:txXfrm>
        <a:off x="1689744" y="2273308"/>
        <a:ext cx="1472739" cy="564502"/>
      </dsp:txXfrm>
    </dsp:sp>
    <dsp:sp modelId="{5D174A29-463C-4F7F-9BB5-191628D34942}">
      <dsp:nvSpPr>
        <dsp:cNvPr id="0" name=""/>
        <dsp:cNvSpPr/>
      </dsp:nvSpPr>
      <dsp:spPr>
        <a:xfrm>
          <a:off x="3093132" y="619295"/>
          <a:ext cx="3397108" cy="1069693"/>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solidFill>
                <a:schemeClr val="tx1"/>
              </a:solidFill>
              <a:latin typeface="Times New Roman" panose="02020603050405020304" pitchFamily="18" charset="0"/>
              <a:cs typeface="Times New Roman" panose="02020603050405020304" pitchFamily="18" charset="0"/>
            </a:rPr>
            <a:t>No Probabilístico</a:t>
          </a:r>
          <a:endParaRPr lang="es-ES" sz="1400" kern="1200" dirty="0">
            <a:solidFill>
              <a:schemeClr val="tx1"/>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S" sz="1400" kern="1200" dirty="0" smtClean="0">
              <a:solidFill>
                <a:schemeClr val="tx1"/>
              </a:solidFill>
              <a:latin typeface="Times New Roman" panose="02020603050405020304" pitchFamily="18" charset="0"/>
              <a:cs typeface="Times New Roman" panose="02020603050405020304" pitchFamily="18" charset="0"/>
            </a:rPr>
            <a:t>- </a:t>
          </a:r>
          <a:r>
            <a:rPr lang="es-ES" sz="1400" b="1" kern="1200" dirty="0" smtClean="0">
              <a:solidFill>
                <a:schemeClr val="tx1"/>
              </a:solidFill>
              <a:latin typeface="Times New Roman" panose="02020603050405020304" pitchFamily="18" charset="0"/>
              <a:cs typeface="Times New Roman" panose="02020603050405020304" pitchFamily="18" charset="0"/>
            </a:rPr>
            <a:t>Conveniencia, s</a:t>
          </a:r>
          <a:r>
            <a:rPr lang="es-ES" sz="1400" b="0" kern="1200" dirty="0" smtClean="0">
              <a:solidFill>
                <a:schemeClr val="tx1"/>
              </a:solidFill>
              <a:latin typeface="Times New Roman" panose="02020603050405020304" pitchFamily="18" charset="0"/>
              <a:cs typeface="Times New Roman" panose="02020603050405020304" pitchFamily="18" charset="0"/>
            </a:rPr>
            <a:t>elección de entrevista a conveniencia.</a:t>
          </a:r>
          <a:endParaRPr lang="es-ES" sz="1400" b="0" kern="1200" dirty="0">
            <a:solidFill>
              <a:schemeClr val="tx1"/>
            </a:solidFill>
            <a:latin typeface="Times New Roman" panose="02020603050405020304" pitchFamily="18" charset="0"/>
            <a:cs typeface="Times New Roman" panose="02020603050405020304" pitchFamily="18" charset="0"/>
          </a:endParaRPr>
        </a:p>
      </dsp:txBody>
      <dsp:txXfrm>
        <a:off x="3117749" y="873132"/>
        <a:ext cx="3347874" cy="791239"/>
      </dsp:txXfrm>
    </dsp:sp>
    <dsp:sp modelId="{481999B7-E7F7-4BF7-B311-5DDBBC27BB57}">
      <dsp:nvSpPr>
        <dsp:cNvPr id="0" name=""/>
        <dsp:cNvSpPr/>
      </dsp:nvSpPr>
      <dsp:spPr>
        <a:xfrm>
          <a:off x="5216573" y="-469252"/>
          <a:ext cx="3181208" cy="3181208"/>
        </a:xfrm>
        <a:prstGeom prst="circularArrow">
          <a:avLst>
            <a:gd name="adj1" fmla="val 3387"/>
            <a:gd name="adj2" fmla="val 419170"/>
            <a:gd name="adj3" fmla="val 19497903"/>
            <a:gd name="adj4" fmla="val 12668094"/>
            <a:gd name="adj5" fmla="val 395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A46607-186C-4FC7-84DF-9E10EEAB5988}">
      <dsp:nvSpPr>
        <dsp:cNvPr id="0" name=""/>
        <dsp:cNvSpPr/>
      </dsp:nvSpPr>
      <dsp:spPr>
        <a:xfrm>
          <a:off x="4791687" y="359282"/>
          <a:ext cx="1507865" cy="599628"/>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tx1"/>
              </a:solidFill>
              <a:latin typeface="Times New Roman" panose="02020603050405020304" pitchFamily="18" charset="0"/>
              <a:cs typeface="Times New Roman" panose="02020603050405020304" pitchFamily="18" charset="0"/>
            </a:rPr>
            <a:t>Control de variables</a:t>
          </a:r>
          <a:endParaRPr lang="es-ES" sz="1200" b="1" kern="1200" dirty="0">
            <a:solidFill>
              <a:schemeClr val="tx1"/>
            </a:solidFill>
            <a:latin typeface="Times New Roman" panose="02020603050405020304" pitchFamily="18" charset="0"/>
            <a:cs typeface="Times New Roman" panose="02020603050405020304" pitchFamily="18" charset="0"/>
          </a:endParaRPr>
        </a:p>
      </dsp:txBody>
      <dsp:txXfrm>
        <a:off x="4809250" y="376845"/>
        <a:ext cx="1472739" cy="564502"/>
      </dsp:txXfrm>
    </dsp:sp>
    <dsp:sp modelId="{6E07CF81-344E-4C86-9824-7840EC5BF9D7}">
      <dsp:nvSpPr>
        <dsp:cNvPr id="0" name=""/>
        <dsp:cNvSpPr/>
      </dsp:nvSpPr>
      <dsp:spPr>
        <a:xfrm>
          <a:off x="7071371" y="728120"/>
          <a:ext cx="2431241" cy="1399133"/>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latin typeface="Times New Roman" panose="02020603050405020304" pitchFamily="18" charset="0"/>
              <a:cs typeface="Times New Roman" panose="02020603050405020304" pitchFamily="18" charset="0"/>
            </a:rPr>
            <a:t>Investigación bibliográfica</a:t>
          </a:r>
          <a:endParaRPr lang="es-ES"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S" sz="1400" kern="1200" dirty="0" smtClean="0">
              <a:latin typeface="Times New Roman" panose="02020603050405020304" pitchFamily="18" charset="0"/>
              <a:cs typeface="Times New Roman" panose="02020603050405020304" pitchFamily="18" charset="0"/>
            </a:rPr>
            <a:t>Investigación de campo</a:t>
          </a:r>
          <a:endParaRPr lang="es-ES" sz="1400" kern="1200" dirty="0">
            <a:latin typeface="Times New Roman" panose="02020603050405020304" pitchFamily="18" charset="0"/>
            <a:cs typeface="Times New Roman" panose="02020603050405020304" pitchFamily="18" charset="0"/>
          </a:endParaRPr>
        </a:p>
      </dsp:txBody>
      <dsp:txXfrm>
        <a:off x="7103569" y="760318"/>
        <a:ext cx="2366845" cy="1034922"/>
      </dsp:txXfrm>
    </dsp:sp>
    <dsp:sp modelId="{F8FD41E9-8B54-44DF-AC78-FD4493699F32}">
      <dsp:nvSpPr>
        <dsp:cNvPr id="0" name=""/>
        <dsp:cNvSpPr/>
      </dsp:nvSpPr>
      <dsp:spPr>
        <a:xfrm>
          <a:off x="8022015" y="1289716"/>
          <a:ext cx="1507865" cy="599628"/>
        </a:xfrm>
        <a:prstGeom prst="roundRect">
          <a:avLst>
            <a:gd name="adj" fmla="val 10000"/>
          </a:avLst>
        </a:prstGeom>
        <a:solidFill>
          <a:schemeClr val="accent3">
            <a:lumMod val="60000"/>
            <a:lumOff val="40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latin typeface="Times New Roman" panose="02020603050405020304" pitchFamily="18" charset="0"/>
              <a:cs typeface="Times New Roman" panose="02020603050405020304" pitchFamily="18" charset="0"/>
            </a:rPr>
            <a:t>Tipología de la Investigación</a:t>
          </a:r>
          <a:endParaRPr lang="es-ES" sz="1400" b="1" kern="1200" dirty="0">
            <a:solidFill>
              <a:schemeClr val="tx1"/>
            </a:solidFill>
            <a:latin typeface="Times New Roman" panose="02020603050405020304" pitchFamily="18" charset="0"/>
            <a:cs typeface="Times New Roman" panose="02020603050405020304" pitchFamily="18" charset="0"/>
          </a:endParaRPr>
        </a:p>
      </dsp:txBody>
      <dsp:txXfrm>
        <a:off x="8039578" y="1307279"/>
        <a:ext cx="1472739" cy="5645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0B87A-B1D5-4FB4-BAA7-99004DA8E2F4}">
      <dsp:nvSpPr>
        <dsp:cNvPr id="0" name=""/>
        <dsp:cNvSpPr/>
      </dsp:nvSpPr>
      <dsp:spPr>
        <a:xfrm>
          <a:off x="3182163" y="947614"/>
          <a:ext cx="1467103" cy="1061779"/>
        </a:xfrm>
        <a:prstGeom prst="ellipse">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smtClean="0">
              <a:latin typeface="Times New Roman" panose="02020603050405020304" pitchFamily="18" charset="0"/>
              <a:cs typeface="Times New Roman" panose="02020603050405020304" pitchFamily="18" charset="0"/>
            </a:rPr>
            <a:t>Instrumentos de Recolección</a:t>
          </a:r>
          <a:endParaRPr lang="es-ES" sz="1200" b="1" kern="1200" dirty="0">
            <a:latin typeface="Times New Roman" panose="02020603050405020304" pitchFamily="18" charset="0"/>
            <a:cs typeface="Times New Roman" panose="02020603050405020304" pitchFamily="18" charset="0"/>
          </a:endParaRPr>
        </a:p>
      </dsp:txBody>
      <dsp:txXfrm>
        <a:off x="3397015" y="1103108"/>
        <a:ext cx="1037399" cy="750791"/>
      </dsp:txXfrm>
    </dsp:sp>
    <dsp:sp modelId="{1404978D-2B70-49C1-818C-8ABC3DC84B3E}">
      <dsp:nvSpPr>
        <dsp:cNvPr id="0" name=""/>
        <dsp:cNvSpPr/>
      </dsp:nvSpPr>
      <dsp:spPr>
        <a:xfrm rot="10828962">
          <a:off x="2114461" y="1447275"/>
          <a:ext cx="1023406" cy="254640"/>
        </a:xfrm>
        <a:prstGeom prst="leftArrow">
          <a:avLst>
            <a:gd name="adj1" fmla="val 60000"/>
            <a:gd name="adj2" fmla="val 50000"/>
          </a:avLst>
        </a:prstGeom>
        <a:gradFill rotWithShape="1">
          <a:gsLst>
            <a:gs pos="0">
              <a:schemeClr val="accent4">
                <a:tint val="65000"/>
                <a:lumMod val="110000"/>
              </a:schemeClr>
            </a:gs>
            <a:gs pos="88000">
              <a:schemeClr val="accent4">
                <a:tint val="90000"/>
              </a:schemeClr>
            </a:gs>
          </a:gsLst>
          <a:lin ang="5400000" scaled="0"/>
        </a:gradFill>
        <a:ln w="12700" cap="rnd" cmpd="sng" algn="ctr">
          <a:solidFill>
            <a:schemeClr val="accent4"/>
          </a:solidFill>
          <a:prstDash val="solid"/>
        </a:ln>
        <a:effectLst/>
        <a:scene3d>
          <a:camera prst="orthographicFront"/>
          <a:lightRig rig="threePt" dir="t"/>
        </a:scene3d>
        <a:sp3d>
          <a:bevelT/>
        </a:sp3d>
      </dsp:spPr>
      <dsp:style>
        <a:lnRef idx="1">
          <a:schemeClr val="accent4"/>
        </a:lnRef>
        <a:fillRef idx="2">
          <a:schemeClr val="accent4"/>
        </a:fillRef>
        <a:effectRef idx="1">
          <a:schemeClr val="accent4"/>
        </a:effectRef>
        <a:fontRef idx="minor">
          <a:schemeClr val="dk1"/>
        </a:fontRef>
      </dsp:style>
    </dsp:sp>
    <dsp:sp modelId="{AB546371-8EFB-4FA9-8C95-BCB29390E5CC}">
      <dsp:nvSpPr>
        <dsp:cNvPr id="0" name=""/>
        <dsp:cNvSpPr/>
      </dsp:nvSpPr>
      <dsp:spPr>
        <a:xfrm>
          <a:off x="1577719" y="1126496"/>
          <a:ext cx="1043124" cy="673408"/>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S" sz="1200" b="0" kern="1200" dirty="0" smtClean="0">
              <a:latin typeface="Times New Roman" panose="02020603050405020304" pitchFamily="18" charset="0"/>
              <a:cs typeface="Times New Roman" panose="02020603050405020304" pitchFamily="18" charset="0"/>
            </a:rPr>
            <a:t>Información Primaria</a:t>
          </a:r>
          <a:endParaRPr lang="es-ES" sz="1200" b="0" kern="1200" dirty="0">
            <a:latin typeface="Times New Roman" panose="02020603050405020304" pitchFamily="18" charset="0"/>
            <a:cs typeface="Times New Roman" panose="02020603050405020304" pitchFamily="18" charset="0"/>
          </a:endParaRPr>
        </a:p>
      </dsp:txBody>
      <dsp:txXfrm>
        <a:off x="1597442" y="1146219"/>
        <a:ext cx="1003678" cy="633962"/>
      </dsp:txXfrm>
    </dsp:sp>
    <dsp:sp modelId="{6E38EEFB-96DD-41A3-A5AE-0FE15A7471F4}">
      <dsp:nvSpPr>
        <dsp:cNvPr id="0" name=""/>
        <dsp:cNvSpPr/>
      </dsp:nvSpPr>
      <dsp:spPr>
        <a:xfrm rot="14269">
          <a:off x="4684751" y="1436027"/>
          <a:ext cx="1031578" cy="212346"/>
        </a:xfrm>
        <a:prstGeom prst="leftArrow">
          <a:avLst>
            <a:gd name="adj1" fmla="val 60000"/>
            <a:gd name="adj2" fmla="val 50000"/>
          </a:avLst>
        </a:prstGeom>
        <a:gradFill rotWithShape="1">
          <a:gsLst>
            <a:gs pos="0">
              <a:schemeClr val="accent4">
                <a:tint val="65000"/>
                <a:lumMod val="110000"/>
              </a:schemeClr>
            </a:gs>
            <a:gs pos="88000">
              <a:schemeClr val="accent4">
                <a:tint val="90000"/>
              </a:schemeClr>
            </a:gs>
          </a:gsLst>
          <a:lin ang="5400000" scaled="0"/>
        </a:gradFill>
        <a:ln w="12700" cap="rnd" cmpd="sng" algn="ctr">
          <a:solidFill>
            <a:schemeClr val="accent4"/>
          </a:solidFill>
          <a:prstDash val="solid"/>
        </a:ln>
        <a:effectLst/>
        <a:scene3d>
          <a:camera prst="orthographicFront"/>
          <a:lightRig rig="threePt" dir="t"/>
        </a:scene3d>
        <a:sp3d>
          <a:bevelT/>
        </a:sp3d>
      </dsp:spPr>
      <dsp:style>
        <a:lnRef idx="1">
          <a:schemeClr val="accent4"/>
        </a:lnRef>
        <a:fillRef idx="2">
          <a:schemeClr val="accent4"/>
        </a:fillRef>
        <a:effectRef idx="1">
          <a:schemeClr val="accent4"/>
        </a:effectRef>
        <a:fontRef idx="minor">
          <a:schemeClr val="dk1"/>
        </a:fontRef>
      </dsp:style>
    </dsp:sp>
    <dsp:sp modelId="{B4A72655-EB95-452D-B836-C7B0B7624D64}">
      <dsp:nvSpPr>
        <dsp:cNvPr id="0" name=""/>
        <dsp:cNvSpPr/>
      </dsp:nvSpPr>
      <dsp:spPr>
        <a:xfrm>
          <a:off x="5184757" y="1075979"/>
          <a:ext cx="1109984" cy="694904"/>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S" sz="1200" b="0" kern="1200" smtClean="0">
              <a:latin typeface="Times New Roman" panose="02020603050405020304" pitchFamily="18" charset="0"/>
              <a:cs typeface="Times New Roman" panose="02020603050405020304" pitchFamily="18" charset="0"/>
            </a:rPr>
            <a:t>Información Secundaria</a:t>
          </a:r>
          <a:endParaRPr lang="es-ES" sz="1200" b="0" kern="1200" dirty="0">
            <a:latin typeface="Times New Roman" panose="02020603050405020304" pitchFamily="18" charset="0"/>
            <a:cs typeface="Times New Roman" panose="02020603050405020304" pitchFamily="18" charset="0"/>
          </a:endParaRPr>
        </a:p>
      </dsp:txBody>
      <dsp:txXfrm>
        <a:off x="5205110" y="1096332"/>
        <a:ext cx="1069278" cy="6541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24D7B-B574-495C-B6D2-BC9E2F178F27}">
      <dsp:nvSpPr>
        <dsp:cNvPr id="0" name=""/>
        <dsp:cNvSpPr/>
      </dsp:nvSpPr>
      <dsp:spPr>
        <a:xfrm>
          <a:off x="4112988" y="1033672"/>
          <a:ext cx="1429659" cy="386567"/>
        </a:xfrm>
        <a:custGeom>
          <a:avLst/>
          <a:gdLst/>
          <a:ahLst/>
          <a:cxnLst/>
          <a:rect l="0" t="0" r="0" b="0"/>
          <a:pathLst>
            <a:path>
              <a:moveTo>
                <a:pt x="0" y="0"/>
              </a:moveTo>
              <a:lnTo>
                <a:pt x="0" y="263434"/>
              </a:lnTo>
              <a:lnTo>
                <a:pt x="1429659" y="263434"/>
              </a:lnTo>
              <a:lnTo>
                <a:pt x="1429659" y="386567"/>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8FDDE1-2895-4CB6-9648-ABA7054795AC}">
      <dsp:nvSpPr>
        <dsp:cNvPr id="0" name=""/>
        <dsp:cNvSpPr/>
      </dsp:nvSpPr>
      <dsp:spPr>
        <a:xfrm>
          <a:off x="2734575" y="2347570"/>
          <a:ext cx="1254760" cy="401312"/>
        </a:xfrm>
        <a:custGeom>
          <a:avLst/>
          <a:gdLst/>
          <a:ahLst/>
          <a:cxnLst/>
          <a:rect l="0" t="0" r="0" b="0"/>
          <a:pathLst>
            <a:path>
              <a:moveTo>
                <a:pt x="0" y="0"/>
              </a:moveTo>
              <a:lnTo>
                <a:pt x="0" y="278179"/>
              </a:lnTo>
              <a:lnTo>
                <a:pt x="1254760" y="278179"/>
              </a:lnTo>
              <a:lnTo>
                <a:pt x="1254760" y="401312"/>
              </a:lnTo>
            </a:path>
          </a:pathLst>
        </a:custGeom>
        <a:noFill/>
        <a:ln w="19050"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C526FA-1D96-4040-A65B-A1FC8F51D206}">
      <dsp:nvSpPr>
        <dsp:cNvPr id="0" name=""/>
        <dsp:cNvSpPr/>
      </dsp:nvSpPr>
      <dsp:spPr>
        <a:xfrm>
          <a:off x="1107308" y="2347570"/>
          <a:ext cx="1627267" cy="386567"/>
        </a:xfrm>
        <a:custGeom>
          <a:avLst/>
          <a:gdLst/>
          <a:ahLst/>
          <a:cxnLst/>
          <a:rect l="0" t="0" r="0" b="0"/>
          <a:pathLst>
            <a:path>
              <a:moveTo>
                <a:pt x="1627267" y="0"/>
              </a:moveTo>
              <a:lnTo>
                <a:pt x="1627267" y="263434"/>
              </a:lnTo>
              <a:lnTo>
                <a:pt x="0" y="263434"/>
              </a:lnTo>
              <a:lnTo>
                <a:pt x="0" y="386567"/>
              </a:lnTo>
            </a:path>
          </a:pathLst>
        </a:custGeom>
        <a:noFill/>
        <a:ln w="19050"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A7208F-4B13-45AD-ADE3-99AF489815FC}">
      <dsp:nvSpPr>
        <dsp:cNvPr id="0" name=""/>
        <dsp:cNvSpPr/>
      </dsp:nvSpPr>
      <dsp:spPr>
        <a:xfrm>
          <a:off x="2734575" y="1033672"/>
          <a:ext cx="1378413" cy="386567"/>
        </a:xfrm>
        <a:custGeom>
          <a:avLst/>
          <a:gdLst/>
          <a:ahLst/>
          <a:cxnLst/>
          <a:rect l="0" t="0" r="0" b="0"/>
          <a:pathLst>
            <a:path>
              <a:moveTo>
                <a:pt x="1378413" y="0"/>
              </a:moveTo>
              <a:lnTo>
                <a:pt x="1378413" y="263434"/>
              </a:lnTo>
              <a:lnTo>
                <a:pt x="0" y="263434"/>
              </a:lnTo>
              <a:lnTo>
                <a:pt x="0" y="386567"/>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AA42E6-431B-40C1-81D2-A4AE051C6470}">
      <dsp:nvSpPr>
        <dsp:cNvPr id="0" name=""/>
        <dsp:cNvSpPr/>
      </dsp:nvSpPr>
      <dsp:spPr>
        <a:xfrm>
          <a:off x="2594668" y="138424"/>
          <a:ext cx="3036640" cy="895248"/>
        </a:xfrm>
        <a:prstGeom prst="roundRect">
          <a:avLst>
            <a:gd name="adj" fmla="val 10000"/>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D5556D-27B7-4CC6-ABC7-8EBD20F27E40}">
      <dsp:nvSpPr>
        <dsp:cNvPr id="0" name=""/>
        <dsp:cNvSpPr/>
      </dsp:nvSpPr>
      <dsp:spPr>
        <a:xfrm>
          <a:off x="2742354" y="278725"/>
          <a:ext cx="3036640" cy="895248"/>
        </a:xfrm>
        <a:prstGeom prst="roundRect">
          <a:avLst>
            <a:gd name="adj" fmla="val 10000"/>
          </a:avLst>
        </a:prstGeom>
        <a:solidFill>
          <a:schemeClr val="accent3">
            <a:alpha val="90000"/>
            <a:tint val="40000"/>
            <a:hueOff val="0"/>
            <a:satOff val="0"/>
            <a:lumOff val="0"/>
            <a:alphaOff val="0"/>
          </a:schemeClr>
        </a:solidFill>
        <a:ln w="19050" cap="rnd" cmpd="sng" algn="ctr">
          <a:solidFill>
            <a:schemeClr val="accent3">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i="0" u="none" kern="1200" dirty="0" smtClean="0">
              <a:latin typeface="Arial" panose="020B0604020202020204" pitchFamily="34" charset="0"/>
              <a:cs typeface="Arial" panose="020B0604020202020204" pitchFamily="34" charset="0"/>
            </a:rPr>
            <a:t>Roe</a:t>
          </a:r>
          <a:endParaRPr lang="es-ES" sz="1200" kern="1200" dirty="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s-ES" sz="1200" b="1" i="0" u="none" kern="1200" dirty="0">
              <a:latin typeface="Arial" panose="020B0604020202020204" pitchFamily="34" charset="0"/>
              <a:cs typeface="Arial" panose="020B0604020202020204" pitchFamily="34" charset="0"/>
            </a:rPr>
            <a:t>2014</a:t>
          </a:r>
          <a:r>
            <a:rPr lang="es-ES" sz="1200" b="0" i="0" u="none" kern="1200" dirty="0">
              <a:latin typeface="Arial" panose="020B0604020202020204" pitchFamily="34" charset="0"/>
              <a:cs typeface="Arial" panose="020B0604020202020204" pitchFamily="34" charset="0"/>
            </a:rPr>
            <a:t>	52,2%</a:t>
          </a:r>
          <a:endParaRPr lang="es-ES" sz="1200" kern="1200" dirty="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s-ES" sz="1200" b="1" i="0" u="none" kern="1200" dirty="0">
              <a:latin typeface="Arial" panose="020B0604020202020204" pitchFamily="34" charset="0"/>
              <a:cs typeface="Arial" panose="020B0604020202020204" pitchFamily="34" charset="0"/>
            </a:rPr>
            <a:t>2015</a:t>
          </a:r>
          <a:r>
            <a:rPr lang="es-ES" sz="1200" b="0" i="0" u="none" kern="1200" dirty="0">
              <a:latin typeface="Arial" panose="020B0604020202020204" pitchFamily="34" charset="0"/>
              <a:cs typeface="Arial" panose="020B0604020202020204" pitchFamily="34" charset="0"/>
            </a:rPr>
            <a:t>	31,5%</a:t>
          </a:r>
          <a:endParaRPr lang="es-ES" sz="1200" kern="1200" dirty="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s-ES" sz="1200" b="1" i="0" u="none" kern="1200" dirty="0">
              <a:latin typeface="Arial" panose="020B0604020202020204" pitchFamily="34" charset="0"/>
              <a:cs typeface="Arial" panose="020B0604020202020204" pitchFamily="34" charset="0"/>
            </a:rPr>
            <a:t>2016</a:t>
          </a:r>
          <a:r>
            <a:rPr lang="es-ES" sz="1200" b="0" i="0" u="none" kern="1200" dirty="0">
              <a:latin typeface="Arial" panose="020B0604020202020204" pitchFamily="34" charset="0"/>
              <a:cs typeface="Arial" panose="020B0604020202020204" pitchFamily="34" charset="0"/>
            </a:rPr>
            <a:t>	14,4%</a:t>
          </a:r>
          <a:endParaRPr lang="es-ES" sz="1200" b="0" kern="1200" dirty="0">
            <a:latin typeface="Arial" panose="020B0604020202020204" pitchFamily="34" charset="0"/>
            <a:cs typeface="Arial" panose="020B0604020202020204" pitchFamily="34" charset="0"/>
          </a:endParaRPr>
        </a:p>
      </dsp:txBody>
      <dsp:txXfrm>
        <a:off x="2768575" y="304946"/>
        <a:ext cx="2984198" cy="842806"/>
      </dsp:txXfrm>
    </dsp:sp>
    <dsp:sp modelId="{6F6B0F5C-96DC-44D5-BD7A-FD2B36546E0A}">
      <dsp:nvSpPr>
        <dsp:cNvPr id="0" name=""/>
        <dsp:cNvSpPr/>
      </dsp:nvSpPr>
      <dsp:spPr>
        <a:xfrm>
          <a:off x="1452601" y="1420240"/>
          <a:ext cx="2563947" cy="927329"/>
        </a:xfrm>
        <a:prstGeom prst="roundRect">
          <a:avLst>
            <a:gd name="adj" fmla="val 10000"/>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889E06-3B7B-48BA-BDD8-995ACDF72F0A}">
      <dsp:nvSpPr>
        <dsp:cNvPr id="0" name=""/>
        <dsp:cNvSpPr/>
      </dsp:nvSpPr>
      <dsp:spPr>
        <a:xfrm>
          <a:off x="1600287" y="1560541"/>
          <a:ext cx="2563947" cy="927329"/>
        </a:xfrm>
        <a:prstGeom prst="roundRect">
          <a:avLst>
            <a:gd name="adj" fmla="val 10000"/>
          </a:avLst>
        </a:prstGeom>
        <a:solidFill>
          <a:schemeClr val="accent3">
            <a:alpha val="90000"/>
            <a:tint val="40000"/>
            <a:hueOff val="0"/>
            <a:satOff val="0"/>
            <a:lumOff val="0"/>
            <a:alphaOff val="0"/>
          </a:schemeClr>
        </a:solidFill>
        <a:ln w="19050" cap="rnd" cmpd="sng" algn="ctr">
          <a:solidFill>
            <a:schemeClr val="accent3">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i="0" u="none" kern="1200" dirty="0" smtClean="0">
              <a:latin typeface="Arial" panose="020B0604020202020204" pitchFamily="34" charset="0"/>
              <a:cs typeface="Arial" panose="020B0604020202020204" pitchFamily="34" charset="0"/>
            </a:rPr>
            <a:t>Roa</a:t>
          </a:r>
          <a:endParaRPr lang="es-ES" sz="1200" kern="1200" dirty="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s-ES" sz="1200" b="1" i="0" u="none" kern="1200" dirty="0">
              <a:latin typeface="Arial" panose="020B0604020202020204" pitchFamily="34" charset="0"/>
              <a:cs typeface="Arial" panose="020B0604020202020204" pitchFamily="34" charset="0"/>
            </a:rPr>
            <a:t>2014</a:t>
          </a:r>
          <a:r>
            <a:rPr lang="es-ES" sz="1200" b="0" i="0" u="none" kern="1200" dirty="0">
              <a:latin typeface="Arial" panose="020B0604020202020204" pitchFamily="34" charset="0"/>
              <a:cs typeface="Arial" panose="020B0604020202020204" pitchFamily="34" charset="0"/>
            </a:rPr>
            <a:t>	6,52%</a:t>
          </a:r>
          <a:endParaRPr lang="es-ES" sz="1200" kern="1200" dirty="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s-ES" sz="1200" b="1" i="0" u="none" kern="1200" dirty="0">
              <a:latin typeface="Arial" panose="020B0604020202020204" pitchFamily="34" charset="0"/>
              <a:cs typeface="Arial" panose="020B0604020202020204" pitchFamily="34" charset="0"/>
            </a:rPr>
            <a:t>2015</a:t>
          </a:r>
          <a:r>
            <a:rPr lang="es-ES" sz="1200" b="0" i="0" u="none" kern="1200" dirty="0">
              <a:latin typeface="Arial" panose="020B0604020202020204" pitchFamily="34" charset="0"/>
              <a:cs typeface="Arial" panose="020B0604020202020204" pitchFamily="34" charset="0"/>
            </a:rPr>
            <a:t>	6,77%</a:t>
          </a:r>
          <a:endParaRPr lang="es-ES" sz="1200" kern="1200" dirty="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s-ES" sz="1200" b="1" i="0" u="none" kern="1200" dirty="0">
              <a:latin typeface="Arial" panose="020B0604020202020204" pitchFamily="34" charset="0"/>
              <a:cs typeface="Arial" panose="020B0604020202020204" pitchFamily="34" charset="0"/>
            </a:rPr>
            <a:t>2016</a:t>
          </a:r>
          <a:r>
            <a:rPr lang="es-ES" sz="1200" b="0" i="0" u="none" kern="1200" dirty="0">
              <a:latin typeface="Arial" panose="020B0604020202020204" pitchFamily="34" charset="0"/>
              <a:cs typeface="Arial" panose="020B0604020202020204" pitchFamily="34" charset="0"/>
            </a:rPr>
            <a:t>	3,89%</a:t>
          </a:r>
          <a:endParaRPr lang="es-ES" sz="1200" b="0" kern="1200" dirty="0">
            <a:latin typeface="Arial" panose="020B0604020202020204" pitchFamily="34" charset="0"/>
            <a:cs typeface="Arial" panose="020B0604020202020204" pitchFamily="34" charset="0"/>
          </a:endParaRPr>
        </a:p>
      </dsp:txBody>
      <dsp:txXfrm>
        <a:off x="1627448" y="1587702"/>
        <a:ext cx="2509625" cy="873007"/>
      </dsp:txXfrm>
    </dsp:sp>
    <dsp:sp modelId="{0A2E689C-EB6C-48DB-88E2-202D46388F17}">
      <dsp:nvSpPr>
        <dsp:cNvPr id="0" name=""/>
        <dsp:cNvSpPr/>
      </dsp:nvSpPr>
      <dsp:spPr>
        <a:xfrm>
          <a:off x="233" y="2734137"/>
          <a:ext cx="2214148" cy="1013445"/>
        </a:xfrm>
        <a:prstGeom prst="roundRect">
          <a:avLst>
            <a:gd name="adj" fmla="val 10000"/>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A6D0EF-00BB-4F2D-80D9-33A1930B7027}">
      <dsp:nvSpPr>
        <dsp:cNvPr id="0" name=""/>
        <dsp:cNvSpPr/>
      </dsp:nvSpPr>
      <dsp:spPr>
        <a:xfrm>
          <a:off x="147919" y="2874439"/>
          <a:ext cx="2214148" cy="1013445"/>
        </a:xfrm>
        <a:prstGeom prst="roundRect">
          <a:avLst>
            <a:gd name="adj" fmla="val 10000"/>
          </a:avLst>
        </a:prstGeom>
        <a:solidFill>
          <a:schemeClr val="accent3">
            <a:alpha val="90000"/>
            <a:tint val="40000"/>
            <a:hueOff val="0"/>
            <a:satOff val="0"/>
            <a:lumOff val="0"/>
            <a:alphaOff val="0"/>
          </a:schemeClr>
        </a:solidFill>
        <a:ln w="19050" cap="rnd" cmpd="sng" algn="ctr">
          <a:solidFill>
            <a:schemeClr val="accent3">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i="0" u="none" kern="1200" dirty="0" err="1" smtClean="0">
              <a:latin typeface="Arial" panose="020B0604020202020204" pitchFamily="34" charset="0"/>
              <a:cs typeface="Arial" panose="020B0604020202020204" pitchFamily="34" charset="0"/>
            </a:rPr>
            <a:t>M.u.n</a:t>
          </a:r>
          <a:endParaRPr lang="es-ES" sz="1100" kern="1200" dirty="0">
            <a:latin typeface="Arial" panose="020B0604020202020204" pitchFamily="34" charset="0"/>
            <a:cs typeface="Arial" panose="020B0604020202020204" pitchFamily="34" charset="0"/>
          </a:endParaRPr>
        </a:p>
        <a:p>
          <a:pPr lvl="0" algn="ctr" defTabSz="488950">
            <a:lnSpc>
              <a:spcPct val="90000"/>
            </a:lnSpc>
            <a:spcBef>
              <a:spcPct val="0"/>
            </a:spcBef>
            <a:spcAft>
              <a:spcPct val="35000"/>
            </a:spcAft>
          </a:pPr>
          <a:r>
            <a:rPr lang="es-ES" sz="1100" b="1" i="0" u="none" kern="1200" dirty="0">
              <a:latin typeface="Arial" panose="020B0604020202020204" pitchFamily="34" charset="0"/>
              <a:cs typeface="Arial" panose="020B0604020202020204" pitchFamily="34" charset="0"/>
            </a:rPr>
            <a:t>2014</a:t>
          </a:r>
          <a:r>
            <a:rPr lang="es-ES" sz="1100" b="0" i="0" u="none" kern="1200" dirty="0">
              <a:latin typeface="Arial" panose="020B0604020202020204" pitchFamily="34" charset="0"/>
              <a:cs typeface="Arial" panose="020B0604020202020204" pitchFamily="34" charset="0"/>
            </a:rPr>
            <a:t>	4,12%</a:t>
          </a:r>
          <a:endParaRPr lang="es-ES" sz="1100" kern="1200" dirty="0">
            <a:latin typeface="Arial" panose="020B0604020202020204" pitchFamily="34" charset="0"/>
            <a:cs typeface="Arial" panose="020B0604020202020204" pitchFamily="34" charset="0"/>
          </a:endParaRPr>
        </a:p>
        <a:p>
          <a:pPr lvl="0" algn="ctr" defTabSz="488950">
            <a:lnSpc>
              <a:spcPct val="90000"/>
            </a:lnSpc>
            <a:spcBef>
              <a:spcPct val="0"/>
            </a:spcBef>
            <a:spcAft>
              <a:spcPct val="35000"/>
            </a:spcAft>
          </a:pPr>
          <a:r>
            <a:rPr lang="es-ES" sz="1100" b="1" i="0" u="none" kern="1200" dirty="0">
              <a:latin typeface="Arial" panose="020B0604020202020204" pitchFamily="34" charset="0"/>
              <a:cs typeface="Arial" panose="020B0604020202020204" pitchFamily="34" charset="0"/>
            </a:rPr>
            <a:t>2015</a:t>
          </a:r>
          <a:r>
            <a:rPr lang="es-ES" sz="1100" b="0" i="0" u="none" kern="1200" dirty="0">
              <a:latin typeface="Arial" panose="020B0604020202020204" pitchFamily="34" charset="0"/>
              <a:cs typeface="Arial" panose="020B0604020202020204" pitchFamily="34" charset="0"/>
            </a:rPr>
            <a:t>	4,43%</a:t>
          </a:r>
          <a:endParaRPr lang="es-ES" sz="1100" kern="1200" dirty="0">
            <a:latin typeface="Arial" panose="020B0604020202020204" pitchFamily="34" charset="0"/>
            <a:cs typeface="Arial" panose="020B0604020202020204" pitchFamily="34" charset="0"/>
          </a:endParaRPr>
        </a:p>
        <a:p>
          <a:pPr lvl="0" algn="ctr" defTabSz="488950">
            <a:lnSpc>
              <a:spcPct val="90000"/>
            </a:lnSpc>
            <a:spcBef>
              <a:spcPct val="0"/>
            </a:spcBef>
            <a:spcAft>
              <a:spcPct val="35000"/>
            </a:spcAft>
          </a:pPr>
          <a:r>
            <a:rPr lang="es-ES" sz="1100" b="1" i="0" u="none" kern="1200" dirty="0">
              <a:latin typeface="Arial" panose="020B0604020202020204" pitchFamily="34" charset="0"/>
              <a:cs typeface="Arial" panose="020B0604020202020204" pitchFamily="34" charset="0"/>
            </a:rPr>
            <a:t>2016</a:t>
          </a:r>
          <a:r>
            <a:rPr lang="es-ES" sz="1100" b="0" i="0" u="none" kern="1200" dirty="0">
              <a:latin typeface="Arial" panose="020B0604020202020204" pitchFamily="34" charset="0"/>
              <a:cs typeface="Arial" panose="020B0604020202020204" pitchFamily="34" charset="0"/>
            </a:rPr>
            <a:t>	2,37%</a:t>
          </a:r>
          <a:endParaRPr lang="es-ES" sz="1100" b="0" kern="1200" dirty="0">
            <a:latin typeface="Arial" panose="020B0604020202020204" pitchFamily="34" charset="0"/>
            <a:cs typeface="Arial" panose="020B0604020202020204" pitchFamily="34" charset="0"/>
          </a:endParaRPr>
        </a:p>
      </dsp:txBody>
      <dsp:txXfrm>
        <a:off x="177602" y="2904122"/>
        <a:ext cx="2154782" cy="954079"/>
      </dsp:txXfrm>
    </dsp:sp>
    <dsp:sp modelId="{5929B094-07D3-4EB9-B1A1-9E1D7B309EEA}">
      <dsp:nvSpPr>
        <dsp:cNvPr id="0" name=""/>
        <dsp:cNvSpPr/>
      </dsp:nvSpPr>
      <dsp:spPr>
        <a:xfrm>
          <a:off x="2509754" y="2748882"/>
          <a:ext cx="2959163" cy="959647"/>
        </a:xfrm>
        <a:prstGeom prst="roundRect">
          <a:avLst>
            <a:gd name="adj" fmla="val 10000"/>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266752-0B04-4FD3-8997-FB551C4155D3}">
      <dsp:nvSpPr>
        <dsp:cNvPr id="0" name=""/>
        <dsp:cNvSpPr/>
      </dsp:nvSpPr>
      <dsp:spPr>
        <a:xfrm>
          <a:off x="2657439" y="2889184"/>
          <a:ext cx="2959163" cy="959647"/>
        </a:xfrm>
        <a:prstGeom prst="roundRect">
          <a:avLst>
            <a:gd name="adj" fmla="val 10000"/>
          </a:avLst>
        </a:prstGeom>
        <a:solidFill>
          <a:schemeClr val="accent3">
            <a:alpha val="90000"/>
            <a:tint val="40000"/>
            <a:hueOff val="0"/>
            <a:satOff val="0"/>
            <a:lumOff val="0"/>
            <a:alphaOff val="0"/>
          </a:schemeClr>
        </a:solidFill>
        <a:ln w="19050" cap="rnd" cmpd="sng" algn="ctr">
          <a:solidFill>
            <a:schemeClr val="accent3">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i="0" u="none" kern="1200" dirty="0" smtClean="0">
              <a:latin typeface="Arial" panose="020B0604020202020204" pitchFamily="34" charset="0"/>
              <a:cs typeface="Arial" panose="020B0604020202020204" pitchFamily="34" charset="0"/>
            </a:rPr>
            <a:t>Rotación de Activos</a:t>
          </a:r>
          <a:endParaRPr lang="es-ES" sz="1100" kern="1200" dirty="0" smtClean="0">
            <a:latin typeface="Arial" panose="020B0604020202020204" pitchFamily="34" charset="0"/>
            <a:cs typeface="Arial" panose="020B0604020202020204" pitchFamily="34" charset="0"/>
          </a:endParaRPr>
        </a:p>
        <a:p>
          <a:pPr lvl="0" algn="ctr" defTabSz="488950">
            <a:lnSpc>
              <a:spcPct val="90000"/>
            </a:lnSpc>
            <a:spcBef>
              <a:spcPct val="0"/>
            </a:spcBef>
            <a:spcAft>
              <a:spcPct val="35000"/>
            </a:spcAft>
          </a:pPr>
          <a:r>
            <a:rPr lang="es-ES" sz="1100" b="1" i="0" u="none" kern="1200" dirty="0" smtClean="0">
              <a:latin typeface="Arial" panose="020B0604020202020204" pitchFamily="34" charset="0"/>
              <a:cs typeface="Arial" panose="020B0604020202020204" pitchFamily="34" charset="0"/>
            </a:rPr>
            <a:t>2014</a:t>
          </a:r>
          <a:r>
            <a:rPr lang="es-ES" sz="1100" b="0" i="0" u="none" kern="1200" dirty="0">
              <a:latin typeface="Arial" panose="020B0604020202020204" pitchFamily="34" charset="0"/>
              <a:cs typeface="Arial" panose="020B0604020202020204" pitchFamily="34" charset="0"/>
            </a:rPr>
            <a:t>	1,58</a:t>
          </a:r>
          <a:endParaRPr lang="es-ES" sz="1100" kern="1200" dirty="0">
            <a:latin typeface="Arial" panose="020B0604020202020204" pitchFamily="34" charset="0"/>
            <a:cs typeface="Arial" panose="020B0604020202020204" pitchFamily="34" charset="0"/>
          </a:endParaRPr>
        </a:p>
        <a:p>
          <a:pPr lvl="0" algn="ctr" defTabSz="488950">
            <a:lnSpc>
              <a:spcPct val="90000"/>
            </a:lnSpc>
            <a:spcBef>
              <a:spcPct val="0"/>
            </a:spcBef>
            <a:spcAft>
              <a:spcPct val="35000"/>
            </a:spcAft>
          </a:pPr>
          <a:r>
            <a:rPr lang="es-ES" sz="1100" b="1" i="0" u="none" kern="1200" dirty="0">
              <a:latin typeface="Arial" panose="020B0604020202020204" pitchFamily="34" charset="0"/>
              <a:cs typeface="Arial" panose="020B0604020202020204" pitchFamily="34" charset="0"/>
            </a:rPr>
            <a:t>2015</a:t>
          </a:r>
          <a:r>
            <a:rPr lang="es-ES" sz="1100" b="0" i="0" u="none" kern="1200" dirty="0">
              <a:latin typeface="Arial" panose="020B0604020202020204" pitchFamily="34" charset="0"/>
              <a:cs typeface="Arial" panose="020B0604020202020204" pitchFamily="34" charset="0"/>
            </a:rPr>
            <a:t>	1,53</a:t>
          </a:r>
          <a:endParaRPr lang="es-ES" sz="1100" kern="1200" dirty="0">
            <a:latin typeface="Arial" panose="020B0604020202020204" pitchFamily="34" charset="0"/>
            <a:cs typeface="Arial" panose="020B0604020202020204" pitchFamily="34" charset="0"/>
          </a:endParaRPr>
        </a:p>
        <a:p>
          <a:pPr lvl="0" algn="ctr" defTabSz="488950">
            <a:lnSpc>
              <a:spcPct val="90000"/>
            </a:lnSpc>
            <a:spcBef>
              <a:spcPct val="0"/>
            </a:spcBef>
            <a:spcAft>
              <a:spcPct val="35000"/>
            </a:spcAft>
          </a:pPr>
          <a:r>
            <a:rPr lang="es-ES" sz="1100" b="1" i="0" u="none" kern="1200" dirty="0">
              <a:latin typeface="Arial" panose="020B0604020202020204" pitchFamily="34" charset="0"/>
              <a:cs typeface="Arial" panose="020B0604020202020204" pitchFamily="34" charset="0"/>
            </a:rPr>
            <a:t>2016</a:t>
          </a:r>
          <a:r>
            <a:rPr lang="es-ES" sz="1100" b="0" i="0" u="none" kern="1200" dirty="0">
              <a:latin typeface="Arial" panose="020B0604020202020204" pitchFamily="34" charset="0"/>
              <a:cs typeface="Arial" panose="020B0604020202020204" pitchFamily="34" charset="0"/>
            </a:rPr>
            <a:t>	1,64</a:t>
          </a:r>
          <a:endParaRPr lang="es-ES" sz="1100" b="0" kern="1200" dirty="0">
            <a:latin typeface="Arial" panose="020B0604020202020204" pitchFamily="34" charset="0"/>
            <a:cs typeface="Arial" panose="020B0604020202020204" pitchFamily="34" charset="0"/>
          </a:endParaRPr>
        </a:p>
      </dsp:txBody>
      <dsp:txXfrm>
        <a:off x="2685546" y="2917291"/>
        <a:ext cx="2902949" cy="903433"/>
      </dsp:txXfrm>
    </dsp:sp>
    <dsp:sp modelId="{98757EE7-B7DE-4BCB-A825-A99A1FB175AD}">
      <dsp:nvSpPr>
        <dsp:cNvPr id="0" name=""/>
        <dsp:cNvSpPr/>
      </dsp:nvSpPr>
      <dsp:spPr>
        <a:xfrm>
          <a:off x="4311920" y="1420240"/>
          <a:ext cx="2461454" cy="936487"/>
        </a:xfrm>
        <a:prstGeom prst="roundRect">
          <a:avLst>
            <a:gd name="adj" fmla="val 10000"/>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1F1E35-6411-43A8-BA63-A7C37493F1B6}">
      <dsp:nvSpPr>
        <dsp:cNvPr id="0" name=""/>
        <dsp:cNvSpPr/>
      </dsp:nvSpPr>
      <dsp:spPr>
        <a:xfrm>
          <a:off x="4459606" y="1560541"/>
          <a:ext cx="2461454" cy="936487"/>
        </a:xfrm>
        <a:prstGeom prst="roundRect">
          <a:avLst>
            <a:gd name="adj" fmla="val 10000"/>
          </a:avLst>
        </a:prstGeom>
        <a:solidFill>
          <a:schemeClr val="accent3">
            <a:alpha val="90000"/>
            <a:tint val="40000"/>
            <a:hueOff val="0"/>
            <a:satOff val="0"/>
            <a:lumOff val="0"/>
            <a:alphaOff val="0"/>
          </a:schemeClr>
        </a:solidFill>
        <a:ln w="19050" cap="rnd" cmpd="sng" algn="ctr">
          <a:solidFill>
            <a:schemeClr val="accent3">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i="0" u="none" kern="1200" dirty="0" smtClean="0">
              <a:latin typeface="Arial" panose="020B0604020202020204" pitchFamily="34" charset="0"/>
              <a:cs typeface="Arial" panose="020B0604020202020204" pitchFamily="34" charset="0"/>
            </a:rPr>
            <a:t>Apalancamiento Financiero</a:t>
          </a:r>
          <a:endParaRPr lang="es-ES" sz="1100" kern="1200" dirty="0" smtClean="0">
            <a:latin typeface="Arial" panose="020B0604020202020204" pitchFamily="34" charset="0"/>
            <a:cs typeface="Arial" panose="020B0604020202020204" pitchFamily="34" charset="0"/>
          </a:endParaRPr>
        </a:p>
        <a:p>
          <a:pPr lvl="0" algn="ctr" defTabSz="488950">
            <a:lnSpc>
              <a:spcPct val="90000"/>
            </a:lnSpc>
            <a:spcBef>
              <a:spcPct val="0"/>
            </a:spcBef>
            <a:spcAft>
              <a:spcPct val="35000"/>
            </a:spcAft>
          </a:pPr>
          <a:r>
            <a:rPr lang="es-ES" sz="1100" b="1" i="0" u="none" kern="1200" dirty="0" smtClean="0">
              <a:latin typeface="Arial" panose="020B0604020202020204" pitchFamily="34" charset="0"/>
              <a:cs typeface="Arial" panose="020B0604020202020204" pitchFamily="34" charset="0"/>
            </a:rPr>
            <a:t>2014</a:t>
          </a:r>
          <a:r>
            <a:rPr lang="es-ES" sz="1100" b="0" i="0" u="none" kern="1200" dirty="0">
              <a:latin typeface="Arial" panose="020B0604020202020204" pitchFamily="34" charset="0"/>
              <a:cs typeface="Arial" panose="020B0604020202020204" pitchFamily="34" charset="0"/>
            </a:rPr>
            <a:t>	8,00</a:t>
          </a:r>
          <a:endParaRPr lang="es-ES" sz="1100" kern="1200" dirty="0">
            <a:latin typeface="Arial" panose="020B0604020202020204" pitchFamily="34" charset="0"/>
            <a:cs typeface="Arial" panose="020B0604020202020204" pitchFamily="34" charset="0"/>
          </a:endParaRPr>
        </a:p>
        <a:p>
          <a:pPr lvl="0" algn="ctr" defTabSz="488950">
            <a:lnSpc>
              <a:spcPct val="90000"/>
            </a:lnSpc>
            <a:spcBef>
              <a:spcPct val="0"/>
            </a:spcBef>
            <a:spcAft>
              <a:spcPct val="35000"/>
            </a:spcAft>
          </a:pPr>
          <a:r>
            <a:rPr lang="es-ES" sz="1100" b="1" i="0" u="none" kern="1200" dirty="0">
              <a:latin typeface="Arial" panose="020B0604020202020204" pitchFamily="34" charset="0"/>
              <a:cs typeface="Arial" panose="020B0604020202020204" pitchFamily="34" charset="0"/>
            </a:rPr>
            <a:t>2015</a:t>
          </a:r>
          <a:r>
            <a:rPr lang="es-ES" sz="1100" b="0" i="0" u="none" kern="1200" dirty="0">
              <a:latin typeface="Arial" panose="020B0604020202020204" pitchFamily="34" charset="0"/>
              <a:cs typeface="Arial" panose="020B0604020202020204" pitchFamily="34" charset="0"/>
            </a:rPr>
            <a:t>	4,65</a:t>
          </a:r>
          <a:endParaRPr lang="es-ES" sz="1100" kern="1200" dirty="0">
            <a:latin typeface="Arial" panose="020B0604020202020204" pitchFamily="34" charset="0"/>
            <a:cs typeface="Arial" panose="020B0604020202020204" pitchFamily="34" charset="0"/>
          </a:endParaRPr>
        </a:p>
        <a:p>
          <a:pPr lvl="0" algn="ctr" defTabSz="488950">
            <a:lnSpc>
              <a:spcPct val="90000"/>
            </a:lnSpc>
            <a:spcBef>
              <a:spcPct val="0"/>
            </a:spcBef>
            <a:spcAft>
              <a:spcPct val="35000"/>
            </a:spcAft>
          </a:pPr>
          <a:r>
            <a:rPr lang="es-ES" sz="1100" b="1" i="0" u="none" kern="1200" dirty="0">
              <a:latin typeface="Arial" panose="020B0604020202020204" pitchFamily="34" charset="0"/>
              <a:cs typeface="Arial" panose="020B0604020202020204" pitchFamily="34" charset="0"/>
            </a:rPr>
            <a:t>2016</a:t>
          </a:r>
          <a:r>
            <a:rPr lang="es-ES" sz="1100" b="0" i="0" u="none" kern="1200" dirty="0">
              <a:latin typeface="Arial" panose="020B0604020202020204" pitchFamily="34" charset="0"/>
              <a:cs typeface="Arial" panose="020B0604020202020204" pitchFamily="34" charset="0"/>
            </a:rPr>
            <a:t>	3,70</a:t>
          </a:r>
          <a:endParaRPr lang="es-ES" sz="1100" b="0" kern="1200" dirty="0">
            <a:latin typeface="Arial" panose="020B0604020202020204" pitchFamily="34" charset="0"/>
            <a:cs typeface="Arial" panose="020B0604020202020204" pitchFamily="34" charset="0"/>
          </a:endParaRPr>
        </a:p>
      </dsp:txBody>
      <dsp:txXfrm>
        <a:off x="4487035" y="1587970"/>
        <a:ext cx="2406596" cy="8816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F310A-E298-43B6-B1C1-A9977665F588}">
      <dsp:nvSpPr>
        <dsp:cNvPr id="0" name=""/>
        <dsp:cNvSpPr/>
      </dsp:nvSpPr>
      <dsp:spPr>
        <a:xfrm rot="5400000">
          <a:off x="4025638" y="138657"/>
          <a:ext cx="2103885" cy="1830380"/>
        </a:xfrm>
        <a:prstGeom prst="hexagon">
          <a:avLst>
            <a:gd name="adj" fmla="val 25000"/>
            <a:gd name="vf" fmla="val 1154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lumMod val="95000"/>
                  <a:lumOff val="5000"/>
                </a:schemeClr>
              </a:solidFill>
              <a:latin typeface="Times New Roman" panose="02020603050405020304" pitchFamily="18" charset="0"/>
              <a:cs typeface="Times New Roman" panose="02020603050405020304" pitchFamily="18" charset="0"/>
            </a:rPr>
            <a:t>Ventas a </a:t>
          </a:r>
          <a:r>
            <a:rPr lang="es-ES" sz="2000" b="1" kern="1200" dirty="0" smtClean="0">
              <a:solidFill>
                <a:schemeClr val="tx1">
                  <a:lumMod val="95000"/>
                  <a:lumOff val="5000"/>
                </a:schemeClr>
              </a:solidFill>
              <a:latin typeface="Times New Roman" panose="02020603050405020304" pitchFamily="18" charset="0"/>
              <a:cs typeface="Times New Roman" panose="02020603050405020304" pitchFamily="18" charset="0"/>
            </a:rPr>
            <a:t>Contado </a:t>
          </a:r>
          <a:endParaRPr lang="es-ES" sz="20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dsp:txBody>
      <dsp:txXfrm rot="-5400000">
        <a:off x="4447624" y="329760"/>
        <a:ext cx="1259912" cy="1448175"/>
      </dsp:txXfrm>
    </dsp:sp>
    <dsp:sp modelId="{89A1C603-38F0-415A-AA39-40B6AAEB435F}">
      <dsp:nvSpPr>
        <dsp:cNvPr id="0" name=""/>
        <dsp:cNvSpPr/>
      </dsp:nvSpPr>
      <dsp:spPr>
        <a:xfrm>
          <a:off x="6101436" y="330657"/>
          <a:ext cx="2827408" cy="1262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solidFill>
                <a:schemeClr val="tx1">
                  <a:lumMod val="95000"/>
                  <a:lumOff val="5000"/>
                </a:schemeClr>
              </a:solidFill>
              <a:latin typeface="Times New Roman" panose="02020603050405020304" pitchFamily="18" charset="0"/>
              <a:cs typeface="Times New Roman" panose="02020603050405020304" pitchFamily="18" charset="0"/>
            </a:rPr>
            <a:t>Precisan tener una adecuada gestión financiera así como crediticia que permita regular el efectivo y así resguardar a la Liquidez empresarial.</a:t>
          </a:r>
          <a:endParaRPr lang="es-ES" sz="1800" kern="1200" dirty="0">
            <a:solidFill>
              <a:schemeClr val="tx1">
                <a:lumMod val="95000"/>
                <a:lumOff val="5000"/>
              </a:schemeClr>
            </a:solidFill>
            <a:latin typeface="Times New Roman" panose="02020603050405020304" pitchFamily="18" charset="0"/>
            <a:cs typeface="Times New Roman" panose="02020603050405020304" pitchFamily="18" charset="0"/>
          </a:endParaRPr>
        </a:p>
      </dsp:txBody>
      <dsp:txXfrm>
        <a:off x="6101436" y="330657"/>
        <a:ext cx="2827408" cy="1262331"/>
      </dsp:txXfrm>
    </dsp:sp>
    <dsp:sp modelId="{898FE2B5-8264-4C2B-8664-0676373AB9DE}">
      <dsp:nvSpPr>
        <dsp:cNvPr id="0" name=""/>
        <dsp:cNvSpPr/>
      </dsp:nvSpPr>
      <dsp:spPr>
        <a:xfrm rot="5400000">
          <a:off x="1931207" y="136752"/>
          <a:ext cx="2103885" cy="1830380"/>
        </a:xfrm>
        <a:prstGeom prst="hexagon">
          <a:avLst>
            <a:gd name="adj" fmla="val 25000"/>
            <a:gd name="vf" fmla="val 115470"/>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solidFill>
              <a:schemeClr val="tx1">
                <a:lumMod val="95000"/>
                <a:lumOff val="5000"/>
              </a:schemeClr>
            </a:solidFill>
            <a:latin typeface="Times New Roman" panose="02020603050405020304" pitchFamily="18" charset="0"/>
            <a:cs typeface="Times New Roman" panose="02020603050405020304" pitchFamily="18" charset="0"/>
          </a:endParaRPr>
        </a:p>
      </dsp:txBody>
      <dsp:txXfrm rot="-5400000">
        <a:off x="2353193" y="327855"/>
        <a:ext cx="1259912" cy="1448175"/>
      </dsp:txXfrm>
    </dsp:sp>
    <dsp:sp modelId="{2C5C5E41-293F-4EDF-99B2-DFBA94D62394}">
      <dsp:nvSpPr>
        <dsp:cNvPr id="0" name=""/>
        <dsp:cNvSpPr/>
      </dsp:nvSpPr>
      <dsp:spPr>
        <a:xfrm rot="5400000">
          <a:off x="3264362" y="1924435"/>
          <a:ext cx="2103885" cy="1830380"/>
        </a:xfrm>
        <a:prstGeom prst="hexagon">
          <a:avLst>
            <a:gd name="adj" fmla="val 25000"/>
            <a:gd name="vf" fmla="val 11547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lumMod val="95000"/>
                  <a:lumOff val="5000"/>
                </a:schemeClr>
              </a:solidFill>
              <a:latin typeface="Times New Roman" panose="02020603050405020304" pitchFamily="18" charset="0"/>
              <a:cs typeface="Times New Roman" panose="02020603050405020304" pitchFamily="18" charset="0"/>
            </a:rPr>
            <a:t>Ventas a Crédito</a:t>
          </a:r>
          <a:endParaRPr lang="es-ES" sz="18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dsp:txBody>
      <dsp:txXfrm rot="-5400000">
        <a:off x="3686348" y="2115538"/>
        <a:ext cx="1259912" cy="1448175"/>
      </dsp:txXfrm>
    </dsp:sp>
    <dsp:sp modelId="{4F23CEA1-1924-4916-9FF3-010415E87192}">
      <dsp:nvSpPr>
        <dsp:cNvPr id="0" name=""/>
        <dsp:cNvSpPr/>
      </dsp:nvSpPr>
      <dsp:spPr>
        <a:xfrm>
          <a:off x="545785" y="1834033"/>
          <a:ext cx="2716388" cy="1970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Originadas a plazos por las empresas, son importantes como parte de la liquidez y situación financiera es una alternativa para la generación de ingresos</a:t>
          </a:r>
          <a:endParaRPr lang="es-ES" sz="1800" kern="1200" dirty="0">
            <a:solidFill>
              <a:schemeClr val="tx1">
                <a:lumMod val="95000"/>
                <a:lumOff val="5000"/>
              </a:schemeClr>
            </a:solidFill>
            <a:latin typeface="Times New Roman" panose="02020603050405020304" pitchFamily="18" charset="0"/>
            <a:cs typeface="Times New Roman" panose="02020603050405020304" pitchFamily="18" charset="0"/>
          </a:endParaRPr>
        </a:p>
      </dsp:txBody>
      <dsp:txXfrm>
        <a:off x="545785" y="1834033"/>
        <a:ext cx="2716388" cy="1970410"/>
      </dsp:txXfrm>
    </dsp:sp>
    <dsp:sp modelId="{95526B4B-1980-47B8-A5EE-F071E2578640}">
      <dsp:nvSpPr>
        <dsp:cNvPr id="0" name=""/>
        <dsp:cNvSpPr/>
      </dsp:nvSpPr>
      <dsp:spPr>
        <a:xfrm rot="5400000">
          <a:off x="5241173" y="1924435"/>
          <a:ext cx="2103885" cy="1830380"/>
        </a:xfrm>
        <a:prstGeom prst="hexagon">
          <a:avLst>
            <a:gd name="adj" fmla="val 25000"/>
            <a:gd name="vf" fmla="val 115470"/>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solidFill>
              <a:schemeClr val="tx1">
                <a:lumMod val="95000"/>
                <a:lumOff val="5000"/>
              </a:schemeClr>
            </a:solidFill>
            <a:latin typeface="Times New Roman" panose="02020603050405020304" pitchFamily="18" charset="0"/>
            <a:cs typeface="Times New Roman" panose="02020603050405020304" pitchFamily="18" charset="0"/>
          </a:endParaRPr>
        </a:p>
      </dsp:txBody>
      <dsp:txXfrm rot="-5400000">
        <a:off x="5663159" y="2115538"/>
        <a:ext cx="1259912" cy="1448175"/>
      </dsp:txXfrm>
    </dsp:sp>
    <dsp:sp modelId="{DD677302-21C6-41BD-9934-04B500D7EA6F}">
      <dsp:nvSpPr>
        <dsp:cNvPr id="0" name=""/>
        <dsp:cNvSpPr/>
      </dsp:nvSpPr>
      <dsp:spPr>
        <a:xfrm rot="5400000">
          <a:off x="3937385" y="3710213"/>
          <a:ext cx="2103885" cy="1830380"/>
        </a:xfrm>
        <a:prstGeom prst="hexagon">
          <a:avLst>
            <a:gd name="adj" fmla="val 25000"/>
            <a:gd name="vf" fmla="val 11547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lumMod val="95000"/>
                  <a:lumOff val="5000"/>
                </a:schemeClr>
              </a:solidFill>
              <a:latin typeface="Times New Roman" panose="02020603050405020304" pitchFamily="18" charset="0"/>
              <a:cs typeface="Times New Roman" panose="02020603050405020304" pitchFamily="18" charset="0"/>
            </a:rPr>
            <a:t>Cartera Vencida</a:t>
          </a:r>
          <a:endParaRPr lang="es-ES" sz="18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dsp:txBody>
      <dsp:txXfrm rot="-5400000">
        <a:off x="4359371" y="3901316"/>
        <a:ext cx="1259912" cy="1448175"/>
      </dsp:txXfrm>
    </dsp:sp>
    <dsp:sp modelId="{20223EDF-D397-4091-ADD8-CAE18A58AB37}">
      <dsp:nvSpPr>
        <dsp:cNvPr id="0" name=""/>
        <dsp:cNvSpPr/>
      </dsp:nvSpPr>
      <dsp:spPr>
        <a:xfrm>
          <a:off x="6033434" y="3994237"/>
          <a:ext cx="3180420" cy="1262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solidFill>
                <a:schemeClr val="tx1">
                  <a:lumMod val="95000"/>
                  <a:lumOff val="5000"/>
                </a:schemeClr>
              </a:solidFill>
              <a:latin typeface="Times New Roman" panose="02020603050405020304" pitchFamily="18" charset="0"/>
              <a:cs typeface="Times New Roman" panose="02020603050405020304" pitchFamily="18" charset="0"/>
            </a:rPr>
            <a:t>Necesario una concesión de créditos en apego a las 5C de crédito, como medio para solucionar y evitar la falta de liquidez.</a:t>
          </a:r>
          <a:endParaRPr lang="es-ES" sz="1800" kern="1200" dirty="0">
            <a:solidFill>
              <a:schemeClr val="tx1">
                <a:lumMod val="95000"/>
                <a:lumOff val="5000"/>
              </a:schemeClr>
            </a:solidFill>
            <a:latin typeface="Times New Roman" panose="02020603050405020304" pitchFamily="18" charset="0"/>
            <a:cs typeface="Times New Roman" panose="02020603050405020304" pitchFamily="18" charset="0"/>
          </a:endParaRPr>
        </a:p>
      </dsp:txBody>
      <dsp:txXfrm>
        <a:off x="6033434" y="3994237"/>
        <a:ext cx="3180420" cy="1262331"/>
      </dsp:txXfrm>
    </dsp:sp>
    <dsp:sp modelId="{FDE96B8C-D749-4988-92FC-4DC545A978A5}">
      <dsp:nvSpPr>
        <dsp:cNvPr id="0" name=""/>
        <dsp:cNvSpPr/>
      </dsp:nvSpPr>
      <dsp:spPr>
        <a:xfrm rot="5400000">
          <a:off x="1984827" y="3712117"/>
          <a:ext cx="2103885" cy="1830380"/>
        </a:xfrm>
        <a:prstGeom prst="hexagon">
          <a:avLst>
            <a:gd name="adj" fmla="val 25000"/>
            <a:gd name="vf" fmla="val 115470"/>
          </a:avLst>
        </a:prstGeom>
        <a:blipFill rotWithShape="0">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solidFill>
              <a:schemeClr val="tx1">
                <a:lumMod val="95000"/>
                <a:lumOff val="5000"/>
              </a:schemeClr>
            </a:solidFill>
            <a:latin typeface="Times New Roman" panose="02020603050405020304" pitchFamily="18" charset="0"/>
            <a:cs typeface="Times New Roman" panose="02020603050405020304" pitchFamily="18" charset="0"/>
          </a:endParaRPr>
        </a:p>
      </dsp:txBody>
      <dsp:txXfrm rot="-5400000">
        <a:off x="2406813" y="3903220"/>
        <a:ext cx="1259912" cy="14481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08967-8CD1-493D-8E39-481C4272FB94}">
      <dsp:nvSpPr>
        <dsp:cNvPr id="0" name=""/>
        <dsp:cNvSpPr/>
      </dsp:nvSpPr>
      <dsp:spPr>
        <a:xfrm>
          <a:off x="311460" y="51002"/>
          <a:ext cx="1921455" cy="1126084"/>
        </a:xfrm>
        <a:prstGeom prst="roundRect">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C27BB7-3278-4BBC-8236-F90240014FF9}">
      <dsp:nvSpPr>
        <dsp:cNvPr id="0" name=""/>
        <dsp:cNvSpPr/>
      </dsp:nvSpPr>
      <dsp:spPr>
        <a:xfrm>
          <a:off x="22818" y="1474860"/>
          <a:ext cx="2498739" cy="927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s-ES" sz="1400" kern="1200" dirty="0" smtClean="0">
              <a:solidFill>
                <a:schemeClr val="tx1"/>
              </a:solidFill>
              <a:latin typeface="Times New Roman" panose="02020603050405020304" pitchFamily="18" charset="0"/>
              <a:cs typeface="Times New Roman" panose="02020603050405020304" pitchFamily="18" charset="0"/>
            </a:rPr>
            <a:t>Mejorar la rotación de los inventarios</a:t>
          </a:r>
          <a:endParaRPr lang="es-ES" sz="1400" kern="1200" dirty="0">
            <a:solidFill>
              <a:schemeClr val="tx1"/>
            </a:solidFill>
            <a:latin typeface="Times New Roman" panose="02020603050405020304" pitchFamily="18" charset="0"/>
            <a:cs typeface="Times New Roman" panose="02020603050405020304" pitchFamily="18" charset="0"/>
          </a:endParaRPr>
        </a:p>
      </dsp:txBody>
      <dsp:txXfrm>
        <a:off x="22818" y="1474860"/>
        <a:ext cx="2498739" cy="927032"/>
      </dsp:txXfrm>
    </dsp:sp>
    <dsp:sp modelId="{D8B4F2EA-36D7-49E8-9B04-5129B6C6FB2A}">
      <dsp:nvSpPr>
        <dsp:cNvPr id="0" name=""/>
        <dsp:cNvSpPr/>
      </dsp:nvSpPr>
      <dsp:spPr>
        <a:xfrm>
          <a:off x="3123683" y="0"/>
          <a:ext cx="1794444" cy="1256360"/>
        </a:xfrm>
        <a:prstGeom prst="roundRect">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07F6B1-48B1-45FA-8AD7-973132C66E5D}">
      <dsp:nvSpPr>
        <dsp:cNvPr id="0" name=""/>
        <dsp:cNvSpPr/>
      </dsp:nvSpPr>
      <dsp:spPr>
        <a:xfrm>
          <a:off x="2691476" y="1404195"/>
          <a:ext cx="2498739" cy="927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s-ES" sz="1400" kern="1200" dirty="0" smtClean="0">
              <a:solidFill>
                <a:schemeClr val="tx1"/>
              </a:solidFill>
              <a:latin typeface="Times New Roman" panose="02020603050405020304" pitchFamily="18" charset="0"/>
              <a:cs typeface="Times New Roman" panose="02020603050405020304" pitchFamily="18" charset="0"/>
            </a:rPr>
            <a:t>Cobrar las cuentas pendientes en el menor tiempo posible, desarrollando prácticas adecuadas para la recuperación de la deuda</a:t>
          </a:r>
          <a:endParaRPr lang="es-ES" sz="1400" kern="1200" dirty="0">
            <a:solidFill>
              <a:schemeClr val="tx1"/>
            </a:solidFill>
            <a:latin typeface="Times New Roman" panose="02020603050405020304" pitchFamily="18" charset="0"/>
            <a:cs typeface="Times New Roman" panose="02020603050405020304" pitchFamily="18" charset="0"/>
          </a:endParaRPr>
        </a:p>
      </dsp:txBody>
      <dsp:txXfrm>
        <a:off x="2691476" y="1404195"/>
        <a:ext cx="2498739" cy="927032"/>
      </dsp:txXfrm>
    </dsp:sp>
    <dsp:sp modelId="{91CFA3EC-BB71-4D5B-8487-4C005D6BB79E}">
      <dsp:nvSpPr>
        <dsp:cNvPr id="0" name=""/>
        <dsp:cNvSpPr/>
      </dsp:nvSpPr>
      <dsp:spPr>
        <a:xfrm>
          <a:off x="6106808" y="0"/>
          <a:ext cx="1760986" cy="1329460"/>
        </a:xfrm>
        <a:prstGeom prst="roundRect">
          <a:avLst/>
        </a:prstGeom>
        <a:blipFill rotWithShape="1">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56EC17-E1A5-49FA-B7DD-C615AF89E72D}">
      <dsp:nvSpPr>
        <dsp:cNvPr id="0" name=""/>
        <dsp:cNvSpPr/>
      </dsp:nvSpPr>
      <dsp:spPr>
        <a:xfrm>
          <a:off x="5543072" y="1294122"/>
          <a:ext cx="2905059" cy="927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s-ES" sz="1400" kern="1200" dirty="0" smtClean="0">
              <a:solidFill>
                <a:schemeClr val="tx1"/>
              </a:solidFill>
              <a:latin typeface="Times New Roman" panose="02020603050405020304" pitchFamily="18" charset="0"/>
              <a:cs typeface="Times New Roman" panose="02020603050405020304" pitchFamily="18" charset="0"/>
            </a:rPr>
            <a:t>Realizar negociaciones con los proveedores que le permita contar con un sistema planificado de abasto, reduciendo los costos y gastos de comercialización</a:t>
          </a:r>
          <a:endParaRPr lang="es-ES" sz="1400" kern="1200" dirty="0">
            <a:solidFill>
              <a:schemeClr val="tx1"/>
            </a:solidFill>
            <a:latin typeface="Times New Roman" panose="02020603050405020304" pitchFamily="18" charset="0"/>
            <a:cs typeface="Times New Roman" panose="02020603050405020304" pitchFamily="18" charset="0"/>
          </a:endParaRPr>
        </a:p>
      </dsp:txBody>
      <dsp:txXfrm>
        <a:off x="5543072" y="1294122"/>
        <a:ext cx="2905059" cy="9270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AA63D-0660-4165-A6A6-DC6648B4C505}">
      <dsp:nvSpPr>
        <dsp:cNvPr id="0" name=""/>
        <dsp:cNvSpPr/>
      </dsp:nvSpPr>
      <dsp:spPr>
        <a:xfrm>
          <a:off x="823472" y="0"/>
          <a:ext cx="5394960" cy="5394960"/>
        </a:xfrm>
        <a:prstGeom prst="triangl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FED39315-9FAB-46E6-BC51-79DE673986FF}">
      <dsp:nvSpPr>
        <dsp:cNvPr id="0" name=""/>
        <dsp:cNvSpPr/>
      </dsp:nvSpPr>
      <dsp:spPr>
        <a:xfrm>
          <a:off x="3915002" y="347909"/>
          <a:ext cx="6893518" cy="1045954"/>
        </a:xfrm>
        <a:prstGeom prst="round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15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Entrega o renovación de un crédito, asegurándose de contar con todas las garantías necesarias para hacer efectiva la deuda en el momento que así lo requiera, las empresas en dicho procedimiento les permitirá reducir o minimizar las cuentas incobrables</a:t>
          </a:r>
          <a:endParaRPr lang="es-ES" sz="1400" kern="1200" dirty="0">
            <a:latin typeface="Times New Roman" panose="02020603050405020304" pitchFamily="18" charset="0"/>
            <a:cs typeface="Times New Roman" panose="02020603050405020304" pitchFamily="18" charset="0"/>
          </a:endParaRPr>
        </a:p>
      </dsp:txBody>
      <dsp:txXfrm>
        <a:off x="3966061" y="398968"/>
        <a:ext cx="6791400" cy="943836"/>
      </dsp:txXfrm>
    </dsp:sp>
    <dsp:sp modelId="{6C5B52BE-AB27-4E17-B2CE-1A1510BD360C}">
      <dsp:nvSpPr>
        <dsp:cNvPr id="0" name=""/>
        <dsp:cNvSpPr/>
      </dsp:nvSpPr>
      <dsp:spPr>
        <a:xfrm>
          <a:off x="3939549" y="1466679"/>
          <a:ext cx="7005522" cy="1003504"/>
        </a:xfrm>
        <a:prstGeom prst="roundRect">
          <a:avLst/>
        </a:prstGeom>
        <a:solidFill>
          <a:schemeClr val="lt1">
            <a:alpha val="90000"/>
            <a:hueOff val="0"/>
            <a:satOff val="0"/>
            <a:lumOff val="0"/>
            <a:alphaOff val="0"/>
          </a:schemeClr>
        </a:solidFill>
        <a:ln w="19050" cap="rnd" cmpd="sng" algn="ctr">
          <a:solidFill>
            <a:schemeClr val="accent3">
              <a:hueOff val="-477801"/>
              <a:satOff val="393"/>
              <a:lumOff val="-3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15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Rediseño de los procesos aplicados tanto para la administración y control de las cuentas por cobrar, así como mejorar el tiempo de la recuperación del efectivo, </a:t>
          </a:r>
          <a:endParaRPr lang="es-ES" sz="1400" kern="1200" dirty="0">
            <a:latin typeface="Times New Roman" panose="02020603050405020304" pitchFamily="18" charset="0"/>
            <a:cs typeface="Times New Roman" panose="02020603050405020304" pitchFamily="18" charset="0"/>
          </a:endParaRPr>
        </a:p>
      </dsp:txBody>
      <dsp:txXfrm>
        <a:off x="3988536" y="1515666"/>
        <a:ext cx="6907548" cy="905530"/>
      </dsp:txXfrm>
    </dsp:sp>
    <dsp:sp modelId="{86334EA3-DDF1-4B13-BFA7-B73350D9C580}">
      <dsp:nvSpPr>
        <dsp:cNvPr id="0" name=""/>
        <dsp:cNvSpPr/>
      </dsp:nvSpPr>
      <dsp:spPr>
        <a:xfrm>
          <a:off x="3957749" y="2578263"/>
          <a:ext cx="7057702" cy="907085"/>
        </a:xfrm>
        <a:prstGeom prst="roundRect">
          <a:avLst/>
        </a:prstGeom>
        <a:solidFill>
          <a:schemeClr val="lt1">
            <a:alpha val="90000"/>
            <a:hueOff val="0"/>
            <a:satOff val="0"/>
            <a:lumOff val="0"/>
            <a:alphaOff val="0"/>
          </a:schemeClr>
        </a:solidFill>
        <a:ln w="19050" cap="rnd" cmpd="sng" algn="ctr">
          <a:solidFill>
            <a:schemeClr val="accent3">
              <a:hueOff val="-955602"/>
              <a:satOff val="787"/>
              <a:lumOff val="-6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150000"/>
            </a:lnSpc>
            <a:spcBef>
              <a:spcPct val="0"/>
            </a:spcBef>
            <a:spcAft>
              <a:spcPct val="35000"/>
            </a:spcAft>
            <a:buFont typeface="Symbol" panose="05050102010706020507" pitchFamily="18" charset="2"/>
            <a:buNone/>
          </a:pPr>
          <a:r>
            <a:rPr lang="es-EC" sz="1400" kern="1200" dirty="0" smtClean="0">
              <a:latin typeface="Times New Roman" panose="02020603050405020304" pitchFamily="18" charset="0"/>
              <a:cs typeface="Times New Roman" panose="02020603050405020304" pitchFamily="18" charset="0"/>
            </a:rPr>
            <a:t>Implementar un adecuado sistema de control de los procedimientos aplicados para lo concesión, la recuperación del crédito, además en campo es necesario implementar acciones y políticas estrategias </a:t>
          </a:r>
          <a:endParaRPr lang="es-ES" sz="1400" kern="1200" dirty="0">
            <a:latin typeface="Times New Roman" panose="02020603050405020304" pitchFamily="18" charset="0"/>
            <a:cs typeface="Times New Roman" panose="02020603050405020304" pitchFamily="18" charset="0"/>
          </a:endParaRPr>
        </a:p>
      </dsp:txBody>
      <dsp:txXfrm>
        <a:off x="4002029" y="2622543"/>
        <a:ext cx="6969142" cy="818525"/>
      </dsp:txXfrm>
    </dsp:sp>
    <dsp:sp modelId="{79A8816D-E838-4DEA-8311-296E7B30B3EC}">
      <dsp:nvSpPr>
        <dsp:cNvPr id="0" name=""/>
        <dsp:cNvSpPr/>
      </dsp:nvSpPr>
      <dsp:spPr>
        <a:xfrm>
          <a:off x="3949140" y="3641042"/>
          <a:ext cx="7183839" cy="1041043"/>
        </a:xfrm>
        <a:prstGeom prst="roundRect">
          <a:avLst/>
        </a:prstGeom>
        <a:solidFill>
          <a:schemeClr val="lt1">
            <a:alpha val="90000"/>
            <a:hueOff val="0"/>
            <a:satOff val="0"/>
            <a:lumOff val="0"/>
            <a:alphaOff val="0"/>
          </a:schemeClr>
        </a:solidFill>
        <a:ln w="19050" cap="rnd" cmpd="sng" algn="ctr">
          <a:solidFill>
            <a:schemeClr val="accent3">
              <a:hueOff val="-1433403"/>
              <a:satOff val="1180"/>
              <a:lumOff val="-9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Profundizar con un análisis al sistema crediticio y softwares contables </a:t>
          </a:r>
          <a:endParaRPr lang="es-ES" sz="1400" kern="1200" dirty="0" smtClean="0">
            <a:latin typeface="Times New Roman" panose="02020603050405020304" pitchFamily="18" charset="0"/>
            <a:cs typeface="Times New Roman" panose="02020603050405020304" pitchFamily="18" charset="0"/>
          </a:endParaRPr>
        </a:p>
        <a:p>
          <a:pPr lvl="0" algn="just" defTabSz="6223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realizar nuevos estudios de carácter interno para el diseño de sistemas en facturación como el diagramas de procesos, que permita incrementar sus rendimientos.</a:t>
          </a:r>
          <a:endParaRPr lang="es-ES" sz="1400" kern="1200" dirty="0">
            <a:latin typeface="Times New Roman" panose="02020603050405020304" pitchFamily="18" charset="0"/>
            <a:cs typeface="Times New Roman" panose="02020603050405020304" pitchFamily="18" charset="0"/>
          </a:endParaRPr>
        </a:p>
      </dsp:txBody>
      <dsp:txXfrm>
        <a:off x="3999960" y="3691862"/>
        <a:ext cx="7082199" cy="939403"/>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E66943-E8A9-4C46-8C03-FBCBECBCE778}" type="datetimeFigureOut">
              <a:rPr lang="es-ES" smtClean="0"/>
              <a:t>09/07/2018</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DF8EC5-F17D-4A79-926E-177B765B3A58}" type="slidenum">
              <a:rPr lang="es-ES" smtClean="0"/>
              <a:t>‹Nº›</a:t>
            </a:fld>
            <a:endParaRPr lang="es-ES"/>
          </a:p>
        </p:txBody>
      </p:sp>
    </p:spTree>
    <p:extLst>
      <p:ext uri="{BB962C8B-B14F-4D97-AF65-F5344CB8AC3E}">
        <p14:creationId xmlns:p14="http://schemas.microsoft.com/office/powerpoint/2010/main" val="3323461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ADF8EC5-F17D-4A79-926E-177B765B3A58}" type="slidenum">
              <a:rPr lang="es-ES" smtClean="0"/>
              <a:t>19</a:t>
            </a:fld>
            <a:endParaRPr lang="es-ES"/>
          </a:p>
        </p:txBody>
      </p:sp>
    </p:spTree>
    <p:extLst>
      <p:ext uri="{BB962C8B-B14F-4D97-AF65-F5344CB8AC3E}">
        <p14:creationId xmlns:p14="http://schemas.microsoft.com/office/powerpoint/2010/main" val="3672030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4ADF8EC5-F17D-4A79-926E-177B765B3A58}" type="slidenum">
              <a:rPr lang="es-ES" smtClean="0"/>
              <a:t>31</a:t>
            </a:fld>
            <a:endParaRPr lang="es-ES"/>
          </a:p>
        </p:txBody>
      </p:sp>
    </p:spTree>
    <p:extLst>
      <p:ext uri="{BB962C8B-B14F-4D97-AF65-F5344CB8AC3E}">
        <p14:creationId xmlns:p14="http://schemas.microsoft.com/office/powerpoint/2010/main" val="1674904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5945404-2107-42DD-98C3-A3FA045ECB47}" type="datetimeFigureOut">
              <a:rPr lang="es-ES" smtClean="0"/>
              <a:t>09/07/2018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B7876A3-2EF4-45D4-A315-ED4E275E0DC8}" type="slidenum">
              <a:rPr lang="es-ES" smtClean="0"/>
              <a:t>‹Nº›</a:t>
            </a:fld>
            <a:endParaRPr lang="es-ES"/>
          </a:p>
        </p:txBody>
      </p:sp>
    </p:spTree>
    <p:extLst>
      <p:ext uri="{BB962C8B-B14F-4D97-AF65-F5344CB8AC3E}">
        <p14:creationId xmlns:p14="http://schemas.microsoft.com/office/powerpoint/2010/main" val="41014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5945404-2107-42DD-98C3-A3FA045ECB47}" type="datetimeFigureOut">
              <a:rPr lang="es-ES" smtClean="0"/>
              <a:t>09/07/2018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B7876A3-2EF4-45D4-A315-ED4E275E0DC8}" type="slidenum">
              <a:rPr lang="es-ES" smtClean="0"/>
              <a:t>‹Nº›</a:t>
            </a:fld>
            <a:endParaRPr lang="es-ES"/>
          </a:p>
        </p:txBody>
      </p:sp>
    </p:spTree>
    <p:extLst>
      <p:ext uri="{BB962C8B-B14F-4D97-AF65-F5344CB8AC3E}">
        <p14:creationId xmlns:p14="http://schemas.microsoft.com/office/powerpoint/2010/main" val="1461919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5945404-2107-42DD-98C3-A3FA045ECB47}" type="datetimeFigureOut">
              <a:rPr lang="es-ES" smtClean="0"/>
              <a:t>09/07/2018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B7876A3-2EF4-45D4-A315-ED4E275E0DC8}" type="slidenum">
              <a:rPr lang="es-ES" smtClean="0"/>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7523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5945404-2107-42DD-98C3-A3FA045ECB47}" type="datetimeFigureOut">
              <a:rPr lang="es-ES" smtClean="0"/>
              <a:t>09/07/2018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B7876A3-2EF4-45D4-A315-ED4E275E0DC8}" type="slidenum">
              <a:rPr lang="es-ES" smtClean="0"/>
              <a:t>‹Nº›</a:t>
            </a:fld>
            <a:endParaRPr lang="es-ES"/>
          </a:p>
        </p:txBody>
      </p:sp>
    </p:spTree>
    <p:extLst>
      <p:ext uri="{BB962C8B-B14F-4D97-AF65-F5344CB8AC3E}">
        <p14:creationId xmlns:p14="http://schemas.microsoft.com/office/powerpoint/2010/main" val="3294695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5945404-2107-42DD-98C3-A3FA045ECB47}" type="datetimeFigureOut">
              <a:rPr lang="es-ES" smtClean="0"/>
              <a:t>09/07/2018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B7876A3-2EF4-45D4-A315-ED4E275E0DC8}"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56640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5945404-2107-42DD-98C3-A3FA045ECB47}" type="datetimeFigureOut">
              <a:rPr lang="es-ES" smtClean="0"/>
              <a:t>09/07/2018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B7876A3-2EF4-45D4-A315-ED4E275E0DC8}" type="slidenum">
              <a:rPr lang="es-ES" smtClean="0"/>
              <a:t>‹Nº›</a:t>
            </a:fld>
            <a:endParaRPr lang="es-ES"/>
          </a:p>
        </p:txBody>
      </p:sp>
    </p:spTree>
    <p:extLst>
      <p:ext uri="{BB962C8B-B14F-4D97-AF65-F5344CB8AC3E}">
        <p14:creationId xmlns:p14="http://schemas.microsoft.com/office/powerpoint/2010/main" val="1046214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5945404-2107-42DD-98C3-A3FA045ECB47}" type="datetimeFigureOut">
              <a:rPr lang="es-ES" smtClean="0"/>
              <a:t>09/07/2018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B7876A3-2EF4-45D4-A315-ED4E275E0DC8}" type="slidenum">
              <a:rPr lang="es-ES" smtClean="0"/>
              <a:t>‹Nº›</a:t>
            </a:fld>
            <a:endParaRPr lang="es-ES"/>
          </a:p>
        </p:txBody>
      </p:sp>
    </p:spTree>
    <p:extLst>
      <p:ext uri="{BB962C8B-B14F-4D97-AF65-F5344CB8AC3E}">
        <p14:creationId xmlns:p14="http://schemas.microsoft.com/office/powerpoint/2010/main" val="1535839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5945404-2107-42DD-98C3-A3FA045ECB47}" type="datetimeFigureOut">
              <a:rPr lang="es-ES" smtClean="0"/>
              <a:t>09/07/2018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B7876A3-2EF4-45D4-A315-ED4E275E0DC8}" type="slidenum">
              <a:rPr lang="es-ES" smtClean="0"/>
              <a:t>‹Nº›</a:t>
            </a:fld>
            <a:endParaRPr lang="es-ES"/>
          </a:p>
        </p:txBody>
      </p:sp>
    </p:spTree>
    <p:extLst>
      <p:ext uri="{BB962C8B-B14F-4D97-AF65-F5344CB8AC3E}">
        <p14:creationId xmlns:p14="http://schemas.microsoft.com/office/powerpoint/2010/main" val="1171912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5945404-2107-42DD-98C3-A3FA045ECB47}" type="datetimeFigureOut">
              <a:rPr lang="es-ES" smtClean="0"/>
              <a:t>09/07/2018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B7876A3-2EF4-45D4-A315-ED4E275E0DC8}" type="slidenum">
              <a:rPr lang="es-ES" smtClean="0"/>
              <a:t>‹Nº›</a:t>
            </a:fld>
            <a:endParaRPr lang="es-ES"/>
          </a:p>
        </p:txBody>
      </p:sp>
    </p:spTree>
    <p:extLst>
      <p:ext uri="{BB962C8B-B14F-4D97-AF65-F5344CB8AC3E}">
        <p14:creationId xmlns:p14="http://schemas.microsoft.com/office/powerpoint/2010/main" val="3214553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5945404-2107-42DD-98C3-A3FA045ECB47}" type="datetimeFigureOut">
              <a:rPr lang="es-ES" smtClean="0"/>
              <a:t>09/07/2018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B7876A3-2EF4-45D4-A315-ED4E275E0DC8}" type="slidenum">
              <a:rPr lang="es-ES" smtClean="0"/>
              <a:t>‹Nº›</a:t>
            </a:fld>
            <a:endParaRPr lang="es-ES"/>
          </a:p>
        </p:txBody>
      </p:sp>
    </p:spTree>
    <p:extLst>
      <p:ext uri="{BB962C8B-B14F-4D97-AF65-F5344CB8AC3E}">
        <p14:creationId xmlns:p14="http://schemas.microsoft.com/office/powerpoint/2010/main" val="2504509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5945404-2107-42DD-98C3-A3FA045ECB47}" type="datetimeFigureOut">
              <a:rPr lang="es-ES" smtClean="0"/>
              <a:t>09/07/2018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B7876A3-2EF4-45D4-A315-ED4E275E0DC8}" type="slidenum">
              <a:rPr lang="es-ES" smtClean="0"/>
              <a:t>‹Nº›</a:t>
            </a:fld>
            <a:endParaRPr lang="es-ES"/>
          </a:p>
        </p:txBody>
      </p:sp>
    </p:spTree>
    <p:extLst>
      <p:ext uri="{BB962C8B-B14F-4D97-AF65-F5344CB8AC3E}">
        <p14:creationId xmlns:p14="http://schemas.microsoft.com/office/powerpoint/2010/main" val="138183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5945404-2107-42DD-98C3-A3FA045ECB47}" type="datetimeFigureOut">
              <a:rPr lang="es-ES" smtClean="0"/>
              <a:t>09/07/2018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B7876A3-2EF4-45D4-A315-ED4E275E0DC8}" type="slidenum">
              <a:rPr lang="es-ES" smtClean="0"/>
              <a:t>‹Nº›</a:t>
            </a:fld>
            <a:endParaRPr lang="es-ES"/>
          </a:p>
        </p:txBody>
      </p:sp>
    </p:spTree>
    <p:extLst>
      <p:ext uri="{BB962C8B-B14F-4D97-AF65-F5344CB8AC3E}">
        <p14:creationId xmlns:p14="http://schemas.microsoft.com/office/powerpoint/2010/main" val="704335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5945404-2107-42DD-98C3-A3FA045ECB47}" type="datetimeFigureOut">
              <a:rPr lang="es-ES" smtClean="0"/>
              <a:t>09/07/2018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B7876A3-2EF4-45D4-A315-ED4E275E0DC8}" type="slidenum">
              <a:rPr lang="es-ES" smtClean="0"/>
              <a:t>‹Nº›</a:t>
            </a:fld>
            <a:endParaRPr lang="es-ES"/>
          </a:p>
        </p:txBody>
      </p:sp>
    </p:spTree>
    <p:extLst>
      <p:ext uri="{BB962C8B-B14F-4D97-AF65-F5344CB8AC3E}">
        <p14:creationId xmlns:p14="http://schemas.microsoft.com/office/powerpoint/2010/main" val="3316383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45404-2107-42DD-98C3-A3FA045ECB47}" type="datetimeFigureOut">
              <a:rPr lang="es-ES" smtClean="0"/>
              <a:t>09/07/2018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B7876A3-2EF4-45D4-A315-ED4E275E0DC8}" type="slidenum">
              <a:rPr lang="es-ES" smtClean="0"/>
              <a:t>‹Nº›</a:t>
            </a:fld>
            <a:endParaRPr lang="es-ES"/>
          </a:p>
        </p:txBody>
      </p:sp>
    </p:spTree>
    <p:extLst>
      <p:ext uri="{BB962C8B-B14F-4D97-AF65-F5344CB8AC3E}">
        <p14:creationId xmlns:p14="http://schemas.microsoft.com/office/powerpoint/2010/main" val="194203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5945404-2107-42DD-98C3-A3FA045ECB47}" type="datetimeFigureOut">
              <a:rPr lang="es-ES" smtClean="0"/>
              <a:t>09/07/2018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B7876A3-2EF4-45D4-A315-ED4E275E0DC8}" type="slidenum">
              <a:rPr lang="es-ES" smtClean="0"/>
              <a:t>‹Nº›</a:t>
            </a:fld>
            <a:endParaRPr lang="es-ES"/>
          </a:p>
        </p:txBody>
      </p:sp>
    </p:spTree>
    <p:extLst>
      <p:ext uri="{BB962C8B-B14F-4D97-AF65-F5344CB8AC3E}">
        <p14:creationId xmlns:p14="http://schemas.microsoft.com/office/powerpoint/2010/main" val="144217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5945404-2107-42DD-98C3-A3FA045ECB47}" type="datetimeFigureOut">
              <a:rPr lang="es-ES" smtClean="0"/>
              <a:t>09/07/2018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B7876A3-2EF4-45D4-A315-ED4E275E0DC8}" type="slidenum">
              <a:rPr lang="es-ES" smtClean="0"/>
              <a:t>‹Nº›</a:t>
            </a:fld>
            <a:endParaRPr lang="es-ES"/>
          </a:p>
        </p:txBody>
      </p:sp>
    </p:spTree>
    <p:extLst>
      <p:ext uri="{BB962C8B-B14F-4D97-AF65-F5344CB8AC3E}">
        <p14:creationId xmlns:p14="http://schemas.microsoft.com/office/powerpoint/2010/main" val="3621957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945404-2107-42DD-98C3-A3FA045ECB47}" type="datetimeFigureOut">
              <a:rPr lang="es-ES" smtClean="0"/>
              <a:t>09/07/2018</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B7876A3-2EF4-45D4-A315-ED4E275E0DC8}" type="slidenum">
              <a:rPr lang="es-ES" smtClean="0"/>
              <a:t>‹Nº›</a:t>
            </a:fld>
            <a:endParaRPr lang="es-ES"/>
          </a:p>
        </p:txBody>
      </p:sp>
    </p:spTree>
    <p:extLst>
      <p:ext uri="{BB962C8B-B14F-4D97-AF65-F5344CB8AC3E}">
        <p14:creationId xmlns:p14="http://schemas.microsoft.com/office/powerpoint/2010/main" val="329210222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diagramColors" Target="../diagrams/colors4.xml"/><Relationship Id="rId3" Type="http://schemas.openxmlformats.org/officeDocument/2006/relationships/image" Target="../media/image8.png"/><Relationship Id="rId7" Type="http://schemas.openxmlformats.org/officeDocument/2006/relationships/diagramColors" Target="../diagrams/colors3.xml"/><Relationship Id="rId12" Type="http://schemas.openxmlformats.org/officeDocument/2006/relationships/diagramQuickStyle" Target="../diagrams/quickStyle4.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diagramLayout" Target="../diagrams/layout4.xml"/><Relationship Id="rId5" Type="http://schemas.openxmlformats.org/officeDocument/2006/relationships/diagramLayout" Target="../diagrams/layout3.xml"/><Relationship Id="rId10" Type="http://schemas.openxmlformats.org/officeDocument/2006/relationships/diagramData" Target="../diagrams/data4.xml"/><Relationship Id="rId4" Type="http://schemas.openxmlformats.org/officeDocument/2006/relationships/diagramData" Target="../diagrams/data3.xml"/><Relationship Id="rId9" Type="http://schemas.openxmlformats.org/officeDocument/2006/relationships/image" Target="../media/image1.png"/><Relationship Id="rId14" Type="http://schemas.microsoft.com/office/2007/relationships/diagramDrawing" Target="../diagrams/drawing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file:///C:\Users\Fernanda\Desktop\05_JUNIO_PLANTILLA_TESIS_CALCULOS_.xlsx" TargetMode="Externa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slide" Target="slide22.xm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encrypted-tbn2.gstatic.com/images?q=tbn:ANd9GcSBpL-454MJ-DxrAOXHotLYAl15_h2GD57qw1QA6zXNLsEd0nb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0190" y="157910"/>
            <a:ext cx="6129999" cy="1198941"/>
          </a:xfrm>
          <a:prstGeom prst="rect">
            <a:avLst/>
          </a:prstGeom>
          <a:noFill/>
          <a:ln>
            <a:noFill/>
          </a:ln>
        </p:spPr>
      </p:pic>
      <p:sp>
        <p:nvSpPr>
          <p:cNvPr id="5" name="Título 1"/>
          <p:cNvSpPr txBox="1">
            <a:spLocks/>
          </p:cNvSpPr>
          <p:nvPr/>
        </p:nvSpPr>
        <p:spPr>
          <a:xfrm>
            <a:off x="957737" y="1679198"/>
            <a:ext cx="8834906" cy="4880476"/>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1600" b="1" dirty="0">
                <a:ln w="0"/>
                <a:solidFill>
                  <a:schemeClr val="tx1"/>
                </a:solidFill>
                <a:latin typeface="Times New Roman" panose="02020603050405020304" pitchFamily="18" charset="0"/>
                <a:cs typeface="Times New Roman" panose="02020603050405020304" pitchFamily="18" charset="0"/>
              </a:rPr>
              <a:t>DEPARTAMENTO DE </a:t>
            </a:r>
            <a:r>
              <a:rPr lang="es-EC" sz="1600" b="1" dirty="0" smtClean="0">
                <a:ln w="0"/>
                <a:solidFill>
                  <a:schemeClr val="tx1"/>
                </a:solidFill>
                <a:latin typeface="Times New Roman" panose="02020603050405020304" pitchFamily="18" charset="0"/>
                <a:cs typeface="Times New Roman" panose="02020603050405020304" pitchFamily="18" charset="0"/>
              </a:rPr>
              <a:t>CIENCIAS ECONÓMICAS, ADMINISTRATIVAS </a:t>
            </a:r>
            <a:r>
              <a:rPr lang="es-EC" sz="1600" b="1" dirty="0">
                <a:ln w="0"/>
                <a:solidFill>
                  <a:schemeClr val="tx1"/>
                </a:solidFill>
                <a:latin typeface="Times New Roman" panose="02020603050405020304" pitchFamily="18" charset="0"/>
                <a:cs typeface="Times New Roman" panose="02020603050405020304" pitchFamily="18" charset="0"/>
              </a:rPr>
              <a:t>Y DE COMERCIO</a:t>
            </a:r>
            <a:br>
              <a:rPr lang="es-EC" sz="1600" b="1" dirty="0">
                <a:ln w="0"/>
                <a:solidFill>
                  <a:schemeClr val="tx1"/>
                </a:solidFill>
                <a:latin typeface="Times New Roman" panose="02020603050405020304" pitchFamily="18" charset="0"/>
                <a:cs typeface="Times New Roman" panose="02020603050405020304" pitchFamily="18" charset="0"/>
              </a:rPr>
            </a:br>
            <a:endParaRPr lang="es-EC" sz="1600" b="1" dirty="0">
              <a:ln w="0"/>
              <a:solidFill>
                <a:schemeClr val="tx1"/>
              </a:solidFill>
              <a:latin typeface="Times New Roman" panose="02020603050405020304" pitchFamily="18" charset="0"/>
              <a:cs typeface="Times New Roman" panose="02020603050405020304" pitchFamily="18" charset="0"/>
            </a:endParaRPr>
          </a:p>
          <a:p>
            <a:pPr algn="ctr"/>
            <a:r>
              <a:rPr lang="es-EC" sz="1600" b="1" dirty="0">
                <a:ln w="0"/>
                <a:solidFill>
                  <a:schemeClr val="tx1"/>
                </a:solidFill>
                <a:latin typeface="Times New Roman" panose="02020603050405020304" pitchFamily="18" charset="0"/>
                <a:cs typeface="Times New Roman" panose="02020603050405020304" pitchFamily="18" charset="0"/>
              </a:rPr>
              <a:t>CARRERA DE CONTABILIDAD Y </a:t>
            </a:r>
            <a:r>
              <a:rPr lang="es-EC" sz="1600" b="1" dirty="0" smtClean="0">
                <a:ln w="0"/>
                <a:solidFill>
                  <a:schemeClr val="tx1"/>
                </a:solidFill>
                <a:latin typeface="Times New Roman" panose="02020603050405020304" pitchFamily="18" charset="0"/>
                <a:cs typeface="Times New Roman" panose="02020603050405020304" pitchFamily="18" charset="0"/>
              </a:rPr>
              <a:t>AUDITORÍA</a:t>
            </a:r>
          </a:p>
          <a:p>
            <a:pPr algn="ctr"/>
            <a:endParaRPr lang="es-EC" sz="1400" b="1" dirty="0" smtClean="0">
              <a:ln w="0"/>
              <a:solidFill>
                <a:schemeClr val="tx1"/>
              </a:solidFill>
              <a:latin typeface="Times New Roman" panose="02020603050405020304" pitchFamily="18" charset="0"/>
              <a:cs typeface="Times New Roman" panose="02020603050405020304" pitchFamily="18" charset="0"/>
            </a:endParaRPr>
          </a:p>
          <a:p>
            <a:pPr algn="ctr"/>
            <a:r>
              <a:rPr lang="es-EC" sz="1600" b="1" dirty="0" smtClean="0">
                <a:ln w="0"/>
                <a:solidFill>
                  <a:schemeClr val="tx1"/>
                </a:solidFill>
                <a:latin typeface="Times New Roman" panose="02020603050405020304" pitchFamily="18" charset="0"/>
                <a:cs typeface="Times New Roman" panose="02020603050405020304" pitchFamily="18" charset="0"/>
              </a:rPr>
              <a:t>TRABAJO DE TITULACIÓN PREVIO A LA OBTENCIÓN DEL TÍTULO DE CONTADOR PÚBLICO AUTORIZADO (CPA)</a:t>
            </a:r>
          </a:p>
          <a:p>
            <a:pPr algn="ctr"/>
            <a:endParaRPr lang="es-EC" sz="1600" b="1" dirty="0" smtClean="0">
              <a:ln w="0"/>
              <a:solidFill>
                <a:schemeClr val="tx1"/>
              </a:solidFill>
              <a:latin typeface="Times New Roman" panose="02020603050405020304" pitchFamily="18" charset="0"/>
              <a:cs typeface="Times New Roman" panose="02020603050405020304" pitchFamily="18" charset="0"/>
            </a:endParaRPr>
          </a:p>
          <a:p>
            <a:pPr algn="ctr"/>
            <a:r>
              <a:rPr lang="es-EC" sz="1600" b="1" dirty="0">
                <a:ln w="0"/>
                <a:solidFill>
                  <a:schemeClr val="tx1"/>
                </a:solidFill>
                <a:latin typeface="Times New Roman" panose="02020603050405020304" pitchFamily="18" charset="0"/>
                <a:cs typeface="Times New Roman" panose="02020603050405020304" pitchFamily="18" charset="0"/>
              </a:rPr>
              <a:t/>
            </a:r>
            <a:br>
              <a:rPr lang="es-EC" sz="1600" b="1" dirty="0">
                <a:ln w="0"/>
                <a:solidFill>
                  <a:schemeClr val="tx1"/>
                </a:solidFill>
                <a:latin typeface="Times New Roman" panose="02020603050405020304" pitchFamily="18" charset="0"/>
                <a:cs typeface="Times New Roman" panose="02020603050405020304" pitchFamily="18" charset="0"/>
              </a:rPr>
            </a:br>
            <a:r>
              <a:rPr lang="es-EC" sz="1600" b="1" dirty="0" smtClean="0">
                <a:ln w="0"/>
                <a:solidFill>
                  <a:schemeClr val="tx1"/>
                </a:solidFill>
                <a:latin typeface="Times New Roman" panose="02020603050405020304" pitchFamily="18" charset="0"/>
                <a:cs typeface="Times New Roman" panose="02020603050405020304" pitchFamily="18" charset="0"/>
              </a:rPr>
              <a:t>TEMA:“ INCIDENCIA DE LAS VENTAS A CRÉDITO EN LA LIQUIDEZ DE LAS MEDIANAS EMPRESAS QUE COMERCIALIZAN ELECTRODOMÉSTICOS EN EL DISTRITO METROPOLITANO DE QUITO”</a:t>
            </a:r>
          </a:p>
          <a:p>
            <a:pPr algn="ctr"/>
            <a:r>
              <a:rPr lang="es-EC" sz="1600" b="1" dirty="0" smtClean="0">
                <a:ln w="0"/>
                <a:solidFill>
                  <a:schemeClr val="tx1"/>
                </a:solidFill>
                <a:latin typeface="Times New Roman" panose="02020603050405020304" pitchFamily="18" charset="0"/>
                <a:cs typeface="Times New Roman" panose="02020603050405020304" pitchFamily="18" charset="0"/>
              </a:rPr>
              <a:t/>
            </a:r>
            <a:br>
              <a:rPr lang="es-EC" sz="1600" b="1" dirty="0" smtClean="0">
                <a:ln w="0"/>
                <a:solidFill>
                  <a:schemeClr val="tx1"/>
                </a:solidFill>
                <a:latin typeface="Times New Roman" panose="02020603050405020304" pitchFamily="18" charset="0"/>
                <a:cs typeface="Times New Roman" panose="02020603050405020304" pitchFamily="18" charset="0"/>
              </a:rPr>
            </a:br>
            <a:r>
              <a:rPr lang="es-EC" sz="1600" b="1" dirty="0" smtClean="0">
                <a:ln w="0"/>
                <a:solidFill>
                  <a:schemeClr val="tx1"/>
                </a:solidFill>
                <a:latin typeface="Times New Roman" panose="02020603050405020304" pitchFamily="18" charset="0"/>
                <a:cs typeface="Times New Roman" panose="02020603050405020304" pitchFamily="18" charset="0"/>
              </a:rPr>
              <a:t/>
            </a:r>
            <a:br>
              <a:rPr lang="es-EC" sz="1600" b="1" dirty="0" smtClean="0">
                <a:ln w="0"/>
                <a:solidFill>
                  <a:schemeClr val="tx1"/>
                </a:solidFill>
                <a:latin typeface="Times New Roman" panose="02020603050405020304" pitchFamily="18" charset="0"/>
                <a:cs typeface="Times New Roman" panose="02020603050405020304" pitchFamily="18" charset="0"/>
              </a:rPr>
            </a:br>
            <a:r>
              <a:rPr lang="es-EC" sz="1600" b="1" dirty="0" smtClean="0">
                <a:ln w="0"/>
                <a:solidFill>
                  <a:schemeClr val="tx1"/>
                </a:solidFill>
                <a:latin typeface="Times New Roman" panose="02020603050405020304" pitchFamily="18" charset="0"/>
                <a:cs typeface="Times New Roman" panose="02020603050405020304" pitchFamily="18" charset="0"/>
              </a:rPr>
              <a:t>AUTOR: PAVÓN ANTAMBA, CYNTHIA FERNANDA </a:t>
            </a:r>
            <a:br>
              <a:rPr lang="es-EC" sz="1600" b="1" dirty="0" smtClean="0">
                <a:ln w="0"/>
                <a:solidFill>
                  <a:schemeClr val="tx1"/>
                </a:solidFill>
                <a:latin typeface="Times New Roman" panose="02020603050405020304" pitchFamily="18" charset="0"/>
                <a:cs typeface="Times New Roman" panose="02020603050405020304" pitchFamily="18" charset="0"/>
              </a:rPr>
            </a:br>
            <a:r>
              <a:rPr lang="es-EC" sz="1600" b="1" dirty="0" smtClean="0">
                <a:ln w="0"/>
                <a:solidFill>
                  <a:schemeClr val="tx1"/>
                </a:solidFill>
                <a:latin typeface="Times New Roman" panose="02020603050405020304" pitchFamily="18" charset="0"/>
                <a:cs typeface="Times New Roman" panose="02020603050405020304" pitchFamily="18" charset="0"/>
              </a:rPr>
              <a:t/>
            </a:r>
            <a:br>
              <a:rPr lang="es-EC" sz="1600" b="1" dirty="0" smtClean="0">
                <a:ln w="0"/>
                <a:solidFill>
                  <a:schemeClr val="tx1"/>
                </a:solidFill>
                <a:latin typeface="Times New Roman" panose="02020603050405020304" pitchFamily="18" charset="0"/>
                <a:cs typeface="Times New Roman" panose="02020603050405020304" pitchFamily="18" charset="0"/>
              </a:rPr>
            </a:br>
            <a:r>
              <a:rPr lang="es-EC" sz="1600" b="1" dirty="0" smtClean="0">
                <a:ln w="0"/>
                <a:solidFill>
                  <a:schemeClr val="tx1"/>
                </a:solidFill>
                <a:latin typeface="Times New Roman" panose="02020603050405020304" pitchFamily="18" charset="0"/>
                <a:cs typeface="Times New Roman" panose="02020603050405020304" pitchFamily="18" charset="0"/>
              </a:rPr>
              <a:t/>
            </a:r>
            <a:br>
              <a:rPr lang="es-EC" sz="1600" b="1" dirty="0" smtClean="0">
                <a:ln w="0"/>
                <a:solidFill>
                  <a:schemeClr val="tx1"/>
                </a:solidFill>
                <a:latin typeface="Times New Roman" panose="02020603050405020304" pitchFamily="18" charset="0"/>
                <a:cs typeface="Times New Roman" panose="02020603050405020304" pitchFamily="18" charset="0"/>
              </a:rPr>
            </a:br>
            <a:r>
              <a:rPr lang="es-EC" sz="1600" b="1" dirty="0" smtClean="0">
                <a:ln w="0"/>
                <a:solidFill>
                  <a:schemeClr val="tx1"/>
                </a:solidFill>
                <a:latin typeface="Times New Roman" panose="02020603050405020304" pitchFamily="18" charset="0"/>
                <a:cs typeface="Times New Roman" panose="02020603050405020304" pitchFamily="18" charset="0"/>
              </a:rPr>
              <a:t>DIRECTOR DE TESIS: ECO. ACOSTA PALOMEQUE, GALO RAMIRO.</a:t>
            </a:r>
            <a:br>
              <a:rPr lang="es-EC" sz="1600" b="1" dirty="0" smtClean="0">
                <a:ln w="0"/>
                <a:solidFill>
                  <a:schemeClr val="tx1"/>
                </a:solidFill>
                <a:latin typeface="Times New Roman" panose="02020603050405020304" pitchFamily="18" charset="0"/>
                <a:cs typeface="Times New Roman" panose="02020603050405020304" pitchFamily="18" charset="0"/>
              </a:rPr>
            </a:br>
            <a:r>
              <a:rPr lang="es-EC" sz="1600" b="1" dirty="0">
                <a:ln w="0"/>
                <a:solidFill>
                  <a:schemeClr val="tx1"/>
                </a:solidFill>
                <a:latin typeface="Times New Roman" panose="02020603050405020304" pitchFamily="18" charset="0"/>
                <a:cs typeface="Times New Roman" panose="02020603050405020304" pitchFamily="18" charset="0"/>
              </a:rPr>
              <a:t/>
            </a:r>
            <a:br>
              <a:rPr lang="es-EC" sz="1600" b="1" dirty="0">
                <a:ln w="0"/>
                <a:solidFill>
                  <a:schemeClr val="tx1"/>
                </a:solidFill>
                <a:latin typeface="Times New Roman" panose="02020603050405020304" pitchFamily="18" charset="0"/>
                <a:cs typeface="Times New Roman" panose="02020603050405020304" pitchFamily="18" charset="0"/>
              </a:rPr>
            </a:br>
            <a:r>
              <a:rPr lang="es-EC" sz="1600" b="1" dirty="0">
                <a:ln w="0"/>
                <a:solidFill>
                  <a:schemeClr val="tx1"/>
                </a:solidFill>
                <a:latin typeface="Times New Roman" panose="02020603050405020304" pitchFamily="18" charset="0"/>
                <a:cs typeface="Times New Roman" panose="02020603050405020304" pitchFamily="18" charset="0"/>
              </a:rPr>
              <a:t/>
            </a:r>
            <a:br>
              <a:rPr lang="es-EC" sz="1600" b="1" dirty="0">
                <a:ln w="0"/>
                <a:solidFill>
                  <a:schemeClr val="tx1"/>
                </a:solidFill>
                <a:latin typeface="Times New Roman" panose="02020603050405020304" pitchFamily="18" charset="0"/>
                <a:cs typeface="Times New Roman" panose="02020603050405020304" pitchFamily="18" charset="0"/>
              </a:rPr>
            </a:br>
            <a:r>
              <a:rPr lang="es-EC" sz="1600" b="1" dirty="0">
                <a:ln w="0"/>
                <a:solidFill>
                  <a:schemeClr val="tx1"/>
                </a:solidFill>
                <a:latin typeface="Times New Roman" panose="02020603050405020304" pitchFamily="18" charset="0"/>
                <a:cs typeface="Times New Roman" panose="02020603050405020304" pitchFamily="18" charset="0"/>
              </a:rPr>
              <a:t>SANGOLQUÍ - 2018</a:t>
            </a:r>
            <a:br>
              <a:rPr lang="es-EC" sz="1600" b="1" dirty="0">
                <a:ln w="0"/>
                <a:solidFill>
                  <a:schemeClr val="tx1"/>
                </a:solidFill>
                <a:latin typeface="Times New Roman" panose="02020603050405020304" pitchFamily="18" charset="0"/>
                <a:cs typeface="Times New Roman" panose="02020603050405020304" pitchFamily="18" charset="0"/>
              </a:rPr>
            </a:br>
            <a:endParaRPr lang="es-EC" sz="1600" b="1" dirty="0">
              <a:ln w="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254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67166" y="1470328"/>
            <a:ext cx="6019800" cy="2554545"/>
          </a:xfrm>
          <a:prstGeom prst="rect">
            <a:avLst/>
          </a:prstGeom>
          <a:noFill/>
        </p:spPr>
        <p:txBody>
          <a:bodyPr wrap="square" rtlCol="0">
            <a:spAutoFit/>
          </a:bodyPr>
          <a:lstStyle/>
          <a:p>
            <a:r>
              <a:rPr lang="es-ES" sz="4000" dirty="0">
                <a:solidFill>
                  <a:schemeClr val="bg1">
                    <a:lumMod val="50000"/>
                  </a:schemeClr>
                </a:solidFill>
                <a:latin typeface="Times New Roman" panose="02020603050405020304" pitchFamily="18" charset="0"/>
                <a:cs typeface="Times New Roman" panose="02020603050405020304" pitchFamily="18" charset="0"/>
              </a:rPr>
              <a:t>MARCO </a:t>
            </a:r>
            <a:r>
              <a:rPr lang="es-ES" sz="4000" dirty="0" smtClean="0">
                <a:solidFill>
                  <a:schemeClr val="bg1">
                    <a:lumMod val="50000"/>
                  </a:schemeClr>
                </a:solidFill>
                <a:latin typeface="Times New Roman" panose="02020603050405020304" pitchFamily="18" charset="0"/>
                <a:cs typeface="Times New Roman" panose="02020603050405020304" pitchFamily="18" charset="0"/>
              </a:rPr>
              <a:t>METODOLÓGICO</a:t>
            </a:r>
          </a:p>
          <a:p>
            <a:endParaRPr lang="es-ES" sz="4000" dirty="0">
              <a:latin typeface="Times New Roman" panose="02020603050405020304" pitchFamily="18" charset="0"/>
              <a:cs typeface="Times New Roman" panose="02020603050405020304" pitchFamily="18" charset="0"/>
            </a:endParaRPr>
          </a:p>
          <a:p>
            <a:r>
              <a:rPr lang="es-ES" sz="4000" dirty="0">
                <a:latin typeface="Times New Roman" panose="02020603050405020304" pitchFamily="18" charset="0"/>
                <a:cs typeface="Times New Roman" panose="02020603050405020304" pitchFamily="18" charset="0"/>
              </a:rPr>
              <a:t>                 CAPÍTULO II</a:t>
            </a:r>
          </a:p>
        </p:txBody>
      </p:sp>
      <p:pic>
        <p:nvPicPr>
          <p:cNvPr id="4" name="Imagen 3" descr="https://encrypted-tbn2.gstatic.com/images?q=tbn:ANd9GcSBpL-454MJ-DxrAOXHotLYAl15_h2GD57qw1QA6zXNLsEd0nbm"/>
          <p:cNvPicPr/>
          <p:nvPr/>
        </p:nvPicPr>
        <p:blipFill rotWithShape="1">
          <a:blip r:embed="rId2" cstate="print">
            <a:extLst>
              <a:ext uri="{28A0092B-C50C-407E-A947-70E740481C1C}">
                <a14:useLocalDpi xmlns:a14="http://schemas.microsoft.com/office/drawing/2010/main" val="0"/>
              </a:ext>
            </a:extLst>
          </a:blip>
          <a:srcRect r="72990"/>
          <a:stretch/>
        </p:blipFill>
        <p:spPr bwMode="auto">
          <a:xfrm>
            <a:off x="9974046" y="273656"/>
            <a:ext cx="1544445" cy="1478944"/>
          </a:xfrm>
          <a:prstGeom prst="ellipse">
            <a:avLst/>
          </a:prstGeom>
          <a:ln>
            <a:noFill/>
          </a:ln>
          <a:effectLst>
            <a:softEdge rad="112500"/>
          </a:effectLst>
        </p:spPr>
      </p:pic>
      <p:pic>
        <p:nvPicPr>
          <p:cNvPr id="5" name="Imagen 4"/>
          <p:cNvPicPr>
            <a:picLocks noChangeAspect="1"/>
          </p:cNvPicPr>
          <p:nvPr/>
        </p:nvPicPr>
        <p:blipFill>
          <a:blip r:embed="rId3"/>
          <a:stretch>
            <a:fillRect/>
          </a:stretch>
        </p:blipFill>
        <p:spPr>
          <a:xfrm>
            <a:off x="2246978" y="3200553"/>
            <a:ext cx="2152650" cy="1990725"/>
          </a:xfrm>
          <a:prstGeom prst="rect">
            <a:avLst/>
          </a:prstGeom>
        </p:spPr>
      </p:pic>
    </p:spTree>
    <p:extLst>
      <p:ext uri="{BB962C8B-B14F-4D97-AF65-F5344CB8AC3E}">
        <p14:creationId xmlns:p14="http://schemas.microsoft.com/office/powerpoint/2010/main" val="303090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6425404" y="674356"/>
            <a:ext cx="2375033" cy="1233190"/>
          </a:xfrm>
          <a:prstGeom prst="ellipse">
            <a:avLst/>
          </a:prstGeom>
          <a:ln>
            <a:noFill/>
          </a:ln>
          <a:effectLst>
            <a:softEdge rad="112500"/>
          </a:effectLst>
        </p:spPr>
      </p:pic>
      <p:pic>
        <p:nvPicPr>
          <p:cNvPr id="8" name="Imagen 7"/>
          <p:cNvPicPr>
            <a:picLocks noChangeAspect="1"/>
          </p:cNvPicPr>
          <p:nvPr/>
        </p:nvPicPr>
        <p:blipFill>
          <a:blip r:embed="rId3"/>
          <a:stretch>
            <a:fillRect/>
          </a:stretch>
        </p:blipFill>
        <p:spPr>
          <a:xfrm>
            <a:off x="863274" y="1570205"/>
            <a:ext cx="2532611" cy="1926566"/>
          </a:xfrm>
          <a:prstGeom prst="rect">
            <a:avLst/>
          </a:prstGeom>
        </p:spPr>
      </p:pic>
      <p:graphicFrame>
        <p:nvGraphicFramePr>
          <p:cNvPr id="2" name="Diagrama 1"/>
          <p:cNvGraphicFramePr/>
          <p:nvPr>
            <p:extLst>
              <p:ext uri="{D42A27DB-BD31-4B8C-83A1-F6EECF244321}">
                <p14:modId xmlns:p14="http://schemas.microsoft.com/office/powerpoint/2010/main" val="3406858833"/>
              </p:ext>
            </p:extLst>
          </p:nvPr>
        </p:nvGraphicFramePr>
        <p:xfrm>
          <a:off x="311783" y="873940"/>
          <a:ext cx="10262811" cy="28553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p:cNvSpPr txBox="1"/>
          <p:nvPr/>
        </p:nvSpPr>
        <p:spPr>
          <a:xfrm>
            <a:off x="480653" y="274002"/>
            <a:ext cx="3137826" cy="472609"/>
          </a:xfrm>
          <a:prstGeom prst="rect">
            <a:avLst/>
          </a:prstGeom>
          <a:noFill/>
          <a:effectLst/>
        </p:spPr>
        <p:txBody>
          <a:bodyPr wrap="square" rtlCol="0">
            <a:spAutoFit/>
          </a:bodyPr>
          <a:lstStyle/>
          <a:p>
            <a:r>
              <a:rPr lang="es-ES" sz="2400" b="1" dirty="0" smtClean="0">
                <a:latin typeface="Times New Roman" panose="02020603050405020304" pitchFamily="18" charset="0"/>
                <a:cs typeface="Times New Roman" panose="02020603050405020304" pitchFamily="18" charset="0"/>
              </a:rPr>
              <a:t>Metodología</a:t>
            </a:r>
            <a:endParaRPr lang="es-ES" sz="2400" dirty="0">
              <a:latin typeface="Times New Roman" panose="02020603050405020304" pitchFamily="18" charset="0"/>
              <a:cs typeface="Times New Roman" panose="02020603050405020304" pitchFamily="18" charset="0"/>
            </a:endParaRPr>
          </a:p>
        </p:txBody>
      </p:sp>
      <p:pic>
        <p:nvPicPr>
          <p:cNvPr id="10" name="Imagen 9" descr="https://encrypted-tbn2.gstatic.com/images?q=tbn:ANd9GcSBpL-454MJ-DxrAOXHotLYAl15_h2GD57qw1QA6zXNLsEd0nbm"/>
          <p:cNvPicPr/>
          <p:nvPr/>
        </p:nvPicPr>
        <p:blipFill rotWithShape="1">
          <a:blip r:embed="rId9" cstate="print">
            <a:extLst>
              <a:ext uri="{28A0092B-C50C-407E-A947-70E740481C1C}">
                <a14:useLocalDpi xmlns:a14="http://schemas.microsoft.com/office/drawing/2010/main" val="0"/>
              </a:ext>
            </a:extLst>
          </a:blip>
          <a:srcRect r="72990"/>
          <a:stretch/>
        </p:blipFill>
        <p:spPr bwMode="auto">
          <a:xfrm>
            <a:off x="10230910" y="122877"/>
            <a:ext cx="1544445" cy="1478944"/>
          </a:xfrm>
          <a:prstGeom prst="ellipse">
            <a:avLst/>
          </a:prstGeom>
          <a:ln>
            <a:noFill/>
          </a:ln>
          <a:effectLst>
            <a:softEdge rad="112500"/>
          </a:effectLst>
        </p:spPr>
      </p:pic>
      <p:sp>
        <p:nvSpPr>
          <p:cNvPr id="4" name="CuadroTexto 3"/>
          <p:cNvSpPr txBox="1"/>
          <p:nvPr/>
        </p:nvSpPr>
        <p:spPr>
          <a:xfrm>
            <a:off x="480653" y="954799"/>
            <a:ext cx="4110544" cy="510778"/>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200" b="1" dirty="0" smtClean="0"/>
              <a:t>Población     </a:t>
            </a:r>
            <a:r>
              <a:rPr lang="es-ES" sz="1200" dirty="0" smtClean="0"/>
              <a:t>Medianas Empresas  </a:t>
            </a:r>
            <a:r>
              <a:rPr lang="es-ES" sz="1200" b="1" dirty="0" smtClean="0">
                <a:latin typeface="Times New Roman" panose="02020603050405020304" pitchFamily="18" charset="0"/>
                <a:cs typeface="Times New Roman" panose="02020603050405020304" pitchFamily="18" charset="0"/>
              </a:rPr>
              <a:t>Ciuu.4.0 </a:t>
            </a:r>
            <a:r>
              <a:rPr lang="es-ES" sz="1200" b="1" dirty="0">
                <a:latin typeface="Times New Roman" panose="02020603050405020304" pitchFamily="18" charset="0"/>
                <a:cs typeface="Times New Roman" panose="02020603050405020304" pitchFamily="18" charset="0"/>
              </a:rPr>
              <a:t>G4649. 11 </a:t>
            </a:r>
          </a:p>
          <a:p>
            <a:r>
              <a:rPr lang="es-ES" sz="1200" b="1" dirty="0" smtClean="0"/>
              <a:t>Muestra        </a:t>
            </a:r>
            <a:r>
              <a:rPr lang="es-ES" sz="1200" dirty="0" smtClean="0"/>
              <a:t>9 Empresas comerciales en D.M. Quito</a:t>
            </a:r>
            <a:endParaRPr lang="es-ES" sz="1200" dirty="0"/>
          </a:p>
        </p:txBody>
      </p:sp>
      <p:sp>
        <p:nvSpPr>
          <p:cNvPr id="32" name="CuadroTexto 31"/>
          <p:cNvSpPr txBox="1"/>
          <p:nvPr/>
        </p:nvSpPr>
        <p:spPr>
          <a:xfrm>
            <a:off x="311783" y="6037942"/>
            <a:ext cx="4852220" cy="307777"/>
          </a:xfrm>
          <a:prstGeom prst="rect">
            <a:avLst/>
          </a:prstGeom>
          <a:noFill/>
        </p:spPr>
        <p:txBody>
          <a:bodyPr wrap="square" rtlCol="0">
            <a:spAutoFit/>
          </a:bodyPr>
          <a:lstStyle/>
          <a:p>
            <a:r>
              <a:rPr lang="es-ES" sz="1400" b="1" dirty="0" smtClean="0">
                <a:latin typeface="Times New Roman" panose="02020603050405020304" pitchFamily="18" charset="0"/>
                <a:cs typeface="Times New Roman" panose="02020603050405020304" pitchFamily="18" charset="0"/>
              </a:rPr>
              <a:t>Fuente: </a:t>
            </a:r>
            <a:r>
              <a:rPr lang="es-ES" sz="1400" dirty="0" smtClean="0">
                <a:latin typeface="Times New Roman" panose="02020603050405020304" pitchFamily="18" charset="0"/>
                <a:cs typeface="Times New Roman" panose="02020603050405020304" pitchFamily="18" charset="0"/>
              </a:rPr>
              <a:t>Supercias, 2017</a:t>
            </a:r>
            <a:endParaRPr lang="es-ES" sz="1400" dirty="0">
              <a:latin typeface="Times New Roman" panose="02020603050405020304" pitchFamily="18" charset="0"/>
              <a:cs typeface="Times New Roman" panose="02020603050405020304" pitchFamily="18" charset="0"/>
            </a:endParaRPr>
          </a:p>
        </p:txBody>
      </p:sp>
      <p:sp>
        <p:nvSpPr>
          <p:cNvPr id="33" name="Flecha derecha 32"/>
          <p:cNvSpPr/>
          <p:nvPr/>
        </p:nvSpPr>
        <p:spPr>
          <a:xfrm>
            <a:off x="8207332" y="4319043"/>
            <a:ext cx="320723" cy="319315"/>
          </a:xfrm>
          <a:prstGeom prst="rightArrow">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a:p>
        </p:txBody>
      </p:sp>
      <p:sp>
        <p:nvSpPr>
          <p:cNvPr id="34" name="Rectángulo redondeado 33"/>
          <p:cNvSpPr/>
          <p:nvPr/>
        </p:nvSpPr>
        <p:spPr>
          <a:xfrm>
            <a:off x="8836469" y="3501570"/>
            <a:ext cx="1502384" cy="447908"/>
          </a:xfrm>
          <a:prstGeom prst="roundRect">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200" dirty="0" smtClean="0">
                <a:latin typeface="Times New Roman" panose="02020603050405020304" pitchFamily="18" charset="0"/>
                <a:cs typeface="Times New Roman" panose="02020603050405020304" pitchFamily="18" charset="0"/>
              </a:rPr>
              <a:t>Documental </a:t>
            </a:r>
            <a:endParaRPr lang="es-ES" sz="1200" dirty="0">
              <a:latin typeface="Times New Roman" panose="02020603050405020304" pitchFamily="18" charset="0"/>
              <a:cs typeface="Times New Roman" panose="02020603050405020304" pitchFamily="18" charset="0"/>
            </a:endParaRPr>
          </a:p>
        </p:txBody>
      </p:sp>
      <p:sp>
        <p:nvSpPr>
          <p:cNvPr id="35" name="Rectángulo redondeado 34"/>
          <p:cNvSpPr/>
          <p:nvPr/>
        </p:nvSpPr>
        <p:spPr>
          <a:xfrm>
            <a:off x="8762915" y="4293125"/>
            <a:ext cx="1737937" cy="487926"/>
          </a:xfrm>
          <a:prstGeom prst="roundRect">
            <a:avLst/>
          </a:prstGeom>
          <a:solidFill>
            <a:schemeClr val="accent5">
              <a:lumMod val="40000"/>
              <a:lumOff val="60000"/>
            </a:schemeClr>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200" dirty="0" smtClean="0">
                <a:solidFill>
                  <a:schemeClr val="tx1"/>
                </a:solidFill>
                <a:latin typeface="Times New Roman" panose="02020603050405020304" pitchFamily="18" charset="0"/>
                <a:cs typeface="Times New Roman" panose="02020603050405020304" pitchFamily="18" charset="0"/>
              </a:rPr>
              <a:t>Estados Financieros </a:t>
            </a:r>
            <a:endParaRPr lang="es-ES" sz="1200" dirty="0">
              <a:solidFill>
                <a:schemeClr val="tx1"/>
              </a:solidFill>
              <a:latin typeface="Times New Roman" panose="02020603050405020304" pitchFamily="18" charset="0"/>
              <a:cs typeface="Times New Roman" panose="02020603050405020304" pitchFamily="18" charset="0"/>
            </a:endParaRPr>
          </a:p>
        </p:txBody>
      </p:sp>
      <p:sp>
        <p:nvSpPr>
          <p:cNvPr id="36" name="Flecha abajo 35"/>
          <p:cNvSpPr/>
          <p:nvPr/>
        </p:nvSpPr>
        <p:spPr>
          <a:xfrm>
            <a:off x="9394541" y="4027953"/>
            <a:ext cx="386963" cy="221840"/>
          </a:xfrm>
          <a:prstGeom prst="downArrow">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a:p>
        </p:txBody>
      </p:sp>
      <p:sp>
        <p:nvSpPr>
          <p:cNvPr id="37" name="Rectángulo redondeado 36"/>
          <p:cNvSpPr/>
          <p:nvPr/>
        </p:nvSpPr>
        <p:spPr>
          <a:xfrm>
            <a:off x="1400289" y="4234738"/>
            <a:ext cx="1455616" cy="487926"/>
          </a:xfrm>
          <a:prstGeom prst="roundRect">
            <a:avLst/>
          </a:prstGeom>
          <a:solidFill>
            <a:schemeClr val="accent3">
              <a:lumMod val="60000"/>
              <a:lumOff val="40000"/>
            </a:schemeClr>
          </a:solidFill>
          <a:ln>
            <a:solidFill>
              <a:srgbClr val="FFC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latin typeface="Times New Roman" panose="02020603050405020304" pitchFamily="18" charset="0"/>
                <a:cs typeface="Times New Roman" panose="02020603050405020304" pitchFamily="18" charset="0"/>
              </a:rPr>
              <a:t>Entrevistas</a:t>
            </a:r>
            <a:endParaRPr lang="es-ES" sz="1400" dirty="0">
              <a:solidFill>
                <a:schemeClr val="tx1"/>
              </a:solidFill>
              <a:latin typeface="Times New Roman" panose="02020603050405020304" pitchFamily="18" charset="0"/>
              <a:cs typeface="Times New Roman" panose="02020603050405020304" pitchFamily="18" charset="0"/>
            </a:endParaRPr>
          </a:p>
        </p:txBody>
      </p:sp>
      <p:sp>
        <p:nvSpPr>
          <p:cNvPr id="38" name="Flecha izquierda 37"/>
          <p:cNvSpPr/>
          <p:nvPr/>
        </p:nvSpPr>
        <p:spPr>
          <a:xfrm>
            <a:off x="2933349" y="4306836"/>
            <a:ext cx="317777" cy="357527"/>
          </a:xfrm>
          <a:prstGeom prst="leftArrow">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39" name="Flecha abajo 38"/>
          <p:cNvSpPr/>
          <p:nvPr/>
        </p:nvSpPr>
        <p:spPr>
          <a:xfrm>
            <a:off x="1909206" y="4821706"/>
            <a:ext cx="437781" cy="270340"/>
          </a:xfrm>
          <a:prstGeom prst="downArrow">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a:p>
        </p:txBody>
      </p:sp>
      <p:sp>
        <p:nvSpPr>
          <p:cNvPr id="40" name="Flecha derecha 39"/>
          <p:cNvSpPr/>
          <p:nvPr/>
        </p:nvSpPr>
        <p:spPr>
          <a:xfrm>
            <a:off x="3031374" y="5231163"/>
            <a:ext cx="340168" cy="333830"/>
          </a:xfrm>
          <a:prstGeom prst="rightArrow">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41" name="Rectángulo redondeado 40"/>
          <p:cNvSpPr/>
          <p:nvPr/>
        </p:nvSpPr>
        <p:spPr>
          <a:xfrm>
            <a:off x="3452986" y="5183485"/>
            <a:ext cx="1699440" cy="44268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200" dirty="0" smtClean="0">
                <a:latin typeface="Times New Roman" panose="02020603050405020304" pitchFamily="18" charset="0"/>
                <a:cs typeface="Times New Roman" panose="02020603050405020304" pitchFamily="18" charset="0"/>
              </a:rPr>
              <a:t> Preguntas Abiertas </a:t>
            </a:r>
            <a:endParaRPr lang="es-ES" sz="1200" dirty="0">
              <a:latin typeface="Times New Roman" panose="02020603050405020304" pitchFamily="18" charset="0"/>
              <a:cs typeface="Times New Roman" panose="02020603050405020304" pitchFamily="18" charset="0"/>
            </a:endParaRPr>
          </a:p>
        </p:txBody>
      </p:sp>
      <p:sp>
        <p:nvSpPr>
          <p:cNvPr id="42" name="Flecha doblada 41"/>
          <p:cNvSpPr/>
          <p:nvPr/>
        </p:nvSpPr>
        <p:spPr>
          <a:xfrm rot="5400000">
            <a:off x="5267080" y="5299862"/>
            <a:ext cx="531021" cy="760330"/>
          </a:xfrm>
          <a:prstGeom prst="bentArrow">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solidFill>
                <a:schemeClr val="tx1"/>
              </a:solidFill>
            </a:endParaRPr>
          </a:p>
        </p:txBody>
      </p:sp>
      <p:sp>
        <p:nvSpPr>
          <p:cNvPr id="43" name="Rectángulo redondeado 42"/>
          <p:cNvSpPr/>
          <p:nvPr/>
        </p:nvSpPr>
        <p:spPr>
          <a:xfrm>
            <a:off x="3092237" y="6013023"/>
            <a:ext cx="5872709" cy="57297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400" dirty="0" smtClean="0">
                <a:latin typeface="Times New Roman" panose="02020603050405020304" pitchFamily="18" charset="0"/>
                <a:cs typeface="Times New Roman" panose="02020603050405020304" pitchFamily="18" charset="0"/>
              </a:rPr>
              <a:t>Cuestionario de 14 preguntas aplicadas a las medianas empresas comercializadoras de electrodomésticos en el Distrito Metropolitano de Quito. </a:t>
            </a:r>
            <a:endParaRPr lang="es-ES" sz="1400" dirty="0">
              <a:latin typeface="Times New Roman" panose="02020603050405020304" pitchFamily="18" charset="0"/>
              <a:cs typeface="Times New Roman" panose="02020603050405020304" pitchFamily="18" charset="0"/>
            </a:endParaRPr>
          </a:p>
        </p:txBody>
      </p:sp>
      <p:sp>
        <p:nvSpPr>
          <p:cNvPr id="44" name="Rectángulo redondeado 43"/>
          <p:cNvSpPr/>
          <p:nvPr/>
        </p:nvSpPr>
        <p:spPr>
          <a:xfrm>
            <a:off x="972237" y="5176982"/>
            <a:ext cx="2059136" cy="55154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100" dirty="0" smtClean="0">
                <a:latin typeface="Times New Roman" panose="02020603050405020304" pitchFamily="18" charset="0"/>
                <a:cs typeface="Times New Roman" panose="02020603050405020304" pitchFamily="18" charset="0"/>
              </a:rPr>
              <a:t> Cuestionario estructurado según clasificación de preguntas </a:t>
            </a:r>
            <a:endParaRPr lang="es-ES" sz="1100" dirty="0">
              <a:latin typeface="Times New Roman" panose="02020603050405020304" pitchFamily="18" charset="0"/>
              <a:cs typeface="Times New Roman" panose="02020603050405020304" pitchFamily="18" charset="0"/>
            </a:endParaRPr>
          </a:p>
        </p:txBody>
      </p:sp>
      <p:graphicFrame>
        <p:nvGraphicFramePr>
          <p:cNvPr id="45" name="Diagrama 44"/>
          <p:cNvGraphicFramePr/>
          <p:nvPr>
            <p:extLst>
              <p:ext uri="{D42A27DB-BD31-4B8C-83A1-F6EECF244321}">
                <p14:modId xmlns:p14="http://schemas.microsoft.com/office/powerpoint/2010/main" val="311733047"/>
              </p:ext>
            </p:extLst>
          </p:nvPr>
        </p:nvGraphicFramePr>
        <p:xfrm>
          <a:off x="1754938" y="3000092"/>
          <a:ext cx="7520413" cy="236235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Flecha abajo 6"/>
          <p:cNvSpPr/>
          <p:nvPr/>
        </p:nvSpPr>
        <p:spPr>
          <a:xfrm>
            <a:off x="9439333" y="2855659"/>
            <a:ext cx="386963" cy="486697"/>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91584350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664221657"/>
              </p:ext>
            </p:extLst>
          </p:nvPr>
        </p:nvGraphicFramePr>
        <p:xfrm>
          <a:off x="511292" y="947784"/>
          <a:ext cx="9220301" cy="4436313"/>
        </p:xfrm>
        <a:graphic>
          <a:graphicData uri="http://schemas.openxmlformats.org/drawingml/2006/table">
            <a:tbl>
              <a:tblPr firstRow="1" firstCol="1" bandRow="1">
                <a:tableStyleId>{69012ECD-51FC-41F1-AA8D-1B2483CD663E}</a:tableStyleId>
              </a:tblPr>
              <a:tblGrid>
                <a:gridCol w="4036508">
                  <a:extLst>
                    <a:ext uri="{9D8B030D-6E8A-4147-A177-3AD203B41FA5}">
                      <a16:colId xmlns="" xmlns:a16="http://schemas.microsoft.com/office/drawing/2014/main" val="20000"/>
                    </a:ext>
                  </a:extLst>
                </a:gridCol>
                <a:gridCol w="1357281">
                  <a:extLst>
                    <a:ext uri="{9D8B030D-6E8A-4147-A177-3AD203B41FA5}">
                      <a16:colId xmlns="" xmlns:a16="http://schemas.microsoft.com/office/drawing/2014/main" val="20001"/>
                    </a:ext>
                  </a:extLst>
                </a:gridCol>
                <a:gridCol w="2027042">
                  <a:extLst>
                    <a:ext uri="{9D8B030D-6E8A-4147-A177-3AD203B41FA5}">
                      <a16:colId xmlns="" xmlns:a16="http://schemas.microsoft.com/office/drawing/2014/main" val="20002"/>
                    </a:ext>
                  </a:extLst>
                </a:gridCol>
                <a:gridCol w="1799470"/>
              </a:tblGrid>
              <a:tr h="851010">
                <a:tc>
                  <a:txBody>
                    <a:bodyPr/>
                    <a:lstStyle/>
                    <a:p>
                      <a:pPr indent="252095" algn="ctr">
                        <a:lnSpc>
                          <a:spcPct val="150000"/>
                        </a:lnSpc>
                        <a:spcAft>
                          <a:spcPts val="0"/>
                        </a:spcAft>
                      </a:pPr>
                      <a:r>
                        <a:rPr lang="es-EC" sz="1200" dirty="0" smtClean="0">
                          <a:effectLst/>
                          <a:latin typeface="Times New Roman" panose="02020603050405020304" pitchFamily="18" charset="0"/>
                          <a:cs typeface="Times New Roman" panose="02020603050405020304" pitchFamily="18" charset="0"/>
                        </a:rPr>
                        <a:t>Razón Social</a:t>
                      </a:r>
                      <a:endParaRPr lang="es-ES"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tc>
                  <a:txBody>
                    <a:bodyPr/>
                    <a:lstStyle/>
                    <a:p>
                      <a:pPr indent="252095" algn="ctr">
                        <a:lnSpc>
                          <a:spcPct val="150000"/>
                        </a:lnSpc>
                        <a:spcAft>
                          <a:spcPts val="0"/>
                        </a:spcAft>
                      </a:pPr>
                      <a:r>
                        <a:rPr lang="es-EC" sz="1200" dirty="0" smtClean="0">
                          <a:effectLst/>
                          <a:latin typeface="Times New Roman" panose="02020603050405020304" pitchFamily="18" charset="0"/>
                          <a:cs typeface="Times New Roman" panose="02020603050405020304" pitchFamily="18" charset="0"/>
                        </a:rPr>
                        <a:t>Ciudad</a:t>
                      </a:r>
                      <a:endParaRPr lang="es-ES"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tc>
                  <a:txBody>
                    <a:bodyPr/>
                    <a:lstStyle/>
                    <a:p>
                      <a:pPr indent="252095" algn="ctr">
                        <a:lnSpc>
                          <a:spcPct val="150000"/>
                        </a:lnSpc>
                        <a:spcAft>
                          <a:spcPts val="0"/>
                        </a:spcAft>
                      </a:pPr>
                      <a:r>
                        <a:rPr lang="es-EC" sz="1200" dirty="0" smtClean="0">
                          <a:effectLst/>
                          <a:latin typeface="Times New Roman" panose="02020603050405020304" pitchFamily="18" charset="0"/>
                          <a:cs typeface="Times New Roman" panose="02020603050405020304" pitchFamily="18" charset="0"/>
                        </a:rPr>
                        <a:t>Tamaño</a:t>
                      </a:r>
                      <a:endParaRPr lang="es-ES"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tc>
                  <a:txBody>
                    <a:bodyPr/>
                    <a:lstStyle/>
                    <a:p>
                      <a:pPr indent="252095" algn="ctr">
                        <a:lnSpc>
                          <a:spcPct val="150000"/>
                        </a:lnSpc>
                        <a:spcAft>
                          <a:spcPts val="0"/>
                        </a:spcAft>
                      </a:pPr>
                      <a:r>
                        <a:rPr lang="es-ES" sz="1200" dirty="0" smtClean="0">
                          <a:effectLst/>
                          <a:latin typeface="Times New Roman" panose="02020603050405020304" pitchFamily="18" charset="0"/>
                          <a:cs typeface="Times New Roman" panose="02020603050405020304" pitchFamily="18" charset="0"/>
                        </a:rPr>
                        <a:t>Ventas Anuales 2016</a:t>
                      </a:r>
                      <a:endParaRPr lang="es-ES"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extLst>
                  <a:ext uri="{0D108BD9-81ED-4DB2-BD59-A6C34878D82A}">
                    <a16:rowId xmlns="" xmlns:a16="http://schemas.microsoft.com/office/drawing/2014/main" val="10000"/>
                  </a:ext>
                </a:extLst>
              </a:tr>
              <a:tr h="398367">
                <a:tc>
                  <a:txBody>
                    <a:bodyPr/>
                    <a:lstStyle/>
                    <a:p>
                      <a:pPr indent="252095" algn="l">
                        <a:lnSpc>
                          <a:spcPct val="150000"/>
                        </a:lnSpc>
                        <a:spcAft>
                          <a:spcPts val="0"/>
                        </a:spcAft>
                      </a:pPr>
                      <a:r>
                        <a:rPr lang="es-EC" sz="1200" dirty="0">
                          <a:effectLst/>
                          <a:latin typeface="Times New Roman" panose="02020603050405020304" pitchFamily="18" charset="0"/>
                          <a:cs typeface="Times New Roman" panose="02020603050405020304" pitchFamily="18" charset="0"/>
                        </a:rPr>
                        <a:t>Bayango S.A</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tc>
                  <a:txBody>
                    <a:bodyPr/>
                    <a:lstStyle/>
                    <a:p>
                      <a:pPr indent="252095" algn="ctr">
                        <a:lnSpc>
                          <a:spcPct val="150000"/>
                        </a:lnSpc>
                        <a:spcAft>
                          <a:spcPts val="0"/>
                        </a:spcAft>
                      </a:pPr>
                      <a:r>
                        <a:rPr lang="es-EC" sz="1200">
                          <a:effectLst/>
                          <a:latin typeface="Times New Roman" panose="02020603050405020304" pitchFamily="18" charset="0"/>
                          <a:cs typeface="Times New Roman" panose="02020603050405020304" pitchFamily="18" charset="0"/>
                        </a:rPr>
                        <a:t>Quito</a:t>
                      </a:r>
                      <a:endParaRPr lang="es-E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tc>
                  <a:txBody>
                    <a:bodyPr/>
                    <a:lstStyle/>
                    <a:p>
                      <a:pPr indent="252095"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Mediana</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tc>
                  <a:txBody>
                    <a:bodyPr/>
                    <a:lstStyle/>
                    <a:p>
                      <a:pPr indent="252095" algn="ctr">
                        <a:lnSpc>
                          <a:spcPct val="150000"/>
                        </a:lnSpc>
                        <a:spcAft>
                          <a:spcPts val="0"/>
                        </a:spcAft>
                      </a:pPr>
                      <a:r>
                        <a:rPr lang="es-ES" sz="1200" dirty="0" smtClean="0">
                          <a:effectLst/>
                          <a:latin typeface="Times New Roman" panose="02020603050405020304" pitchFamily="18" charset="0"/>
                          <a:cs typeface="Times New Roman" panose="02020603050405020304" pitchFamily="18" charset="0"/>
                        </a:rPr>
                        <a:t>1.488.191,87</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extLst>
                  <a:ext uri="{0D108BD9-81ED-4DB2-BD59-A6C34878D82A}">
                    <a16:rowId xmlns="" xmlns:a16="http://schemas.microsoft.com/office/drawing/2014/main" val="10001"/>
                  </a:ext>
                </a:extLst>
              </a:tr>
              <a:tr h="398367">
                <a:tc>
                  <a:txBody>
                    <a:bodyPr/>
                    <a:lstStyle/>
                    <a:p>
                      <a:pPr indent="252095" algn="l">
                        <a:lnSpc>
                          <a:spcPct val="150000"/>
                        </a:lnSpc>
                        <a:spcAft>
                          <a:spcPts val="0"/>
                        </a:spcAft>
                      </a:pPr>
                      <a:r>
                        <a:rPr lang="es-EC" sz="1200" dirty="0">
                          <a:effectLst/>
                          <a:latin typeface="Times New Roman" panose="02020603050405020304" pitchFamily="18" charset="0"/>
                          <a:cs typeface="Times New Roman" panose="02020603050405020304" pitchFamily="18" charset="0"/>
                        </a:rPr>
                        <a:t>Challenger Industrial S.A</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tc>
                  <a:txBody>
                    <a:bodyPr/>
                    <a:lstStyle/>
                    <a:p>
                      <a:pPr indent="252095" algn="ctr">
                        <a:lnSpc>
                          <a:spcPct val="150000"/>
                        </a:lnSpc>
                        <a:spcAft>
                          <a:spcPts val="0"/>
                        </a:spcAft>
                      </a:pPr>
                      <a:r>
                        <a:rPr lang="es-EC" sz="1200">
                          <a:effectLst/>
                          <a:latin typeface="Times New Roman" panose="02020603050405020304" pitchFamily="18" charset="0"/>
                          <a:cs typeface="Times New Roman" panose="02020603050405020304" pitchFamily="18" charset="0"/>
                        </a:rPr>
                        <a:t>Quito</a:t>
                      </a:r>
                      <a:endParaRPr lang="es-E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tc>
                  <a:txBody>
                    <a:bodyPr/>
                    <a:lstStyle/>
                    <a:p>
                      <a:pPr indent="252095"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Mediana</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tc>
                  <a:txBody>
                    <a:bodyPr/>
                    <a:lstStyle/>
                    <a:p>
                      <a:pPr indent="252095" algn="ctr">
                        <a:lnSpc>
                          <a:spcPct val="150000"/>
                        </a:lnSpc>
                        <a:spcAft>
                          <a:spcPts val="0"/>
                        </a:spcAft>
                      </a:pPr>
                      <a:r>
                        <a:rPr lang="es-ES" sz="1200" dirty="0" smtClean="0">
                          <a:effectLst/>
                          <a:latin typeface="Times New Roman" panose="02020603050405020304" pitchFamily="18" charset="0"/>
                          <a:cs typeface="Times New Roman" panose="02020603050405020304" pitchFamily="18" charset="0"/>
                        </a:rPr>
                        <a:t>3.052.242,44</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extLst>
                  <a:ext uri="{0D108BD9-81ED-4DB2-BD59-A6C34878D82A}">
                    <a16:rowId xmlns="" xmlns:a16="http://schemas.microsoft.com/office/drawing/2014/main" val="10002"/>
                  </a:ext>
                </a:extLst>
              </a:tr>
              <a:tr h="398367">
                <a:tc>
                  <a:txBody>
                    <a:bodyPr/>
                    <a:lstStyle/>
                    <a:p>
                      <a:pPr indent="252095" algn="l">
                        <a:lnSpc>
                          <a:spcPct val="150000"/>
                        </a:lnSpc>
                        <a:spcAft>
                          <a:spcPts val="0"/>
                        </a:spcAft>
                      </a:pPr>
                      <a:r>
                        <a:rPr lang="es-EC" sz="1200" dirty="0" err="1" smtClean="0">
                          <a:effectLst/>
                          <a:latin typeface="Times New Roman" panose="02020603050405020304" pitchFamily="18" charset="0"/>
                          <a:cs typeface="Times New Roman" panose="02020603050405020304" pitchFamily="18" charset="0"/>
                        </a:rPr>
                        <a:t>Ecualiserv</a:t>
                      </a:r>
                      <a:r>
                        <a:rPr lang="es-EC" sz="1200" dirty="0" smtClean="0">
                          <a:effectLst/>
                          <a:latin typeface="Times New Roman" panose="02020603050405020304" pitchFamily="18" charset="0"/>
                          <a:cs typeface="Times New Roman" panose="02020603050405020304" pitchFamily="18" charset="0"/>
                        </a:rPr>
                        <a:t> S.A</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tc>
                  <a:txBody>
                    <a:bodyPr/>
                    <a:lstStyle/>
                    <a:p>
                      <a:pPr indent="252095"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Quito</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tc>
                  <a:txBody>
                    <a:bodyPr/>
                    <a:lstStyle/>
                    <a:p>
                      <a:pPr indent="252095"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Mediana</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tc>
                  <a:txBody>
                    <a:bodyPr/>
                    <a:lstStyle/>
                    <a:p>
                      <a:pPr indent="252095" algn="ctr">
                        <a:lnSpc>
                          <a:spcPct val="150000"/>
                        </a:lnSpc>
                        <a:spcAft>
                          <a:spcPts val="0"/>
                        </a:spcAft>
                      </a:pPr>
                      <a:r>
                        <a:rPr lang="es-ES" sz="1200" dirty="0" smtClean="0">
                          <a:effectLst/>
                          <a:latin typeface="Times New Roman" panose="02020603050405020304" pitchFamily="18" charset="0"/>
                          <a:cs typeface="Times New Roman" panose="02020603050405020304" pitchFamily="18" charset="0"/>
                        </a:rPr>
                        <a:t>1.424.582,00</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extLst>
                  <a:ext uri="{0D108BD9-81ED-4DB2-BD59-A6C34878D82A}">
                    <a16:rowId xmlns="" xmlns:a16="http://schemas.microsoft.com/office/drawing/2014/main" val="10003"/>
                  </a:ext>
                </a:extLst>
              </a:tr>
              <a:tr h="398367">
                <a:tc>
                  <a:txBody>
                    <a:bodyPr/>
                    <a:lstStyle/>
                    <a:p>
                      <a:pPr indent="252095" algn="l">
                        <a:lnSpc>
                          <a:spcPct val="150000"/>
                        </a:lnSpc>
                        <a:spcAft>
                          <a:spcPts val="0"/>
                        </a:spcAft>
                      </a:pPr>
                      <a:r>
                        <a:rPr lang="en-US" sz="1200" dirty="0" err="1">
                          <a:effectLst/>
                          <a:latin typeface="Times New Roman" panose="02020603050405020304" pitchFamily="18" charset="0"/>
                          <a:cs typeface="Times New Roman" panose="02020603050405020304" pitchFamily="18" charset="0"/>
                        </a:rPr>
                        <a:t>Etradev</a:t>
                      </a:r>
                      <a:r>
                        <a:rPr lang="en-US" sz="1200" dirty="0">
                          <a:effectLst/>
                          <a:latin typeface="Times New Roman" panose="02020603050405020304" pitchFamily="18" charset="0"/>
                          <a:cs typeface="Times New Roman" panose="02020603050405020304" pitchFamily="18" charset="0"/>
                        </a:rPr>
                        <a:t> Ecuadorian Trade Development    </a:t>
                      </a:r>
                      <a:r>
                        <a:rPr lang="en-US" sz="1200" dirty="0" err="1">
                          <a:effectLst/>
                          <a:latin typeface="Times New Roman" panose="02020603050405020304" pitchFamily="18" charset="0"/>
                          <a:cs typeface="Times New Roman" panose="02020603050405020304" pitchFamily="18" charset="0"/>
                        </a:rPr>
                        <a:t>Cía.Ltda</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tc>
                  <a:txBody>
                    <a:bodyPr/>
                    <a:lstStyle/>
                    <a:p>
                      <a:pPr indent="252095"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Quito</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tc>
                  <a:txBody>
                    <a:bodyPr/>
                    <a:lstStyle/>
                    <a:p>
                      <a:pPr indent="252095"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Mediana</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tc>
                  <a:txBody>
                    <a:bodyPr/>
                    <a:lstStyle/>
                    <a:p>
                      <a:pPr indent="252095" algn="ctr">
                        <a:lnSpc>
                          <a:spcPct val="150000"/>
                        </a:lnSpc>
                        <a:spcAft>
                          <a:spcPts val="0"/>
                        </a:spcAft>
                      </a:pPr>
                      <a:r>
                        <a:rPr lang="es-ES" sz="1200" dirty="0" smtClean="0">
                          <a:effectLst/>
                          <a:latin typeface="Times New Roman" panose="02020603050405020304" pitchFamily="18" charset="0"/>
                          <a:cs typeface="Times New Roman" panose="02020603050405020304" pitchFamily="18" charset="0"/>
                        </a:rPr>
                        <a:t>2.242.894,59</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extLst>
                  <a:ext uri="{0D108BD9-81ED-4DB2-BD59-A6C34878D82A}">
                    <a16:rowId xmlns="" xmlns:a16="http://schemas.microsoft.com/office/drawing/2014/main" val="10007"/>
                  </a:ext>
                </a:extLst>
              </a:tr>
              <a:tr h="398367">
                <a:tc>
                  <a:txBody>
                    <a:bodyPr/>
                    <a:lstStyle/>
                    <a:p>
                      <a:pPr indent="252095" algn="l">
                        <a:lnSpc>
                          <a:spcPct val="150000"/>
                        </a:lnSpc>
                        <a:spcAft>
                          <a:spcPts val="0"/>
                        </a:spcAft>
                      </a:pPr>
                      <a:r>
                        <a:rPr lang="es-EC" sz="1200" dirty="0">
                          <a:effectLst/>
                          <a:latin typeface="Times New Roman" panose="02020603050405020304" pitchFamily="18" charset="0"/>
                          <a:cs typeface="Times New Roman" panose="02020603050405020304" pitchFamily="18" charset="0"/>
                        </a:rPr>
                        <a:t>Fm Importaciones </a:t>
                      </a:r>
                      <a:r>
                        <a:rPr lang="es-EC" sz="1200" dirty="0" err="1">
                          <a:effectLst/>
                          <a:latin typeface="Times New Roman" panose="02020603050405020304" pitchFamily="18" charset="0"/>
                          <a:cs typeface="Times New Roman" panose="02020603050405020304" pitchFamily="18" charset="0"/>
                        </a:rPr>
                        <a:t>Mosvitsolucions</a:t>
                      </a:r>
                      <a:r>
                        <a:rPr lang="es-EC" sz="1200" dirty="0">
                          <a:effectLst/>
                          <a:latin typeface="Times New Roman" panose="02020603050405020304" pitchFamily="18" charset="0"/>
                          <a:cs typeface="Times New Roman" panose="02020603050405020304" pitchFamily="18" charset="0"/>
                        </a:rPr>
                        <a:t>, Cía. </a:t>
                      </a:r>
                      <a:r>
                        <a:rPr lang="es-EC" sz="1200" dirty="0" err="1">
                          <a:effectLst/>
                          <a:latin typeface="Times New Roman" panose="02020603050405020304" pitchFamily="18" charset="0"/>
                          <a:cs typeface="Times New Roman" panose="02020603050405020304" pitchFamily="18" charset="0"/>
                        </a:rPr>
                        <a:t>Ltda</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tc>
                  <a:txBody>
                    <a:bodyPr/>
                    <a:lstStyle/>
                    <a:p>
                      <a:pPr indent="252095" algn="ctr">
                        <a:lnSpc>
                          <a:spcPct val="150000"/>
                        </a:lnSpc>
                        <a:spcAft>
                          <a:spcPts val="0"/>
                        </a:spcAft>
                      </a:pPr>
                      <a:r>
                        <a:rPr lang="es-EC" sz="1200">
                          <a:effectLst/>
                          <a:latin typeface="Times New Roman" panose="02020603050405020304" pitchFamily="18" charset="0"/>
                          <a:cs typeface="Times New Roman" panose="02020603050405020304" pitchFamily="18" charset="0"/>
                        </a:rPr>
                        <a:t>Quito</a:t>
                      </a:r>
                      <a:endParaRPr lang="es-E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tc>
                  <a:txBody>
                    <a:bodyPr/>
                    <a:lstStyle/>
                    <a:p>
                      <a:pPr indent="252095"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Mediana</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tc>
                  <a:txBody>
                    <a:bodyPr/>
                    <a:lstStyle/>
                    <a:p>
                      <a:pPr indent="252095" algn="ctr">
                        <a:lnSpc>
                          <a:spcPct val="150000"/>
                        </a:lnSpc>
                        <a:spcAft>
                          <a:spcPts val="0"/>
                        </a:spcAft>
                      </a:pPr>
                      <a:r>
                        <a:rPr lang="es-ES" sz="1200" dirty="0" smtClean="0">
                          <a:effectLst/>
                          <a:latin typeface="Times New Roman" panose="02020603050405020304" pitchFamily="18" charset="0"/>
                          <a:cs typeface="Times New Roman" panose="02020603050405020304" pitchFamily="18" charset="0"/>
                        </a:rPr>
                        <a:t>1.292.471, 73</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extLst>
                  <a:ext uri="{0D108BD9-81ED-4DB2-BD59-A6C34878D82A}">
                    <a16:rowId xmlns="" xmlns:a16="http://schemas.microsoft.com/office/drawing/2014/main" val="10008"/>
                  </a:ext>
                </a:extLst>
              </a:tr>
              <a:tr h="398367">
                <a:tc>
                  <a:txBody>
                    <a:bodyPr/>
                    <a:lstStyle/>
                    <a:p>
                      <a:pPr indent="252095" algn="l">
                        <a:lnSpc>
                          <a:spcPct val="150000"/>
                        </a:lnSpc>
                        <a:spcAft>
                          <a:spcPts val="0"/>
                        </a:spcAft>
                      </a:pPr>
                      <a:r>
                        <a:rPr lang="es-EC" sz="1200" dirty="0">
                          <a:effectLst/>
                          <a:latin typeface="Times New Roman" panose="02020603050405020304" pitchFamily="18" charset="0"/>
                          <a:cs typeface="Times New Roman" panose="02020603050405020304" pitchFamily="18" charset="0"/>
                        </a:rPr>
                        <a:t>Importadora </a:t>
                      </a:r>
                      <a:r>
                        <a:rPr lang="es-EC" sz="1200" dirty="0" err="1">
                          <a:effectLst/>
                          <a:latin typeface="Times New Roman" panose="02020603050405020304" pitchFamily="18" charset="0"/>
                          <a:cs typeface="Times New Roman" panose="02020603050405020304" pitchFamily="18" charset="0"/>
                        </a:rPr>
                        <a:t>Cardenas</a:t>
                      </a:r>
                      <a:r>
                        <a:rPr lang="es-EC" sz="1200" dirty="0">
                          <a:effectLst/>
                          <a:latin typeface="Times New Roman" panose="02020603050405020304" pitchFamily="18" charset="0"/>
                          <a:cs typeface="Times New Roman" panose="02020603050405020304" pitchFamily="18" charset="0"/>
                        </a:rPr>
                        <a:t> </a:t>
                      </a:r>
                      <a:r>
                        <a:rPr lang="es-EC" sz="1200" dirty="0" err="1">
                          <a:effectLst/>
                          <a:latin typeface="Times New Roman" panose="02020603050405020304" pitchFamily="18" charset="0"/>
                          <a:cs typeface="Times New Roman" panose="02020603050405020304" pitchFamily="18" charset="0"/>
                        </a:rPr>
                        <a:t>Marhogar</a:t>
                      </a:r>
                      <a:r>
                        <a:rPr lang="es-EC" sz="1200" dirty="0">
                          <a:effectLst/>
                          <a:latin typeface="Times New Roman" panose="02020603050405020304" pitchFamily="18" charset="0"/>
                          <a:cs typeface="Times New Roman" panose="02020603050405020304" pitchFamily="18" charset="0"/>
                        </a:rPr>
                        <a:t> Cía. </a:t>
                      </a:r>
                      <a:r>
                        <a:rPr lang="es-EC" sz="1200" dirty="0" err="1">
                          <a:effectLst/>
                          <a:latin typeface="Times New Roman" panose="02020603050405020304" pitchFamily="18" charset="0"/>
                          <a:cs typeface="Times New Roman" panose="02020603050405020304" pitchFamily="18" charset="0"/>
                        </a:rPr>
                        <a:t>Ltda</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tc>
                  <a:txBody>
                    <a:bodyPr/>
                    <a:lstStyle/>
                    <a:p>
                      <a:pPr indent="252095" algn="ctr">
                        <a:lnSpc>
                          <a:spcPct val="150000"/>
                        </a:lnSpc>
                        <a:spcAft>
                          <a:spcPts val="0"/>
                        </a:spcAft>
                      </a:pPr>
                      <a:r>
                        <a:rPr lang="es-EC" sz="1200">
                          <a:effectLst/>
                          <a:latin typeface="Times New Roman" panose="02020603050405020304" pitchFamily="18" charset="0"/>
                          <a:cs typeface="Times New Roman" panose="02020603050405020304" pitchFamily="18" charset="0"/>
                        </a:rPr>
                        <a:t>Quito</a:t>
                      </a:r>
                      <a:endParaRPr lang="es-E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tc>
                  <a:txBody>
                    <a:bodyPr/>
                    <a:lstStyle/>
                    <a:p>
                      <a:pPr indent="252095"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Mediana</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tc>
                  <a:txBody>
                    <a:bodyPr/>
                    <a:lstStyle/>
                    <a:p>
                      <a:pPr indent="252095" algn="ctr">
                        <a:lnSpc>
                          <a:spcPct val="150000"/>
                        </a:lnSpc>
                        <a:spcAft>
                          <a:spcPts val="0"/>
                        </a:spcAft>
                      </a:pPr>
                      <a:r>
                        <a:rPr lang="es-ES" sz="1200" dirty="0" smtClean="0">
                          <a:effectLst/>
                          <a:latin typeface="Times New Roman" panose="02020603050405020304" pitchFamily="18" charset="0"/>
                          <a:cs typeface="Times New Roman" panose="02020603050405020304" pitchFamily="18" charset="0"/>
                        </a:rPr>
                        <a:t>328.377,76</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extLst>
                  <a:ext uri="{0D108BD9-81ED-4DB2-BD59-A6C34878D82A}">
                    <a16:rowId xmlns="" xmlns:a16="http://schemas.microsoft.com/office/drawing/2014/main" val="10009"/>
                  </a:ext>
                </a:extLst>
              </a:tr>
              <a:tr h="398367">
                <a:tc>
                  <a:txBody>
                    <a:bodyPr/>
                    <a:lstStyle/>
                    <a:p>
                      <a:pPr indent="252095" algn="l">
                        <a:lnSpc>
                          <a:spcPct val="150000"/>
                        </a:lnSpc>
                        <a:spcAft>
                          <a:spcPts val="0"/>
                        </a:spcAft>
                      </a:pPr>
                      <a:r>
                        <a:rPr lang="es-EC" sz="1200" dirty="0" err="1">
                          <a:effectLst/>
                          <a:latin typeface="Times New Roman" panose="02020603050405020304" pitchFamily="18" charset="0"/>
                          <a:cs typeface="Times New Roman" panose="02020603050405020304" pitchFamily="18" charset="0"/>
                        </a:rPr>
                        <a:t>Leandersmakers</a:t>
                      </a:r>
                      <a:r>
                        <a:rPr lang="es-EC" sz="1200" dirty="0">
                          <a:effectLst/>
                          <a:latin typeface="Times New Roman" panose="02020603050405020304" pitchFamily="18" charset="0"/>
                          <a:cs typeface="Times New Roman" panose="02020603050405020304" pitchFamily="18" charset="0"/>
                        </a:rPr>
                        <a:t> Cía. </a:t>
                      </a:r>
                      <a:r>
                        <a:rPr lang="es-EC" sz="1200" dirty="0" err="1">
                          <a:effectLst/>
                          <a:latin typeface="Times New Roman" panose="02020603050405020304" pitchFamily="18" charset="0"/>
                          <a:cs typeface="Times New Roman" panose="02020603050405020304" pitchFamily="18" charset="0"/>
                        </a:rPr>
                        <a:t>Ltda</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tc>
                  <a:txBody>
                    <a:bodyPr/>
                    <a:lstStyle/>
                    <a:p>
                      <a:pPr indent="252095"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Quito</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tc>
                  <a:txBody>
                    <a:bodyPr/>
                    <a:lstStyle/>
                    <a:p>
                      <a:pPr indent="252095"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Mediana</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tc>
                  <a:txBody>
                    <a:bodyPr/>
                    <a:lstStyle/>
                    <a:p>
                      <a:pPr indent="252095" algn="ctr">
                        <a:lnSpc>
                          <a:spcPct val="150000"/>
                        </a:lnSpc>
                        <a:spcAft>
                          <a:spcPts val="0"/>
                        </a:spcAft>
                      </a:pPr>
                      <a:r>
                        <a:rPr lang="es-ES" sz="1200" dirty="0" smtClean="0">
                          <a:effectLst/>
                          <a:latin typeface="Times New Roman" panose="02020603050405020304" pitchFamily="18" charset="0"/>
                          <a:cs typeface="Times New Roman" panose="02020603050405020304" pitchFamily="18" charset="0"/>
                        </a:rPr>
                        <a:t>1.782.402,01</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extLst>
                  <a:ext uri="{0D108BD9-81ED-4DB2-BD59-A6C34878D82A}">
                    <a16:rowId xmlns="" xmlns:a16="http://schemas.microsoft.com/office/drawing/2014/main" val="10011"/>
                  </a:ext>
                </a:extLst>
              </a:tr>
              <a:tr h="398367">
                <a:tc>
                  <a:txBody>
                    <a:bodyPr/>
                    <a:lstStyle/>
                    <a:p>
                      <a:pPr indent="252095" algn="l">
                        <a:lnSpc>
                          <a:spcPct val="150000"/>
                        </a:lnSpc>
                        <a:spcAft>
                          <a:spcPts val="0"/>
                        </a:spcAft>
                      </a:pPr>
                      <a:r>
                        <a:rPr lang="es-EC" sz="1200" dirty="0" err="1">
                          <a:effectLst/>
                          <a:latin typeface="Times New Roman" panose="02020603050405020304" pitchFamily="18" charset="0"/>
                          <a:cs typeface="Times New Roman" panose="02020603050405020304" pitchFamily="18" charset="0"/>
                        </a:rPr>
                        <a:t>Produlux</a:t>
                      </a:r>
                      <a:r>
                        <a:rPr lang="es-EC" sz="1200" dirty="0">
                          <a:effectLst/>
                          <a:latin typeface="Times New Roman" panose="02020603050405020304" pitchFamily="18" charset="0"/>
                          <a:cs typeface="Times New Roman" panose="02020603050405020304" pitchFamily="18" charset="0"/>
                        </a:rPr>
                        <a:t> Cía. </a:t>
                      </a:r>
                      <a:r>
                        <a:rPr lang="es-EC" sz="1200" dirty="0" err="1">
                          <a:effectLst/>
                          <a:latin typeface="Times New Roman" panose="02020603050405020304" pitchFamily="18" charset="0"/>
                          <a:cs typeface="Times New Roman" panose="02020603050405020304" pitchFamily="18" charset="0"/>
                        </a:rPr>
                        <a:t>Ltda</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tc>
                  <a:txBody>
                    <a:bodyPr/>
                    <a:lstStyle/>
                    <a:p>
                      <a:pPr indent="252095" algn="ctr">
                        <a:lnSpc>
                          <a:spcPct val="150000"/>
                        </a:lnSpc>
                        <a:spcAft>
                          <a:spcPts val="0"/>
                        </a:spcAft>
                      </a:pPr>
                      <a:r>
                        <a:rPr lang="es-EC" sz="1200">
                          <a:effectLst/>
                          <a:latin typeface="Times New Roman" panose="02020603050405020304" pitchFamily="18" charset="0"/>
                          <a:cs typeface="Times New Roman" panose="02020603050405020304" pitchFamily="18" charset="0"/>
                        </a:rPr>
                        <a:t>Quito</a:t>
                      </a:r>
                      <a:endParaRPr lang="es-E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tc>
                  <a:txBody>
                    <a:bodyPr/>
                    <a:lstStyle/>
                    <a:p>
                      <a:pPr indent="252095"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Mediana</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tc>
                  <a:txBody>
                    <a:bodyPr/>
                    <a:lstStyle/>
                    <a:p>
                      <a:pPr indent="252095" algn="ctr">
                        <a:lnSpc>
                          <a:spcPct val="150000"/>
                        </a:lnSpc>
                        <a:spcAft>
                          <a:spcPts val="0"/>
                        </a:spcAft>
                      </a:pPr>
                      <a:r>
                        <a:rPr lang="es-ES" sz="1200" dirty="0" smtClean="0">
                          <a:effectLst/>
                          <a:latin typeface="Times New Roman" panose="02020603050405020304" pitchFamily="18" charset="0"/>
                          <a:cs typeface="Times New Roman" panose="02020603050405020304" pitchFamily="18" charset="0"/>
                        </a:rPr>
                        <a:t>1.739.737,42</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extLst>
                  <a:ext uri="{0D108BD9-81ED-4DB2-BD59-A6C34878D82A}">
                    <a16:rowId xmlns="" xmlns:a16="http://schemas.microsoft.com/office/drawing/2014/main" val="10012"/>
                  </a:ext>
                </a:extLst>
              </a:tr>
              <a:tr h="398367">
                <a:tc>
                  <a:txBody>
                    <a:bodyPr/>
                    <a:lstStyle/>
                    <a:p>
                      <a:pPr indent="252095" algn="l">
                        <a:lnSpc>
                          <a:spcPct val="150000"/>
                        </a:lnSpc>
                        <a:spcAft>
                          <a:spcPts val="0"/>
                        </a:spcAft>
                      </a:pPr>
                      <a:r>
                        <a:rPr lang="es-EC" sz="1200" dirty="0" err="1">
                          <a:effectLst/>
                          <a:latin typeface="Times New Roman" panose="02020603050405020304" pitchFamily="18" charset="0"/>
                          <a:cs typeface="Times New Roman" panose="02020603050405020304" pitchFamily="18" charset="0"/>
                        </a:rPr>
                        <a:t>Vihumossal</a:t>
                      </a:r>
                      <a:r>
                        <a:rPr lang="es-EC" sz="1200" dirty="0">
                          <a:effectLst/>
                          <a:latin typeface="Times New Roman" panose="02020603050405020304" pitchFamily="18" charset="0"/>
                          <a:cs typeface="Times New Roman" panose="02020603050405020304" pitchFamily="18" charset="0"/>
                        </a:rPr>
                        <a:t> cía. </a:t>
                      </a:r>
                      <a:r>
                        <a:rPr lang="es-EC" sz="1200" dirty="0" err="1">
                          <a:effectLst/>
                          <a:latin typeface="Times New Roman" panose="02020603050405020304" pitchFamily="18" charset="0"/>
                          <a:cs typeface="Times New Roman" panose="02020603050405020304" pitchFamily="18" charset="0"/>
                        </a:rPr>
                        <a:t>Ltda</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tc>
                  <a:txBody>
                    <a:bodyPr/>
                    <a:lstStyle/>
                    <a:p>
                      <a:pPr indent="252095" algn="ctr">
                        <a:lnSpc>
                          <a:spcPct val="150000"/>
                        </a:lnSpc>
                        <a:spcAft>
                          <a:spcPts val="0"/>
                        </a:spcAft>
                      </a:pPr>
                      <a:r>
                        <a:rPr lang="es-EC" sz="1200">
                          <a:effectLst/>
                          <a:latin typeface="Times New Roman" panose="02020603050405020304" pitchFamily="18" charset="0"/>
                          <a:cs typeface="Times New Roman" panose="02020603050405020304" pitchFamily="18" charset="0"/>
                        </a:rPr>
                        <a:t>Quito</a:t>
                      </a:r>
                      <a:endParaRPr lang="es-E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tc>
                  <a:txBody>
                    <a:bodyPr/>
                    <a:lstStyle/>
                    <a:p>
                      <a:pPr indent="252095" algn="ctr">
                        <a:lnSpc>
                          <a:spcPct val="150000"/>
                        </a:lnSpc>
                        <a:spcAft>
                          <a:spcPts val="0"/>
                        </a:spcAft>
                      </a:pPr>
                      <a:r>
                        <a:rPr lang="es-EC" sz="1200" dirty="0">
                          <a:effectLst/>
                          <a:latin typeface="Times New Roman" panose="02020603050405020304" pitchFamily="18" charset="0"/>
                          <a:cs typeface="Times New Roman" panose="02020603050405020304" pitchFamily="18" charset="0"/>
                        </a:rPr>
                        <a:t>Mediana</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tc>
                  <a:txBody>
                    <a:bodyPr/>
                    <a:lstStyle/>
                    <a:p>
                      <a:pPr indent="252095" algn="ctr">
                        <a:lnSpc>
                          <a:spcPct val="150000"/>
                        </a:lnSpc>
                        <a:spcAft>
                          <a:spcPts val="0"/>
                        </a:spcAft>
                      </a:pPr>
                      <a:r>
                        <a:rPr lang="es-ES" sz="1200" dirty="0" smtClean="0">
                          <a:effectLst/>
                          <a:latin typeface="Times New Roman" panose="02020603050405020304" pitchFamily="18" charset="0"/>
                          <a:cs typeface="Times New Roman" panose="02020603050405020304" pitchFamily="18" charset="0"/>
                        </a:rPr>
                        <a:t>1.437.577,88</a:t>
                      </a:r>
                      <a:endParaRPr lang="es-E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86" marR="42486" marT="0" marB="0" anchor="ctr"/>
                </a:tc>
                <a:extLst>
                  <a:ext uri="{0D108BD9-81ED-4DB2-BD59-A6C34878D82A}">
                    <a16:rowId xmlns="" xmlns:a16="http://schemas.microsoft.com/office/drawing/2014/main" val="10015"/>
                  </a:ext>
                </a:extLst>
              </a:tr>
            </a:tbl>
          </a:graphicData>
        </a:graphic>
      </p:graphicFrame>
      <p:sp>
        <p:nvSpPr>
          <p:cNvPr id="4" name="CuadroTexto 3"/>
          <p:cNvSpPr txBox="1"/>
          <p:nvPr/>
        </p:nvSpPr>
        <p:spPr>
          <a:xfrm>
            <a:off x="311430" y="426354"/>
            <a:ext cx="8449111" cy="338554"/>
          </a:xfrm>
          <a:prstGeom prst="rect">
            <a:avLst/>
          </a:prstGeom>
          <a:noFill/>
          <a:effectLst/>
        </p:spPr>
        <p:txBody>
          <a:bodyPr wrap="square" rtlCol="0">
            <a:spAutoFit/>
          </a:bodyPr>
          <a:lstStyle/>
          <a:p>
            <a:r>
              <a:rPr lang="es-ES" sz="1600" b="1" dirty="0" smtClean="0">
                <a:latin typeface="Times New Roman" panose="02020603050405020304" pitchFamily="18" charset="0"/>
                <a:cs typeface="Times New Roman" panose="02020603050405020304" pitchFamily="18" charset="0"/>
              </a:rPr>
              <a:t>Medianas Empresas </a:t>
            </a:r>
            <a:r>
              <a:rPr lang="es-ES" sz="1600" b="1" dirty="0">
                <a:latin typeface="Times New Roman" panose="02020603050405020304" pitchFamily="18" charset="0"/>
                <a:cs typeface="Times New Roman" panose="02020603050405020304" pitchFamily="18" charset="0"/>
              </a:rPr>
              <a:t>C</a:t>
            </a:r>
            <a:r>
              <a:rPr lang="es-ES" sz="1600" b="1" dirty="0" smtClean="0">
                <a:latin typeface="Times New Roman" panose="02020603050405020304" pitchFamily="18" charset="0"/>
                <a:cs typeface="Times New Roman" panose="02020603050405020304" pitchFamily="18" charset="0"/>
              </a:rPr>
              <a:t>omercializadoras </a:t>
            </a:r>
            <a:r>
              <a:rPr lang="es-ES" sz="1600" b="1" dirty="0">
                <a:latin typeface="Times New Roman" panose="02020603050405020304" pitchFamily="18" charset="0"/>
                <a:cs typeface="Times New Roman" panose="02020603050405020304" pitchFamily="18" charset="0"/>
              </a:rPr>
              <a:t>de </a:t>
            </a:r>
            <a:r>
              <a:rPr lang="es-ES" sz="1600" b="1" dirty="0" smtClean="0">
                <a:latin typeface="Times New Roman" panose="02020603050405020304" pitchFamily="18" charset="0"/>
                <a:cs typeface="Times New Roman" panose="02020603050405020304" pitchFamily="18" charset="0"/>
              </a:rPr>
              <a:t>Electrodomésticos Distrito Metropolitano de Quito</a:t>
            </a:r>
            <a:endParaRPr lang="es-ES" sz="1600" b="1" dirty="0">
              <a:latin typeface="Times New Roman" panose="02020603050405020304" pitchFamily="18" charset="0"/>
              <a:cs typeface="Times New Roman" panose="02020603050405020304" pitchFamily="18" charset="0"/>
            </a:endParaRPr>
          </a:p>
        </p:txBody>
      </p:sp>
      <p:pic>
        <p:nvPicPr>
          <p:cNvPr id="5" name="Imagen 4" descr="https://encrypted-tbn2.gstatic.com/images?q=tbn:ANd9GcSBpL-454MJ-DxrAOXHotLYAl15_h2GD57qw1QA6zXNLsEd0nbm"/>
          <p:cNvPicPr/>
          <p:nvPr/>
        </p:nvPicPr>
        <p:blipFill rotWithShape="1">
          <a:blip r:embed="rId2" cstate="print">
            <a:extLst>
              <a:ext uri="{28A0092B-C50C-407E-A947-70E740481C1C}">
                <a14:useLocalDpi xmlns:a14="http://schemas.microsoft.com/office/drawing/2010/main" val="0"/>
              </a:ext>
            </a:extLst>
          </a:blip>
          <a:srcRect r="72990"/>
          <a:stretch/>
        </p:blipFill>
        <p:spPr bwMode="auto">
          <a:xfrm>
            <a:off x="10239517" y="212793"/>
            <a:ext cx="1544445" cy="1478944"/>
          </a:xfrm>
          <a:prstGeom prst="ellipse">
            <a:avLst/>
          </a:prstGeom>
          <a:ln>
            <a:noFill/>
          </a:ln>
          <a:effectLst>
            <a:softEdge rad="112500"/>
          </a:effectLst>
        </p:spPr>
      </p:pic>
      <p:sp>
        <p:nvSpPr>
          <p:cNvPr id="6" name="CuadroTexto 5"/>
          <p:cNvSpPr txBox="1"/>
          <p:nvPr/>
        </p:nvSpPr>
        <p:spPr>
          <a:xfrm>
            <a:off x="511292" y="5635832"/>
            <a:ext cx="2449074" cy="276999"/>
          </a:xfrm>
          <a:prstGeom prst="rect">
            <a:avLst/>
          </a:prstGeom>
          <a:noFill/>
        </p:spPr>
        <p:txBody>
          <a:bodyPr wrap="square" rtlCol="0">
            <a:spAutoFit/>
          </a:bodyPr>
          <a:lstStyle/>
          <a:p>
            <a:r>
              <a:rPr lang="es-ES" sz="1200" b="1" dirty="0" smtClean="0">
                <a:latin typeface="Times New Roman" panose="02020603050405020304" pitchFamily="18" charset="0"/>
                <a:cs typeface="Times New Roman" panose="02020603050405020304" pitchFamily="18" charset="0"/>
              </a:rPr>
              <a:t>Fuente: </a:t>
            </a:r>
            <a:r>
              <a:rPr lang="es-ES" sz="1200" dirty="0" smtClean="0">
                <a:latin typeface="Times New Roman" panose="02020603050405020304" pitchFamily="18" charset="0"/>
                <a:cs typeface="Times New Roman" panose="02020603050405020304" pitchFamily="18" charset="0"/>
              </a:rPr>
              <a:t>Supercias, 2017</a:t>
            </a:r>
            <a:endParaRPr lang="es-E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6642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515674115"/>
              </p:ext>
            </p:extLst>
          </p:nvPr>
        </p:nvGraphicFramePr>
        <p:xfrm>
          <a:off x="436778" y="877971"/>
          <a:ext cx="10782765" cy="5172388"/>
        </p:xfrm>
        <a:graphic>
          <a:graphicData uri="http://schemas.openxmlformats.org/drawingml/2006/table">
            <a:tbl>
              <a:tblPr>
                <a:tableStyleId>{10A1B5D5-9B99-4C35-A422-299274C87663}</a:tableStyleId>
              </a:tblPr>
              <a:tblGrid>
                <a:gridCol w="1602016">
                  <a:extLst>
                    <a:ext uri="{9D8B030D-6E8A-4147-A177-3AD203B41FA5}">
                      <a16:colId xmlns="" xmlns:a16="http://schemas.microsoft.com/office/drawing/2014/main" val="20001"/>
                    </a:ext>
                  </a:extLst>
                </a:gridCol>
                <a:gridCol w="1567067">
                  <a:extLst>
                    <a:ext uri="{9D8B030D-6E8A-4147-A177-3AD203B41FA5}">
                      <a16:colId xmlns="" xmlns:a16="http://schemas.microsoft.com/office/drawing/2014/main" val="20002"/>
                    </a:ext>
                  </a:extLst>
                </a:gridCol>
                <a:gridCol w="2731062">
                  <a:extLst>
                    <a:ext uri="{9D8B030D-6E8A-4147-A177-3AD203B41FA5}">
                      <a16:colId xmlns="" xmlns:a16="http://schemas.microsoft.com/office/drawing/2014/main" val="20003"/>
                    </a:ext>
                  </a:extLst>
                </a:gridCol>
                <a:gridCol w="1412618">
                  <a:extLst>
                    <a:ext uri="{9D8B030D-6E8A-4147-A177-3AD203B41FA5}">
                      <a16:colId xmlns="" xmlns:a16="http://schemas.microsoft.com/office/drawing/2014/main" val="20004"/>
                    </a:ext>
                  </a:extLst>
                </a:gridCol>
                <a:gridCol w="1506792">
                  <a:extLst>
                    <a:ext uri="{9D8B030D-6E8A-4147-A177-3AD203B41FA5}">
                      <a16:colId xmlns="" xmlns:a16="http://schemas.microsoft.com/office/drawing/2014/main" val="20006"/>
                    </a:ext>
                  </a:extLst>
                </a:gridCol>
                <a:gridCol w="1963210">
                  <a:extLst>
                    <a:ext uri="{9D8B030D-6E8A-4147-A177-3AD203B41FA5}">
                      <a16:colId xmlns="" xmlns:a16="http://schemas.microsoft.com/office/drawing/2014/main" val="20007"/>
                    </a:ext>
                  </a:extLst>
                </a:gridCol>
              </a:tblGrid>
              <a:tr h="301627">
                <a:tc gridSpan="6">
                  <a:txBody>
                    <a:bodyPr/>
                    <a:lstStyle/>
                    <a:p>
                      <a:pPr algn="ctr" fontAlgn="ctr"/>
                      <a:r>
                        <a:rPr lang="es-ES" sz="1200" b="1" u="none" strike="noStrike" dirty="0" smtClean="0">
                          <a:effectLst/>
                          <a:latin typeface="Times New Roman" panose="02020603050405020304" pitchFamily="18" charset="0"/>
                          <a:cs typeface="Times New Roman" panose="02020603050405020304" pitchFamily="18" charset="0"/>
                        </a:rPr>
                        <a:t>Matriz de Operalización De Variables</a:t>
                      </a:r>
                      <a:endParaRPr lang="es-E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03" marR="5803" marT="5803" marB="0" anchor="ctr">
                    <a:solidFill>
                      <a:schemeClr val="bg2">
                        <a:lumMod val="9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0"/>
                  </a:ext>
                </a:extLst>
              </a:tr>
              <a:tr h="382059">
                <a:tc>
                  <a:txBody>
                    <a:bodyPr/>
                    <a:lstStyle/>
                    <a:p>
                      <a:pPr algn="ctr" fontAlgn="ctr"/>
                      <a:r>
                        <a:rPr lang="es-ES" sz="1400" b="1" u="none" strike="noStrike" dirty="0" smtClean="0">
                          <a:effectLst/>
                          <a:latin typeface="Times New Roman" panose="02020603050405020304" pitchFamily="18" charset="0"/>
                          <a:cs typeface="Times New Roman" panose="02020603050405020304" pitchFamily="18" charset="0"/>
                        </a:rPr>
                        <a:t>Categorías</a:t>
                      </a:r>
                      <a:endParaRPr lang="es-ES" sz="1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5803" marR="5803" marT="5803" marB="0" anchor="ctr">
                    <a:solidFill>
                      <a:schemeClr val="accent1">
                        <a:lumMod val="40000"/>
                        <a:lumOff val="60000"/>
                      </a:schemeClr>
                    </a:solidFill>
                  </a:tcPr>
                </a:tc>
                <a:tc>
                  <a:txBody>
                    <a:bodyPr/>
                    <a:lstStyle/>
                    <a:p>
                      <a:pPr algn="ctr" fontAlgn="ctr"/>
                      <a:r>
                        <a:rPr lang="es-ES" sz="1400" b="1" u="none" strike="noStrike" dirty="0" smtClean="0">
                          <a:effectLst/>
                          <a:latin typeface="Times New Roman" panose="02020603050405020304" pitchFamily="18" charset="0"/>
                          <a:cs typeface="Times New Roman" panose="02020603050405020304" pitchFamily="18" charset="0"/>
                        </a:rPr>
                        <a:t>Variables</a:t>
                      </a:r>
                      <a:endParaRPr lang="es-ES" sz="1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5803" marR="5803" marT="5803" marB="0" anchor="ctr">
                    <a:solidFill>
                      <a:schemeClr val="accent1">
                        <a:lumMod val="40000"/>
                        <a:lumOff val="60000"/>
                      </a:schemeClr>
                    </a:solidFill>
                  </a:tcPr>
                </a:tc>
                <a:tc>
                  <a:txBody>
                    <a:bodyPr/>
                    <a:lstStyle/>
                    <a:p>
                      <a:pPr algn="ctr" fontAlgn="ctr"/>
                      <a:r>
                        <a:rPr lang="es-ES" sz="1200" b="1" u="none" strike="noStrike" dirty="0" smtClean="0">
                          <a:effectLst/>
                          <a:latin typeface="Times New Roman" panose="02020603050405020304" pitchFamily="18" charset="0"/>
                          <a:cs typeface="Times New Roman" panose="02020603050405020304" pitchFamily="18" charset="0"/>
                        </a:rPr>
                        <a:t>Indicador</a:t>
                      </a:r>
                      <a:endParaRPr lang="es-ES"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5803" marR="5803" marT="5803" marB="0" anchor="ctr">
                    <a:solidFill>
                      <a:schemeClr val="accent1">
                        <a:lumMod val="40000"/>
                        <a:lumOff val="60000"/>
                      </a:schemeClr>
                    </a:solidFill>
                  </a:tcPr>
                </a:tc>
                <a:tc>
                  <a:txBody>
                    <a:bodyPr/>
                    <a:lstStyle/>
                    <a:p>
                      <a:pPr algn="ctr" fontAlgn="ctr"/>
                      <a:r>
                        <a:rPr lang="es-ES" sz="1200" b="1" u="none" strike="noStrike" dirty="0" smtClean="0">
                          <a:effectLst/>
                          <a:latin typeface="Times New Roman" panose="02020603050405020304" pitchFamily="18" charset="0"/>
                          <a:cs typeface="Times New Roman" panose="02020603050405020304" pitchFamily="18" charset="0"/>
                        </a:rPr>
                        <a:t>Tipo De Información</a:t>
                      </a:r>
                      <a:endParaRPr lang="es-ES"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5803" marR="5803" marT="5803" marB="0" anchor="ctr">
                    <a:solidFill>
                      <a:schemeClr val="accent1">
                        <a:lumMod val="40000"/>
                        <a:lumOff val="60000"/>
                      </a:schemeClr>
                    </a:solidFill>
                  </a:tcPr>
                </a:tc>
                <a:tc>
                  <a:txBody>
                    <a:bodyPr/>
                    <a:lstStyle/>
                    <a:p>
                      <a:pPr algn="ctr" fontAlgn="ctr"/>
                      <a:r>
                        <a:rPr lang="es-ES" sz="1200" b="1" u="none" strike="noStrike" dirty="0" smtClean="0">
                          <a:effectLst/>
                          <a:latin typeface="Times New Roman" panose="02020603050405020304" pitchFamily="18" charset="0"/>
                          <a:cs typeface="Times New Roman" panose="02020603050405020304" pitchFamily="18" charset="0"/>
                        </a:rPr>
                        <a:t>Instrumento</a:t>
                      </a:r>
                      <a:endParaRPr lang="es-ES"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5803" marR="5803" marT="5803" marB="0" anchor="ctr">
                    <a:solidFill>
                      <a:schemeClr val="accent1">
                        <a:lumMod val="40000"/>
                        <a:lumOff val="60000"/>
                      </a:schemeClr>
                    </a:solidFill>
                  </a:tcPr>
                </a:tc>
                <a:tc>
                  <a:txBody>
                    <a:bodyPr/>
                    <a:lstStyle/>
                    <a:p>
                      <a:pPr algn="ctr" fontAlgn="ctr"/>
                      <a:r>
                        <a:rPr lang="es-ES" sz="1200" b="1" u="none" strike="noStrike" dirty="0" smtClean="0">
                          <a:effectLst/>
                          <a:latin typeface="Times New Roman" panose="02020603050405020304" pitchFamily="18" charset="0"/>
                          <a:cs typeface="Times New Roman" panose="02020603050405020304" pitchFamily="18" charset="0"/>
                        </a:rPr>
                        <a:t>ITEM </a:t>
                      </a:r>
                      <a:br>
                        <a:rPr lang="es-ES" sz="1200" b="1" u="none" strike="noStrike" dirty="0" smtClean="0">
                          <a:effectLst/>
                          <a:latin typeface="Times New Roman" panose="02020603050405020304" pitchFamily="18" charset="0"/>
                          <a:cs typeface="Times New Roman" panose="02020603050405020304" pitchFamily="18" charset="0"/>
                        </a:rPr>
                      </a:br>
                      <a:r>
                        <a:rPr lang="es-ES" sz="1200" b="1" u="none" strike="noStrike" dirty="0" smtClean="0">
                          <a:effectLst/>
                          <a:latin typeface="Times New Roman" panose="02020603050405020304" pitchFamily="18" charset="0"/>
                          <a:cs typeface="Times New Roman" panose="02020603050405020304" pitchFamily="18" charset="0"/>
                        </a:rPr>
                        <a:t>Nº</a:t>
                      </a:r>
                      <a:endParaRPr lang="es-ES" sz="1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5803" marR="5803" marT="5803" marB="0" anchor="ctr">
                    <a:solidFill>
                      <a:schemeClr val="accent1">
                        <a:lumMod val="40000"/>
                        <a:lumOff val="60000"/>
                      </a:schemeClr>
                    </a:solidFill>
                  </a:tcPr>
                </a:tc>
                <a:extLst>
                  <a:ext uri="{0D108BD9-81ED-4DB2-BD59-A6C34878D82A}">
                    <a16:rowId xmlns="" xmlns:a16="http://schemas.microsoft.com/office/drawing/2014/main" val="10001"/>
                  </a:ext>
                </a:extLst>
              </a:tr>
              <a:tr h="2815180">
                <a:tc>
                  <a:txBody>
                    <a:bodyPr/>
                    <a:lstStyle/>
                    <a:p>
                      <a:pPr algn="l" fontAlgn="ctr"/>
                      <a:r>
                        <a:rPr lang="es-ES" sz="1200" u="none" strike="noStrike" dirty="0" smtClean="0">
                          <a:effectLst/>
                          <a:latin typeface="Times New Roman" panose="02020603050405020304" pitchFamily="18" charset="0"/>
                          <a:cs typeface="Times New Roman" panose="02020603050405020304" pitchFamily="18" charset="0"/>
                        </a:rPr>
                        <a:t>Análisis financiero </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03" marR="5803" marT="5803" marB="0" anchor="ctr"/>
                </a:tc>
                <a:tc>
                  <a:txBody>
                    <a:bodyPr/>
                    <a:lstStyle/>
                    <a:p>
                      <a:pPr algn="l" fontAlgn="ctr"/>
                      <a:r>
                        <a:rPr lang="es-ES" sz="1200" u="none" strike="noStrike" dirty="0">
                          <a:effectLst/>
                          <a:latin typeface="Times New Roman" panose="02020603050405020304" pitchFamily="18" charset="0"/>
                          <a:cs typeface="Times New Roman" panose="02020603050405020304" pitchFamily="18" charset="0"/>
                        </a:rPr>
                        <a:t>1.1. Liquidez</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a:effectLst/>
                          <a:latin typeface="Times New Roman" panose="02020603050405020304" pitchFamily="18" charset="0"/>
                          <a:cs typeface="Times New Roman" panose="02020603050405020304" pitchFamily="18" charset="0"/>
                        </a:rPr>
                        <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a:effectLst/>
                          <a:latin typeface="Times New Roman" panose="02020603050405020304" pitchFamily="18" charset="0"/>
                          <a:cs typeface="Times New Roman" panose="02020603050405020304" pitchFamily="18" charset="0"/>
                        </a:rPr>
                        <a:t>1.2 Gestión/Actividad </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a:effectLst/>
                          <a:latin typeface="Times New Roman" panose="02020603050405020304" pitchFamily="18" charset="0"/>
                          <a:cs typeface="Times New Roman" panose="02020603050405020304" pitchFamily="18" charset="0"/>
                        </a:rPr>
                        <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a:effectLst/>
                          <a:latin typeface="Times New Roman" panose="02020603050405020304" pitchFamily="18" charset="0"/>
                          <a:cs typeface="Times New Roman" panose="02020603050405020304" pitchFamily="18" charset="0"/>
                        </a:rPr>
                        <a:t>1.3 Rentabilidad</a:t>
                      </a:r>
                      <a:br>
                        <a:rPr lang="es-ES" sz="1200" u="none" strike="noStrike" dirty="0">
                          <a:effectLst/>
                          <a:latin typeface="Times New Roman" panose="02020603050405020304" pitchFamily="18" charset="0"/>
                          <a:cs typeface="Times New Roman" panose="02020603050405020304" pitchFamily="18" charset="0"/>
                        </a:rPr>
                      </a:b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03" marR="5803" marT="5803" marB="0" anchor="ctr"/>
                </a:tc>
                <a:tc>
                  <a:txBody>
                    <a:bodyPr/>
                    <a:lstStyle/>
                    <a:p>
                      <a:pPr algn="l" fontAlgn="ctr"/>
                      <a:r>
                        <a:rPr lang="es-ES" sz="1200" u="none" strike="noStrike" dirty="0">
                          <a:effectLst/>
                          <a:latin typeface="Times New Roman" panose="02020603050405020304" pitchFamily="18" charset="0"/>
                          <a:cs typeface="Times New Roman" panose="02020603050405020304" pitchFamily="18" charset="0"/>
                        </a:rPr>
                        <a:t>1.1.1 Prueba Acida</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a:effectLst/>
                          <a:latin typeface="Times New Roman" panose="02020603050405020304" pitchFamily="18" charset="0"/>
                          <a:cs typeface="Times New Roman" panose="02020603050405020304" pitchFamily="18" charset="0"/>
                        </a:rPr>
                        <a:t>1.1.2 </a:t>
                      </a:r>
                      <a:r>
                        <a:rPr lang="es-ES" sz="1200" u="none" strike="noStrike" dirty="0" smtClean="0">
                          <a:effectLst/>
                          <a:latin typeface="Times New Roman" panose="02020603050405020304" pitchFamily="18" charset="0"/>
                          <a:cs typeface="Times New Roman" panose="02020603050405020304" pitchFamily="18" charset="0"/>
                        </a:rPr>
                        <a:t>Razón </a:t>
                      </a:r>
                      <a:r>
                        <a:rPr lang="es-ES" sz="1200" u="none" strike="noStrike" dirty="0">
                          <a:effectLst/>
                          <a:latin typeface="Times New Roman" panose="02020603050405020304" pitchFamily="18" charset="0"/>
                          <a:cs typeface="Times New Roman" panose="02020603050405020304" pitchFamily="18" charset="0"/>
                        </a:rPr>
                        <a:t>Corriente</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a:effectLst/>
                          <a:latin typeface="Times New Roman" panose="02020603050405020304" pitchFamily="18" charset="0"/>
                          <a:cs typeface="Times New Roman" panose="02020603050405020304" pitchFamily="18" charset="0"/>
                        </a:rPr>
                        <a:t>1.1.3 Capital de Trabajo</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a:effectLst/>
                          <a:latin typeface="Times New Roman" panose="02020603050405020304" pitchFamily="18" charset="0"/>
                          <a:cs typeface="Times New Roman" panose="02020603050405020304" pitchFamily="18" charset="0"/>
                        </a:rPr>
                        <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a:effectLst/>
                          <a:latin typeface="Times New Roman" panose="02020603050405020304" pitchFamily="18" charset="0"/>
                          <a:cs typeface="Times New Roman" panose="02020603050405020304" pitchFamily="18" charset="0"/>
                        </a:rPr>
                        <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a:effectLst/>
                          <a:latin typeface="Times New Roman" panose="02020603050405020304" pitchFamily="18" charset="0"/>
                          <a:cs typeface="Times New Roman" panose="02020603050405020304" pitchFamily="18" charset="0"/>
                        </a:rPr>
                        <a:t>1.2.1 </a:t>
                      </a:r>
                      <a:r>
                        <a:rPr lang="es-ES" sz="1200" u="none" strike="noStrike" dirty="0" smtClean="0">
                          <a:effectLst/>
                          <a:latin typeface="Times New Roman" panose="02020603050405020304" pitchFamily="18" charset="0"/>
                          <a:cs typeface="Times New Roman" panose="02020603050405020304" pitchFamily="18" charset="0"/>
                        </a:rPr>
                        <a:t>Rotación </a:t>
                      </a:r>
                      <a:r>
                        <a:rPr lang="es-ES" sz="1200" u="none" strike="noStrike" dirty="0">
                          <a:effectLst/>
                          <a:latin typeface="Times New Roman" panose="02020603050405020304" pitchFamily="18" charset="0"/>
                          <a:cs typeface="Times New Roman" panose="02020603050405020304" pitchFamily="18" charset="0"/>
                        </a:rPr>
                        <a:t>de Inventarios</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a:effectLst/>
                          <a:latin typeface="Times New Roman" panose="02020603050405020304" pitchFamily="18" charset="0"/>
                          <a:cs typeface="Times New Roman" panose="02020603050405020304" pitchFamily="18" charset="0"/>
                        </a:rPr>
                        <a:t>1.2.2 Periodo promedio de cobranza</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a:effectLst/>
                          <a:latin typeface="Times New Roman" panose="02020603050405020304" pitchFamily="18" charset="0"/>
                          <a:cs typeface="Times New Roman" panose="02020603050405020304" pitchFamily="18" charset="0"/>
                        </a:rPr>
                        <a:t>1.2.3 Periodo promedio de pago</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a:effectLst/>
                          <a:latin typeface="Times New Roman" panose="02020603050405020304" pitchFamily="18" charset="0"/>
                          <a:cs typeface="Times New Roman" panose="02020603050405020304" pitchFamily="18" charset="0"/>
                        </a:rPr>
                        <a:t>1.2.4 </a:t>
                      </a:r>
                      <a:r>
                        <a:rPr lang="es-ES" sz="1200" u="none" strike="noStrike" dirty="0" smtClean="0">
                          <a:effectLst/>
                          <a:latin typeface="Times New Roman" panose="02020603050405020304" pitchFamily="18" charset="0"/>
                          <a:cs typeface="Times New Roman" panose="02020603050405020304" pitchFamily="18" charset="0"/>
                        </a:rPr>
                        <a:t>Rotación </a:t>
                      </a:r>
                      <a:r>
                        <a:rPr lang="es-ES" sz="1200" u="none" strike="noStrike" dirty="0">
                          <a:effectLst/>
                          <a:latin typeface="Times New Roman" panose="02020603050405020304" pitchFamily="18" charset="0"/>
                          <a:cs typeface="Times New Roman" panose="02020603050405020304" pitchFamily="18" charset="0"/>
                        </a:rPr>
                        <a:t>de cartera </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a:effectLst/>
                          <a:latin typeface="Times New Roman" panose="02020603050405020304" pitchFamily="18" charset="0"/>
                          <a:cs typeface="Times New Roman" panose="02020603050405020304" pitchFamily="18" charset="0"/>
                        </a:rPr>
                        <a:t>1.2.5 </a:t>
                      </a:r>
                      <a:r>
                        <a:rPr lang="es-ES" sz="1200" u="none" strike="noStrike" dirty="0" smtClean="0">
                          <a:effectLst/>
                          <a:latin typeface="Times New Roman" panose="02020603050405020304" pitchFamily="18" charset="0"/>
                          <a:cs typeface="Times New Roman" panose="02020603050405020304" pitchFamily="18" charset="0"/>
                        </a:rPr>
                        <a:t>Rotación </a:t>
                      </a:r>
                      <a:r>
                        <a:rPr lang="es-ES" sz="1200" u="none" strike="noStrike" dirty="0">
                          <a:effectLst/>
                          <a:latin typeface="Times New Roman" panose="02020603050405020304" pitchFamily="18" charset="0"/>
                          <a:cs typeface="Times New Roman" panose="02020603050405020304" pitchFamily="18" charset="0"/>
                        </a:rPr>
                        <a:t>de Activo Fijo</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a:effectLst/>
                          <a:latin typeface="Times New Roman" panose="02020603050405020304" pitchFamily="18" charset="0"/>
                          <a:cs typeface="Times New Roman" panose="02020603050405020304" pitchFamily="18" charset="0"/>
                        </a:rPr>
                        <a:t>1.2.6  </a:t>
                      </a:r>
                      <a:r>
                        <a:rPr lang="es-ES" sz="1200" u="none" strike="noStrike" dirty="0" smtClean="0">
                          <a:effectLst/>
                          <a:latin typeface="Times New Roman" panose="02020603050405020304" pitchFamily="18" charset="0"/>
                          <a:cs typeface="Times New Roman" panose="02020603050405020304" pitchFamily="18" charset="0"/>
                        </a:rPr>
                        <a:t>Rotación </a:t>
                      </a:r>
                      <a:r>
                        <a:rPr lang="es-ES" sz="1200" u="none" strike="noStrike" dirty="0">
                          <a:effectLst/>
                          <a:latin typeface="Times New Roman" panose="02020603050405020304" pitchFamily="18" charset="0"/>
                          <a:cs typeface="Times New Roman" panose="02020603050405020304" pitchFamily="18" charset="0"/>
                        </a:rPr>
                        <a:t>de Ventas</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a:effectLst/>
                          <a:latin typeface="Times New Roman" panose="02020603050405020304" pitchFamily="18" charset="0"/>
                          <a:cs typeface="Times New Roman" panose="02020603050405020304" pitchFamily="18" charset="0"/>
                        </a:rPr>
                        <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a:effectLst/>
                          <a:latin typeface="Times New Roman" panose="02020603050405020304" pitchFamily="18" charset="0"/>
                          <a:cs typeface="Times New Roman" panose="02020603050405020304" pitchFamily="18" charset="0"/>
                        </a:rPr>
                        <a:t>1.3.1 Margen de Ganancia Bruta</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a:effectLst/>
                          <a:latin typeface="Times New Roman" panose="02020603050405020304" pitchFamily="18" charset="0"/>
                          <a:cs typeface="Times New Roman" panose="02020603050405020304" pitchFamily="18" charset="0"/>
                        </a:rPr>
                        <a:t>1.3.2. Margen de Ganancia Neta</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03" marR="5803" marT="5803" marB="0" anchor="ctr"/>
                </a:tc>
                <a:tc>
                  <a:txBody>
                    <a:bodyPr/>
                    <a:lstStyle/>
                    <a:p>
                      <a:pPr algn="ctr" fontAlgn="ctr"/>
                      <a:r>
                        <a:rPr lang="es-ES" sz="1200" u="none" strike="noStrike" dirty="0" smtClean="0">
                          <a:effectLst/>
                          <a:latin typeface="Times New Roman" panose="02020603050405020304" pitchFamily="18" charset="0"/>
                          <a:cs typeface="Times New Roman" panose="02020603050405020304" pitchFamily="18" charset="0"/>
                        </a:rPr>
                        <a:t>Primaria</a:t>
                      </a:r>
                    </a:p>
                    <a:p>
                      <a:pPr algn="ctr" fontAlgn="ctr"/>
                      <a:r>
                        <a:rPr lang="es-ES" sz="1200" u="none" strike="noStrike" dirty="0" smtClean="0">
                          <a:effectLst/>
                          <a:latin typeface="Times New Roman" panose="02020603050405020304" pitchFamily="18" charset="0"/>
                          <a:cs typeface="Times New Roman" panose="02020603050405020304" pitchFamily="18" charset="0"/>
                        </a:rPr>
                        <a:t>Secundaria </a:t>
                      </a:r>
                    </a:p>
                    <a:p>
                      <a:pPr algn="ctr" fontAlgn="ct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03" marR="5803" marT="5803" marB="0" anchor="ctr"/>
                </a:tc>
                <a:tc>
                  <a:txBody>
                    <a:bodyPr/>
                    <a:lstStyle/>
                    <a:p>
                      <a:pPr algn="l" fontAlgn="ctr"/>
                      <a:r>
                        <a:rPr lang="es-ES" sz="1200" u="none" strike="noStrike" dirty="0">
                          <a:effectLst/>
                          <a:latin typeface="Times New Roman" panose="02020603050405020304" pitchFamily="18" charset="0"/>
                          <a:cs typeface="Times New Roman" panose="02020603050405020304" pitchFamily="18" charset="0"/>
                        </a:rPr>
                        <a:t>Base de Datos Estados</a:t>
                      </a:r>
                      <a:r>
                        <a:rPr lang="es-ES" sz="1200" u="none" strike="noStrike" baseline="0" dirty="0">
                          <a:effectLst/>
                          <a:latin typeface="Times New Roman" panose="02020603050405020304" pitchFamily="18" charset="0"/>
                          <a:cs typeface="Times New Roman" panose="02020603050405020304" pitchFamily="18" charset="0"/>
                        </a:rPr>
                        <a:t> </a:t>
                      </a:r>
                      <a:r>
                        <a:rPr lang="es-ES" sz="1200" u="none" strike="noStrike" dirty="0">
                          <a:effectLst/>
                          <a:latin typeface="Times New Roman" panose="02020603050405020304" pitchFamily="18" charset="0"/>
                          <a:cs typeface="Times New Roman" panose="02020603050405020304" pitchFamily="18" charset="0"/>
                        </a:rPr>
                        <a:t>Financieros</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a:effectLst/>
                          <a:latin typeface="Times New Roman" panose="02020603050405020304" pitchFamily="18" charset="0"/>
                          <a:cs typeface="Times New Roman" panose="02020603050405020304" pitchFamily="18" charset="0"/>
                        </a:rPr>
                        <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smtClean="0">
                          <a:effectLst/>
                          <a:latin typeface="Times New Roman" panose="02020603050405020304" pitchFamily="18" charset="0"/>
                          <a:cs typeface="Times New Roman" panose="02020603050405020304" pitchFamily="18" charset="0"/>
                        </a:rPr>
                        <a:t>Entrevistas</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03" marR="5803" marT="5803"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ES" sz="1200" u="none" strike="noStrike" dirty="0" smtClean="0">
                          <a:effectLst/>
                          <a:latin typeface="Times New Roman" panose="02020603050405020304" pitchFamily="18" charset="0"/>
                          <a:cs typeface="Times New Roman" panose="02020603050405020304" pitchFamily="18" charset="0"/>
                        </a:rPr>
                        <a:t>Pregunta 11</a:t>
                      </a:r>
                      <a:br>
                        <a:rPr lang="es-ES" sz="1200" u="none" strike="noStrike" dirty="0" smtClean="0">
                          <a:effectLst/>
                          <a:latin typeface="Times New Roman" panose="02020603050405020304" pitchFamily="18" charset="0"/>
                          <a:cs typeface="Times New Roman" panose="02020603050405020304" pitchFamily="18" charset="0"/>
                        </a:rPr>
                      </a:br>
                      <a:r>
                        <a:rPr lang="es-ES" sz="1200" u="none" strike="noStrike" dirty="0" smtClean="0">
                          <a:effectLst/>
                          <a:latin typeface="Times New Roman" panose="02020603050405020304" pitchFamily="18" charset="0"/>
                          <a:cs typeface="Times New Roman" panose="02020603050405020304" pitchFamily="18" charset="0"/>
                        </a:rPr>
                        <a:t>Pregunta 12</a:t>
                      </a:r>
                      <a:br>
                        <a:rPr lang="es-ES" sz="1200" u="none" strike="noStrike" dirty="0" smtClean="0">
                          <a:effectLst/>
                          <a:latin typeface="Times New Roman" panose="02020603050405020304" pitchFamily="18" charset="0"/>
                          <a:cs typeface="Times New Roman" panose="02020603050405020304" pitchFamily="18" charset="0"/>
                        </a:rPr>
                      </a:br>
                      <a:r>
                        <a:rPr lang="es-ES" sz="1200" u="none" strike="noStrike" dirty="0" smtClean="0">
                          <a:effectLst/>
                          <a:latin typeface="Times New Roman" panose="02020603050405020304" pitchFamily="18" charset="0"/>
                          <a:cs typeface="Times New Roman" panose="02020603050405020304" pitchFamily="18" charset="0"/>
                        </a:rPr>
                        <a:t>Pregunta 13 </a:t>
                      </a:r>
                      <a:br>
                        <a:rPr lang="es-ES" sz="1200" u="none" strike="noStrike" dirty="0" smtClean="0">
                          <a:effectLst/>
                          <a:latin typeface="Times New Roman" panose="02020603050405020304" pitchFamily="18" charset="0"/>
                          <a:cs typeface="Times New Roman" panose="02020603050405020304" pitchFamily="18" charset="0"/>
                        </a:rPr>
                      </a:br>
                      <a:r>
                        <a:rPr lang="es-ES" sz="1200" u="none" strike="noStrike" dirty="0" smtClean="0">
                          <a:effectLst/>
                          <a:latin typeface="Times New Roman" panose="02020603050405020304" pitchFamily="18" charset="0"/>
                          <a:cs typeface="Times New Roman" panose="02020603050405020304" pitchFamily="18" charset="0"/>
                        </a:rPr>
                        <a:t>Pregunta 14</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03" marR="5803" marT="5803" marB="0" anchor="ctr"/>
                </a:tc>
                <a:extLst>
                  <a:ext uri="{0D108BD9-81ED-4DB2-BD59-A6C34878D82A}">
                    <a16:rowId xmlns="" xmlns:a16="http://schemas.microsoft.com/office/drawing/2014/main" val="10002"/>
                  </a:ext>
                </a:extLst>
              </a:tr>
              <a:tr h="1673522">
                <a:tc>
                  <a:txBody>
                    <a:bodyPr/>
                    <a:lstStyle/>
                    <a:p>
                      <a:pPr algn="l" fontAlgn="ctr"/>
                      <a:r>
                        <a:rPr lang="es-ES" sz="1200" u="none" strike="noStrike" dirty="0" smtClean="0">
                          <a:effectLst/>
                          <a:latin typeface="Times New Roman" panose="02020603050405020304" pitchFamily="18" charset="0"/>
                          <a:cs typeface="Times New Roman" panose="02020603050405020304" pitchFamily="18" charset="0"/>
                        </a:rPr>
                        <a:t>Mecanismos y </a:t>
                      </a:r>
                      <a:r>
                        <a:rPr lang="es-ES" sz="1200" u="none" strike="noStrike" dirty="0">
                          <a:effectLst/>
                          <a:latin typeface="Times New Roman" panose="02020603050405020304" pitchFamily="18" charset="0"/>
                          <a:cs typeface="Times New Roman" panose="02020603050405020304" pitchFamily="18" charset="0"/>
                        </a:rPr>
                        <a:t>procedimientos de </a:t>
                      </a:r>
                      <a:r>
                        <a:rPr lang="es-ES" sz="1200" u="none" strike="noStrike" dirty="0" smtClean="0">
                          <a:effectLst/>
                          <a:latin typeface="Times New Roman" panose="02020603050405020304" pitchFamily="18" charset="0"/>
                          <a:cs typeface="Times New Roman" panose="02020603050405020304" pitchFamily="18" charset="0"/>
                        </a:rPr>
                        <a:t>ventas </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03" marR="5803" marT="5803" marB="0" anchor="ctr"/>
                </a:tc>
                <a:tc>
                  <a:txBody>
                    <a:bodyPr/>
                    <a:lstStyle/>
                    <a:p>
                      <a:pPr algn="l" fontAlgn="ctr"/>
                      <a:r>
                        <a:rPr lang="es-ES" sz="1200" u="none" strike="noStrike" dirty="0">
                          <a:effectLst/>
                          <a:latin typeface="Times New Roman" panose="02020603050405020304" pitchFamily="18" charset="0"/>
                          <a:cs typeface="Times New Roman" panose="02020603050405020304" pitchFamily="18" charset="0"/>
                        </a:rPr>
                        <a:t>2.1 Ventas a</a:t>
                      </a:r>
                      <a:r>
                        <a:rPr lang="es-ES" sz="1200" u="none" strike="noStrike" baseline="0" dirty="0">
                          <a:effectLst/>
                          <a:latin typeface="Times New Roman" panose="02020603050405020304" pitchFamily="18" charset="0"/>
                          <a:cs typeface="Times New Roman" panose="02020603050405020304" pitchFamily="18" charset="0"/>
                        </a:rPr>
                        <a:t> </a:t>
                      </a:r>
                      <a:r>
                        <a:rPr lang="es-ES" sz="1200" u="none" strike="noStrike" dirty="0">
                          <a:effectLst/>
                          <a:latin typeface="Times New Roman" panose="02020603050405020304" pitchFamily="18" charset="0"/>
                          <a:cs typeface="Times New Roman" panose="02020603050405020304" pitchFamily="18" charset="0"/>
                        </a:rPr>
                        <a:t>Crédito</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03" marR="5803" marT="5803" marB="0" anchor="ctr"/>
                </a:tc>
                <a:tc>
                  <a:txBody>
                    <a:bodyPr/>
                    <a:lstStyle/>
                    <a:p>
                      <a:pPr algn="l" fontAlgn="t"/>
                      <a:r>
                        <a:rPr lang="es-ES" sz="1200" u="none" strike="noStrike" dirty="0">
                          <a:effectLst/>
                          <a:latin typeface="Times New Roman" panose="02020603050405020304" pitchFamily="18" charset="0"/>
                          <a:cs typeface="Times New Roman" panose="02020603050405020304" pitchFamily="18" charset="0"/>
                        </a:rPr>
                        <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a:effectLst/>
                          <a:latin typeface="Times New Roman" panose="02020603050405020304" pitchFamily="18" charset="0"/>
                          <a:cs typeface="Times New Roman" panose="02020603050405020304" pitchFamily="18" charset="0"/>
                        </a:rPr>
                        <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a:effectLst/>
                          <a:latin typeface="Times New Roman" panose="02020603050405020304" pitchFamily="18" charset="0"/>
                          <a:cs typeface="Times New Roman" panose="02020603050405020304" pitchFamily="18" charset="0"/>
                        </a:rPr>
                        <a:t>2.1.1 Requisitos para acceder al crédito</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a:effectLst/>
                          <a:latin typeface="Times New Roman" panose="02020603050405020304" pitchFamily="18" charset="0"/>
                          <a:cs typeface="Times New Roman" panose="02020603050405020304" pitchFamily="18" charset="0"/>
                        </a:rPr>
                        <a:t>2.1.2  Procedimiento de concesión de crédito</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a:effectLst/>
                          <a:latin typeface="Times New Roman" panose="02020603050405020304" pitchFamily="18" charset="0"/>
                          <a:cs typeface="Times New Roman" panose="02020603050405020304" pitchFamily="18" charset="0"/>
                        </a:rPr>
                        <a:t>2.1.3 Condiciones o políticas de crédito</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a:effectLst/>
                          <a:latin typeface="Times New Roman" panose="02020603050405020304" pitchFamily="18" charset="0"/>
                          <a:cs typeface="Times New Roman" panose="02020603050405020304" pitchFamily="18" charset="0"/>
                        </a:rPr>
                        <a:t>2.1.4 Ventas al Contado</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a:effectLst/>
                          <a:latin typeface="Times New Roman" panose="02020603050405020304" pitchFamily="18" charset="0"/>
                          <a:cs typeface="Times New Roman" panose="02020603050405020304" pitchFamily="18" charset="0"/>
                        </a:rPr>
                        <a:t>2.1.5 Ventas por tarjetas de crédito corriente</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03" marR="5803" marT="5803" marB="0"/>
                </a:tc>
                <a:tc>
                  <a:txBody>
                    <a:bodyPr/>
                    <a:lstStyle/>
                    <a:p>
                      <a:pPr algn="ctr" fontAlgn="ctr"/>
                      <a:r>
                        <a:rPr lang="es-ES" sz="1200" u="none" strike="noStrike" dirty="0" smtClean="0">
                          <a:effectLst/>
                          <a:latin typeface="Times New Roman" panose="02020603050405020304" pitchFamily="18" charset="0"/>
                          <a:cs typeface="Times New Roman" panose="02020603050405020304" pitchFamily="18" charset="0"/>
                        </a:rPr>
                        <a:t>Primaria</a:t>
                      </a:r>
                    </a:p>
                  </a:txBody>
                  <a:tcPr marL="5803" marR="5803" marT="5803" marB="0" anchor="ctr"/>
                </a:tc>
                <a:tc>
                  <a:txBody>
                    <a:bodyPr/>
                    <a:lstStyle/>
                    <a:p>
                      <a:pPr algn="ctr" fontAlgn="ctr"/>
                      <a:r>
                        <a:rPr lang="es-ES" sz="1200" u="none" strike="noStrike" dirty="0">
                          <a:effectLst/>
                          <a:latin typeface="Times New Roman" panose="02020603050405020304" pitchFamily="18" charset="0"/>
                          <a:cs typeface="Times New Roman" panose="02020603050405020304" pitchFamily="18" charset="0"/>
                        </a:rPr>
                        <a:t>Entrevista</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03" marR="5803" marT="5803" marB="0" anchor="ctr"/>
                </a:tc>
                <a:tc>
                  <a:txBody>
                    <a:bodyPr/>
                    <a:lstStyle/>
                    <a:p>
                      <a:pPr algn="l" fontAlgn="ctr"/>
                      <a:r>
                        <a:rPr lang="es-ES" sz="1200" u="none" strike="noStrike" dirty="0">
                          <a:effectLst/>
                          <a:latin typeface="Times New Roman" panose="02020603050405020304" pitchFamily="18" charset="0"/>
                          <a:cs typeface="Times New Roman" panose="02020603050405020304" pitchFamily="18" charset="0"/>
                        </a:rPr>
                        <a:t>Pregunta 1</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a:effectLst/>
                          <a:latin typeface="Times New Roman" panose="02020603050405020304" pitchFamily="18" charset="0"/>
                          <a:cs typeface="Times New Roman" panose="02020603050405020304" pitchFamily="18" charset="0"/>
                        </a:rPr>
                        <a:t>Pregunta 2</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a:effectLst/>
                          <a:latin typeface="Times New Roman" panose="02020603050405020304" pitchFamily="18" charset="0"/>
                          <a:cs typeface="Times New Roman" panose="02020603050405020304" pitchFamily="18" charset="0"/>
                        </a:rPr>
                        <a:t>Pregunta 3 </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a:effectLst/>
                          <a:latin typeface="Times New Roman" panose="02020603050405020304" pitchFamily="18" charset="0"/>
                          <a:cs typeface="Times New Roman" panose="02020603050405020304" pitchFamily="18" charset="0"/>
                        </a:rPr>
                        <a:t>Pregunta 4</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a:effectLst/>
                          <a:latin typeface="Times New Roman" panose="02020603050405020304" pitchFamily="18" charset="0"/>
                          <a:cs typeface="Times New Roman" panose="02020603050405020304" pitchFamily="18" charset="0"/>
                        </a:rPr>
                        <a:t>Pregunta 5</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a:effectLst/>
                          <a:latin typeface="Times New Roman" panose="02020603050405020304" pitchFamily="18" charset="0"/>
                          <a:cs typeface="Times New Roman" panose="02020603050405020304" pitchFamily="18" charset="0"/>
                        </a:rPr>
                        <a:t>Pregunta 6</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a:effectLst/>
                          <a:latin typeface="Times New Roman" panose="02020603050405020304" pitchFamily="18" charset="0"/>
                          <a:cs typeface="Times New Roman" panose="02020603050405020304" pitchFamily="18" charset="0"/>
                        </a:rPr>
                        <a:t>Pregunto 9</a:t>
                      </a:r>
                      <a:br>
                        <a:rPr lang="es-ES" sz="1200" u="none" strike="noStrike" dirty="0">
                          <a:effectLst/>
                          <a:latin typeface="Times New Roman" panose="02020603050405020304" pitchFamily="18" charset="0"/>
                          <a:cs typeface="Times New Roman" panose="02020603050405020304" pitchFamily="18" charset="0"/>
                        </a:rPr>
                      </a:br>
                      <a:r>
                        <a:rPr lang="es-ES" sz="1200" u="none" strike="noStrike" dirty="0">
                          <a:effectLst/>
                          <a:latin typeface="Times New Roman" panose="02020603050405020304" pitchFamily="18" charset="0"/>
                          <a:cs typeface="Times New Roman" panose="02020603050405020304" pitchFamily="18" charset="0"/>
                        </a:rPr>
                        <a:t>Pregunto 10</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03" marR="5803" marT="5803" marB="0" anchor="ctr"/>
                </a:tc>
                <a:extLst>
                  <a:ext uri="{0D108BD9-81ED-4DB2-BD59-A6C34878D82A}">
                    <a16:rowId xmlns="" xmlns:a16="http://schemas.microsoft.com/office/drawing/2014/main" val="10003"/>
                  </a:ext>
                </a:extLst>
              </a:tr>
            </a:tbl>
          </a:graphicData>
        </a:graphic>
      </p:graphicFrame>
      <p:pic>
        <p:nvPicPr>
          <p:cNvPr id="3" name="Imagen 2" descr="https://encrypted-tbn2.gstatic.com/images?q=tbn:ANd9GcSBpL-454MJ-DxrAOXHotLYAl15_h2GD57qw1QA6zXNLsEd0nbm"/>
          <p:cNvPicPr/>
          <p:nvPr/>
        </p:nvPicPr>
        <p:blipFill rotWithShape="1">
          <a:blip r:embed="rId2" cstate="print">
            <a:extLst>
              <a:ext uri="{28A0092B-C50C-407E-A947-70E740481C1C}">
                <a14:useLocalDpi xmlns:a14="http://schemas.microsoft.com/office/drawing/2010/main" val="0"/>
              </a:ext>
            </a:extLst>
          </a:blip>
          <a:srcRect r="72990"/>
          <a:stretch/>
        </p:blipFill>
        <p:spPr bwMode="auto">
          <a:xfrm>
            <a:off x="10407891" y="0"/>
            <a:ext cx="1544445" cy="1478944"/>
          </a:xfrm>
          <a:prstGeom prst="ellipse">
            <a:avLst/>
          </a:prstGeom>
          <a:ln>
            <a:noFill/>
          </a:ln>
          <a:effectLst>
            <a:softEdge rad="112500"/>
          </a:effectLst>
        </p:spPr>
      </p:pic>
      <p:sp>
        <p:nvSpPr>
          <p:cNvPr id="5" name="CuadroTexto 4"/>
          <p:cNvSpPr txBox="1"/>
          <p:nvPr/>
        </p:nvSpPr>
        <p:spPr>
          <a:xfrm>
            <a:off x="393235" y="370140"/>
            <a:ext cx="6907918" cy="369332"/>
          </a:xfrm>
          <a:prstGeom prst="rect">
            <a:avLst/>
          </a:prstGeom>
          <a:noFill/>
          <a:effectLst/>
        </p:spPr>
        <p:txBody>
          <a:bodyPr wrap="square" rtlCol="0">
            <a:spAutoFit/>
          </a:bodyPr>
          <a:lstStyle/>
          <a:p>
            <a:r>
              <a:rPr lang="es-ES" b="1" dirty="0" smtClean="0">
                <a:latin typeface="Times New Roman" panose="02020603050405020304" pitchFamily="18" charset="0"/>
                <a:cs typeface="Times New Roman" panose="02020603050405020304" pitchFamily="18" charset="0"/>
              </a:rPr>
              <a:t>Matriz de Operalización de las Variables</a:t>
            </a: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24552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391187" y="1754677"/>
            <a:ext cx="6019800" cy="1938992"/>
          </a:xfrm>
          <a:prstGeom prst="rect">
            <a:avLst/>
          </a:prstGeom>
          <a:noFill/>
        </p:spPr>
        <p:txBody>
          <a:bodyPr wrap="square" rtlCol="0">
            <a:spAutoFit/>
          </a:bodyPr>
          <a:lstStyle/>
          <a:p>
            <a:r>
              <a:rPr lang="es-ES" sz="4000" dirty="0" smtClean="0">
                <a:solidFill>
                  <a:schemeClr val="bg1">
                    <a:lumMod val="50000"/>
                  </a:schemeClr>
                </a:solidFill>
                <a:latin typeface="Times New Roman" panose="02020603050405020304" pitchFamily="18" charset="0"/>
                <a:cs typeface="Times New Roman" panose="02020603050405020304" pitchFamily="18" charset="0"/>
              </a:rPr>
              <a:t>ANÁLISIS </a:t>
            </a:r>
            <a:r>
              <a:rPr lang="es-ES" sz="4000" dirty="0">
                <a:solidFill>
                  <a:schemeClr val="bg1">
                    <a:lumMod val="50000"/>
                  </a:schemeClr>
                </a:solidFill>
                <a:latin typeface="Times New Roman" panose="02020603050405020304" pitchFamily="18" charset="0"/>
                <a:cs typeface="Times New Roman" panose="02020603050405020304" pitchFamily="18" charset="0"/>
              </a:rPr>
              <a:t>DE DATOS</a:t>
            </a:r>
          </a:p>
          <a:p>
            <a:endParaRPr lang="es-ES" sz="4000" dirty="0">
              <a:latin typeface="Times New Roman" panose="02020603050405020304" pitchFamily="18" charset="0"/>
              <a:cs typeface="Times New Roman" panose="02020603050405020304" pitchFamily="18" charset="0"/>
            </a:endParaRPr>
          </a:p>
          <a:p>
            <a:r>
              <a:rPr lang="es-ES" sz="4000" dirty="0">
                <a:latin typeface="Times New Roman" panose="02020603050405020304" pitchFamily="18" charset="0"/>
                <a:cs typeface="Times New Roman" panose="02020603050405020304" pitchFamily="18" charset="0"/>
              </a:rPr>
              <a:t>                 CAPÍTULO IV</a:t>
            </a:r>
          </a:p>
        </p:txBody>
      </p:sp>
      <p:pic>
        <p:nvPicPr>
          <p:cNvPr id="3" name="Imagen 2"/>
          <p:cNvPicPr>
            <a:picLocks noChangeAspect="1"/>
          </p:cNvPicPr>
          <p:nvPr/>
        </p:nvPicPr>
        <p:blipFill>
          <a:blip r:embed="rId2"/>
          <a:stretch>
            <a:fillRect/>
          </a:stretch>
        </p:blipFill>
        <p:spPr>
          <a:xfrm>
            <a:off x="699319" y="2724173"/>
            <a:ext cx="3887429" cy="2650101"/>
          </a:xfrm>
          <a:prstGeom prst="rect">
            <a:avLst/>
          </a:prstGeom>
        </p:spPr>
      </p:pic>
      <p:pic>
        <p:nvPicPr>
          <p:cNvPr id="5" name="Imagen 4" descr="https://encrypted-tbn2.gstatic.com/images?q=tbn:ANd9GcSBpL-454MJ-DxrAOXHotLYAl15_h2GD57qw1QA6zXNLsEd0nbm"/>
          <p:cNvPicPr/>
          <p:nvPr/>
        </p:nvPicPr>
        <p:blipFill rotWithShape="1">
          <a:blip r:embed="rId3" cstate="print">
            <a:extLst>
              <a:ext uri="{28A0092B-C50C-407E-A947-70E740481C1C}">
                <a14:useLocalDpi xmlns:a14="http://schemas.microsoft.com/office/drawing/2010/main" val="0"/>
              </a:ext>
            </a:extLst>
          </a:blip>
          <a:srcRect r="72990"/>
          <a:stretch/>
        </p:blipFill>
        <p:spPr bwMode="auto">
          <a:xfrm>
            <a:off x="10157168" y="117987"/>
            <a:ext cx="1544445" cy="1478944"/>
          </a:xfrm>
          <a:prstGeom prst="ellipse">
            <a:avLst/>
          </a:prstGeom>
          <a:ln>
            <a:noFill/>
          </a:ln>
          <a:effectLst>
            <a:softEdge rad="112500"/>
          </a:effectLst>
        </p:spPr>
      </p:pic>
    </p:spTree>
    <p:extLst>
      <p:ext uri="{BB962C8B-B14F-4D97-AF65-F5344CB8AC3E}">
        <p14:creationId xmlns:p14="http://schemas.microsoft.com/office/powerpoint/2010/main" val="772610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Conector angular 17"/>
          <p:cNvCxnSpPr/>
          <p:nvPr/>
        </p:nvCxnSpPr>
        <p:spPr>
          <a:xfrm>
            <a:off x="4295470" y="3396647"/>
            <a:ext cx="1898854" cy="60016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4" name="CuadroTexto 3"/>
          <p:cNvSpPr txBox="1"/>
          <p:nvPr/>
        </p:nvSpPr>
        <p:spPr>
          <a:xfrm>
            <a:off x="373062" y="295179"/>
            <a:ext cx="5673776" cy="368499"/>
          </a:xfrm>
          <a:prstGeom prst="rect">
            <a:avLst/>
          </a:prstGeom>
          <a:noFill/>
        </p:spPr>
        <p:txBody>
          <a:bodyPr wrap="square" rtlCol="0">
            <a:spAutoFit/>
          </a:bodyPr>
          <a:lstStyle/>
          <a:p>
            <a:r>
              <a:rPr lang="es-ES" b="1" dirty="0" smtClean="0">
                <a:latin typeface="Times New Roman" panose="02020603050405020304" pitchFamily="18" charset="0"/>
                <a:cs typeface="Times New Roman" panose="02020603050405020304" pitchFamily="18" charset="0"/>
              </a:rPr>
              <a:t>Categoría 1: Análisis Financiero</a:t>
            </a:r>
            <a:endParaRPr lang="es-ES" b="1" dirty="0">
              <a:latin typeface="Times New Roman" panose="02020603050405020304" pitchFamily="18" charset="0"/>
              <a:cs typeface="Times New Roman" panose="02020603050405020304" pitchFamily="18" charset="0"/>
            </a:endParaRPr>
          </a:p>
        </p:txBody>
      </p:sp>
      <p:graphicFrame>
        <p:nvGraphicFramePr>
          <p:cNvPr id="6" name="Gráfico 5">
            <a:extLst>
              <a:ext uri="{FF2B5EF4-FFF2-40B4-BE49-F238E27FC236}">
                <a16:creationId xmlns:lc="http://schemas.openxmlformats.org/drawingml/2006/lockedCanvas" xmlns:a16="http://schemas.microsoft.com/office/drawing/2014/main" xmlns:w16se="http://schemas.microsoft.com/office/word/2015/wordml/symex" xmlns:w="http://schemas.openxmlformats.org/wordprocessingml/2006/main" xmlns:w10="urn:schemas-microsoft-com:office:word" xmlns:v="urn:schemas-microsoft-com:vml" xmlns:o="urn:schemas-microsoft-com:office:office" xmlns:cx="http://schemas.microsoft.com/office/drawing/2014/chartex"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00000000-0008-0000-0B00-000002000000}"/>
              </a:ext>
            </a:extLst>
          </p:cNvPr>
          <p:cNvGraphicFramePr/>
          <p:nvPr>
            <p:extLst>
              <p:ext uri="{D42A27DB-BD31-4B8C-83A1-F6EECF244321}">
                <p14:modId xmlns:p14="http://schemas.microsoft.com/office/powerpoint/2010/main" val="1211980563"/>
              </p:ext>
            </p:extLst>
          </p:nvPr>
        </p:nvGraphicFramePr>
        <p:xfrm>
          <a:off x="604684" y="1076424"/>
          <a:ext cx="4923621" cy="1884836"/>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a:hlinkClick r:id="rId3" action="ppaction://hlinkfile"/>
          </p:cNvPr>
          <p:cNvSpPr txBox="1"/>
          <p:nvPr/>
        </p:nvSpPr>
        <p:spPr>
          <a:xfrm>
            <a:off x="-1165123" y="611748"/>
            <a:ext cx="7473081" cy="369332"/>
          </a:xfrm>
          <a:prstGeom prst="rect">
            <a:avLst/>
          </a:prstGeom>
          <a:noFill/>
        </p:spPr>
        <p:txBody>
          <a:bodyPr wrap="square" rtlCol="0">
            <a:spAutoFit/>
          </a:bodyPr>
          <a:lstStyle/>
          <a:p>
            <a:pPr algn="ctr"/>
            <a:r>
              <a:rPr lang="es-ES" b="1" u="sng" dirty="0" smtClean="0">
                <a:latin typeface="Times New Roman" panose="02020603050405020304" pitchFamily="18" charset="0"/>
                <a:cs typeface="Times New Roman" panose="02020603050405020304" pitchFamily="18" charset="0"/>
              </a:rPr>
              <a:t>Variable 1.1: Situación Financiera</a:t>
            </a:r>
            <a:endParaRPr lang="es-ES" b="1" u="sng" dirty="0">
              <a:latin typeface="Times New Roman" panose="02020603050405020304" pitchFamily="18" charset="0"/>
              <a:cs typeface="Times New Roman" panose="02020603050405020304" pitchFamily="18" charset="0"/>
            </a:endParaRPr>
          </a:p>
        </p:txBody>
      </p:sp>
      <p:sp>
        <p:nvSpPr>
          <p:cNvPr id="8" name="Rectángulo 7"/>
          <p:cNvSpPr/>
          <p:nvPr/>
        </p:nvSpPr>
        <p:spPr>
          <a:xfrm>
            <a:off x="373061" y="3027315"/>
            <a:ext cx="4685635" cy="738664"/>
          </a:xfrm>
          <a:prstGeom prst="rect">
            <a:avLst/>
          </a:prstGeom>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EC" sz="1400" dirty="0">
                <a:latin typeface="Times New Roman" panose="02020603050405020304" pitchFamily="18" charset="0"/>
                <a:ea typeface="Calibri" panose="020F0502020204030204" pitchFamily="34" charset="0"/>
              </a:rPr>
              <a:t>L</a:t>
            </a:r>
            <a:r>
              <a:rPr lang="es-EC" sz="1400" dirty="0" smtClean="0">
                <a:latin typeface="Times New Roman" panose="02020603050405020304" pitchFamily="18" charset="0"/>
                <a:ea typeface="Calibri" panose="020F0502020204030204" pitchFamily="34" charset="0"/>
              </a:rPr>
              <a:t>os </a:t>
            </a:r>
            <a:r>
              <a:rPr lang="es-EC" sz="1400" dirty="0">
                <a:latin typeface="Times New Roman" panose="02020603050405020304" pitchFamily="18" charset="0"/>
                <a:ea typeface="Calibri" panose="020F0502020204030204" pitchFamily="34" charset="0"/>
              </a:rPr>
              <a:t>activos no presentan problema de liquidez, considerando que las empresas cuentan con la capacidad para cubrir los gastos operativos derivados de la comercialización</a:t>
            </a:r>
            <a:endParaRPr lang="es-ES" sz="1400" dirty="0"/>
          </a:p>
        </p:txBody>
      </p:sp>
      <p:graphicFrame>
        <p:nvGraphicFramePr>
          <p:cNvPr id="10" name="Gráfico 9"/>
          <p:cNvGraphicFramePr/>
          <p:nvPr>
            <p:extLst>
              <p:ext uri="{D42A27DB-BD31-4B8C-83A1-F6EECF244321}">
                <p14:modId xmlns:p14="http://schemas.microsoft.com/office/powerpoint/2010/main" val="2070528251"/>
              </p:ext>
            </p:extLst>
          </p:nvPr>
        </p:nvGraphicFramePr>
        <p:xfrm>
          <a:off x="0" y="4262284"/>
          <a:ext cx="4114800" cy="21179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10"/>
          <p:cNvGraphicFramePr/>
          <p:nvPr>
            <p:extLst>
              <p:ext uri="{D42A27DB-BD31-4B8C-83A1-F6EECF244321}">
                <p14:modId xmlns:p14="http://schemas.microsoft.com/office/powerpoint/2010/main" val="1253840604"/>
              </p:ext>
            </p:extLst>
          </p:nvPr>
        </p:nvGraphicFramePr>
        <p:xfrm>
          <a:off x="4147319" y="4173794"/>
          <a:ext cx="4076700" cy="2114550"/>
        </p:xfrm>
        <a:graphic>
          <a:graphicData uri="http://schemas.openxmlformats.org/drawingml/2006/chart">
            <c:chart xmlns:c="http://schemas.openxmlformats.org/drawingml/2006/chart" xmlns:r="http://schemas.openxmlformats.org/officeDocument/2006/relationships" r:id="rId5"/>
          </a:graphicData>
        </a:graphic>
      </p:graphicFrame>
      <p:cxnSp>
        <p:nvCxnSpPr>
          <p:cNvPr id="13" name="Conector recto 12"/>
          <p:cNvCxnSpPr/>
          <p:nvPr/>
        </p:nvCxnSpPr>
        <p:spPr>
          <a:xfrm>
            <a:off x="1932040" y="3996811"/>
            <a:ext cx="4262284" cy="0"/>
          </a:xfrm>
          <a:prstGeom prst="line">
            <a:avLst/>
          </a:prstGeom>
        </p:spPr>
        <p:style>
          <a:lnRef idx="1">
            <a:schemeClr val="dk1"/>
          </a:lnRef>
          <a:fillRef idx="0">
            <a:schemeClr val="dk1"/>
          </a:fillRef>
          <a:effectRef idx="0">
            <a:schemeClr val="dk1"/>
          </a:effectRef>
          <a:fontRef idx="minor">
            <a:schemeClr val="tx1"/>
          </a:fontRef>
        </p:style>
      </p:cxnSp>
      <p:sp>
        <p:nvSpPr>
          <p:cNvPr id="15" name="Rectángulo 14"/>
          <p:cNvSpPr/>
          <p:nvPr/>
        </p:nvSpPr>
        <p:spPr>
          <a:xfrm>
            <a:off x="6458463" y="3499884"/>
            <a:ext cx="4838801" cy="523220"/>
          </a:xfrm>
          <a:prstGeom prst="rect">
            <a:avLst/>
          </a:prstGeom>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wrap="square">
            <a:spAutoFit/>
          </a:bodyPr>
          <a:lstStyle/>
          <a:p>
            <a:r>
              <a:rPr lang="es-EC" sz="1400" dirty="0" smtClean="0">
                <a:latin typeface="Times New Roman" panose="02020603050405020304" pitchFamily="18" charset="0"/>
                <a:ea typeface="Calibri" panose="020F0502020204030204" pitchFamily="34" charset="0"/>
              </a:rPr>
              <a:t>No </a:t>
            </a:r>
            <a:r>
              <a:rPr lang="es-EC" sz="1400" dirty="0">
                <a:latin typeface="Times New Roman" panose="02020603050405020304" pitchFamily="18" charset="0"/>
                <a:ea typeface="Calibri" panose="020F0502020204030204" pitchFamily="34" charset="0"/>
              </a:rPr>
              <a:t>se cuenta con una garantía financiera necesaria para amparar el capital de trabajo, lo cual generaría un riesgo financiero alto</a:t>
            </a:r>
            <a:endParaRPr lang="es-ES" sz="1400" dirty="0"/>
          </a:p>
        </p:txBody>
      </p:sp>
      <p:cxnSp>
        <p:nvCxnSpPr>
          <p:cNvPr id="21" name="Conector recto 20"/>
          <p:cNvCxnSpPr/>
          <p:nvPr/>
        </p:nvCxnSpPr>
        <p:spPr>
          <a:xfrm>
            <a:off x="1932040" y="3996811"/>
            <a:ext cx="0" cy="265473"/>
          </a:xfrm>
          <a:prstGeom prst="line">
            <a:avLst/>
          </a:prstGeom>
        </p:spPr>
        <p:style>
          <a:lnRef idx="1">
            <a:schemeClr val="dk1"/>
          </a:lnRef>
          <a:fillRef idx="0">
            <a:schemeClr val="dk1"/>
          </a:fillRef>
          <a:effectRef idx="0">
            <a:schemeClr val="dk1"/>
          </a:effectRef>
          <a:fontRef idx="minor">
            <a:schemeClr val="tx1"/>
          </a:fontRef>
        </p:style>
      </p:cxnSp>
      <p:cxnSp>
        <p:nvCxnSpPr>
          <p:cNvPr id="23" name="Conector recto 22"/>
          <p:cNvCxnSpPr/>
          <p:nvPr/>
        </p:nvCxnSpPr>
        <p:spPr>
          <a:xfrm>
            <a:off x="6194324" y="3996811"/>
            <a:ext cx="0" cy="176983"/>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4" name="Gráfico 13"/>
          <p:cNvGraphicFramePr>
            <a:graphicFrameLocks/>
          </p:cNvGraphicFramePr>
          <p:nvPr>
            <p:extLst>
              <p:ext uri="{D42A27DB-BD31-4B8C-83A1-F6EECF244321}">
                <p14:modId xmlns:p14="http://schemas.microsoft.com/office/powerpoint/2010/main" val="2040987537"/>
              </p:ext>
            </p:extLst>
          </p:nvPr>
        </p:nvGraphicFramePr>
        <p:xfrm>
          <a:off x="5899355" y="575188"/>
          <a:ext cx="5722374"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62853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11162" y="663678"/>
            <a:ext cx="7473081" cy="369332"/>
          </a:xfrm>
          <a:prstGeom prst="rect">
            <a:avLst/>
          </a:prstGeom>
          <a:noFill/>
        </p:spPr>
        <p:txBody>
          <a:bodyPr wrap="square" rtlCol="0">
            <a:spAutoFit/>
          </a:bodyPr>
          <a:lstStyle/>
          <a:p>
            <a:pPr algn="ctr"/>
            <a:r>
              <a:rPr lang="es-ES" b="1" u="sng" dirty="0" smtClean="0">
                <a:latin typeface="Times New Roman" panose="02020603050405020304" pitchFamily="18" charset="0"/>
                <a:cs typeface="Times New Roman" panose="02020603050405020304" pitchFamily="18" charset="0"/>
              </a:rPr>
              <a:t>Variable : Resultado Integral</a:t>
            </a:r>
            <a:endParaRPr lang="es-ES" b="1" u="sng"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373062" y="295179"/>
            <a:ext cx="5673776" cy="368499"/>
          </a:xfrm>
          <a:prstGeom prst="rect">
            <a:avLst/>
          </a:prstGeom>
          <a:noFill/>
        </p:spPr>
        <p:txBody>
          <a:bodyPr wrap="square" rtlCol="0">
            <a:spAutoFit/>
          </a:bodyPr>
          <a:lstStyle/>
          <a:p>
            <a:r>
              <a:rPr lang="es-ES" b="1" dirty="0" smtClean="0">
                <a:latin typeface="Times New Roman" panose="02020603050405020304" pitchFamily="18" charset="0"/>
                <a:cs typeface="Times New Roman" panose="02020603050405020304" pitchFamily="18" charset="0"/>
              </a:rPr>
              <a:t>Categoría 1: Análisis Financiero</a:t>
            </a:r>
            <a:endParaRPr lang="es-ES" b="1" dirty="0">
              <a:latin typeface="Times New Roman" panose="02020603050405020304" pitchFamily="18" charset="0"/>
              <a:cs typeface="Times New Roman" panose="02020603050405020304" pitchFamily="18" charset="0"/>
            </a:endParaRPr>
          </a:p>
        </p:txBody>
      </p:sp>
      <p:graphicFrame>
        <p:nvGraphicFramePr>
          <p:cNvPr id="6" name="Gráfico 5"/>
          <p:cNvGraphicFramePr/>
          <p:nvPr>
            <p:extLst>
              <p:ext uri="{D42A27DB-BD31-4B8C-83A1-F6EECF244321}">
                <p14:modId xmlns:p14="http://schemas.microsoft.com/office/powerpoint/2010/main" val="1851053529"/>
              </p:ext>
            </p:extLst>
          </p:nvPr>
        </p:nvGraphicFramePr>
        <p:xfrm>
          <a:off x="476864" y="1504748"/>
          <a:ext cx="5009536"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a:extLst>
              <a:ext uri="{FF2B5EF4-FFF2-40B4-BE49-F238E27FC236}">
                <a16:creationId xmlns:lc="http://schemas.openxmlformats.org/drawingml/2006/lockedCanvas" xmlns:a16="http://schemas.microsoft.com/office/drawing/2014/main" xmlns:w16se="http://schemas.microsoft.com/office/word/2015/wordml/symex" xmlns:w="http://schemas.openxmlformats.org/wordprocessingml/2006/main" xmlns:w10="urn:schemas-microsoft-com:office:word" xmlns:v="urn:schemas-microsoft-com:vml" xmlns:o="urn:schemas-microsoft-com:office:office" xmlns:cx="http://schemas.microsoft.com/office/drawing/2014/chartex"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00000000-0008-0000-0B00-000007000000}"/>
              </a:ext>
            </a:extLst>
          </p:cNvPr>
          <p:cNvGraphicFramePr/>
          <p:nvPr>
            <p:extLst>
              <p:ext uri="{D42A27DB-BD31-4B8C-83A1-F6EECF244321}">
                <p14:modId xmlns:p14="http://schemas.microsoft.com/office/powerpoint/2010/main" val="3517175724"/>
              </p:ext>
            </p:extLst>
          </p:nvPr>
        </p:nvGraphicFramePr>
        <p:xfrm>
          <a:off x="5781368" y="2684207"/>
          <a:ext cx="4486972" cy="284643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p:cNvSpPr/>
          <p:nvPr/>
        </p:nvSpPr>
        <p:spPr>
          <a:xfrm>
            <a:off x="6046838" y="1902785"/>
            <a:ext cx="3780503"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C" sz="1400" dirty="0" smtClean="0">
                <a:latin typeface="Times New Roman" panose="02020603050405020304" pitchFamily="18" charset="0"/>
                <a:ea typeface="Calibri" panose="020F0502020204030204" pitchFamily="34" charset="0"/>
              </a:rPr>
              <a:t> Cambios constantes en la ganancias de las empresas comercializadoras de electrodomésticos</a:t>
            </a:r>
            <a:endParaRPr lang="es-ES" sz="1400" dirty="0"/>
          </a:p>
        </p:txBody>
      </p:sp>
      <p:sp>
        <p:nvSpPr>
          <p:cNvPr id="9" name="Rectángulo 8"/>
          <p:cNvSpPr/>
          <p:nvPr/>
        </p:nvSpPr>
        <p:spPr>
          <a:xfrm>
            <a:off x="929147" y="4557665"/>
            <a:ext cx="3780503"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S" sz="1400" dirty="0" smtClean="0">
                <a:latin typeface="Times New Roman" panose="02020603050405020304" pitchFamily="18" charset="0"/>
                <a:cs typeface="Times New Roman" panose="02020603050405020304" pitchFamily="18" charset="0"/>
              </a:rPr>
              <a:t>Se demuestra una disminución respecto al margen bruta, resultado de la disminución de as ventas.</a:t>
            </a:r>
            <a:endParaRPr lang="es-ES" sz="1400" dirty="0">
              <a:latin typeface="Times New Roman" panose="02020603050405020304" pitchFamily="18" charset="0"/>
              <a:cs typeface="Times New Roman" panose="02020603050405020304" pitchFamily="18" charset="0"/>
            </a:endParaRPr>
          </a:p>
        </p:txBody>
      </p:sp>
      <p:pic>
        <p:nvPicPr>
          <p:cNvPr id="10" name="Imagen 9" descr="https://encrypted-tbn2.gstatic.com/images?q=tbn:ANd9GcSBpL-454MJ-DxrAOXHotLYAl15_h2GD57qw1QA6zXNLsEd0nbm"/>
          <p:cNvPicPr/>
          <p:nvPr/>
        </p:nvPicPr>
        <p:blipFill rotWithShape="1">
          <a:blip r:embed="rId4" cstate="print">
            <a:extLst>
              <a:ext uri="{28A0092B-C50C-407E-A947-70E740481C1C}">
                <a14:useLocalDpi xmlns:a14="http://schemas.microsoft.com/office/drawing/2010/main" val="0"/>
              </a:ext>
            </a:extLst>
          </a:blip>
          <a:srcRect r="72990"/>
          <a:stretch/>
        </p:blipFill>
        <p:spPr bwMode="auto">
          <a:xfrm>
            <a:off x="10427111" y="295757"/>
            <a:ext cx="1171265" cy="1180597"/>
          </a:xfrm>
          <a:prstGeom prst="ellipse">
            <a:avLst/>
          </a:prstGeom>
          <a:ln>
            <a:noFill/>
          </a:ln>
          <a:effectLst>
            <a:softEdge rad="112500"/>
          </a:effectLst>
        </p:spPr>
      </p:pic>
    </p:spTree>
    <p:extLst>
      <p:ext uri="{BB962C8B-B14F-4D97-AF65-F5344CB8AC3E}">
        <p14:creationId xmlns:p14="http://schemas.microsoft.com/office/powerpoint/2010/main" val="400069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668030" y="280431"/>
            <a:ext cx="5673776" cy="368499"/>
          </a:xfrm>
          <a:prstGeom prst="rect">
            <a:avLst/>
          </a:prstGeom>
          <a:noFill/>
        </p:spPr>
        <p:txBody>
          <a:bodyPr wrap="square" rtlCol="0">
            <a:spAutoFit/>
          </a:bodyPr>
          <a:lstStyle/>
          <a:p>
            <a:r>
              <a:rPr lang="es-ES" b="1" dirty="0" smtClean="0">
                <a:latin typeface="Times New Roman" panose="02020603050405020304" pitchFamily="18" charset="0"/>
                <a:cs typeface="Times New Roman" panose="02020603050405020304" pitchFamily="18" charset="0"/>
              </a:rPr>
              <a:t>Categoría 1: Análisis Financiero</a:t>
            </a:r>
            <a:endParaRPr lang="es-ES" b="1"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747816" y="648930"/>
            <a:ext cx="5673776" cy="368499"/>
          </a:xfrm>
          <a:prstGeom prst="rect">
            <a:avLst/>
          </a:prstGeom>
          <a:noFill/>
        </p:spPr>
        <p:txBody>
          <a:bodyPr wrap="square" rtlCol="0">
            <a:spAutoFit/>
          </a:bodyPr>
          <a:lstStyle/>
          <a:p>
            <a:pPr algn="ctr"/>
            <a:r>
              <a:rPr lang="es-ES" b="1" u="sng" dirty="0" smtClean="0">
                <a:latin typeface="Times New Roman" panose="02020603050405020304" pitchFamily="18" charset="0"/>
                <a:cs typeface="Times New Roman" panose="02020603050405020304" pitchFamily="18" charset="0"/>
              </a:rPr>
              <a:t>Variable 1.1: Liquidez</a:t>
            </a:r>
            <a:endParaRPr lang="es-ES" b="1" u="sng" dirty="0">
              <a:latin typeface="Times New Roman" panose="02020603050405020304" pitchFamily="18" charset="0"/>
              <a:cs typeface="Times New Roman" panose="02020603050405020304" pitchFamily="18" charset="0"/>
            </a:endParaRPr>
          </a:p>
        </p:txBody>
      </p:sp>
      <p:sp>
        <p:nvSpPr>
          <p:cNvPr id="6" name="Rectangle 6">
            <a:extLst>
              <a:ext uri="{FF2B5EF4-FFF2-40B4-BE49-F238E27FC236}">
                <a16:creationId xmlns="" xmlns:a16="http://schemas.microsoft.com/office/drawing/2014/main" id="{23FBC113-5B1D-456B-AA2C-5594CCC8E224}"/>
              </a:ext>
            </a:extLst>
          </p:cNvPr>
          <p:cNvSpPr/>
          <p:nvPr/>
        </p:nvSpPr>
        <p:spPr>
          <a:xfrm>
            <a:off x="668030" y="4324789"/>
            <a:ext cx="4615170" cy="7386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eaLnBrk="1" hangingPunct="1">
              <a:defRPr/>
            </a:pPr>
            <a:r>
              <a:rPr lang="es-EC" sz="1400" dirty="0">
                <a:latin typeface="Times New Roman" panose="02020603050405020304" pitchFamily="18" charset="0"/>
                <a:ea typeface="Calibri" panose="020F0502020204030204" pitchFamily="34" charset="0"/>
                <a:cs typeface="Times New Roman" panose="02020603050405020304" pitchFamily="18" charset="0"/>
              </a:rPr>
              <a:t>Los indicadores de liquidez se los considera como una fortale</a:t>
            </a:r>
            <a:r>
              <a:rPr lang="es-EC" sz="1400" b="1" dirty="0">
                <a:latin typeface="Times New Roman" panose="02020603050405020304" pitchFamily="18" charset="0"/>
                <a:ea typeface="Calibri" panose="020F0502020204030204" pitchFamily="34" charset="0"/>
                <a:cs typeface="Times New Roman" panose="02020603050405020304" pitchFamily="18" charset="0"/>
              </a:rPr>
              <a:t>z</a:t>
            </a:r>
            <a:r>
              <a:rPr lang="es-EC" sz="1400" dirty="0">
                <a:latin typeface="Times New Roman" panose="02020603050405020304" pitchFamily="18" charset="0"/>
                <a:ea typeface="Calibri" panose="020F0502020204030204" pitchFamily="34" charset="0"/>
                <a:cs typeface="Times New Roman" panose="02020603050405020304" pitchFamily="18" charset="0"/>
              </a:rPr>
              <a:t>a a pesar de que el último periodo presentó una disminución leve</a:t>
            </a:r>
            <a:endParaRPr lang="es-ES" sz="1400" dirty="0">
              <a:latin typeface="Times New Roman" panose="02020603050405020304" pitchFamily="18" charset="0"/>
              <a:cs typeface="Times New Roman" panose="02020603050405020304" pitchFamily="18" charset="0"/>
            </a:endParaRPr>
          </a:p>
        </p:txBody>
      </p:sp>
      <p:sp>
        <p:nvSpPr>
          <p:cNvPr id="9" name="Rectangle 7">
            <a:extLst>
              <a:ext uri="{FF2B5EF4-FFF2-40B4-BE49-F238E27FC236}">
                <a16:creationId xmlns="" xmlns:a16="http://schemas.microsoft.com/office/drawing/2014/main" id="{FEB16C1D-71F5-402B-B1BC-64C1AB7DFF7B}"/>
              </a:ext>
            </a:extLst>
          </p:cNvPr>
          <p:cNvSpPr/>
          <p:nvPr/>
        </p:nvSpPr>
        <p:spPr>
          <a:xfrm>
            <a:off x="5810865" y="4324789"/>
            <a:ext cx="4342791" cy="11695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defRPr/>
            </a:pPr>
            <a:r>
              <a:rPr lang="es-EC" sz="1400" dirty="0" smtClean="0">
                <a:latin typeface="Times New Roman" panose="02020603050405020304" pitchFamily="18" charset="0"/>
                <a:cs typeface="Times New Roman" panose="02020603050405020304" pitchFamily="18" charset="0"/>
              </a:rPr>
              <a:t>Se ve </a:t>
            </a:r>
            <a:r>
              <a:rPr lang="es-EC" sz="1400" dirty="0">
                <a:latin typeface="Times New Roman" panose="02020603050405020304" pitchFamily="18" charset="0"/>
                <a:cs typeface="Times New Roman" panose="02020603050405020304" pitchFamily="18" charset="0"/>
              </a:rPr>
              <a:t>reducido el último año, sin embargo, no </a:t>
            </a:r>
            <a:r>
              <a:rPr lang="es-EC" sz="1400" dirty="0" smtClean="0">
                <a:latin typeface="Times New Roman" panose="02020603050405020304" pitchFamily="18" charset="0"/>
                <a:cs typeface="Times New Roman" panose="02020603050405020304" pitchFamily="18" charset="0"/>
              </a:rPr>
              <a:t>afectó </a:t>
            </a:r>
            <a:r>
              <a:rPr lang="es-EC" sz="1400" dirty="0">
                <a:latin typeface="Times New Roman" panose="02020603050405020304" pitchFamily="18" charset="0"/>
                <a:cs typeface="Times New Roman" panose="02020603050405020304" pitchFamily="18" charset="0"/>
              </a:rPr>
              <a:t>mayoritariamente a la liquidez de la empresa, por esta razón se considera una fortaleza, ya que demuestra que las empresas comerciales son solventes y a su vez liquidas. </a:t>
            </a:r>
            <a:endParaRPr lang="es-ES" sz="1400" dirty="0">
              <a:latin typeface="Times New Roman" panose="02020603050405020304" pitchFamily="18" charset="0"/>
              <a:cs typeface="Times New Roman" panose="02020603050405020304" pitchFamily="18" charset="0"/>
            </a:endParaRPr>
          </a:p>
        </p:txBody>
      </p:sp>
      <p:pic>
        <p:nvPicPr>
          <p:cNvPr id="10" name="Imagen 9" descr="https://encrypted-tbn2.gstatic.com/images?q=tbn:ANd9GcSBpL-454MJ-DxrAOXHotLYAl15_h2GD57qw1QA6zXNLsEd0nbm"/>
          <p:cNvPicPr/>
          <p:nvPr/>
        </p:nvPicPr>
        <p:blipFill rotWithShape="1">
          <a:blip r:embed="rId2" cstate="print">
            <a:extLst>
              <a:ext uri="{28A0092B-C50C-407E-A947-70E740481C1C}">
                <a14:useLocalDpi xmlns:a14="http://schemas.microsoft.com/office/drawing/2010/main" val="0"/>
              </a:ext>
            </a:extLst>
          </a:blip>
          <a:srcRect r="72990"/>
          <a:stretch/>
        </p:blipFill>
        <p:spPr bwMode="auto">
          <a:xfrm>
            <a:off x="10334149" y="277957"/>
            <a:ext cx="1544445" cy="1478944"/>
          </a:xfrm>
          <a:prstGeom prst="ellipse">
            <a:avLst/>
          </a:prstGeom>
          <a:ln>
            <a:noFill/>
          </a:ln>
          <a:effectLst>
            <a:softEdge rad="112500"/>
          </a:effectLst>
        </p:spPr>
      </p:pic>
      <p:graphicFrame>
        <p:nvGraphicFramePr>
          <p:cNvPr id="11" name="Gráfico 10">
            <a:extLst>
              <a:ext uri="{FF2B5EF4-FFF2-40B4-BE49-F238E27FC236}">
                <a16:creationId xmlns:lc="http://schemas.openxmlformats.org/drawingml/2006/lockedCanvas" xmlns:o="urn:schemas-microsoft-com:office:office" xmlns:v="urn:schemas-microsoft-com:vml" xmlns:w10="urn:schemas-microsoft-com:office:word" xmlns:w="http://schemas.openxmlformats.org/wordprocessingml/2006/main" xmlns:xdr="http://schemas.openxmlformats.org/drawingml/2006/spreadsheetDrawing" xmlns:a16="http://schemas.microsoft.com/office/drawing/2014/main"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00000000-0008-0000-1000-000002000000}"/>
              </a:ext>
            </a:extLst>
          </p:cNvPr>
          <p:cNvGraphicFramePr/>
          <p:nvPr>
            <p:extLst>
              <p:ext uri="{D42A27DB-BD31-4B8C-83A1-F6EECF244321}">
                <p14:modId xmlns:p14="http://schemas.microsoft.com/office/powerpoint/2010/main" val="160432502"/>
              </p:ext>
            </p:extLst>
          </p:nvPr>
        </p:nvGraphicFramePr>
        <p:xfrm>
          <a:off x="668030" y="1473302"/>
          <a:ext cx="4818370" cy="2495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2"/>
          <p:cNvGraphicFramePr/>
          <p:nvPr>
            <p:extLst>
              <p:ext uri="{D42A27DB-BD31-4B8C-83A1-F6EECF244321}">
                <p14:modId xmlns:p14="http://schemas.microsoft.com/office/powerpoint/2010/main" val="3930762364"/>
              </p:ext>
            </p:extLst>
          </p:nvPr>
        </p:nvGraphicFramePr>
        <p:xfrm>
          <a:off x="5762149" y="1492127"/>
          <a:ext cx="4572000" cy="25194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76502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68030" y="280431"/>
            <a:ext cx="5673776" cy="338554"/>
          </a:xfrm>
          <a:prstGeom prst="rect">
            <a:avLst/>
          </a:prstGeom>
          <a:noFill/>
        </p:spPr>
        <p:txBody>
          <a:bodyPr wrap="square" rtlCol="0">
            <a:spAutoFit/>
          </a:bodyPr>
          <a:lstStyle/>
          <a:p>
            <a:r>
              <a:rPr lang="es-ES" sz="1600" b="1" dirty="0" smtClean="0">
                <a:latin typeface="Times New Roman" panose="02020603050405020304" pitchFamily="18" charset="0"/>
                <a:cs typeface="Times New Roman" panose="02020603050405020304" pitchFamily="18" charset="0"/>
              </a:rPr>
              <a:t>Categoría 1: Análisis Financiero</a:t>
            </a:r>
            <a:endParaRPr lang="es-ES" sz="1600" b="1"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438100" y="618985"/>
            <a:ext cx="5673776" cy="338554"/>
          </a:xfrm>
          <a:prstGeom prst="rect">
            <a:avLst/>
          </a:prstGeom>
          <a:noFill/>
        </p:spPr>
        <p:txBody>
          <a:bodyPr wrap="square" rtlCol="0">
            <a:spAutoFit/>
          </a:bodyPr>
          <a:lstStyle/>
          <a:p>
            <a:pPr algn="ctr"/>
            <a:r>
              <a:rPr lang="es-ES" sz="1600" b="1" u="sng" dirty="0" smtClean="0">
                <a:latin typeface="Times New Roman" panose="02020603050405020304" pitchFamily="18" charset="0"/>
                <a:cs typeface="Times New Roman" panose="02020603050405020304" pitchFamily="18" charset="0"/>
              </a:rPr>
              <a:t>Variable 1.2: Actividad o Gestión </a:t>
            </a:r>
            <a:endParaRPr lang="es-ES" sz="1600" b="1" u="sng" dirty="0">
              <a:latin typeface="Times New Roman" panose="02020603050405020304" pitchFamily="18" charset="0"/>
              <a:cs typeface="Times New Roman" panose="02020603050405020304" pitchFamily="18" charset="0"/>
            </a:endParaRPr>
          </a:p>
        </p:txBody>
      </p:sp>
      <p:sp>
        <p:nvSpPr>
          <p:cNvPr id="8" name="TextBox 10">
            <a:extLst>
              <a:ext uri="{FF2B5EF4-FFF2-40B4-BE49-F238E27FC236}">
                <a16:creationId xmlns="" xmlns:a16="http://schemas.microsoft.com/office/drawing/2014/main" id="{D167EBA5-07C6-4312-A9B2-ACF4054B1F89}"/>
              </a:ext>
            </a:extLst>
          </p:cNvPr>
          <p:cNvSpPr txBox="1"/>
          <p:nvPr/>
        </p:nvSpPr>
        <p:spPr>
          <a:xfrm>
            <a:off x="7296571" y="1799211"/>
            <a:ext cx="3584575" cy="1169551"/>
          </a:xfrm>
          <a:prstGeom prst="rect">
            <a:avLst/>
          </a:prstGeom>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spAutoFit/>
          </a:bodyPr>
          <a:lstStyle/>
          <a:p>
            <a:pPr algn="just" eaLnBrk="1" hangingPunct="1">
              <a:defRPr/>
            </a:pPr>
            <a:r>
              <a:rPr lang="es-ES" sz="1400" dirty="0">
                <a:latin typeface="Times New Roman" panose="02020603050405020304" pitchFamily="18" charset="0"/>
                <a:cs typeface="Times New Roman" panose="02020603050405020304" pitchFamily="18" charset="0"/>
              </a:rPr>
              <a:t>El periodo promedio de cobro es mayor que el periodo promedio de pago, es </a:t>
            </a:r>
            <a:r>
              <a:rPr lang="es-ES" sz="1400" dirty="0" smtClean="0">
                <a:latin typeface="Times New Roman" panose="02020603050405020304" pitchFamily="18" charset="0"/>
                <a:cs typeface="Times New Roman" panose="02020603050405020304" pitchFamily="18" charset="0"/>
              </a:rPr>
              <a:t>decir, </a:t>
            </a:r>
            <a:r>
              <a:rPr lang="es-ES" sz="1400" dirty="0">
                <a:latin typeface="Times New Roman" panose="02020603050405020304" pitchFamily="18" charset="0"/>
                <a:cs typeface="Times New Roman" panose="02020603050405020304" pitchFamily="18" charset="0"/>
              </a:rPr>
              <a:t>las empresas, conceden plazos de créditos más extensos que los que reciben por parte de los proveedores</a:t>
            </a:r>
            <a:r>
              <a:rPr lang="es-ES" sz="1400" dirty="0" smtClean="0">
                <a:latin typeface="Times New Roman" panose="02020603050405020304" pitchFamily="18" charset="0"/>
                <a:cs typeface="Times New Roman" panose="02020603050405020304" pitchFamily="18" charset="0"/>
              </a:rPr>
              <a:t>.</a:t>
            </a:r>
            <a:endParaRPr lang="es-ES" sz="1400" dirty="0">
              <a:latin typeface="Times New Roman" panose="02020603050405020304" pitchFamily="18" charset="0"/>
              <a:cs typeface="Times New Roman" panose="02020603050405020304" pitchFamily="18" charset="0"/>
            </a:endParaRPr>
          </a:p>
        </p:txBody>
      </p:sp>
      <p:graphicFrame>
        <p:nvGraphicFramePr>
          <p:cNvPr id="9" name="Tabla 8"/>
          <p:cNvGraphicFramePr>
            <a:graphicFrameLocks noGrp="1"/>
          </p:cNvGraphicFramePr>
          <p:nvPr>
            <p:extLst>
              <p:ext uri="{D42A27DB-BD31-4B8C-83A1-F6EECF244321}">
                <p14:modId xmlns:p14="http://schemas.microsoft.com/office/powerpoint/2010/main" val="20602677"/>
              </p:ext>
            </p:extLst>
          </p:nvPr>
        </p:nvGraphicFramePr>
        <p:xfrm>
          <a:off x="875071" y="3906200"/>
          <a:ext cx="6095999" cy="1645920"/>
        </p:xfrm>
        <a:graphic>
          <a:graphicData uri="http://schemas.openxmlformats.org/drawingml/2006/table">
            <a:tbl>
              <a:tblPr firstRow="1" firstCol="1" bandRow="1">
                <a:tableStyleId>{0E3FDE45-AF77-4B5C-9715-49D594BDF05E}</a:tableStyleId>
              </a:tblPr>
              <a:tblGrid>
                <a:gridCol w="870858"/>
                <a:gridCol w="1175656"/>
                <a:gridCol w="1168788"/>
                <a:gridCol w="1122037"/>
                <a:gridCol w="990212"/>
                <a:gridCol w="768448"/>
              </a:tblGrid>
              <a:tr h="672427">
                <a:tc>
                  <a:txBody>
                    <a:bodyPr/>
                    <a:lstStyle/>
                    <a:p>
                      <a:pPr indent="252095" algn="ctr">
                        <a:lnSpc>
                          <a:spcPct val="150000"/>
                        </a:lnSpc>
                        <a:spcAft>
                          <a:spcPts val="0"/>
                        </a:spcAft>
                      </a:pPr>
                      <a:r>
                        <a:rPr lang="es-ES" sz="1200" dirty="0">
                          <a:effectLst/>
                          <a:latin typeface="Times New Roman" panose="02020603050405020304" pitchFamily="18" charset="0"/>
                          <a:cs typeface="Times New Roman" panose="02020603050405020304" pitchFamily="18" charset="0"/>
                        </a:rPr>
                        <a:t>AÑO</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indent="252095" algn="ctr">
                        <a:lnSpc>
                          <a:spcPct val="150000"/>
                        </a:lnSpc>
                        <a:spcAft>
                          <a:spcPts val="0"/>
                        </a:spcAft>
                      </a:pPr>
                      <a:r>
                        <a:rPr lang="es-ES" sz="1200" dirty="0">
                          <a:effectLst/>
                          <a:latin typeface="Times New Roman" panose="02020603050405020304" pitchFamily="18" charset="0"/>
                          <a:cs typeface="Times New Roman" panose="02020603050405020304" pitchFamily="18" charset="0"/>
                        </a:rPr>
                        <a:t>Días de Cuentas por Cobrar</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indent="252095" algn="l">
                        <a:lnSpc>
                          <a:spcPct val="150000"/>
                        </a:lnSpc>
                        <a:spcAft>
                          <a:spcPts val="0"/>
                        </a:spcAft>
                      </a:pPr>
                      <a:r>
                        <a:rPr lang="es-ES" sz="1200" dirty="0">
                          <a:effectLst/>
                          <a:latin typeface="Times New Roman" panose="02020603050405020304" pitchFamily="18" charset="0"/>
                          <a:cs typeface="Times New Roman" panose="02020603050405020304" pitchFamily="18" charset="0"/>
                        </a:rPr>
                        <a:t>Días de Inventarios</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indent="252095" algn="l">
                        <a:lnSpc>
                          <a:spcPct val="150000"/>
                        </a:lnSpc>
                        <a:spcAft>
                          <a:spcPts val="0"/>
                        </a:spcAft>
                      </a:pPr>
                      <a:r>
                        <a:rPr lang="es-ES" sz="1200" dirty="0">
                          <a:effectLst/>
                          <a:latin typeface="Times New Roman" panose="02020603050405020304" pitchFamily="18" charset="0"/>
                          <a:cs typeface="Times New Roman" panose="02020603050405020304" pitchFamily="18" charset="0"/>
                        </a:rPr>
                        <a:t>Días de Proveedores</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indent="252095" algn="l">
                        <a:lnSpc>
                          <a:spcPct val="150000"/>
                        </a:lnSpc>
                        <a:spcAft>
                          <a:spcPts val="0"/>
                        </a:spcAft>
                      </a:pPr>
                      <a:r>
                        <a:rPr lang="es-ES" sz="1200">
                          <a:effectLst/>
                          <a:latin typeface="Times New Roman" panose="02020603050405020304" pitchFamily="18" charset="0"/>
                          <a:cs typeface="Times New Roman" panose="02020603050405020304" pitchFamily="18" charset="0"/>
                        </a:rPr>
                        <a:t>Ciclo Operacional</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indent="252095" algn="l">
                        <a:lnSpc>
                          <a:spcPct val="150000"/>
                        </a:lnSpc>
                        <a:spcAft>
                          <a:spcPts val="0"/>
                        </a:spcAft>
                      </a:pPr>
                      <a:r>
                        <a:rPr lang="es-ES" sz="1200" dirty="0">
                          <a:effectLst/>
                          <a:latin typeface="Times New Roman" panose="02020603050405020304" pitchFamily="18" charset="0"/>
                          <a:cs typeface="Times New Roman" panose="02020603050405020304" pitchFamily="18" charset="0"/>
                        </a:rPr>
                        <a:t>Ciclo de Caja</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05419">
                <a:tc>
                  <a:txBody>
                    <a:bodyPr/>
                    <a:lstStyle/>
                    <a:p>
                      <a:pPr indent="252095" algn="ctr">
                        <a:lnSpc>
                          <a:spcPct val="150000"/>
                        </a:lnSpc>
                        <a:spcAft>
                          <a:spcPts val="0"/>
                        </a:spcAft>
                      </a:pPr>
                      <a:r>
                        <a:rPr lang="es-ES" sz="1200">
                          <a:effectLst/>
                          <a:latin typeface="Times New Roman" panose="02020603050405020304" pitchFamily="18" charset="0"/>
                          <a:cs typeface="Times New Roman" panose="02020603050405020304" pitchFamily="18" charset="0"/>
                        </a:rPr>
                        <a:t>2014</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indent="252095" algn="ctr">
                        <a:lnSpc>
                          <a:spcPct val="150000"/>
                        </a:lnSpc>
                        <a:spcAft>
                          <a:spcPts val="0"/>
                        </a:spcAft>
                      </a:pPr>
                      <a:r>
                        <a:rPr lang="es-ES" sz="1200">
                          <a:effectLst/>
                          <a:latin typeface="Times New Roman" panose="02020603050405020304" pitchFamily="18" charset="0"/>
                          <a:cs typeface="Times New Roman" panose="02020603050405020304" pitchFamily="18" charset="0"/>
                        </a:rPr>
                        <a:t>85</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indent="252095" algn="ctr">
                        <a:lnSpc>
                          <a:spcPct val="150000"/>
                        </a:lnSpc>
                        <a:spcAft>
                          <a:spcPts val="0"/>
                        </a:spcAft>
                      </a:pPr>
                      <a:r>
                        <a:rPr lang="es-ES" sz="1200">
                          <a:effectLst/>
                          <a:latin typeface="Times New Roman" panose="02020603050405020304" pitchFamily="18" charset="0"/>
                          <a:cs typeface="Times New Roman" panose="02020603050405020304" pitchFamily="18" charset="0"/>
                        </a:rPr>
                        <a:t>128</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indent="252095" algn="ctr">
                        <a:lnSpc>
                          <a:spcPct val="150000"/>
                        </a:lnSpc>
                        <a:spcAft>
                          <a:spcPts val="0"/>
                        </a:spcAft>
                      </a:pPr>
                      <a:r>
                        <a:rPr lang="es-ES" sz="1200">
                          <a:effectLst/>
                          <a:latin typeface="Times New Roman" panose="02020603050405020304" pitchFamily="18" charset="0"/>
                          <a:cs typeface="Times New Roman" panose="02020603050405020304" pitchFamily="18" charset="0"/>
                        </a:rPr>
                        <a:t>218</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indent="252095" algn="ctr">
                        <a:lnSpc>
                          <a:spcPct val="150000"/>
                        </a:lnSpc>
                        <a:spcAft>
                          <a:spcPts val="0"/>
                        </a:spcAft>
                      </a:pPr>
                      <a:r>
                        <a:rPr lang="es-ES" sz="1200">
                          <a:effectLst/>
                          <a:latin typeface="Times New Roman" panose="02020603050405020304" pitchFamily="18" charset="0"/>
                          <a:cs typeface="Times New Roman" panose="02020603050405020304" pitchFamily="18" charset="0"/>
                        </a:rPr>
                        <a:t>213</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indent="252095" algn="ctr">
                        <a:lnSpc>
                          <a:spcPct val="150000"/>
                        </a:lnSpc>
                        <a:spcAft>
                          <a:spcPts val="0"/>
                        </a:spcAft>
                      </a:pPr>
                      <a:r>
                        <a:rPr lang="es-ES" sz="1200">
                          <a:effectLst/>
                          <a:latin typeface="Times New Roman" panose="02020603050405020304" pitchFamily="18" charset="0"/>
                          <a:cs typeface="Times New Roman" panose="02020603050405020304" pitchFamily="18" charset="0"/>
                        </a:rPr>
                        <a:t>-5</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05419">
                <a:tc>
                  <a:txBody>
                    <a:bodyPr/>
                    <a:lstStyle/>
                    <a:p>
                      <a:pPr indent="252095" algn="ctr">
                        <a:lnSpc>
                          <a:spcPct val="150000"/>
                        </a:lnSpc>
                        <a:spcAft>
                          <a:spcPts val="0"/>
                        </a:spcAft>
                      </a:pPr>
                      <a:r>
                        <a:rPr lang="es-ES" sz="1200">
                          <a:effectLst/>
                          <a:latin typeface="Times New Roman" panose="02020603050405020304" pitchFamily="18" charset="0"/>
                          <a:cs typeface="Times New Roman" panose="02020603050405020304" pitchFamily="18" charset="0"/>
                        </a:rPr>
                        <a:t>2015</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indent="252095" algn="ctr">
                        <a:lnSpc>
                          <a:spcPct val="150000"/>
                        </a:lnSpc>
                        <a:spcAft>
                          <a:spcPts val="0"/>
                        </a:spcAft>
                      </a:pPr>
                      <a:r>
                        <a:rPr lang="es-ES" sz="1200">
                          <a:effectLst/>
                          <a:latin typeface="Times New Roman" panose="02020603050405020304" pitchFamily="18" charset="0"/>
                          <a:cs typeface="Times New Roman" panose="02020603050405020304" pitchFamily="18" charset="0"/>
                        </a:rPr>
                        <a:t>102</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indent="252095" algn="ctr">
                        <a:lnSpc>
                          <a:spcPct val="150000"/>
                        </a:lnSpc>
                        <a:spcAft>
                          <a:spcPts val="0"/>
                        </a:spcAft>
                      </a:pPr>
                      <a:r>
                        <a:rPr lang="es-ES" sz="1200" dirty="0">
                          <a:effectLst/>
                          <a:latin typeface="Times New Roman" panose="02020603050405020304" pitchFamily="18" charset="0"/>
                          <a:cs typeface="Times New Roman" panose="02020603050405020304" pitchFamily="18" charset="0"/>
                        </a:rPr>
                        <a:t>132</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indent="252095" algn="ctr">
                        <a:lnSpc>
                          <a:spcPct val="150000"/>
                        </a:lnSpc>
                        <a:spcAft>
                          <a:spcPts val="0"/>
                        </a:spcAft>
                      </a:pPr>
                      <a:r>
                        <a:rPr lang="es-ES" sz="1200">
                          <a:effectLst/>
                          <a:latin typeface="Times New Roman" panose="02020603050405020304" pitchFamily="18" charset="0"/>
                          <a:cs typeface="Times New Roman" panose="02020603050405020304" pitchFamily="18" charset="0"/>
                        </a:rPr>
                        <a:t>120</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indent="252095" algn="ctr">
                        <a:lnSpc>
                          <a:spcPct val="150000"/>
                        </a:lnSpc>
                        <a:spcAft>
                          <a:spcPts val="0"/>
                        </a:spcAft>
                      </a:pPr>
                      <a:r>
                        <a:rPr lang="es-ES" sz="1200">
                          <a:effectLst/>
                          <a:latin typeface="Times New Roman" panose="02020603050405020304" pitchFamily="18" charset="0"/>
                          <a:cs typeface="Times New Roman" panose="02020603050405020304" pitchFamily="18" charset="0"/>
                        </a:rPr>
                        <a:t>234</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indent="252095" algn="ctr">
                        <a:lnSpc>
                          <a:spcPct val="150000"/>
                        </a:lnSpc>
                        <a:spcAft>
                          <a:spcPts val="0"/>
                        </a:spcAft>
                      </a:pPr>
                      <a:r>
                        <a:rPr lang="es-ES" sz="1200">
                          <a:effectLst/>
                          <a:latin typeface="Times New Roman" panose="02020603050405020304" pitchFamily="18" charset="0"/>
                          <a:cs typeface="Times New Roman" panose="02020603050405020304" pitchFamily="18" charset="0"/>
                        </a:rPr>
                        <a:t>114</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05419">
                <a:tc>
                  <a:txBody>
                    <a:bodyPr/>
                    <a:lstStyle/>
                    <a:p>
                      <a:pPr indent="252095" algn="ctr">
                        <a:lnSpc>
                          <a:spcPct val="150000"/>
                        </a:lnSpc>
                        <a:spcAft>
                          <a:spcPts val="0"/>
                        </a:spcAft>
                      </a:pPr>
                      <a:r>
                        <a:rPr lang="es-ES" sz="1200">
                          <a:effectLst/>
                          <a:latin typeface="Times New Roman" panose="02020603050405020304" pitchFamily="18" charset="0"/>
                          <a:cs typeface="Times New Roman" panose="02020603050405020304" pitchFamily="18" charset="0"/>
                        </a:rPr>
                        <a:t>2016</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indent="252095" algn="ctr">
                        <a:lnSpc>
                          <a:spcPct val="150000"/>
                        </a:lnSpc>
                        <a:spcAft>
                          <a:spcPts val="0"/>
                        </a:spcAft>
                      </a:pPr>
                      <a:r>
                        <a:rPr lang="es-ES" sz="1200">
                          <a:effectLst/>
                          <a:latin typeface="Times New Roman" panose="02020603050405020304" pitchFamily="18" charset="0"/>
                          <a:cs typeface="Times New Roman" panose="02020603050405020304" pitchFamily="18" charset="0"/>
                        </a:rPr>
                        <a:t>95</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indent="252095" algn="ctr">
                        <a:lnSpc>
                          <a:spcPct val="150000"/>
                        </a:lnSpc>
                        <a:spcAft>
                          <a:spcPts val="0"/>
                        </a:spcAft>
                      </a:pPr>
                      <a:r>
                        <a:rPr lang="es-ES" sz="1200" dirty="0">
                          <a:effectLst/>
                          <a:latin typeface="Times New Roman" panose="02020603050405020304" pitchFamily="18" charset="0"/>
                          <a:cs typeface="Times New Roman" panose="02020603050405020304" pitchFamily="18" charset="0"/>
                        </a:rPr>
                        <a:t>123</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indent="252095" algn="ctr">
                        <a:lnSpc>
                          <a:spcPct val="150000"/>
                        </a:lnSpc>
                        <a:spcAft>
                          <a:spcPts val="0"/>
                        </a:spcAft>
                      </a:pPr>
                      <a:r>
                        <a:rPr lang="es-ES" sz="1200" dirty="0">
                          <a:effectLst/>
                          <a:latin typeface="Times New Roman" panose="02020603050405020304" pitchFamily="18" charset="0"/>
                          <a:cs typeface="Times New Roman" panose="02020603050405020304" pitchFamily="18" charset="0"/>
                        </a:rPr>
                        <a:t>77</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indent="252095" algn="ctr">
                        <a:lnSpc>
                          <a:spcPct val="150000"/>
                        </a:lnSpc>
                        <a:spcAft>
                          <a:spcPts val="0"/>
                        </a:spcAft>
                      </a:pPr>
                      <a:r>
                        <a:rPr lang="es-ES" sz="1200" dirty="0">
                          <a:effectLst/>
                          <a:latin typeface="Times New Roman" panose="02020603050405020304" pitchFamily="18" charset="0"/>
                          <a:cs typeface="Times New Roman" panose="02020603050405020304" pitchFamily="18" charset="0"/>
                        </a:rPr>
                        <a:t>218</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indent="252095" algn="ctr">
                        <a:lnSpc>
                          <a:spcPct val="150000"/>
                        </a:lnSpc>
                        <a:spcAft>
                          <a:spcPts val="0"/>
                        </a:spcAft>
                      </a:pPr>
                      <a:r>
                        <a:rPr lang="es-ES" sz="1200" dirty="0">
                          <a:effectLst/>
                          <a:latin typeface="Times New Roman" panose="02020603050405020304" pitchFamily="18" charset="0"/>
                          <a:cs typeface="Times New Roman" panose="02020603050405020304" pitchFamily="18" charset="0"/>
                        </a:rPr>
                        <a:t>141</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
        <p:nvSpPr>
          <p:cNvPr id="10" name="Rectángulo 9"/>
          <p:cNvSpPr/>
          <p:nvPr/>
        </p:nvSpPr>
        <p:spPr>
          <a:xfrm>
            <a:off x="1663547" y="5760549"/>
            <a:ext cx="6096000" cy="584775"/>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r>
              <a:rPr lang="es-ES" sz="1600" dirty="0">
                <a:latin typeface="Times New Roman" panose="02020603050405020304" pitchFamily="18" charset="0"/>
                <a:ea typeface="Calibri" panose="020F0502020204030204" pitchFamily="34" charset="0"/>
              </a:rPr>
              <a:t> </a:t>
            </a:r>
            <a:r>
              <a:rPr lang="es-ES" sz="1600" dirty="0" smtClean="0">
                <a:latin typeface="Times New Roman" panose="02020603050405020304" pitchFamily="18" charset="0"/>
                <a:ea typeface="Calibri" panose="020F0502020204030204" pitchFamily="34" charset="0"/>
              </a:rPr>
              <a:t>Se aprecia </a:t>
            </a:r>
            <a:r>
              <a:rPr lang="es-EC" sz="1600" dirty="0" smtClean="0">
                <a:latin typeface="Times New Roman" panose="02020603050405020304" pitchFamily="18" charset="0"/>
                <a:ea typeface="Calibri" panose="020F0502020204030204" pitchFamily="34" charset="0"/>
              </a:rPr>
              <a:t>que </a:t>
            </a:r>
            <a:r>
              <a:rPr lang="es-EC" sz="1600" dirty="0">
                <a:latin typeface="Times New Roman" panose="02020603050405020304" pitchFamily="18" charset="0"/>
                <a:ea typeface="Calibri" panose="020F0502020204030204" pitchFamily="34" charset="0"/>
              </a:rPr>
              <a:t>las empresas aun no recaudan eficientemente sus ventas dentro de un periodo óptimo. </a:t>
            </a:r>
            <a:endParaRPr lang="es-ES" sz="1600" dirty="0"/>
          </a:p>
        </p:txBody>
      </p:sp>
      <p:cxnSp>
        <p:nvCxnSpPr>
          <p:cNvPr id="12" name="Conector recto 11"/>
          <p:cNvCxnSpPr/>
          <p:nvPr/>
        </p:nvCxnSpPr>
        <p:spPr>
          <a:xfrm>
            <a:off x="1663547" y="3749326"/>
            <a:ext cx="4881716" cy="0"/>
          </a:xfrm>
          <a:prstGeom prst="line">
            <a:avLst/>
          </a:prstGeom>
        </p:spPr>
        <p:style>
          <a:lnRef idx="1">
            <a:schemeClr val="dk1"/>
          </a:lnRef>
          <a:fillRef idx="0">
            <a:schemeClr val="dk1"/>
          </a:fillRef>
          <a:effectRef idx="0">
            <a:schemeClr val="dk1"/>
          </a:effectRef>
          <a:fontRef idx="minor">
            <a:schemeClr val="tx1"/>
          </a:fontRef>
        </p:style>
      </p:cxnSp>
      <p:cxnSp>
        <p:nvCxnSpPr>
          <p:cNvPr id="16" name="Conector recto de flecha 15"/>
          <p:cNvCxnSpPr/>
          <p:nvPr/>
        </p:nvCxnSpPr>
        <p:spPr>
          <a:xfrm>
            <a:off x="4080106" y="3759947"/>
            <a:ext cx="0" cy="417083"/>
          </a:xfrm>
          <a:prstGeom prst="straightConnector1">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8" name="Rectangle 9">
            <a:extLst>
              <a:ext uri="{FF2B5EF4-FFF2-40B4-BE49-F238E27FC236}">
                <a16:creationId xmlns="" xmlns:a16="http://schemas.microsoft.com/office/drawing/2014/main" id="{B600ACDC-6D88-49F3-9626-ACA2D155195D}"/>
              </a:ext>
            </a:extLst>
          </p:cNvPr>
          <p:cNvSpPr/>
          <p:nvPr/>
        </p:nvSpPr>
        <p:spPr>
          <a:xfrm>
            <a:off x="7458481" y="3880000"/>
            <a:ext cx="3665537" cy="1038701"/>
          </a:xfrm>
          <a:prstGeom prst="ellipse">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just" eaLnBrk="1" hangingPunct="1">
              <a:defRPr/>
            </a:pPr>
            <a:r>
              <a:rPr lang="es-EC" sz="1400" dirty="0" smtClean="0">
                <a:latin typeface="Times New Roman" panose="02020603050405020304" pitchFamily="18" charset="0"/>
                <a:ea typeface="Calibri" panose="020F0502020204030204" pitchFamily="34" charset="0"/>
                <a:cs typeface="Times New Roman" panose="02020603050405020304" pitchFamily="18" charset="0"/>
              </a:rPr>
              <a:t>* Baja rotación </a:t>
            </a:r>
            <a:r>
              <a:rPr lang="es-EC" sz="1400" dirty="0">
                <a:latin typeface="Times New Roman" panose="02020603050405020304" pitchFamily="18" charset="0"/>
                <a:ea typeface="Calibri" panose="020F0502020204030204" pitchFamily="34" charset="0"/>
                <a:cs typeface="Times New Roman" panose="02020603050405020304" pitchFamily="18" charset="0"/>
              </a:rPr>
              <a:t>de los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inventarios.</a:t>
            </a:r>
          </a:p>
          <a:p>
            <a:pPr algn="just" eaLnBrk="1" hangingPunct="1">
              <a:defRPr/>
            </a:pPr>
            <a:r>
              <a:rPr lang="es-EC" sz="1400" dirty="0" smtClean="0">
                <a:latin typeface="Times New Roman" panose="02020603050405020304" pitchFamily="18" charset="0"/>
                <a:cs typeface="Times New Roman" panose="02020603050405020304" pitchFamily="18" charset="0"/>
              </a:rPr>
              <a:t>*     Cobros en tres meses</a:t>
            </a:r>
          </a:p>
        </p:txBody>
      </p:sp>
      <p:sp>
        <p:nvSpPr>
          <p:cNvPr id="19" name="Flecha derecha 18"/>
          <p:cNvSpPr/>
          <p:nvPr/>
        </p:nvSpPr>
        <p:spPr>
          <a:xfrm>
            <a:off x="7037796" y="4203289"/>
            <a:ext cx="361693" cy="427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 name="Imagen 19" descr="https://encrypted-tbn2.gstatic.com/images?q=tbn:ANd9GcSBpL-454MJ-DxrAOXHotLYAl15_h2GD57qw1QA6zXNLsEd0nbm"/>
          <p:cNvPicPr/>
          <p:nvPr/>
        </p:nvPicPr>
        <p:blipFill rotWithShape="1">
          <a:blip r:embed="rId2" cstate="print">
            <a:extLst>
              <a:ext uri="{28A0092B-C50C-407E-A947-70E740481C1C}">
                <a14:useLocalDpi xmlns:a14="http://schemas.microsoft.com/office/drawing/2010/main" val="0"/>
              </a:ext>
            </a:extLst>
          </a:blip>
          <a:srcRect r="72990"/>
          <a:stretch/>
        </p:blipFill>
        <p:spPr bwMode="auto">
          <a:xfrm>
            <a:off x="10157168" y="320267"/>
            <a:ext cx="1544445" cy="1478944"/>
          </a:xfrm>
          <a:prstGeom prst="ellipse">
            <a:avLst/>
          </a:prstGeom>
          <a:ln>
            <a:noFill/>
          </a:ln>
          <a:effectLst>
            <a:softEdge rad="112500"/>
          </a:effectLst>
        </p:spPr>
      </p:pic>
      <p:graphicFrame>
        <p:nvGraphicFramePr>
          <p:cNvPr id="13" name="Gráfico 12"/>
          <p:cNvGraphicFramePr/>
          <p:nvPr>
            <p:extLst>
              <p:ext uri="{D42A27DB-BD31-4B8C-83A1-F6EECF244321}">
                <p14:modId xmlns:p14="http://schemas.microsoft.com/office/powerpoint/2010/main" val="275729108"/>
              </p:ext>
            </p:extLst>
          </p:nvPr>
        </p:nvGraphicFramePr>
        <p:xfrm>
          <a:off x="875071" y="1353625"/>
          <a:ext cx="5670192" cy="23957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3944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rir corchete 19"/>
          <p:cNvSpPr/>
          <p:nvPr/>
        </p:nvSpPr>
        <p:spPr>
          <a:xfrm rot="16200000">
            <a:off x="4884894" y="833482"/>
            <a:ext cx="383458" cy="5670176"/>
          </a:xfrm>
          <a:prstGeom prst="leftBracket">
            <a:avLst>
              <a:gd name="adj" fmla="val 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5" name="TextBox 4">
            <a:extLst>
              <a:ext uri="{FF2B5EF4-FFF2-40B4-BE49-F238E27FC236}">
                <a16:creationId xmlns="" xmlns:a16="http://schemas.microsoft.com/office/drawing/2014/main" id="{B5A1C1CB-2E6C-4E7D-8751-539EA19544A9}"/>
              </a:ext>
            </a:extLst>
          </p:cNvPr>
          <p:cNvSpPr txBox="1"/>
          <p:nvPr/>
        </p:nvSpPr>
        <p:spPr>
          <a:xfrm>
            <a:off x="6813754" y="4223843"/>
            <a:ext cx="3943226" cy="1947565"/>
          </a:xfrm>
          <a:prstGeom prst="ellipse">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1200" dirty="0" smtClean="0">
                <a:latin typeface="Times New Roman" panose="02020603050405020304" pitchFamily="18" charset="0"/>
                <a:cs typeface="Times New Roman" panose="02020603050405020304" pitchFamily="18" charset="0"/>
              </a:rPr>
              <a:t>El sector </a:t>
            </a:r>
            <a:r>
              <a:rPr lang="es-ES" sz="1200" dirty="0">
                <a:latin typeface="Times New Roman" panose="02020603050405020304" pitchFamily="18" charset="0"/>
                <a:cs typeface="Times New Roman" panose="02020603050405020304" pitchFamily="18" charset="0"/>
              </a:rPr>
              <a:t>comercializador de electrodomésticos no cuenta con una buena capacidad para generar los recursos necesarios para poder operar de forma eficiente y generar mayores utilidades con mínima </a:t>
            </a:r>
            <a:r>
              <a:rPr lang="es-ES" sz="1200" dirty="0" smtClean="0">
                <a:latin typeface="Times New Roman" panose="02020603050405020304" pitchFamily="18" charset="0"/>
                <a:cs typeface="Times New Roman" panose="02020603050405020304" pitchFamily="18" charset="0"/>
              </a:rPr>
              <a:t>inversión.</a:t>
            </a:r>
            <a:endParaRPr lang="es-ES" sz="1200" dirty="0">
              <a:latin typeface="Times New Roman" panose="02020603050405020304" pitchFamily="18" charset="0"/>
              <a:cs typeface="Times New Roman" panose="02020603050405020304" pitchFamily="18" charset="0"/>
            </a:endParaRPr>
          </a:p>
          <a:p>
            <a:pPr algn="just"/>
            <a:endParaRPr lang="es-ES" sz="1200" dirty="0">
              <a:latin typeface="Times New Roman" panose="02020603050405020304" pitchFamily="18" charset="0"/>
              <a:cs typeface="Times New Roman" panose="02020603050405020304" pitchFamily="18" charset="0"/>
            </a:endParaRPr>
          </a:p>
        </p:txBody>
      </p:sp>
      <p:sp>
        <p:nvSpPr>
          <p:cNvPr id="7" name="CuadroTexto 6"/>
          <p:cNvSpPr txBox="1"/>
          <p:nvPr/>
        </p:nvSpPr>
        <p:spPr>
          <a:xfrm>
            <a:off x="668030" y="280431"/>
            <a:ext cx="5673776" cy="368499"/>
          </a:xfrm>
          <a:prstGeom prst="rect">
            <a:avLst/>
          </a:prstGeom>
          <a:noFill/>
        </p:spPr>
        <p:txBody>
          <a:bodyPr wrap="square" rtlCol="0">
            <a:spAutoFit/>
          </a:bodyPr>
          <a:lstStyle/>
          <a:p>
            <a:r>
              <a:rPr lang="es-ES" b="1" dirty="0" smtClean="0">
                <a:latin typeface="Times New Roman" panose="02020603050405020304" pitchFamily="18" charset="0"/>
                <a:cs typeface="Times New Roman" panose="02020603050405020304" pitchFamily="18" charset="0"/>
              </a:rPr>
              <a:t>Categoría 1: Análisis Financiero</a:t>
            </a:r>
            <a:endParaRPr lang="es-ES" b="1" dirty="0">
              <a:latin typeface="Times New Roman" panose="02020603050405020304" pitchFamily="18" charset="0"/>
              <a:cs typeface="Times New Roman" panose="02020603050405020304" pitchFamily="18" charset="0"/>
            </a:endParaRPr>
          </a:p>
        </p:txBody>
      </p:sp>
      <p:sp>
        <p:nvSpPr>
          <p:cNvPr id="8" name="CuadroTexto 7"/>
          <p:cNvSpPr txBox="1"/>
          <p:nvPr/>
        </p:nvSpPr>
        <p:spPr>
          <a:xfrm>
            <a:off x="269823" y="648930"/>
            <a:ext cx="5673776" cy="368499"/>
          </a:xfrm>
          <a:prstGeom prst="rect">
            <a:avLst/>
          </a:prstGeom>
          <a:noFill/>
        </p:spPr>
        <p:txBody>
          <a:bodyPr wrap="square" rtlCol="0">
            <a:spAutoFit/>
          </a:bodyPr>
          <a:lstStyle/>
          <a:p>
            <a:pPr algn="ctr"/>
            <a:r>
              <a:rPr lang="es-ES" b="1" u="sng" dirty="0" smtClean="0">
                <a:latin typeface="Times New Roman" panose="02020603050405020304" pitchFamily="18" charset="0"/>
                <a:cs typeface="Times New Roman" panose="02020603050405020304" pitchFamily="18" charset="0"/>
              </a:rPr>
              <a:t>Variable 1.3: Rentabilidad</a:t>
            </a:r>
            <a:endParaRPr lang="es-ES" b="1" u="sng" dirty="0">
              <a:latin typeface="Times New Roman" panose="02020603050405020304" pitchFamily="18" charset="0"/>
              <a:cs typeface="Times New Roman" panose="02020603050405020304" pitchFamily="18" charset="0"/>
            </a:endParaRPr>
          </a:p>
        </p:txBody>
      </p:sp>
      <p:graphicFrame>
        <p:nvGraphicFramePr>
          <p:cNvPr id="10" name="Gráfico 9"/>
          <p:cNvGraphicFramePr>
            <a:graphicFrameLocks/>
          </p:cNvGraphicFramePr>
          <p:nvPr>
            <p:extLst>
              <p:ext uri="{D42A27DB-BD31-4B8C-83A1-F6EECF244321}">
                <p14:modId xmlns:p14="http://schemas.microsoft.com/office/powerpoint/2010/main" val="1854429763"/>
              </p:ext>
            </p:extLst>
          </p:nvPr>
        </p:nvGraphicFramePr>
        <p:xfrm>
          <a:off x="397312" y="1246473"/>
          <a:ext cx="4572000" cy="1636841"/>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ángulo 12"/>
          <p:cNvSpPr/>
          <p:nvPr/>
        </p:nvSpPr>
        <p:spPr>
          <a:xfrm>
            <a:off x="741771" y="3051762"/>
            <a:ext cx="4227541" cy="52322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s-EC" sz="1400" dirty="0" smtClean="0">
                <a:latin typeface="Times New Roman" panose="02020603050405020304" pitchFamily="18" charset="0"/>
                <a:ea typeface="Calibri" panose="020F0502020204030204" pitchFamily="34" charset="0"/>
              </a:rPr>
              <a:t>Capacidad baja </a:t>
            </a:r>
            <a:r>
              <a:rPr lang="es-EC" sz="1400" dirty="0">
                <a:latin typeface="Times New Roman" panose="02020603050405020304" pitchFamily="18" charset="0"/>
                <a:ea typeface="Calibri" panose="020F0502020204030204" pitchFamily="34" charset="0"/>
              </a:rPr>
              <a:t>que tienen las empresas para generar utilidades en base a sus </a:t>
            </a:r>
            <a:r>
              <a:rPr lang="es-EC" sz="1400" dirty="0" smtClean="0">
                <a:latin typeface="Times New Roman" panose="02020603050405020304" pitchFamily="18" charset="0"/>
                <a:ea typeface="Calibri" panose="020F0502020204030204" pitchFamily="34" charset="0"/>
              </a:rPr>
              <a:t>activos.</a:t>
            </a:r>
            <a:endParaRPr lang="es-ES" sz="1400" dirty="0"/>
          </a:p>
        </p:txBody>
      </p:sp>
      <p:sp>
        <p:nvSpPr>
          <p:cNvPr id="14" name="Rectángulo 13"/>
          <p:cNvSpPr/>
          <p:nvPr/>
        </p:nvSpPr>
        <p:spPr>
          <a:xfrm>
            <a:off x="5636263" y="2974417"/>
            <a:ext cx="4550896" cy="738664"/>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smtClean="0">
                <a:latin typeface="Times New Roman" panose="02020603050405020304" pitchFamily="18" charset="0"/>
                <a:cs typeface="Times New Roman" panose="02020603050405020304" pitchFamily="18" charset="0"/>
              </a:rPr>
              <a:t>En el 2016 se </a:t>
            </a:r>
            <a:r>
              <a:rPr lang="es-EC" sz="1400" dirty="0">
                <a:latin typeface="Times New Roman" panose="02020603050405020304" pitchFamily="18" charset="0"/>
                <a:cs typeface="Times New Roman" panose="02020603050405020304" pitchFamily="18" charset="0"/>
              </a:rPr>
              <a:t>redujo notablemente </a:t>
            </a:r>
            <a:r>
              <a:rPr lang="es-EC" sz="1400" dirty="0" smtClean="0">
                <a:latin typeface="Times New Roman" panose="02020603050405020304" pitchFamily="18" charset="0"/>
                <a:cs typeface="Times New Roman" panose="02020603050405020304" pitchFamily="18" charset="0"/>
              </a:rPr>
              <a:t>al </a:t>
            </a:r>
            <a:r>
              <a:rPr lang="es-EC" sz="1400" dirty="0">
                <a:latin typeface="Times New Roman" panose="02020603050405020304" pitchFamily="18" charset="0"/>
                <a:cs typeface="Times New Roman" panose="02020603050405020304" pitchFamily="18" charset="0"/>
              </a:rPr>
              <a:t>3,89% </a:t>
            </a:r>
            <a:r>
              <a:rPr lang="es-EC" sz="1400" dirty="0" smtClean="0">
                <a:latin typeface="Times New Roman" panose="02020603050405020304" pitchFamily="18" charset="0"/>
                <a:cs typeface="Times New Roman" panose="02020603050405020304" pitchFamily="18" charset="0"/>
              </a:rPr>
              <a:t>la </a:t>
            </a:r>
            <a:r>
              <a:rPr lang="es-EC" sz="1400" dirty="0">
                <a:latin typeface="Times New Roman" panose="02020603050405020304" pitchFamily="18" charset="0"/>
                <a:cs typeface="Times New Roman" panose="02020603050405020304" pitchFamily="18" charset="0"/>
              </a:rPr>
              <a:t>utilidad neta sobre sus activos totales, siendo esto una </a:t>
            </a:r>
            <a:r>
              <a:rPr lang="es-EC" sz="1400" b="1" dirty="0">
                <a:latin typeface="Times New Roman" panose="02020603050405020304" pitchFamily="18" charset="0"/>
                <a:cs typeface="Times New Roman" panose="02020603050405020304" pitchFamily="18" charset="0"/>
              </a:rPr>
              <a:t>debilidad</a:t>
            </a:r>
            <a:r>
              <a:rPr lang="es-EC" sz="1400" dirty="0">
                <a:latin typeface="Times New Roman" panose="02020603050405020304" pitchFamily="18" charset="0"/>
                <a:cs typeface="Times New Roman" panose="02020603050405020304" pitchFamily="18" charset="0"/>
              </a:rPr>
              <a:t> ya que se encuentra por debajo del promedio</a:t>
            </a:r>
            <a:endParaRPr lang="es-ES" sz="1400" dirty="0">
              <a:latin typeface="Times New Roman" panose="02020603050405020304" pitchFamily="18" charset="0"/>
              <a:cs typeface="Times New Roman" panose="02020603050405020304" pitchFamily="18" charset="0"/>
            </a:endParaRPr>
          </a:p>
        </p:txBody>
      </p:sp>
      <p:sp>
        <p:nvSpPr>
          <p:cNvPr id="15" name="Rectángulo 14"/>
          <p:cNvSpPr/>
          <p:nvPr/>
        </p:nvSpPr>
        <p:spPr>
          <a:xfrm>
            <a:off x="1180815" y="5905502"/>
            <a:ext cx="4508655" cy="738664"/>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s-EC" sz="1400" dirty="0" smtClean="0">
                <a:latin typeface="Times New Roman" panose="02020603050405020304" pitchFamily="18" charset="0"/>
                <a:ea typeface="Calibri" panose="020F0502020204030204" pitchFamily="34" charset="0"/>
              </a:rPr>
              <a:t>Baja capacidad </a:t>
            </a:r>
            <a:r>
              <a:rPr lang="es-EC" sz="1400" dirty="0">
                <a:latin typeface="Times New Roman" panose="02020603050405020304" pitchFamily="18" charset="0"/>
                <a:ea typeface="Calibri" panose="020F0502020204030204" pitchFamily="34" charset="0"/>
              </a:rPr>
              <a:t>para generar un rendimiento a través de su patrimonio o capital invertido, lo que se considera como una debilidad.</a:t>
            </a:r>
            <a:endParaRPr lang="es-ES" sz="1400" dirty="0"/>
          </a:p>
        </p:txBody>
      </p:sp>
      <p:cxnSp>
        <p:nvCxnSpPr>
          <p:cNvPr id="19" name="Conector angular 18"/>
          <p:cNvCxnSpPr/>
          <p:nvPr/>
        </p:nvCxnSpPr>
        <p:spPr>
          <a:xfrm rot="5400000" flipH="1" flipV="1">
            <a:off x="4685818" y="4869612"/>
            <a:ext cx="2311802" cy="291790"/>
          </a:xfrm>
          <a:prstGeom prst="bentConnector3">
            <a:avLst>
              <a:gd name="adj1" fmla="val -1675"/>
            </a:avLst>
          </a:prstGeom>
        </p:spPr>
        <p:style>
          <a:lnRef idx="1">
            <a:schemeClr val="dk1"/>
          </a:lnRef>
          <a:fillRef idx="0">
            <a:schemeClr val="dk1"/>
          </a:fillRef>
          <a:effectRef idx="0">
            <a:schemeClr val="dk1"/>
          </a:effectRef>
          <a:fontRef idx="minor">
            <a:schemeClr val="tx1"/>
          </a:fontRef>
        </p:style>
      </p:cxnSp>
      <p:cxnSp>
        <p:nvCxnSpPr>
          <p:cNvPr id="24" name="Conector recto de flecha 23"/>
          <p:cNvCxnSpPr/>
          <p:nvPr/>
        </p:nvCxnSpPr>
        <p:spPr>
          <a:xfrm>
            <a:off x="6040252" y="5148429"/>
            <a:ext cx="74400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25" name="Imagen 24" descr="https://encrypted-tbn2.gstatic.com/images?q=tbn:ANd9GcSBpL-454MJ-DxrAOXHotLYAl15_h2GD57qw1QA6zXNLsEd0nbm"/>
          <p:cNvPicPr/>
          <p:nvPr/>
        </p:nvPicPr>
        <p:blipFill rotWithShape="1">
          <a:blip r:embed="rId4" cstate="print">
            <a:extLst>
              <a:ext uri="{28A0092B-C50C-407E-A947-70E740481C1C}">
                <a14:useLocalDpi xmlns:a14="http://schemas.microsoft.com/office/drawing/2010/main" val="0"/>
              </a:ext>
            </a:extLst>
          </a:blip>
          <a:srcRect r="72990"/>
          <a:stretch/>
        </p:blipFill>
        <p:spPr bwMode="auto">
          <a:xfrm>
            <a:off x="10407891" y="0"/>
            <a:ext cx="1544445" cy="1478944"/>
          </a:xfrm>
          <a:prstGeom prst="ellipse">
            <a:avLst/>
          </a:prstGeom>
          <a:ln>
            <a:noFill/>
          </a:ln>
          <a:effectLst>
            <a:softEdge rad="112500"/>
          </a:effectLst>
        </p:spPr>
      </p:pic>
      <p:graphicFrame>
        <p:nvGraphicFramePr>
          <p:cNvPr id="16" name="Gráfico 15"/>
          <p:cNvGraphicFramePr>
            <a:graphicFrameLocks/>
          </p:cNvGraphicFramePr>
          <p:nvPr>
            <p:extLst>
              <p:ext uri="{D42A27DB-BD31-4B8C-83A1-F6EECF244321}">
                <p14:modId xmlns:p14="http://schemas.microsoft.com/office/powerpoint/2010/main" val="1970368556"/>
              </p:ext>
            </p:extLst>
          </p:nvPr>
        </p:nvGraphicFramePr>
        <p:xfrm>
          <a:off x="1180815" y="4288641"/>
          <a:ext cx="4572000" cy="15074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Gráfico 16"/>
          <p:cNvGraphicFramePr>
            <a:graphicFrameLocks/>
          </p:cNvGraphicFramePr>
          <p:nvPr>
            <p:extLst>
              <p:ext uri="{D42A27DB-BD31-4B8C-83A1-F6EECF244321}">
                <p14:modId xmlns:p14="http://schemas.microsoft.com/office/powerpoint/2010/main" val="2911141006"/>
              </p:ext>
            </p:extLst>
          </p:nvPr>
        </p:nvGraphicFramePr>
        <p:xfrm>
          <a:off x="5560142" y="1395578"/>
          <a:ext cx="4572000" cy="153352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04899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4006665767"/>
              </p:ext>
            </p:extLst>
          </p:nvPr>
        </p:nvGraphicFramePr>
        <p:xfrm>
          <a:off x="1822439" y="1113976"/>
          <a:ext cx="6471582" cy="4016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351634" y="1200217"/>
            <a:ext cx="2753363" cy="1644610"/>
          </a:xfrm>
          <a:prstGeom prst="ellipse">
            <a:avLst/>
          </a:prstGeom>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sz="1400" dirty="0" smtClean="0">
                <a:latin typeface="Times New Roman" panose="02020603050405020304" pitchFamily="18" charset="0"/>
                <a:cs typeface="Times New Roman" panose="02020603050405020304" pitchFamily="18" charset="0"/>
              </a:rPr>
              <a:t>Restricciones comerciales</a:t>
            </a:r>
          </a:p>
          <a:p>
            <a:endParaRPr lang="es-ES" sz="1400" dirty="0" smtClean="0">
              <a:latin typeface="Times New Roman" panose="02020603050405020304" pitchFamily="18" charset="0"/>
              <a:cs typeface="Times New Roman" panose="02020603050405020304" pitchFamily="18" charset="0"/>
            </a:endParaRPr>
          </a:p>
          <a:p>
            <a:r>
              <a:rPr lang="es-ES" sz="1400" dirty="0" smtClean="0">
                <a:latin typeface="Times New Roman" panose="02020603050405020304" pitchFamily="18" charset="0"/>
                <a:cs typeface="Times New Roman" panose="02020603050405020304" pitchFamily="18" charset="0"/>
              </a:rPr>
              <a:t>Capacidad de compra  y pago de clientes</a:t>
            </a:r>
          </a:p>
        </p:txBody>
      </p:sp>
      <p:sp>
        <p:nvSpPr>
          <p:cNvPr id="4" name="Flecha derecha 3"/>
          <p:cNvSpPr/>
          <p:nvPr/>
        </p:nvSpPr>
        <p:spPr>
          <a:xfrm rot="9043554">
            <a:off x="6903329" y="2297249"/>
            <a:ext cx="486696" cy="202444"/>
          </a:xfrm>
          <a:prstGeom prst="rightArrow">
            <a:avLst/>
          </a:prstGeom>
          <a:solidFill>
            <a:schemeClr val="accent3">
              <a:lumMod val="60000"/>
              <a:lumOff val="40000"/>
            </a:schemeClr>
          </a:solidFill>
          <a:ln>
            <a:solidFill>
              <a:schemeClr val="accent3">
                <a:lumMod val="75000"/>
              </a:schemeClr>
            </a:solidFill>
          </a:ln>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5" name="CuadroTexto 4"/>
          <p:cNvSpPr txBox="1"/>
          <p:nvPr/>
        </p:nvSpPr>
        <p:spPr>
          <a:xfrm>
            <a:off x="7294717" y="1553745"/>
            <a:ext cx="2654648" cy="735747"/>
          </a:xfrm>
          <a:prstGeom prst="ellipse">
            <a:avLst/>
          </a:prstGeom>
          <a:ln w="28575">
            <a:solidFill>
              <a:srgbClr val="FFC000"/>
            </a:solidFill>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dk1"/>
          </a:lnRef>
          <a:fillRef idx="1">
            <a:schemeClr val="lt1"/>
          </a:fillRef>
          <a:effectRef idx="0">
            <a:schemeClr val="dk1"/>
          </a:effectRef>
          <a:fontRef idx="minor">
            <a:schemeClr val="dk1"/>
          </a:fontRef>
        </p:style>
        <p:txBody>
          <a:bodyPr wrap="square" rtlCol="0">
            <a:spAutoFit/>
          </a:bodyPr>
          <a:lstStyle/>
          <a:p>
            <a:r>
              <a:rPr lang="es-ES" sz="1400" dirty="0" smtClean="0">
                <a:latin typeface="Times New Roman" panose="02020603050405020304" pitchFamily="18" charset="0"/>
                <a:cs typeface="Times New Roman" panose="02020603050405020304" pitchFamily="18" charset="0"/>
              </a:rPr>
              <a:t>Generadoras de empleo</a:t>
            </a:r>
          </a:p>
          <a:p>
            <a:r>
              <a:rPr lang="es-ES" sz="1400" dirty="0" smtClean="0">
                <a:latin typeface="Times New Roman" panose="02020603050405020304" pitchFamily="18" charset="0"/>
                <a:cs typeface="Times New Roman" panose="02020603050405020304" pitchFamily="18" charset="0"/>
              </a:rPr>
              <a:t>Producción y servicios</a:t>
            </a:r>
          </a:p>
        </p:txBody>
      </p:sp>
      <p:sp>
        <p:nvSpPr>
          <p:cNvPr id="6" name="Flecha derecha 5"/>
          <p:cNvSpPr/>
          <p:nvPr/>
        </p:nvSpPr>
        <p:spPr>
          <a:xfrm rot="1540319">
            <a:off x="2752987" y="2432777"/>
            <a:ext cx="486696" cy="190427"/>
          </a:xfrm>
          <a:prstGeom prst="rightArrow">
            <a:avLst/>
          </a:prstGeom>
          <a:solidFill>
            <a:schemeClr val="accent4">
              <a:lumMod val="60000"/>
              <a:lumOff val="40000"/>
            </a:schemeClr>
          </a:solidFill>
          <a:ln/>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7" name="CuadroTexto 6"/>
          <p:cNvSpPr txBox="1"/>
          <p:nvPr/>
        </p:nvSpPr>
        <p:spPr>
          <a:xfrm>
            <a:off x="6299399" y="4810757"/>
            <a:ext cx="3146427" cy="735747"/>
          </a:xfrm>
          <a:prstGeom prst="ellipse">
            <a:avLst/>
          </a:prstGeom>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r>
              <a:rPr lang="es-ES" sz="1400" dirty="0" smtClean="0">
                <a:latin typeface="Times New Roman" panose="02020603050405020304" pitchFamily="18" charset="0"/>
                <a:cs typeface="Times New Roman" panose="02020603050405020304" pitchFamily="18" charset="0"/>
              </a:rPr>
              <a:t>Casi </a:t>
            </a:r>
            <a:r>
              <a:rPr lang="es-ES" sz="1400" dirty="0">
                <a:latin typeface="Times New Roman" panose="02020603050405020304" pitchFamily="18" charset="0"/>
                <a:cs typeface="Times New Roman" panose="02020603050405020304" pitchFamily="18" charset="0"/>
              </a:rPr>
              <a:t>el </a:t>
            </a:r>
            <a:r>
              <a:rPr lang="es-ES" sz="1400" dirty="0" smtClean="0">
                <a:latin typeface="Times New Roman" panose="02020603050405020304" pitchFamily="18" charset="0"/>
                <a:cs typeface="Times New Roman" panose="02020603050405020304" pitchFamily="18" charset="0"/>
              </a:rPr>
              <a:t>1% sobrevive más de 10 años en el mercado. </a:t>
            </a:r>
          </a:p>
        </p:txBody>
      </p:sp>
      <p:sp>
        <p:nvSpPr>
          <p:cNvPr id="8" name="Flecha derecha 7"/>
          <p:cNvSpPr/>
          <p:nvPr/>
        </p:nvSpPr>
        <p:spPr>
          <a:xfrm rot="13309848">
            <a:off x="6399798" y="4527826"/>
            <a:ext cx="426168" cy="179919"/>
          </a:xfrm>
          <a:prstGeom prst="rightArrow">
            <a:avLst/>
          </a:prstGeom>
          <a:solidFill>
            <a:schemeClr val="accent4">
              <a:lumMod val="60000"/>
              <a:lumOff val="40000"/>
            </a:schemeClr>
          </a:solidFill>
          <a:ln/>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11" name="CuadroTexto 10"/>
          <p:cNvSpPr txBox="1"/>
          <p:nvPr/>
        </p:nvSpPr>
        <p:spPr>
          <a:xfrm>
            <a:off x="627320" y="442401"/>
            <a:ext cx="5661434"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s-ES" sz="2400" b="1" dirty="0" smtClean="0">
                <a:latin typeface="Times New Roman" panose="02020603050405020304" pitchFamily="18" charset="0"/>
                <a:cs typeface="Times New Roman" panose="02020603050405020304" pitchFamily="18" charset="0"/>
              </a:rPr>
              <a:t>Factores que Motivaron la Investigación</a:t>
            </a:r>
            <a:endParaRPr lang="es-ES" sz="2400" b="1" dirty="0">
              <a:latin typeface="Times New Roman" panose="02020603050405020304" pitchFamily="18" charset="0"/>
              <a:cs typeface="Times New Roman" panose="02020603050405020304" pitchFamily="18" charset="0"/>
            </a:endParaRPr>
          </a:p>
        </p:txBody>
      </p:sp>
      <p:pic>
        <p:nvPicPr>
          <p:cNvPr id="12" name="Imagen 11" descr="https://encrypted-tbn2.gstatic.com/images?q=tbn:ANd9GcSBpL-454MJ-DxrAOXHotLYAl15_h2GD57qw1QA6zXNLsEd0nbm"/>
          <p:cNvPicPr/>
          <p:nvPr/>
        </p:nvPicPr>
        <p:blipFill rotWithShape="1">
          <a:blip r:embed="rId7" cstate="print">
            <a:extLst>
              <a:ext uri="{28A0092B-C50C-407E-A947-70E740481C1C}">
                <a14:useLocalDpi xmlns:a14="http://schemas.microsoft.com/office/drawing/2010/main" val="0"/>
              </a:ext>
            </a:extLst>
          </a:blip>
          <a:srcRect r="72990"/>
          <a:stretch/>
        </p:blipFill>
        <p:spPr bwMode="auto">
          <a:xfrm>
            <a:off x="10125434" y="344364"/>
            <a:ext cx="1544445" cy="1478944"/>
          </a:xfrm>
          <a:prstGeom prst="ellipse">
            <a:avLst/>
          </a:prstGeom>
          <a:ln>
            <a:noFill/>
          </a:ln>
          <a:effectLst>
            <a:softEdge rad="112500"/>
          </a:effectLst>
        </p:spPr>
      </p:pic>
      <p:sp>
        <p:nvSpPr>
          <p:cNvPr id="14" name="CuadroTexto 13"/>
          <p:cNvSpPr txBox="1"/>
          <p:nvPr/>
        </p:nvSpPr>
        <p:spPr>
          <a:xfrm>
            <a:off x="386557" y="6172200"/>
            <a:ext cx="2683518" cy="338554"/>
          </a:xfrm>
          <a:prstGeom prst="rect">
            <a:avLst/>
          </a:prstGeom>
          <a:noFill/>
        </p:spPr>
        <p:txBody>
          <a:bodyPr wrap="square" rtlCol="0">
            <a:spAutoFit/>
          </a:bodyPr>
          <a:lstStyle/>
          <a:p>
            <a:r>
              <a:rPr lang="es-ES" sz="1600" b="1" dirty="0" smtClean="0">
                <a:latin typeface="Times New Roman" panose="02020603050405020304" pitchFamily="18" charset="0"/>
                <a:cs typeface="Times New Roman" panose="02020603050405020304" pitchFamily="18" charset="0"/>
              </a:rPr>
              <a:t>Fuente: </a:t>
            </a:r>
            <a:r>
              <a:rPr lang="es-ES" sz="1600" dirty="0" err="1" smtClean="0">
                <a:latin typeface="Times New Roman" panose="02020603050405020304" pitchFamily="18" charset="0"/>
                <a:cs typeface="Times New Roman" panose="02020603050405020304" pitchFamily="18" charset="0"/>
              </a:rPr>
              <a:t>Inec</a:t>
            </a:r>
            <a:r>
              <a:rPr lang="es-ES" sz="1600" dirty="0" smtClean="0">
                <a:latin typeface="Times New Roman" panose="02020603050405020304" pitchFamily="18" charset="0"/>
                <a:cs typeface="Times New Roman" panose="02020603050405020304" pitchFamily="18" charset="0"/>
              </a:rPr>
              <a:t>, 2017</a:t>
            </a:r>
            <a:endParaRPr lang="es-ES" sz="1600" dirty="0">
              <a:latin typeface="Times New Roman" panose="02020603050405020304" pitchFamily="18" charset="0"/>
              <a:cs typeface="Times New Roman" panose="02020603050405020304" pitchFamily="18" charset="0"/>
            </a:endParaRPr>
          </a:p>
        </p:txBody>
      </p:sp>
      <p:pic>
        <p:nvPicPr>
          <p:cNvPr id="9" name="Imagen 8"/>
          <p:cNvPicPr>
            <a:picLocks noChangeAspect="1"/>
          </p:cNvPicPr>
          <p:nvPr/>
        </p:nvPicPr>
        <p:blipFill>
          <a:blip r:embed="rId8"/>
          <a:stretch>
            <a:fillRect/>
          </a:stretch>
        </p:blipFill>
        <p:spPr>
          <a:xfrm>
            <a:off x="736430" y="3824024"/>
            <a:ext cx="2552700" cy="1790700"/>
          </a:xfrm>
          <a:prstGeom prst="rect">
            <a:avLst/>
          </a:prstGeom>
        </p:spPr>
      </p:pic>
    </p:spTree>
    <p:extLst>
      <p:ext uri="{BB962C8B-B14F-4D97-AF65-F5344CB8AC3E}">
        <p14:creationId xmlns:p14="http://schemas.microsoft.com/office/powerpoint/2010/main" val="1089284362"/>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85706486"/>
              </p:ext>
            </p:extLst>
          </p:nvPr>
        </p:nvGraphicFramePr>
        <p:xfrm>
          <a:off x="1389396" y="1545653"/>
          <a:ext cx="6921295" cy="4026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269823" y="280431"/>
            <a:ext cx="5673776" cy="368499"/>
          </a:xfrm>
          <a:prstGeom prst="rect">
            <a:avLst/>
          </a:prstGeom>
          <a:noFill/>
        </p:spPr>
        <p:txBody>
          <a:bodyPr wrap="square" rtlCol="0">
            <a:spAutoFit/>
          </a:bodyPr>
          <a:lstStyle/>
          <a:p>
            <a:r>
              <a:rPr lang="es-ES" b="1" dirty="0" smtClean="0">
                <a:latin typeface="Times New Roman" panose="02020603050405020304" pitchFamily="18" charset="0"/>
                <a:cs typeface="Times New Roman" panose="02020603050405020304" pitchFamily="18" charset="0"/>
              </a:rPr>
              <a:t>Categoría 1: Análisis Financiero</a:t>
            </a:r>
            <a:endParaRPr lang="es-ES" b="1"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1121513" y="648930"/>
            <a:ext cx="5673776" cy="368499"/>
          </a:xfrm>
          <a:prstGeom prst="rect">
            <a:avLst/>
          </a:prstGeom>
          <a:noFill/>
        </p:spPr>
        <p:txBody>
          <a:bodyPr wrap="square" rtlCol="0">
            <a:spAutoFit/>
          </a:bodyPr>
          <a:lstStyle/>
          <a:p>
            <a:pPr algn="ctr"/>
            <a:r>
              <a:rPr lang="es-ES" b="1" u="sng" dirty="0" smtClean="0">
                <a:latin typeface="Times New Roman" panose="02020603050405020304" pitchFamily="18" charset="0"/>
                <a:cs typeface="Times New Roman" panose="02020603050405020304" pitchFamily="18" charset="0"/>
              </a:rPr>
              <a:t>Variable 1.4: Du Pont</a:t>
            </a:r>
            <a:endParaRPr lang="es-ES" b="1" u="sng" dirty="0">
              <a:latin typeface="Times New Roman" panose="02020603050405020304" pitchFamily="18" charset="0"/>
              <a:cs typeface="Times New Roman" panose="02020603050405020304" pitchFamily="18" charset="0"/>
            </a:endParaRPr>
          </a:p>
        </p:txBody>
      </p:sp>
      <p:sp>
        <p:nvSpPr>
          <p:cNvPr id="5" name="Elipse 4"/>
          <p:cNvSpPr/>
          <p:nvPr/>
        </p:nvSpPr>
        <p:spPr>
          <a:xfrm>
            <a:off x="7374297" y="4501332"/>
            <a:ext cx="4287429" cy="1947565"/>
          </a:xfrm>
          <a:prstGeom prst="ellipse">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1400" dirty="0" smtClean="0">
                <a:latin typeface="Times New Roman" panose="02020603050405020304" pitchFamily="18" charset="0"/>
                <a:ea typeface="Calibri" panose="020F0502020204030204" pitchFamily="34" charset="0"/>
              </a:rPr>
              <a:t>Las </a:t>
            </a:r>
            <a:r>
              <a:rPr lang="es-ES" sz="1400" dirty="0">
                <a:latin typeface="Times New Roman" panose="02020603050405020304" pitchFamily="18" charset="0"/>
                <a:ea typeface="Calibri" panose="020F0502020204030204" pitchFamily="34" charset="0"/>
              </a:rPr>
              <a:t>medianas empresas comercializadoras de electrodomésticos del </a:t>
            </a:r>
            <a:r>
              <a:rPr lang="es-ES" sz="1400" dirty="0" smtClean="0">
                <a:latin typeface="Times New Roman" panose="02020603050405020304" pitchFamily="18" charset="0"/>
                <a:ea typeface="Calibri" panose="020F0502020204030204" pitchFamily="34" charset="0"/>
              </a:rPr>
              <a:t>Distrito Metropolitano de </a:t>
            </a:r>
            <a:r>
              <a:rPr lang="es-ES" sz="1400" dirty="0">
                <a:latin typeface="Times New Roman" panose="02020603050405020304" pitchFamily="18" charset="0"/>
                <a:ea typeface="Calibri" panose="020F0502020204030204" pitchFamily="34" charset="0"/>
              </a:rPr>
              <a:t>Quito necesita implementar </a:t>
            </a:r>
            <a:r>
              <a:rPr lang="es-ES" sz="1400" dirty="0" smtClean="0">
                <a:latin typeface="Times New Roman" panose="02020603050405020304" pitchFamily="18" charset="0"/>
                <a:ea typeface="Calibri" panose="020F0502020204030204" pitchFamily="34" charset="0"/>
              </a:rPr>
              <a:t>acciones estratégicas </a:t>
            </a:r>
            <a:r>
              <a:rPr lang="es-ES" sz="1400" dirty="0">
                <a:latin typeface="Times New Roman" panose="02020603050405020304" pitchFamily="18" charset="0"/>
                <a:ea typeface="Calibri" panose="020F0502020204030204" pitchFamily="34" charset="0"/>
              </a:rPr>
              <a:t>que </a:t>
            </a:r>
            <a:r>
              <a:rPr lang="es-ES" sz="1400" dirty="0" smtClean="0">
                <a:latin typeface="Times New Roman" panose="02020603050405020304" pitchFamily="18" charset="0"/>
                <a:ea typeface="Calibri" panose="020F0502020204030204" pitchFamily="34" charset="0"/>
              </a:rPr>
              <a:t>les </a:t>
            </a:r>
            <a:r>
              <a:rPr lang="es-ES" sz="1400" dirty="0">
                <a:latin typeface="Times New Roman" panose="02020603050405020304" pitchFamily="18" charset="0"/>
                <a:ea typeface="Calibri" panose="020F0502020204030204" pitchFamily="34" charset="0"/>
              </a:rPr>
              <a:t>permitan mejorar </a:t>
            </a:r>
            <a:r>
              <a:rPr lang="es-ES" sz="1400" dirty="0" smtClean="0">
                <a:latin typeface="Times New Roman" panose="02020603050405020304" pitchFamily="18" charset="0"/>
                <a:ea typeface="Calibri" panose="020F0502020204030204" pitchFamily="34" charset="0"/>
              </a:rPr>
              <a:t>su rentabilidad.</a:t>
            </a:r>
            <a:endParaRPr lang="es-ES" sz="1400" dirty="0">
              <a:solidFill>
                <a:schemeClr val="accent5">
                  <a:lumMod val="60000"/>
                  <a:lumOff val="40000"/>
                </a:schemeClr>
              </a:solidFill>
            </a:endParaRPr>
          </a:p>
        </p:txBody>
      </p:sp>
      <p:sp>
        <p:nvSpPr>
          <p:cNvPr id="6" name="CuadroTexto 5"/>
          <p:cNvSpPr txBox="1"/>
          <p:nvPr/>
        </p:nvSpPr>
        <p:spPr>
          <a:xfrm>
            <a:off x="3731444" y="558349"/>
            <a:ext cx="3642853" cy="735747"/>
          </a:xfrm>
          <a:prstGeom prst="ellipse">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S" sz="1400" b="1" dirty="0" smtClean="0">
                <a:latin typeface="Times New Roman" panose="02020603050405020304" pitchFamily="18" charset="0"/>
                <a:cs typeface="Times New Roman" panose="02020603050405020304" pitchFamily="18" charset="0"/>
              </a:rPr>
              <a:t>Principales Indicadores Financieros </a:t>
            </a:r>
            <a:endParaRPr lang="es-ES" sz="1400" b="1" dirty="0">
              <a:latin typeface="Times New Roman" panose="02020603050405020304" pitchFamily="18" charset="0"/>
              <a:cs typeface="Times New Roman" panose="02020603050405020304" pitchFamily="18" charset="0"/>
            </a:endParaRPr>
          </a:p>
        </p:txBody>
      </p:sp>
      <p:pic>
        <p:nvPicPr>
          <p:cNvPr id="8" name="Imagen 7" descr="https://encrypted-tbn2.gstatic.com/images?q=tbn:ANd9GcSBpL-454MJ-DxrAOXHotLYAl15_h2GD57qw1QA6zXNLsEd0nbm"/>
          <p:cNvPicPr/>
          <p:nvPr/>
        </p:nvPicPr>
        <p:blipFill rotWithShape="1">
          <a:blip r:embed="rId7" cstate="print">
            <a:extLst>
              <a:ext uri="{28A0092B-C50C-407E-A947-70E740481C1C}">
                <a14:useLocalDpi xmlns:a14="http://schemas.microsoft.com/office/drawing/2010/main" val="0"/>
              </a:ext>
            </a:extLst>
          </a:blip>
          <a:srcRect r="72990"/>
          <a:stretch/>
        </p:blipFill>
        <p:spPr bwMode="auto">
          <a:xfrm>
            <a:off x="10196333" y="280431"/>
            <a:ext cx="1544445" cy="1478944"/>
          </a:xfrm>
          <a:prstGeom prst="ellipse">
            <a:avLst/>
          </a:prstGeom>
          <a:ln>
            <a:noFill/>
          </a:ln>
          <a:effectLst>
            <a:softEdge rad="112500"/>
          </a:effectLst>
        </p:spPr>
      </p:pic>
      <p:sp>
        <p:nvSpPr>
          <p:cNvPr id="9" name="Rectángulo 8"/>
          <p:cNvSpPr/>
          <p:nvPr/>
        </p:nvSpPr>
        <p:spPr>
          <a:xfrm>
            <a:off x="519697" y="1624257"/>
            <a:ext cx="2282073" cy="1169551"/>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s-EC" sz="1400" dirty="0" smtClean="0">
                <a:latin typeface="Times New Roman" panose="02020603050405020304" pitchFamily="18" charset="0"/>
                <a:ea typeface="Calibri" panose="020F0502020204030204" pitchFamily="34" charset="0"/>
              </a:rPr>
              <a:t>Baja capacidad </a:t>
            </a:r>
            <a:r>
              <a:rPr lang="es-EC" sz="1400" dirty="0">
                <a:latin typeface="Times New Roman" panose="02020603050405020304" pitchFamily="18" charset="0"/>
                <a:ea typeface="Calibri" panose="020F0502020204030204" pitchFamily="34" charset="0"/>
              </a:rPr>
              <a:t>para generar un rendimiento a través de su patrimonio o capital invertido, lo que se considera como una debilidad.</a:t>
            </a:r>
            <a:endParaRPr lang="es-ES" sz="1400" dirty="0"/>
          </a:p>
        </p:txBody>
      </p:sp>
      <p:sp>
        <p:nvSpPr>
          <p:cNvPr id="10" name="Flecha derecha 9"/>
          <p:cNvSpPr/>
          <p:nvPr/>
        </p:nvSpPr>
        <p:spPr>
          <a:xfrm>
            <a:off x="3106711" y="1969834"/>
            <a:ext cx="398207" cy="478398"/>
          </a:xfrm>
          <a:prstGeom prst="rightArrow">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echa abajo 10"/>
          <p:cNvSpPr/>
          <p:nvPr/>
        </p:nvSpPr>
        <p:spPr>
          <a:xfrm>
            <a:off x="5265175" y="1340221"/>
            <a:ext cx="501446" cy="328280"/>
          </a:xfrm>
          <a:prstGeom prst="downArrow">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224763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0533" y="339713"/>
            <a:ext cx="5673776" cy="368499"/>
          </a:xfrm>
          <a:prstGeom prst="rect">
            <a:avLst/>
          </a:prstGeom>
          <a:noFill/>
        </p:spPr>
        <p:txBody>
          <a:bodyPr wrap="square" rtlCol="0">
            <a:spAutoFit/>
          </a:bodyPr>
          <a:lstStyle/>
          <a:p>
            <a:r>
              <a:rPr lang="es-ES" b="1" dirty="0" smtClean="0">
                <a:latin typeface="Times New Roman" panose="02020603050405020304" pitchFamily="18" charset="0"/>
                <a:cs typeface="Times New Roman" panose="02020603050405020304" pitchFamily="18" charset="0"/>
              </a:rPr>
              <a:t>Análisis Cualitativo</a:t>
            </a:r>
            <a:endParaRPr lang="es-ES" b="1" dirty="0">
              <a:latin typeface="Times New Roman" panose="02020603050405020304" pitchFamily="18" charset="0"/>
              <a:cs typeface="Times New Roman" panose="02020603050405020304" pitchFamily="18" charset="0"/>
            </a:endParaRPr>
          </a:p>
        </p:txBody>
      </p:sp>
      <p:sp>
        <p:nvSpPr>
          <p:cNvPr id="3" name="CuadroTexto 2"/>
          <p:cNvSpPr txBox="1"/>
          <p:nvPr/>
        </p:nvSpPr>
        <p:spPr>
          <a:xfrm>
            <a:off x="644998" y="708212"/>
            <a:ext cx="3328783" cy="368499"/>
          </a:xfrm>
          <a:prstGeom prst="rect">
            <a:avLst/>
          </a:prstGeom>
          <a:noFill/>
        </p:spPr>
        <p:txBody>
          <a:bodyPr wrap="square" rtlCol="0">
            <a:spAutoFit/>
          </a:bodyPr>
          <a:lstStyle/>
          <a:p>
            <a:pPr algn="ctr"/>
            <a:r>
              <a:rPr lang="es-ES" b="1" u="sng" dirty="0" smtClean="0">
                <a:latin typeface="Times New Roman" panose="02020603050405020304" pitchFamily="18" charset="0"/>
                <a:cs typeface="Times New Roman" panose="02020603050405020304" pitchFamily="18" charset="0"/>
              </a:rPr>
              <a:t>Entrevistas </a:t>
            </a:r>
            <a:endParaRPr lang="es-ES" b="1" u="sng" dirty="0">
              <a:latin typeface="Times New Roman" panose="02020603050405020304" pitchFamily="18" charset="0"/>
              <a:cs typeface="Times New Roman" panose="02020603050405020304" pitchFamily="18" charset="0"/>
            </a:endParaRPr>
          </a:p>
        </p:txBody>
      </p:sp>
      <p:sp>
        <p:nvSpPr>
          <p:cNvPr id="10" name="CuadroTexto 9"/>
          <p:cNvSpPr txBox="1"/>
          <p:nvPr/>
        </p:nvSpPr>
        <p:spPr>
          <a:xfrm>
            <a:off x="3941783" y="1478428"/>
            <a:ext cx="3090440" cy="646331"/>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smtClean="0">
                <a:latin typeface="Times New Roman" panose="02020603050405020304" pitchFamily="18" charset="0"/>
                <a:cs typeface="Times New Roman" panose="02020603050405020304" pitchFamily="18" charset="0"/>
              </a:rPr>
              <a:t>Validación de datos cualitativos</a:t>
            </a:r>
            <a:endParaRPr lang="es-ES" b="1" dirty="0">
              <a:latin typeface="Times New Roman" panose="02020603050405020304" pitchFamily="18" charset="0"/>
              <a:cs typeface="Times New Roman" panose="02020603050405020304" pitchFamily="18" charset="0"/>
            </a:endParaRPr>
          </a:p>
        </p:txBody>
      </p:sp>
      <p:sp>
        <p:nvSpPr>
          <p:cNvPr id="12" name="CuadroTexto 11"/>
          <p:cNvSpPr txBox="1"/>
          <p:nvPr/>
        </p:nvSpPr>
        <p:spPr>
          <a:xfrm>
            <a:off x="273536" y="1562913"/>
            <a:ext cx="2669459" cy="36933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smtClean="0">
                <a:latin typeface="Times New Roman" panose="02020603050405020304" pitchFamily="18" charset="0"/>
                <a:cs typeface="Times New Roman" panose="02020603050405020304" pitchFamily="18" charset="0"/>
              </a:rPr>
              <a:t>Software Atlas Ti</a:t>
            </a:r>
            <a:endParaRPr lang="es-ES" b="1" dirty="0">
              <a:latin typeface="Times New Roman" panose="02020603050405020304" pitchFamily="18" charset="0"/>
              <a:cs typeface="Times New Roman" panose="02020603050405020304" pitchFamily="18" charset="0"/>
            </a:endParaRPr>
          </a:p>
        </p:txBody>
      </p:sp>
      <p:sp>
        <p:nvSpPr>
          <p:cNvPr id="13" name="CuadroTexto 12"/>
          <p:cNvSpPr txBox="1"/>
          <p:nvPr/>
        </p:nvSpPr>
        <p:spPr>
          <a:xfrm>
            <a:off x="8250733" y="1475414"/>
            <a:ext cx="2669459" cy="646331"/>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smtClean="0">
                <a:latin typeface="Times New Roman" panose="02020603050405020304" pitchFamily="18" charset="0"/>
                <a:cs typeface="Times New Roman" panose="02020603050405020304" pitchFamily="18" charset="0"/>
              </a:rPr>
              <a:t>Red de Familiar o Red Semántica</a:t>
            </a:r>
            <a:endParaRPr lang="es-ES" b="1" dirty="0">
              <a:latin typeface="Times New Roman" panose="02020603050405020304" pitchFamily="18" charset="0"/>
              <a:cs typeface="Times New Roman" panose="02020603050405020304" pitchFamily="18" charset="0"/>
            </a:endParaRPr>
          </a:p>
        </p:txBody>
      </p:sp>
      <p:sp>
        <p:nvSpPr>
          <p:cNvPr id="14" name="Flecha derecha 13"/>
          <p:cNvSpPr/>
          <p:nvPr/>
        </p:nvSpPr>
        <p:spPr>
          <a:xfrm>
            <a:off x="7231983" y="3235333"/>
            <a:ext cx="436428" cy="358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Flecha abajo 18"/>
          <p:cNvSpPr/>
          <p:nvPr/>
        </p:nvSpPr>
        <p:spPr>
          <a:xfrm>
            <a:off x="1431284" y="2060981"/>
            <a:ext cx="353962" cy="3196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 name="Imagen 19"/>
          <p:cNvPicPr/>
          <p:nvPr/>
        </p:nvPicPr>
        <p:blipFill rotWithShape="1">
          <a:blip r:embed="rId2" cstate="print">
            <a:extLst>
              <a:ext uri="{28A0092B-C50C-407E-A947-70E740481C1C}">
                <a14:useLocalDpi xmlns:a14="http://schemas.microsoft.com/office/drawing/2010/main" val="0"/>
              </a:ext>
            </a:extLst>
          </a:blip>
          <a:srcRect b="4702"/>
          <a:stretch/>
        </p:blipFill>
        <p:spPr bwMode="auto">
          <a:xfrm>
            <a:off x="3742024" y="2529949"/>
            <a:ext cx="3489959" cy="2093067"/>
          </a:xfrm>
          <a:prstGeom prst="rect">
            <a:avLst/>
          </a:prstGeom>
          <a:ln>
            <a:noFill/>
          </a:ln>
          <a:extLst>
            <a:ext uri="{53640926-AAD7-44D8-BBD7-CCE9431645EC}">
              <a14:shadowObscured xmlns:a14="http://schemas.microsoft.com/office/drawing/2010/main"/>
            </a:ext>
          </a:extLst>
        </p:spPr>
      </p:pic>
      <p:pic>
        <p:nvPicPr>
          <p:cNvPr id="21" name="Imagen 20"/>
          <p:cNvPicPr>
            <a:picLocks noChangeAspect="1"/>
          </p:cNvPicPr>
          <p:nvPr/>
        </p:nvPicPr>
        <p:blipFill>
          <a:blip r:embed="rId3"/>
          <a:stretch>
            <a:fillRect/>
          </a:stretch>
        </p:blipFill>
        <p:spPr>
          <a:xfrm>
            <a:off x="95332" y="2565513"/>
            <a:ext cx="3210264" cy="2057503"/>
          </a:xfrm>
          <a:prstGeom prst="rect">
            <a:avLst/>
          </a:prstGeom>
        </p:spPr>
      </p:pic>
      <p:sp>
        <p:nvSpPr>
          <p:cNvPr id="22" name="Flecha derecha 21"/>
          <p:cNvSpPr/>
          <p:nvPr/>
        </p:nvSpPr>
        <p:spPr>
          <a:xfrm>
            <a:off x="3305596" y="3395707"/>
            <a:ext cx="436428" cy="358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4" name="Imagen 23" descr="Imagen que contiene texto, mapa&#10;&#10;Descripción generada con confianza muy alta">
            <a:extLst>
              <a:ext uri="{FF2B5EF4-FFF2-40B4-BE49-F238E27FC236}">
                <a16:creationId xmlns="" xmlns:a16="http://schemas.microsoft.com/office/drawing/2014/main" id="{567D83C8-F909-4AC3-B32C-4BA7B48A5ED0}"/>
              </a:ext>
            </a:extLst>
          </p:cNvPr>
          <p:cNvPicPr/>
          <p:nvPr/>
        </p:nvPicPr>
        <p:blipFill>
          <a:blip r:embed="rId4">
            <a:extLst>
              <a:ext uri="{28A0092B-C50C-407E-A947-70E740481C1C}">
                <a14:useLocalDpi xmlns:a14="http://schemas.microsoft.com/office/drawing/2010/main" val="0"/>
              </a:ext>
            </a:extLst>
          </a:blip>
          <a:stretch>
            <a:fillRect/>
          </a:stretch>
        </p:blipFill>
        <p:spPr>
          <a:xfrm>
            <a:off x="7836758" y="2473055"/>
            <a:ext cx="3497410" cy="22424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 name="CuadroTexto 24"/>
          <p:cNvSpPr txBox="1"/>
          <p:nvPr/>
        </p:nvSpPr>
        <p:spPr>
          <a:xfrm>
            <a:off x="1297858" y="4875846"/>
            <a:ext cx="1047136" cy="307777"/>
          </a:xfrm>
          <a:prstGeom prst="rect">
            <a:avLst/>
          </a:prstGeom>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s-ES" sz="1400" b="1" dirty="0" smtClean="0">
                <a:solidFill>
                  <a:schemeClr val="tx1"/>
                </a:solidFill>
                <a:latin typeface="Times New Roman" panose="02020603050405020304" pitchFamily="18" charset="0"/>
                <a:cs typeface="Times New Roman" panose="02020603050405020304" pitchFamily="18" charset="0"/>
              </a:rPr>
              <a:t>Etapa 1</a:t>
            </a:r>
            <a:endParaRPr lang="es-ES" sz="1400" b="1" dirty="0">
              <a:solidFill>
                <a:schemeClr val="tx1"/>
              </a:solidFill>
              <a:latin typeface="Times New Roman" panose="02020603050405020304" pitchFamily="18" charset="0"/>
              <a:cs typeface="Times New Roman" panose="02020603050405020304" pitchFamily="18" charset="0"/>
            </a:endParaRPr>
          </a:p>
        </p:txBody>
      </p:sp>
      <p:sp>
        <p:nvSpPr>
          <p:cNvPr id="26" name="CuadroTexto 25"/>
          <p:cNvSpPr txBox="1"/>
          <p:nvPr/>
        </p:nvSpPr>
        <p:spPr>
          <a:xfrm>
            <a:off x="5123380" y="4875967"/>
            <a:ext cx="1047136" cy="307777"/>
          </a:xfrm>
          <a:prstGeom prst="rect">
            <a:avLst/>
          </a:prstGeom>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s-ES" sz="1400" b="1" dirty="0" smtClean="0">
                <a:solidFill>
                  <a:schemeClr val="tx1"/>
                </a:solidFill>
                <a:latin typeface="Times New Roman" panose="02020603050405020304" pitchFamily="18" charset="0"/>
                <a:cs typeface="Times New Roman" panose="02020603050405020304" pitchFamily="18" charset="0"/>
              </a:rPr>
              <a:t>Etapa 2</a:t>
            </a:r>
            <a:endParaRPr lang="es-ES" sz="1400" b="1" dirty="0">
              <a:solidFill>
                <a:schemeClr val="tx1"/>
              </a:solidFill>
              <a:latin typeface="Times New Roman" panose="02020603050405020304" pitchFamily="18" charset="0"/>
              <a:cs typeface="Times New Roman" panose="02020603050405020304" pitchFamily="18" charset="0"/>
            </a:endParaRPr>
          </a:p>
        </p:txBody>
      </p:sp>
      <p:sp>
        <p:nvSpPr>
          <p:cNvPr id="27" name="CuadroTexto 26"/>
          <p:cNvSpPr txBox="1"/>
          <p:nvPr/>
        </p:nvSpPr>
        <p:spPr>
          <a:xfrm>
            <a:off x="9061895" y="4875846"/>
            <a:ext cx="1047136" cy="307777"/>
          </a:xfrm>
          <a:prstGeom prst="rect">
            <a:avLst/>
          </a:prstGeom>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s-ES" sz="1400" b="1" dirty="0" smtClean="0">
                <a:solidFill>
                  <a:schemeClr val="tx1"/>
                </a:solidFill>
                <a:latin typeface="Times New Roman" panose="02020603050405020304" pitchFamily="18" charset="0"/>
                <a:cs typeface="Times New Roman" panose="02020603050405020304" pitchFamily="18" charset="0"/>
              </a:rPr>
              <a:t>Etapa 3</a:t>
            </a:r>
            <a:endParaRPr lang="es-ES" sz="1400" b="1" dirty="0">
              <a:solidFill>
                <a:schemeClr val="tx1"/>
              </a:solidFill>
              <a:latin typeface="Times New Roman" panose="02020603050405020304" pitchFamily="18" charset="0"/>
              <a:cs typeface="Times New Roman" panose="02020603050405020304" pitchFamily="18" charset="0"/>
            </a:endParaRPr>
          </a:p>
        </p:txBody>
      </p:sp>
      <p:sp>
        <p:nvSpPr>
          <p:cNvPr id="28" name="CuadroTexto 27"/>
          <p:cNvSpPr txBox="1"/>
          <p:nvPr/>
        </p:nvSpPr>
        <p:spPr>
          <a:xfrm>
            <a:off x="2344994" y="5658135"/>
            <a:ext cx="5491764" cy="830997"/>
          </a:xfrm>
          <a:prstGeom prst="rightArrowCallout">
            <a:avLst>
              <a:gd name="adj1" fmla="val 28277"/>
              <a:gd name="adj2" fmla="val 25000"/>
              <a:gd name="adj3" fmla="val 25000"/>
              <a:gd name="adj4" fmla="val 86911"/>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S" sz="1600" dirty="0" smtClean="0">
                <a:latin typeface="Times New Roman" panose="02020603050405020304" pitchFamily="18" charset="0"/>
                <a:cs typeface="Times New Roman" panose="02020603050405020304" pitchFamily="18" charset="0"/>
              </a:rPr>
              <a:t>En base a los datos obtenidos  a través de las entrevistas efectuadas al personal calificado de las 9 empresas comercializadoras de electrodomésticos </a:t>
            </a:r>
            <a:endParaRPr lang="es-ES" sz="1600" dirty="0">
              <a:latin typeface="Times New Roman" panose="02020603050405020304" pitchFamily="18" charset="0"/>
              <a:cs typeface="Times New Roman" panose="02020603050405020304" pitchFamily="18" charset="0"/>
            </a:endParaRPr>
          </a:p>
        </p:txBody>
      </p:sp>
      <p:sp>
        <p:nvSpPr>
          <p:cNvPr id="29" name="CuadroTexto 28">
            <a:hlinkClick r:id="rId5" action="ppaction://hlinksldjump"/>
          </p:cNvPr>
          <p:cNvSpPr txBox="1"/>
          <p:nvPr/>
        </p:nvSpPr>
        <p:spPr>
          <a:xfrm>
            <a:off x="8086491" y="5813957"/>
            <a:ext cx="1469474" cy="476071"/>
          </a:xfrm>
          <a:prstGeom prst="ellipse">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600" b="1" dirty="0" smtClean="0">
                <a:latin typeface="Times New Roman" panose="02020603050405020304" pitchFamily="18" charset="0"/>
                <a:cs typeface="Times New Roman" panose="02020603050405020304" pitchFamily="18" charset="0"/>
              </a:rPr>
              <a:t>continua</a:t>
            </a:r>
            <a:endParaRPr lang="es-ES" sz="1600" b="1" dirty="0">
              <a:latin typeface="Times New Roman" panose="02020603050405020304" pitchFamily="18" charset="0"/>
              <a:cs typeface="Times New Roman" panose="02020603050405020304" pitchFamily="18" charset="0"/>
            </a:endParaRPr>
          </a:p>
        </p:txBody>
      </p:sp>
      <p:pic>
        <p:nvPicPr>
          <p:cNvPr id="30" name="Imagen 29" descr="https://encrypted-tbn2.gstatic.com/images?q=tbn:ANd9GcSBpL-454MJ-DxrAOXHotLYAl15_h2GD57qw1QA6zXNLsEd0nbm"/>
          <p:cNvPicPr/>
          <p:nvPr/>
        </p:nvPicPr>
        <p:blipFill rotWithShape="1">
          <a:blip r:embed="rId6" cstate="print">
            <a:extLst>
              <a:ext uri="{28A0092B-C50C-407E-A947-70E740481C1C}">
                <a14:useLocalDpi xmlns:a14="http://schemas.microsoft.com/office/drawing/2010/main" val="0"/>
              </a:ext>
            </a:extLst>
          </a:blip>
          <a:srcRect r="72990"/>
          <a:stretch/>
        </p:blipFill>
        <p:spPr bwMode="auto">
          <a:xfrm>
            <a:off x="10393142" y="-60440"/>
            <a:ext cx="1544445" cy="1478944"/>
          </a:xfrm>
          <a:prstGeom prst="ellipse">
            <a:avLst/>
          </a:prstGeom>
          <a:ln>
            <a:noFill/>
          </a:ln>
          <a:effectLst>
            <a:softEdge rad="112500"/>
          </a:effectLst>
        </p:spPr>
      </p:pic>
    </p:spTree>
    <p:extLst>
      <p:ext uri="{BB962C8B-B14F-4D97-AF65-F5344CB8AC3E}">
        <p14:creationId xmlns:p14="http://schemas.microsoft.com/office/powerpoint/2010/main" val="949825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Fernanda\Desktop\ENTREVISTAS\ENTREVISTAS 2\Red Semantica Empresas Comercializadoras Electrodomesticos.jpg"/>
          <p:cNvPicPr/>
          <p:nvPr/>
        </p:nvPicPr>
        <p:blipFill>
          <a:blip r:embed="rId2">
            <a:extLst>
              <a:ext uri="{28A0092B-C50C-407E-A947-70E740481C1C}">
                <a14:useLocalDpi xmlns:a14="http://schemas.microsoft.com/office/drawing/2010/main" val="0"/>
              </a:ext>
            </a:extLst>
          </a:blip>
          <a:srcRect/>
          <a:stretch>
            <a:fillRect/>
          </a:stretch>
        </p:blipFill>
        <p:spPr bwMode="auto">
          <a:xfrm>
            <a:off x="322644" y="1093052"/>
            <a:ext cx="11313833" cy="5145516"/>
          </a:xfrm>
          <a:prstGeom prst="rect">
            <a:avLst/>
          </a:prstGeom>
          <a:noFill/>
          <a:ln>
            <a:noFill/>
          </a:ln>
        </p:spPr>
      </p:pic>
      <p:sp>
        <p:nvSpPr>
          <p:cNvPr id="3" name="CuadroTexto 2"/>
          <p:cNvSpPr txBox="1"/>
          <p:nvPr/>
        </p:nvSpPr>
        <p:spPr>
          <a:xfrm>
            <a:off x="486697" y="6238568"/>
            <a:ext cx="4984954" cy="246221"/>
          </a:xfrm>
          <a:prstGeom prst="rect">
            <a:avLst/>
          </a:prstGeom>
          <a:noFill/>
        </p:spPr>
        <p:txBody>
          <a:bodyPr wrap="square" rtlCol="0">
            <a:spAutoFit/>
          </a:bodyPr>
          <a:lstStyle/>
          <a:p>
            <a:r>
              <a:rPr lang="es-ES" sz="1000" b="1" dirty="0" smtClean="0">
                <a:latin typeface="Times New Roman" panose="02020603050405020304" pitchFamily="18" charset="0"/>
                <a:cs typeface="Times New Roman" panose="02020603050405020304" pitchFamily="18" charset="0"/>
              </a:rPr>
              <a:t>Fuente</a:t>
            </a:r>
            <a:r>
              <a:rPr lang="es-ES" sz="1000" dirty="0" smtClean="0">
                <a:latin typeface="Times New Roman" panose="02020603050405020304" pitchFamily="18" charset="0"/>
                <a:cs typeface="Times New Roman" panose="02020603050405020304" pitchFamily="18" charset="0"/>
              </a:rPr>
              <a:t>: Datos obtenidos a través de entrevistas a responsables del área de crédito</a:t>
            </a:r>
            <a:r>
              <a:rPr lang="es-ES" sz="1000" dirty="0" smtClean="0">
                <a:latin typeface="Times New Roman" panose="02020603050405020304" pitchFamily="18" charset="0"/>
                <a:cs typeface="Times New Roman" panose="02020603050405020304" pitchFamily="18" charset="0"/>
              </a:rPr>
              <a:t>.</a:t>
            </a:r>
            <a:endParaRPr lang="es-ES" sz="1000" dirty="0" smtClean="0">
              <a:latin typeface="Times New Roman" panose="02020603050405020304" pitchFamily="18" charset="0"/>
              <a:cs typeface="Times New Roman" panose="02020603050405020304" pitchFamily="18" charset="0"/>
            </a:endParaRPr>
          </a:p>
        </p:txBody>
      </p:sp>
      <p:sp>
        <p:nvSpPr>
          <p:cNvPr id="4" name="Rectángulo 3">
            <a:extLst>
              <a:ext uri="{FF2B5EF4-FFF2-40B4-BE49-F238E27FC236}">
                <a16:creationId xmlns="" xmlns:a16="http://schemas.microsoft.com/office/drawing/2014/main" id="{04DFCE24-6030-4A23-8309-AEAB73CEA858}"/>
              </a:ext>
            </a:extLst>
          </p:cNvPr>
          <p:cNvSpPr/>
          <p:nvPr/>
        </p:nvSpPr>
        <p:spPr>
          <a:xfrm>
            <a:off x="322644" y="338999"/>
            <a:ext cx="7860487" cy="707886"/>
          </a:xfrm>
          <a:prstGeom prst="rect">
            <a:avLst/>
          </a:prstGeom>
        </p:spPr>
        <p:txBody>
          <a:bodyPr wrap="square">
            <a:spAutoFit/>
          </a:bodyPr>
          <a:lstStyle/>
          <a:p>
            <a:r>
              <a:rPr lang="es-EC" sz="2000" b="1" dirty="0">
                <a:latin typeface="Times New Roman" panose="02020603050405020304" pitchFamily="18" charset="0"/>
                <a:ea typeface="Calibri" panose="020F0502020204030204" pitchFamily="34" charset="0"/>
              </a:rPr>
              <a:t>Red Semántica  </a:t>
            </a:r>
            <a:r>
              <a:rPr lang="es-EC" sz="2000" b="1" dirty="0" smtClean="0">
                <a:latin typeface="Times New Roman" panose="02020603050405020304" pitchFamily="18" charset="0"/>
                <a:ea typeface="Calibri" panose="020F0502020204030204" pitchFamily="34" charset="0"/>
              </a:rPr>
              <a:t>de </a:t>
            </a:r>
            <a:r>
              <a:rPr lang="es-EC" sz="2000" b="1" dirty="0">
                <a:latin typeface="Times New Roman" panose="02020603050405020304" pitchFamily="18" charset="0"/>
                <a:ea typeface="Calibri" panose="020F0502020204030204" pitchFamily="34" charset="0"/>
              </a:rPr>
              <a:t>las </a:t>
            </a:r>
            <a:r>
              <a:rPr lang="es-EC" sz="2000" b="1" dirty="0" smtClean="0">
                <a:latin typeface="Times New Roman" panose="02020603050405020304" pitchFamily="18" charset="0"/>
                <a:ea typeface="Calibri" panose="020F0502020204030204" pitchFamily="34" charset="0"/>
              </a:rPr>
              <a:t>medianas empresas que comercializan electrodomésticos en el Distrito Metropolitano de Quito</a:t>
            </a:r>
            <a:endParaRPr lang="es-EC" sz="2000" dirty="0"/>
          </a:p>
        </p:txBody>
      </p:sp>
      <p:pic>
        <p:nvPicPr>
          <p:cNvPr id="5" name="Imagen 4" descr="https://encrypted-tbn2.gstatic.com/images?q=tbn:ANd9GcSBpL-454MJ-DxrAOXHotLYAl15_h2GD57qw1QA6zXNLsEd0nbm"/>
          <p:cNvPicPr/>
          <p:nvPr/>
        </p:nvPicPr>
        <p:blipFill rotWithShape="1">
          <a:blip r:embed="rId3" cstate="print">
            <a:extLst>
              <a:ext uri="{28A0092B-C50C-407E-A947-70E740481C1C}">
                <a14:useLocalDpi xmlns:a14="http://schemas.microsoft.com/office/drawing/2010/main" val="0"/>
              </a:ext>
            </a:extLst>
          </a:blip>
          <a:srcRect r="72990"/>
          <a:stretch/>
        </p:blipFill>
        <p:spPr bwMode="auto">
          <a:xfrm>
            <a:off x="10338620" y="0"/>
            <a:ext cx="1171265" cy="1180597"/>
          </a:xfrm>
          <a:prstGeom prst="ellipse">
            <a:avLst/>
          </a:prstGeom>
          <a:ln>
            <a:noFill/>
          </a:ln>
          <a:effectLst>
            <a:softEdge rad="112500"/>
          </a:effectLst>
        </p:spPr>
      </p:pic>
    </p:spTree>
    <p:extLst>
      <p:ext uri="{BB962C8B-B14F-4D97-AF65-F5344CB8AC3E}">
        <p14:creationId xmlns:p14="http://schemas.microsoft.com/office/powerpoint/2010/main" val="2247005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20533" y="339713"/>
            <a:ext cx="4192473" cy="368499"/>
          </a:xfrm>
          <a:prstGeom prst="rect">
            <a:avLst/>
          </a:prstGeom>
          <a:noFill/>
        </p:spPr>
        <p:txBody>
          <a:bodyPr wrap="square" rtlCol="0">
            <a:spAutoFit/>
          </a:bodyPr>
          <a:lstStyle/>
          <a:p>
            <a:r>
              <a:rPr lang="es-ES" b="1" dirty="0" smtClean="0">
                <a:latin typeface="Times New Roman" panose="02020603050405020304" pitchFamily="18" charset="0"/>
                <a:cs typeface="Times New Roman" panose="02020603050405020304" pitchFamily="18" charset="0"/>
              </a:rPr>
              <a:t>Conclusiones Núcleos Temáticos</a:t>
            </a:r>
            <a:endParaRPr lang="es-ES" b="1" dirty="0">
              <a:latin typeface="Times New Roman" panose="02020603050405020304" pitchFamily="18"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22664420"/>
              </p:ext>
            </p:extLst>
          </p:nvPr>
        </p:nvGraphicFramePr>
        <p:xfrm>
          <a:off x="561240" y="877192"/>
          <a:ext cx="9458249" cy="5679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https://encrypted-tbn2.gstatic.com/images?q=tbn:ANd9GcSBpL-454MJ-DxrAOXHotLYAl15_h2GD57qw1QA6zXNLsEd0nbm"/>
          <p:cNvPicPr/>
          <p:nvPr/>
        </p:nvPicPr>
        <p:blipFill rotWithShape="1">
          <a:blip r:embed="rId7" cstate="print">
            <a:extLst>
              <a:ext uri="{28A0092B-C50C-407E-A947-70E740481C1C}">
                <a14:useLocalDpi xmlns:a14="http://schemas.microsoft.com/office/drawing/2010/main" val="0"/>
              </a:ext>
            </a:extLst>
          </a:blip>
          <a:srcRect r="72990"/>
          <a:stretch/>
        </p:blipFill>
        <p:spPr bwMode="auto">
          <a:xfrm>
            <a:off x="10427111" y="295757"/>
            <a:ext cx="1171265" cy="1180597"/>
          </a:xfrm>
          <a:prstGeom prst="ellipse">
            <a:avLst/>
          </a:prstGeom>
          <a:ln>
            <a:noFill/>
          </a:ln>
          <a:effectLst>
            <a:softEdge rad="112500"/>
          </a:effectLst>
        </p:spPr>
      </p:pic>
    </p:spTree>
    <p:extLst>
      <p:ext uri="{BB962C8B-B14F-4D97-AF65-F5344CB8AC3E}">
        <p14:creationId xmlns:p14="http://schemas.microsoft.com/office/powerpoint/2010/main" val="1301621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04DFCE24-6030-4A23-8309-AEAB73CEA858}"/>
              </a:ext>
            </a:extLst>
          </p:cNvPr>
          <p:cNvSpPr/>
          <p:nvPr/>
        </p:nvSpPr>
        <p:spPr>
          <a:xfrm>
            <a:off x="241917" y="237553"/>
            <a:ext cx="3558260" cy="400110"/>
          </a:xfrm>
          <a:prstGeom prst="rect">
            <a:avLst/>
          </a:prstGeom>
        </p:spPr>
        <p:txBody>
          <a:bodyPr wrap="square">
            <a:spAutoFit/>
          </a:bodyPr>
          <a:lstStyle/>
          <a:p>
            <a:r>
              <a:rPr lang="es-EC" sz="2000" b="1" dirty="0" smtClean="0">
                <a:latin typeface="Times New Roman" panose="02020603050405020304" pitchFamily="18" charset="0"/>
              </a:rPr>
              <a:t>Comprobación de la </a:t>
            </a:r>
            <a:r>
              <a:rPr lang="es-EC" sz="2000" b="1" dirty="0">
                <a:latin typeface="Times New Roman" panose="02020603050405020304" pitchFamily="18" charset="0"/>
              </a:rPr>
              <a:t>h</a:t>
            </a:r>
            <a:r>
              <a:rPr lang="es-EC" sz="2000" b="1" dirty="0" smtClean="0">
                <a:latin typeface="Times New Roman" panose="02020603050405020304" pitchFamily="18" charset="0"/>
              </a:rPr>
              <a:t>ipótesis</a:t>
            </a:r>
            <a:endParaRPr lang="es-EC" sz="2000" dirty="0"/>
          </a:p>
        </p:txBody>
      </p:sp>
      <p:graphicFrame>
        <p:nvGraphicFramePr>
          <p:cNvPr id="3" name="Tabla 2"/>
          <p:cNvGraphicFramePr>
            <a:graphicFrameLocks noGrp="1"/>
          </p:cNvGraphicFramePr>
          <p:nvPr>
            <p:extLst>
              <p:ext uri="{D42A27DB-BD31-4B8C-83A1-F6EECF244321}">
                <p14:modId xmlns:p14="http://schemas.microsoft.com/office/powerpoint/2010/main" val="3239931863"/>
              </p:ext>
            </p:extLst>
          </p:nvPr>
        </p:nvGraphicFramePr>
        <p:xfrm>
          <a:off x="2713702" y="3657597"/>
          <a:ext cx="7575651" cy="1125855"/>
        </p:xfrm>
        <a:graphic>
          <a:graphicData uri="http://schemas.openxmlformats.org/drawingml/2006/table">
            <a:tbl>
              <a:tblPr>
                <a:tableStyleId>{1E171933-4619-4E11-9A3F-F7608DF75F80}</a:tableStyleId>
              </a:tblPr>
              <a:tblGrid>
                <a:gridCol w="1051565"/>
                <a:gridCol w="1174248"/>
                <a:gridCol w="1261879"/>
                <a:gridCol w="1564202"/>
                <a:gridCol w="1472192"/>
                <a:gridCol w="1051565"/>
              </a:tblGrid>
              <a:tr h="485775">
                <a:tc>
                  <a:txBody>
                    <a:bodyPr/>
                    <a:lstStyle/>
                    <a:p>
                      <a:pPr algn="ctr" fontAlgn="ctr"/>
                      <a:r>
                        <a:rPr lang="es-ES" sz="1400" b="1" u="none" strike="noStrike" dirty="0">
                          <a:effectLst/>
                          <a:latin typeface="Times New Roman" panose="02020603050405020304" pitchFamily="18" charset="0"/>
                          <a:cs typeface="Times New Roman" panose="02020603050405020304" pitchFamily="18" charset="0"/>
                        </a:rPr>
                        <a:t>AÑO</a:t>
                      </a:r>
                      <a:endParaRPr lang="es-ES" sz="1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s-ES" sz="1400" u="none" strike="noStrike" dirty="0" smtClean="0">
                          <a:effectLst/>
                          <a:latin typeface="Times New Roman" panose="02020603050405020304" pitchFamily="18" charset="0"/>
                          <a:cs typeface="Times New Roman" panose="02020603050405020304" pitchFamily="18" charset="0"/>
                        </a:rPr>
                        <a:t>Días </a:t>
                      </a:r>
                      <a:r>
                        <a:rPr lang="es-ES" sz="1400" u="none" strike="noStrike" dirty="0">
                          <a:effectLst/>
                          <a:latin typeface="Times New Roman" panose="02020603050405020304" pitchFamily="18" charset="0"/>
                          <a:cs typeface="Times New Roman" panose="02020603050405020304" pitchFamily="18" charset="0"/>
                        </a:rPr>
                        <a:t>de Cuentas por Cobrar</a:t>
                      </a:r>
                      <a:endParaRPr lang="es-ES" sz="1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algn="ctr" fontAlgn="ctr"/>
                      <a:r>
                        <a:rPr lang="es-ES" sz="1400" u="none" strike="noStrike">
                          <a:effectLst/>
                          <a:latin typeface="Times New Roman" panose="02020603050405020304" pitchFamily="18" charset="0"/>
                          <a:cs typeface="Times New Roman" panose="02020603050405020304" pitchFamily="18" charset="0"/>
                        </a:rPr>
                        <a:t>Días de Inventarios</a:t>
                      </a:r>
                      <a:endParaRPr lang="es-ES" sz="1400" b="1" i="0" u="none" strike="noStrike">
                        <a:solidFill>
                          <a:srgbClr val="FFFFFF"/>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s-ES" sz="1400" u="none" strike="noStrike" dirty="0">
                          <a:effectLst/>
                          <a:latin typeface="Times New Roman" panose="02020603050405020304" pitchFamily="18" charset="0"/>
                          <a:cs typeface="Times New Roman" panose="02020603050405020304" pitchFamily="18" charset="0"/>
                        </a:rPr>
                        <a:t>Días de Proveedores</a:t>
                      </a:r>
                      <a:endParaRPr lang="es-ES" sz="1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0" marR="0" marT="0" marB="0" anchor="ctr">
                    <a:solidFill>
                      <a:schemeClr val="accent2">
                        <a:lumMod val="20000"/>
                        <a:lumOff val="80000"/>
                      </a:schemeClr>
                    </a:solidFill>
                  </a:tcPr>
                </a:tc>
                <a:tc>
                  <a:txBody>
                    <a:bodyPr/>
                    <a:lstStyle/>
                    <a:p>
                      <a:pPr algn="ctr" fontAlgn="ctr"/>
                      <a:r>
                        <a:rPr lang="es-ES" sz="1400" u="none" strike="noStrike" dirty="0">
                          <a:effectLst/>
                          <a:latin typeface="Times New Roman" panose="02020603050405020304" pitchFamily="18" charset="0"/>
                          <a:cs typeface="Times New Roman" panose="02020603050405020304" pitchFamily="18" charset="0"/>
                        </a:rPr>
                        <a:t>Ciclo Operacional</a:t>
                      </a:r>
                      <a:endParaRPr lang="es-ES" sz="14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s-ES" sz="1400" u="none" strike="noStrike">
                          <a:effectLst/>
                          <a:latin typeface="Times New Roman" panose="02020603050405020304" pitchFamily="18" charset="0"/>
                          <a:cs typeface="Times New Roman" panose="02020603050405020304" pitchFamily="18" charset="0"/>
                        </a:rPr>
                        <a:t>Ciclo de Caja</a:t>
                      </a:r>
                      <a:endParaRPr lang="es-ES" sz="1400" b="1" i="0" u="none" strike="noStrike">
                        <a:solidFill>
                          <a:srgbClr val="FFFFFF"/>
                        </a:solidFill>
                        <a:effectLst/>
                        <a:latin typeface="Times New Roman" panose="02020603050405020304" pitchFamily="18" charset="0"/>
                        <a:cs typeface="Times New Roman" panose="02020603050405020304" pitchFamily="18" charset="0"/>
                      </a:endParaRPr>
                    </a:p>
                  </a:txBody>
                  <a:tcPr marL="0" marR="0" marT="0" marB="0" anchor="ctr"/>
                </a:tc>
              </a:tr>
              <a:tr h="190500">
                <a:tc>
                  <a:txBody>
                    <a:bodyPr/>
                    <a:lstStyle/>
                    <a:p>
                      <a:pPr algn="ctr" fontAlgn="b"/>
                      <a:r>
                        <a:rPr lang="es-ES" sz="1400" b="1" u="none" strike="noStrike" dirty="0">
                          <a:effectLst/>
                          <a:latin typeface="Times New Roman" panose="02020603050405020304" pitchFamily="18" charset="0"/>
                          <a:cs typeface="Times New Roman" panose="02020603050405020304" pitchFamily="18" charset="0"/>
                        </a:rPr>
                        <a:t>2014</a:t>
                      </a:r>
                      <a:endParaRPr lang="es-E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s-ES" sz="1400" u="none" strike="noStrike" dirty="0">
                          <a:effectLst/>
                          <a:latin typeface="Times New Roman" panose="02020603050405020304" pitchFamily="18" charset="0"/>
                          <a:cs typeface="Times New Roman" panose="02020603050405020304" pitchFamily="18" charset="0"/>
                        </a:rPr>
                        <a:t>85</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accent3">
                        <a:lumMod val="20000"/>
                        <a:lumOff val="80000"/>
                      </a:schemeClr>
                    </a:solidFill>
                  </a:tcPr>
                </a:tc>
                <a:tc>
                  <a:txBody>
                    <a:bodyPr/>
                    <a:lstStyle/>
                    <a:p>
                      <a:pPr algn="ctr" fontAlgn="b"/>
                      <a:r>
                        <a:rPr lang="es-ES" sz="1400" u="none" strike="noStrike">
                          <a:effectLst/>
                          <a:latin typeface="Times New Roman" panose="02020603050405020304" pitchFamily="18" charset="0"/>
                          <a:cs typeface="Times New Roman" panose="02020603050405020304" pitchFamily="18" charset="0"/>
                        </a:rPr>
                        <a:t>128</a:t>
                      </a:r>
                      <a:endParaRPr lang="es-E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s-ES" sz="1400" u="none" strike="noStrike" dirty="0">
                          <a:effectLst/>
                          <a:latin typeface="Times New Roman" panose="02020603050405020304" pitchFamily="18" charset="0"/>
                          <a:cs typeface="Times New Roman" panose="02020603050405020304" pitchFamily="18" charset="0"/>
                        </a:rPr>
                        <a:t>218</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accent2">
                        <a:lumMod val="20000"/>
                        <a:lumOff val="80000"/>
                      </a:schemeClr>
                    </a:solidFill>
                  </a:tcPr>
                </a:tc>
                <a:tc>
                  <a:txBody>
                    <a:bodyPr/>
                    <a:lstStyle/>
                    <a:p>
                      <a:pPr algn="ctr" fontAlgn="b"/>
                      <a:r>
                        <a:rPr lang="es-ES" sz="1400" u="none" strike="noStrike">
                          <a:effectLst/>
                          <a:latin typeface="Times New Roman" panose="02020603050405020304" pitchFamily="18" charset="0"/>
                          <a:cs typeface="Times New Roman" panose="02020603050405020304" pitchFamily="18" charset="0"/>
                        </a:rPr>
                        <a:t>213</a:t>
                      </a:r>
                      <a:endParaRPr lang="es-E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s-ES" sz="1400" u="none" strike="noStrike">
                          <a:effectLst/>
                          <a:latin typeface="Times New Roman" panose="02020603050405020304" pitchFamily="18" charset="0"/>
                          <a:cs typeface="Times New Roman" panose="02020603050405020304" pitchFamily="18" charset="0"/>
                        </a:rPr>
                        <a:t>-5</a:t>
                      </a:r>
                      <a:endParaRPr lang="es-E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190500">
                <a:tc>
                  <a:txBody>
                    <a:bodyPr/>
                    <a:lstStyle/>
                    <a:p>
                      <a:pPr algn="ctr" fontAlgn="b"/>
                      <a:r>
                        <a:rPr lang="es-ES" sz="1400" b="1" u="none" strike="noStrike" dirty="0">
                          <a:effectLst/>
                          <a:latin typeface="Times New Roman" panose="02020603050405020304" pitchFamily="18" charset="0"/>
                          <a:cs typeface="Times New Roman" panose="02020603050405020304" pitchFamily="18" charset="0"/>
                        </a:rPr>
                        <a:t>2015</a:t>
                      </a:r>
                      <a:endParaRPr lang="es-E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s-ES" sz="1400" u="none" strike="noStrike" dirty="0">
                          <a:effectLst/>
                          <a:latin typeface="Times New Roman" panose="02020603050405020304" pitchFamily="18" charset="0"/>
                          <a:cs typeface="Times New Roman" panose="02020603050405020304" pitchFamily="18" charset="0"/>
                        </a:rPr>
                        <a:t>102</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accent3">
                        <a:lumMod val="20000"/>
                        <a:lumOff val="80000"/>
                      </a:schemeClr>
                    </a:solidFill>
                  </a:tcPr>
                </a:tc>
                <a:tc>
                  <a:txBody>
                    <a:bodyPr/>
                    <a:lstStyle/>
                    <a:p>
                      <a:pPr algn="ctr" fontAlgn="b"/>
                      <a:r>
                        <a:rPr lang="es-ES" sz="1400" u="none" strike="noStrike">
                          <a:effectLst/>
                          <a:latin typeface="Times New Roman" panose="02020603050405020304" pitchFamily="18" charset="0"/>
                          <a:cs typeface="Times New Roman" panose="02020603050405020304" pitchFamily="18" charset="0"/>
                        </a:rPr>
                        <a:t>132</a:t>
                      </a:r>
                      <a:endParaRPr lang="es-E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s-ES" sz="1400" u="none" strike="noStrike">
                          <a:effectLst/>
                          <a:latin typeface="Times New Roman" panose="02020603050405020304" pitchFamily="18" charset="0"/>
                          <a:cs typeface="Times New Roman" panose="02020603050405020304" pitchFamily="18" charset="0"/>
                        </a:rPr>
                        <a:t>120</a:t>
                      </a:r>
                      <a:endParaRPr lang="es-E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accent2">
                        <a:lumMod val="20000"/>
                        <a:lumOff val="80000"/>
                      </a:schemeClr>
                    </a:solidFill>
                  </a:tcPr>
                </a:tc>
                <a:tc>
                  <a:txBody>
                    <a:bodyPr/>
                    <a:lstStyle/>
                    <a:p>
                      <a:pPr algn="ctr" fontAlgn="b"/>
                      <a:r>
                        <a:rPr lang="es-ES" sz="1400" u="none" strike="noStrike" dirty="0">
                          <a:effectLst/>
                          <a:latin typeface="Times New Roman" panose="02020603050405020304" pitchFamily="18" charset="0"/>
                          <a:cs typeface="Times New Roman" panose="02020603050405020304" pitchFamily="18" charset="0"/>
                        </a:rPr>
                        <a:t>234</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s-ES" sz="1400" u="none" strike="noStrike">
                          <a:effectLst/>
                          <a:latin typeface="Times New Roman" panose="02020603050405020304" pitchFamily="18" charset="0"/>
                          <a:cs typeface="Times New Roman" panose="02020603050405020304" pitchFamily="18" charset="0"/>
                        </a:rPr>
                        <a:t>114</a:t>
                      </a:r>
                      <a:endParaRPr lang="es-E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190500">
                <a:tc>
                  <a:txBody>
                    <a:bodyPr/>
                    <a:lstStyle/>
                    <a:p>
                      <a:pPr algn="ctr" fontAlgn="b"/>
                      <a:r>
                        <a:rPr lang="es-ES" sz="1400" b="1" u="none" strike="noStrike" dirty="0">
                          <a:effectLst/>
                          <a:latin typeface="Times New Roman" panose="02020603050405020304" pitchFamily="18" charset="0"/>
                          <a:cs typeface="Times New Roman" panose="02020603050405020304" pitchFamily="18" charset="0"/>
                        </a:rPr>
                        <a:t>2016</a:t>
                      </a:r>
                      <a:endParaRPr lang="es-E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s-ES" sz="1400" u="none" strike="noStrike" dirty="0">
                          <a:effectLst/>
                          <a:latin typeface="Times New Roman" panose="02020603050405020304" pitchFamily="18" charset="0"/>
                          <a:cs typeface="Times New Roman" panose="02020603050405020304" pitchFamily="18" charset="0"/>
                        </a:rPr>
                        <a:t>95</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accent3">
                        <a:lumMod val="20000"/>
                        <a:lumOff val="80000"/>
                      </a:schemeClr>
                    </a:solidFill>
                  </a:tcPr>
                </a:tc>
                <a:tc>
                  <a:txBody>
                    <a:bodyPr/>
                    <a:lstStyle/>
                    <a:p>
                      <a:pPr algn="ctr" fontAlgn="b"/>
                      <a:r>
                        <a:rPr lang="es-ES" sz="1400" u="none" strike="noStrike">
                          <a:effectLst/>
                          <a:latin typeface="Times New Roman" panose="02020603050405020304" pitchFamily="18" charset="0"/>
                          <a:cs typeface="Times New Roman" panose="02020603050405020304" pitchFamily="18" charset="0"/>
                        </a:rPr>
                        <a:t>123</a:t>
                      </a:r>
                      <a:endParaRPr lang="es-E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s-ES" sz="1400" u="none" strike="noStrike" dirty="0">
                          <a:effectLst/>
                          <a:latin typeface="Times New Roman" panose="02020603050405020304" pitchFamily="18" charset="0"/>
                          <a:cs typeface="Times New Roman" panose="02020603050405020304" pitchFamily="18" charset="0"/>
                        </a:rPr>
                        <a:t>77</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accent2">
                        <a:lumMod val="20000"/>
                        <a:lumOff val="80000"/>
                      </a:schemeClr>
                    </a:solidFill>
                  </a:tcPr>
                </a:tc>
                <a:tc>
                  <a:txBody>
                    <a:bodyPr/>
                    <a:lstStyle/>
                    <a:p>
                      <a:pPr algn="ctr" fontAlgn="b"/>
                      <a:r>
                        <a:rPr lang="es-ES" sz="1400" u="none" strike="noStrike">
                          <a:effectLst/>
                          <a:latin typeface="Times New Roman" panose="02020603050405020304" pitchFamily="18" charset="0"/>
                          <a:cs typeface="Times New Roman" panose="02020603050405020304" pitchFamily="18" charset="0"/>
                        </a:rPr>
                        <a:t>218</a:t>
                      </a:r>
                      <a:endParaRPr lang="es-E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s-ES" sz="1400" u="none" strike="noStrike" dirty="0">
                          <a:effectLst/>
                          <a:latin typeface="Times New Roman" panose="02020603050405020304" pitchFamily="18" charset="0"/>
                          <a:cs typeface="Times New Roman" panose="02020603050405020304" pitchFamily="18" charset="0"/>
                        </a:rPr>
                        <a:t>141</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129978524"/>
              </p:ext>
            </p:extLst>
          </p:nvPr>
        </p:nvGraphicFramePr>
        <p:xfrm>
          <a:off x="657901" y="1964114"/>
          <a:ext cx="6996512" cy="1219200"/>
        </p:xfrm>
        <a:graphic>
          <a:graphicData uri="http://schemas.openxmlformats.org/drawingml/2006/table">
            <a:tbl>
              <a:tblPr>
                <a:tableStyleId>{1FECB4D8-DB02-4DC6-A0A2-4F2EBAE1DC90}</a:tableStyleId>
              </a:tblPr>
              <a:tblGrid>
                <a:gridCol w="1685147"/>
                <a:gridCol w="1259923"/>
                <a:gridCol w="1322920"/>
                <a:gridCol w="1405602"/>
                <a:gridCol w="1322920"/>
              </a:tblGrid>
              <a:tr h="190500">
                <a:tc>
                  <a:txBody>
                    <a:bodyPr/>
                    <a:lstStyle/>
                    <a:p>
                      <a:pPr algn="l" fontAlgn="b"/>
                      <a:endParaRPr lang="es-E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s-ES" sz="1400" b="1" u="none" strike="noStrike" dirty="0">
                          <a:effectLst/>
                          <a:latin typeface="Times New Roman" panose="02020603050405020304" pitchFamily="18" charset="0"/>
                          <a:cs typeface="Times New Roman" panose="02020603050405020304" pitchFamily="18" charset="0"/>
                        </a:rPr>
                        <a:t>2014</a:t>
                      </a:r>
                      <a:endParaRPr lang="es-E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s-ES" sz="1400" b="1" u="none" strike="noStrike" dirty="0">
                          <a:effectLst/>
                          <a:latin typeface="Times New Roman" panose="02020603050405020304" pitchFamily="18" charset="0"/>
                          <a:cs typeface="Times New Roman" panose="02020603050405020304" pitchFamily="18" charset="0"/>
                        </a:rPr>
                        <a:t>2015</a:t>
                      </a:r>
                      <a:endParaRPr lang="es-E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s-ES" sz="1400" b="1" u="none" strike="noStrike" dirty="0">
                          <a:effectLst/>
                          <a:latin typeface="Times New Roman" panose="02020603050405020304" pitchFamily="18" charset="0"/>
                          <a:cs typeface="Times New Roman" panose="02020603050405020304" pitchFamily="18" charset="0"/>
                        </a:rPr>
                        <a:t>2016</a:t>
                      </a:r>
                      <a:endParaRPr lang="es-E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s-ES" sz="1400" b="1" u="none" strike="noStrike" dirty="0">
                          <a:effectLst/>
                          <a:latin typeface="Times New Roman" panose="02020603050405020304" pitchFamily="18" charset="0"/>
                          <a:cs typeface="Times New Roman" panose="02020603050405020304" pitchFamily="18" charset="0"/>
                        </a:rPr>
                        <a:t>%</a:t>
                      </a:r>
                      <a:endParaRPr lang="es-E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190500">
                <a:tc>
                  <a:txBody>
                    <a:bodyPr/>
                    <a:lstStyle/>
                    <a:p>
                      <a:pPr algn="l" fontAlgn="b"/>
                      <a:r>
                        <a:rPr lang="es-ES" sz="1400" u="none" strike="noStrike">
                          <a:effectLst/>
                          <a:latin typeface="Times New Roman" panose="02020603050405020304" pitchFamily="18" charset="0"/>
                          <a:cs typeface="Times New Roman" panose="02020603050405020304" pitchFamily="18" charset="0"/>
                        </a:rPr>
                        <a:t>VENTAS AL CONTADO</a:t>
                      </a:r>
                      <a:endParaRPr lang="es-E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S" sz="1600" u="none" strike="noStrike">
                          <a:effectLst/>
                          <a:latin typeface="Times New Roman" panose="02020603050405020304" pitchFamily="18" charset="0"/>
                          <a:cs typeface="Times New Roman" panose="02020603050405020304" pitchFamily="18" charset="0"/>
                        </a:rPr>
                        <a:t>3.697.106,18</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S" sz="1600" u="none" strike="noStrike">
                          <a:effectLst/>
                          <a:latin typeface="Times New Roman" panose="02020603050405020304" pitchFamily="18" charset="0"/>
                          <a:cs typeface="Times New Roman" panose="02020603050405020304" pitchFamily="18" charset="0"/>
                        </a:rPr>
                        <a:t>3.933.728,16</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S" sz="1600" u="none" strike="noStrike">
                          <a:effectLst/>
                          <a:latin typeface="Times New Roman" panose="02020603050405020304" pitchFamily="18" charset="0"/>
                          <a:cs typeface="Times New Roman" panose="02020603050405020304" pitchFamily="18" charset="0"/>
                        </a:rPr>
                        <a:t>3.412.584,58</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s-ES" sz="1600" u="none" strike="noStrike">
                          <a:effectLst/>
                          <a:latin typeface="Times New Roman" panose="02020603050405020304" pitchFamily="18" charset="0"/>
                          <a:cs typeface="Times New Roman" panose="02020603050405020304" pitchFamily="18" charset="0"/>
                        </a:rPr>
                        <a:t>25%</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190500">
                <a:tc>
                  <a:txBody>
                    <a:bodyPr/>
                    <a:lstStyle/>
                    <a:p>
                      <a:pPr algn="l" fontAlgn="b"/>
                      <a:r>
                        <a:rPr lang="es-ES" sz="1400" u="none" strike="noStrike" dirty="0">
                          <a:effectLst/>
                          <a:latin typeface="Times New Roman" panose="02020603050405020304" pitchFamily="18" charset="0"/>
                          <a:cs typeface="Times New Roman" panose="02020603050405020304" pitchFamily="18" charset="0"/>
                        </a:rPr>
                        <a:t>VENTAS A CREDITO</a:t>
                      </a:r>
                      <a:endParaRPr lang="es-E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S" sz="1600" u="none" strike="noStrike" dirty="0">
                          <a:effectLst/>
                          <a:latin typeface="Times New Roman" panose="02020603050405020304" pitchFamily="18" charset="0"/>
                          <a:cs typeface="Times New Roman" panose="02020603050405020304" pitchFamily="18" charset="0"/>
                        </a:rPr>
                        <a:t>11.091.318,53</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S" sz="1600" u="none" strike="noStrike">
                          <a:effectLst/>
                          <a:latin typeface="Times New Roman" panose="02020603050405020304" pitchFamily="18" charset="0"/>
                          <a:cs typeface="Times New Roman" panose="02020603050405020304" pitchFamily="18" charset="0"/>
                        </a:rPr>
                        <a:t>11.801.184,49</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S" sz="1600" u="none" strike="noStrike">
                          <a:effectLst/>
                          <a:latin typeface="Times New Roman" panose="02020603050405020304" pitchFamily="18" charset="0"/>
                          <a:cs typeface="Times New Roman" panose="02020603050405020304" pitchFamily="18" charset="0"/>
                        </a:rPr>
                        <a:t>10.237.753,73</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s-ES" sz="1600" u="none" strike="noStrike">
                          <a:effectLst/>
                          <a:latin typeface="Times New Roman" panose="02020603050405020304" pitchFamily="18" charset="0"/>
                          <a:cs typeface="Times New Roman" panose="02020603050405020304" pitchFamily="18" charset="0"/>
                        </a:rPr>
                        <a:t>75%</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190500">
                <a:tc>
                  <a:txBody>
                    <a:bodyPr/>
                    <a:lstStyle/>
                    <a:p>
                      <a:pPr algn="l" fontAlgn="b"/>
                      <a:r>
                        <a:rPr lang="es-ES" sz="1400" b="1" u="none" strike="noStrike" dirty="0">
                          <a:effectLst/>
                          <a:latin typeface="Times New Roman" panose="02020603050405020304" pitchFamily="18" charset="0"/>
                          <a:cs typeface="Times New Roman" panose="02020603050405020304" pitchFamily="18" charset="0"/>
                        </a:rPr>
                        <a:t>VENTAS TOTALES</a:t>
                      </a:r>
                      <a:endParaRPr lang="es-E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accent3">
                        <a:lumMod val="60000"/>
                        <a:lumOff val="40000"/>
                      </a:schemeClr>
                    </a:solidFill>
                  </a:tcPr>
                </a:tc>
                <a:tc>
                  <a:txBody>
                    <a:bodyPr/>
                    <a:lstStyle/>
                    <a:p>
                      <a:pPr algn="r" fontAlgn="b"/>
                      <a:r>
                        <a:rPr lang="es-ES" sz="1600" b="1" u="none" strike="noStrike" dirty="0">
                          <a:effectLst/>
                          <a:latin typeface="Times New Roman" panose="02020603050405020304" pitchFamily="18" charset="0"/>
                          <a:cs typeface="Times New Roman" panose="02020603050405020304" pitchFamily="18" charset="0"/>
                        </a:rPr>
                        <a:t>14.788.424,70</a:t>
                      </a:r>
                      <a:endParaRPr lang="es-E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accent3">
                        <a:lumMod val="60000"/>
                        <a:lumOff val="40000"/>
                      </a:schemeClr>
                    </a:solidFill>
                  </a:tcPr>
                </a:tc>
                <a:tc>
                  <a:txBody>
                    <a:bodyPr/>
                    <a:lstStyle/>
                    <a:p>
                      <a:pPr algn="r" fontAlgn="b"/>
                      <a:r>
                        <a:rPr lang="es-ES" sz="1600" b="1" u="none" strike="noStrike" dirty="0">
                          <a:effectLst/>
                          <a:latin typeface="Times New Roman" panose="02020603050405020304" pitchFamily="18" charset="0"/>
                          <a:cs typeface="Times New Roman" panose="02020603050405020304" pitchFamily="18" charset="0"/>
                        </a:rPr>
                        <a:t>15.734.912,65</a:t>
                      </a:r>
                      <a:endParaRPr lang="es-E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accent3">
                        <a:lumMod val="60000"/>
                        <a:lumOff val="40000"/>
                      </a:schemeClr>
                    </a:solidFill>
                  </a:tcPr>
                </a:tc>
                <a:tc>
                  <a:txBody>
                    <a:bodyPr/>
                    <a:lstStyle/>
                    <a:p>
                      <a:pPr algn="r" fontAlgn="b"/>
                      <a:r>
                        <a:rPr lang="es-ES" sz="1600" b="1" u="none" strike="noStrike" dirty="0">
                          <a:effectLst/>
                          <a:latin typeface="Times New Roman" panose="02020603050405020304" pitchFamily="18" charset="0"/>
                          <a:cs typeface="Times New Roman" panose="02020603050405020304" pitchFamily="18" charset="0"/>
                        </a:rPr>
                        <a:t>13.650.338,31</a:t>
                      </a:r>
                      <a:endParaRPr lang="es-E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accent3">
                        <a:lumMod val="60000"/>
                        <a:lumOff val="40000"/>
                      </a:schemeClr>
                    </a:solidFill>
                  </a:tcPr>
                </a:tc>
                <a:tc>
                  <a:txBody>
                    <a:bodyPr/>
                    <a:lstStyle/>
                    <a:p>
                      <a:pPr algn="ctr" fontAlgn="b"/>
                      <a:r>
                        <a:rPr lang="es-ES" sz="1600" b="1" u="none" strike="noStrike" dirty="0">
                          <a:effectLst/>
                          <a:latin typeface="Times New Roman" panose="02020603050405020304" pitchFamily="18" charset="0"/>
                          <a:cs typeface="Times New Roman" panose="02020603050405020304" pitchFamily="18" charset="0"/>
                        </a:rPr>
                        <a:t>100%</a:t>
                      </a:r>
                      <a:endParaRPr lang="es-E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accent3">
                        <a:lumMod val="60000"/>
                        <a:lumOff val="40000"/>
                      </a:schemeClr>
                    </a:solidFill>
                  </a:tcPr>
                </a:tc>
              </a:tr>
            </a:tbl>
          </a:graphicData>
        </a:graphic>
      </p:graphicFrame>
      <p:sp>
        <p:nvSpPr>
          <p:cNvPr id="5" name="Llamada de flecha a la izquierda 4"/>
          <p:cNvSpPr/>
          <p:nvPr/>
        </p:nvSpPr>
        <p:spPr>
          <a:xfrm>
            <a:off x="8092915" y="2283662"/>
            <a:ext cx="2313144" cy="899652"/>
          </a:xfrm>
          <a:prstGeom prst="leftArrowCallout">
            <a:avLst>
              <a:gd name="adj1" fmla="val 33696"/>
              <a:gd name="adj2" fmla="val 25000"/>
              <a:gd name="adj3" fmla="val 25000"/>
              <a:gd name="adj4" fmla="val 76454"/>
            </a:avLst>
          </a:prstGeom>
          <a:solidFill>
            <a:schemeClr val="accent4">
              <a:lumMod val="40000"/>
              <a:lumOff val="60000"/>
            </a:schemeClr>
          </a:solidFill>
          <a:scene3d>
            <a:camera prst="orthographicFront"/>
            <a:lightRig rig="threePt" dir="t"/>
          </a:scene3d>
          <a:sp3d>
            <a:bevelT prst="relaxedInset"/>
          </a:sp3d>
        </p:spPr>
        <p:style>
          <a:lnRef idx="2">
            <a:schemeClr val="accent4"/>
          </a:lnRef>
          <a:fillRef idx="1">
            <a:schemeClr val="lt1"/>
          </a:fillRef>
          <a:effectRef idx="0">
            <a:schemeClr val="accent4"/>
          </a:effectRef>
          <a:fontRef idx="minor">
            <a:schemeClr val="dk1"/>
          </a:fontRef>
        </p:style>
        <p:txBody>
          <a:bodyPr rtlCol="0" anchor="ctr"/>
          <a:lstStyle/>
          <a:p>
            <a:pPr algn="ctr"/>
            <a:r>
              <a:rPr lang="es-ES" sz="1400" b="1" dirty="0" smtClean="0">
                <a:latin typeface="Times New Roman" panose="02020603050405020304" pitchFamily="18" charset="0"/>
                <a:cs typeface="Times New Roman" panose="02020603050405020304" pitchFamily="18" charset="0"/>
              </a:rPr>
              <a:t>Participación de las ventas</a:t>
            </a:r>
            <a:endParaRPr lang="es-ES" sz="1400" b="1" dirty="0">
              <a:latin typeface="Times New Roman" panose="02020603050405020304" pitchFamily="18" charset="0"/>
              <a:cs typeface="Times New Roman" panose="02020603050405020304" pitchFamily="18" charset="0"/>
            </a:endParaRPr>
          </a:p>
        </p:txBody>
      </p:sp>
      <p:cxnSp>
        <p:nvCxnSpPr>
          <p:cNvPr id="13" name="Conector recto 12"/>
          <p:cNvCxnSpPr/>
          <p:nvPr/>
        </p:nvCxnSpPr>
        <p:spPr>
          <a:xfrm>
            <a:off x="7654413" y="2836727"/>
            <a:ext cx="321796" cy="0"/>
          </a:xfrm>
          <a:prstGeom prst="line">
            <a:avLst/>
          </a:prstGeom>
        </p:spPr>
        <p:style>
          <a:lnRef idx="1">
            <a:schemeClr val="dk1"/>
          </a:lnRef>
          <a:fillRef idx="0">
            <a:schemeClr val="dk1"/>
          </a:fillRef>
          <a:effectRef idx="0">
            <a:schemeClr val="dk1"/>
          </a:effectRef>
          <a:fontRef idx="minor">
            <a:schemeClr val="tx1"/>
          </a:fontRef>
        </p:style>
      </p:cxnSp>
      <p:cxnSp>
        <p:nvCxnSpPr>
          <p:cNvPr id="15" name="Conector recto 14"/>
          <p:cNvCxnSpPr/>
          <p:nvPr/>
        </p:nvCxnSpPr>
        <p:spPr>
          <a:xfrm>
            <a:off x="7976209" y="2836727"/>
            <a:ext cx="0" cy="530942"/>
          </a:xfrm>
          <a:prstGeom prst="line">
            <a:avLst/>
          </a:prstGeom>
        </p:spPr>
        <p:style>
          <a:lnRef idx="1">
            <a:schemeClr val="dk1"/>
          </a:lnRef>
          <a:fillRef idx="0">
            <a:schemeClr val="dk1"/>
          </a:fillRef>
          <a:effectRef idx="0">
            <a:schemeClr val="dk1"/>
          </a:effectRef>
          <a:fontRef idx="minor">
            <a:schemeClr val="tx1"/>
          </a:fontRef>
        </p:style>
      </p:cxnSp>
      <p:cxnSp>
        <p:nvCxnSpPr>
          <p:cNvPr id="17" name="Conector angular 16"/>
          <p:cNvCxnSpPr/>
          <p:nvPr/>
        </p:nvCxnSpPr>
        <p:spPr>
          <a:xfrm rot="10800000" flipV="1">
            <a:off x="4424516" y="3370272"/>
            <a:ext cx="3551693" cy="324465"/>
          </a:xfrm>
          <a:prstGeom prst="bentConnector3">
            <a:avLst>
              <a:gd name="adj1" fmla="val 100245"/>
            </a:avLst>
          </a:prstGeom>
          <a:ln>
            <a:tailEnd type="triangle"/>
          </a:ln>
        </p:spPr>
        <p:style>
          <a:lnRef idx="1">
            <a:schemeClr val="dk1"/>
          </a:lnRef>
          <a:fillRef idx="0">
            <a:schemeClr val="dk1"/>
          </a:fillRef>
          <a:effectRef idx="0">
            <a:schemeClr val="dk1"/>
          </a:effectRef>
          <a:fontRef idx="minor">
            <a:schemeClr val="tx1"/>
          </a:fontRef>
        </p:style>
      </p:cxnSp>
      <p:sp>
        <p:nvSpPr>
          <p:cNvPr id="22" name="Rectángulo 21"/>
          <p:cNvSpPr/>
          <p:nvPr/>
        </p:nvSpPr>
        <p:spPr>
          <a:xfrm>
            <a:off x="888601" y="894344"/>
            <a:ext cx="8618587" cy="923330"/>
          </a:xfrm>
          <a:prstGeom prst="rect">
            <a:avLst/>
          </a:prstGeom>
        </p:spPr>
        <p:txBody>
          <a:bodyPr wrap="square">
            <a:spAutoFit/>
          </a:bodyPr>
          <a:lstStyle/>
          <a:p>
            <a:r>
              <a:rPr lang="es-EC" b="1" dirty="0" smtClean="0">
                <a:latin typeface="Times New Roman" panose="02020603050405020304" pitchFamily="18" charset="0"/>
                <a:ea typeface="Calibri" panose="020F0502020204030204" pitchFamily="34" charset="0"/>
                <a:cs typeface="Times New Roman" panose="02020603050405020304" pitchFamily="18" charset="0"/>
              </a:rPr>
              <a:t>H0: </a:t>
            </a:r>
            <a:r>
              <a:rPr lang="es-EC" dirty="0">
                <a:latin typeface="Times New Roman" panose="02020603050405020304" pitchFamily="18" charset="0"/>
                <a:cs typeface="Times New Roman" panose="02020603050405020304" pitchFamily="18" charset="0"/>
              </a:rPr>
              <a:t>En las medianas empresas que comercializan electrodomésticos, las ventas a crédito influyen en la liquidez de las </a:t>
            </a:r>
            <a:r>
              <a:rPr lang="es-EC" dirty="0" smtClean="0">
                <a:latin typeface="Times New Roman" panose="02020603050405020304" pitchFamily="18" charset="0"/>
                <a:cs typeface="Times New Roman" panose="02020603050405020304" pitchFamily="18" charset="0"/>
              </a:rPr>
              <a:t>mismas.</a:t>
            </a:r>
          </a:p>
          <a:p>
            <a:endParaRPr lang="es-EC" dirty="0" smtClean="0">
              <a:latin typeface="Times New Roman" panose="02020603050405020304" pitchFamily="18" charset="0"/>
              <a:cs typeface="Times New Roman" panose="02020603050405020304" pitchFamily="18" charset="0"/>
            </a:endParaRPr>
          </a:p>
        </p:txBody>
      </p:sp>
      <p:sp>
        <p:nvSpPr>
          <p:cNvPr id="24" name="CuadroTexto 23"/>
          <p:cNvSpPr txBox="1"/>
          <p:nvPr/>
        </p:nvSpPr>
        <p:spPr>
          <a:xfrm>
            <a:off x="2021047" y="5130954"/>
            <a:ext cx="6353696" cy="374571"/>
          </a:xfrm>
          <a:prstGeom prst="round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600" dirty="0" smtClean="0">
                <a:latin typeface="Times New Roman" panose="02020603050405020304" pitchFamily="18" charset="0"/>
                <a:cs typeface="Times New Roman" panose="02020603050405020304" pitchFamily="18" charset="0"/>
              </a:rPr>
              <a:t>Se acepta la </a:t>
            </a:r>
            <a:r>
              <a:rPr lang="es-ES" sz="1600" b="1" dirty="0" smtClean="0">
                <a:latin typeface="Times New Roman" panose="02020603050405020304" pitchFamily="18" charset="0"/>
                <a:cs typeface="Times New Roman" panose="02020603050405020304" pitchFamily="18" charset="0"/>
              </a:rPr>
              <a:t>H</a:t>
            </a:r>
            <a:r>
              <a:rPr lang="es-ES" sz="1400" b="1" dirty="0" smtClean="0">
                <a:latin typeface="Times New Roman" panose="02020603050405020304" pitchFamily="18" charset="0"/>
                <a:cs typeface="Times New Roman" panose="02020603050405020304" pitchFamily="18" charset="0"/>
              </a:rPr>
              <a:t>0</a:t>
            </a:r>
            <a:endParaRPr lang="es-ES" sz="1600" dirty="0">
              <a:latin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a:blip r:embed="rId2"/>
          <a:stretch>
            <a:fillRect/>
          </a:stretch>
        </p:blipFill>
        <p:spPr>
          <a:xfrm>
            <a:off x="588868" y="3312507"/>
            <a:ext cx="1667635" cy="1705194"/>
          </a:xfrm>
          <a:prstGeom prst="rect">
            <a:avLst/>
          </a:prstGeom>
          <a:ln>
            <a:noFill/>
          </a:ln>
          <a:effectLst>
            <a:softEdge rad="112500"/>
          </a:effectLst>
        </p:spPr>
      </p:pic>
      <p:pic>
        <p:nvPicPr>
          <p:cNvPr id="12" name="Imagen 11" descr="https://encrypted-tbn2.gstatic.com/images?q=tbn:ANd9GcSBpL-454MJ-DxrAOXHotLYAl15_h2GD57qw1QA6zXNLsEd0nbm"/>
          <p:cNvPicPr/>
          <p:nvPr/>
        </p:nvPicPr>
        <p:blipFill rotWithShape="1">
          <a:blip r:embed="rId3" cstate="print">
            <a:extLst>
              <a:ext uri="{28A0092B-C50C-407E-A947-70E740481C1C}">
                <a14:useLocalDpi xmlns:a14="http://schemas.microsoft.com/office/drawing/2010/main" val="0"/>
              </a:ext>
            </a:extLst>
          </a:blip>
          <a:srcRect r="72990"/>
          <a:stretch/>
        </p:blipFill>
        <p:spPr bwMode="auto">
          <a:xfrm>
            <a:off x="10427111" y="295757"/>
            <a:ext cx="1171265" cy="1180597"/>
          </a:xfrm>
          <a:prstGeom prst="ellipse">
            <a:avLst/>
          </a:prstGeom>
          <a:ln>
            <a:noFill/>
          </a:ln>
          <a:effectLst>
            <a:softEdge rad="112500"/>
          </a:effectLst>
        </p:spPr>
      </p:pic>
    </p:spTree>
    <p:extLst>
      <p:ext uri="{BB962C8B-B14F-4D97-AF65-F5344CB8AC3E}">
        <p14:creationId xmlns:p14="http://schemas.microsoft.com/office/powerpoint/2010/main" val="2683691042"/>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476898" y="1599181"/>
            <a:ext cx="6019800" cy="1938992"/>
          </a:xfrm>
          <a:prstGeom prst="rect">
            <a:avLst/>
          </a:prstGeom>
          <a:noFill/>
        </p:spPr>
        <p:txBody>
          <a:bodyPr wrap="square" rtlCol="0">
            <a:spAutoFit/>
          </a:bodyPr>
          <a:lstStyle/>
          <a:p>
            <a:r>
              <a:rPr lang="es-ES" sz="4000" dirty="0">
                <a:solidFill>
                  <a:schemeClr val="bg1">
                    <a:lumMod val="50000"/>
                  </a:schemeClr>
                </a:solidFill>
                <a:latin typeface="Times New Roman" panose="02020603050405020304" pitchFamily="18" charset="0"/>
                <a:cs typeface="Times New Roman" panose="02020603050405020304" pitchFamily="18" charset="0"/>
              </a:rPr>
              <a:t>PROPUESTA</a:t>
            </a:r>
          </a:p>
          <a:p>
            <a:endParaRPr lang="es-ES" sz="4000" dirty="0">
              <a:latin typeface="Times New Roman" panose="02020603050405020304" pitchFamily="18" charset="0"/>
              <a:cs typeface="Times New Roman" panose="02020603050405020304" pitchFamily="18" charset="0"/>
            </a:endParaRPr>
          </a:p>
          <a:p>
            <a:r>
              <a:rPr lang="es-ES" sz="4000" dirty="0">
                <a:latin typeface="Times New Roman" panose="02020603050405020304" pitchFamily="18" charset="0"/>
                <a:cs typeface="Times New Roman" panose="02020603050405020304" pitchFamily="18" charset="0"/>
              </a:rPr>
              <a:t>                 CAPÍTULO V</a:t>
            </a:r>
          </a:p>
        </p:txBody>
      </p:sp>
      <p:pic>
        <p:nvPicPr>
          <p:cNvPr id="2" name="Imagen 1"/>
          <p:cNvPicPr>
            <a:picLocks noChangeAspect="1"/>
          </p:cNvPicPr>
          <p:nvPr/>
        </p:nvPicPr>
        <p:blipFill>
          <a:blip r:embed="rId2"/>
          <a:stretch>
            <a:fillRect/>
          </a:stretch>
        </p:blipFill>
        <p:spPr>
          <a:xfrm>
            <a:off x="1795462" y="2666635"/>
            <a:ext cx="2619375" cy="1743075"/>
          </a:xfrm>
          <a:prstGeom prst="rect">
            <a:avLst/>
          </a:prstGeom>
        </p:spPr>
      </p:pic>
      <p:pic>
        <p:nvPicPr>
          <p:cNvPr id="5" name="Imagen 4" descr="https://encrypted-tbn2.gstatic.com/images?q=tbn:ANd9GcSBpL-454MJ-DxrAOXHotLYAl15_h2GD57qw1QA6zXNLsEd0nbm"/>
          <p:cNvPicPr/>
          <p:nvPr/>
        </p:nvPicPr>
        <p:blipFill rotWithShape="1">
          <a:blip r:embed="rId3" cstate="print">
            <a:extLst>
              <a:ext uri="{28A0092B-C50C-407E-A947-70E740481C1C}">
                <a14:useLocalDpi xmlns:a14="http://schemas.microsoft.com/office/drawing/2010/main" val="0"/>
              </a:ext>
            </a:extLst>
          </a:blip>
          <a:srcRect r="72990"/>
          <a:stretch/>
        </p:blipFill>
        <p:spPr bwMode="auto">
          <a:xfrm>
            <a:off x="10098175" y="457200"/>
            <a:ext cx="1544445" cy="1478944"/>
          </a:xfrm>
          <a:prstGeom prst="ellipse">
            <a:avLst/>
          </a:prstGeom>
          <a:ln>
            <a:noFill/>
          </a:ln>
          <a:effectLst>
            <a:softEdge rad="112500"/>
          </a:effectLst>
        </p:spPr>
      </p:pic>
    </p:spTree>
    <p:extLst>
      <p:ext uri="{BB962C8B-B14F-4D97-AF65-F5344CB8AC3E}">
        <p14:creationId xmlns:p14="http://schemas.microsoft.com/office/powerpoint/2010/main" val="4279276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xmlns="" id="{BA79C5D7-4996-4254-A19E-1DB51C6FF6B1}"/>
              </a:ext>
            </a:extLst>
          </p:cNvPr>
          <p:cNvGraphicFramePr>
            <a:graphicFrameLocks noGrp="1"/>
          </p:cNvGraphicFramePr>
          <p:nvPr>
            <p:extLst>
              <p:ext uri="{D42A27DB-BD31-4B8C-83A1-F6EECF244321}">
                <p14:modId xmlns:p14="http://schemas.microsoft.com/office/powerpoint/2010/main" val="518893968"/>
              </p:ext>
            </p:extLst>
          </p:nvPr>
        </p:nvGraphicFramePr>
        <p:xfrm>
          <a:off x="678103" y="1079755"/>
          <a:ext cx="8524890" cy="5486400"/>
        </p:xfrm>
        <a:graphic>
          <a:graphicData uri="http://schemas.openxmlformats.org/drawingml/2006/table">
            <a:tbl>
              <a:tblPr firstRow="1" firstCol="1" bandRow="1">
                <a:tableStyleId>{5940675A-B579-460E-94D1-54222C63F5DA}</a:tableStyleId>
              </a:tblPr>
              <a:tblGrid>
                <a:gridCol w="4236396">
                  <a:extLst>
                    <a:ext uri="{9D8B030D-6E8A-4147-A177-3AD203B41FA5}">
                      <a16:colId xmlns:a16="http://schemas.microsoft.com/office/drawing/2014/main" xmlns="" val="520351353"/>
                    </a:ext>
                  </a:extLst>
                </a:gridCol>
                <a:gridCol w="4288494">
                  <a:extLst>
                    <a:ext uri="{9D8B030D-6E8A-4147-A177-3AD203B41FA5}">
                      <a16:colId xmlns:a16="http://schemas.microsoft.com/office/drawing/2014/main" xmlns="" val="81995654"/>
                    </a:ext>
                  </a:extLst>
                </a:gridCol>
              </a:tblGrid>
              <a:tr h="2501306">
                <a:tc>
                  <a:txBody>
                    <a:bodyPr/>
                    <a:lstStyle/>
                    <a:p>
                      <a:pPr indent="180340" algn="ctr">
                        <a:lnSpc>
                          <a:spcPct val="200000"/>
                        </a:lnSpc>
                        <a:spcAft>
                          <a:spcPts val="0"/>
                        </a:spcAft>
                      </a:pPr>
                      <a:r>
                        <a:rPr lang="es-EC" sz="1800" b="1" dirty="0">
                          <a:effectLst/>
                          <a:latin typeface="Times New Roman" panose="02020603050405020304" pitchFamily="18" charset="0"/>
                          <a:cs typeface="Times New Roman" panose="02020603050405020304" pitchFamily="18" charset="0"/>
                        </a:rPr>
                        <a:t>Fortalezas</a:t>
                      </a:r>
                    </a:p>
                    <a:p>
                      <a:pPr algn="just"/>
                      <a:r>
                        <a:rPr lang="es-ES" sz="1800" b="1" kern="1200" dirty="0" smtClean="0">
                          <a:solidFill>
                            <a:schemeClr val="tx1"/>
                          </a:solidFill>
                          <a:effectLst/>
                          <a:latin typeface="Times New Roman" panose="02020603050405020304" pitchFamily="18" charset="0"/>
                          <a:ea typeface="+mn-ea"/>
                          <a:cs typeface="Times New Roman" panose="02020603050405020304" pitchFamily="18" charset="0"/>
                        </a:rPr>
                        <a:t>F1. </a:t>
                      </a:r>
                      <a:r>
                        <a:rPr lang="es-ES" sz="1800" kern="1200" dirty="0" smtClean="0">
                          <a:solidFill>
                            <a:schemeClr val="tx1"/>
                          </a:solidFill>
                          <a:effectLst/>
                          <a:latin typeface="Times New Roman" panose="02020603050405020304" pitchFamily="18" charset="0"/>
                          <a:ea typeface="+mn-ea"/>
                          <a:cs typeface="Times New Roman" panose="02020603050405020304" pitchFamily="18" charset="0"/>
                        </a:rPr>
                        <a:t>Liquidez</a:t>
                      </a:r>
                    </a:p>
                    <a:p>
                      <a:pPr algn="just"/>
                      <a:endParaRPr lang="es-ES" sz="18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gn="just"/>
                      <a:r>
                        <a:rPr lang="es-ES" sz="1800" b="1" kern="1200" dirty="0" smtClean="0">
                          <a:solidFill>
                            <a:schemeClr val="tx1"/>
                          </a:solidFill>
                          <a:effectLst/>
                          <a:latin typeface="Times New Roman" panose="02020603050405020304" pitchFamily="18" charset="0"/>
                          <a:ea typeface="+mn-ea"/>
                          <a:cs typeface="Times New Roman" panose="02020603050405020304" pitchFamily="18" charset="0"/>
                        </a:rPr>
                        <a:t>F2.</a:t>
                      </a:r>
                      <a:r>
                        <a:rPr lang="es-ES" sz="1800" b="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s-ES" sz="1800" kern="1200" dirty="0" smtClean="0">
                          <a:solidFill>
                            <a:schemeClr val="tx1"/>
                          </a:solidFill>
                          <a:effectLst/>
                          <a:latin typeface="Times New Roman" panose="02020603050405020304" pitchFamily="18" charset="0"/>
                          <a:ea typeface="+mn-ea"/>
                          <a:cs typeface="Times New Roman" panose="02020603050405020304" pitchFamily="18" charset="0"/>
                        </a:rPr>
                        <a:t>Reactivación Económica del sector comercial</a:t>
                      </a:r>
                    </a:p>
                    <a:p>
                      <a:pPr algn="just"/>
                      <a:endParaRPr lang="es-ES" sz="18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gn="just"/>
                      <a:r>
                        <a:rPr lang="es-ES" sz="1800" b="1" kern="1200" dirty="0" smtClean="0">
                          <a:solidFill>
                            <a:schemeClr val="tx1"/>
                          </a:solidFill>
                          <a:effectLst/>
                          <a:latin typeface="Times New Roman" panose="02020603050405020304" pitchFamily="18" charset="0"/>
                          <a:ea typeface="+mn-ea"/>
                          <a:cs typeface="Times New Roman" panose="02020603050405020304" pitchFamily="18" charset="0"/>
                        </a:rPr>
                        <a:t>F3. </a:t>
                      </a:r>
                      <a:r>
                        <a:rPr lang="es-ES" sz="1800" kern="1200" dirty="0" smtClean="0">
                          <a:solidFill>
                            <a:schemeClr val="tx1"/>
                          </a:solidFill>
                          <a:effectLst/>
                          <a:latin typeface="Times New Roman" panose="02020603050405020304" pitchFamily="18" charset="0"/>
                          <a:ea typeface="+mn-ea"/>
                          <a:cs typeface="Times New Roman" panose="02020603050405020304" pitchFamily="18" charset="0"/>
                        </a:rPr>
                        <a:t>Generación de empleo por parte de las medianas empresas comercializadoras. </a:t>
                      </a:r>
                      <a:r>
                        <a:rPr lang="es-EC" sz="1800" dirty="0">
                          <a:effectLst/>
                          <a:latin typeface="Times New Roman" panose="02020603050405020304" pitchFamily="18" charset="0"/>
                          <a:cs typeface="Times New Roman" panose="02020603050405020304" pitchFamily="18" charset="0"/>
                        </a:rPr>
                        <a:t>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574" marR="59574" marT="0" marB="0"/>
                </a:tc>
                <a:tc>
                  <a:txBody>
                    <a:bodyPr/>
                    <a:lstStyle/>
                    <a:p>
                      <a:pPr indent="180340" algn="ctr">
                        <a:lnSpc>
                          <a:spcPct val="200000"/>
                        </a:lnSpc>
                        <a:spcAft>
                          <a:spcPts val="0"/>
                        </a:spcAft>
                      </a:pPr>
                      <a:r>
                        <a:rPr lang="es-EC" sz="1800" b="1" dirty="0" smtClean="0">
                          <a:effectLst/>
                          <a:latin typeface="Times New Roman" panose="02020603050405020304" pitchFamily="18" charset="0"/>
                          <a:cs typeface="Times New Roman" panose="02020603050405020304" pitchFamily="18" charset="0"/>
                        </a:rPr>
                        <a:t>Oportunidades</a:t>
                      </a:r>
                    </a:p>
                    <a:p>
                      <a:r>
                        <a:rPr lang="es-ES" sz="1600" b="1" kern="1200" dirty="0" smtClean="0">
                          <a:solidFill>
                            <a:schemeClr val="tx1"/>
                          </a:solidFill>
                          <a:effectLst/>
                          <a:latin typeface="Times New Roman" panose="02020603050405020304" pitchFamily="18" charset="0"/>
                          <a:ea typeface="+mn-ea"/>
                          <a:cs typeface="Times New Roman" panose="02020603050405020304" pitchFamily="18" charset="0"/>
                        </a:rPr>
                        <a:t>O1. </a:t>
                      </a:r>
                      <a:r>
                        <a:rPr lang="es-ES" sz="1600" kern="1200" dirty="0" smtClean="0">
                          <a:solidFill>
                            <a:schemeClr val="tx1"/>
                          </a:solidFill>
                          <a:effectLst/>
                          <a:latin typeface="Times New Roman" panose="02020603050405020304" pitchFamily="18" charset="0"/>
                          <a:ea typeface="+mn-ea"/>
                          <a:cs typeface="Times New Roman" panose="02020603050405020304" pitchFamily="18" charset="0"/>
                        </a:rPr>
                        <a:t>Firma del Acuerdo con la unión Europea, permitirá el ingreso de materia prima con cero aranceles.</a:t>
                      </a:r>
                    </a:p>
                    <a:p>
                      <a:r>
                        <a:rPr lang="es-ES" sz="1600" kern="1200" dirty="0" smtClean="0">
                          <a:solidFill>
                            <a:schemeClr val="tx1"/>
                          </a:solidFill>
                          <a:effectLst/>
                          <a:latin typeface="Times New Roman" panose="02020603050405020304" pitchFamily="18" charset="0"/>
                          <a:ea typeface="+mn-ea"/>
                          <a:cs typeface="Times New Roman" panose="02020603050405020304" pitchFamily="18" charset="0"/>
                        </a:rPr>
                        <a:t> </a:t>
                      </a:r>
                    </a:p>
                    <a:p>
                      <a:r>
                        <a:rPr lang="es-ES" sz="1600" b="1" kern="1200" dirty="0" smtClean="0">
                          <a:solidFill>
                            <a:schemeClr val="tx1"/>
                          </a:solidFill>
                          <a:effectLst/>
                          <a:latin typeface="Times New Roman" panose="02020603050405020304" pitchFamily="18" charset="0"/>
                          <a:ea typeface="+mn-ea"/>
                          <a:cs typeface="Times New Roman" panose="02020603050405020304" pitchFamily="18" charset="0"/>
                        </a:rPr>
                        <a:t>O2. </a:t>
                      </a:r>
                      <a:r>
                        <a:rPr lang="es-ES" sz="1600" kern="1200" dirty="0" smtClean="0">
                          <a:solidFill>
                            <a:schemeClr val="tx1"/>
                          </a:solidFill>
                          <a:effectLst/>
                          <a:latin typeface="Times New Roman" panose="02020603050405020304" pitchFamily="18" charset="0"/>
                          <a:ea typeface="+mn-ea"/>
                          <a:cs typeface="Times New Roman" panose="02020603050405020304" pitchFamily="18" charset="0"/>
                        </a:rPr>
                        <a:t>Tasa de inflación baja.</a:t>
                      </a:r>
                    </a:p>
                    <a:p>
                      <a:endParaRPr lang="es-ES" sz="1600" b="1"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s-ES" sz="1600" b="1" kern="1200" dirty="0" smtClean="0">
                          <a:solidFill>
                            <a:schemeClr val="tx1"/>
                          </a:solidFill>
                          <a:effectLst/>
                          <a:latin typeface="Times New Roman" panose="02020603050405020304" pitchFamily="18" charset="0"/>
                          <a:ea typeface="+mn-ea"/>
                          <a:cs typeface="Times New Roman" panose="02020603050405020304" pitchFamily="18" charset="0"/>
                        </a:rPr>
                        <a:t>O3.</a:t>
                      </a:r>
                      <a:r>
                        <a:rPr lang="es-ES" sz="1600" kern="1200" dirty="0" smtClean="0">
                          <a:solidFill>
                            <a:schemeClr val="tx1"/>
                          </a:solidFill>
                          <a:effectLst/>
                          <a:latin typeface="Times New Roman" panose="02020603050405020304" pitchFamily="18" charset="0"/>
                          <a:ea typeface="+mn-ea"/>
                          <a:cs typeface="Times New Roman" panose="02020603050405020304" pitchFamily="18" charset="0"/>
                        </a:rPr>
                        <a:t> Comercialización de electrodomésticos a bajos precios y alta tecnología de países asiáticos </a:t>
                      </a:r>
                      <a:r>
                        <a:rPr lang="es-ES" sz="1600" dirty="0" smtClean="0">
                          <a:effectLst/>
                          <a:latin typeface="Times New Roman" panose="02020603050405020304" pitchFamily="18" charset="0"/>
                          <a:cs typeface="Times New Roman" panose="02020603050405020304" pitchFamily="18" charset="0"/>
                        </a:rPr>
                        <a:t> </a:t>
                      </a:r>
                    </a:p>
                    <a:p>
                      <a:endParaRPr lang="es-EC" sz="1200" b="1" dirty="0">
                        <a:effectLst/>
                        <a:latin typeface="Times New Roman" panose="02020603050405020304" pitchFamily="18" charset="0"/>
                        <a:cs typeface="Times New Roman" panose="02020603050405020304" pitchFamily="18" charset="0"/>
                      </a:endParaRPr>
                    </a:p>
                  </a:txBody>
                  <a:tcPr marL="59574" marR="59574" marT="0" marB="0"/>
                </a:tc>
                <a:extLst>
                  <a:ext uri="{0D108BD9-81ED-4DB2-BD59-A6C34878D82A}">
                    <a16:rowId xmlns:a16="http://schemas.microsoft.com/office/drawing/2014/main" xmlns="" val="4243294908"/>
                  </a:ext>
                </a:extLst>
              </a:tr>
              <a:tr h="2707151">
                <a:tc>
                  <a:txBody>
                    <a:bodyPr/>
                    <a:lstStyle/>
                    <a:p>
                      <a:pPr indent="180340" algn="ctr">
                        <a:lnSpc>
                          <a:spcPct val="200000"/>
                        </a:lnSpc>
                        <a:spcAft>
                          <a:spcPts val="0"/>
                        </a:spcAft>
                      </a:pPr>
                      <a:r>
                        <a:rPr lang="es-EC" sz="2000" b="1" dirty="0">
                          <a:effectLst/>
                          <a:latin typeface="Times New Roman" panose="02020603050405020304" pitchFamily="18" charset="0"/>
                          <a:cs typeface="Times New Roman" panose="02020603050405020304" pitchFamily="18" charset="0"/>
                        </a:rPr>
                        <a:t>Debilidades</a:t>
                      </a:r>
                    </a:p>
                    <a:p>
                      <a:r>
                        <a:rPr lang="es-ES" sz="1600" b="1" kern="1200" dirty="0" smtClean="0">
                          <a:solidFill>
                            <a:schemeClr val="tx1"/>
                          </a:solidFill>
                          <a:effectLst/>
                          <a:latin typeface="Times New Roman" panose="02020603050405020304" pitchFamily="18" charset="0"/>
                          <a:ea typeface="+mn-ea"/>
                          <a:cs typeface="Times New Roman" panose="02020603050405020304" pitchFamily="18" charset="0"/>
                        </a:rPr>
                        <a:t>D1. </a:t>
                      </a:r>
                      <a:r>
                        <a:rPr lang="es-ES" sz="1600" b="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s-ES" sz="1600" b="0" kern="1200" baseline="0" dirty="0" smtClean="0">
                          <a:solidFill>
                            <a:schemeClr val="tx1"/>
                          </a:solidFill>
                          <a:effectLst/>
                          <a:latin typeface="Times New Roman" panose="02020603050405020304" pitchFamily="18" charset="0"/>
                          <a:ea typeface="+mn-ea"/>
                          <a:cs typeface="Times New Roman" panose="02020603050405020304" pitchFamily="18" charset="0"/>
                        </a:rPr>
                        <a:t>Bajo n</a:t>
                      </a:r>
                      <a:r>
                        <a:rPr lang="es-ES" sz="1600" kern="1200" dirty="0" smtClean="0">
                          <a:solidFill>
                            <a:schemeClr val="tx1"/>
                          </a:solidFill>
                          <a:effectLst/>
                          <a:latin typeface="Times New Roman" panose="02020603050405020304" pitchFamily="18" charset="0"/>
                          <a:ea typeface="+mn-ea"/>
                          <a:cs typeface="Times New Roman" panose="02020603050405020304" pitchFamily="18" charset="0"/>
                        </a:rPr>
                        <a:t>ivel de rentabilidad </a:t>
                      </a:r>
                      <a:r>
                        <a:rPr lang="es-ES" sz="1600" kern="1200" baseline="0" dirty="0" smtClean="0">
                          <a:solidFill>
                            <a:schemeClr val="tx1"/>
                          </a:solidFill>
                          <a:effectLst/>
                          <a:latin typeface="Times New Roman" panose="02020603050405020304" pitchFamily="18" charset="0"/>
                          <a:ea typeface="+mn-ea"/>
                          <a:cs typeface="Times New Roman" panose="02020603050405020304" pitchFamily="18" charset="0"/>
                        </a:rPr>
                        <a:t>el patrimonio</a:t>
                      </a:r>
                      <a:endParaRPr lang="es-ES" sz="16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s-ES" sz="1600" b="1"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s-ES" sz="1600" b="1" kern="1200" dirty="0" smtClean="0">
                          <a:solidFill>
                            <a:schemeClr val="tx1"/>
                          </a:solidFill>
                          <a:effectLst/>
                          <a:latin typeface="Times New Roman" panose="02020603050405020304" pitchFamily="18" charset="0"/>
                          <a:ea typeface="+mn-ea"/>
                          <a:cs typeface="Times New Roman" panose="02020603050405020304" pitchFamily="18" charset="0"/>
                        </a:rPr>
                        <a:t>D2. </a:t>
                      </a:r>
                      <a:r>
                        <a:rPr lang="es-ES" sz="1600" kern="1200" dirty="0" smtClean="0">
                          <a:solidFill>
                            <a:schemeClr val="tx1"/>
                          </a:solidFill>
                          <a:effectLst/>
                          <a:latin typeface="Times New Roman" panose="02020603050405020304" pitchFamily="18" charset="0"/>
                          <a:ea typeface="+mn-ea"/>
                          <a:cs typeface="Times New Roman" panose="02020603050405020304" pitchFamily="18" charset="0"/>
                        </a:rPr>
                        <a:t>Baja rotación de inventarios.</a:t>
                      </a:r>
                    </a:p>
                    <a:p>
                      <a:endParaRPr lang="es-ES" sz="1600" b="1"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s-ES" sz="1600" b="1" kern="1200" dirty="0" smtClean="0">
                          <a:solidFill>
                            <a:schemeClr val="tx1"/>
                          </a:solidFill>
                          <a:effectLst/>
                          <a:latin typeface="Times New Roman" panose="02020603050405020304" pitchFamily="18" charset="0"/>
                          <a:ea typeface="+mn-ea"/>
                          <a:cs typeface="Times New Roman" panose="02020603050405020304" pitchFamily="18" charset="0"/>
                        </a:rPr>
                        <a:t>D3. </a:t>
                      </a:r>
                      <a:r>
                        <a:rPr lang="es-ES" sz="1600" kern="1200" dirty="0" smtClean="0">
                          <a:solidFill>
                            <a:schemeClr val="tx1"/>
                          </a:solidFill>
                          <a:effectLst/>
                          <a:latin typeface="Times New Roman" panose="02020603050405020304" pitchFamily="18" charset="0"/>
                          <a:ea typeface="+mn-ea"/>
                          <a:cs typeface="Times New Roman" panose="02020603050405020304" pitchFamily="18" charset="0"/>
                        </a:rPr>
                        <a:t>Lenta Recuperación de Cartera</a:t>
                      </a:r>
                    </a:p>
                    <a:p>
                      <a:endParaRPr lang="es-ES" sz="1600" b="1"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s-ES" sz="1600" b="1" kern="1200" dirty="0" smtClean="0">
                          <a:solidFill>
                            <a:schemeClr val="tx1"/>
                          </a:solidFill>
                          <a:effectLst/>
                          <a:latin typeface="Times New Roman" panose="02020603050405020304" pitchFamily="18" charset="0"/>
                          <a:ea typeface="+mn-ea"/>
                          <a:cs typeface="Times New Roman" panose="02020603050405020304" pitchFamily="18" charset="0"/>
                        </a:rPr>
                        <a:t>D4.</a:t>
                      </a:r>
                      <a:r>
                        <a:rPr lang="es-ES" sz="1600" kern="1200" dirty="0" smtClean="0">
                          <a:solidFill>
                            <a:schemeClr val="tx1"/>
                          </a:solidFill>
                          <a:effectLst/>
                          <a:latin typeface="Times New Roman" panose="02020603050405020304" pitchFamily="18" charset="0"/>
                          <a:ea typeface="+mn-ea"/>
                          <a:cs typeface="Times New Roman" panose="02020603050405020304" pitchFamily="18" charset="0"/>
                        </a:rPr>
                        <a:t> La dependencia de materia prima importada para el producto local. </a:t>
                      </a:r>
                    </a:p>
                    <a:p>
                      <a:r>
                        <a:rPr lang="es-EC" sz="1600" dirty="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574" marR="59574" marT="0" marB="0"/>
                </a:tc>
                <a:tc>
                  <a:txBody>
                    <a:bodyPr/>
                    <a:lstStyle/>
                    <a:p>
                      <a:pPr indent="180340" algn="ctr">
                        <a:lnSpc>
                          <a:spcPct val="200000"/>
                        </a:lnSpc>
                        <a:spcAft>
                          <a:spcPts val="0"/>
                        </a:spcAft>
                      </a:pPr>
                      <a:r>
                        <a:rPr lang="es-EC" sz="1800" b="1" dirty="0">
                          <a:effectLst/>
                          <a:latin typeface="Times New Roman" panose="02020603050405020304" pitchFamily="18" charset="0"/>
                          <a:cs typeface="Times New Roman" panose="02020603050405020304" pitchFamily="18" charset="0"/>
                        </a:rPr>
                        <a:t>Amenazas</a:t>
                      </a:r>
                    </a:p>
                    <a:p>
                      <a:endParaRPr lang="es-ES" sz="1600" b="1"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s-ES" sz="1600" b="1"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ES" sz="1600" b="1" kern="1200" dirty="0" smtClean="0">
                          <a:solidFill>
                            <a:schemeClr val="tx1"/>
                          </a:solidFill>
                          <a:effectLst/>
                          <a:latin typeface="Times New Roman" panose="02020603050405020304" pitchFamily="18" charset="0"/>
                          <a:ea typeface="+mn-ea"/>
                          <a:cs typeface="Times New Roman" panose="02020603050405020304" pitchFamily="18" charset="0"/>
                        </a:rPr>
                        <a:t>A1.</a:t>
                      </a:r>
                      <a:r>
                        <a:rPr lang="es-EC" sz="1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s-EC" sz="1600" kern="1200" dirty="0" smtClean="0">
                          <a:solidFill>
                            <a:schemeClr val="tx1"/>
                          </a:solidFill>
                          <a:effectLst/>
                          <a:latin typeface="Times New Roman" panose="02020603050405020304" pitchFamily="18" charset="0"/>
                          <a:ea typeface="+mn-ea"/>
                          <a:cs typeface="Times New Roman" panose="02020603050405020304" pitchFamily="18" charset="0"/>
                        </a:rPr>
                        <a:t>Tasa de Control Aduanero del 0,10 centavos a las importaciones de productos.</a:t>
                      </a:r>
                      <a:endParaRPr lang="es-ES" sz="16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s-ES" sz="1600" b="1"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s-ES" sz="1600" b="1" kern="1200" dirty="0" smtClean="0">
                          <a:solidFill>
                            <a:schemeClr val="tx1"/>
                          </a:solidFill>
                          <a:effectLst/>
                          <a:latin typeface="Times New Roman" panose="02020603050405020304" pitchFamily="18" charset="0"/>
                          <a:ea typeface="+mn-ea"/>
                          <a:cs typeface="Times New Roman" panose="02020603050405020304" pitchFamily="18" charset="0"/>
                        </a:rPr>
                        <a:t>A2.</a:t>
                      </a:r>
                      <a:r>
                        <a:rPr lang="es-ES" sz="1600" b="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s-ES" sz="1600" kern="1200" dirty="0" smtClean="0">
                          <a:solidFill>
                            <a:schemeClr val="tx1"/>
                          </a:solidFill>
                          <a:effectLst/>
                          <a:latin typeface="Times New Roman" panose="02020603050405020304" pitchFamily="18" charset="0"/>
                          <a:ea typeface="+mn-ea"/>
                          <a:cs typeface="Times New Roman" panose="02020603050405020304" pitchFamily="18" charset="0"/>
                        </a:rPr>
                        <a:t>Altas tasa de interés activa de consumo </a:t>
                      </a:r>
                    </a:p>
                    <a:p>
                      <a:endParaRPr lang="es-ES" sz="1600" b="1"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s-ES" sz="1600" dirty="0" smtClean="0">
                          <a:effectLst/>
                          <a:latin typeface="Times New Roman" panose="02020603050405020304" pitchFamily="18" charset="0"/>
                          <a:cs typeface="Times New Roman" panose="02020603050405020304" pitchFamily="18" charset="0"/>
                        </a:rPr>
                        <a:t> </a:t>
                      </a:r>
                    </a:p>
                    <a:p>
                      <a:endParaRPr lang="es-EC" sz="1600" dirty="0" smtClean="0">
                        <a:effectLst/>
                        <a:latin typeface="Times New Roman" panose="02020603050405020304" pitchFamily="18" charset="0"/>
                        <a:cs typeface="Times New Roman" panose="02020603050405020304" pitchFamily="18" charset="0"/>
                      </a:endParaRPr>
                    </a:p>
                  </a:txBody>
                  <a:tcPr marL="59574" marR="59574" marT="0" marB="0"/>
                </a:tc>
                <a:extLst>
                  <a:ext uri="{0D108BD9-81ED-4DB2-BD59-A6C34878D82A}">
                    <a16:rowId xmlns:a16="http://schemas.microsoft.com/office/drawing/2014/main" xmlns="" val="1483575193"/>
                  </a:ext>
                </a:extLst>
              </a:tr>
            </a:tbl>
          </a:graphicData>
        </a:graphic>
      </p:graphicFrame>
      <p:sp>
        <p:nvSpPr>
          <p:cNvPr id="3" name="Rectángulo 2">
            <a:extLst>
              <a:ext uri="{FF2B5EF4-FFF2-40B4-BE49-F238E27FC236}">
                <a16:creationId xmlns="" xmlns:a16="http://schemas.microsoft.com/office/drawing/2014/main" id="{04DFCE24-6030-4A23-8309-AEAB73CEA858}"/>
              </a:ext>
            </a:extLst>
          </p:cNvPr>
          <p:cNvSpPr/>
          <p:nvPr/>
        </p:nvSpPr>
        <p:spPr>
          <a:xfrm>
            <a:off x="604071" y="649868"/>
            <a:ext cx="3558260" cy="369332"/>
          </a:xfrm>
          <a:prstGeom prst="rect">
            <a:avLst/>
          </a:prstGeom>
        </p:spPr>
        <p:txBody>
          <a:bodyPr wrap="square">
            <a:spAutoFit/>
          </a:bodyPr>
          <a:lstStyle/>
          <a:p>
            <a:r>
              <a:rPr lang="es-EC" b="1" i="1" dirty="0" smtClean="0">
                <a:latin typeface="Times New Roman" panose="02020603050405020304" pitchFamily="18" charset="0"/>
                <a:cs typeface="Times New Roman" panose="02020603050405020304" pitchFamily="18" charset="0"/>
              </a:rPr>
              <a:t>Matriz </a:t>
            </a:r>
            <a:r>
              <a:rPr lang="es-EC" b="1" i="1" dirty="0" smtClean="0">
                <a:latin typeface="Times New Roman" panose="02020603050405020304" pitchFamily="18" charset="0"/>
                <a:cs typeface="Times New Roman" panose="02020603050405020304" pitchFamily="18" charset="0"/>
              </a:rPr>
              <a:t>Foda</a:t>
            </a:r>
            <a:endParaRPr lang="es-EC" b="1" i="1" dirty="0">
              <a:latin typeface="Times New Roman" panose="02020603050405020304" pitchFamily="18" charset="0"/>
              <a:cs typeface="Times New Roman" panose="02020603050405020304" pitchFamily="18" charset="0"/>
            </a:endParaRPr>
          </a:p>
        </p:txBody>
      </p:sp>
      <p:pic>
        <p:nvPicPr>
          <p:cNvPr id="4" name="Imagen 3" descr="https://encrypted-tbn2.gstatic.com/images?q=tbn:ANd9GcSBpL-454MJ-DxrAOXHotLYAl15_h2GD57qw1QA6zXNLsEd0nbm"/>
          <p:cNvPicPr/>
          <p:nvPr/>
        </p:nvPicPr>
        <p:blipFill rotWithShape="1">
          <a:blip r:embed="rId2" cstate="print">
            <a:extLst>
              <a:ext uri="{28A0092B-C50C-407E-A947-70E740481C1C}">
                <a14:useLocalDpi xmlns:a14="http://schemas.microsoft.com/office/drawing/2010/main" val="0"/>
              </a:ext>
            </a:extLst>
          </a:blip>
          <a:srcRect r="72990"/>
          <a:stretch/>
        </p:blipFill>
        <p:spPr bwMode="auto">
          <a:xfrm>
            <a:off x="10427111" y="295757"/>
            <a:ext cx="1171265" cy="1180597"/>
          </a:xfrm>
          <a:prstGeom prst="ellipse">
            <a:avLst/>
          </a:prstGeom>
          <a:ln>
            <a:noFill/>
          </a:ln>
          <a:effectLst>
            <a:softEdge rad="112500"/>
          </a:effectLst>
        </p:spPr>
      </p:pic>
    </p:spTree>
    <p:extLst>
      <p:ext uri="{BB962C8B-B14F-4D97-AF65-F5344CB8AC3E}">
        <p14:creationId xmlns:p14="http://schemas.microsoft.com/office/powerpoint/2010/main" val="813878186"/>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https://encrypted-tbn2.gstatic.com/images?q=tbn:ANd9GcSBpL-454MJ-DxrAOXHotLYAl15_h2GD57qw1QA6zXNLsEd0nbm"/>
          <p:cNvPicPr/>
          <p:nvPr/>
        </p:nvPicPr>
        <p:blipFill rotWithShape="1">
          <a:blip r:embed="rId2" cstate="print">
            <a:extLst>
              <a:ext uri="{28A0092B-C50C-407E-A947-70E740481C1C}">
                <a14:useLocalDpi xmlns:a14="http://schemas.microsoft.com/office/drawing/2010/main" val="0"/>
              </a:ext>
            </a:extLst>
          </a:blip>
          <a:srcRect r="72990"/>
          <a:stretch/>
        </p:blipFill>
        <p:spPr bwMode="auto">
          <a:xfrm>
            <a:off x="10348898" y="0"/>
            <a:ext cx="1544445" cy="1478944"/>
          </a:xfrm>
          <a:prstGeom prst="ellipse">
            <a:avLst/>
          </a:prstGeom>
          <a:ln>
            <a:noFill/>
          </a:ln>
          <a:effectLst>
            <a:softEdge rad="112500"/>
          </a:effectLst>
        </p:spPr>
      </p:pic>
      <p:sp>
        <p:nvSpPr>
          <p:cNvPr id="2" name="CuadroTexto 1"/>
          <p:cNvSpPr txBox="1"/>
          <p:nvPr/>
        </p:nvSpPr>
        <p:spPr>
          <a:xfrm>
            <a:off x="544748" y="554805"/>
            <a:ext cx="4027252" cy="400110"/>
          </a:xfrm>
          <a:prstGeom prst="rect">
            <a:avLst/>
          </a:prstGeom>
          <a:noFill/>
        </p:spPr>
        <p:txBody>
          <a:bodyPr wrap="square" rtlCol="0">
            <a:spAutoFit/>
          </a:bodyPr>
          <a:lstStyle/>
          <a:p>
            <a:r>
              <a:rPr lang="es-ES" sz="2000" b="1" dirty="0" smtClean="0">
                <a:latin typeface="Times New Roman" panose="02020603050405020304" pitchFamily="18" charset="0"/>
                <a:cs typeface="Times New Roman" panose="02020603050405020304" pitchFamily="18" charset="0"/>
              </a:rPr>
              <a:t>Proceso de ciclo de Operación</a:t>
            </a:r>
            <a:endParaRPr lang="es-ES" sz="2000" b="1" dirty="0">
              <a:latin typeface="Times New Roman" panose="02020603050405020304" pitchFamily="18" charset="0"/>
              <a:cs typeface="Times New Roman" panose="02020603050405020304" pitchFamily="18" charset="0"/>
            </a:endParaRPr>
          </a:p>
        </p:txBody>
      </p:sp>
      <p:sp>
        <p:nvSpPr>
          <p:cNvPr id="3" name="CuadroTexto 2"/>
          <p:cNvSpPr txBox="1"/>
          <p:nvPr/>
        </p:nvSpPr>
        <p:spPr>
          <a:xfrm>
            <a:off x="544748" y="1223312"/>
            <a:ext cx="3404681" cy="36933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s-ES" b="1" dirty="0" smtClean="0">
                <a:solidFill>
                  <a:schemeClr val="tx1"/>
                </a:solidFill>
                <a:latin typeface="Times New Roman" panose="02020603050405020304" pitchFamily="18" charset="0"/>
                <a:cs typeface="Times New Roman" panose="02020603050405020304" pitchFamily="18" charset="0"/>
              </a:rPr>
              <a:t>Compra materia prima a crédito</a:t>
            </a:r>
            <a:endParaRPr lang="es-ES" b="1" dirty="0">
              <a:solidFill>
                <a:schemeClr val="tx1"/>
              </a:solidFill>
              <a:latin typeface="Times New Roman" panose="02020603050405020304" pitchFamily="18" charset="0"/>
              <a:cs typeface="Times New Roman" panose="02020603050405020304" pitchFamily="18" charset="0"/>
            </a:endParaRPr>
          </a:p>
        </p:txBody>
      </p:sp>
      <p:sp>
        <p:nvSpPr>
          <p:cNvPr id="5" name="CuadroTexto 4"/>
          <p:cNvSpPr txBox="1"/>
          <p:nvPr/>
        </p:nvSpPr>
        <p:spPr>
          <a:xfrm>
            <a:off x="4357991" y="1248426"/>
            <a:ext cx="2791839" cy="369332"/>
          </a:xfrm>
          <a:prstGeom prst="rect">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b="1" dirty="0" smtClean="0">
                <a:solidFill>
                  <a:schemeClr val="tx1"/>
                </a:solidFill>
                <a:latin typeface="Times New Roman" panose="02020603050405020304" pitchFamily="18" charset="0"/>
                <a:cs typeface="Times New Roman" panose="02020603050405020304" pitchFamily="18" charset="0"/>
              </a:rPr>
              <a:t>Venta </a:t>
            </a:r>
            <a:endParaRPr lang="es-ES" b="1" dirty="0">
              <a:solidFill>
                <a:schemeClr val="tx1"/>
              </a:solidFill>
              <a:latin typeface="Times New Roman" panose="02020603050405020304" pitchFamily="18" charset="0"/>
              <a:cs typeface="Times New Roman" panose="02020603050405020304" pitchFamily="18" charset="0"/>
            </a:endParaRPr>
          </a:p>
        </p:txBody>
      </p:sp>
      <p:sp>
        <p:nvSpPr>
          <p:cNvPr id="6" name="CuadroTexto 5"/>
          <p:cNvSpPr txBox="1"/>
          <p:nvPr/>
        </p:nvSpPr>
        <p:spPr>
          <a:xfrm>
            <a:off x="7490297" y="1223312"/>
            <a:ext cx="3404681" cy="369332"/>
          </a:xfrm>
          <a:prstGeom prst="rect">
            <a:avLst/>
          </a:prstGeom>
          <a:solidFill>
            <a:schemeClr val="tx2">
              <a:lumMod val="40000"/>
              <a:lumOff val="60000"/>
            </a:schemeClr>
          </a:solidFill>
          <a:scene3d>
            <a:camera prst="orthographicFront"/>
            <a:lightRig rig="threePt" dir="t"/>
          </a:scene3d>
          <a:sp3d>
            <a:bevelT/>
          </a:sp3d>
        </p:spPr>
        <p:txBody>
          <a:bodyPr wrap="square" rtlCol="0">
            <a:spAutoFit/>
          </a:bodyPr>
          <a:lstStyle/>
          <a:p>
            <a:pPr algn="ctr"/>
            <a:r>
              <a:rPr lang="es-ES" b="1" dirty="0" smtClean="0">
                <a:latin typeface="Times New Roman" panose="02020603050405020304" pitchFamily="18" charset="0"/>
                <a:cs typeface="Times New Roman" panose="02020603050405020304" pitchFamily="18" charset="0"/>
              </a:rPr>
              <a:t>Recuperación Cobro al cliente</a:t>
            </a:r>
            <a:endParaRPr lang="es-ES" b="1" dirty="0">
              <a:latin typeface="Times New Roman" panose="02020603050405020304" pitchFamily="18" charset="0"/>
              <a:cs typeface="Times New Roman" panose="02020603050405020304" pitchFamily="18" charset="0"/>
            </a:endParaRPr>
          </a:p>
        </p:txBody>
      </p:sp>
      <p:sp>
        <p:nvSpPr>
          <p:cNvPr id="4" name="Abrir corchete 3"/>
          <p:cNvSpPr/>
          <p:nvPr/>
        </p:nvSpPr>
        <p:spPr>
          <a:xfrm rot="16200000">
            <a:off x="3662553" y="2092"/>
            <a:ext cx="573751" cy="3754855"/>
          </a:xfrm>
          <a:prstGeom prst="leftBracket">
            <a:avLst>
              <a:gd name="adj" fmla="val 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8" name="Abrir corchete 7"/>
          <p:cNvSpPr/>
          <p:nvPr/>
        </p:nvSpPr>
        <p:spPr>
          <a:xfrm rot="16200000">
            <a:off x="7417408" y="-7794"/>
            <a:ext cx="573751" cy="3754855"/>
          </a:xfrm>
          <a:prstGeom prst="leftBracket">
            <a:avLst>
              <a:gd name="adj" fmla="val 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7" name="CuadroTexto 6"/>
          <p:cNvSpPr txBox="1"/>
          <p:nvPr/>
        </p:nvSpPr>
        <p:spPr>
          <a:xfrm>
            <a:off x="6877454" y="1777631"/>
            <a:ext cx="953310" cy="369332"/>
          </a:xfrm>
          <a:prstGeom prst="rect">
            <a:avLst/>
          </a:prstGeom>
          <a:noFill/>
        </p:spPr>
        <p:txBody>
          <a:bodyPr wrap="square" rtlCol="0">
            <a:spAutoFit/>
          </a:bodyPr>
          <a:lstStyle/>
          <a:p>
            <a:pPr algn="ctr"/>
            <a:r>
              <a:rPr lang="es-ES" b="1" dirty="0" smtClean="0">
                <a:latin typeface="Times New Roman" panose="02020603050405020304" pitchFamily="18" charset="0"/>
                <a:cs typeface="Times New Roman" panose="02020603050405020304" pitchFamily="18" charset="0"/>
              </a:rPr>
              <a:t>PPC</a:t>
            </a:r>
            <a:endParaRPr lang="es-ES" b="1" dirty="0">
              <a:latin typeface="Times New Roman" panose="02020603050405020304" pitchFamily="18" charset="0"/>
              <a:cs typeface="Times New Roman" panose="02020603050405020304" pitchFamily="18" charset="0"/>
            </a:endParaRPr>
          </a:p>
        </p:txBody>
      </p:sp>
      <p:sp>
        <p:nvSpPr>
          <p:cNvPr id="11" name="CuadroTexto 10"/>
          <p:cNvSpPr txBox="1"/>
          <p:nvPr/>
        </p:nvSpPr>
        <p:spPr>
          <a:xfrm>
            <a:off x="3608960" y="1797063"/>
            <a:ext cx="953310" cy="369332"/>
          </a:xfrm>
          <a:prstGeom prst="rect">
            <a:avLst/>
          </a:prstGeom>
          <a:noFill/>
        </p:spPr>
        <p:txBody>
          <a:bodyPr wrap="square" rtlCol="0">
            <a:spAutoFit/>
          </a:bodyPr>
          <a:lstStyle/>
          <a:p>
            <a:pPr algn="ctr"/>
            <a:r>
              <a:rPr lang="es-ES" b="1" dirty="0" smtClean="0">
                <a:latin typeface="Times New Roman" panose="02020603050405020304" pitchFamily="18" charset="0"/>
                <a:cs typeface="Times New Roman" panose="02020603050405020304" pitchFamily="18" charset="0"/>
              </a:rPr>
              <a:t>PPI</a:t>
            </a:r>
            <a:endParaRPr lang="es-ES" b="1" dirty="0">
              <a:latin typeface="Times New Roman" panose="02020603050405020304" pitchFamily="18" charset="0"/>
              <a:cs typeface="Times New Roman" panose="02020603050405020304" pitchFamily="18" charset="0"/>
            </a:endParaRPr>
          </a:p>
        </p:txBody>
      </p:sp>
      <p:sp>
        <p:nvSpPr>
          <p:cNvPr id="12" name="Abrir corchete 11"/>
          <p:cNvSpPr/>
          <p:nvPr/>
        </p:nvSpPr>
        <p:spPr>
          <a:xfrm rot="16200000">
            <a:off x="3813322" y="1300362"/>
            <a:ext cx="573751" cy="3453318"/>
          </a:xfrm>
          <a:prstGeom prst="leftBracket">
            <a:avLst>
              <a:gd name="adj" fmla="val 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cxnSp>
        <p:nvCxnSpPr>
          <p:cNvPr id="13" name="Conector recto 12"/>
          <p:cNvCxnSpPr/>
          <p:nvPr/>
        </p:nvCxnSpPr>
        <p:spPr>
          <a:xfrm>
            <a:off x="5826856" y="2146963"/>
            <a:ext cx="0" cy="1945186"/>
          </a:xfrm>
          <a:prstGeom prst="line">
            <a:avLst/>
          </a:prstGeom>
        </p:spPr>
        <p:style>
          <a:lnRef idx="1">
            <a:schemeClr val="dk1"/>
          </a:lnRef>
          <a:fillRef idx="0">
            <a:schemeClr val="dk1"/>
          </a:fillRef>
          <a:effectRef idx="0">
            <a:schemeClr val="dk1"/>
          </a:effectRef>
          <a:fontRef idx="minor">
            <a:schemeClr val="tx1"/>
          </a:fontRef>
        </p:style>
      </p:cxnSp>
      <p:sp>
        <p:nvSpPr>
          <p:cNvPr id="14" name="CuadroTexto 13"/>
          <p:cNvSpPr txBox="1"/>
          <p:nvPr/>
        </p:nvSpPr>
        <p:spPr>
          <a:xfrm>
            <a:off x="4571988" y="3722818"/>
            <a:ext cx="2509736" cy="369332"/>
          </a:xfrm>
          <a:prstGeom prst="rect">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b="1" dirty="0" smtClean="0">
                <a:latin typeface="Times New Roman" panose="02020603050405020304" pitchFamily="18" charset="0"/>
                <a:cs typeface="Times New Roman" panose="02020603050405020304" pitchFamily="18" charset="0"/>
              </a:rPr>
              <a:t>Pago Proveedores</a:t>
            </a:r>
            <a:endParaRPr lang="es-ES" b="1" dirty="0">
              <a:latin typeface="Times New Roman" panose="02020603050405020304" pitchFamily="18" charset="0"/>
              <a:cs typeface="Times New Roman" panose="02020603050405020304" pitchFamily="18" charset="0"/>
            </a:endParaRPr>
          </a:p>
        </p:txBody>
      </p:sp>
      <p:sp>
        <p:nvSpPr>
          <p:cNvPr id="15" name="CuadroTexto 14"/>
          <p:cNvSpPr txBox="1"/>
          <p:nvPr/>
        </p:nvSpPr>
        <p:spPr>
          <a:xfrm>
            <a:off x="3623542" y="2855657"/>
            <a:ext cx="953310" cy="369332"/>
          </a:xfrm>
          <a:prstGeom prst="rect">
            <a:avLst/>
          </a:prstGeom>
          <a:noFill/>
        </p:spPr>
        <p:txBody>
          <a:bodyPr wrap="square" rtlCol="0">
            <a:spAutoFit/>
          </a:bodyPr>
          <a:lstStyle/>
          <a:p>
            <a:pPr algn="ctr"/>
            <a:r>
              <a:rPr lang="es-ES" b="1" dirty="0" smtClean="0">
                <a:latin typeface="Times New Roman" panose="02020603050405020304" pitchFamily="18" charset="0"/>
                <a:cs typeface="Times New Roman" panose="02020603050405020304" pitchFamily="18" charset="0"/>
              </a:rPr>
              <a:t>PPP</a:t>
            </a:r>
            <a:endParaRPr lang="es-ES" b="1" dirty="0">
              <a:latin typeface="Times New Roman" panose="02020603050405020304" pitchFamily="18" charset="0"/>
              <a:cs typeface="Times New Roman" panose="02020603050405020304" pitchFamily="18" charset="0"/>
            </a:endParaRPr>
          </a:p>
        </p:txBody>
      </p:sp>
      <p:cxnSp>
        <p:nvCxnSpPr>
          <p:cNvPr id="17" name="Conector recto 16"/>
          <p:cNvCxnSpPr>
            <a:stCxn id="14" idx="2"/>
          </p:cNvCxnSpPr>
          <p:nvPr/>
        </p:nvCxnSpPr>
        <p:spPr>
          <a:xfrm>
            <a:off x="5826856" y="4092150"/>
            <a:ext cx="0" cy="1206868"/>
          </a:xfrm>
          <a:prstGeom prst="line">
            <a:avLst/>
          </a:prstGeom>
        </p:spPr>
        <p:style>
          <a:lnRef idx="1">
            <a:schemeClr val="dk1"/>
          </a:lnRef>
          <a:fillRef idx="0">
            <a:schemeClr val="dk1"/>
          </a:fillRef>
          <a:effectRef idx="0">
            <a:schemeClr val="dk1"/>
          </a:effectRef>
          <a:fontRef idx="minor">
            <a:schemeClr val="tx1"/>
          </a:fontRef>
        </p:style>
      </p:cxnSp>
      <p:cxnSp>
        <p:nvCxnSpPr>
          <p:cNvPr id="29" name="Conector recto 28"/>
          <p:cNvCxnSpPr/>
          <p:nvPr/>
        </p:nvCxnSpPr>
        <p:spPr>
          <a:xfrm>
            <a:off x="9581711" y="2219816"/>
            <a:ext cx="0" cy="3079202"/>
          </a:xfrm>
          <a:prstGeom prst="line">
            <a:avLst/>
          </a:prstGeom>
        </p:spPr>
        <p:style>
          <a:lnRef idx="1">
            <a:schemeClr val="dk1"/>
          </a:lnRef>
          <a:fillRef idx="0">
            <a:schemeClr val="dk1"/>
          </a:fillRef>
          <a:effectRef idx="0">
            <a:schemeClr val="dk1"/>
          </a:effectRef>
          <a:fontRef idx="minor">
            <a:schemeClr val="tx1"/>
          </a:fontRef>
        </p:style>
      </p:cxnSp>
      <p:cxnSp>
        <p:nvCxnSpPr>
          <p:cNvPr id="31" name="Conector recto 30"/>
          <p:cNvCxnSpPr/>
          <p:nvPr/>
        </p:nvCxnSpPr>
        <p:spPr>
          <a:xfrm>
            <a:off x="5819570" y="5299018"/>
            <a:ext cx="3762141" cy="0"/>
          </a:xfrm>
          <a:prstGeom prst="line">
            <a:avLst/>
          </a:prstGeom>
        </p:spPr>
        <p:style>
          <a:lnRef idx="1">
            <a:schemeClr val="dk1"/>
          </a:lnRef>
          <a:fillRef idx="0">
            <a:schemeClr val="dk1"/>
          </a:fillRef>
          <a:effectRef idx="0">
            <a:schemeClr val="dk1"/>
          </a:effectRef>
          <a:fontRef idx="minor">
            <a:schemeClr val="tx1"/>
          </a:fontRef>
        </p:style>
      </p:cxnSp>
      <p:sp>
        <p:nvSpPr>
          <p:cNvPr id="35" name="CuadroTexto 34"/>
          <p:cNvSpPr txBox="1"/>
          <p:nvPr/>
        </p:nvSpPr>
        <p:spPr>
          <a:xfrm>
            <a:off x="6304720" y="4667629"/>
            <a:ext cx="2791839" cy="369332"/>
          </a:xfrm>
          <a:prstGeom prst="rect">
            <a:avLst/>
          </a:prstGeom>
          <a:solidFill>
            <a:schemeClr val="accent5">
              <a:lumMod val="40000"/>
              <a:lumOff val="60000"/>
            </a:schemeClr>
          </a:solidFill>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b="1" dirty="0" smtClean="0">
                <a:solidFill>
                  <a:schemeClr val="tx1"/>
                </a:solidFill>
                <a:latin typeface="Times New Roman" panose="02020603050405020304" pitchFamily="18" charset="0"/>
                <a:cs typeface="Times New Roman" panose="02020603050405020304" pitchFamily="18" charset="0"/>
              </a:rPr>
              <a:t>Ciclo de Caja </a:t>
            </a:r>
            <a:endParaRPr lang="es-ES" b="1"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Resultado de imagen para ciclo de opera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110" y="4160661"/>
            <a:ext cx="26098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1590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echa abajo 23"/>
          <p:cNvSpPr/>
          <p:nvPr/>
        </p:nvSpPr>
        <p:spPr>
          <a:xfrm>
            <a:off x="4554787" y="1611376"/>
            <a:ext cx="503088" cy="1028585"/>
          </a:xfrm>
          <a:prstGeom prst="downArrow">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s-ES"/>
          </a:p>
        </p:txBody>
      </p:sp>
      <p:pic>
        <p:nvPicPr>
          <p:cNvPr id="6" name="Imagen 5" descr="https://encrypted-tbn2.gstatic.com/images?q=tbn:ANd9GcSBpL-454MJ-DxrAOXHotLYAl15_h2GD57qw1QA6zXNLsEd0nbm"/>
          <p:cNvPicPr/>
          <p:nvPr/>
        </p:nvPicPr>
        <p:blipFill rotWithShape="1">
          <a:blip r:embed="rId2" cstate="print">
            <a:extLst>
              <a:ext uri="{28A0092B-C50C-407E-A947-70E740481C1C}">
                <a14:useLocalDpi xmlns:a14="http://schemas.microsoft.com/office/drawing/2010/main" val="0"/>
              </a:ext>
            </a:extLst>
          </a:blip>
          <a:srcRect r="72990"/>
          <a:stretch/>
        </p:blipFill>
        <p:spPr bwMode="auto">
          <a:xfrm>
            <a:off x="10334149" y="-93141"/>
            <a:ext cx="1544445" cy="1478944"/>
          </a:xfrm>
          <a:prstGeom prst="ellipse">
            <a:avLst/>
          </a:prstGeom>
          <a:ln>
            <a:noFill/>
          </a:ln>
          <a:effectLst>
            <a:softEdge rad="112500"/>
          </a:effectLst>
        </p:spPr>
      </p:pic>
      <p:sp>
        <p:nvSpPr>
          <p:cNvPr id="7" name="Rectángulo 6">
            <a:extLst>
              <a:ext uri="{FF2B5EF4-FFF2-40B4-BE49-F238E27FC236}">
                <a16:creationId xmlns:a16="http://schemas.microsoft.com/office/drawing/2014/main" xmlns="" id="{EC34B44D-A67B-4EC6-9E69-DDED16D30D18}"/>
              </a:ext>
            </a:extLst>
          </p:cNvPr>
          <p:cNvSpPr/>
          <p:nvPr/>
        </p:nvSpPr>
        <p:spPr>
          <a:xfrm>
            <a:off x="3035448" y="1809983"/>
            <a:ext cx="3541766" cy="40011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lnRef>
          <a:fillRef idx="1">
            <a:schemeClr val="lt1"/>
          </a:fillRef>
          <a:effectRef idx="0">
            <a:schemeClr val="accent5"/>
          </a:effectRef>
          <a:fontRef idx="minor">
            <a:schemeClr val="dk1"/>
          </a:fontRef>
        </p:style>
        <p:txBody>
          <a:bodyPr wrap="square">
            <a:spAutoFit/>
          </a:bodyPr>
          <a:lstStyle/>
          <a:p>
            <a:pPr lvl="0" algn="ctr"/>
            <a:r>
              <a:rPr lang="es-EC" sz="2000" b="1" dirty="0" smtClean="0">
                <a:latin typeface="Times New Roman" panose="02020603050405020304" pitchFamily="18" charset="0"/>
                <a:cs typeface="Times New Roman" panose="02020603050405020304" pitchFamily="18" charset="0"/>
              </a:rPr>
              <a:t>Estrategias</a:t>
            </a:r>
            <a:endParaRPr lang="es-EC" sz="2000" b="1" dirty="0">
              <a:latin typeface="Times New Roman" panose="02020603050405020304" pitchFamily="18" charset="0"/>
              <a:cs typeface="Times New Roman" panose="02020603050405020304" pitchFamily="18" charset="0"/>
            </a:endParaRPr>
          </a:p>
        </p:txBody>
      </p:sp>
      <p:sp>
        <p:nvSpPr>
          <p:cNvPr id="14" name="Rectángulo 13"/>
          <p:cNvSpPr/>
          <p:nvPr/>
        </p:nvSpPr>
        <p:spPr>
          <a:xfrm>
            <a:off x="216375" y="872712"/>
            <a:ext cx="6096000" cy="738664"/>
          </a:xfrm>
          <a:prstGeom prst="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a:spAutoFit/>
          </a:bodyPr>
          <a:lstStyle/>
          <a:p>
            <a:pPr algn="just"/>
            <a:r>
              <a:rPr lang="es-EC" sz="1400" dirty="0">
                <a:solidFill>
                  <a:schemeClr val="tx1"/>
                </a:solidFill>
                <a:latin typeface="Times New Roman" panose="02020603050405020304" pitchFamily="18" charset="0"/>
                <a:ea typeface="Calibri" panose="020F0502020204030204" pitchFamily="34" charset="0"/>
              </a:rPr>
              <a:t>Proponer acciones para mejorar la gestión de recuperación de cartera e incrementen la capacidad de pago y operatividad de las medianas empresas comercializadoras de electrodomésticos</a:t>
            </a:r>
            <a:endParaRPr lang="es-ES" sz="1400" dirty="0">
              <a:solidFill>
                <a:schemeClr val="tx1"/>
              </a:solidFill>
            </a:endParaRPr>
          </a:p>
        </p:txBody>
      </p:sp>
      <p:graphicFrame>
        <p:nvGraphicFramePr>
          <p:cNvPr id="15" name="Diagrama 14"/>
          <p:cNvGraphicFramePr/>
          <p:nvPr>
            <p:extLst>
              <p:ext uri="{D42A27DB-BD31-4B8C-83A1-F6EECF244321}">
                <p14:modId xmlns:p14="http://schemas.microsoft.com/office/powerpoint/2010/main" val="907745074"/>
              </p:ext>
            </p:extLst>
          </p:nvPr>
        </p:nvGraphicFramePr>
        <p:xfrm>
          <a:off x="474642" y="2686521"/>
          <a:ext cx="8448132" cy="2452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ángulo 15">
            <a:extLst>
              <a:ext uri="{FF2B5EF4-FFF2-40B4-BE49-F238E27FC236}">
                <a16:creationId xmlns:a16="http://schemas.microsoft.com/office/drawing/2014/main" xmlns="" id="{EC34B44D-A67B-4EC6-9E69-DDED16D30D18}"/>
              </a:ext>
            </a:extLst>
          </p:cNvPr>
          <p:cNvSpPr/>
          <p:nvPr/>
        </p:nvSpPr>
        <p:spPr>
          <a:xfrm>
            <a:off x="869232" y="242789"/>
            <a:ext cx="4790286" cy="400110"/>
          </a:xfrm>
          <a:prstGeom prst="rect">
            <a:avLst/>
          </a:prstGeom>
        </p:spPr>
        <p:txBody>
          <a:bodyPr wrap="none">
            <a:spAutoFit/>
          </a:bodyPr>
          <a:lstStyle/>
          <a:p>
            <a:pPr lvl="0"/>
            <a:r>
              <a:rPr lang="es-ES" sz="2000" b="1" dirty="0">
                <a:latin typeface="Times New Roman" panose="02020603050405020304" pitchFamily="18" charset="0"/>
                <a:cs typeface="Times New Roman" panose="02020603050405020304" pitchFamily="18" charset="0"/>
              </a:rPr>
              <a:t>Objetivo de la Propuesta de Investigación.</a:t>
            </a:r>
            <a:endParaRPr lang="es-EC" sz="2000" dirty="0">
              <a:latin typeface="Times New Roman" panose="02020603050405020304" pitchFamily="18" charset="0"/>
              <a:cs typeface="Times New Roman" panose="02020603050405020304" pitchFamily="18" charset="0"/>
            </a:endParaRPr>
          </a:p>
        </p:txBody>
      </p:sp>
      <p:sp>
        <p:nvSpPr>
          <p:cNvPr id="17" name="Flecha abajo 16"/>
          <p:cNvSpPr/>
          <p:nvPr/>
        </p:nvSpPr>
        <p:spPr>
          <a:xfrm>
            <a:off x="1517440" y="5113107"/>
            <a:ext cx="663677" cy="451039"/>
          </a:xfrm>
          <a:prstGeom prst="downArrow">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s-ES"/>
          </a:p>
        </p:txBody>
      </p:sp>
      <p:graphicFrame>
        <p:nvGraphicFramePr>
          <p:cNvPr id="19" name="Tabla 18"/>
          <p:cNvGraphicFramePr>
            <a:graphicFrameLocks noGrp="1"/>
          </p:cNvGraphicFramePr>
          <p:nvPr>
            <p:extLst>
              <p:ext uri="{D42A27DB-BD31-4B8C-83A1-F6EECF244321}">
                <p14:modId xmlns:p14="http://schemas.microsoft.com/office/powerpoint/2010/main" val="1723908717"/>
              </p:ext>
            </p:extLst>
          </p:nvPr>
        </p:nvGraphicFramePr>
        <p:xfrm>
          <a:off x="993958" y="5692877"/>
          <a:ext cx="1710640" cy="365760"/>
        </p:xfrm>
        <a:graphic>
          <a:graphicData uri="http://schemas.openxmlformats.org/drawingml/2006/table">
            <a:tbl>
              <a:tblPr>
                <a:tableStyleId>{5C22544A-7EE6-4342-B048-85BDC9FD1C3A}</a:tableStyleId>
              </a:tblPr>
              <a:tblGrid>
                <a:gridCol w="1710640"/>
              </a:tblGrid>
              <a:tr h="0">
                <a:tc>
                  <a:txBody>
                    <a:bodyPr/>
                    <a:lstStyle/>
                    <a:p>
                      <a:pPr algn="ctr" fontAlgn="ctr"/>
                      <a:r>
                        <a:rPr lang="es-ES" sz="1200" u="none" strike="noStrike" dirty="0" smtClean="0">
                          <a:effectLst/>
                          <a:latin typeface="Times New Roman" panose="02020603050405020304" pitchFamily="18" charset="0"/>
                          <a:cs typeface="Times New Roman" panose="02020603050405020304" pitchFamily="18" charset="0"/>
                        </a:rPr>
                        <a:t>Reducción de los inventarios en </a:t>
                      </a:r>
                      <a:r>
                        <a:rPr lang="es-ES" sz="1200" u="none" strike="noStrike" dirty="0">
                          <a:effectLst/>
                          <a:latin typeface="Times New Roman" panose="02020603050405020304" pitchFamily="18" charset="0"/>
                          <a:cs typeface="Times New Roman" panose="02020603050405020304" pitchFamily="18" charset="0"/>
                        </a:rPr>
                        <a:t>un 6</a:t>
                      </a:r>
                      <a:r>
                        <a:rPr lang="es-ES" sz="1200" u="none" strike="noStrike" dirty="0" smtClean="0">
                          <a:effectLst/>
                          <a:latin typeface="Times New Roman" panose="02020603050405020304" pitchFamily="18" charset="0"/>
                          <a:cs typeface="Times New Roman" panose="02020603050405020304" pitchFamily="18" charset="0"/>
                        </a:rPr>
                        <a:t>%.</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r>
            </a:tbl>
          </a:graphicData>
        </a:graphic>
      </p:graphicFrame>
      <p:sp>
        <p:nvSpPr>
          <p:cNvPr id="20" name="Flecha abajo 19"/>
          <p:cNvSpPr/>
          <p:nvPr/>
        </p:nvSpPr>
        <p:spPr>
          <a:xfrm>
            <a:off x="4142654" y="5112817"/>
            <a:ext cx="663677" cy="451039"/>
          </a:xfrm>
          <a:prstGeom prst="downArrow">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s-ES"/>
          </a:p>
        </p:txBody>
      </p:sp>
      <p:sp>
        <p:nvSpPr>
          <p:cNvPr id="21" name="Flecha abajo 20"/>
          <p:cNvSpPr/>
          <p:nvPr/>
        </p:nvSpPr>
        <p:spPr>
          <a:xfrm>
            <a:off x="7225067" y="5112817"/>
            <a:ext cx="663677" cy="451039"/>
          </a:xfrm>
          <a:prstGeom prst="downArrow">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s-ES"/>
          </a:p>
        </p:txBody>
      </p:sp>
      <p:sp>
        <p:nvSpPr>
          <p:cNvPr id="22" name="Rectángulo 21"/>
          <p:cNvSpPr/>
          <p:nvPr/>
        </p:nvSpPr>
        <p:spPr>
          <a:xfrm>
            <a:off x="3066735" y="5740836"/>
            <a:ext cx="2640891" cy="461665"/>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s-ES" sz="1200" dirty="0">
                <a:latin typeface="Times New Roman" panose="02020603050405020304" pitchFamily="18" charset="0"/>
                <a:cs typeface="Times New Roman" panose="02020603050405020304" pitchFamily="18" charset="0"/>
              </a:rPr>
              <a:t>Recuperar las cuentas por cobrar pendientes en un 6</a:t>
            </a:r>
            <a:r>
              <a:rPr lang="es-ES" sz="1200" dirty="0" smtClean="0">
                <a:latin typeface="Times New Roman" panose="02020603050405020304" pitchFamily="18" charset="0"/>
                <a:cs typeface="Times New Roman" panose="02020603050405020304" pitchFamily="18" charset="0"/>
              </a:rPr>
              <a:t>%.</a:t>
            </a:r>
            <a:endParaRPr lang="es-ES" sz="1200" dirty="0">
              <a:latin typeface="Times New Roman" panose="02020603050405020304" pitchFamily="18" charset="0"/>
              <a:cs typeface="Times New Roman" panose="02020603050405020304" pitchFamily="18" charset="0"/>
            </a:endParaRPr>
          </a:p>
        </p:txBody>
      </p:sp>
      <p:sp>
        <p:nvSpPr>
          <p:cNvPr id="23" name="Rectángulo 22"/>
          <p:cNvSpPr/>
          <p:nvPr/>
        </p:nvSpPr>
        <p:spPr>
          <a:xfrm>
            <a:off x="6312375" y="5711340"/>
            <a:ext cx="2861122" cy="738664"/>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s-ES" sz="1400" dirty="0">
                <a:latin typeface="Times New Roman" panose="02020603050405020304" pitchFamily="18" charset="0"/>
                <a:cs typeface="Times New Roman" panose="02020603050405020304" pitchFamily="18" charset="0"/>
              </a:rPr>
              <a:t>Incrementar la rentabilidad en un 6% por año permitiendo incrementar la utilidad</a:t>
            </a:r>
          </a:p>
        </p:txBody>
      </p:sp>
    </p:spTree>
    <p:extLst>
      <p:ext uri="{BB962C8B-B14F-4D97-AF65-F5344CB8AC3E}">
        <p14:creationId xmlns:p14="http://schemas.microsoft.com/office/powerpoint/2010/main" val="6386171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https://encrypted-tbn2.gstatic.com/images?q=tbn:ANd9GcSBpL-454MJ-DxrAOXHotLYAl15_h2GD57qw1QA6zXNLsEd0nbm"/>
          <p:cNvPicPr/>
          <p:nvPr/>
        </p:nvPicPr>
        <p:blipFill rotWithShape="1">
          <a:blip r:embed="rId2" cstate="print">
            <a:extLst>
              <a:ext uri="{28A0092B-C50C-407E-A947-70E740481C1C}">
                <a14:useLocalDpi xmlns:a14="http://schemas.microsoft.com/office/drawing/2010/main" val="0"/>
              </a:ext>
            </a:extLst>
          </a:blip>
          <a:srcRect r="72990"/>
          <a:stretch/>
        </p:blipFill>
        <p:spPr bwMode="auto">
          <a:xfrm>
            <a:off x="10407891" y="0"/>
            <a:ext cx="1544445" cy="1478944"/>
          </a:xfrm>
          <a:prstGeom prst="ellipse">
            <a:avLst/>
          </a:prstGeom>
          <a:ln>
            <a:noFill/>
          </a:ln>
          <a:effectLst>
            <a:softEdge rad="112500"/>
          </a:effectLst>
        </p:spPr>
      </p:pic>
      <p:graphicFrame>
        <p:nvGraphicFramePr>
          <p:cNvPr id="4" name="Tabla 3"/>
          <p:cNvGraphicFramePr>
            <a:graphicFrameLocks noGrp="1"/>
          </p:cNvGraphicFramePr>
          <p:nvPr>
            <p:extLst>
              <p:ext uri="{D42A27DB-BD31-4B8C-83A1-F6EECF244321}">
                <p14:modId xmlns:p14="http://schemas.microsoft.com/office/powerpoint/2010/main" val="244577455"/>
              </p:ext>
            </p:extLst>
          </p:nvPr>
        </p:nvGraphicFramePr>
        <p:xfrm>
          <a:off x="2345866" y="4371749"/>
          <a:ext cx="8825640" cy="1349139"/>
        </p:xfrm>
        <a:graphic>
          <a:graphicData uri="http://schemas.openxmlformats.org/drawingml/2006/table">
            <a:tbl>
              <a:tblPr firstRow="1" firstCol="1" bandRow="1">
                <a:tableStyleId>{5940675A-B579-460E-94D1-54222C63F5DA}</a:tableStyleId>
              </a:tblPr>
              <a:tblGrid>
                <a:gridCol w="846486"/>
                <a:gridCol w="1625212"/>
                <a:gridCol w="1779531"/>
                <a:gridCol w="1763988"/>
                <a:gridCol w="1420160"/>
                <a:gridCol w="1390263"/>
              </a:tblGrid>
              <a:tr h="416696">
                <a:tc>
                  <a:txBody>
                    <a:bodyPr/>
                    <a:lstStyle/>
                    <a:p>
                      <a:endParaRPr lang="es-ES" sz="1200" b="1" dirty="0" smtClean="0">
                        <a:solidFill>
                          <a:schemeClr val="tx1"/>
                        </a:solidFill>
                        <a:effectLst/>
                        <a:latin typeface="Times New Roman" panose="02020603050405020304" pitchFamily="18" charset="0"/>
                        <a:cs typeface="Times New Roman" panose="02020603050405020304" pitchFamily="18" charset="0"/>
                      </a:endParaRPr>
                    </a:p>
                    <a:p>
                      <a:r>
                        <a:rPr lang="es-ES" sz="1200" b="1" dirty="0" smtClean="0">
                          <a:solidFill>
                            <a:schemeClr val="tx1"/>
                          </a:solidFill>
                          <a:effectLst/>
                          <a:latin typeface="Times New Roman" panose="02020603050405020304" pitchFamily="18" charset="0"/>
                          <a:cs typeface="Times New Roman" panose="02020603050405020304" pitchFamily="18" charset="0"/>
                        </a:rPr>
                        <a:t>      Año</a:t>
                      </a:r>
                      <a:endParaRPr lang="es-ES" sz="1200" b="1"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cell3D prstMaterial="dkEdge">
                      <a:bevel/>
                      <a:lightRig rig="flood" dir="t"/>
                    </a:cell3D>
                    <a:solidFill>
                      <a:schemeClr val="accent4">
                        <a:lumMod val="40000"/>
                        <a:lumOff val="60000"/>
                      </a:schemeClr>
                    </a:solidFill>
                  </a:tcPr>
                </a:tc>
                <a:tc>
                  <a:txBody>
                    <a:bodyPr/>
                    <a:lstStyle/>
                    <a:p>
                      <a:pPr indent="252095" algn="ctr">
                        <a:lnSpc>
                          <a:spcPct val="150000"/>
                        </a:lnSpc>
                        <a:spcAft>
                          <a:spcPts val="0"/>
                        </a:spcAft>
                      </a:pPr>
                      <a:r>
                        <a:rPr lang="es-ES" sz="1200" b="1" dirty="0">
                          <a:effectLst/>
                          <a:latin typeface="Times New Roman" panose="02020603050405020304" pitchFamily="18" charset="0"/>
                          <a:cs typeface="Times New Roman" panose="02020603050405020304" pitchFamily="18" charset="0"/>
                        </a:rPr>
                        <a:t>Días Cuentas</a:t>
                      </a:r>
                    </a:p>
                    <a:p>
                      <a:pPr indent="252095" algn="ctr">
                        <a:lnSpc>
                          <a:spcPct val="150000"/>
                        </a:lnSpc>
                        <a:spcAft>
                          <a:spcPts val="0"/>
                        </a:spcAft>
                      </a:pPr>
                      <a:r>
                        <a:rPr lang="es-ES" sz="1200" b="1" dirty="0">
                          <a:effectLst/>
                          <a:latin typeface="Times New Roman" panose="02020603050405020304" pitchFamily="18" charset="0"/>
                          <a:cs typeface="Times New Roman" panose="02020603050405020304" pitchFamily="18" charset="0"/>
                        </a:rPr>
                        <a:t> Cobrar</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4">
                        <a:lumMod val="40000"/>
                        <a:lumOff val="60000"/>
                      </a:schemeClr>
                    </a:solidFill>
                  </a:tcPr>
                </a:tc>
                <a:tc>
                  <a:txBody>
                    <a:bodyPr/>
                    <a:lstStyle/>
                    <a:p>
                      <a:pPr indent="252095" algn="ctr">
                        <a:lnSpc>
                          <a:spcPct val="150000"/>
                        </a:lnSpc>
                        <a:spcAft>
                          <a:spcPts val="0"/>
                        </a:spcAft>
                      </a:pPr>
                      <a:r>
                        <a:rPr lang="es-ES" sz="1200" b="1" dirty="0">
                          <a:effectLst/>
                          <a:latin typeface="Times New Roman" panose="02020603050405020304" pitchFamily="18" charset="0"/>
                          <a:cs typeface="Times New Roman" panose="02020603050405020304" pitchFamily="18" charset="0"/>
                        </a:rPr>
                        <a:t>Días Rotación Inventarios</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4">
                        <a:lumMod val="40000"/>
                        <a:lumOff val="60000"/>
                      </a:schemeClr>
                    </a:solidFill>
                  </a:tcPr>
                </a:tc>
                <a:tc>
                  <a:txBody>
                    <a:bodyPr/>
                    <a:lstStyle/>
                    <a:p>
                      <a:pPr indent="252095" algn="ctr">
                        <a:lnSpc>
                          <a:spcPct val="150000"/>
                        </a:lnSpc>
                        <a:spcAft>
                          <a:spcPts val="0"/>
                        </a:spcAft>
                      </a:pPr>
                      <a:r>
                        <a:rPr lang="es-ES" sz="1200" b="1" dirty="0">
                          <a:effectLst/>
                          <a:latin typeface="Times New Roman" panose="02020603050405020304" pitchFamily="18" charset="0"/>
                          <a:cs typeface="Times New Roman" panose="02020603050405020304" pitchFamily="18" charset="0"/>
                        </a:rPr>
                        <a:t>Días Proveedores</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4">
                        <a:lumMod val="40000"/>
                        <a:lumOff val="60000"/>
                      </a:schemeClr>
                    </a:solidFill>
                  </a:tcPr>
                </a:tc>
                <a:tc>
                  <a:txBody>
                    <a:bodyPr/>
                    <a:lstStyle/>
                    <a:p>
                      <a:pPr indent="252095" algn="ctr">
                        <a:lnSpc>
                          <a:spcPct val="150000"/>
                        </a:lnSpc>
                        <a:spcAft>
                          <a:spcPts val="0"/>
                        </a:spcAft>
                      </a:pPr>
                      <a:r>
                        <a:rPr lang="es-ES" sz="1200" b="1" dirty="0">
                          <a:effectLst/>
                          <a:latin typeface="Times New Roman" panose="02020603050405020304" pitchFamily="18" charset="0"/>
                          <a:cs typeface="Times New Roman" panose="02020603050405020304" pitchFamily="18" charset="0"/>
                        </a:rPr>
                        <a:t>Ciclo Operacional</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4">
                        <a:lumMod val="40000"/>
                        <a:lumOff val="60000"/>
                      </a:schemeClr>
                    </a:solidFill>
                  </a:tcPr>
                </a:tc>
                <a:tc>
                  <a:txBody>
                    <a:bodyPr/>
                    <a:lstStyle/>
                    <a:p>
                      <a:pPr indent="252095" algn="ctr">
                        <a:lnSpc>
                          <a:spcPct val="150000"/>
                        </a:lnSpc>
                        <a:spcAft>
                          <a:spcPts val="0"/>
                        </a:spcAft>
                      </a:pPr>
                      <a:r>
                        <a:rPr lang="es-ES" sz="1200" b="1" dirty="0">
                          <a:effectLst/>
                          <a:latin typeface="Times New Roman" panose="02020603050405020304" pitchFamily="18" charset="0"/>
                          <a:cs typeface="Times New Roman" panose="02020603050405020304" pitchFamily="18" charset="0"/>
                        </a:rPr>
                        <a:t>Ciclo de Caja</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4">
                        <a:lumMod val="40000"/>
                        <a:lumOff val="60000"/>
                      </a:schemeClr>
                    </a:solidFill>
                  </a:tcPr>
                </a:tc>
              </a:tr>
              <a:tr h="416696">
                <a:tc>
                  <a:txBody>
                    <a:bodyPr/>
                    <a:lstStyle/>
                    <a:p>
                      <a:pPr indent="252095" algn="ctr">
                        <a:lnSpc>
                          <a:spcPct val="150000"/>
                        </a:lnSpc>
                        <a:spcAft>
                          <a:spcPts val="0"/>
                        </a:spcAft>
                      </a:pPr>
                      <a:r>
                        <a:rPr lang="es-ES" sz="1200" b="1" dirty="0">
                          <a:effectLst/>
                          <a:latin typeface="Times New Roman" panose="02020603050405020304" pitchFamily="18" charset="0"/>
                          <a:cs typeface="Times New Roman" panose="02020603050405020304" pitchFamily="18" charset="0"/>
                        </a:rPr>
                        <a:t>AÑO 1</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tcPr>
                </a:tc>
                <a:tc>
                  <a:txBody>
                    <a:bodyPr/>
                    <a:lstStyle/>
                    <a:p>
                      <a:pPr indent="252095" algn="ctr">
                        <a:lnSpc>
                          <a:spcPct val="150000"/>
                        </a:lnSpc>
                        <a:spcAft>
                          <a:spcPts val="0"/>
                        </a:spcAft>
                      </a:pPr>
                      <a:r>
                        <a:rPr lang="es-ES" sz="1200" dirty="0">
                          <a:effectLst/>
                          <a:latin typeface="Times New Roman" panose="02020603050405020304" pitchFamily="18" charset="0"/>
                          <a:cs typeface="Times New Roman" panose="02020603050405020304" pitchFamily="18" charset="0"/>
                        </a:rPr>
                        <a:t>68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tcPr>
                </a:tc>
                <a:tc>
                  <a:txBody>
                    <a:bodyPr/>
                    <a:lstStyle/>
                    <a:p>
                      <a:pPr indent="252095" algn="ctr">
                        <a:lnSpc>
                          <a:spcPct val="150000"/>
                        </a:lnSpc>
                        <a:spcAft>
                          <a:spcPts val="0"/>
                        </a:spcAft>
                      </a:pPr>
                      <a:r>
                        <a:rPr lang="es-ES" sz="1200">
                          <a:effectLst/>
                          <a:latin typeface="Times New Roman" panose="02020603050405020304" pitchFamily="18" charset="0"/>
                          <a:cs typeface="Times New Roman" panose="02020603050405020304" pitchFamily="18" charset="0"/>
                        </a:rPr>
                        <a:t>90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tcPr>
                </a:tc>
                <a:tc>
                  <a:txBody>
                    <a:bodyPr/>
                    <a:lstStyle/>
                    <a:p>
                      <a:pPr indent="252095" algn="ctr">
                        <a:lnSpc>
                          <a:spcPct val="150000"/>
                        </a:lnSpc>
                        <a:spcAft>
                          <a:spcPts val="0"/>
                        </a:spcAft>
                      </a:pPr>
                      <a:r>
                        <a:rPr lang="es-ES" sz="1200">
                          <a:effectLst/>
                          <a:latin typeface="Times New Roman" panose="02020603050405020304" pitchFamily="18" charset="0"/>
                          <a:cs typeface="Times New Roman" panose="02020603050405020304" pitchFamily="18" charset="0"/>
                        </a:rPr>
                        <a:t>80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tcPr>
                </a:tc>
                <a:tc>
                  <a:txBody>
                    <a:bodyPr/>
                    <a:lstStyle/>
                    <a:p>
                      <a:pPr indent="252095" algn="ctr">
                        <a:lnSpc>
                          <a:spcPct val="150000"/>
                        </a:lnSpc>
                        <a:spcAft>
                          <a:spcPts val="0"/>
                        </a:spcAft>
                      </a:pPr>
                      <a:r>
                        <a:rPr lang="es-ES" sz="1200">
                          <a:effectLst/>
                          <a:latin typeface="Times New Roman" panose="02020603050405020304" pitchFamily="18" charset="0"/>
                          <a:cs typeface="Times New Roman" panose="02020603050405020304" pitchFamily="18" charset="0"/>
                        </a:rPr>
                        <a:t>158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tcPr>
                </a:tc>
                <a:tc>
                  <a:txBody>
                    <a:bodyPr/>
                    <a:lstStyle/>
                    <a:p>
                      <a:pPr indent="252095" algn="ctr">
                        <a:lnSpc>
                          <a:spcPct val="150000"/>
                        </a:lnSpc>
                        <a:spcAft>
                          <a:spcPts val="0"/>
                        </a:spcAft>
                      </a:pPr>
                      <a:r>
                        <a:rPr lang="es-ES" sz="1200">
                          <a:effectLst/>
                          <a:latin typeface="Times New Roman" panose="02020603050405020304" pitchFamily="18" charset="0"/>
                          <a:cs typeface="Times New Roman" panose="02020603050405020304" pitchFamily="18" charset="0"/>
                        </a:rPr>
                        <a:t>78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tcPr>
                </a:tc>
              </a:tr>
              <a:tr h="416696">
                <a:tc>
                  <a:txBody>
                    <a:bodyPr/>
                    <a:lstStyle/>
                    <a:p>
                      <a:pPr indent="252095" algn="ctr">
                        <a:lnSpc>
                          <a:spcPct val="150000"/>
                        </a:lnSpc>
                        <a:spcAft>
                          <a:spcPts val="0"/>
                        </a:spcAft>
                      </a:pPr>
                      <a:r>
                        <a:rPr lang="es-ES" sz="1200" b="1" dirty="0">
                          <a:effectLst/>
                          <a:latin typeface="Times New Roman" panose="02020603050405020304" pitchFamily="18" charset="0"/>
                          <a:cs typeface="Times New Roman" panose="02020603050405020304" pitchFamily="18" charset="0"/>
                        </a:rPr>
                        <a:t>AÑO 2</a:t>
                      </a:r>
                      <a:endParaRPr lang="es-E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tcPr>
                </a:tc>
                <a:tc>
                  <a:txBody>
                    <a:bodyPr/>
                    <a:lstStyle/>
                    <a:p>
                      <a:pPr indent="252095" algn="ctr">
                        <a:lnSpc>
                          <a:spcPct val="150000"/>
                        </a:lnSpc>
                        <a:spcAft>
                          <a:spcPts val="0"/>
                        </a:spcAft>
                      </a:pPr>
                      <a:r>
                        <a:rPr lang="es-ES" sz="1200">
                          <a:effectLst/>
                          <a:latin typeface="Times New Roman" panose="02020603050405020304" pitchFamily="18" charset="0"/>
                          <a:cs typeface="Times New Roman" panose="02020603050405020304" pitchFamily="18" charset="0"/>
                        </a:rPr>
                        <a:t>47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tcPr>
                </a:tc>
                <a:tc>
                  <a:txBody>
                    <a:bodyPr/>
                    <a:lstStyle/>
                    <a:p>
                      <a:pPr indent="252095" algn="ctr">
                        <a:lnSpc>
                          <a:spcPct val="150000"/>
                        </a:lnSpc>
                        <a:spcAft>
                          <a:spcPts val="0"/>
                        </a:spcAft>
                      </a:pPr>
                      <a:r>
                        <a:rPr lang="es-ES" sz="1200">
                          <a:effectLst/>
                          <a:latin typeface="Times New Roman" panose="02020603050405020304" pitchFamily="18" charset="0"/>
                          <a:cs typeface="Times New Roman" panose="02020603050405020304" pitchFamily="18" charset="0"/>
                        </a:rPr>
                        <a:t>65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tcPr>
                </a:tc>
                <a:tc>
                  <a:txBody>
                    <a:bodyPr/>
                    <a:lstStyle/>
                    <a:p>
                      <a:pPr indent="252095" algn="ctr">
                        <a:lnSpc>
                          <a:spcPct val="150000"/>
                        </a:lnSpc>
                        <a:spcAft>
                          <a:spcPts val="0"/>
                        </a:spcAft>
                      </a:pPr>
                      <a:r>
                        <a:rPr lang="es-ES" sz="1200" dirty="0">
                          <a:effectLst/>
                          <a:latin typeface="Times New Roman" panose="02020603050405020304" pitchFamily="18" charset="0"/>
                          <a:cs typeface="Times New Roman" panose="02020603050405020304" pitchFamily="18" charset="0"/>
                        </a:rPr>
                        <a:t>60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tcPr>
                </a:tc>
                <a:tc>
                  <a:txBody>
                    <a:bodyPr/>
                    <a:lstStyle/>
                    <a:p>
                      <a:pPr indent="252095" algn="ctr">
                        <a:lnSpc>
                          <a:spcPct val="150000"/>
                        </a:lnSpc>
                        <a:spcAft>
                          <a:spcPts val="0"/>
                        </a:spcAft>
                      </a:pPr>
                      <a:r>
                        <a:rPr lang="es-ES" sz="1200">
                          <a:effectLst/>
                          <a:latin typeface="Times New Roman" panose="02020603050405020304" pitchFamily="18" charset="0"/>
                          <a:cs typeface="Times New Roman" panose="02020603050405020304" pitchFamily="18" charset="0"/>
                        </a:rPr>
                        <a:t>112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tcPr>
                </a:tc>
                <a:tc>
                  <a:txBody>
                    <a:bodyPr/>
                    <a:lstStyle/>
                    <a:p>
                      <a:pPr indent="252095" algn="ctr">
                        <a:lnSpc>
                          <a:spcPct val="150000"/>
                        </a:lnSpc>
                        <a:spcAft>
                          <a:spcPts val="0"/>
                        </a:spcAft>
                      </a:pPr>
                      <a:r>
                        <a:rPr lang="es-ES" sz="1200" dirty="0">
                          <a:effectLst/>
                          <a:latin typeface="Times New Roman" panose="02020603050405020304" pitchFamily="18" charset="0"/>
                          <a:cs typeface="Times New Roman" panose="02020603050405020304" pitchFamily="18" charset="0"/>
                        </a:rPr>
                        <a:t>52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tcPr>
                </a:tc>
              </a:tr>
            </a:tbl>
          </a:graphicData>
        </a:graphic>
      </p:graphicFrame>
      <p:sp>
        <p:nvSpPr>
          <p:cNvPr id="5" name="Rectángulo 4"/>
          <p:cNvSpPr/>
          <p:nvPr/>
        </p:nvSpPr>
        <p:spPr>
          <a:xfrm>
            <a:off x="587537" y="485556"/>
            <a:ext cx="2285882" cy="507831"/>
          </a:xfrm>
          <a:prstGeom prst="rect">
            <a:avLst/>
          </a:prstGeom>
        </p:spPr>
        <p:txBody>
          <a:bodyPr wrap="none">
            <a:spAutoFit/>
          </a:bodyPr>
          <a:lstStyle/>
          <a:p>
            <a:pPr indent="252095">
              <a:lnSpc>
                <a:spcPct val="150000"/>
              </a:lnSpc>
            </a:pPr>
            <a:r>
              <a:rPr lang="es-ES" b="1" dirty="0">
                <a:latin typeface="Times New Roman" panose="02020603050405020304" pitchFamily="18" charset="0"/>
                <a:ea typeface="Calibri" panose="020F0502020204030204" pitchFamily="34" charset="0"/>
                <a:cs typeface="Times New Roman" panose="02020603050405020304" pitchFamily="18" charset="0"/>
              </a:rPr>
              <a:t>Ciclo Operacional </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824803144"/>
              </p:ext>
            </p:extLst>
          </p:nvPr>
        </p:nvGraphicFramePr>
        <p:xfrm>
          <a:off x="1111044" y="997025"/>
          <a:ext cx="7623240" cy="1767080"/>
        </p:xfrm>
        <a:graphic>
          <a:graphicData uri="http://schemas.openxmlformats.org/drawingml/2006/table">
            <a:tbl>
              <a:tblPr firstRow="1" firstCol="1" bandRow="1">
                <a:tableStyleId>{8A107856-5554-42FB-B03E-39F5DBC370BA}</a:tableStyleId>
              </a:tblPr>
              <a:tblGrid>
                <a:gridCol w="1089034"/>
                <a:gridCol w="1470197"/>
                <a:gridCol w="1089034"/>
                <a:gridCol w="1433895"/>
                <a:gridCol w="1324991"/>
                <a:gridCol w="1216089"/>
              </a:tblGrid>
              <a:tr h="485775">
                <a:tc>
                  <a:txBody>
                    <a:bodyPr/>
                    <a:lstStyle/>
                    <a:p>
                      <a:pPr indent="252095"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AÑO</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cell3D prstMaterial="dkEdge">
                      <a:bevel w="25400" h="25400" prst="angle"/>
                      <a:lightRig rig="flood" dir="t"/>
                    </a:cell3D>
                    <a:solidFill>
                      <a:schemeClr val="accent1">
                        <a:lumMod val="40000"/>
                        <a:lumOff val="60000"/>
                      </a:schemeClr>
                    </a:solidFill>
                  </a:tcPr>
                </a:tc>
                <a:tc>
                  <a:txBody>
                    <a:bodyPr/>
                    <a:lstStyle/>
                    <a:p>
                      <a:pPr indent="252095"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Días de Cuentas por Cobrar</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cell3D prstMaterial="dkEdge">
                      <a:bevel w="25400" h="25400" prst="angle"/>
                      <a:lightRig rig="flood" dir="t"/>
                    </a:cell3D>
                    <a:solidFill>
                      <a:schemeClr val="accent1">
                        <a:lumMod val="40000"/>
                        <a:lumOff val="60000"/>
                      </a:schemeClr>
                    </a:solidFill>
                  </a:tcPr>
                </a:tc>
                <a:tc>
                  <a:txBody>
                    <a:bodyPr/>
                    <a:lstStyle/>
                    <a:p>
                      <a:pPr indent="252095"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Días de Inventarios</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cell3D prstMaterial="dkEdge">
                      <a:bevel w="25400" h="25400" prst="angle"/>
                      <a:lightRig rig="flood" dir="t"/>
                    </a:cell3D>
                    <a:solidFill>
                      <a:schemeClr val="accent1">
                        <a:lumMod val="40000"/>
                        <a:lumOff val="60000"/>
                      </a:schemeClr>
                    </a:solidFill>
                  </a:tcPr>
                </a:tc>
                <a:tc>
                  <a:txBody>
                    <a:bodyPr/>
                    <a:lstStyle/>
                    <a:p>
                      <a:pPr indent="252095"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Días de Proveedores</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cell3D prstMaterial="dkEdge">
                      <a:bevel w="25400" h="25400" prst="angle"/>
                      <a:lightRig rig="flood" dir="t"/>
                    </a:cell3D>
                    <a:solidFill>
                      <a:schemeClr val="accent1">
                        <a:lumMod val="40000"/>
                        <a:lumOff val="60000"/>
                      </a:schemeClr>
                    </a:solidFill>
                  </a:tcPr>
                </a:tc>
                <a:tc>
                  <a:txBody>
                    <a:bodyPr/>
                    <a:lstStyle/>
                    <a:p>
                      <a:pPr indent="252095"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Ciclo Operacional</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cell3D prstMaterial="dkEdge">
                      <a:bevel w="25400" h="25400" prst="angle"/>
                      <a:lightRig rig="flood" dir="t"/>
                    </a:cell3D>
                    <a:solidFill>
                      <a:schemeClr val="accent1">
                        <a:lumMod val="40000"/>
                        <a:lumOff val="60000"/>
                      </a:schemeClr>
                    </a:solidFill>
                  </a:tcPr>
                </a:tc>
                <a:tc>
                  <a:txBody>
                    <a:bodyPr/>
                    <a:lstStyle/>
                    <a:p>
                      <a:pPr indent="252095"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Ciclo de Caja</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cell3D prstMaterial="dkEdge">
                      <a:bevel w="25400" h="25400" prst="angle"/>
                      <a:lightRig rig="flood" dir="t"/>
                    </a:cell3D>
                    <a:solidFill>
                      <a:schemeClr val="accent1">
                        <a:lumMod val="40000"/>
                        <a:lumOff val="60000"/>
                      </a:schemeClr>
                    </a:solidFill>
                  </a:tcPr>
                </a:tc>
              </a:tr>
              <a:tr h="161925">
                <a:tc>
                  <a:txBody>
                    <a:bodyPr/>
                    <a:lstStyle/>
                    <a:p>
                      <a:pPr indent="252095"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2014</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indent="252095"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85</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indent="252095"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128</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indent="252095" algn="ctr">
                        <a:lnSpc>
                          <a:spcPct val="150000"/>
                        </a:lnSpc>
                        <a:spcAft>
                          <a:spcPts val="0"/>
                        </a:spcAft>
                      </a:pPr>
                      <a:r>
                        <a:rPr lang="es-ES" sz="1400">
                          <a:effectLst/>
                          <a:latin typeface="Times New Roman" panose="02020603050405020304" pitchFamily="18" charset="0"/>
                          <a:cs typeface="Times New Roman" panose="02020603050405020304" pitchFamily="18" charset="0"/>
                        </a:rPr>
                        <a:t>218</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indent="252095" algn="ctr">
                        <a:lnSpc>
                          <a:spcPct val="150000"/>
                        </a:lnSpc>
                        <a:spcAft>
                          <a:spcPts val="0"/>
                        </a:spcAft>
                      </a:pPr>
                      <a:r>
                        <a:rPr lang="es-ES" sz="1400">
                          <a:effectLst/>
                          <a:latin typeface="Times New Roman" panose="02020603050405020304" pitchFamily="18" charset="0"/>
                          <a:cs typeface="Times New Roman" panose="02020603050405020304" pitchFamily="18" charset="0"/>
                        </a:rPr>
                        <a:t>213</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indent="252095"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-5</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r>
              <a:tr h="161925">
                <a:tc>
                  <a:txBody>
                    <a:bodyPr/>
                    <a:lstStyle/>
                    <a:p>
                      <a:pPr indent="252095" algn="ctr">
                        <a:lnSpc>
                          <a:spcPct val="150000"/>
                        </a:lnSpc>
                        <a:spcAft>
                          <a:spcPts val="0"/>
                        </a:spcAft>
                      </a:pPr>
                      <a:r>
                        <a:rPr lang="es-ES" sz="1400">
                          <a:effectLst/>
                          <a:latin typeface="Times New Roman" panose="02020603050405020304" pitchFamily="18" charset="0"/>
                          <a:cs typeface="Times New Roman" panose="02020603050405020304" pitchFamily="18" charset="0"/>
                        </a:rPr>
                        <a:t>2015</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indent="252095" algn="ctr">
                        <a:lnSpc>
                          <a:spcPct val="150000"/>
                        </a:lnSpc>
                        <a:spcAft>
                          <a:spcPts val="0"/>
                        </a:spcAft>
                      </a:pPr>
                      <a:r>
                        <a:rPr lang="es-ES" sz="1400">
                          <a:effectLst/>
                          <a:latin typeface="Times New Roman" panose="02020603050405020304" pitchFamily="18" charset="0"/>
                          <a:cs typeface="Times New Roman" panose="02020603050405020304" pitchFamily="18" charset="0"/>
                        </a:rPr>
                        <a:t>102</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indent="252095" algn="ctr">
                        <a:lnSpc>
                          <a:spcPct val="150000"/>
                        </a:lnSpc>
                        <a:spcAft>
                          <a:spcPts val="0"/>
                        </a:spcAft>
                      </a:pPr>
                      <a:r>
                        <a:rPr lang="es-ES" sz="1400">
                          <a:effectLst/>
                          <a:latin typeface="Times New Roman" panose="02020603050405020304" pitchFamily="18" charset="0"/>
                          <a:cs typeface="Times New Roman" panose="02020603050405020304" pitchFamily="18" charset="0"/>
                        </a:rPr>
                        <a:t>132</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indent="252095"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120</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indent="252095" algn="ctr">
                        <a:lnSpc>
                          <a:spcPct val="150000"/>
                        </a:lnSpc>
                        <a:spcAft>
                          <a:spcPts val="0"/>
                        </a:spcAft>
                      </a:pPr>
                      <a:r>
                        <a:rPr lang="es-ES" sz="1400">
                          <a:effectLst/>
                          <a:latin typeface="Times New Roman" panose="02020603050405020304" pitchFamily="18" charset="0"/>
                          <a:cs typeface="Times New Roman" panose="02020603050405020304" pitchFamily="18" charset="0"/>
                        </a:rPr>
                        <a:t>234</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indent="252095"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114</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r>
              <a:tr h="161925">
                <a:tc>
                  <a:txBody>
                    <a:bodyPr/>
                    <a:lstStyle/>
                    <a:p>
                      <a:pPr indent="252095" algn="ctr">
                        <a:lnSpc>
                          <a:spcPct val="150000"/>
                        </a:lnSpc>
                        <a:spcAft>
                          <a:spcPts val="0"/>
                        </a:spcAft>
                      </a:pPr>
                      <a:r>
                        <a:rPr lang="es-ES" sz="1400">
                          <a:effectLst/>
                          <a:latin typeface="Times New Roman" panose="02020603050405020304" pitchFamily="18" charset="0"/>
                          <a:cs typeface="Times New Roman" panose="02020603050405020304" pitchFamily="18" charset="0"/>
                        </a:rPr>
                        <a:t>2016</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indent="252095" algn="ctr">
                        <a:lnSpc>
                          <a:spcPct val="150000"/>
                        </a:lnSpc>
                        <a:spcAft>
                          <a:spcPts val="0"/>
                        </a:spcAft>
                      </a:pPr>
                      <a:r>
                        <a:rPr lang="es-ES" sz="1400">
                          <a:effectLst/>
                          <a:latin typeface="Times New Roman" panose="02020603050405020304" pitchFamily="18" charset="0"/>
                          <a:cs typeface="Times New Roman" panose="02020603050405020304" pitchFamily="18" charset="0"/>
                        </a:rPr>
                        <a:t>95</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indent="252095" algn="ctr">
                        <a:lnSpc>
                          <a:spcPct val="150000"/>
                        </a:lnSpc>
                        <a:spcAft>
                          <a:spcPts val="0"/>
                        </a:spcAft>
                      </a:pPr>
                      <a:r>
                        <a:rPr lang="es-ES" sz="1400">
                          <a:effectLst/>
                          <a:latin typeface="Times New Roman" panose="02020603050405020304" pitchFamily="18" charset="0"/>
                          <a:cs typeface="Times New Roman" panose="02020603050405020304" pitchFamily="18" charset="0"/>
                        </a:rPr>
                        <a:t>123</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indent="252095" algn="ctr">
                        <a:lnSpc>
                          <a:spcPct val="150000"/>
                        </a:lnSpc>
                        <a:spcAft>
                          <a:spcPts val="0"/>
                        </a:spcAft>
                      </a:pPr>
                      <a:r>
                        <a:rPr lang="es-ES" sz="1400">
                          <a:effectLst/>
                          <a:latin typeface="Times New Roman" panose="02020603050405020304" pitchFamily="18" charset="0"/>
                          <a:cs typeface="Times New Roman" panose="02020603050405020304" pitchFamily="18" charset="0"/>
                        </a:rPr>
                        <a:t>77</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indent="252095"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218</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c>
                  <a:txBody>
                    <a:bodyPr/>
                    <a:lstStyle/>
                    <a:p>
                      <a:pPr indent="252095"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141</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noFill/>
                  </a:tcPr>
                </a:tc>
              </a:tr>
            </a:tbl>
          </a:graphicData>
        </a:graphic>
      </p:graphicFrame>
      <p:sp>
        <p:nvSpPr>
          <p:cNvPr id="9" name="CuadroTexto 8"/>
          <p:cNvSpPr txBox="1"/>
          <p:nvPr/>
        </p:nvSpPr>
        <p:spPr>
          <a:xfrm>
            <a:off x="1111043" y="3127904"/>
            <a:ext cx="7388942" cy="738664"/>
          </a:xfrm>
          <a:prstGeom prst="rect">
            <a:avLst/>
          </a:prstGeom>
          <a:ln>
            <a:solidFill>
              <a:schemeClr val="accent3">
                <a:lumMod val="40000"/>
                <a:lumOff val="6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C" sz="1400" dirty="0">
                <a:latin typeface="Times New Roman" panose="02020603050405020304" pitchFamily="18" charset="0"/>
                <a:cs typeface="Times New Roman" panose="02020603050405020304" pitchFamily="18" charset="0"/>
              </a:rPr>
              <a:t>E</a:t>
            </a:r>
            <a:r>
              <a:rPr lang="es-EC" sz="1400" dirty="0" smtClean="0">
                <a:latin typeface="Times New Roman" panose="02020603050405020304" pitchFamily="18" charset="0"/>
                <a:cs typeface="Times New Roman" panose="02020603050405020304" pitchFamily="18" charset="0"/>
              </a:rPr>
              <a:t>l </a:t>
            </a:r>
            <a:r>
              <a:rPr lang="es-EC" sz="1400" dirty="0">
                <a:latin typeface="Times New Roman" panose="02020603050405020304" pitchFamily="18" charset="0"/>
                <a:cs typeface="Times New Roman" panose="02020603050405020304" pitchFamily="18" charset="0"/>
              </a:rPr>
              <a:t>ciclo operacional </a:t>
            </a:r>
            <a:r>
              <a:rPr lang="es-EC" sz="1400" dirty="0" smtClean="0">
                <a:latin typeface="Times New Roman" panose="02020603050405020304" pitchFamily="18" charset="0"/>
                <a:cs typeface="Times New Roman" panose="02020603050405020304" pitchFamily="18" charset="0"/>
              </a:rPr>
              <a:t>del 2016 fue de </a:t>
            </a:r>
            <a:r>
              <a:rPr lang="es-EC" sz="1400" dirty="0">
                <a:latin typeface="Times New Roman" panose="02020603050405020304" pitchFamily="18" charset="0"/>
                <a:cs typeface="Times New Roman" panose="02020603050405020304" pitchFamily="18" charset="0"/>
              </a:rPr>
              <a:t>218 días, y un ciclo de caja de 141 días para cumplir con sus obligaciones, reflejando que las empresas aun no recaudan eficientemente sus ventas dentro de un periodo óptimo</a:t>
            </a:r>
            <a:endParaRPr lang="es-ES" sz="1400" dirty="0">
              <a:latin typeface="Times New Roman" panose="02020603050405020304" pitchFamily="18" charset="0"/>
              <a:cs typeface="Times New Roman" panose="02020603050405020304" pitchFamily="18" charset="0"/>
            </a:endParaRPr>
          </a:p>
        </p:txBody>
      </p:sp>
      <p:sp>
        <p:nvSpPr>
          <p:cNvPr id="11" name="Flecha abajo 10"/>
          <p:cNvSpPr/>
          <p:nvPr/>
        </p:nvSpPr>
        <p:spPr>
          <a:xfrm>
            <a:off x="6714200" y="4006678"/>
            <a:ext cx="518651" cy="280219"/>
          </a:xfrm>
          <a:prstGeom prst="downArrow">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echa abajo 11"/>
          <p:cNvSpPr/>
          <p:nvPr/>
        </p:nvSpPr>
        <p:spPr>
          <a:xfrm>
            <a:off x="4546188" y="2847684"/>
            <a:ext cx="518651" cy="280219"/>
          </a:xfrm>
          <a:prstGeom prst="downArrow">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p:cNvPicPr>
            <a:picLocks noChangeAspect="1"/>
          </p:cNvPicPr>
          <p:nvPr/>
        </p:nvPicPr>
        <p:blipFill>
          <a:blip r:embed="rId3"/>
          <a:stretch>
            <a:fillRect/>
          </a:stretch>
        </p:blipFill>
        <p:spPr>
          <a:xfrm>
            <a:off x="271700" y="4146787"/>
            <a:ext cx="1920893" cy="1550976"/>
          </a:xfrm>
          <a:prstGeom prst="rect">
            <a:avLst/>
          </a:prstGeom>
        </p:spPr>
      </p:pic>
    </p:spTree>
    <p:extLst>
      <p:ext uri="{BB962C8B-B14F-4D97-AF65-F5344CB8AC3E}">
        <p14:creationId xmlns:p14="http://schemas.microsoft.com/office/powerpoint/2010/main" val="598903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Conector recto de flecha 47"/>
          <p:cNvCxnSpPr/>
          <p:nvPr/>
        </p:nvCxnSpPr>
        <p:spPr>
          <a:xfrm flipV="1">
            <a:off x="4936727" y="4046538"/>
            <a:ext cx="0" cy="6102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Conector recto 32"/>
          <p:cNvCxnSpPr/>
          <p:nvPr/>
        </p:nvCxnSpPr>
        <p:spPr>
          <a:xfrm flipH="1">
            <a:off x="4925646" y="2302683"/>
            <a:ext cx="1" cy="609778"/>
          </a:xfrm>
          <a:prstGeom prst="line">
            <a:avLst/>
          </a:prstGeom>
        </p:spPr>
        <p:style>
          <a:lnRef idx="1">
            <a:schemeClr val="dk1"/>
          </a:lnRef>
          <a:fillRef idx="0">
            <a:schemeClr val="dk1"/>
          </a:fillRef>
          <a:effectRef idx="0">
            <a:schemeClr val="dk1"/>
          </a:effectRef>
          <a:fontRef idx="minor">
            <a:schemeClr val="tx1"/>
          </a:fontRef>
        </p:style>
      </p:cxnSp>
      <p:cxnSp>
        <p:nvCxnSpPr>
          <p:cNvPr id="34" name="Conector recto 33"/>
          <p:cNvCxnSpPr/>
          <p:nvPr/>
        </p:nvCxnSpPr>
        <p:spPr>
          <a:xfrm flipH="1">
            <a:off x="7633680" y="2311191"/>
            <a:ext cx="1" cy="609778"/>
          </a:xfrm>
          <a:prstGeom prst="line">
            <a:avLst/>
          </a:prstGeom>
        </p:spPr>
        <p:style>
          <a:lnRef idx="1">
            <a:schemeClr val="dk1"/>
          </a:lnRef>
          <a:fillRef idx="0">
            <a:schemeClr val="dk1"/>
          </a:fillRef>
          <a:effectRef idx="0">
            <a:schemeClr val="dk1"/>
          </a:effectRef>
          <a:fontRef idx="minor">
            <a:schemeClr val="tx1"/>
          </a:fontRef>
        </p:style>
      </p:cxnSp>
      <p:cxnSp>
        <p:nvCxnSpPr>
          <p:cNvPr id="26" name="Conector recto 25"/>
          <p:cNvCxnSpPr/>
          <p:nvPr/>
        </p:nvCxnSpPr>
        <p:spPr>
          <a:xfrm flipH="1">
            <a:off x="2546849" y="2309463"/>
            <a:ext cx="1" cy="609778"/>
          </a:xfrm>
          <a:prstGeom prst="line">
            <a:avLst/>
          </a:prstGeom>
        </p:spPr>
        <p:style>
          <a:lnRef idx="1">
            <a:schemeClr val="dk1"/>
          </a:lnRef>
          <a:fillRef idx="0">
            <a:schemeClr val="dk1"/>
          </a:fillRef>
          <a:effectRef idx="0">
            <a:schemeClr val="dk1"/>
          </a:effectRef>
          <a:fontRef idx="minor">
            <a:schemeClr val="tx1"/>
          </a:fontRef>
        </p:style>
      </p:cxnSp>
      <p:sp>
        <p:nvSpPr>
          <p:cNvPr id="4" name="CuadroTexto 3"/>
          <p:cNvSpPr txBox="1"/>
          <p:nvPr/>
        </p:nvSpPr>
        <p:spPr>
          <a:xfrm>
            <a:off x="452605" y="339345"/>
            <a:ext cx="4828377"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s-ES" sz="2400" b="1" dirty="0" smtClean="0">
                <a:latin typeface="Times New Roman" panose="02020603050405020304" pitchFamily="18" charset="0"/>
                <a:cs typeface="Times New Roman" panose="02020603050405020304" pitchFamily="18" charset="0"/>
              </a:rPr>
              <a:t>Planteamiento del Problema</a:t>
            </a:r>
            <a:endParaRPr lang="es-ES" sz="2400" b="1" dirty="0">
              <a:latin typeface="Times New Roman" panose="02020603050405020304" pitchFamily="18" charset="0"/>
              <a:cs typeface="Times New Roman" panose="02020603050405020304" pitchFamily="18" charset="0"/>
            </a:endParaRPr>
          </a:p>
        </p:txBody>
      </p:sp>
      <p:sp>
        <p:nvSpPr>
          <p:cNvPr id="5" name="Cuadro de texto 1"/>
          <p:cNvSpPr txBox="1"/>
          <p:nvPr/>
        </p:nvSpPr>
        <p:spPr>
          <a:xfrm>
            <a:off x="1330446" y="3252389"/>
            <a:ext cx="7470039" cy="769864"/>
          </a:xfrm>
          <a:prstGeom prst="ellipse">
            <a:avLst/>
          </a:prstGeom>
          <a:solidFill>
            <a:schemeClr val="lt1"/>
          </a:solidFill>
          <a:ln w="6350">
            <a:solidFill>
              <a:prstClr val="black"/>
            </a:solid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_tradnl" sz="1600" dirty="0" smtClean="0">
                <a:latin typeface="Times New Roman" panose="02020603050405020304" pitchFamily="18" charset="0"/>
                <a:ea typeface="Calibri" panose="020F0502020204030204" pitchFamily="34" charset="0"/>
                <a:cs typeface="Times New Roman" panose="02020603050405020304" pitchFamily="18" charset="0"/>
              </a:rPr>
              <a:t>Gestión  del ciclo </a:t>
            </a:r>
            <a:r>
              <a:rPr lang="es-ES_tradnl" sz="1600" dirty="0" smtClean="0">
                <a:effectLst/>
                <a:latin typeface="Times New Roman" panose="02020603050405020304" pitchFamily="18" charset="0"/>
                <a:ea typeface="Calibri" panose="020F0502020204030204" pitchFamily="34" charset="0"/>
                <a:cs typeface="Times New Roman" panose="02020603050405020304" pitchFamily="18" charset="0"/>
              </a:rPr>
              <a:t>de operación </a:t>
            </a:r>
            <a:r>
              <a:rPr lang="es-ES_tradnl" sz="1600" dirty="0">
                <a:latin typeface="Times New Roman" panose="02020603050405020304" pitchFamily="18" charset="0"/>
                <a:ea typeface="Calibri" panose="020F0502020204030204" pitchFamily="34" charset="0"/>
                <a:cs typeface="Times New Roman" panose="02020603050405020304" pitchFamily="18" charset="0"/>
              </a:rPr>
              <a:t> </a:t>
            </a:r>
            <a:r>
              <a:rPr lang="es-ES_tradnl" sz="1600" dirty="0" smtClean="0">
                <a:latin typeface="Times New Roman" panose="02020603050405020304" pitchFamily="18" charset="0"/>
                <a:ea typeface="Calibri" panose="020F0502020204030204" pitchFamily="34" charset="0"/>
                <a:cs typeface="Times New Roman" panose="02020603050405020304" pitchFamily="18" charset="0"/>
              </a:rPr>
              <a:t>en las medianas empresas que comercializan electrodomésticos en el D.M. Quito </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Cuadro de texto 2"/>
          <p:cNvSpPr txBox="1"/>
          <p:nvPr/>
        </p:nvSpPr>
        <p:spPr>
          <a:xfrm>
            <a:off x="3901554" y="1999225"/>
            <a:ext cx="2048187" cy="594836"/>
          </a:xfrm>
          <a:prstGeom prst="rect">
            <a:avLst/>
          </a:prstGeom>
          <a:solidFill>
            <a:schemeClr val="lt1"/>
          </a:solidFill>
          <a:ln w="6350">
            <a:solidFill>
              <a:prstClr val="black"/>
            </a:solid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600" dirty="0" smtClean="0">
                <a:latin typeface="Times New Roman" panose="02020603050405020304" pitchFamily="18" charset="0"/>
                <a:ea typeface="Calibri" panose="020F0502020204030204" pitchFamily="34" charset="0"/>
                <a:cs typeface="Times New Roman" panose="02020603050405020304" pitchFamily="18" charset="0"/>
              </a:rPr>
              <a:t>Baja rotación de inventarios </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Cuadro de texto 3"/>
          <p:cNvSpPr txBox="1"/>
          <p:nvPr/>
        </p:nvSpPr>
        <p:spPr>
          <a:xfrm>
            <a:off x="1441603" y="1999225"/>
            <a:ext cx="1965289" cy="626182"/>
          </a:xfrm>
          <a:prstGeom prst="rect">
            <a:avLst/>
          </a:prstGeom>
          <a:solidFill>
            <a:schemeClr val="lt1"/>
          </a:solidFill>
          <a:ln w="6350">
            <a:solidFill>
              <a:prstClr val="black"/>
            </a:solid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_tradnl" sz="1400" dirty="0">
                <a:effectLst/>
                <a:latin typeface="Times New Roman" panose="02020603050405020304" pitchFamily="18" charset="0"/>
                <a:ea typeface="Calibri" panose="020F0502020204030204" pitchFamily="34" charset="0"/>
                <a:cs typeface="Times New Roman" panose="02020603050405020304" pitchFamily="18" charset="0"/>
              </a:rPr>
              <a:t>Incremento de las cuentas por cobrar</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Cuadro de texto 4"/>
          <p:cNvSpPr txBox="1"/>
          <p:nvPr/>
        </p:nvSpPr>
        <p:spPr>
          <a:xfrm>
            <a:off x="6469257" y="1994131"/>
            <a:ext cx="2337403" cy="575129"/>
          </a:xfrm>
          <a:prstGeom prst="rect">
            <a:avLst/>
          </a:prstGeom>
          <a:solidFill>
            <a:schemeClr val="lt1"/>
          </a:solidFill>
          <a:ln w="6350">
            <a:solidFill>
              <a:prstClr val="black"/>
            </a:solid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_tradnl" sz="1600" dirty="0" smtClean="0">
                <a:latin typeface="Times New Roman" panose="02020603050405020304" pitchFamily="18" charset="0"/>
                <a:ea typeface="Calibri" panose="020F0502020204030204" pitchFamily="34" charset="0"/>
                <a:cs typeface="Times New Roman" panose="02020603050405020304" pitchFamily="18" charset="0"/>
              </a:rPr>
              <a:t>Plazo medio de proveedores</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Cuadro de texto 5"/>
          <p:cNvSpPr txBox="1"/>
          <p:nvPr/>
        </p:nvSpPr>
        <p:spPr>
          <a:xfrm>
            <a:off x="3781043" y="4583079"/>
            <a:ext cx="2338036" cy="927822"/>
          </a:xfrm>
          <a:prstGeom prst="rect">
            <a:avLst/>
          </a:prstGeom>
          <a:solidFill>
            <a:schemeClr val="lt1"/>
          </a:solidFill>
          <a:ln w="6350">
            <a:solidFill>
              <a:prstClr val="black"/>
            </a:solid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Exceso de inventarios con precios altos</a:t>
            </a:r>
            <a:endParaRPr lang="es-E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Cuadro de texto 6"/>
          <p:cNvSpPr txBox="1"/>
          <p:nvPr/>
        </p:nvSpPr>
        <p:spPr>
          <a:xfrm>
            <a:off x="1330446" y="4588292"/>
            <a:ext cx="1933084" cy="922609"/>
          </a:xfrm>
          <a:prstGeom prst="rect">
            <a:avLst/>
          </a:prstGeom>
          <a:solidFill>
            <a:schemeClr val="lt1"/>
          </a:solidFill>
          <a:ln w="6350">
            <a:solidFill>
              <a:prstClr val="black"/>
            </a:solid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Concesión </a:t>
            </a:r>
            <a:r>
              <a:rPr lang="es-ES_tradnl" sz="1600" dirty="0" smtClean="0">
                <a:effectLst/>
                <a:latin typeface="Times New Roman" panose="02020603050405020304" pitchFamily="18" charset="0"/>
                <a:ea typeface="Calibri" panose="020F0502020204030204" pitchFamily="34" charset="0"/>
                <a:cs typeface="Times New Roman" panose="02020603050405020304" pitchFamily="18" charset="0"/>
              </a:rPr>
              <a:t>ventas a </a:t>
            </a:r>
            <a:r>
              <a:rPr lang="es-ES_tradnl" sz="1600" dirty="0">
                <a:effectLst/>
                <a:latin typeface="Times New Roman" panose="02020603050405020304" pitchFamily="18" charset="0"/>
                <a:ea typeface="Calibri" panose="020F0502020204030204" pitchFamily="34" charset="0"/>
                <a:cs typeface="Times New Roman" panose="02020603050405020304" pitchFamily="18" charset="0"/>
              </a:rPr>
              <a:t>crédito</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Cuadro de texto 7"/>
          <p:cNvSpPr txBox="1"/>
          <p:nvPr/>
        </p:nvSpPr>
        <p:spPr>
          <a:xfrm>
            <a:off x="6682250" y="4612575"/>
            <a:ext cx="2306107" cy="898326"/>
          </a:xfrm>
          <a:prstGeom prst="rect">
            <a:avLst/>
          </a:prstGeom>
          <a:solidFill>
            <a:schemeClr val="lt1"/>
          </a:solidFill>
          <a:ln w="6350">
            <a:solidFill>
              <a:prstClr val="black"/>
            </a:solid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Ausencia de procesos básicos en la gestión administrativa</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Cuadro de texto 9"/>
          <p:cNvSpPr txBox="1"/>
          <p:nvPr/>
        </p:nvSpPr>
        <p:spPr>
          <a:xfrm rot="5400000">
            <a:off x="5088393" y="3652366"/>
            <a:ext cx="385179" cy="4458720"/>
          </a:xfrm>
          <a:prstGeom prst="rect">
            <a:avLst/>
          </a:prstGeom>
          <a:solidFill>
            <a:schemeClr val="accent1">
              <a:lumMod val="40000"/>
              <a:lumOff val="60000"/>
            </a:schemeClr>
          </a:solidFill>
          <a:ln w="6350">
            <a:solidFill>
              <a:prstClr val="black"/>
            </a:solid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1"/>
          </a:lnRef>
          <a:fillRef idx="0">
            <a:schemeClr val="accent1"/>
          </a:fillRef>
          <a:effectRef idx="0">
            <a:schemeClr val="accent1"/>
          </a:effectRef>
          <a:fontRef idx="minor">
            <a:schemeClr val="dk1"/>
          </a:fontRef>
        </p:style>
        <p:txBody>
          <a:bodyPr rot="0" spcFirstLastPara="0" vert="vert270"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_tradnl" sz="1400" b="1" dirty="0">
                <a:effectLst/>
                <a:latin typeface="Times New Roman" panose="02020603050405020304" pitchFamily="18" charset="0"/>
                <a:ea typeface="Calibri" panose="020F0502020204030204" pitchFamily="34" charset="0"/>
                <a:cs typeface="Times New Roman" panose="02020603050405020304" pitchFamily="18" charset="0"/>
              </a:rPr>
              <a:t>CAUSAS</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Cuadro de texto 10"/>
          <p:cNvSpPr txBox="1"/>
          <p:nvPr/>
        </p:nvSpPr>
        <p:spPr>
          <a:xfrm rot="5400000">
            <a:off x="4758964" y="-2272300"/>
            <a:ext cx="385179" cy="7372075"/>
          </a:xfrm>
          <a:prstGeom prst="rect">
            <a:avLst/>
          </a:prstGeom>
          <a:solidFill>
            <a:schemeClr val="accent6">
              <a:lumMod val="40000"/>
              <a:lumOff val="60000"/>
            </a:schemeClr>
          </a:solidFill>
          <a:ln w="6350">
            <a:solidFill>
              <a:prstClr val="black"/>
            </a:solid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1"/>
          </a:lnRef>
          <a:fillRef idx="0">
            <a:schemeClr val="accent1"/>
          </a:fillRef>
          <a:effectRef idx="0">
            <a:schemeClr val="accent1"/>
          </a:effectRef>
          <a:fontRef idx="minor">
            <a:schemeClr val="dk1"/>
          </a:fontRef>
        </p:style>
        <p:txBody>
          <a:bodyPr rot="0" spcFirstLastPara="0" vert="vert270"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_tradnl" sz="1400" b="1" dirty="0">
                <a:effectLst/>
                <a:latin typeface="Times New Roman" panose="02020603050405020304" pitchFamily="18" charset="0"/>
                <a:ea typeface="Calibri" panose="020F0502020204030204" pitchFamily="34" charset="0"/>
                <a:cs typeface="Times New Roman" panose="02020603050405020304" pitchFamily="18" charset="0"/>
              </a:rPr>
              <a:t>EFECTOS</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 name="Imagen 19" descr="https://encrypted-tbn2.gstatic.com/images?q=tbn:ANd9GcSBpL-454MJ-DxrAOXHotLYAl15_h2GD57qw1QA6zXNLsEd0nbm"/>
          <p:cNvPicPr/>
          <p:nvPr/>
        </p:nvPicPr>
        <p:blipFill rotWithShape="1">
          <a:blip r:embed="rId2" cstate="print">
            <a:extLst>
              <a:ext uri="{28A0092B-C50C-407E-A947-70E740481C1C}">
                <a14:useLocalDpi xmlns:a14="http://schemas.microsoft.com/office/drawing/2010/main" val="0"/>
              </a:ext>
            </a:extLst>
          </a:blip>
          <a:srcRect r="72990"/>
          <a:stretch/>
        </p:blipFill>
        <p:spPr bwMode="auto">
          <a:xfrm>
            <a:off x="9974046" y="53773"/>
            <a:ext cx="1544445" cy="1478944"/>
          </a:xfrm>
          <a:prstGeom prst="ellipse">
            <a:avLst/>
          </a:prstGeom>
          <a:ln>
            <a:noFill/>
          </a:ln>
          <a:effectLst>
            <a:softEdge rad="112500"/>
          </a:effectLst>
        </p:spPr>
      </p:pic>
      <p:cxnSp>
        <p:nvCxnSpPr>
          <p:cNvPr id="36" name="Conector recto 35"/>
          <p:cNvCxnSpPr/>
          <p:nvPr/>
        </p:nvCxnSpPr>
        <p:spPr>
          <a:xfrm>
            <a:off x="2558720" y="2927209"/>
            <a:ext cx="5086831" cy="0"/>
          </a:xfrm>
          <a:prstGeom prst="line">
            <a:avLst/>
          </a:prstGeom>
        </p:spPr>
        <p:style>
          <a:lnRef idx="1">
            <a:schemeClr val="dk1"/>
          </a:lnRef>
          <a:fillRef idx="0">
            <a:schemeClr val="dk1"/>
          </a:fillRef>
          <a:effectRef idx="0">
            <a:schemeClr val="dk1"/>
          </a:effectRef>
          <a:fontRef idx="minor">
            <a:schemeClr val="tx1"/>
          </a:fontRef>
        </p:style>
      </p:cxnSp>
      <p:cxnSp>
        <p:nvCxnSpPr>
          <p:cNvPr id="39" name="Conector recto de flecha 38"/>
          <p:cNvCxnSpPr/>
          <p:nvPr/>
        </p:nvCxnSpPr>
        <p:spPr>
          <a:xfrm>
            <a:off x="4925646" y="2874997"/>
            <a:ext cx="0" cy="3106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Conector recto 40"/>
          <p:cNvCxnSpPr/>
          <p:nvPr/>
        </p:nvCxnSpPr>
        <p:spPr>
          <a:xfrm>
            <a:off x="2570593" y="4200487"/>
            <a:ext cx="5086831" cy="0"/>
          </a:xfrm>
          <a:prstGeom prst="line">
            <a:avLst/>
          </a:prstGeom>
        </p:spPr>
        <p:style>
          <a:lnRef idx="1">
            <a:schemeClr val="dk1"/>
          </a:lnRef>
          <a:fillRef idx="0">
            <a:schemeClr val="dk1"/>
          </a:fillRef>
          <a:effectRef idx="0">
            <a:schemeClr val="dk1"/>
          </a:effectRef>
          <a:fontRef idx="minor">
            <a:schemeClr val="tx1"/>
          </a:fontRef>
        </p:style>
      </p:cxnSp>
      <p:cxnSp>
        <p:nvCxnSpPr>
          <p:cNvPr id="43" name="Conector recto 42"/>
          <p:cNvCxnSpPr/>
          <p:nvPr/>
        </p:nvCxnSpPr>
        <p:spPr>
          <a:xfrm>
            <a:off x="2570593" y="4200487"/>
            <a:ext cx="0" cy="387805"/>
          </a:xfrm>
          <a:prstGeom prst="line">
            <a:avLst/>
          </a:prstGeom>
        </p:spPr>
        <p:style>
          <a:lnRef idx="1">
            <a:schemeClr val="dk1"/>
          </a:lnRef>
          <a:fillRef idx="0">
            <a:schemeClr val="dk1"/>
          </a:fillRef>
          <a:effectRef idx="0">
            <a:schemeClr val="dk1"/>
          </a:effectRef>
          <a:fontRef idx="minor">
            <a:schemeClr val="tx1"/>
          </a:fontRef>
        </p:style>
      </p:cxnSp>
      <p:cxnSp>
        <p:nvCxnSpPr>
          <p:cNvPr id="45" name="Conector recto 44"/>
          <p:cNvCxnSpPr/>
          <p:nvPr/>
        </p:nvCxnSpPr>
        <p:spPr>
          <a:xfrm>
            <a:off x="7639569" y="4200485"/>
            <a:ext cx="0" cy="387805"/>
          </a:xfrm>
          <a:prstGeom prst="line">
            <a:avLst/>
          </a:prstGeom>
        </p:spPr>
        <p:style>
          <a:lnRef idx="1">
            <a:schemeClr val="dk1"/>
          </a:lnRef>
          <a:fillRef idx="0">
            <a:schemeClr val="dk1"/>
          </a:fillRef>
          <a:effectRef idx="0">
            <a:schemeClr val="dk1"/>
          </a:effectRef>
          <a:fontRef idx="minor">
            <a:schemeClr val="tx1"/>
          </a:fontRef>
        </p:style>
      </p:cxnSp>
      <p:sp>
        <p:nvSpPr>
          <p:cNvPr id="2" name="CuadroTexto 1"/>
          <p:cNvSpPr txBox="1"/>
          <p:nvPr/>
        </p:nvSpPr>
        <p:spPr>
          <a:xfrm>
            <a:off x="8810796" y="3464613"/>
            <a:ext cx="1458217" cy="338554"/>
          </a:xfrm>
          <a:prstGeom prst="rect">
            <a:avLst/>
          </a:prstGeom>
          <a:noFill/>
        </p:spPr>
        <p:txBody>
          <a:bodyPr wrap="square" rtlCol="0">
            <a:spAutoFit/>
          </a:bodyPr>
          <a:lstStyle/>
          <a:p>
            <a:pPr algn="ctr"/>
            <a:r>
              <a:rPr lang="es-ES" sz="1600" b="1" dirty="0" smtClean="0">
                <a:latin typeface="Times New Roman" panose="02020603050405020304" pitchFamily="18" charset="0"/>
                <a:cs typeface="Times New Roman" panose="02020603050405020304" pitchFamily="18" charset="0"/>
              </a:rPr>
              <a:t>Problema</a:t>
            </a:r>
            <a:endParaRPr lang="es-E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38592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35608" y="262313"/>
            <a:ext cx="4404575" cy="369332"/>
          </a:xfrm>
          <a:prstGeom prst="rect">
            <a:avLst/>
          </a:prstGeom>
          <a:noFill/>
        </p:spPr>
        <p:txBody>
          <a:bodyPr wrap="square" rtlCol="0">
            <a:spAutoFit/>
          </a:bodyPr>
          <a:lstStyle/>
          <a:p>
            <a:r>
              <a:rPr lang="es-ES" b="1" dirty="0" smtClean="0">
                <a:latin typeface="Times New Roman" panose="02020603050405020304" pitchFamily="18" charset="0"/>
                <a:cs typeface="Times New Roman" panose="02020603050405020304" pitchFamily="18" charset="0"/>
              </a:rPr>
              <a:t>CONCLUSIONES </a:t>
            </a:r>
            <a:endParaRPr lang="es-ES" b="1" dirty="0">
              <a:latin typeface="Times New Roman" panose="02020603050405020304" pitchFamily="18" charset="0"/>
              <a:cs typeface="Times New Roman" panose="02020603050405020304" pitchFamily="18" charset="0"/>
            </a:endParaRPr>
          </a:p>
        </p:txBody>
      </p:sp>
      <p:pic>
        <p:nvPicPr>
          <p:cNvPr id="6" name="Imagen 5" descr="https://encrypted-tbn2.gstatic.com/images?q=tbn:ANd9GcSBpL-454MJ-DxrAOXHotLYAl15_h2GD57qw1QA6zXNLsEd0nbm"/>
          <p:cNvPicPr/>
          <p:nvPr/>
        </p:nvPicPr>
        <p:blipFill rotWithShape="1">
          <a:blip r:embed="rId2" cstate="print">
            <a:extLst>
              <a:ext uri="{28A0092B-C50C-407E-A947-70E740481C1C}">
                <a14:useLocalDpi xmlns:a14="http://schemas.microsoft.com/office/drawing/2010/main" val="0"/>
              </a:ext>
            </a:extLst>
          </a:blip>
          <a:srcRect r="72990"/>
          <a:stretch/>
        </p:blipFill>
        <p:spPr bwMode="auto">
          <a:xfrm>
            <a:off x="10407891" y="76839"/>
            <a:ext cx="1544445" cy="1478944"/>
          </a:xfrm>
          <a:prstGeom prst="ellipse">
            <a:avLst/>
          </a:prstGeom>
          <a:ln>
            <a:noFill/>
          </a:ln>
          <a:effectLst>
            <a:softEdge rad="112500"/>
          </a:effectLst>
        </p:spPr>
      </p:pic>
      <p:sp>
        <p:nvSpPr>
          <p:cNvPr id="3" name="Rectángulo 2"/>
          <p:cNvSpPr/>
          <p:nvPr/>
        </p:nvSpPr>
        <p:spPr>
          <a:xfrm>
            <a:off x="400185" y="838387"/>
            <a:ext cx="4688010" cy="2031325"/>
          </a:xfrm>
          <a:prstGeom prst="rect">
            <a:avLst/>
          </a:prstGeom>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a:spAutoFit/>
          </a:bodyPr>
          <a:lstStyle/>
          <a:p>
            <a:pPr lvl="0" algn="just">
              <a:lnSpc>
                <a:spcPct val="150000"/>
              </a:lnSpc>
              <a:spcAft>
                <a:spcPts val="0"/>
              </a:spcAft>
            </a:pPr>
            <a:r>
              <a:rPr lang="es-EC" sz="1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Se concluye que la </a:t>
            </a:r>
            <a:r>
              <a:rPr lang="es-EC"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mayor parte de las ventas del sector comercial de electrodomésticos son a crédito considerándose un beneficio puesto que los créditos permiten incrementar el volumen de ventas, sin embargo, la falta de un sistema de recuperación de las cuentas por cobrar, pone en riesgo la </a:t>
            </a:r>
            <a:r>
              <a:rPr lang="es-EC" sz="1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liquidez </a:t>
            </a:r>
            <a:r>
              <a:rPr lang="es-EC"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y </a:t>
            </a:r>
            <a:r>
              <a:rPr lang="es-EC" sz="1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rentabilidad</a:t>
            </a:r>
            <a:r>
              <a:rPr lang="es-EC"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s-E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ángulo 6"/>
          <p:cNvSpPr/>
          <p:nvPr/>
        </p:nvSpPr>
        <p:spPr>
          <a:xfrm>
            <a:off x="487628" y="3570501"/>
            <a:ext cx="4572116" cy="1992469"/>
          </a:xfrm>
          <a:prstGeom prst="rect">
            <a:avLst/>
          </a:prstGeom>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50000"/>
              </a:lnSpc>
            </a:pPr>
            <a:r>
              <a:rPr lang="es-EC" sz="1400" dirty="0" smtClean="0">
                <a:latin typeface="Times New Roman" panose="02020603050405020304" pitchFamily="18" charset="0"/>
                <a:ea typeface="Calibri" panose="020F0502020204030204" pitchFamily="34" charset="0"/>
              </a:rPr>
              <a:t>Con  </a:t>
            </a:r>
            <a:r>
              <a:rPr lang="es-EC" sz="1400" dirty="0">
                <a:latin typeface="Times New Roman" panose="02020603050405020304" pitchFamily="18" charset="0"/>
                <a:ea typeface="Calibri" panose="020F0502020204030204" pitchFamily="34" charset="0"/>
              </a:rPr>
              <a:t>el levantamiento de la información, se pudo conocer de manera amplia y </a:t>
            </a:r>
            <a:r>
              <a:rPr lang="es-EC" sz="1400" dirty="0" smtClean="0">
                <a:latin typeface="Times New Roman" panose="02020603050405020304" pitchFamily="18" charset="0"/>
                <a:ea typeface="Calibri" panose="020F0502020204030204" pitchFamily="34" charset="0"/>
              </a:rPr>
              <a:t>directa de </a:t>
            </a:r>
            <a:r>
              <a:rPr lang="es-EC" sz="1400" dirty="0">
                <a:latin typeface="Times New Roman" panose="02020603050405020304" pitchFamily="18" charset="0"/>
                <a:ea typeface="Calibri" panose="020F0502020204030204" pitchFamily="34" charset="0"/>
              </a:rPr>
              <a:t>los mecanismos que emplean las empresas para asegurar el retorno de las ventas a crédito, donde la gran mayoría de entrevistados aseguraron utilizar los procesos básicos generados en la concesión y recuperación de los créditos</a:t>
            </a:r>
            <a:endParaRPr lang="es-ES" sz="1400" dirty="0"/>
          </a:p>
        </p:txBody>
      </p:sp>
      <p:sp>
        <p:nvSpPr>
          <p:cNvPr id="8" name="Rectángulo 7"/>
          <p:cNvSpPr/>
          <p:nvPr/>
        </p:nvSpPr>
        <p:spPr>
          <a:xfrm>
            <a:off x="5869857" y="999970"/>
            <a:ext cx="4357746" cy="1708160"/>
          </a:xfrm>
          <a:prstGeom prst="rect">
            <a:avLst/>
          </a:prstGeom>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txBody>
          <a:bodyPr wrap="square">
            <a:spAutoFit/>
          </a:bodyPr>
          <a:lstStyle/>
          <a:p>
            <a:pPr lvl="0" algn="just">
              <a:lnSpc>
                <a:spcPct val="150000"/>
              </a:lnSpc>
              <a:spcAft>
                <a:spcPts val="0"/>
              </a:spcAft>
            </a:pPr>
            <a:r>
              <a:rPr lang="es-EC" sz="1400" dirty="0" smtClean="0">
                <a:latin typeface="Times New Roman" panose="02020603050405020304" pitchFamily="18" charset="0"/>
                <a:ea typeface="Calibri" panose="020F0502020204030204" pitchFamily="34" charset="0"/>
                <a:cs typeface="Times New Roman" panose="02020603050405020304" pitchFamily="18" charset="0"/>
              </a:rPr>
              <a:t>De acuerdo al análisis financiero de las empresas comerciales de electrodomésticos, se demuestra que la operatividad de las empresas en cuanto al rendimiento de sus activos, patrimonio se ha visto afectado para lo cual se requiere de acciones de mejora.</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ángulo 8"/>
          <p:cNvSpPr/>
          <p:nvPr/>
        </p:nvSpPr>
        <p:spPr>
          <a:xfrm>
            <a:off x="5869857" y="3551074"/>
            <a:ext cx="4837474" cy="2031325"/>
          </a:xfrm>
          <a:prstGeom prst="rect">
            <a:avLst/>
          </a:prstGeom>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wrap="square">
            <a:spAutoFit/>
          </a:bodyPr>
          <a:lstStyle/>
          <a:p>
            <a:pPr lvl="0" algn="just">
              <a:lnSpc>
                <a:spcPct val="150000"/>
              </a:lnSpc>
              <a:spcAft>
                <a:spcPts val="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Mediante el planteamiento de la propuesta de acciones y políticas se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mejorará </a:t>
            </a:r>
            <a:r>
              <a:rPr lang="es-EC" sz="1400" dirty="0">
                <a:latin typeface="Times New Roman" panose="02020603050405020304" pitchFamily="18" charset="0"/>
                <a:ea typeface="Calibri" panose="020F0502020204030204" pitchFamily="34" charset="0"/>
                <a:cs typeface="Times New Roman" panose="02020603050405020304" pitchFamily="18" charset="0"/>
              </a:rPr>
              <a:t>el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ciclo </a:t>
            </a:r>
            <a:r>
              <a:rPr lang="es-EC" sz="1400" dirty="0">
                <a:latin typeface="Times New Roman" panose="02020603050405020304" pitchFamily="18" charset="0"/>
                <a:ea typeface="Calibri" panose="020F0502020204030204" pitchFamily="34" charset="0"/>
                <a:cs typeface="Times New Roman" panose="02020603050405020304" pitchFamily="18" charset="0"/>
              </a:rPr>
              <a:t>de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operación, planteando </a:t>
            </a:r>
            <a:r>
              <a:rPr lang="es-EC" sz="1400" dirty="0">
                <a:latin typeface="Times New Roman" panose="02020603050405020304" pitchFamily="18" charset="0"/>
                <a:ea typeface="Calibri" panose="020F0502020204030204" pitchFamily="34" charset="0"/>
                <a:cs typeface="Times New Roman" panose="02020603050405020304" pitchFamily="18" charset="0"/>
              </a:rPr>
              <a:t>estrategias financieras que permitan recuperar los valores vencidos e incrementar la rentabilidad, por medio del mejoramiento de la rotación de inventarios, como una herramienta de apoyo para optimizar los recursos.</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Flecha abajo 9"/>
          <p:cNvSpPr/>
          <p:nvPr/>
        </p:nvSpPr>
        <p:spPr>
          <a:xfrm rot="16200000">
            <a:off x="5206181" y="1440111"/>
            <a:ext cx="545689" cy="523740"/>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echa abajo 10"/>
          <p:cNvSpPr/>
          <p:nvPr/>
        </p:nvSpPr>
        <p:spPr>
          <a:xfrm>
            <a:off x="7702142" y="2765005"/>
            <a:ext cx="693175" cy="575830"/>
          </a:xfrm>
          <a:prstGeom prst="downArrow">
            <a:avLst/>
          </a:prstGeom>
          <a:solidFill>
            <a:schemeClr val="accent5">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echa abajo 11"/>
          <p:cNvSpPr/>
          <p:nvPr/>
        </p:nvSpPr>
        <p:spPr>
          <a:xfrm rot="10800000">
            <a:off x="2627360" y="2868243"/>
            <a:ext cx="634180" cy="623840"/>
          </a:xfrm>
          <a:prstGeom prst="downArrow">
            <a:avLst/>
          </a:prstGeom>
          <a:solidFill>
            <a:schemeClr val="accent3">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894861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12DC9F89-7902-44B6-88C6-DABA338C2BDE}"/>
              </a:ext>
            </a:extLst>
          </p:cNvPr>
          <p:cNvGraphicFramePr>
            <a:graphicFrameLocks noGrp="1"/>
          </p:cNvGraphicFramePr>
          <p:nvPr>
            <p:ph idx="1"/>
            <p:extLst>
              <p:ext uri="{D42A27DB-BD31-4B8C-83A1-F6EECF244321}">
                <p14:modId xmlns:p14="http://schemas.microsoft.com/office/powerpoint/2010/main" val="3475028107"/>
              </p:ext>
            </p:extLst>
          </p:nvPr>
        </p:nvGraphicFramePr>
        <p:xfrm>
          <a:off x="-1" y="968969"/>
          <a:ext cx="11754465" cy="5394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6005467" y="554806"/>
            <a:ext cx="3138534" cy="369332"/>
          </a:xfrm>
          <a:prstGeom prst="rect">
            <a:avLst/>
          </a:prstGeom>
          <a:noFill/>
        </p:spPr>
        <p:txBody>
          <a:bodyPr wrap="square" rtlCol="0">
            <a:spAutoFit/>
          </a:bodyPr>
          <a:lstStyle/>
          <a:p>
            <a:r>
              <a:rPr lang="es-ES" b="1" dirty="0" smtClean="0">
                <a:latin typeface="Times New Roman" panose="02020603050405020304" pitchFamily="18" charset="0"/>
                <a:cs typeface="Times New Roman" panose="02020603050405020304" pitchFamily="18" charset="0"/>
              </a:rPr>
              <a:t>RECOMENDACIONES </a:t>
            </a:r>
            <a:endParaRPr lang="es-ES" b="1" dirty="0">
              <a:latin typeface="Times New Roman" panose="02020603050405020304" pitchFamily="18" charset="0"/>
              <a:cs typeface="Times New Roman" panose="02020603050405020304" pitchFamily="18" charset="0"/>
            </a:endParaRPr>
          </a:p>
        </p:txBody>
      </p:sp>
      <p:pic>
        <p:nvPicPr>
          <p:cNvPr id="6" name="Imagen 5" descr="https://encrypted-tbn2.gstatic.com/images?q=tbn:ANd9GcSBpL-454MJ-DxrAOXHotLYAl15_h2GD57qw1QA6zXNLsEd0nbm"/>
          <p:cNvPicPr/>
          <p:nvPr/>
        </p:nvPicPr>
        <p:blipFill rotWithShape="1">
          <a:blip r:embed="rId8" cstate="print">
            <a:extLst>
              <a:ext uri="{28A0092B-C50C-407E-A947-70E740481C1C}">
                <a14:useLocalDpi xmlns:a14="http://schemas.microsoft.com/office/drawing/2010/main" val="0"/>
              </a:ext>
            </a:extLst>
          </a:blip>
          <a:srcRect r="72990"/>
          <a:stretch/>
        </p:blipFill>
        <p:spPr bwMode="auto">
          <a:xfrm>
            <a:off x="10407891" y="0"/>
            <a:ext cx="1544445" cy="1478944"/>
          </a:xfrm>
          <a:prstGeom prst="ellipse">
            <a:avLst/>
          </a:prstGeom>
          <a:ln>
            <a:noFill/>
          </a:ln>
          <a:effectLst>
            <a:softEdge rad="112500"/>
          </a:effectLst>
        </p:spPr>
      </p:pic>
      <p:sp>
        <p:nvSpPr>
          <p:cNvPr id="3" name="Flecha derecha 2"/>
          <p:cNvSpPr/>
          <p:nvPr/>
        </p:nvSpPr>
        <p:spPr>
          <a:xfrm>
            <a:off x="1238865" y="4557251"/>
            <a:ext cx="2639961" cy="1106129"/>
          </a:xfrm>
          <a:prstGeom prst="rightArrow">
            <a:avLst/>
          </a:prstGeom>
          <a:scene3d>
            <a:camera prst="orthographicFront"/>
            <a:lightRig rig="threePt" dir="t"/>
          </a:scene3d>
          <a:sp3d>
            <a:bevelT prst="relaxedInset"/>
          </a:sp3d>
        </p:spPr>
        <p:style>
          <a:lnRef idx="2">
            <a:schemeClr val="accent4"/>
          </a:lnRef>
          <a:fillRef idx="1">
            <a:schemeClr val="lt1"/>
          </a:fillRef>
          <a:effectRef idx="0">
            <a:schemeClr val="accent4"/>
          </a:effectRef>
          <a:fontRef idx="minor">
            <a:schemeClr val="dk1"/>
          </a:fontRef>
        </p:style>
        <p:txBody>
          <a:bodyPr rtlCol="0" anchor="ctr"/>
          <a:lstStyle/>
          <a:p>
            <a:pPr algn="ctr"/>
            <a:r>
              <a:rPr lang="es-ES" sz="1600" b="1" dirty="0" smtClean="0">
                <a:latin typeface="Times New Roman" panose="02020603050405020304" pitchFamily="18" charset="0"/>
                <a:cs typeface="Times New Roman" panose="02020603050405020304" pitchFamily="18" charset="0"/>
              </a:rPr>
              <a:t>Futuras Investigaciones</a:t>
            </a:r>
            <a:endParaRPr lang="es-E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7405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gra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994" y="1710812"/>
            <a:ext cx="6061587" cy="291664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https://encrypted-tbn2.gstatic.com/images?q=tbn:ANd9GcSBpL-454MJ-DxrAOXHotLYAl15_h2GD57qw1QA6zXNLsEd0nbm"/>
          <p:cNvPicPr/>
          <p:nvPr/>
        </p:nvPicPr>
        <p:blipFill rotWithShape="1">
          <a:blip r:embed="rId3" cstate="print">
            <a:extLst>
              <a:ext uri="{28A0092B-C50C-407E-A947-70E740481C1C}">
                <a14:useLocalDpi xmlns:a14="http://schemas.microsoft.com/office/drawing/2010/main" val="0"/>
              </a:ext>
            </a:extLst>
          </a:blip>
          <a:srcRect r="72990"/>
          <a:stretch/>
        </p:blipFill>
        <p:spPr bwMode="auto">
          <a:xfrm>
            <a:off x="10216162" y="368710"/>
            <a:ext cx="1544445" cy="1478944"/>
          </a:xfrm>
          <a:prstGeom prst="ellipse">
            <a:avLst/>
          </a:prstGeom>
          <a:ln>
            <a:noFill/>
          </a:ln>
          <a:effectLst>
            <a:softEdge rad="112500"/>
          </a:effectLst>
        </p:spPr>
      </p:pic>
    </p:spTree>
    <p:extLst>
      <p:ext uri="{BB962C8B-B14F-4D97-AF65-F5344CB8AC3E}">
        <p14:creationId xmlns:p14="http://schemas.microsoft.com/office/powerpoint/2010/main" val="880342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ector angular 8"/>
          <p:cNvCxnSpPr/>
          <p:nvPr/>
        </p:nvCxnSpPr>
        <p:spPr>
          <a:xfrm rot="10800000" flipV="1">
            <a:off x="2466961" y="2383459"/>
            <a:ext cx="3315242" cy="1136704"/>
          </a:xfrm>
          <a:prstGeom prst="bentConnector3">
            <a:avLst>
              <a:gd name="adj1" fmla="val 1065"/>
            </a:avLst>
          </a:prstGeom>
        </p:spPr>
        <p:style>
          <a:lnRef idx="1">
            <a:schemeClr val="dk1"/>
          </a:lnRef>
          <a:fillRef idx="0">
            <a:schemeClr val="dk1"/>
          </a:fillRef>
          <a:effectRef idx="0">
            <a:schemeClr val="dk1"/>
          </a:effectRef>
          <a:fontRef idx="minor">
            <a:schemeClr val="tx1"/>
          </a:fontRef>
        </p:style>
      </p:cxnSp>
      <p:sp>
        <p:nvSpPr>
          <p:cNvPr id="2" name="CuadroTexto 1"/>
          <p:cNvSpPr txBox="1"/>
          <p:nvPr/>
        </p:nvSpPr>
        <p:spPr>
          <a:xfrm>
            <a:off x="252146" y="0"/>
            <a:ext cx="601511" cy="4746030"/>
          </a:xfrm>
          <a:prstGeom prst="rect">
            <a:avLst/>
          </a:prstGeom>
          <a:noFill/>
          <a:effectLst>
            <a:outerShdw blurRad="50800" dist="38100" dir="2700000" algn="tl" rotWithShape="0">
              <a:prstClr val="black">
                <a:alpha val="40000"/>
              </a:prstClr>
            </a:outerShdw>
          </a:effectLst>
        </p:spPr>
        <p:txBody>
          <a:bodyPr vert="wordArtVert" wrap="square" rtlCol="0">
            <a:spAutoFit/>
          </a:bodyPr>
          <a:lstStyle/>
          <a:p>
            <a:pPr algn="ctr"/>
            <a:r>
              <a:rPr lang="es-ES" sz="2400" b="1" dirty="0"/>
              <a:t>OBJETIVOS</a:t>
            </a:r>
          </a:p>
        </p:txBody>
      </p:sp>
      <p:sp>
        <p:nvSpPr>
          <p:cNvPr id="3" name="CuadroTexto 2"/>
          <p:cNvSpPr txBox="1"/>
          <p:nvPr/>
        </p:nvSpPr>
        <p:spPr>
          <a:xfrm>
            <a:off x="2801171" y="1110844"/>
            <a:ext cx="5962066" cy="1362075"/>
          </a:xfrm>
          <a:prstGeom prst="roundRect">
            <a:avLst/>
          </a:prstGeom>
          <a:solidFill>
            <a:schemeClr val="bg1">
              <a:lumMod val="95000"/>
            </a:schemeClr>
          </a:solidFill>
          <a:ln>
            <a:solidFill>
              <a:schemeClr val="tx1">
                <a:lumMod val="75000"/>
                <a:lumOff val="25000"/>
              </a:schemeClr>
            </a:solidFill>
          </a:ln>
          <a:effectLst>
            <a:outerShdw blurRad="50800" dist="38100" dir="5400000" algn="t" rotWithShape="0">
              <a:prstClr val="black">
                <a:alpha val="40000"/>
              </a:prstClr>
            </a:outerShdw>
          </a:effectLst>
        </p:spPr>
        <p:txBody>
          <a:bodyPr wrap="square" rtlCol="0">
            <a:spAutoFit/>
          </a:bodyPr>
          <a:lstStyle/>
          <a:p>
            <a:pPr algn="just"/>
            <a:r>
              <a:rPr lang="es-ES" sz="1600" b="1" dirty="0" smtClean="0">
                <a:latin typeface="Times New Roman" panose="02020603050405020304" pitchFamily="18" charset="0"/>
                <a:cs typeface="Times New Roman" panose="02020603050405020304" pitchFamily="18" charset="0"/>
              </a:rPr>
              <a:t>Objetivo General</a:t>
            </a:r>
            <a:endParaRPr lang="es-ES" sz="1600" b="1" dirty="0">
              <a:latin typeface="Times New Roman" panose="02020603050405020304" pitchFamily="18" charset="0"/>
              <a:cs typeface="Times New Roman" panose="02020603050405020304" pitchFamily="18" charset="0"/>
            </a:endParaRPr>
          </a:p>
          <a:p>
            <a:pPr algn="just"/>
            <a:endParaRPr lang="es-ES" sz="1400" dirty="0">
              <a:latin typeface="Times New Roman" panose="02020603050405020304" pitchFamily="18" charset="0"/>
              <a:cs typeface="Times New Roman" panose="02020603050405020304" pitchFamily="18" charset="0"/>
            </a:endParaRPr>
          </a:p>
          <a:p>
            <a:pPr algn="just"/>
            <a:r>
              <a:rPr lang="es-ES" sz="1400" dirty="0">
                <a:latin typeface="Times New Roman" panose="02020603050405020304" pitchFamily="18" charset="0"/>
                <a:cs typeface="Times New Roman" panose="02020603050405020304" pitchFamily="18" charset="0"/>
              </a:rPr>
              <a:t>Analizar la incidencia de las ventas a crédito en la liquidez de las medianas empresas que comercializan electrométricos en el Distrito Metropolitano de Quito. </a:t>
            </a:r>
          </a:p>
        </p:txBody>
      </p:sp>
      <p:pic>
        <p:nvPicPr>
          <p:cNvPr id="5" name="Imagen 4"/>
          <p:cNvPicPr>
            <a:picLocks noChangeAspect="1"/>
          </p:cNvPicPr>
          <p:nvPr/>
        </p:nvPicPr>
        <p:blipFill>
          <a:blip r:embed="rId2"/>
          <a:stretch>
            <a:fillRect/>
          </a:stretch>
        </p:blipFill>
        <p:spPr>
          <a:xfrm>
            <a:off x="740045" y="913651"/>
            <a:ext cx="2010130" cy="982939"/>
          </a:xfrm>
          <a:prstGeom prst="rect">
            <a:avLst/>
          </a:prstGeom>
        </p:spPr>
      </p:pic>
      <p:pic>
        <p:nvPicPr>
          <p:cNvPr id="6" name="Imagen 5" descr="https://encrypted-tbn2.gstatic.com/images?q=tbn:ANd9GcSBpL-454MJ-DxrAOXHotLYAl15_h2GD57qw1QA6zXNLsEd0nbm"/>
          <p:cNvPicPr/>
          <p:nvPr/>
        </p:nvPicPr>
        <p:blipFill rotWithShape="1">
          <a:blip r:embed="rId3" cstate="print">
            <a:extLst>
              <a:ext uri="{28A0092B-C50C-407E-A947-70E740481C1C}">
                <a14:useLocalDpi xmlns:a14="http://schemas.microsoft.com/office/drawing/2010/main" val="0"/>
              </a:ext>
            </a:extLst>
          </a:blip>
          <a:srcRect r="72990"/>
          <a:stretch/>
        </p:blipFill>
        <p:spPr bwMode="auto">
          <a:xfrm>
            <a:off x="9945950" y="235368"/>
            <a:ext cx="1544445" cy="1478944"/>
          </a:xfrm>
          <a:prstGeom prst="ellipse">
            <a:avLst/>
          </a:prstGeom>
          <a:ln>
            <a:noFill/>
          </a:ln>
          <a:effectLst>
            <a:softEdge rad="112500"/>
          </a:effectLst>
        </p:spPr>
      </p:pic>
      <p:sp>
        <p:nvSpPr>
          <p:cNvPr id="7" name="CuadroTexto 6"/>
          <p:cNvSpPr txBox="1"/>
          <p:nvPr/>
        </p:nvSpPr>
        <p:spPr>
          <a:xfrm>
            <a:off x="717447" y="5247420"/>
            <a:ext cx="10056446" cy="578882"/>
          </a:xfrm>
          <a:prstGeom prst="roundRect">
            <a:avLst/>
          </a:prstGeom>
          <a:solidFill>
            <a:schemeClr val="accent1">
              <a:lumMod val="40000"/>
              <a:lumOff val="60000"/>
            </a:schemeClr>
          </a:solidFill>
          <a:scene3d>
            <a:camera prst="orthographicFront"/>
            <a:lightRig rig="threePt" dir="t"/>
          </a:scene3d>
          <a:sp3d>
            <a:bevelT/>
          </a:sp3d>
        </p:spPr>
        <p:txBody>
          <a:bodyPr wrap="square" rtlCol="0">
            <a:spAutoFit/>
          </a:bodyPr>
          <a:lstStyle/>
          <a:p>
            <a:pPr algn="ctr"/>
            <a:r>
              <a:rPr lang="es-ES" sz="1400" b="1" dirty="0" smtClean="0">
                <a:latin typeface="Times New Roman" panose="02020603050405020304" pitchFamily="18" charset="0"/>
                <a:cs typeface="Times New Roman" panose="02020603050405020304" pitchFamily="18" charset="0"/>
              </a:rPr>
              <a:t>HIPÓTESIS</a:t>
            </a:r>
          </a:p>
          <a:p>
            <a:pPr algn="ctr"/>
            <a:r>
              <a:rPr lang="es-ES" sz="1400" b="1" dirty="0" smtClean="0">
                <a:latin typeface="Times New Roman" panose="02020603050405020304" pitchFamily="18" charset="0"/>
                <a:cs typeface="Times New Roman" panose="02020603050405020304" pitchFamily="18" charset="0"/>
              </a:rPr>
              <a:t>H1: </a:t>
            </a:r>
            <a:r>
              <a:rPr lang="es-EC" sz="1400" dirty="0" smtClean="0">
                <a:latin typeface="Times New Roman" panose="02020603050405020304" pitchFamily="18" charset="0"/>
                <a:cs typeface="Times New Roman" panose="02020603050405020304" pitchFamily="18" charset="0"/>
              </a:rPr>
              <a:t>En </a:t>
            </a:r>
            <a:r>
              <a:rPr lang="es-EC" sz="1400" dirty="0">
                <a:latin typeface="Times New Roman" panose="02020603050405020304" pitchFamily="18" charset="0"/>
                <a:cs typeface="Times New Roman" panose="02020603050405020304" pitchFamily="18" charset="0"/>
              </a:rPr>
              <a:t>las medianas empresas que comercializan electrodomésticos, las ventas a crédito influyen en la liquidez de las </a:t>
            </a:r>
            <a:r>
              <a:rPr lang="es-EC" sz="1400" dirty="0" smtClean="0">
                <a:latin typeface="Times New Roman" panose="02020603050405020304" pitchFamily="18" charset="0"/>
                <a:cs typeface="Times New Roman" panose="02020603050405020304" pitchFamily="18" charset="0"/>
              </a:rPr>
              <a:t>mismas</a:t>
            </a:r>
            <a:endParaRPr lang="es-ES" sz="1400" dirty="0">
              <a:latin typeface="Times New Roman" panose="02020603050405020304" pitchFamily="18" charset="0"/>
              <a:cs typeface="Times New Roman" panose="02020603050405020304" pitchFamily="18" charset="0"/>
            </a:endParaRPr>
          </a:p>
        </p:txBody>
      </p:sp>
      <p:cxnSp>
        <p:nvCxnSpPr>
          <p:cNvPr id="11" name="Conector recto 10"/>
          <p:cNvCxnSpPr/>
          <p:nvPr/>
        </p:nvCxnSpPr>
        <p:spPr>
          <a:xfrm>
            <a:off x="5553021" y="3520163"/>
            <a:ext cx="3711443" cy="0"/>
          </a:xfrm>
          <a:prstGeom prst="line">
            <a:avLst/>
          </a:prstGeom>
        </p:spPr>
        <p:style>
          <a:lnRef idx="1">
            <a:schemeClr val="dk1"/>
          </a:lnRef>
          <a:fillRef idx="0">
            <a:schemeClr val="dk1"/>
          </a:fillRef>
          <a:effectRef idx="0">
            <a:schemeClr val="dk1"/>
          </a:effectRef>
          <a:fontRef idx="minor">
            <a:schemeClr val="tx1"/>
          </a:fontRef>
        </p:style>
      </p:cxnSp>
      <p:cxnSp>
        <p:nvCxnSpPr>
          <p:cNvPr id="13" name="Conector recto 12"/>
          <p:cNvCxnSpPr/>
          <p:nvPr/>
        </p:nvCxnSpPr>
        <p:spPr>
          <a:xfrm>
            <a:off x="2466961" y="3520163"/>
            <a:ext cx="0" cy="557548"/>
          </a:xfrm>
          <a:prstGeom prst="line">
            <a:avLst/>
          </a:prstGeom>
        </p:spPr>
        <p:style>
          <a:lnRef idx="1">
            <a:schemeClr val="dk1"/>
          </a:lnRef>
          <a:fillRef idx="0">
            <a:schemeClr val="dk1"/>
          </a:fillRef>
          <a:effectRef idx="0">
            <a:schemeClr val="dk1"/>
          </a:effectRef>
          <a:fontRef idx="minor">
            <a:schemeClr val="tx1"/>
          </a:fontRef>
        </p:style>
      </p:cxnSp>
      <p:cxnSp>
        <p:nvCxnSpPr>
          <p:cNvPr id="14" name="Conector recto 13"/>
          <p:cNvCxnSpPr/>
          <p:nvPr/>
        </p:nvCxnSpPr>
        <p:spPr>
          <a:xfrm>
            <a:off x="5745670" y="3197058"/>
            <a:ext cx="0" cy="557548"/>
          </a:xfrm>
          <a:prstGeom prst="line">
            <a:avLst/>
          </a:prstGeom>
        </p:spPr>
        <p:style>
          <a:lnRef idx="1">
            <a:schemeClr val="dk1"/>
          </a:lnRef>
          <a:fillRef idx="0">
            <a:schemeClr val="dk1"/>
          </a:fillRef>
          <a:effectRef idx="0">
            <a:schemeClr val="dk1"/>
          </a:effectRef>
          <a:fontRef idx="minor">
            <a:schemeClr val="tx1"/>
          </a:fontRef>
        </p:style>
      </p:cxnSp>
      <p:cxnSp>
        <p:nvCxnSpPr>
          <p:cNvPr id="15" name="Conector recto 14"/>
          <p:cNvCxnSpPr/>
          <p:nvPr/>
        </p:nvCxnSpPr>
        <p:spPr>
          <a:xfrm>
            <a:off x="9264464" y="3520163"/>
            <a:ext cx="0" cy="557548"/>
          </a:xfrm>
          <a:prstGeom prst="line">
            <a:avLst/>
          </a:prstGeom>
        </p:spPr>
        <p:style>
          <a:lnRef idx="1">
            <a:schemeClr val="dk1"/>
          </a:lnRef>
          <a:fillRef idx="0">
            <a:schemeClr val="dk1"/>
          </a:fillRef>
          <a:effectRef idx="0">
            <a:schemeClr val="dk1"/>
          </a:effectRef>
          <a:fontRef idx="minor">
            <a:schemeClr val="tx1"/>
          </a:fontRef>
        </p:style>
      </p:cxnSp>
      <p:sp>
        <p:nvSpPr>
          <p:cNvPr id="16" name="CuadroTexto 15"/>
          <p:cNvSpPr txBox="1"/>
          <p:nvPr/>
        </p:nvSpPr>
        <p:spPr>
          <a:xfrm>
            <a:off x="772757" y="3793180"/>
            <a:ext cx="3019108" cy="1055608"/>
          </a:xfrm>
          <a:prstGeom prst="roundRect">
            <a:avLst/>
          </a:prstGeom>
          <a:solidFill>
            <a:schemeClr val="bg1">
              <a:lumMod val="95000"/>
            </a:schemeClr>
          </a:solidFill>
          <a:ln>
            <a:solidFill>
              <a:schemeClr val="tx1">
                <a:lumMod val="75000"/>
                <a:lumOff val="25000"/>
              </a:schemeClr>
            </a:solidFill>
          </a:ln>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just"/>
            <a:r>
              <a:rPr lang="es-ES" sz="1400" dirty="0" smtClean="0">
                <a:latin typeface="Times New Roman" panose="02020603050405020304" pitchFamily="18" charset="0"/>
                <a:cs typeface="Times New Roman" panose="02020603050405020304" pitchFamily="18" charset="0"/>
              </a:rPr>
              <a:t>1. Describir </a:t>
            </a:r>
            <a:r>
              <a:rPr lang="es-ES" sz="1400" dirty="0">
                <a:latin typeface="Times New Roman" panose="02020603050405020304" pitchFamily="18" charset="0"/>
                <a:cs typeface="Times New Roman" panose="02020603050405020304" pitchFamily="18" charset="0"/>
              </a:rPr>
              <a:t>las </a:t>
            </a:r>
            <a:r>
              <a:rPr lang="es-ES" sz="1400" dirty="0" smtClean="0">
                <a:latin typeface="Times New Roman" panose="02020603050405020304" pitchFamily="18" charset="0"/>
                <a:cs typeface="Times New Roman" panose="02020603050405020304" pitchFamily="18" charset="0"/>
              </a:rPr>
              <a:t>principales teorías relacionadas </a:t>
            </a:r>
            <a:r>
              <a:rPr lang="es-ES" sz="1400" dirty="0">
                <a:latin typeface="Times New Roman" panose="02020603050405020304" pitchFamily="18" charset="0"/>
                <a:cs typeface="Times New Roman" panose="02020603050405020304" pitchFamily="18" charset="0"/>
              </a:rPr>
              <a:t>con las ventas a crédito de las empresas comercializadoras de electrodomésticos. </a:t>
            </a:r>
          </a:p>
        </p:txBody>
      </p:sp>
      <p:sp>
        <p:nvSpPr>
          <p:cNvPr id="17" name="CuadroTexto 16"/>
          <p:cNvSpPr txBox="1"/>
          <p:nvPr/>
        </p:nvSpPr>
        <p:spPr>
          <a:xfrm>
            <a:off x="3940267" y="3784102"/>
            <a:ext cx="3683873" cy="1055608"/>
          </a:xfrm>
          <a:prstGeom prst="roundRect">
            <a:avLst/>
          </a:prstGeom>
          <a:solidFill>
            <a:schemeClr val="bg1">
              <a:lumMod val="95000"/>
            </a:schemeClr>
          </a:solidFill>
          <a:ln>
            <a:solidFill>
              <a:schemeClr val="tx1">
                <a:lumMod val="75000"/>
                <a:lumOff val="25000"/>
              </a:schemeClr>
            </a:solidFill>
          </a:ln>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s-ES" sz="1400" dirty="0" smtClean="0">
                <a:latin typeface="Times New Roman" panose="02020603050405020304" pitchFamily="18" charset="0"/>
                <a:cs typeface="Times New Roman" panose="02020603050405020304" pitchFamily="18" charset="0"/>
              </a:rPr>
              <a:t>2. Analizar </a:t>
            </a:r>
            <a:r>
              <a:rPr lang="es-ES" sz="1400" dirty="0">
                <a:latin typeface="Times New Roman" panose="02020603050405020304" pitchFamily="18" charset="0"/>
                <a:cs typeface="Times New Roman" panose="02020603050405020304" pitchFamily="18" charset="0"/>
              </a:rPr>
              <a:t>la situación financiera de las empresas comercializadoras de electrodomésticos del D.M.Quito con respecto a su liquidez, ventas y cuentas por cobrar</a:t>
            </a:r>
            <a:r>
              <a:rPr lang="es-ES" sz="1400" dirty="0" smtClean="0">
                <a:latin typeface="Times New Roman" panose="02020603050405020304" pitchFamily="18" charset="0"/>
                <a:cs typeface="Times New Roman" panose="02020603050405020304" pitchFamily="18" charset="0"/>
              </a:rPr>
              <a:t>.</a:t>
            </a:r>
            <a:endParaRPr lang="es-ES" sz="1400" dirty="0">
              <a:latin typeface="Times New Roman" panose="02020603050405020304" pitchFamily="18" charset="0"/>
              <a:cs typeface="Times New Roman" panose="02020603050405020304" pitchFamily="18" charset="0"/>
            </a:endParaRPr>
          </a:p>
        </p:txBody>
      </p:sp>
      <p:sp>
        <p:nvSpPr>
          <p:cNvPr id="24" name="CuadroTexto 23"/>
          <p:cNvSpPr txBox="1"/>
          <p:nvPr/>
        </p:nvSpPr>
        <p:spPr>
          <a:xfrm>
            <a:off x="7772542" y="3753267"/>
            <a:ext cx="3436374" cy="1055608"/>
          </a:xfrm>
          <a:prstGeom prst="roundRect">
            <a:avLst/>
          </a:prstGeom>
          <a:solidFill>
            <a:schemeClr val="bg1">
              <a:lumMod val="95000"/>
            </a:schemeClr>
          </a:solidFill>
          <a:ln>
            <a:solidFill>
              <a:schemeClr val="tx1">
                <a:lumMod val="75000"/>
                <a:lumOff val="25000"/>
              </a:schemeClr>
            </a:solidFill>
          </a:ln>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s-ES" sz="1400" dirty="0" smtClean="0">
                <a:latin typeface="Times New Roman" panose="02020603050405020304" pitchFamily="18" charset="0"/>
                <a:cs typeface="Times New Roman" panose="02020603050405020304" pitchFamily="18" charset="0"/>
              </a:rPr>
              <a:t>3. Plantear </a:t>
            </a:r>
            <a:r>
              <a:rPr lang="es-ES" sz="1400" dirty="0">
                <a:latin typeface="Times New Roman" panose="02020603050405020304" pitchFamily="18" charset="0"/>
                <a:cs typeface="Times New Roman" panose="02020603050405020304" pitchFamily="18" charset="0"/>
              </a:rPr>
              <a:t>acciones que permitan mejorar </a:t>
            </a:r>
            <a:r>
              <a:rPr lang="es-ES" sz="1400" dirty="0" smtClean="0">
                <a:latin typeface="Times New Roman" panose="02020603050405020304" pitchFamily="18" charset="0"/>
                <a:cs typeface="Times New Roman" panose="02020603050405020304" pitchFamily="18" charset="0"/>
              </a:rPr>
              <a:t>la gestión de cobranza, inventarios  y operatividad de las empresas comercializadoras. </a:t>
            </a:r>
            <a:endParaRPr lang="es-ES" sz="1400" dirty="0">
              <a:solidFill>
                <a:srgbClr val="FF0000"/>
              </a:solidFill>
              <a:latin typeface="Times New Roman" panose="02020603050405020304" pitchFamily="18" charset="0"/>
              <a:cs typeface="Times New Roman" panose="02020603050405020304" pitchFamily="18" charset="0"/>
            </a:endParaRPr>
          </a:p>
        </p:txBody>
      </p:sp>
      <p:sp>
        <p:nvSpPr>
          <p:cNvPr id="28" name="CuadroTexto 27"/>
          <p:cNvSpPr txBox="1"/>
          <p:nvPr/>
        </p:nvSpPr>
        <p:spPr>
          <a:xfrm>
            <a:off x="3216322" y="2788941"/>
            <a:ext cx="5058697" cy="338554"/>
          </a:xfrm>
          <a:prstGeom prst="rect">
            <a:avLst/>
          </a:prstGeom>
          <a:solidFill>
            <a:schemeClr val="bg1">
              <a:lumMod val="95000"/>
            </a:schemeClr>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lang="es-ES" sz="1600" b="1" dirty="0" smtClean="0">
                <a:latin typeface="Times New Roman" panose="02020603050405020304" pitchFamily="18" charset="0"/>
                <a:cs typeface="Times New Roman" panose="02020603050405020304" pitchFamily="18" charset="0"/>
              </a:rPr>
              <a:t>Objetivos Específicos</a:t>
            </a:r>
            <a:endParaRPr lang="es-E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58412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870405" y="1664110"/>
            <a:ext cx="6019800" cy="1938992"/>
          </a:xfrm>
          <a:prstGeom prst="rect">
            <a:avLst/>
          </a:prstGeom>
          <a:noFill/>
        </p:spPr>
        <p:txBody>
          <a:bodyPr wrap="square" rtlCol="0">
            <a:spAutoFit/>
          </a:bodyPr>
          <a:lstStyle/>
          <a:p>
            <a:r>
              <a:rPr lang="es-ES" sz="4000" dirty="0">
                <a:solidFill>
                  <a:schemeClr val="bg1">
                    <a:lumMod val="50000"/>
                  </a:schemeClr>
                </a:solidFill>
                <a:latin typeface="Times New Roman" panose="02020603050405020304" pitchFamily="18" charset="0"/>
                <a:cs typeface="Times New Roman" panose="02020603050405020304" pitchFamily="18" charset="0"/>
              </a:rPr>
              <a:t>MARCO TEÓRICO</a:t>
            </a:r>
          </a:p>
          <a:p>
            <a:endParaRPr lang="es-ES" sz="4000" dirty="0">
              <a:latin typeface="Times New Roman" panose="02020603050405020304" pitchFamily="18" charset="0"/>
              <a:cs typeface="Times New Roman" panose="02020603050405020304" pitchFamily="18" charset="0"/>
            </a:endParaRPr>
          </a:p>
          <a:p>
            <a:r>
              <a:rPr lang="es-ES" sz="4000" dirty="0">
                <a:latin typeface="Times New Roman" panose="02020603050405020304" pitchFamily="18" charset="0"/>
                <a:cs typeface="Times New Roman" panose="02020603050405020304" pitchFamily="18" charset="0"/>
              </a:rPr>
              <a:t>                 CAPÍTULO I</a:t>
            </a:r>
          </a:p>
        </p:txBody>
      </p:sp>
      <p:pic>
        <p:nvPicPr>
          <p:cNvPr id="4" name="Imagen 3"/>
          <p:cNvPicPr>
            <a:picLocks noChangeAspect="1"/>
          </p:cNvPicPr>
          <p:nvPr/>
        </p:nvPicPr>
        <p:blipFill>
          <a:blip r:embed="rId2"/>
          <a:stretch>
            <a:fillRect/>
          </a:stretch>
        </p:blipFill>
        <p:spPr>
          <a:xfrm>
            <a:off x="1688152" y="2633606"/>
            <a:ext cx="2688970" cy="2688970"/>
          </a:xfrm>
          <a:prstGeom prst="rect">
            <a:avLst/>
          </a:prstGeom>
        </p:spPr>
      </p:pic>
      <p:pic>
        <p:nvPicPr>
          <p:cNvPr id="5" name="Imagen 4" descr="https://encrypted-tbn2.gstatic.com/images?q=tbn:ANd9GcSBpL-454MJ-DxrAOXHotLYAl15_h2GD57qw1QA6zXNLsEd0nbm"/>
          <p:cNvPicPr/>
          <p:nvPr/>
        </p:nvPicPr>
        <p:blipFill rotWithShape="1">
          <a:blip r:embed="rId3" cstate="print">
            <a:extLst>
              <a:ext uri="{28A0092B-C50C-407E-A947-70E740481C1C}">
                <a14:useLocalDpi xmlns:a14="http://schemas.microsoft.com/office/drawing/2010/main" val="0"/>
              </a:ext>
            </a:extLst>
          </a:blip>
          <a:srcRect r="72990"/>
          <a:stretch/>
        </p:blipFill>
        <p:spPr bwMode="auto">
          <a:xfrm>
            <a:off x="10125434" y="344364"/>
            <a:ext cx="1544445" cy="1478944"/>
          </a:xfrm>
          <a:prstGeom prst="ellipse">
            <a:avLst/>
          </a:prstGeom>
          <a:ln>
            <a:noFill/>
          </a:ln>
          <a:effectLst>
            <a:softEdge rad="112500"/>
          </a:effectLst>
        </p:spPr>
      </p:pic>
    </p:spTree>
    <p:extLst>
      <p:ext uri="{BB962C8B-B14F-4D97-AF65-F5344CB8AC3E}">
        <p14:creationId xmlns:p14="http://schemas.microsoft.com/office/powerpoint/2010/main" val="21383788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49889781"/>
              </p:ext>
            </p:extLst>
          </p:nvPr>
        </p:nvGraphicFramePr>
        <p:xfrm>
          <a:off x="560439" y="943897"/>
          <a:ext cx="10618837" cy="5628448"/>
        </p:xfrm>
        <a:graphic>
          <a:graphicData uri="http://schemas.openxmlformats.org/drawingml/2006/table">
            <a:tbl>
              <a:tblPr>
                <a:tableStyleId>{5C22544A-7EE6-4342-B048-85BDC9FD1C3A}</a:tableStyleId>
              </a:tblPr>
              <a:tblGrid>
                <a:gridCol w="1357867"/>
                <a:gridCol w="1862060"/>
                <a:gridCol w="1713780"/>
                <a:gridCol w="1621498"/>
                <a:gridCol w="2165292"/>
                <a:gridCol w="1898340"/>
              </a:tblGrid>
              <a:tr h="324465">
                <a:tc gridSpan="3">
                  <a:txBody>
                    <a:bodyPr/>
                    <a:lstStyle/>
                    <a:p>
                      <a:pPr algn="ctr" fontAlgn="b"/>
                      <a:endParaRPr lang="es-ES" sz="1200" b="1" u="none" strike="noStrike" dirty="0" smtClean="0">
                        <a:effectLst/>
                        <a:latin typeface="Times New Roman" panose="02020603050405020304" pitchFamily="18" charset="0"/>
                        <a:cs typeface="Times New Roman" panose="02020603050405020304" pitchFamily="18" charset="0"/>
                      </a:endParaRPr>
                    </a:p>
                    <a:p>
                      <a:pPr algn="ctr" fontAlgn="b"/>
                      <a:r>
                        <a:rPr lang="es-ES" sz="1200" b="1" u="none" strike="noStrike" dirty="0" smtClean="0">
                          <a:effectLst/>
                          <a:latin typeface="Times New Roman" panose="02020603050405020304" pitchFamily="18" charset="0"/>
                          <a:cs typeface="Times New Roman" panose="02020603050405020304" pitchFamily="18" charset="0"/>
                        </a:rPr>
                        <a:t>Soporte Teórico</a:t>
                      </a:r>
                      <a:endParaRPr lang="es-ES" sz="1200" b="1" i="0" u="none" strike="noStrike" dirty="0" smtClean="0">
                        <a:solidFill>
                          <a:srgbClr val="000000"/>
                        </a:solidFill>
                        <a:effectLst/>
                        <a:latin typeface="Times New Roman" panose="02020603050405020304" pitchFamily="18" charset="0"/>
                        <a:cs typeface="Times New Roman" panose="02020603050405020304" pitchFamily="18" charset="0"/>
                      </a:endParaRPr>
                    </a:p>
                    <a:p>
                      <a:pPr algn="ctr" fontAlgn="b"/>
                      <a:r>
                        <a:rPr lang="es-ES" sz="1200" b="1" u="none" strike="noStrike" dirty="0" smtClean="0">
                          <a:effectLst/>
                          <a:latin typeface="Times New Roman" panose="02020603050405020304" pitchFamily="18" charset="0"/>
                          <a:cs typeface="Times New Roman" panose="02020603050405020304" pitchFamily="18" charset="0"/>
                        </a:rPr>
                        <a:t> </a:t>
                      </a:r>
                      <a:endParaRPr lang="es-E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6">
                        <a:lumMod val="40000"/>
                        <a:lumOff val="60000"/>
                      </a:schemeClr>
                    </a:solidFill>
                  </a:tcPr>
                </a:tc>
                <a:tc hMerge="1">
                  <a:txBody>
                    <a:bodyPr/>
                    <a:lstStyle/>
                    <a:p>
                      <a:endParaRPr lang="es-ES"/>
                    </a:p>
                  </a:txBody>
                  <a:tcPr/>
                </a:tc>
                <a:tc hMerge="1">
                  <a:txBody>
                    <a:bodyPr/>
                    <a:lstStyle/>
                    <a:p>
                      <a:pPr algn="ctr" fontAlgn="b"/>
                      <a:endParaRPr lang="es-ES" sz="1000" b="0" i="0" u="none" strike="noStrike">
                        <a:solidFill>
                          <a:srgbClr val="000000"/>
                        </a:solidFill>
                        <a:effectLst/>
                        <a:latin typeface="Times New Roman" panose="02020603050405020304" pitchFamily="18" charset="0"/>
                      </a:endParaRPr>
                    </a:p>
                  </a:txBody>
                  <a:tcPr marL="6606" marR="6606" marT="66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s-ES" sz="1200" b="1" u="none" strike="noStrike" dirty="0" smtClean="0">
                          <a:effectLst/>
                          <a:latin typeface="Times New Roman" panose="02020603050405020304" pitchFamily="18" charset="0"/>
                          <a:cs typeface="Times New Roman" panose="02020603050405020304" pitchFamily="18" charset="0"/>
                        </a:rPr>
                        <a:t>Estudios Relacionados</a:t>
                      </a:r>
                      <a:endParaRPr lang="es-E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3">
                        <a:lumMod val="60000"/>
                        <a:lumOff val="40000"/>
                      </a:schemeClr>
                    </a:solidFill>
                  </a:tcPr>
                </a:tc>
                <a:tc hMerge="1">
                  <a:txBody>
                    <a:bodyPr/>
                    <a:lstStyle/>
                    <a:p>
                      <a:endParaRPr lang="es-ES"/>
                    </a:p>
                  </a:txBody>
                  <a:tcPr/>
                </a:tc>
                <a:tc hMerge="1">
                  <a:txBody>
                    <a:bodyPr/>
                    <a:lstStyle/>
                    <a:p>
                      <a:endParaRPr lang="es-ES"/>
                    </a:p>
                  </a:txBody>
                  <a:tcPr/>
                </a:tc>
              </a:tr>
              <a:tr h="938755">
                <a:tc>
                  <a:txBody>
                    <a:bodyPr/>
                    <a:lstStyle/>
                    <a:p>
                      <a:pPr algn="ctr" fontAlgn="ctr"/>
                      <a:r>
                        <a:rPr lang="es-ES" sz="1200" b="1" u="none" strike="noStrike">
                          <a:effectLst/>
                          <a:latin typeface="Times New Roman" panose="02020603050405020304" pitchFamily="18" charset="0"/>
                          <a:cs typeface="Times New Roman" panose="02020603050405020304" pitchFamily="18" charset="0"/>
                        </a:rPr>
                        <a:t>Teoria del Credito</a:t>
                      </a:r>
                      <a:endParaRPr lang="es-E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ES" sz="1200" b="1" u="none" strike="noStrike" dirty="0" smtClean="0">
                        <a:effectLst/>
                        <a:latin typeface="Times New Roman" panose="02020603050405020304" pitchFamily="18" charset="0"/>
                        <a:cs typeface="Times New Roman" panose="02020603050405020304" pitchFamily="18" charset="0"/>
                      </a:endParaRPr>
                    </a:p>
                    <a:p>
                      <a:pPr algn="ctr" fontAlgn="ctr"/>
                      <a:r>
                        <a:rPr lang="es-ES" sz="1200" b="1" u="none" strike="noStrike" dirty="0" smtClean="0">
                          <a:effectLst/>
                          <a:latin typeface="Times New Roman" panose="02020603050405020304" pitchFamily="18" charset="0"/>
                          <a:cs typeface="Times New Roman" panose="02020603050405020304" pitchFamily="18" charset="0"/>
                        </a:rPr>
                        <a:t>Principios </a:t>
                      </a:r>
                      <a:r>
                        <a:rPr lang="es-ES" sz="1200" b="1" u="none" strike="noStrike" dirty="0">
                          <a:effectLst/>
                          <a:latin typeface="Times New Roman" panose="02020603050405020304" pitchFamily="18" charset="0"/>
                          <a:cs typeface="Times New Roman" panose="02020603050405020304" pitchFamily="18" charset="0"/>
                        </a:rPr>
                        <a:t>de administración financiera</a:t>
                      </a:r>
                      <a:br>
                        <a:rPr lang="es-ES" sz="1200" b="1" u="none" strike="noStrike" dirty="0">
                          <a:effectLst/>
                          <a:latin typeface="Times New Roman" panose="02020603050405020304" pitchFamily="18" charset="0"/>
                          <a:cs typeface="Times New Roman" panose="02020603050405020304" pitchFamily="18" charset="0"/>
                        </a:rPr>
                      </a:br>
                      <a:endParaRPr lang="es-E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200" b="1" u="none" strike="noStrike" dirty="0">
                          <a:effectLst/>
                          <a:latin typeface="Times New Roman" panose="02020603050405020304" pitchFamily="18" charset="0"/>
                          <a:cs typeface="Times New Roman" panose="02020603050405020304" pitchFamily="18" charset="0"/>
                        </a:rPr>
                        <a:t>"Cuentas por cobrar y su incidencia en la liquidez"</a:t>
                      </a:r>
                      <a:endParaRPr lang="es-E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200" b="0" u="none" strike="noStrike" dirty="0">
                          <a:effectLst/>
                          <a:latin typeface="Times New Roman" panose="02020603050405020304" pitchFamily="18" charset="0"/>
                          <a:cs typeface="Times New Roman" panose="02020603050405020304" pitchFamily="18" charset="0"/>
                        </a:rPr>
                        <a:t>“ Razones Financieras de Liquidez en la Gestión Empresarial para toma de decisiones”</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sz="1200" b="0" u="none" strike="noStrike" dirty="0">
                          <a:effectLst/>
                          <a:latin typeface="Times New Roman" panose="02020603050405020304" pitchFamily="18" charset="0"/>
                          <a:cs typeface="Times New Roman" panose="02020603050405020304" pitchFamily="18" charset="0"/>
                        </a:rPr>
                        <a:t> “ La gestión de cartera de crédito y el riesgo crediticio como determinante de morosidad o liquidez de las empresas comerciales”</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sz="1200" b="0" u="none" strike="noStrike" dirty="0">
                          <a:effectLst/>
                          <a:latin typeface="Times New Roman" panose="02020603050405020304" pitchFamily="18" charset="0"/>
                          <a:cs typeface="Times New Roman" panose="02020603050405020304" pitchFamily="18" charset="0"/>
                        </a:rPr>
                        <a:t>"Importancia de la administración eficiente del capital de trabajo en las Pymes"</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180246">
                <a:tc>
                  <a:txBody>
                    <a:bodyPr/>
                    <a:lstStyle/>
                    <a:p>
                      <a:pPr algn="ctr" fontAlgn="ctr"/>
                      <a:r>
                        <a:rPr lang="es-ES" sz="1200" b="0" u="none" strike="noStrike" dirty="0" smtClean="0">
                          <a:effectLst/>
                          <a:latin typeface="Times New Roman" panose="02020603050405020304" pitchFamily="18" charset="0"/>
                          <a:cs typeface="Times New Roman" panose="02020603050405020304" pitchFamily="18" charset="0"/>
                        </a:rPr>
                        <a:t>Autor</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5">
                        <a:lumMod val="40000"/>
                        <a:lumOff val="60000"/>
                      </a:schemeClr>
                    </a:solidFill>
                  </a:tcPr>
                </a:tc>
                <a:tc>
                  <a:txBody>
                    <a:bodyPr/>
                    <a:lstStyle/>
                    <a:p>
                      <a:pPr algn="ctr" fontAlgn="ctr"/>
                      <a:r>
                        <a:rPr lang="es-ES" sz="1200" b="0" u="none" strike="noStrike" dirty="0" smtClean="0">
                          <a:effectLst/>
                          <a:latin typeface="Times New Roman" panose="02020603050405020304" pitchFamily="18" charset="0"/>
                          <a:cs typeface="Times New Roman" panose="02020603050405020304" pitchFamily="18" charset="0"/>
                        </a:rPr>
                        <a:t>Autor</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5">
                        <a:lumMod val="40000"/>
                        <a:lumOff val="60000"/>
                      </a:schemeClr>
                    </a:solidFill>
                  </a:tcPr>
                </a:tc>
                <a:tc>
                  <a:txBody>
                    <a:bodyPr/>
                    <a:lstStyle/>
                    <a:p>
                      <a:pPr algn="ctr" fontAlgn="ctr"/>
                      <a:r>
                        <a:rPr lang="es-ES" sz="1200" b="0" u="none" strike="noStrike" dirty="0" smtClean="0">
                          <a:effectLst/>
                          <a:latin typeface="Times New Roman" panose="02020603050405020304" pitchFamily="18" charset="0"/>
                          <a:cs typeface="Times New Roman" panose="02020603050405020304" pitchFamily="18" charset="0"/>
                        </a:rPr>
                        <a:t>Autor</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5">
                        <a:lumMod val="40000"/>
                        <a:lumOff val="60000"/>
                      </a:schemeClr>
                    </a:solidFill>
                  </a:tcPr>
                </a:tc>
                <a:tc>
                  <a:txBody>
                    <a:bodyPr/>
                    <a:lstStyle/>
                    <a:p>
                      <a:pPr algn="ctr" fontAlgn="ctr"/>
                      <a:r>
                        <a:rPr lang="es-ES" sz="1200" b="0" u="none" strike="noStrike" dirty="0" smtClean="0">
                          <a:effectLst/>
                          <a:latin typeface="Times New Roman" panose="02020603050405020304" pitchFamily="18" charset="0"/>
                          <a:cs typeface="Times New Roman" panose="02020603050405020304" pitchFamily="18" charset="0"/>
                        </a:rPr>
                        <a:t>Autor</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5">
                        <a:lumMod val="40000"/>
                        <a:lumOff val="60000"/>
                      </a:schemeClr>
                    </a:solidFill>
                  </a:tcPr>
                </a:tc>
                <a:tc>
                  <a:txBody>
                    <a:bodyPr/>
                    <a:lstStyle/>
                    <a:p>
                      <a:pPr algn="ctr" fontAlgn="ctr"/>
                      <a:r>
                        <a:rPr lang="es-ES" sz="1200" b="0" u="none" strike="noStrike" dirty="0" smtClean="0">
                          <a:effectLst/>
                          <a:latin typeface="Times New Roman" panose="02020603050405020304" pitchFamily="18" charset="0"/>
                          <a:cs typeface="Times New Roman" panose="02020603050405020304" pitchFamily="18" charset="0"/>
                        </a:rPr>
                        <a:t>Autor</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5">
                        <a:lumMod val="40000"/>
                        <a:lumOff val="60000"/>
                      </a:schemeClr>
                    </a:solidFill>
                  </a:tcPr>
                </a:tc>
                <a:tc>
                  <a:txBody>
                    <a:bodyPr/>
                    <a:lstStyle/>
                    <a:p>
                      <a:pPr algn="ctr" fontAlgn="ctr"/>
                      <a:r>
                        <a:rPr lang="es-ES" sz="1200" b="0" u="none" strike="noStrike" dirty="0" smtClean="0">
                          <a:effectLst/>
                          <a:latin typeface="Times New Roman" panose="02020603050405020304" pitchFamily="18" charset="0"/>
                          <a:cs typeface="Times New Roman" panose="02020603050405020304" pitchFamily="18" charset="0"/>
                        </a:rPr>
                        <a:t>Autor</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5">
                        <a:lumMod val="40000"/>
                        <a:lumOff val="60000"/>
                      </a:schemeClr>
                    </a:solidFill>
                  </a:tcPr>
                </a:tc>
              </a:tr>
              <a:tr h="501717">
                <a:tc>
                  <a:txBody>
                    <a:bodyPr/>
                    <a:lstStyle/>
                    <a:p>
                      <a:pPr algn="ctr" fontAlgn="ctr"/>
                      <a:r>
                        <a:rPr lang="es-ES" sz="1200" b="0" u="none" strike="noStrike" dirty="0">
                          <a:effectLst/>
                          <a:latin typeface="Times New Roman" panose="02020603050405020304" pitchFamily="18" charset="0"/>
                          <a:cs typeface="Times New Roman" panose="02020603050405020304" pitchFamily="18" charset="0"/>
                        </a:rPr>
                        <a:t>Von Mises </a:t>
                      </a:r>
                      <a:r>
                        <a:rPr lang="es-ES" sz="1200" b="0" u="none" strike="noStrike" dirty="0" err="1">
                          <a:effectLst/>
                          <a:latin typeface="Times New Roman" panose="02020603050405020304" pitchFamily="18" charset="0"/>
                          <a:cs typeface="Times New Roman" panose="02020603050405020304" pitchFamily="18" charset="0"/>
                        </a:rPr>
                        <a:t>Ludwing</a:t>
                      </a:r>
                      <a:r>
                        <a:rPr lang="es-ES" sz="1200" b="0" u="none" strike="noStrike" dirty="0">
                          <a:effectLst/>
                          <a:latin typeface="Times New Roman" panose="02020603050405020304" pitchFamily="18" charset="0"/>
                          <a:cs typeface="Times New Roman" panose="02020603050405020304" pitchFamily="18" charset="0"/>
                        </a:rPr>
                        <a:t> </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u="none" strike="noStrike" dirty="0">
                          <a:effectLst/>
                          <a:latin typeface="Times New Roman" panose="02020603050405020304" pitchFamily="18" charset="0"/>
                          <a:cs typeface="Times New Roman" panose="02020603050405020304" pitchFamily="18" charset="0"/>
                        </a:rPr>
                        <a:t>Lawrence J. </a:t>
                      </a:r>
                      <a:r>
                        <a:rPr lang="en-US" sz="1200" b="0" u="none" strike="noStrike" dirty="0" err="1">
                          <a:effectLst/>
                          <a:latin typeface="Times New Roman" panose="02020603050405020304" pitchFamily="18" charset="0"/>
                          <a:cs typeface="Times New Roman" panose="02020603050405020304" pitchFamily="18" charset="0"/>
                        </a:rPr>
                        <a:t>Gitman</a:t>
                      </a:r>
                      <a:r>
                        <a:rPr lang="en-US" sz="1200" b="0" u="none" strike="noStrike" dirty="0">
                          <a:effectLst/>
                          <a:latin typeface="Times New Roman" panose="02020603050405020304" pitchFamily="18" charset="0"/>
                          <a:cs typeface="Times New Roman" panose="02020603050405020304" pitchFamily="18" charset="0"/>
                        </a:rPr>
                        <a:t> </a:t>
                      </a:r>
                      <a:br>
                        <a:rPr lang="en-US" sz="1200" b="0" u="none" strike="noStrike" dirty="0">
                          <a:effectLst/>
                          <a:latin typeface="Times New Roman" panose="02020603050405020304" pitchFamily="18" charset="0"/>
                          <a:cs typeface="Times New Roman" panose="02020603050405020304" pitchFamily="18" charset="0"/>
                        </a:rPr>
                      </a:br>
                      <a:r>
                        <a:rPr lang="en-US" sz="1200" b="0" u="none" strike="noStrike" dirty="0">
                          <a:effectLst/>
                          <a:latin typeface="Times New Roman" panose="02020603050405020304" pitchFamily="18" charset="0"/>
                          <a:cs typeface="Times New Roman" panose="02020603050405020304" pitchFamily="18" charset="0"/>
                        </a:rPr>
                        <a:t>Chad J. </a:t>
                      </a:r>
                      <a:r>
                        <a:rPr lang="en-US" sz="1200" b="0" u="none" strike="noStrike" dirty="0" err="1">
                          <a:effectLst/>
                          <a:latin typeface="Times New Roman" panose="02020603050405020304" pitchFamily="18" charset="0"/>
                          <a:cs typeface="Times New Roman" panose="02020603050405020304" pitchFamily="18" charset="0"/>
                        </a:rPr>
                        <a:t>Zutter</a:t>
                      </a:r>
                      <a:r>
                        <a:rPr lang="en-US" sz="1200" b="0" u="none" strike="noStrike" dirty="0">
                          <a:effectLst/>
                          <a:latin typeface="Times New Roman" panose="02020603050405020304" pitchFamily="18" charset="0"/>
                          <a:cs typeface="Times New Roman" panose="02020603050405020304" pitchFamily="18" charset="0"/>
                        </a:rPr>
                        <a:t>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ES" sz="1200" b="0" u="none" strike="noStrike" dirty="0">
                          <a:effectLst/>
                          <a:latin typeface="Times New Roman" panose="02020603050405020304" pitchFamily="18" charset="0"/>
                          <a:cs typeface="Times New Roman" panose="02020603050405020304" pitchFamily="18" charset="0"/>
                        </a:rPr>
                        <a:t> Arroba, Josefa </a:t>
                      </a:r>
                      <a:br>
                        <a:rPr lang="es-ES" sz="1200" b="0" u="none" strike="noStrike" dirty="0">
                          <a:effectLst/>
                          <a:latin typeface="Times New Roman" panose="02020603050405020304" pitchFamily="18" charset="0"/>
                          <a:cs typeface="Times New Roman" panose="02020603050405020304" pitchFamily="18" charset="0"/>
                        </a:rPr>
                      </a:br>
                      <a:r>
                        <a:rPr lang="es-ES" sz="1200" b="0" u="none" strike="noStrike" dirty="0">
                          <a:effectLst/>
                          <a:latin typeface="Times New Roman" panose="02020603050405020304" pitchFamily="18" charset="0"/>
                          <a:cs typeface="Times New Roman" panose="02020603050405020304" pitchFamily="18" charset="0"/>
                        </a:rPr>
                        <a:t> Solis, Tatiana</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ES" sz="1200" b="0" u="none" strike="noStrike" dirty="0" smtClean="0">
                          <a:effectLst/>
                          <a:latin typeface="Times New Roman" panose="02020603050405020304" pitchFamily="18" charset="0"/>
                          <a:cs typeface="Times New Roman" panose="02020603050405020304" pitchFamily="18" charset="0"/>
                        </a:rPr>
                        <a:t>Herrera</a:t>
                      </a:r>
                      <a:r>
                        <a:rPr lang="es-ES" sz="1200" b="0" u="none" strike="noStrike" dirty="0">
                          <a:effectLst/>
                          <a:latin typeface="Times New Roman" panose="02020603050405020304" pitchFamily="18" charset="0"/>
                          <a:cs typeface="Times New Roman" panose="02020603050405020304" pitchFamily="18" charset="0"/>
                        </a:rPr>
                        <a:t>, Alexander;                 </a:t>
                      </a:r>
                      <a:r>
                        <a:rPr lang="es-ES" sz="1200" b="0" u="none" strike="noStrike" dirty="0" smtClean="0">
                          <a:effectLst/>
                          <a:latin typeface="Times New Roman" panose="02020603050405020304" pitchFamily="18" charset="0"/>
                          <a:cs typeface="Times New Roman" panose="02020603050405020304" pitchFamily="18" charset="0"/>
                        </a:rPr>
                        <a:t>Betancourt, Víctor; Herrera </a:t>
                      </a:r>
                      <a:r>
                        <a:rPr lang="es-ES" sz="1200" b="0" u="none" strike="noStrike" dirty="0">
                          <a:effectLst/>
                          <a:latin typeface="Times New Roman" panose="02020603050405020304" pitchFamily="18" charset="0"/>
                          <a:cs typeface="Times New Roman" panose="02020603050405020304" pitchFamily="18" charset="0"/>
                        </a:rPr>
                        <a:t>Alex</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ES" sz="1200" b="0" u="none" strike="noStrike">
                          <a:effectLst/>
                          <a:latin typeface="Times New Roman" panose="02020603050405020304" pitchFamily="18" charset="0"/>
                          <a:cs typeface="Times New Roman" panose="02020603050405020304" pitchFamily="18" charset="0"/>
                        </a:rPr>
                        <a:t> Cortez Diego,</a:t>
                      </a:r>
                      <a:br>
                        <a:rPr lang="es-ES" sz="1200" b="0" u="none" strike="noStrike">
                          <a:effectLst/>
                          <a:latin typeface="Times New Roman" panose="02020603050405020304" pitchFamily="18" charset="0"/>
                          <a:cs typeface="Times New Roman" panose="02020603050405020304" pitchFamily="18" charset="0"/>
                        </a:rPr>
                      </a:br>
                      <a:r>
                        <a:rPr lang="es-ES" sz="1200" b="0" u="none" strike="noStrike">
                          <a:effectLst/>
                          <a:latin typeface="Times New Roman" panose="02020603050405020304" pitchFamily="18" charset="0"/>
                          <a:cs typeface="Times New Roman" panose="02020603050405020304" pitchFamily="18" charset="0"/>
                        </a:rPr>
                        <a:t> Burgos John</a:t>
                      </a:r>
                      <a:endParaRPr lang="es-E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606" marR="6606" marT="66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it-IT" sz="1200" b="0" u="none" strike="noStrike" dirty="0">
                          <a:effectLst/>
                          <a:latin typeface="Times New Roman" panose="02020603050405020304" pitchFamily="18" charset="0"/>
                          <a:cs typeface="Times New Roman" panose="02020603050405020304" pitchFamily="18" charset="0"/>
                        </a:rPr>
                        <a:t> </a:t>
                      </a:r>
                      <a:r>
                        <a:rPr lang="it-IT" sz="1200" b="0" u="none" strike="noStrike" dirty="0" smtClean="0">
                          <a:effectLst/>
                          <a:latin typeface="Times New Roman" panose="02020603050405020304" pitchFamily="18" charset="0"/>
                          <a:cs typeface="Times New Roman" panose="02020603050405020304" pitchFamily="18" charset="0"/>
                        </a:rPr>
                        <a:t>García </a:t>
                      </a:r>
                      <a:r>
                        <a:rPr lang="it-IT" sz="1200" b="0" u="none" strike="noStrike" dirty="0">
                          <a:effectLst/>
                          <a:latin typeface="Times New Roman" panose="02020603050405020304" pitchFamily="18" charset="0"/>
                          <a:cs typeface="Times New Roman" panose="02020603050405020304" pitchFamily="18" charset="0"/>
                        </a:rPr>
                        <a:t>Juanita</a:t>
                      </a:r>
                      <a:br>
                        <a:rPr lang="it-IT" sz="1200" b="0" u="none" strike="noStrike" dirty="0">
                          <a:effectLst/>
                          <a:latin typeface="Times New Roman" panose="02020603050405020304" pitchFamily="18" charset="0"/>
                          <a:cs typeface="Times New Roman" panose="02020603050405020304" pitchFamily="18" charset="0"/>
                        </a:rPr>
                      </a:br>
                      <a:r>
                        <a:rPr lang="it-IT" sz="1200" b="0" u="none" strike="noStrike" dirty="0">
                          <a:effectLst/>
                          <a:latin typeface="Times New Roman" panose="02020603050405020304" pitchFamily="18" charset="0"/>
                          <a:cs typeface="Times New Roman" panose="02020603050405020304" pitchFamily="18" charset="0"/>
                        </a:rPr>
                        <a:t> </a:t>
                      </a:r>
                      <a:r>
                        <a:rPr lang="it-IT" sz="1200" b="0" u="none" strike="noStrike" dirty="0" smtClean="0">
                          <a:effectLst/>
                          <a:latin typeface="Times New Roman" panose="02020603050405020304" pitchFamily="18" charset="0"/>
                          <a:cs typeface="Times New Roman" panose="02020603050405020304" pitchFamily="18" charset="0"/>
                        </a:rPr>
                        <a:t>Galarza </a:t>
                      </a:r>
                      <a:r>
                        <a:rPr lang="it-IT" sz="1200" b="0" u="none" strike="noStrike" dirty="0">
                          <a:effectLst/>
                          <a:latin typeface="Times New Roman" panose="02020603050405020304" pitchFamily="18" charset="0"/>
                          <a:cs typeface="Times New Roman" panose="02020603050405020304" pitchFamily="18" charset="0"/>
                        </a:rPr>
                        <a:t>Sandra</a:t>
                      </a:r>
                      <a:br>
                        <a:rPr lang="it-IT" sz="1200" b="0" u="none" strike="noStrike" dirty="0">
                          <a:effectLst/>
                          <a:latin typeface="Times New Roman" panose="02020603050405020304" pitchFamily="18" charset="0"/>
                          <a:cs typeface="Times New Roman" panose="02020603050405020304" pitchFamily="18" charset="0"/>
                        </a:rPr>
                      </a:br>
                      <a:r>
                        <a:rPr lang="it-IT" sz="1200" b="0" u="none" strike="noStrike" dirty="0">
                          <a:effectLst/>
                          <a:latin typeface="Times New Roman" panose="02020603050405020304" pitchFamily="18" charset="0"/>
                          <a:cs typeface="Times New Roman" panose="02020603050405020304" pitchFamily="18" charset="0"/>
                        </a:rPr>
                        <a:t> </a:t>
                      </a:r>
                      <a:r>
                        <a:rPr lang="it-IT" sz="1200" b="0" u="none" strike="noStrike" dirty="0" smtClean="0">
                          <a:effectLst/>
                          <a:latin typeface="Times New Roman" panose="02020603050405020304" pitchFamily="18" charset="0"/>
                          <a:cs typeface="Times New Roman" panose="02020603050405020304" pitchFamily="18" charset="0"/>
                        </a:rPr>
                        <a:t>Altamirano </a:t>
                      </a:r>
                      <a:r>
                        <a:rPr lang="it-IT" sz="1200" b="0" u="none" strike="noStrike" dirty="0">
                          <a:effectLst/>
                          <a:latin typeface="Times New Roman" panose="02020603050405020304" pitchFamily="18" charset="0"/>
                          <a:cs typeface="Times New Roman" panose="02020603050405020304" pitchFamily="18" charset="0"/>
                        </a:rPr>
                        <a:t>Aníbal</a:t>
                      </a:r>
                      <a:endParaRPr lang="it-IT"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246">
                <a:tc>
                  <a:txBody>
                    <a:bodyPr/>
                    <a:lstStyle/>
                    <a:p>
                      <a:pPr algn="ctr" fontAlgn="ctr"/>
                      <a:r>
                        <a:rPr lang="es-ES" sz="1200" b="0" u="none" strike="noStrike" dirty="0" smtClean="0">
                          <a:effectLst/>
                          <a:latin typeface="Times New Roman" panose="02020603050405020304" pitchFamily="18" charset="0"/>
                          <a:cs typeface="Times New Roman" panose="02020603050405020304" pitchFamily="18" charset="0"/>
                        </a:rPr>
                        <a:t>Año</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3">
                        <a:lumMod val="40000"/>
                        <a:lumOff val="60000"/>
                      </a:schemeClr>
                    </a:solidFill>
                  </a:tcPr>
                </a:tc>
                <a:tc>
                  <a:txBody>
                    <a:bodyPr/>
                    <a:lstStyle/>
                    <a:p>
                      <a:pPr algn="ctr" fontAlgn="ctr"/>
                      <a:r>
                        <a:rPr lang="es-ES" sz="1200" b="0" u="none" strike="noStrike" dirty="0" smtClean="0">
                          <a:effectLst/>
                          <a:latin typeface="Times New Roman" panose="02020603050405020304" pitchFamily="18" charset="0"/>
                          <a:cs typeface="Times New Roman" panose="02020603050405020304" pitchFamily="18" charset="0"/>
                        </a:rPr>
                        <a:t>Año</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3">
                        <a:lumMod val="40000"/>
                        <a:lumOff val="60000"/>
                      </a:schemeClr>
                    </a:solidFill>
                  </a:tcPr>
                </a:tc>
                <a:tc>
                  <a:txBody>
                    <a:bodyPr/>
                    <a:lstStyle/>
                    <a:p>
                      <a:pPr algn="ctr" fontAlgn="ctr"/>
                      <a:r>
                        <a:rPr lang="es-ES" sz="1200" b="0" u="none" strike="noStrike" dirty="0" smtClean="0">
                          <a:effectLst/>
                          <a:latin typeface="Times New Roman" panose="02020603050405020304" pitchFamily="18" charset="0"/>
                          <a:cs typeface="Times New Roman" panose="02020603050405020304" pitchFamily="18" charset="0"/>
                        </a:rPr>
                        <a:t>Año</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3">
                        <a:lumMod val="40000"/>
                        <a:lumOff val="60000"/>
                      </a:schemeClr>
                    </a:solidFill>
                  </a:tcPr>
                </a:tc>
                <a:tc>
                  <a:txBody>
                    <a:bodyPr/>
                    <a:lstStyle/>
                    <a:p>
                      <a:pPr algn="ctr" fontAlgn="ctr"/>
                      <a:r>
                        <a:rPr lang="es-ES" sz="1200" b="0" u="none" strike="noStrike" dirty="0" smtClean="0">
                          <a:effectLst/>
                          <a:latin typeface="Times New Roman" panose="02020603050405020304" pitchFamily="18" charset="0"/>
                          <a:cs typeface="Times New Roman" panose="02020603050405020304" pitchFamily="18" charset="0"/>
                        </a:rPr>
                        <a:t>Año</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3">
                        <a:lumMod val="40000"/>
                        <a:lumOff val="60000"/>
                      </a:schemeClr>
                    </a:solidFill>
                  </a:tcPr>
                </a:tc>
                <a:tc>
                  <a:txBody>
                    <a:bodyPr/>
                    <a:lstStyle/>
                    <a:p>
                      <a:pPr algn="ctr" fontAlgn="ctr"/>
                      <a:r>
                        <a:rPr lang="es-ES" sz="1200" b="0" u="none" strike="noStrike" dirty="0" smtClean="0">
                          <a:effectLst/>
                          <a:latin typeface="Times New Roman" panose="02020603050405020304" pitchFamily="18" charset="0"/>
                          <a:cs typeface="Times New Roman" panose="02020603050405020304" pitchFamily="18" charset="0"/>
                        </a:rPr>
                        <a:t>Año</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3">
                        <a:lumMod val="40000"/>
                        <a:lumOff val="60000"/>
                      </a:schemeClr>
                    </a:solidFill>
                  </a:tcPr>
                </a:tc>
                <a:tc>
                  <a:txBody>
                    <a:bodyPr/>
                    <a:lstStyle/>
                    <a:p>
                      <a:pPr algn="ctr" fontAlgn="ctr"/>
                      <a:r>
                        <a:rPr lang="es-ES" sz="1200" b="0" u="none" strike="noStrike" dirty="0" smtClean="0">
                          <a:effectLst/>
                          <a:latin typeface="Times New Roman" panose="02020603050405020304" pitchFamily="18" charset="0"/>
                          <a:cs typeface="Times New Roman" panose="02020603050405020304" pitchFamily="18" charset="0"/>
                        </a:rPr>
                        <a:t>Año</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3">
                        <a:lumMod val="40000"/>
                        <a:lumOff val="60000"/>
                      </a:schemeClr>
                    </a:solidFill>
                  </a:tcPr>
                </a:tc>
              </a:tr>
              <a:tr h="388723">
                <a:tc>
                  <a:txBody>
                    <a:bodyPr/>
                    <a:lstStyle/>
                    <a:p>
                      <a:pPr algn="ctr" fontAlgn="ctr"/>
                      <a:r>
                        <a:rPr lang="es-ES" sz="1200" b="0" u="none" strike="noStrike">
                          <a:effectLst/>
                          <a:latin typeface="Times New Roman" panose="02020603050405020304" pitchFamily="18" charset="0"/>
                          <a:cs typeface="Times New Roman" panose="02020603050405020304" pitchFamily="18" charset="0"/>
                        </a:rPr>
                        <a:t>1912</a:t>
                      </a:r>
                      <a:endParaRPr lang="es-E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200" b="0" u="none" strike="noStrike" dirty="0">
                          <a:effectLst/>
                          <a:latin typeface="Times New Roman" panose="02020603050405020304" pitchFamily="18" charset="0"/>
                          <a:cs typeface="Times New Roman" panose="02020603050405020304" pitchFamily="18" charset="0"/>
                        </a:rPr>
                        <a:t>1986 -2014</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200" b="0" u="none" strike="noStrike" dirty="0">
                          <a:effectLst/>
                          <a:latin typeface="Times New Roman" panose="02020603050405020304" pitchFamily="18" charset="0"/>
                          <a:cs typeface="Times New Roman" panose="02020603050405020304" pitchFamily="18" charset="0"/>
                        </a:rPr>
                        <a:t>2017</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200" b="0" u="none" strike="noStrike" dirty="0">
                          <a:effectLst/>
                          <a:latin typeface="Times New Roman" panose="02020603050405020304" pitchFamily="18" charset="0"/>
                          <a:cs typeface="Times New Roman" panose="02020603050405020304" pitchFamily="18" charset="0"/>
                        </a:rPr>
                        <a:t>2016</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200" b="0" u="none" strike="noStrike">
                          <a:effectLst/>
                          <a:latin typeface="Times New Roman" panose="02020603050405020304" pitchFamily="18" charset="0"/>
                          <a:cs typeface="Times New Roman" panose="02020603050405020304" pitchFamily="18" charset="0"/>
                        </a:rPr>
                        <a:t>2016</a:t>
                      </a:r>
                      <a:endParaRPr lang="es-E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200" b="0" u="none" strike="noStrike" dirty="0">
                          <a:effectLst/>
                          <a:latin typeface="Times New Roman" panose="02020603050405020304" pitchFamily="18" charset="0"/>
                          <a:cs typeface="Times New Roman" panose="02020603050405020304" pitchFamily="18" charset="0"/>
                        </a:rPr>
                        <a:t>2017</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246">
                <a:tc>
                  <a:txBody>
                    <a:bodyPr/>
                    <a:lstStyle/>
                    <a:p>
                      <a:pPr algn="ctr" fontAlgn="b"/>
                      <a:r>
                        <a:rPr lang="es-ES" sz="1200" b="0" u="none" strike="noStrike" dirty="0" smtClean="0">
                          <a:effectLst/>
                          <a:latin typeface="Times New Roman" panose="02020603050405020304" pitchFamily="18" charset="0"/>
                          <a:cs typeface="Times New Roman" panose="02020603050405020304" pitchFamily="18" charset="0"/>
                        </a:rPr>
                        <a:t>Variables</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6">
                        <a:lumMod val="40000"/>
                        <a:lumOff val="60000"/>
                      </a:schemeClr>
                    </a:solidFill>
                  </a:tcPr>
                </a:tc>
                <a:tc>
                  <a:txBody>
                    <a:bodyPr/>
                    <a:lstStyle/>
                    <a:p>
                      <a:pPr algn="ctr" fontAlgn="b"/>
                      <a:r>
                        <a:rPr lang="es-ES" sz="1200" b="0" u="none" strike="noStrike" dirty="0" smtClean="0">
                          <a:effectLst/>
                          <a:latin typeface="Times New Roman" panose="02020603050405020304" pitchFamily="18" charset="0"/>
                          <a:cs typeface="Times New Roman" panose="02020603050405020304" pitchFamily="18" charset="0"/>
                        </a:rPr>
                        <a:t>Variables</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6">
                        <a:lumMod val="40000"/>
                        <a:lumOff val="60000"/>
                      </a:schemeClr>
                    </a:solidFill>
                  </a:tcPr>
                </a:tc>
                <a:tc>
                  <a:txBody>
                    <a:bodyPr/>
                    <a:lstStyle/>
                    <a:p>
                      <a:pPr algn="ctr" fontAlgn="b"/>
                      <a:r>
                        <a:rPr lang="es-ES" sz="1200" b="0" u="none" strike="noStrike" dirty="0" smtClean="0">
                          <a:effectLst/>
                          <a:latin typeface="Times New Roman" panose="02020603050405020304" pitchFamily="18" charset="0"/>
                          <a:cs typeface="Times New Roman" panose="02020603050405020304" pitchFamily="18" charset="0"/>
                        </a:rPr>
                        <a:t>Variables</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6">
                        <a:lumMod val="40000"/>
                        <a:lumOff val="60000"/>
                      </a:schemeClr>
                    </a:solidFill>
                  </a:tcPr>
                </a:tc>
                <a:tc>
                  <a:txBody>
                    <a:bodyPr/>
                    <a:lstStyle/>
                    <a:p>
                      <a:pPr algn="ctr" fontAlgn="b"/>
                      <a:r>
                        <a:rPr lang="es-ES" sz="1200" b="0" u="none" strike="noStrike" dirty="0" smtClean="0">
                          <a:effectLst/>
                          <a:latin typeface="Times New Roman" panose="02020603050405020304" pitchFamily="18" charset="0"/>
                          <a:cs typeface="Times New Roman" panose="02020603050405020304" pitchFamily="18" charset="0"/>
                        </a:rPr>
                        <a:t>Variables</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6">
                        <a:lumMod val="40000"/>
                        <a:lumOff val="60000"/>
                      </a:schemeClr>
                    </a:solidFill>
                  </a:tcPr>
                </a:tc>
                <a:tc>
                  <a:txBody>
                    <a:bodyPr/>
                    <a:lstStyle/>
                    <a:p>
                      <a:pPr algn="ctr" fontAlgn="b"/>
                      <a:r>
                        <a:rPr lang="es-ES" sz="1200" b="0" u="none" strike="noStrike" dirty="0" smtClean="0">
                          <a:effectLst/>
                          <a:latin typeface="Times New Roman" panose="02020603050405020304" pitchFamily="18" charset="0"/>
                          <a:cs typeface="Times New Roman" panose="02020603050405020304" pitchFamily="18" charset="0"/>
                        </a:rPr>
                        <a:t>Variables</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6">
                        <a:lumMod val="40000"/>
                        <a:lumOff val="60000"/>
                      </a:schemeClr>
                    </a:solidFill>
                  </a:tcPr>
                </a:tc>
                <a:tc>
                  <a:txBody>
                    <a:bodyPr/>
                    <a:lstStyle/>
                    <a:p>
                      <a:pPr algn="ctr" fontAlgn="b"/>
                      <a:r>
                        <a:rPr lang="es-ES" sz="1200" b="0" u="none" strike="noStrike" dirty="0" smtClean="0">
                          <a:effectLst/>
                          <a:latin typeface="Times New Roman" panose="02020603050405020304" pitchFamily="18" charset="0"/>
                          <a:cs typeface="Times New Roman" panose="02020603050405020304" pitchFamily="18" charset="0"/>
                        </a:rPr>
                        <a:t>Variables</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6">
                        <a:lumMod val="40000"/>
                        <a:lumOff val="60000"/>
                      </a:schemeClr>
                    </a:solidFill>
                  </a:tcPr>
                </a:tc>
              </a:tr>
              <a:tr h="858116">
                <a:tc>
                  <a:txBody>
                    <a:bodyPr/>
                    <a:lstStyle/>
                    <a:p>
                      <a:pPr algn="l" fontAlgn="ctr"/>
                      <a:r>
                        <a:rPr lang="es-ES" sz="1200" b="0" u="none" strike="noStrike">
                          <a:effectLst/>
                          <a:latin typeface="Times New Roman" panose="02020603050405020304" pitchFamily="18" charset="0"/>
                          <a:cs typeface="Times New Roman" panose="02020603050405020304" pitchFamily="18" charset="0"/>
                        </a:rPr>
                        <a:t>Metodo de las 5`C</a:t>
                      </a:r>
                      <a:endParaRPr lang="es-E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200" b="0" u="none" strike="noStrike" dirty="0" smtClean="0">
                          <a:effectLst/>
                          <a:latin typeface="Times New Roman" panose="02020603050405020304" pitchFamily="18" charset="0"/>
                          <a:cs typeface="Times New Roman" panose="02020603050405020304" pitchFamily="18" charset="0"/>
                        </a:rPr>
                        <a:t>Análisis </a:t>
                      </a:r>
                      <a:r>
                        <a:rPr lang="es-ES" sz="1200" b="0" u="none" strike="noStrike" dirty="0">
                          <a:effectLst/>
                          <a:latin typeface="Times New Roman" panose="02020603050405020304" pitchFamily="18" charset="0"/>
                          <a:cs typeface="Times New Roman" panose="02020603050405020304" pitchFamily="18" charset="0"/>
                        </a:rPr>
                        <a:t>de razones financieras</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200" b="0" u="none" strike="noStrike">
                          <a:effectLst/>
                          <a:latin typeface="Times New Roman" panose="02020603050405020304" pitchFamily="18" charset="0"/>
                          <a:cs typeface="Times New Roman" panose="02020603050405020304" pitchFamily="18" charset="0"/>
                        </a:rPr>
                        <a:t>Analisis financiero</a:t>
                      </a:r>
                      <a:endParaRPr lang="es-E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200" b="0" u="none" strike="noStrike" dirty="0">
                          <a:effectLst/>
                          <a:latin typeface="Times New Roman" panose="02020603050405020304" pitchFamily="18" charset="0"/>
                          <a:cs typeface="Times New Roman" panose="02020603050405020304" pitchFamily="18" charset="0"/>
                        </a:rPr>
                        <a:t>Liquidez</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200" b="0" u="none" strike="noStrike">
                          <a:effectLst/>
                          <a:latin typeface="Times New Roman" panose="02020603050405020304" pitchFamily="18" charset="0"/>
                          <a:cs typeface="Times New Roman" panose="02020603050405020304" pitchFamily="18" charset="0"/>
                        </a:rPr>
                        <a:t>Factores de otorgamiento de credito</a:t>
                      </a:r>
                      <a:endParaRPr lang="es-E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200" b="0" u="none" strike="noStrike" dirty="0" smtClean="0">
                          <a:effectLst/>
                          <a:latin typeface="Times New Roman" panose="02020603050405020304" pitchFamily="18" charset="0"/>
                          <a:cs typeface="Times New Roman" panose="02020603050405020304" pitchFamily="18" charset="0"/>
                        </a:rPr>
                        <a:t>Capital </a:t>
                      </a:r>
                      <a:r>
                        <a:rPr lang="es-ES" sz="1200" b="0" u="none" strike="noStrike" dirty="0">
                          <a:effectLst/>
                          <a:latin typeface="Times New Roman" panose="02020603050405020304" pitchFamily="18" charset="0"/>
                          <a:cs typeface="Times New Roman" panose="02020603050405020304" pitchFamily="18" charset="0"/>
                        </a:rPr>
                        <a:t>de Trabajo</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7298">
                <a:tc>
                  <a:txBody>
                    <a:bodyPr/>
                    <a:lstStyle/>
                    <a:p>
                      <a:pPr algn="l" fontAlgn="ctr"/>
                      <a:r>
                        <a:rPr lang="es-ES" sz="1200" b="0" u="none" strike="noStrike">
                          <a:effectLst/>
                          <a:latin typeface="Times New Roman" panose="02020603050405020304" pitchFamily="18" charset="0"/>
                          <a:cs typeface="Times New Roman" panose="02020603050405020304" pitchFamily="18" charset="0"/>
                        </a:rPr>
                        <a:t>Cobranza</a:t>
                      </a:r>
                      <a:endParaRPr lang="es-E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200" b="0" u="none" strike="noStrike" dirty="0" smtClean="0">
                          <a:effectLst/>
                          <a:latin typeface="Times New Roman" panose="02020603050405020304" pitchFamily="18" charset="0"/>
                          <a:cs typeface="Times New Roman" panose="02020603050405020304" pitchFamily="18" charset="0"/>
                        </a:rPr>
                        <a:t>Administración </a:t>
                      </a:r>
                      <a:r>
                        <a:rPr lang="es-ES" sz="1200" b="0" u="none" strike="noStrike" dirty="0">
                          <a:effectLst/>
                          <a:latin typeface="Times New Roman" panose="02020603050405020304" pitchFamily="18" charset="0"/>
                          <a:cs typeface="Times New Roman" panose="02020603050405020304" pitchFamily="18" charset="0"/>
                        </a:rPr>
                        <a:t>del ciclo de </a:t>
                      </a:r>
                      <a:r>
                        <a:rPr lang="es-ES" sz="1200" b="0" u="none" strike="noStrike" dirty="0" smtClean="0">
                          <a:effectLst/>
                          <a:latin typeface="Times New Roman" panose="02020603050405020304" pitchFamily="18" charset="0"/>
                          <a:cs typeface="Times New Roman" panose="02020603050405020304" pitchFamily="18" charset="0"/>
                        </a:rPr>
                        <a:t>operación </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200" b="0" u="none" strike="noStrike">
                          <a:effectLst/>
                          <a:latin typeface="Times New Roman" panose="02020603050405020304" pitchFamily="18" charset="0"/>
                          <a:cs typeface="Times New Roman" panose="02020603050405020304" pitchFamily="18" charset="0"/>
                        </a:rPr>
                        <a:t>Cuentas Incobrables</a:t>
                      </a:r>
                      <a:endParaRPr lang="es-E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200" b="0" u="none" strike="noStrike">
                          <a:effectLst/>
                          <a:latin typeface="Times New Roman" panose="02020603050405020304" pitchFamily="18" charset="0"/>
                          <a:cs typeface="Times New Roman" panose="02020603050405020304" pitchFamily="18" charset="0"/>
                        </a:rPr>
                        <a:t>Actividad</a:t>
                      </a:r>
                      <a:endParaRPr lang="es-E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200" b="0" u="none" strike="noStrike" dirty="0" smtClean="0">
                          <a:effectLst/>
                          <a:latin typeface="Times New Roman" panose="02020603050405020304" pitchFamily="18" charset="0"/>
                          <a:cs typeface="Times New Roman" panose="02020603050405020304" pitchFamily="18" charset="0"/>
                        </a:rPr>
                        <a:t>Gestión </a:t>
                      </a:r>
                      <a:r>
                        <a:rPr lang="es-ES" sz="1200" b="0" u="none" strike="noStrike" dirty="0">
                          <a:effectLst/>
                          <a:latin typeface="Times New Roman" panose="02020603050405020304" pitchFamily="18" charset="0"/>
                          <a:cs typeface="Times New Roman" panose="02020603050405020304" pitchFamily="18" charset="0"/>
                        </a:rPr>
                        <a:t>de cartera de </a:t>
                      </a:r>
                      <a:r>
                        <a:rPr lang="es-ES" sz="1200" b="0" u="none" strike="noStrike" dirty="0" smtClean="0">
                          <a:effectLst/>
                          <a:latin typeface="Times New Roman" panose="02020603050405020304" pitchFamily="18" charset="0"/>
                          <a:cs typeface="Times New Roman" panose="02020603050405020304" pitchFamily="18" charset="0"/>
                        </a:rPr>
                        <a:t>crédito</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200" b="0" u="none" strike="noStrike" dirty="0">
                          <a:effectLst/>
                          <a:latin typeface="Times New Roman" panose="02020603050405020304" pitchFamily="18" charset="0"/>
                          <a:cs typeface="Times New Roman" panose="02020603050405020304" pitchFamily="18" charset="0"/>
                        </a:rPr>
                        <a:t>Ciclo de </a:t>
                      </a:r>
                      <a:r>
                        <a:rPr lang="es-ES" sz="1200" b="0" u="none" strike="noStrike" dirty="0" smtClean="0">
                          <a:effectLst/>
                          <a:latin typeface="Times New Roman" panose="02020603050405020304" pitchFamily="18" charset="0"/>
                          <a:cs typeface="Times New Roman" panose="02020603050405020304" pitchFamily="18" charset="0"/>
                        </a:rPr>
                        <a:t>conversión</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6606">
                <a:tc>
                  <a:txBody>
                    <a:bodyPr/>
                    <a:lstStyle/>
                    <a:p>
                      <a:pPr algn="l" fontAlgn="ctr"/>
                      <a:r>
                        <a:rPr lang="es-ES" sz="1200" b="0" u="none" strike="noStrike" dirty="0">
                          <a:effectLst/>
                          <a:latin typeface="Times New Roman" panose="02020603050405020304" pitchFamily="18" charset="0"/>
                          <a:cs typeface="Times New Roman" panose="02020603050405020304" pitchFamily="18" charset="0"/>
                        </a:rPr>
                        <a:t> </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200" b="0" u="none" strike="noStrike">
                          <a:effectLst/>
                          <a:latin typeface="Times New Roman" panose="02020603050405020304" pitchFamily="18" charset="0"/>
                          <a:cs typeface="Times New Roman" panose="02020603050405020304" pitchFamily="18" charset="0"/>
                        </a:rPr>
                        <a:t>Administracion de Cuentas por cobrar</a:t>
                      </a:r>
                      <a:endParaRPr lang="es-E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200" b="0" u="none" strike="noStrike">
                          <a:effectLst/>
                          <a:latin typeface="Times New Roman" panose="02020603050405020304" pitchFamily="18" charset="0"/>
                          <a:cs typeface="Times New Roman" panose="02020603050405020304" pitchFamily="18" charset="0"/>
                        </a:rPr>
                        <a:t>Liquidez</a:t>
                      </a:r>
                      <a:endParaRPr lang="es-E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200" b="0" u="none" strike="noStrike">
                          <a:effectLst/>
                          <a:latin typeface="Times New Roman" panose="02020603050405020304" pitchFamily="18" charset="0"/>
                          <a:cs typeface="Times New Roman" panose="02020603050405020304" pitchFamily="18" charset="0"/>
                        </a:rPr>
                        <a:t> </a:t>
                      </a:r>
                      <a:endParaRPr lang="es-E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200" b="0" u="none" strike="noStrike">
                          <a:effectLst/>
                          <a:latin typeface="Times New Roman" panose="02020603050405020304" pitchFamily="18" charset="0"/>
                          <a:cs typeface="Times New Roman" panose="02020603050405020304" pitchFamily="18" charset="0"/>
                        </a:rPr>
                        <a:t> </a:t>
                      </a:r>
                      <a:endParaRPr lang="es-E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200" b="0" u="none" strike="noStrike" dirty="0">
                          <a:effectLst/>
                          <a:latin typeface="Times New Roman" panose="02020603050405020304" pitchFamily="18" charset="0"/>
                          <a:cs typeface="Times New Roman" panose="02020603050405020304" pitchFamily="18" charset="0"/>
                        </a:rPr>
                        <a:t>Riesgo y Rentabilidad</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06" marR="6606" marT="66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CuadroTexto 2"/>
          <p:cNvSpPr txBox="1"/>
          <p:nvPr/>
        </p:nvSpPr>
        <p:spPr>
          <a:xfrm>
            <a:off x="471970" y="361375"/>
            <a:ext cx="3333113"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s-ES" sz="2400" b="1" dirty="0" smtClean="0">
                <a:latin typeface="Times New Roman" panose="02020603050405020304" pitchFamily="18" charset="0"/>
                <a:cs typeface="Times New Roman" panose="02020603050405020304" pitchFamily="18" charset="0"/>
              </a:rPr>
              <a:t>Estado del Arte</a:t>
            </a:r>
            <a:endParaRPr lang="es-ES" sz="2400" dirty="0">
              <a:latin typeface="Times New Roman" panose="02020603050405020304" pitchFamily="18" charset="0"/>
              <a:cs typeface="Times New Roman" panose="02020603050405020304" pitchFamily="18" charset="0"/>
            </a:endParaRPr>
          </a:p>
        </p:txBody>
      </p:sp>
      <p:pic>
        <p:nvPicPr>
          <p:cNvPr id="4" name="Imagen 3" descr="https://encrypted-tbn2.gstatic.com/images?q=tbn:ANd9GcSBpL-454MJ-DxrAOXHotLYAl15_h2GD57qw1QA6zXNLsEd0nbm"/>
          <p:cNvPicPr/>
          <p:nvPr/>
        </p:nvPicPr>
        <p:blipFill rotWithShape="1">
          <a:blip r:embed="rId2" cstate="print">
            <a:extLst>
              <a:ext uri="{28A0092B-C50C-407E-A947-70E740481C1C}">
                <a14:useLocalDpi xmlns:a14="http://schemas.microsoft.com/office/drawing/2010/main" val="0"/>
              </a:ext>
            </a:extLst>
          </a:blip>
          <a:srcRect r="72990"/>
          <a:stretch/>
        </p:blipFill>
        <p:spPr bwMode="auto">
          <a:xfrm>
            <a:off x="10309124" y="232741"/>
            <a:ext cx="1171265" cy="1180597"/>
          </a:xfrm>
          <a:prstGeom prst="ellipse">
            <a:avLst/>
          </a:prstGeom>
          <a:ln>
            <a:noFill/>
          </a:ln>
          <a:effectLst>
            <a:softEdge rad="112500"/>
          </a:effectLst>
        </p:spPr>
      </p:pic>
    </p:spTree>
    <p:extLst>
      <p:ext uri="{BB962C8B-B14F-4D97-AF65-F5344CB8AC3E}">
        <p14:creationId xmlns:p14="http://schemas.microsoft.com/office/powerpoint/2010/main" val="424303094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06314" y="314620"/>
            <a:ext cx="5062099" cy="461665"/>
          </a:xfrm>
          <a:prstGeom prst="rect">
            <a:avLst/>
          </a:prstGeom>
          <a:noFill/>
          <a:effectLst/>
        </p:spPr>
        <p:txBody>
          <a:bodyPr wrap="square" rtlCol="0">
            <a:spAutoFit/>
          </a:bodyPr>
          <a:lstStyle/>
          <a:p>
            <a:r>
              <a:rPr lang="es-ES" sz="2400" b="1" dirty="0">
                <a:latin typeface="Times New Roman" panose="02020603050405020304" pitchFamily="18" charset="0"/>
                <a:cs typeface="Times New Roman" panose="02020603050405020304" pitchFamily="18" charset="0"/>
              </a:rPr>
              <a:t>M</a:t>
            </a:r>
            <a:r>
              <a:rPr lang="es-ES" sz="2400" b="1" dirty="0" smtClean="0">
                <a:latin typeface="Times New Roman" panose="02020603050405020304" pitchFamily="18" charset="0"/>
                <a:cs typeface="Times New Roman" panose="02020603050405020304" pitchFamily="18" charset="0"/>
              </a:rPr>
              <a:t>atriz Referencial</a:t>
            </a:r>
            <a:endParaRPr lang="es-ES" sz="2400" b="1" dirty="0">
              <a:latin typeface="Times New Roman" panose="02020603050405020304" pitchFamily="18" charset="0"/>
              <a:cs typeface="Times New Roman" panose="02020603050405020304" pitchFamily="18" charset="0"/>
            </a:endParaRPr>
          </a:p>
        </p:txBody>
      </p:sp>
      <p:pic>
        <p:nvPicPr>
          <p:cNvPr id="4" name="Imagen 3" descr="https://encrypted-tbn2.gstatic.com/images?q=tbn:ANd9GcSBpL-454MJ-DxrAOXHotLYAl15_h2GD57qw1QA6zXNLsEd0nbm"/>
          <p:cNvPicPr/>
          <p:nvPr/>
        </p:nvPicPr>
        <p:blipFill rotWithShape="1">
          <a:blip r:embed="rId2" cstate="print">
            <a:extLst>
              <a:ext uri="{28A0092B-C50C-407E-A947-70E740481C1C}">
                <a14:useLocalDpi xmlns:a14="http://schemas.microsoft.com/office/drawing/2010/main" val="0"/>
              </a:ext>
            </a:extLst>
          </a:blip>
          <a:srcRect r="72990"/>
          <a:stretch/>
        </p:blipFill>
        <p:spPr bwMode="auto">
          <a:xfrm>
            <a:off x="10647555" y="36813"/>
            <a:ext cx="1544445" cy="1478944"/>
          </a:xfrm>
          <a:prstGeom prst="ellipse">
            <a:avLst/>
          </a:prstGeom>
          <a:ln>
            <a:noFill/>
          </a:ln>
          <a:effectLst>
            <a:softEdge rad="112500"/>
          </a:effectLst>
        </p:spPr>
      </p:pic>
      <p:graphicFrame>
        <p:nvGraphicFramePr>
          <p:cNvPr id="5" name="Tabla 4"/>
          <p:cNvGraphicFramePr>
            <a:graphicFrameLocks noGrp="1"/>
          </p:cNvGraphicFramePr>
          <p:nvPr>
            <p:extLst>
              <p:ext uri="{D42A27DB-BD31-4B8C-83A1-F6EECF244321}">
                <p14:modId xmlns:p14="http://schemas.microsoft.com/office/powerpoint/2010/main" val="4110763007"/>
              </p:ext>
            </p:extLst>
          </p:nvPr>
        </p:nvGraphicFramePr>
        <p:xfrm>
          <a:off x="494071" y="776285"/>
          <a:ext cx="10153483" cy="5477030"/>
        </p:xfrm>
        <a:graphic>
          <a:graphicData uri="http://schemas.openxmlformats.org/drawingml/2006/table">
            <a:tbl>
              <a:tblPr>
                <a:tableStyleId>{5C22544A-7EE6-4342-B048-85BDC9FD1C3A}</a:tableStyleId>
              </a:tblPr>
              <a:tblGrid>
                <a:gridCol w="2695468"/>
                <a:gridCol w="2364736"/>
                <a:gridCol w="2728543"/>
                <a:gridCol w="2364736"/>
              </a:tblGrid>
              <a:tr h="349467">
                <a:tc gridSpan="4">
                  <a:txBody>
                    <a:bodyPr/>
                    <a:lstStyle/>
                    <a:p>
                      <a:pPr algn="ctr" rtl="0" fontAlgn="ctr"/>
                      <a:r>
                        <a:rPr lang="es-ES" sz="1200" b="1" u="none" strike="noStrike" dirty="0" smtClean="0">
                          <a:effectLst/>
                          <a:latin typeface="Times New Roman" panose="02020603050405020304" pitchFamily="18" charset="0"/>
                          <a:cs typeface="Times New Roman" panose="02020603050405020304" pitchFamily="18" charset="0"/>
                        </a:rPr>
                        <a:t>Marco Referencial</a:t>
                      </a:r>
                      <a:endParaRPr lang="es-E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3">
                        <a:lumMod val="40000"/>
                        <a:lumOff val="6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349467">
                <a:tc>
                  <a:txBody>
                    <a:bodyPr/>
                    <a:lstStyle/>
                    <a:p>
                      <a:pPr algn="ctr" rtl="0" fontAlgn="ctr"/>
                      <a:r>
                        <a:rPr lang="es-ES" sz="1200" b="1" u="none" strike="noStrike" dirty="0" smtClean="0">
                          <a:effectLst/>
                          <a:latin typeface="Times New Roman" panose="02020603050405020304" pitchFamily="18" charset="0"/>
                          <a:cs typeface="Times New Roman" panose="02020603050405020304" pitchFamily="18" charset="0"/>
                        </a:rPr>
                        <a:t>Paper Base</a:t>
                      </a:r>
                      <a:endParaRPr lang="es-E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lumMod val="40000"/>
                        <a:lumOff val="60000"/>
                      </a:schemeClr>
                    </a:solidFill>
                  </a:tcPr>
                </a:tc>
                <a:tc>
                  <a:txBody>
                    <a:bodyPr/>
                    <a:lstStyle/>
                    <a:p>
                      <a:pPr algn="ctr" rtl="0" fontAlgn="ctr"/>
                      <a:r>
                        <a:rPr lang="es-ES" sz="1200" b="1" u="none" strike="noStrike" dirty="0" smtClean="0">
                          <a:effectLst/>
                          <a:latin typeface="Times New Roman" panose="02020603050405020304" pitchFamily="18" charset="0"/>
                          <a:cs typeface="Times New Roman" panose="02020603050405020304" pitchFamily="18" charset="0"/>
                        </a:rPr>
                        <a:t>Paper Nº 1</a:t>
                      </a:r>
                      <a:endParaRPr lang="es-E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lumMod val="40000"/>
                        <a:lumOff val="60000"/>
                      </a:schemeClr>
                    </a:solidFill>
                  </a:tcPr>
                </a:tc>
                <a:tc>
                  <a:txBody>
                    <a:bodyPr/>
                    <a:lstStyle/>
                    <a:p>
                      <a:pPr algn="ctr" rtl="0" fontAlgn="ctr"/>
                      <a:r>
                        <a:rPr lang="es-ES" sz="1200" b="1" u="none" strike="noStrike" dirty="0" smtClean="0">
                          <a:effectLst/>
                          <a:latin typeface="Times New Roman" panose="02020603050405020304" pitchFamily="18" charset="0"/>
                          <a:cs typeface="Times New Roman" panose="02020603050405020304" pitchFamily="18" charset="0"/>
                        </a:rPr>
                        <a:t>Paper Nº 2</a:t>
                      </a:r>
                      <a:endParaRPr lang="es-E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lumMod val="40000"/>
                        <a:lumOff val="60000"/>
                      </a:schemeClr>
                    </a:solidFill>
                  </a:tcPr>
                </a:tc>
                <a:tc>
                  <a:txBody>
                    <a:bodyPr/>
                    <a:lstStyle/>
                    <a:p>
                      <a:pPr algn="ctr" rtl="0" fontAlgn="ctr"/>
                      <a:r>
                        <a:rPr lang="es-ES" sz="1200" b="1" u="none" strike="noStrike" dirty="0" smtClean="0">
                          <a:effectLst/>
                          <a:latin typeface="Times New Roman" panose="02020603050405020304" pitchFamily="18" charset="0"/>
                          <a:cs typeface="Times New Roman" panose="02020603050405020304" pitchFamily="18" charset="0"/>
                        </a:rPr>
                        <a:t>Paper Nº3</a:t>
                      </a:r>
                      <a:endParaRPr lang="es-E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lumMod val="40000"/>
                        <a:lumOff val="60000"/>
                      </a:schemeClr>
                    </a:solidFill>
                  </a:tcPr>
                </a:tc>
              </a:tr>
              <a:tr h="868054">
                <a:tc>
                  <a:txBody>
                    <a:bodyPr/>
                    <a:lstStyle/>
                    <a:p>
                      <a:pPr algn="just" rtl="0" fontAlgn="ctr"/>
                      <a:r>
                        <a:rPr lang="es-ES" sz="1200" b="1" u="none" strike="noStrike" dirty="0">
                          <a:effectLst/>
                          <a:latin typeface="Times New Roman" panose="02020603050405020304" pitchFamily="18" charset="0"/>
                          <a:cs typeface="Times New Roman" panose="02020603050405020304" pitchFamily="18" charset="0"/>
                        </a:rPr>
                        <a:t>Titulo: </a:t>
                      </a:r>
                      <a:r>
                        <a:rPr lang="es-ES" sz="1200" u="none" strike="noStrike" dirty="0">
                          <a:effectLst/>
                          <a:latin typeface="Times New Roman" panose="02020603050405020304" pitchFamily="18" charset="0"/>
                          <a:cs typeface="Times New Roman" panose="02020603050405020304" pitchFamily="18" charset="0"/>
                        </a:rPr>
                        <a:t>"Cuentas por cobrar y su incidencia en la liquidez"</a:t>
                      </a:r>
                      <a:endParaRPr lang="es-E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rtl="0" fontAlgn="ctr"/>
                      <a:r>
                        <a:rPr lang="es-ES" sz="1200" b="1" u="none" strike="noStrike" dirty="0">
                          <a:effectLst/>
                          <a:latin typeface="Times New Roman" panose="02020603050405020304" pitchFamily="18" charset="0"/>
                          <a:cs typeface="Times New Roman" panose="02020603050405020304" pitchFamily="18" charset="0"/>
                        </a:rPr>
                        <a:t>Titulo: </a:t>
                      </a:r>
                      <a:r>
                        <a:rPr lang="es-ES" sz="1200" u="none" strike="noStrike" dirty="0">
                          <a:effectLst/>
                          <a:latin typeface="Times New Roman" panose="02020603050405020304" pitchFamily="18" charset="0"/>
                          <a:cs typeface="Times New Roman" panose="02020603050405020304" pitchFamily="18" charset="0"/>
                        </a:rPr>
                        <a:t>“ Razones Financieras de Liquidez en la Gestión Empresarial para toma de decisiones”</a:t>
                      </a:r>
                      <a:endParaRPr lang="es-E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rtl="0" fontAlgn="ctr"/>
                      <a:r>
                        <a:rPr lang="es-ES" sz="1200" b="1" u="none" strike="noStrike" dirty="0">
                          <a:effectLst/>
                          <a:latin typeface="Times New Roman" panose="02020603050405020304" pitchFamily="18" charset="0"/>
                          <a:cs typeface="Times New Roman" panose="02020603050405020304" pitchFamily="18" charset="0"/>
                        </a:rPr>
                        <a:t>Titulo: </a:t>
                      </a:r>
                      <a:r>
                        <a:rPr lang="es-ES" sz="1200" b="0" u="none" strike="noStrike" dirty="0">
                          <a:effectLst/>
                          <a:latin typeface="Times New Roman" panose="02020603050405020304" pitchFamily="18" charset="0"/>
                          <a:cs typeface="Times New Roman" panose="02020603050405020304" pitchFamily="18" charset="0"/>
                        </a:rPr>
                        <a:t>“ La gestión de cartera de crédito y el riesgo crediticio como determinante de morosidad o liquidez de las empresas comerciales</a:t>
                      </a:r>
                      <a:r>
                        <a:rPr lang="es-ES" sz="1200" b="1" u="none" strike="noStrike" dirty="0">
                          <a:effectLst/>
                          <a:latin typeface="Times New Roman" panose="02020603050405020304" pitchFamily="18" charset="0"/>
                          <a:cs typeface="Times New Roman" panose="02020603050405020304" pitchFamily="18" charset="0"/>
                        </a:rPr>
                        <a:t>”</a:t>
                      </a:r>
                      <a:endParaRPr lang="es-E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rtl="0" fontAlgn="ctr"/>
                      <a:r>
                        <a:rPr lang="es-ES" sz="1200" b="1" u="none" strike="noStrike" dirty="0">
                          <a:effectLst/>
                          <a:latin typeface="Times New Roman" panose="02020603050405020304" pitchFamily="18" charset="0"/>
                          <a:cs typeface="Times New Roman" panose="02020603050405020304" pitchFamily="18" charset="0"/>
                        </a:rPr>
                        <a:t>Titulo: </a:t>
                      </a:r>
                      <a:r>
                        <a:rPr lang="es-ES" sz="1200" b="0" u="none" strike="noStrike" dirty="0">
                          <a:effectLst/>
                          <a:latin typeface="Times New Roman" panose="02020603050405020304" pitchFamily="18" charset="0"/>
                          <a:cs typeface="Times New Roman" panose="02020603050405020304" pitchFamily="18" charset="0"/>
                        </a:rPr>
                        <a:t>“Importancia de la </a:t>
                      </a:r>
                      <a:r>
                        <a:rPr lang="es-ES" sz="1200" b="0" u="none" strike="noStrike" dirty="0" smtClean="0">
                          <a:effectLst/>
                          <a:latin typeface="Times New Roman" panose="02020603050405020304" pitchFamily="18" charset="0"/>
                          <a:cs typeface="Times New Roman" panose="02020603050405020304" pitchFamily="18" charset="0"/>
                        </a:rPr>
                        <a:t>administración </a:t>
                      </a:r>
                      <a:r>
                        <a:rPr lang="es-ES" sz="1200" b="0" u="none" strike="noStrike" dirty="0">
                          <a:effectLst/>
                          <a:latin typeface="Times New Roman" panose="02020603050405020304" pitchFamily="18" charset="0"/>
                          <a:cs typeface="Times New Roman" panose="02020603050405020304" pitchFamily="18" charset="0"/>
                        </a:rPr>
                        <a:t>eficiente del capital de trabajo en las pymes</a:t>
                      </a:r>
                      <a:r>
                        <a:rPr lang="es-ES" sz="1200" b="1" u="none" strike="noStrike" dirty="0">
                          <a:effectLst/>
                          <a:latin typeface="Times New Roman" panose="02020603050405020304" pitchFamily="18" charset="0"/>
                          <a:cs typeface="Times New Roman" panose="02020603050405020304" pitchFamily="18" charset="0"/>
                        </a:rPr>
                        <a:t>"</a:t>
                      </a:r>
                      <a:endParaRPr lang="es-E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2844">
                <a:tc>
                  <a:txBody>
                    <a:bodyPr/>
                    <a:lstStyle/>
                    <a:p>
                      <a:pPr algn="l" rtl="0" fontAlgn="t"/>
                      <a:r>
                        <a:rPr lang="es-ES" sz="1200" b="1" u="none" strike="noStrike" dirty="0">
                          <a:effectLst/>
                          <a:latin typeface="Times New Roman" panose="02020603050405020304" pitchFamily="18" charset="0"/>
                          <a:cs typeface="Times New Roman" panose="02020603050405020304" pitchFamily="18" charset="0"/>
                        </a:rPr>
                        <a:t>Autor: </a:t>
                      </a:r>
                      <a:r>
                        <a:rPr lang="es-ES" sz="1200" b="0" u="none" strike="noStrike" dirty="0" smtClean="0">
                          <a:effectLst/>
                          <a:latin typeface="Times New Roman" panose="02020603050405020304" pitchFamily="18" charset="0"/>
                          <a:cs typeface="Times New Roman" panose="02020603050405020304" pitchFamily="18" charset="0"/>
                        </a:rPr>
                        <a:t>Arroba</a:t>
                      </a:r>
                      <a:r>
                        <a:rPr lang="es-ES" sz="1200" b="0" u="none" strike="noStrike" dirty="0">
                          <a:effectLst/>
                          <a:latin typeface="Times New Roman" panose="02020603050405020304" pitchFamily="18" charset="0"/>
                          <a:cs typeface="Times New Roman" panose="02020603050405020304" pitchFamily="18" charset="0"/>
                        </a:rPr>
                        <a:t>, Josefa </a:t>
                      </a:r>
                      <a:br>
                        <a:rPr lang="es-ES" sz="1200" b="0" u="none" strike="noStrike" dirty="0">
                          <a:effectLst/>
                          <a:latin typeface="Times New Roman" panose="02020603050405020304" pitchFamily="18" charset="0"/>
                          <a:cs typeface="Times New Roman" panose="02020603050405020304" pitchFamily="18" charset="0"/>
                        </a:rPr>
                      </a:br>
                      <a:r>
                        <a:rPr lang="es-ES" sz="1200" b="1" u="none" strike="noStrike" dirty="0">
                          <a:effectLst/>
                          <a:latin typeface="Times New Roman" panose="02020603050405020304" pitchFamily="18" charset="0"/>
                          <a:cs typeface="Times New Roman" panose="02020603050405020304" pitchFamily="18" charset="0"/>
                        </a:rPr>
                        <a:t>             </a:t>
                      </a:r>
                      <a:r>
                        <a:rPr lang="es-ES" sz="1200" b="0" u="none" strike="noStrike" dirty="0">
                          <a:effectLst/>
                          <a:latin typeface="Times New Roman" panose="02020603050405020304" pitchFamily="18" charset="0"/>
                          <a:cs typeface="Times New Roman" panose="02020603050405020304" pitchFamily="18" charset="0"/>
                        </a:rPr>
                        <a:t>Solis, Tatiana</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s-ES" sz="1200" b="1" u="none" strike="noStrike" dirty="0">
                          <a:effectLst/>
                          <a:latin typeface="Times New Roman" panose="02020603050405020304" pitchFamily="18" charset="0"/>
                          <a:cs typeface="Times New Roman" panose="02020603050405020304" pitchFamily="18" charset="0"/>
                        </a:rPr>
                        <a:t>Autor: </a:t>
                      </a:r>
                      <a:r>
                        <a:rPr lang="es-ES" sz="1200" b="0" u="none" strike="noStrike" dirty="0">
                          <a:effectLst/>
                          <a:latin typeface="Times New Roman" panose="02020603050405020304" pitchFamily="18" charset="0"/>
                          <a:cs typeface="Times New Roman" panose="02020603050405020304" pitchFamily="18" charset="0"/>
                        </a:rPr>
                        <a:t>Herrera, Alexander</a:t>
                      </a:r>
                      <a:r>
                        <a:rPr lang="es-ES" sz="1200" b="1" u="none" strike="noStrike" dirty="0">
                          <a:effectLst/>
                          <a:latin typeface="Times New Roman" panose="02020603050405020304" pitchFamily="18" charset="0"/>
                          <a:cs typeface="Times New Roman" panose="02020603050405020304" pitchFamily="18" charset="0"/>
                        </a:rPr>
                        <a:t>; </a:t>
                      </a:r>
                      <a:r>
                        <a:rPr lang="es-ES" sz="1200" b="1" u="none" strike="noStrike" dirty="0" smtClean="0">
                          <a:effectLst/>
                          <a:latin typeface="Times New Roman" panose="02020603050405020304" pitchFamily="18" charset="0"/>
                          <a:cs typeface="Times New Roman" panose="02020603050405020304" pitchFamily="18" charset="0"/>
                        </a:rPr>
                        <a:t/>
                      </a:r>
                      <a:br>
                        <a:rPr lang="es-ES" sz="1200" b="1" u="none" strike="noStrike" dirty="0" smtClean="0">
                          <a:effectLst/>
                          <a:latin typeface="Times New Roman" panose="02020603050405020304" pitchFamily="18" charset="0"/>
                          <a:cs typeface="Times New Roman" panose="02020603050405020304" pitchFamily="18" charset="0"/>
                        </a:rPr>
                      </a:br>
                      <a:r>
                        <a:rPr lang="es-ES" sz="1200" b="1" u="none" strike="noStrike" dirty="0" smtClean="0">
                          <a:effectLst/>
                          <a:latin typeface="Times New Roman" panose="02020603050405020304" pitchFamily="18" charset="0"/>
                          <a:cs typeface="Times New Roman" panose="02020603050405020304" pitchFamily="18" charset="0"/>
                        </a:rPr>
                        <a:t>             </a:t>
                      </a:r>
                      <a:r>
                        <a:rPr lang="es-ES" sz="1200" b="0" u="none" strike="noStrike" dirty="0" smtClean="0">
                          <a:effectLst/>
                          <a:latin typeface="Times New Roman" panose="02020603050405020304" pitchFamily="18" charset="0"/>
                          <a:cs typeface="Times New Roman" panose="02020603050405020304" pitchFamily="18" charset="0"/>
                        </a:rPr>
                        <a:t>Betancourt,</a:t>
                      </a:r>
                      <a:r>
                        <a:rPr lang="es-ES" sz="1200" b="0" u="none" strike="noStrike" baseline="0" dirty="0" smtClean="0">
                          <a:effectLst/>
                          <a:latin typeface="Times New Roman" panose="02020603050405020304" pitchFamily="18" charset="0"/>
                          <a:cs typeface="Times New Roman" panose="02020603050405020304" pitchFamily="18" charset="0"/>
                        </a:rPr>
                        <a:t> Víctor;</a:t>
                      </a:r>
                      <a:r>
                        <a:rPr lang="es-ES" sz="1200" b="1" u="none" strike="noStrike" dirty="0" smtClean="0">
                          <a:effectLst/>
                          <a:latin typeface="Times New Roman" panose="02020603050405020304" pitchFamily="18" charset="0"/>
                          <a:cs typeface="Times New Roman" panose="02020603050405020304" pitchFamily="18" charset="0"/>
                        </a:rPr>
                        <a:t>                                         </a:t>
                      </a:r>
                      <a:r>
                        <a:rPr lang="es-ES" sz="1200" b="1" u="none" strike="noStrike" baseline="0" dirty="0" smtClean="0">
                          <a:effectLst/>
                          <a:latin typeface="Times New Roman" panose="02020603050405020304" pitchFamily="18" charset="0"/>
                          <a:cs typeface="Times New Roman" panose="02020603050405020304" pitchFamily="18" charset="0"/>
                        </a:rPr>
                        <a:t>   </a:t>
                      </a:r>
                      <a:r>
                        <a:rPr lang="es-ES" sz="1200" b="1" u="none" strike="noStrike" dirty="0">
                          <a:effectLst/>
                          <a:latin typeface="Times New Roman" panose="02020603050405020304" pitchFamily="18" charset="0"/>
                          <a:cs typeface="Times New Roman" panose="02020603050405020304" pitchFamily="18" charset="0"/>
                        </a:rPr>
                        <a:t/>
                      </a:r>
                      <a:br>
                        <a:rPr lang="es-ES" sz="1200" b="1" u="none" strike="noStrike" dirty="0">
                          <a:effectLst/>
                          <a:latin typeface="Times New Roman" panose="02020603050405020304" pitchFamily="18" charset="0"/>
                          <a:cs typeface="Times New Roman" panose="02020603050405020304" pitchFamily="18" charset="0"/>
                        </a:rPr>
                      </a:br>
                      <a:r>
                        <a:rPr lang="es-ES" sz="1200" b="1" u="none" strike="noStrike" dirty="0">
                          <a:effectLst/>
                          <a:latin typeface="Times New Roman" panose="02020603050405020304" pitchFamily="18" charset="0"/>
                          <a:cs typeface="Times New Roman" panose="02020603050405020304" pitchFamily="18" charset="0"/>
                        </a:rPr>
                        <a:t>            </a:t>
                      </a:r>
                      <a:r>
                        <a:rPr lang="es-ES" sz="1200" b="1" u="none" strike="noStrike" dirty="0" smtClean="0">
                          <a:effectLst/>
                          <a:latin typeface="Times New Roman" panose="02020603050405020304" pitchFamily="18" charset="0"/>
                          <a:cs typeface="Times New Roman" panose="02020603050405020304" pitchFamily="18" charset="0"/>
                        </a:rPr>
                        <a:t> </a:t>
                      </a:r>
                      <a:r>
                        <a:rPr lang="es-ES" sz="1200" b="0" u="none" strike="noStrike" dirty="0" smtClean="0">
                          <a:effectLst/>
                          <a:latin typeface="Times New Roman" panose="02020603050405020304" pitchFamily="18" charset="0"/>
                          <a:cs typeface="Times New Roman" panose="02020603050405020304" pitchFamily="18" charset="0"/>
                        </a:rPr>
                        <a:t>Herrera </a:t>
                      </a:r>
                      <a:r>
                        <a:rPr lang="es-ES" sz="1200" b="0" u="none" strike="noStrike" dirty="0">
                          <a:effectLst/>
                          <a:latin typeface="Times New Roman" panose="02020603050405020304" pitchFamily="18" charset="0"/>
                          <a:cs typeface="Times New Roman" panose="02020603050405020304" pitchFamily="18" charset="0"/>
                        </a:rPr>
                        <a:t>Alex</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pt-BR" sz="1200" b="1" u="none" strike="noStrike" dirty="0">
                          <a:effectLst/>
                          <a:latin typeface="Times New Roman" panose="02020603050405020304" pitchFamily="18" charset="0"/>
                          <a:cs typeface="Times New Roman" panose="02020603050405020304" pitchFamily="18" charset="0"/>
                        </a:rPr>
                        <a:t>Autor: </a:t>
                      </a:r>
                      <a:r>
                        <a:rPr lang="pt-BR" sz="1200" b="0" u="none" strike="noStrike" dirty="0">
                          <a:effectLst/>
                          <a:latin typeface="Times New Roman" panose="02020603050405020304" pitchFamily="18" charset="0"/>
                          <a:cs typeface="Times New Roman" panose="02020603050405020304" pitchFamily="18" charset="0"/>
                        </a:rPr>
                        <a:t>Cortez Diego,</a:t>
                      </a:r>
                      <a:br>
                        <a:rPr lang="pt-BR" sz="1200" b="0" u="none" strike="noStrike" dirty="0">
                          <a:effectLst/>
                          <a:latin typeface="Times New Roman" panose="02020603050405020304" pitchFamily="18" charset="0"/>
                          <a:cs typeface="Times New Roman" panose="02020603050405020304" pitchFamily="18" charset="0"/>
                        </a:rPr>
                      </a:br>
                      <a:r>
                        <a:rPr lang="pt-BR" sz="1200" b="0" u="none" strike="noStrike" dirty="0">
                          <a:effectLst/>
                          <a:latin typeface="Times New Roman" panose="02020603050405020304" pitchFamily="18" charset="0"/>
                          <a:cs typeface="Times New Roman" panose="02020603050405020304" pitchFamily="18" charset="0"/>
                        </a:rPr>
                        <a:t>            Burgos John</a:t>
                      </a:r>
                      <a:endParaRPr lang="pt-B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s-ES" sz="1200" b="1" u="none" strike="noStrike" dirty="0">
                          <a:effectLst/>
                          <a:latin typeface="Times New Roman" panose="02020603050405020304" pitchFamily="18" charset="0"/>
                          <a:cs typeface="Times New Roman" panose="02020603050405020304" pitchFamily="18" charset="0"/>
                        </a:rPr>
                        <a:t>Autores: </a:t>
                      </a:r>
                      <a:r>
                        <a:rPr lang="es-ES" sz="1200" b="0" u="none" strike="noStrike" dirty="0" smtClean="0">
                          <a:effectLst/>
                          <a:latin typeface="Times New Roman" panose="02020603050405020304" pitchFamily="18" charset="0"/>
                          <a:cs typeface="Times New Roman" panose="02020603050405020304" pitchFamily="18" charset="0"/>
                        </a:rPr>
                        <a:t>García </a:t>
                      </a:r>
                      <a:r>
                        <a:rPr lang="es-ES" sz="1200" b="0" u="none" strike="noStrike" dirty="0">
                          <a:effectLst/>
                          <a:latin typeface="Times New Roman" panose="02020603050405020304" pitchFamily="18" charset="0"/>
                          <a:cs typeface="Times New Roman" panose="02020603050405020304" pitchFamily="18" charset="0"/>
                        </a:rPr>
                        <a:t>Juanita</a:t>
                      </a:r>
                      <a:r>
                        <a:rPr lang="es-ES" sz="1200" b="1" u="none" strike="noStrike" dirty="0">
                          <a:effectLst/>
                          <a:latin typeface="Times New Roman" panose="02020603050405020304" pitchFamily="18" charset="0"/>
                          <a:cs typeface="Times New Roman" panose="02020603050405020304" pitchFamily="18" charset="0"/>
                        </a:rPr>
                        <a:t/>
                      </a:r>
                      <a:br>
                        <a:rPr lang="es-ES" sz="1200" b="1" u="none" strike="noStrike" dirty="0">
                          <a:effectLst/>
                          <a:latin typeface="Times New Roman" panose="02020603050405020304" pitchFamily="18" charset="0"/>
                          <a:cs typeface="Times New Roman" panose="02020603050405020304" pitchFamily="18" charset="0"/>
                        </a:rPr>
                      </a:br>
                      <a:r>
                        <a:rPr lang="es-ES" sz="1200" b="1" u="none" strike="noStrike" dirty="0">
                          <a:effectLst/>
                          <a:latin typeface="Times New Roman" panose="02020603050405020304" pitchFamily="18" charset="0"/>
                          <a:cs typeface="Times New Roman" panose="02020603050405020304" pitchFamily="18" charset="0"/>
                        </a:rPr>
                        <a:t>                 </a:t>
                      </a:r>
                      <a:r>
                        <a:rPr lang="es-ES" sz="1200" b="0" u="none" strike="noStrike" dirty="0" smtClean="0">
                          <a:effectLst/>
                          <a:latin typeface="Times New Roman" panose="02020603050405020304" pitchFamily="18" charset="0"/>
                          <a:cs typeface="Times New Roman" panose="02020603050405020304" pitchFamily="18" charset="0"/>
                        </a:rPr>
                        <a:t>Galarza </a:t>
                      </a:r>
                      <a:r>
                        <a:rPr lang="es-ES" sz="1200" b="0" u="none" strike="noStrike" dirty="0">
                          <a:effectLst/>
                          <a:latin typeface="Times New Roman" panose="02020603050405020304" pitchFamily="18" charset="0"/>
                          <a:cs typeface="Times New Roman" panose="02020603050405020304" pitchFamily="18" charset="0"/>
                        </a:rPr>
                        <a:t>Sandra</a:t>
                      </a:r>
                      <a:r>
                        <a:rPr lang="es-ES" sz="1200" b="1" u="none" strike="noStrike" dirty="0">
                          <a:effectLst/>
                          <a:latin typeface="Times New Roman" panose="02020603050405020304" pitchFamily="18" charset="0"/>
                          <a:cs typeface="Times New Roman" panose="02020603050405020304" pitchFamily="18" charset="0"/>
                        </a:rPr>
                        <a:t/>
                      </a:r>
                      <a:br>
                        <a:rPr lang="es-ES" sz="1200" b="1" u="none" strike="noStrike" dirty="0">
                          <a:effectLst/>
                          <a:latin typeface="Times New Roman" panose="02020603050405020304" pitchFamily="18" charset="0"/>
                          <a:cs typeface="Times New Roman" panose="02020603050405020304" pitchFamily="18" charset="0"/>
                        </a:rPr>
                      </a:br>
                      <a:r>
                        <a:rPr lang="es-ES" sz="1200" b="1" u="none" strike="noStrike" dirty="0">
                          <a:effectLst/>
                          <a:latin typeface="Times New Roman" panose="02020603050405020304" pitchFamily="18" charset="0"/>
                          <a:cs typeface="Times New Roman" panose="02020603050405020304" pitchFamily="18" charset="0"/>
                        </a:rPr>
                        <a:t>                 </a:t>
                      </a:r>
                      <a:r>
                        <a:rPr lang="es-ES" sz="1200" b="0" u="none" strike="noStrike" dirty="0">
                          <a:effectLst/>
                          <a:latin typeface="Times New Roman" panose="02020603050405020304" pitchFamily="18" charset="0"/>
                          <a:cs typeface="Times New Roman" panose="02020603050405020304" pitchFamily="18" charset="0"/>
                        </a:rPr>
                        <a:t>Altamirano Aníbal</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2101">
                <a:tc>
                  <a:txBody>
                    <a:bodyPr/>
                    <a:lstStyle/>
                    <a:p>
                      <a:pPr algn="l" rtl="0" fontAlgn="t"/>
                      <a:r>
                        <a:rPr lang="es-ES" sz="1200" b="1" u="none" strike="noStrike" dirty="0">
                          <a:effectLst/>
                          <a:latin typeface="Times New Roman" panose="02020603050405020304" pitchFamily="18" charset="0"/>
                          <a:cs typeface="Times New Roman" panose="02020603050405020304" pitchFamily="18" charset="0"/>
                        </a:rPr>
                        <a:t>Fecha: </a:t>
                      </a:r>
                      <a:r>
                        <a:rPr lang="es-ES" sz="1200" u="none" strike="noStrike" dirty="0">
                          <a:effectLst/>
                          <a:latin typeface="Times New Roman" panose="02020603050405020304" pitchFamily="18" charset="0"/>
                          <a:cs typeface="Times New Roman" panose="02020603050405020304" pitchFamily="18" charset="0"/>
                        </a:rPr>
                        <a:t>Septiembre, 2017</a:t>
                      </a:r>
                      <a:endParaRPr lang="es-E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s-ES" sz="1200" b="1" u="none" strike="noStrike" dirty="0">
                          <a:effectLst/>
                          <a:latin typeface="Times New Roman" panose="02020603050405020304" pitchFamily="18" charset="0"/>
                          <a:cs typeface="Times New Roman" panose="02020603050405020304" pitchFamily="18" charset="0"/>
                        </a:rPr>
                        <a:t>Fecha:  </a:t>
                      </a:r>
                      <a:r>
                        <a:rPr lang="es-ES" sz="1200" u="none" strike="noStrike" dirty="0">
                          <a:effectLst/>
                          <a:latin typeface="Times New Roman" panose="02020603050405020304" pitchFamily="18" charset="0"/>
                          <a:cs typeface="Times New Roman" panose="02020603050405020304" pitchFamily="18" charset="0"/>
                        </a:rPr>
                        <a:t>mayo 2016</a:t>
                      </a:r>
                      <a:endParaRPr lang="es-E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s-ES" sz="1200" b="1" u="none" strike="noStrike" dirty="0">
                          <a:effectLst/>
                          <a:latin typeface="Times New Roman" panose="02020603050405020304" pitchFamily="18" charset="0"/>
                          <a:cs typeface="Times New Roman" panose="02020603050405020304" pitchFamily="18" charset="0"/>
                        </a:rPr>
                        <a:t>Fecha: </a:t>
                      </a:r>
                      <a:r>
                        <a:rPr lang="es-ES" sz="1200" u="none" strike="noStrike" dirty="0">
                          <a:effectLst/>
                          <a:latin typeface="Times New Roman" panose="02020603050405020304" pitchFamily="18" charset="0"/>
                          <a:cs typeface="Times New Roman" panose="02020603050405020304" pitchFamily="18" charset="0"/>
                        </a:rPr>
                        <a:t>Septiembre 2016</a:t>
                      </a:r>
                      <a:endParaRPr lang="es-E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s-ES" sz="1200" b="1" u="none" strike="noStrike" dirty="0">
                          <a:effectLst/>
                          <a:latin typeface="Times New Roman" panose="02020603050405020304" pitchFamily="18" charset="0"/>
                          <a:cs typeface="Times New Roman" panose="02020603050405020304" pitchFamily="18" charset="0"/>
                        </a:rPr>
                        <a:t>Fecha: </a:t>
                      </a:r>
                      <a:r>
                        <a:rPr lang="es-ES" sz="1200" u="none" strike="noStrike" dirty="0">
                          <a:effectLst/>
                          <a:latin typeface="Times New Roman" panose="02020603050405020304" pitchFamily="18" charset="0"/>
                          <a:cs typeface="Times New Roman" panose="02020603050405020304" pitchFamily="18" charset="0"/>
                        </a:rPr>
                        <a:t>Agosto 2017</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0660">
                <a:tc>
                  <a:txBody>
                    <a:bodyPr/>
                    <a:lstStyle/>
                    <a:p>
                      <a:pPr algn="l" rtl="0" fontAlgn="t"/>
                      <a:r>
                        <a:rPr lang="es-ES" sz="1200" b="1" u="none" strike="noStrike" dirty="0">
                          <a:effectLst/>
                          <a:latin typeface="Times New Roman" panose="02020603050405020304" pitchFamily="18" charset="0"/>
                          <a:cs typeface="Times New Roman" panose="02020603050405020304" pitchFamily="18" charset="0"/>
                        </a:rPr>
                        <a:t>Nombre de la revista: </a:t>
                      </a:r>
                      <a:r>
                        <a:rPr lang="es-ES" sz="1200" u="none" strike="noStrike" dirty="0">
                          <a:effectLst/>
                          <a:latin typeface="Times New Roman" panose="02020603050405020304" pitchFamily="18" charset="0"/>
                          <a:cs typeface="Times New Roman" panose="02020603050405020304" pitchFamily="18" charset="0"/>
                        </a:rPr>
                        <a:t>Observación de la </a:t>
                      </a:r>
                      <a:r>
                        <a:rPr lang="es-ES" sz="1200" u="none" strike="noStrike" dirty="0" smtClean="0">
                          <a:effectLst/>
                          <a:latin typeface="Times New Roman" panose="02020603050405020304" pitchFamily="18" charset="0"/>
                          <a:cs typeface="Times New Roman" panose="02020603050405020304" pitchFamily="18" charset="0"/>
                        </a:rPr>
                        <a:t>Economía </a:t>
                      </a:r>
                      <a:r>
                        <a:rPr lang="es-ES" sz="1200" u="none" strike="noStrike" dirty="0">
                          <a:effectLst/>
                          <a:latin typeface="Times New Roman" panose="02020603050405020304" pitchFamily="18" charset="0"/>
                          <a:cs typeface="Times New Roman" panose="02020603050405020304" pitchFamily="18" charset="0"/>
                        </a:rPr>
                        <a:t>Latinoamericana.</a:t>
                      </a:r>
                      <a:endParaRPr lang="es-E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s-ES" sz="1200" b="1" u="none" strike="noStrike" dirty="0">
                          <a:effectLst/>
                          <a:latin typeface="Times New Roman" panose="02020603050405020304" pitchFamily="18" charset="0"/>
                          <a:cs typeface="Times New Roman" panose="02020603050405020304" pitchFamily="18" charset="0"/>
                        </a:rPr>
                        <a:t>Nombre de la revista: </a:t>
                      </a:r>
                      <a:r>
                        <a:rPr lang="es-ES" sz="1200" u="none" strike="noStrike" dirty="0">
                          <a:effectLst/>
                          <a:latin typeface="Times New Roman" panose="02020603050405020304" pitchFamily="18" charset="0"/>
                          <a:cs typeface="Times New Roman" panose="02020603050405020304" pitchFamily="18" charset="0"/>
                        </a:rPr>
                        <a:t>Revista de la Facultad de Ciencias Contables</a:t>
                      </a:r>
                      <a:endParaRPr lang="es-E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s-ES" sz="1200" b="1" u="none" strike="noStrike" dirty="0">
                          <a:effectLst/>
                          <a:latin typeface="Times New Roman" panose="02020603050405020304" pitchFamily="18" charset="0"/>
                          <a:cs typeface="Times New Roman" panose="02020603050405020304" pitchFamily="18" charset="0"/>
                        </a:rPr>
                        <a:t>Nombre de la revista</a:t>
                      </a:r>
                      <a:r>
                        <a:rPr lang="es-ES" sz="1200" u="none" strike="noStrike" dirty="0">
                          <a:effectLst/>
                          <a:latin typeface="Times New Roman" panose="02020603050405020304" pitchFamily="18" charset="0"/>
                          <a:cs typeface="Times New Roman" panose="02020603050405020304" pitchFamily="18" charset="0"/>
                        </a:rPr>
                        <a:t>: Observatorio de la Economía Latinoamericana</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s-ES" sz="1200" b="1" u="none" strike="noStrike" dirty="0">
                          <a:effectLst/>
                          <a:latin typeface="Times New Roman" panose="02020603050405020304" pitchFamily="18" charset="0"/>
                          <a:cs typeface="Times New Roman" panose="02020603050405020304" pitchFamily="18" charset="0"/>
                        </a:rPr>
                        <a:t>Nombre de la revista</a:t>
                      </a:r>
                      <a:r>
                        <a:rPr lang="es-ES" sz="1200" u="none" strike="noStrike" dirty="0">
                          <a:effectLst/>
                          <a:latin typeface="Times New Roman" panose="02020603050405020304" pitchFamily="18" charset="0"/>
                          <a:cs typeface="Times New Roman" panose="02020603050405020304" pitchFamily="18" charset="0"/>
                        </a:rPr>
                        <a:t>: Revista ciencia </a:t>
                      </a:r>
                      <a:r>
                        <a:rPr lang="es-ES" sz="1200" u="none" strike="noStrike" dirty="0" err="1" smtClean="0">
                          <a:effectLst/>
                          <a:latin typeface="Times New Roman" panose="02020603050405020304" pitchFamily="18" charset="0"/>
                          <a:cs typeface="Times New Roman" panose="02020603050405020304" pitchFamily="18" charset="0"/>
                        </a:rPr>
                        <a:t>Unemi</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9467">
                <a:tc>
                  <a:txBody>
                    <a:bodyPr/>
                    <a:lstStyle/>
                    <a:p>
                      <a:pPr algn="l" rtl="0" fontAlgn="ctr"/>
                      <a:r>
                        <a:rPr lang="es-ES" sz="1200" b="1" u="none" strike="noStrike" dirty="0">
                          <a:effectLst/>
                          <a:latin typeface="Times New Roman" panose="02020603050405020304" pitchFamily="18" charset="0"/>
                          <a:cs typeface="Times New Roman" panose="02020603050405020304" pitchFamily="18" charset="0"/>
                        </a:rPr>
                        <a:t>Volumen y </a:t>
                      </a:r>
                      <a:r>
                        <a:rPr lang="es-ES" sz="1200" b="1" u="none" strike="noStrike" dirty="0" smtClean="0">
                          <a:effectLst/>
                          <a:latin typeface="Times New Roman" panose="02020603050405020304" pitchFamily="18" charset="0"/>
                          <a:cs typeface="Times New Roman" panose="02020603050405020304" pitchFamily="18" charset="0"/>
                        </a:rPr>
                        <a:t>números</a:t>
                      </a:r>
                      <a:r>
                        <a:rPr lang="es-ES" sz="1200" u="none" strike="noStrike" dirty="0" smtClean="0">
                          <a:effectLst/>
                          <a:latin typeface="Times New Roman" panose="02020603050405020304" pitchFamily="18" charset="0"/>
                          <a:cs typeface="Times New Roman" panose="02020603050405020304" pitchFamily="18" charset="0"/>
                        </a:rPr>
                        <a:t>: </a:t>
                      </a:r>
                      <a:r>
                        <a:rPr lang="es-ES" sz="1200" u="none" strike="noStrike" dirty="0">
                          <a:effectLst/>
                          <a:latin typeface="Times New Roman" panose="02020603050405020304" pitchFamily="18" charset="0"/>
                          <a:cs typeface="Times New Roman" panose="02020603050405020304" pitchFamily="18" charset="0"/>
                        </a:rPr>
                        <a:t>4 (1)</a:t>
                      </a:r>
                      <a:endParaRPr lang="es-E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ES" sz="1200" b="1" u="none" strike="noStrike" dirty="0">
                          <a:effectLst/>
                          <a:latin typeface="Times New Roman" panose="02020603050405020304" pitchFamily="18" charset="0"/>
                          <a:cs typeface="Times New Roman" panose="02020603050405020304" pitchFamily="18" charset="0"/>
                        </a:rPr>
                        <a:t>Volumen y números: </a:t>
                      </a:r>
                      <a:r>
                        <a:rPr lang="es-ES" sz="1200" u="none" strike="noStrike" dirty="0">
                          <a:effectLst/>
                          <a:latin typeface="Times New Roman" panose="02020603050405020304" pitchFamily="18" charset="0"/>
                          <a:cs typeface="Times New Roman" panose="02020603050405020304" pitchFamily="18" charset="0"/>
                        </a:rPr>
                        <a:t>24 (46)</a:t>
                      </a:r>
                      <a:endParaRPr lang="es-E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ES" sz="1200" b="1" u="none" strike="noStrike" dirty="0">
                          <a:effectLst/>
                          <a:latin typeface="Times New Roman" panose="02020603050405020304" pitchFamily="18" charset="0"/>
                          <a:cs typeface="Times New Roman" panose="02020603050405020304" pitchFamily="18" charset="0"/>
                        </a:rPr>
                        <a:t>Volumen y números: </a:t>
                      </a:r>
                      <a:r>
                        <a:rPr lang="es-ES" sz="1200" u="none" strike="noStrike" dirty="0">
                          <a:effectLst/>
                          <a:latin typeface="Times New Roman" panose="02020603050405020304" pitchFamily="18" charset="0"/>
                          <a:cs typeface="Times New Roman" panose="02020603050405020304" pitchFamily="18" charset="0"/>
                        </a:rPr>
                        <a:t>4 (2)</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ES" sz="1200" b="1" u="none" strike="noStrike" dirty="0">
                          <a:effectLst/>
                          <a:latin typeface="Times New Roman" panose="02020603050405020304" pitchFamily="18" charset="0"/>
                          <a:cs typeface="Times New Roman" panose="02020603050405020304" pitchFamily="18" charset="0"/>
                        </a:rPr>
                        <a:t>Volumen y números</a:t>
                      </a:r>
                      <a:r>
                        <a:rPr lang="es-ES" sz="1200" u="none" strike="noStrike" dirty="0">
                          <a:effectLst/>
                          <a:latin typeface="Times New Roman" panose="02020603050405020304" pitchFamily="18" charset="0"/>
                          <a:cs typeface="Times New Roman" panose="02020603050405020304" pitchFamily="18" charset="0"/>
                        </a:rPr>
                        <a:t>: </a:t>
                      </a:r>
                      <a:r>
                        <a:rPr lang="es-ES" sz="1200" u="none" strike="noStrike" dirty="0" smtClean="0">
                          <a:effectLst/>
                          <a:latin typeface="Times New Roman" panose="02020603050405020304" pitchFamily="18" charset="0"/>
                          <a:cs typeface="Times New Roman" panose="02020603050405020304" pitchFamily="18" charset="0"/>
                        </a:rPr>
                        <a:t>10 (23)</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9467">
                <a:tc>
                  <a:txBody>
                    <a:bodyPr/>
                    <a:lstStyle/>
                    <a:p>
                      <a:pPr algn="l" rtl="0" fontAlgn="ctr"/>
                      <a:r>
                        <a:rPr lang="es-ES" sz="1200" b="1" u="none" strike="noStrike" dirty="0" smtClean="0">
                          <a:effectLst/>
                          <a:latin typeface="Times New Roman" panose="02020603050405020304" pitchFamily="18" charset="0"/>
                          <a:cs typeface="Times New Roman" panose="02020603050405020304" pitchFamily="18" charset="0"/>
                        </a:rPr>
                        <a:t>Páginas</a:t>
                      </a:r>
                      <a:r>
                        <a:rPr lang="es-ES" sz="1200" b="1" u="none" strike="noStrike" dirty="0">
                          <a:effectLst/>
                          <a:latin typeface="Times New Roman" panose="02020603050405020304" pitchFamily="18" charset="0"/>
                          <a:cs typeface="Times New Roman" panose="02020603050405020304" pitchFamily="18" charset="0"/>
                        </a:rPr>
                        <a:t>: </a:t>
                      </a:r>
                      <a:r>
                        <a:rPr lang="es-ES" sz="1200" b="0" u="none" strike="noStrike" dirty="0">
                          <a:effectLst/>
                          <a:latin typeface="Times New Roman" panose="02020603050405020304" pitchFamily="18" charset="0"/>
                          <a:cs typeface="Times New Roman" panose="02020603050405020304" pitchFamily="18" charset="0"/>
                        </a:rPr>
                        <a:t>16-24</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ES" sz="1200" b="1" u="none" strike="noStrike" dirty="0" smtClean="0">
                          <a:effectLst/>
                          <a:latin typeface="Times New Roman" panose="02020603050405020304" pitchFamily="18" charset="0"/>
                          <a:cs typeface="Times New Roman" panose="02020603050405020304" pitchFamily="18" charset="0"/>
                        </a:rPr>
                        <a:t>Páginas</a:t>
                      </a:r>
                      <a:r>
                        <a:rPr lang="es-ES" sz="1200" b="1" u="none" strike="noStrike" dirty="0">
                          <a:effectLst/>
                          <a:latin typeface="Times New Roman" panose="02020603050405020304" pitchFamily="18" charset="0"/>
                          <a:cs typeface="Times New Roman" panose="02020603050405020304" pitchFamily="18" charset="0"/>
                        </a:rPr>
                        <a:t>: </a:t>
                      </a:r>
                      <a:r>
                        <a:rPr lang="es-ES" sz="1200" b="0" u="none" strike="noStrike" dirty="0">
                          <a:effectLst/>
                          <a:latin typeface="Times New Roman" panose="02020603050405020304" pitchFamily="18" charset="0"/>
                          <a:cs typeface="Times New Roman" panose="02020603050405020304" pitchFamily="18" charset="0"/>
                        </a:rPr>
                        <a:t>151-160</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ES" sz="1200" b="1" u="none" strike="noStrike" dirty="0" smtClean="0">
                          <a:effectLst/>
                          <a:latin typeface="Times New Roman" panose="02020603050405020304" pitchFamily="18" charset="0"/>
                          <a:cs typeface="Times New Roman" panose="02020603050405020304" pitchFamily="18" charset="0"/>
                        </a:rPr>
                        <a:t>Páginas</a:t>
                      </a:r>
                      <a:r>
                        <a:rPr lang="es-ES" sz="1200" b="1" u="none" strike="noStrike" dirty="0">
                          <a:effectLst/>
                          <a:latin typeface="Times New Roman" panose="02020603050405020304" pitchFamily="18" charset="0"/>
                          <a:cs typeface="Times New Roman" panose="02020603050405020304" pitchFamily="18" charset="0"/>
                        </a:rPr>
                        <a:t>: </a:t>
                      </a:r>
                      <a:r>
                        <a:rPr lang="es-ES" sz="1200" b="0" u="none" strike="noStrike" dirty="0">
                          <a:effectLst/>
                          <a:latin typeface="Times New Roman" panose="02020603050405020304" pitchFamily="18" charset="0"/>
                          <a:cs typeface="Times New Roman" panose="02020603050405020304" pitchFamily="18" charset="0"/>
                        </a:rPr>
                        <a:t>123-140</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ES" sz="1200" b="1" u="none" strike="noStrike" dirty="0" smtClean="0">
                          <a:effectLst/>
                          <a:latin typeface="Times New Roman" panose="02020603050405020304" pitchFamily="18" charset="0"/>
                          <a:cs typeface="Times New Roman" panose="02020603050405020304" pitchFamily="18" charset="0"/>
                        </a:rPr>
                        <a:t>Páginas</a:t>
                      </a:r>
                      <a:r>
                        <a:rPr lang="es-ES" sz="1200" b="1" u="none" strike="noStrike" dirty="0">
                          <a:effectLst/>
                          <a:latin typeface="Times New Roman" panose="02020603050405020304" pitchFamily="18" charset="0"/>
                          <a:cs typeface="Times New Roman" panose="02020603050405020304" pitchFamily="18" charset="0"/>
                        </a:rPr>
                        <a:t>:</a:t>
                      </a:r>
                      <a:r>
                        <a:rPr lang="es-ES" sz="1200" u="none" strike="noStrike" dirty="0">
                          <a:effectLst/>
                          <a:latin typeface="Times New Roman" panose="02020603050405020304" pitchFamily="18" charset="0"/>
                          <a:cs typeface="Times New Roman" panose="02020603050405020304" pitchFamily="18" charset="0"/>
                        </a:rPr>
                        <a:t> 30-39</a:t>
                      </a:r>
                      <a:endParaRPr lang="es-E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9467">
                <a:tc>
                  <a:txBody>
                    <a:bodyPr/>
                    <a:lstStyle/>
                    <a:p>
                      <a:pPr algn="l" rtl="0" fontAlgn="ctr"/>
                      <a:r>
                        <a:rPr lang="es-ES" sz="1200" b="1" u="none" strike="noStrike" dirty="0">
                          <a:effectLst/>
                          <a:latin typeface="Times New Roman" panose="02020603050405020304" pitchFamily="18" charset="0"/>
                          <a:cs typeface="Times New Roman" panose="02020603050405020304" pitchFamily="18" charset="0"/>
                        </a:rPr>
                        <a:t>ISSN: </a:t>
                      </a:r>
                      <a:r>
                        <a:rPr lang="es-ES" sz="1200" u="none" strike="noStrike" dirty="0">
                          <a:effectLst/>
                          <a:latin typeface="Times New Roman" panose="02020603050405020304" pitchFamily="18" charset="0"/>
                          <a:cs typeface="Times New Roman" panose="02020603050405020304" pitchFamily="18" charset="0"/>
                        </a:rPr>
                        <a:t>1696 -8352</a:t>
                      </a:r>
                      <a:endParaRPr lang="es-E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ES" sz="1200" b="1" u="none" strike="noStrike" dirty="0">
                          <a:effectLst/>
                          <a:latin typeface="Times New Roman" panose="02020603050405020304" pitchFamily="18" charset="0"/>
                          <a:cs typeface="Times New Roman" panose="02020603050405020304" pitchFamily="18" charset="0"/>
                        </a:rPr>
                        <a:t>ISSN: </a:t>
                      </a:r>
                      <a:r>
                        <a:rPr lang="es-ES" sz="1200" u="none" strike="noStrike" dirty="0">
                          <a:effectLst/>
                          <a:latin typeface="Times New Roman" panose="02020603050405020304" pitchFamily="18" charset="0"/>
                          <a:cs typeface="Times New Roman" panose="02020603050405020304" pitchFamily="18" charset="0"/>
                        </a:rPr>
                        <a:t>1609-8196</a:t>
                      </a:r>
                      <a:endParaRPr lang="es-E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ES" sz="1200" b="1" u="none" strike="noStrike" dirty="0">
                          <a:effectLst/>
                          <a:latin typeface="Times New Roman" panose="02020603050405020304" pitchFamily="18" charset="0"/>
                          <a:cs typeface="Times New Roman" panose="02020603050405020304" pitchFamily="18" charset="0"/>
                        </a:rPr>
                        <a:t>ISSN: </a:t>
                      </a:r>
                      <a:r>
                        <a:rPr lang="es-ES" sz="1200" u="none" strike="noStrike" dirty="0">
                          <a:effectLst/>
                          <a:latin typeface="Times New Roman" panose="02020603050405020304" pitchFamily="18" charset="0"/>
                          <a:cs typeface="Times New Roman" panose="02020603050405020304" pitchFamily="18" charset="0"/>
                        </a:rPr>
                        <a:t>1696-8352</a:t>
                      </a:r>
                      <a:endParaRPr lang="es-E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ES" sz="1200" b="1" u="none" strike="noStrike" dirty="0">
                          <a:effectLst/>
                          <a:latin typeface="Times New Roman" panose="02020603050405020304" pitchFamily="18" charset="0"/>
                          <a:cs typeface="Times New Roman" panose="02020603050405020304" pitchFamily="18" charset="0"/>
                        </a:rPr>
                        <a:t>ISSN: </a:t>
                      </a:r>
                      <a:r>
                        <a:rPr lang="es-ES" sz="1200" u="none" strike="noStrike" dirty="0">
                          <a:effectLst/>
                          <a:latin typeface="Times New Roman" panose="02020603050405020304" pitchFamily="18" charset="0"/>
                          <a:cs typeface="Times New Roman" panose="02020603050405020304" pitchFamily="18" charset="0"/>
                        </a:rPr>
                        <a:t>2528-7737</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9467">
                <a:tc>
                  <a:txBody>
                    <a:bodyPr/>
                    <a:lstStyle/>
                    <a:p>
                      <a:pPr algn="ctr" rtl="0" fontAlgn="ctr"/>
                      <a:r>
                        <a:rPr lang="es-ES" sz="1200" b="1" u="none" strike="noStrike" dirty="0">
                          <a:effectLst/>
                          <a:latin typeface="Times New Roman" panose="02020603050405020304" pitchFamily="18" charset="0"/>
                          <a:cs typeface="Times New Roman" panose="02020603050405020304" pitchFamily="18" charset="0"/>
                        </a:rPr>
                        <a:t>Metodología</a:t>
                      </a:r>
                      <a:endParaRPr lang="es-E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4">
                        <a:lumMod val="40000"/>
                        <a:lumOff val="60000"/>
                      </a:schemeClr>
                    </a:solidFill>
                  </a:tcPr>
                </a:tc>
                <a:tc>
                  <a:txBody>
                    <a:bodyPr/>
                    <a:lstStyle/>
                    <a:p>
                      <a:pPr algn="ctr" rtl="0" fontAlgn="ctr"/>
                      <a:r>
                        <a:rPr lang="es-ES" sz="1200" b="1" u="none" strike="noStrike" dirty="0">
                          <a:effectLst/>
                          <a:latin typeface="Times New Roman" panose="02020603050405020304" pitchFamily="18" charset="0"/>
                          <a:cs typeface="Times New Roman" panose="02020603050405020304" pitchFamily="18" charset="0"/>
                        </a:rPr>
                        <a:t>Metodología</a:t>
                      </a:r>
                      <a:endParaRPr lang="es-E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4">
                        <a:lumMod val="40000"/>
                        <a:lumOff val="60000"/>
                      </a:schemeClr>
                    </a:solidFill>
                  </a:tcPr>
                </a:tc>
                <a:tc>
                  <a:txBody>
                    <a:bodyPr/>
                    <a:lstStyle/>
                    <a:p>
                      <a:pPr algn="ctr" rtl="0" fontAlgn="ctr"/>
                      <a:r>
                        <a:rPr lang="es-ES" sz="1200" b="1" u="none" strike="noStrike" dirty="0">
                          <a:effectLst/>
                          <a:latin typeface="Times New Roman" panose="02020603050405020304" pitchFamily="18" charset="0"/>
                          <a:cs typeface="Times New Roman" panose="02020603050405020304" pitchFamily="18" charset="0"/>
                        </a:rPr>
                        <a:t>Metodología</a:t>
                      </a:r>
                      <a:endParaRPr lang="es-E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4">
                        <a:lumMod val="40000"/>
                        <a:lumOff val="60000"/>
                      </a:schemeClr>
                    </a:solidFill>
                  </a:tcPr>
                </a:tc>
                <a:tc>
                  <a:txBody>
                    <a:bodyPr/>
                    <a:lstStyle/>
                    <a:p>
                      <a:pPr algn="ctr" rtl="0" fontAlgn="ctr"/>
                      <a:r>
                        <a:rPr lang="es-ES" sz="1200" b="1" u="none" strike="noStrike" dirty="0">
                          <a:effectLst/>
                          <a:latin typeface="Times New Roman" panose="02020603050405020304" pitchFamily="18" charset="0"/>
                          <a:cs typeface="Times New Roman" panose="02020603050405020304" pitchFamily="18" charset="0"/>
                        </a:rPr>
                        <a:t>Metodología</a:t>
                      </a:r>
                      <a:endParaRPr lang="es-E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4">
                        <a:lumMod val="40000"/>
                        <a:lumOff val="60000"/>
                      </a:schemeClr>
                    </a:solidFill>
                  </a:tcPr>
                </a:tc>
              </a:tr>
              <a:tr h="349467">
                <a:tc>
                  <a:txBody>
                    <a:bodyPr/>
                    <a:lstStyle/>
                    <a:p>
                      <a:pPr algn="l" rtl="0" fontAlgn="ctr"/>
                      <a:r>
                        <a:rPr lang="es-ES" sz="1200" b="1" u="none" strike="noStrike" dirty="0">
                          <a:effectLst/>
                          <a:latin typeface="Times New Roman" panose="02020603050405020304" pitchFamily="18" charset="0"/>
                          <a:cs typeface="Times New Roman" panose="02020603050405020304" pitchFamily="18" charset="0"/>
                        </a:rPr>
                        <a:t>Modalidad: </a:t>
                      </a:r>
                      <a:r>
                        <a:rPr lang="es-ES" sz="1200" b="0" u="none" strike="noStrike" dirty="0">
                          <a:effectLst/>
                          <a:latin typeface="Times New Roman" panose="02020603050405020304" pitchFamily="18" charset="0"/>
                          <a:cs typeface="Times New Roman" panose="02020603050405020304" pitchFamily="18" charset="0"/>
                        </a:rPr>
                        <a:t>Investigación aplicada</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ES" sz="1200" b="1" u="none" strike="noStrike" dirty="0">
                          <a:effectLst/>
                          <a:latin typeface="Times New Roman" panose="02020603050405020304" pitchFamily="18" charset="0"/>
                          <a:cs typeface="Times New Roman" panose="02020603050405020304" pitchFamily="18" charset="0"/>
                        </a:rPr>
                        <a:t>Modalidad: </a:t>
                      </a:r>
                      <a:r>
                        <a:rPr lang="es-ES" sz="1200" b="0" u="none" strike="noStrike" dirty="0">
                          <a:effectLst/>
                          <a:latin typeface="Times New Roman" panose="02020603050405020304" pitchFamily="18" charset="0"/>
                          <a:cs typeface="Times New Roman" panose="02020603050405020304" pitchFamily="18" charset="0"/>
                        </a:rPr>
                        <a:t>Investigación aplicada</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ES" sz="1200" b="1" u="none" strike="noStrike" dirty="0">
                          <a:effectLst/>
                          <a:latin typeface="Times New Roman" panose="02020603050405020304" pitchFamily="18" charset="0"/>
                          <a:cs typeface="Times New Roman" panose="02020603050405020304" pitchFamily="18" charset="0"/>
                        </a:rPr>
                        <a:t>Modalidad: </a:t>
                      </a:r>
                      <a:r>
                        <a:rPr lang="es-ES" sz="1200" b="0" u="none" strike="noStrike" dirty="0">
                          <a:effectLst/>
                          <a:latin typeface="Times New Roman" panose="02020603050405020304" pitchFamily="18" charset="0"/>
                          <a:cs typeface="Times New Roman" panose="02020603050405020304" pitchFamily="18" charset="0"/>
                        </a:rPr>
                        <a:t>Investigación aplicada</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ES" sz="1200" b="1" u="none" strike="noStrike" dirty="0">
                          <a:effectLst/>
                          <a:latin typeface="Times New Roman" panose="02020603050405020304" pitchFamily="18" charset="0"/>
                          <a:cs typeface="Times New Roman" panose="02020603050405020304" pitchFamily="18" charset="0"/>
                        </a:rPr>
                        <a:t>Modalidad: </a:t>
                      </a:r>
                      <a:r>
                        <a:rPr lang="es-ES" sz="1200" b="0" u="none" strike="noStrike" dirty="0">
                          <a:effectLst/>
                          <a:latin typeface="Times New Roman" panose="02020603050405020304" pitchFamily="18" charset="0"/>
                          <a:cs typeface="Times New Roman" panose="02020603050405020304" pitchFamily="18" charset="0"/>
                        </a:rPr>
                        <a:t>Investigación aplicada</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9467">
                <a:tc>
                  <a:txBody>
                    <a:bodyPr/>
                    <a:lstStyle/>
                    <a:p>
                      <a:pPr algn="l" rtl="0" fontAlgn="ctr"/>
                      <a:r>
                        <a:rPr lang="es-ES" sz="1200" b="1" u="none" strike="noStrike" dirty="0">
                          <a:effectLst/>
                          <a:latin typeface="Times New Roman" panose="02020603050405020304" pitchFamily="18" charset="0"/>
                          <a:cs typeface="Times New Roman" panose="02020603050405020304" pitchFamily="18" charset="0"/>
                        </a:rPr>
                        <a:t>Alcance: </a:t>
                      </a:r>
                      <a:r>
                        <a:rPr lang="es-ES" sz="1200" b="0" u="none" strike="noStrike" dirty="0">
                          <a:effectLst/>
                          <a:latin typeface="Times New Roman" panose="02020603050405020304" pitchFamily="18" charset="0"/>
                          <a:cs typeface="Times New Roman" panose="02020603050405020304" pitchFamily="18" charset="0"/>
                        </a:rPr>
                        <a:t>Descriptiva</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ES" sz="1200" b="1" u="none" strike="noStrike" dirty="0">
                          <a:effectLst/>
                          <a:latin typeface="Times New Roman" panose="02020603050405020304" pitchFamily="18" charset="0"/>
                          <a:cs typeface="Times New Roman" panose="02020603050405020304" pitchFamily="18" charset="0"/>
                        </a:rPr>
                        <a:t>Alcance: </a:t>
                      </a:r>
                      <a:r>
                        <a:rPr lang="es-ES" sz="1200" b="0" u="none" strike="noStrike" dirty="0">
                          <a:effectLst/>
                          <a:latin typeface="Times New Roman" panose="02020603050405020304" pitchFamily="18" charset="0"/>
                          <a:cs typeface="Times New Roman" panose="02020603050405020304" pitchFamily="18" charset="0"/>
                        </a:rPr>
                        <a:t>Descriptiva y Explicativa</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ES" sz="1200" b="1" u="none" strike="noStrike" dirty="0">
                          <a:effectLst/>
                          <a:latin typeface="Times New Roman" panose="02020603050405020304" pitchFamily="18" charset="0"/>
                          <a:cs typeface="Times New Roman" panose="02020603050405020304" pitchFamily="18" charset="0"/>
                        </a:rPr>
                        <a:t>Alcance: </a:t>
                      </a:r>
                      <a:r>
                        <a:rPr lang="es-ES" sz="1200" b="0" u="none" strike="noStrike" dirty="0">
                          <a:effectLst/>
                          <a:latin typeface="Times New Roman" panose="02020603050405020304" pitchFamily="18" charset="0"/>
                          <a:cs typeface="Times New Roman" panose="02020603050405020304" pitchFamily="18" charset="0"/>
                        </a:rPr>
                        <a:t>Descriptiva</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ES" sz="1200" b="1" u="none" strike="noStrike" dirty="0">
                          <a:effectLst/>
                          <a:latin typeface="Times New Roman" panose="02020603050405020304" pitchFamily="18" charset="0"/>
                          <a:cs typeface="Times New Roman" panose="02020603050405020304" pitchFamily="18" charset="0"/>
                        </a:rPr>
                        <a:t>Alcance: </a:t>
                      </a:r>
                      <a:r>
                        <a:rPr lang="es-ES" sz="1200" b="0" u="none" strike="noStrike" dirty="0">
                          <a:effectLst/>
                          <a:latin typeface="Times New Roman" panose="02020603050405020304" pitchFamily="18" charset="0"/>
                          <a:cs typeface="Times New Roman" panose="02020603050405020304" pitchFamily="18" charset="0"/>
                        </a:rPr>
                        <a:t>Descriptiva</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7635">
                <a:tc>
                  <a:txBody>
                    <a:bodyPr/>
                    <a:lstStyle/>
                    <a:p>
                      <a:pPr algn="l" rtl="0" fontAlgn="ctr"/>
                      <a:r>
                        <a:rPr lang="es-ES" sz="1200" b="1" u="none" strike="noStrike" dirty="0">
                          <a:effectLst/>
                          <a:latin typeface="Times New Roman" panose="02020603050405020304" pitchFamily="18" charset="0"/>
                          <a:cs typeface="Times New Roman" panose="02020603050405020304" pitchFamily="18" charset="0"/>
                        </a:rPr>
                        <a:t>Instrumento de Recolección: </a:t>
                      </a:r>
                      <a:r>
                        <a:rPr lang="es-ES" sz="1200" b="0" u="none" strike="noStrike" dirty="0">
                          <a:effectLst/>
                          <a:latin typeface="Times New Roman" panose="02020603050405020304" pitchFamily="18" charset="0"/>
                          <a:cs typeface="Times New Roman" panose="02020603050405020304" pitchFamily="18" charset="0"/>
                        </a:rPr>
                        <a:t>Entrevistas</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ES" sz="1200" b="1" u="none" strike="noStrike" dirty="0">
                          <a:effectLst/>
                          <a:latin typeface="Times New Roman" panose="02020603050405020304" pitchFamily="18" charset="0"/>
                          <a:cs typeface="Times New Roman" panose="02020603050405020304" pitchFamily="18" charset="0"/>
                        </a:rPr>
                        <a:t>Instrumento de Recolección: </a:t>
                      </a:r>
                      <a:r>
                        <a:rPr lang="es-ES" sz="1200" b="0" u="none" strike="noStrike" dirty="0">
                          <a:effectLst/>
                          <a:latin typeface="Times New Roman" panose="02020603050405020304" pitchFamily="18" charset="0"/>
                          <a:cs typeface="Times New Roman" panose="02020603050405020304" pitchFamily="18" charset="0"/>
                        </a:rPr>
                        <a:t>Entrevistas</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ES" sz="1200" b="1" u="none" strike="noStrike" dirty="0">
                          <a:effectLst/>
                          <a:latin typeface="Times New Roman" panose="02020603050405020304" pitchFamily="18" charset="0"/>
                          <a:cs typeface="Times New Roman" panose="02020603050405020304" pitchFamily="18" charset="0"/>
                        </a:rPr>
                        <a:t>Instrumento de Recolección: </a:t>
                      </a:r>
                      <a:r>
                        <a:rPr lang="es-ES" sz="1200" b="0" u="none" strike="noStrike" dirty="0">
                          <a:effectLst/>
                          <a:latin typeface="Times New Roman" panose="02020603050405020304" pitchFamily="18" charset="0"/>
                          <a:cs typeface="Times New Roman" panose="02020603050405020304" pitchFamily="18" charset="0"/>
                        </a:rPr>
                        <a:t>Encuesta</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ES" sz="1200" b="1" u="none" strike="noStrike" dirty="0">
                          <a:effectLst/>
                          <a:latin typeface="Times New Roman" panose="02020603050405020304" pitchFamily="18" charset="0"/>
                          <a:cs typeface="Times New Roman" panose="02020603050405020304" pitchFamily="18" charset="0"/>
                        </a:rPr>
                        <a:t>Instrumento de Recolección: </a:t>
                      </a:r>
                      <a:r>
                        <a:rPr lang="es-ES" sz="1200" b="0" u="none" strike="noStrike" dirty="0">
                          <a:effectLst/>
                          <a:latin typeface="Times New Roman" panose="02020603050405020304" pitchFamily="18" charset="0"/>
                          <a:cs typeface="Times New Roman" panose="02020603050405020304" pitchFamily="18" charset="0"/>
                        </a:rPr>
                        <a:t>Entrevista</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32" marR="6132" marT="61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5934024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498901723"/>
              </p:ext>
            </p:extLst>
          </p:nvPr>
        </p:nvGraphicFramePr>
        <p:xfrm>
          <a:off x="-743494" y="980379"/>
          <a:ext cx="1044152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246149" y="464211"/>
            <a:ext cx="10267950"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s-ES" sz="2400" b="1" dirty="0" smtClean="0">
                <a:latin typeface="Arial" panose="020B0604020202020204" pitchFamily="34" charset="0"/>
                <a:cs typeface="Arial" panose="020B0604020202020204" pitchFamily="34" charset="0"/>
              </a:rPr>
              <a:t>Categorías de Estudio </a:t>
            </a:r>
            <a:endParaRPr lang="es-ES" sz="2400" dirty="0">
              <a:latin typeface="Arial" panose="020B0604020202020204" pitchFamily="34" charset="0"/>
              <a:cs typeface="Arial" panose="020B0604020202020204" pitchFamily="34" charset="0"/>
            </a:endParaRPr>
          </a:p>
        </p:txBody>
      </p:sp>
      <p:pic>
        <p:nvPicPr>
          <p:cNvPr id="4" name="Imagen 3" descr="https://encrypted-tbn2.gstatic.com/images?q=tbn:ANd9GcSBpL-454MJ-DxrAOXHotLYAl15_h2GD57qw1QA6zXNLsEd0nbm"/>
          <p:cNvPicPr/>
          <p:nvPr/>
        </p:nvPicPr>
        <p:blipFill rotWithShape="1">
          <a:blip r:embed="rId7" cstate="print">
            <a:extLst>
              <a:ext uri="{28A0092B-C50C-407E-A947-70E740481C1C}">
                <a14:useLocalDpi xmlns:a14="http://schemas.microsoft.com/office/drawing/2010/main" val="0"/>
              </a:ext>
            </a:extLst>
          </a:blip>
          <a:srcRect r="72990"/>
          <a:stretch/>
        </p:blipFill>
        <p:spPr bwMode="auto">
          <a:xfrm>
            <a:off x="10139592" y="171823"/>
            <a:ext cx="1527923" cy="1319204"/>
          </a:xfrm>
          <a:prstGeom prst="ellipse">
            <a:avLst/>
          </a:prstGeom>
          <a:ln>
            <a:noFill/>
          </a:ln>
          <a:effectLst>
            <a:softEdge rad="112500"/>
          </a:effectLst>
        </p:spPr>
      </p:pic>
      <p:sp>
        <p:nvSpPr>
          <p:cNvPr id="5" name="Flecha derecha 4"/>
          <p:cNvSpPr/>
          <p:nvPr/>
        </p:nvSpPr>
        <p:spPr>
          <a:xfrm>
            <a:off x="7982857" y="1639981"/>
            <a:ext cx="348343" cy="362990"/>
          </a:xfrm>
          <a:prstGeom prst="rightArrow">
            <a:avLst/>
          </a:prstGeom>
          <a:solidFill>
            <a:schemeClr val="accent3">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echa derecha 5"/>
          <p:cNvSpPr/>
          <p:nvPr/>
        </p:nvSpPr>
        <p:spPr>
          <a:xfrm>
            <a:off x="7982856" y="3243810"/>
            <a:ext cx="348343" cy="362990"/>
          </a:xfrm>
          <a:prstGeom prst="rightArrow">
            <a:avLst/>
          </a:prstGeom>
          <a:solidFill>
            <a:schemeClr val="accent3">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derecha 6"/>
          <p:cNvSpPr/>
          <p:nvPr/>
        </p:nvSpPr>
        <p:spPr>
          <a:xfrm>
            <a:off x="8040912" y="5174210"/>
            <a:ext cx="348343" cy="362990"/>
          </a:xfrm>
          <a:prstGeom prst="rightArrow">
            <a:avLst/>
          </a:prstGeom>
          <a:solidFill>
            <a:schemeClr val="accent3">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p:cNvSpPr txBox="1"/>
          <p:nvPr/>
        </p:nvSpPr>
        <p:spPr>
          <a:xfrm>
            <a:off x="8446521" y="1491027"/>
            <a:ext cx="2067578" cy="58477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1600" dirty="0" smtClean="0">
                <a:latin typeface="Times New Roman" panose="02020603050405020304" pitchFamily="18" charset="0"/>
                <a:cs typeface="Times New Roman" panose="02020603050405020304" pitchFamily="18" charset="0"/>
              </a:rPr>
              <a:t>Solvencia financiera</a:t>
            </a:r>
          </a:p>
          <a:p>
            <a:endParaRPr lang="es-ES" sz="1600" dirty="0">
              <a:latin typeface="Times New Roman" panose="02020603050405020304" pitchFamily="18" charset="0"/>
              <a:cs typeface="Times New Roman" panose="02020603050405020304" pitchFamily="18" charset="0"/>
            </a:endParaRPr>
          </a:p>
        </p:txBody>
      </p:sp>
      <p:sp>
        <p:nvSpPr>
          <p:cNvPr id="9" name="CuadroTexto 8"/>
          <p:cNvSpPr txBox="1"/>
          <p:nvPr/>
        </p:nvSpPr>
        <p:spPr>
          <a:xfrm>
            <a:off x="8523597" y="2919237"/>
            <a:ext cx="2067578" cy="107721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1600" b="1" dirty="0" smtClean="0">
                <a:latin typeface="Times New Roman" panose="02020603050405020304" pitchFamily="18" charset="0"/>
                <a:cs typeface="Times New Roman" panose="02020603050405020304" pitchFamily="18" charset="0"/>
              </a:rPr>
              <a:t>Ciclo de operación</a:t>
            </a:r>
          </a:p>
          <a:p>
            <a:pPr marL="285750" indent="-285750">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Cuentas por cobrar </a:t>
            </a:r>
          </a:p>
          <a:p>
            <a:pPr marL="285750" indent="-285750">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Inventarios </a:t>
            </a:r>
          </a:p>
          <a:p>
            <a:pPr marL="285750" indent="-285750">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Cuentas por pagar</a:t>
            </a:r>
            <a:endParaRPr lang="es-ES" sz="1600" dirty="0">
              <a:latin typeface="Times New Roman" panose="02020603050405020304" pitchFamily="18" charset="0"/>
              <a:cs typeface="Times New Roman" panose="02020603050405020304" pitchFamily="18" charset="0"/>
            </a:endParaRPr>
          </a:p>
        </p:txBody>
      </p:sp>
      <p:sp>
        <p:nvSpPr>
          <p:cNvPr id="10" name="CuadroTexto 9"/>
          <p:cNvSpPr txBox="1"/>
          <p:nvPr/>
        </p:nvSpPr>
        <p:spPr>
          <a:xfrm>
            <a:off x="8553093" y="5063317"/>
            <a:ext cx="2067578" cy="58477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600" dirty="0" smtClean="0">
                <a:latin typeface="Times New Roman" panose="02020603050405020304" pitchFamily="18" charset="0"/>
                <a:cs typeface="Times New Roman" panose="02020603050405020304" pitchFamily="18" charset="0"/>
              </a:rPr>
              <a:t>Beneficio generado por una inversión</a:t>
            </a:r>
            <a:endParaRPr lang="es-E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674556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ector recto 14"/>
          <p:cNvCxnSpPr/>
          <p:nvPr/>
        </p:nvCxnSpPr>
        <p:spPr>
          <a:xfrm flipV="1">
            <a:off x="6420238" y="1707362"/>
            <a:ext cx="0" cy="310786"/>
          </a:xfrm>
          <a:prstGeom prst="line">
            <a:avLst/>
          </a:prstGeom>
        </p:spPr>
        <p:style>
          <a:lnRef idx="1">
            <a:schemeClr val="dk1"/>
          </a:lnRef>
          <a:fillRef idx="0">
            <a:schemeClr val="dk1"/>
          </a:fillRef>
          <a:effectRef idx="0">
            <a:schemeClr val="dk1"/>
          </a:effectRef>
          <a:fontRef idx="minor">
            <a:schemeClr val="tx1"/>
          </a:fontRef>
        </p:style>
      </p:cxnSp>
      <p:cxnSp>
        <p:nvCxnSpPr>
          <p:cNvPr id="115" name="Conector recto 114"/>
          <p:cNvCxnSpPr/>
          <p:nvPr/>
        </p:nvCxnSpPr>
        <p:spPr>
          <a:xfrm>
            <a:off x="1729969" y="4338204"/>
            <a:ext cx="0" cy="375663"/>
          </a:xfrm>
          <a:prstGeom prst="line">
            <a:avLst/>
          </a:prstGeom>
        </p:spPr>
        <p:style>
          <a:lnRef idx="1">
            <a:schemeClr val="dk1"/>
          </a:lnRef>
          <a:fillRef idx="0">
            <a:schemeClr val="dk1"/>
          </a:fillRef>
          <a:effectRef idx="0">
            <a:schemeClr val="dk1"/>
          </a:effectRef>
          <a:fontRef idx="minor">
            <a:schemeClr val="tx1"/>
          </a:fontRef>
        </p:style>
      </p:cxnSp>
      <p:sp>
        <p:nvSpPr>
          <p:cNvPr id="107" name="Abrir corchete 106"/>
          <p:cNvSpPr/>
          <p:nvPr/>
        </p:nvSpPr>
        <p:spPr>
          <a:xfrm>
            <a:off x="947442" y="5125781"/>
            <a:ext cx="378852" cy="726791"/>
          </a:xfrm>
          <a:prstGeom prst="leftBracket">
            <a:avLst>
              <a:gd name="adj" fmla="val 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cxnSp>
        <p:nvCxnSpPr>
          <p:cNvPr id="99" name="Conector angular 98"/>
          <p:cNvCxnSpPr/>
          <p:nvPr/>
        </p:nvCxnSpPr>
        <p:spPr>
          <a:xfrm>
            <a:off x="581049" y="1742200"/>
            <a:ext cx="897498" cy="720355"/>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34" name="Conector recto de flecha 33"/>
          <p:cNvCxnSpPr/>
          <p:nvPr/>
        </p:nvCxnSpPr>
        <p:spPr>
          <a:xfrm flipH="1">
            <a:off x="3407535" y="3263481"/>
            <a:ext cx="8542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Elipse 1"/>
          <p:cNvSpPr/>
          <p:nvPr/>
        </p:nvSpPr>
        <p:spPr>
          <a:xfrm>
            <a:off x="3711069" y="2359742"/>
            <a:ext cx="2837232" cy="2056071"/>
          </a:xfrm>
          <a:prstGeom prst="ellipse">
            <a:avLst/>
          </a:prstGeom>
          <a:solidFill>
            <a:schemeClr val="accent2">
              <a:lumMod val="40000"/>
              <a:lumOff val="60000"/>
            </a:schemeClr>
          </a:solidFill>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a:ln w="0"/>
                <a:solidFill>
                  <a:schemeClr val="tx1"/>
                </a:solidFill>
                <a:latin typeface="Times New Roman" panose="02020603050405020304" pitchFamily="18" charset="0"/>
                <a:cs typeface="Times New Roman" panose="02020603050405020304" pitchFamily="18" charset="0"/>
              </a:rPr>
              <a:t>I</a:t>
            </a:r>
            <a:r>
              <a:rPr lang="es-EC" sz="1400" dirty="0" smtClean="0">
                <a:ln w="0"/>
                <a:solidFill>
                  <a:schemeClr val="tx1"/>
                </a:solidFill>
                <a:latin typeface="Times New Roman" panose="02020603050405020304" pitchFamily="18" charset="0"/>
                <a:cs typeface="Times New Roman" panose="02020603050405020304" pitchFamily="18" charset="0"/>
              </a:rPr>
              <a:t>ncidencia de las ventas a crédito en la liquidez de las medianas empresas que comercializan electrodomésticos en el Distrito Metropolitano de Quito</a:t>
            </a:r>
            <a:endParaRPr lang="es-ES" sz="1400" dirty="0">
              <a:latin typeface="Times New Roman" panose="02020603050405020304" pitchFamily="18" charset="0"/>
              <a:cs typeface="Times New Roman" panose="02020603050405020304" pitchFamily="18" charset="0"/>
            </a:endParaRPr>
          </a:p>
        </p:txBody>
      </p:sp>
      <p:sp>
        <p:nvSpPr>
          <p:cNvPr id="4" name="Rectángulo redondeado 3"/>
          <p:cNvSpPr/>
          <p:nvPr/>
        </p:nvSpPr>
        <p:spPr>
          <a:xfrm>
            <a:off x="2192875" y="2977984"/>
            <a:ext cx="1214660" cy="445262"/>
          </a:xfrm>
          <a:prstGeom prst="roundRect">
            <a:avLst/>
          </a:prstGeom>
          <a:solidFill>
            <a:schemeClr val="accent4">
              <a:lumMod val="20000"/>
              <a:lumOff val="80000"/>
            </a:schemeClr>
          </a:solidFill>
          <a:ln>
            <a:solidFill>
              <a:schemeClr val="accent3">
                <a:lumMod val="75000"/>
              </a:schemeClr>
            </a:solidFill>
          </a:ln>
          <a:effectLst>
            <a:outerShdw blurRad="50800" dist="38100" dir="13500000" algn="b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lumMod val="95000"/>
                    <a:lumOff val="5000"/>
                  </a:schemeClr>
                </a:solidFill>
                <a:latin typeface="Times New Roman" panose="02020603050405020304" pitchFamily="18" charset="0"/>
                <a:cs typeface="Times New Roman" panose="02020603050405020304" pitchFamily="18" charset="0"/>
              </a:rPr>
              <a:t>Liquidez</a:t>
            </a:r>
            <a:endParaRPr lang="es-ES" sz="11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 name="Rectángulo redondeado 4"/>
          <p:cNvSpPr/>
          <p:nvPr/>
        </p:nvSpPr>
        <p:spPr>
          <a:xfrm>
            <a:off x="7094430" y="3176068"/>
            <a:ext cx="1808849" cy="466172"/>
          </a:xfrm>
          <a:prstGeom prst="roundRect">
            <a:avLst/>
          </a:prstGeom>
          <a:solidFill>
            <a:schemeClr val="accent3">
              <a:lumMod val="20000"/>
              <a:lumOff val="80000"/>
            </a:schemeClr>
          </a:solidFill>
          <a:ln>
            <a:solidFill>
              <a:schemeClr val="accent3">
                <a:lumMod val="75000"/>
              </a:schemeClr>
            </a:solidFill>
          </a:ln>
          <a:effectLst>
            <a:outerShdw blurRad="50800" dist="38100" dir="13500000" algn="b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lumMod val="95000"/>
                    <a:lumOff val="5000"/>
                  </a:schemeClr>
                </a:solidFill>
                <a:latin typeface="Times New Roman" panose="02020603050405020304" pitchFamily="18" charset="0"/>
                <a:cs typeface="Times New Roman" panose="02020603050405020304" pitchFamily="18" charset="0"/>
              </a:rPr>
              <a:t>Rentabilidad</a:t>
            </a:r>
            <a:endParaRPr lang="es-ES" sz="16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Rectángulo redondeado 5"/>
          <p:cNvSpPr/>
          <p:nvPr/>
        </p:nvSpPr>
        <p:spPr>
          <a:xfrm>
            <a:off x="1150627" y="2159843"/>
            <a:ext cx="1727732" cy="609600"/>
          </a:xfrm>
          <a:prstGeom prst="roundRect">
            <a:avLst/>
          </a:prstGeom>
          <a:solidFill>
            <a:schemeClr val="accent1">
              <a:lumMod val="20000"/>
              <a:lumOff val="80000"/>
            </a:schemeClr>
          </a:solidFill>
          <a:ln>
            <a:solidFill>
              <a:schemeClr val="accent3">
                <a:lumMod val="75000"/>
              </a:schemeClr>
            </a:solidFill>
          </a:ln>
          <a:effectLst>
            <a:outerShdw blurRad="50800" dist="38100" dir="13500000" algn="b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lumMod val="95000"/>
                    <a:lumOff val="5000"/>
                  </a:schemeClr>
                </a:solidFill>
                <a:latin typeface="Times New Roman" panose="02020603050405020304" pitchFamily="18" charset="0"/>
                <a:cs typeface="Times New Roman" panose="02020603050405020304" pitchFamily="18" charset="0"/>
              </a:rPr>
              <a:t>Gestión del Ciclo de Efectivo</a:t>
            </a:r>
          </a:p>
        </p:txBody>
      </p:sp>
      <p:sp>
        <p:nvSpPr>
          <p:cNvPr id="7" name="Rectángulo redondeado 6"/>
          <p:cNvSpPr/>
          <p:nvPr/>
        </p:nvSpPr>
        <p:spPr>
          <a:xfrm>
            <a:off x="921543" y="3824510"/>
            <a:ext cx="1523830" cy="609600"/>
          </a:xfrm>
          <a:prstGeom prst="roundRect">
            <a:avLst/>
          </a:prstGeom>
          <a:solidFill>
            <a:schemeClr val="accent1">
              <a:lumMod val="20000"/>
              <a:lumOff val="80000"/>
            </a:schemeClr>
          </a:solidFill>
          <a:ln>
            <a:solidFill>
              <a:schemeClr val="accent3">
                <a:lumMod val="75000"/>
              </a:schemeClr>
            </a:solidFill>
          </a:ln>
          <a:effectLst>
            <a:outerShdw blurRad="50800" dist="38100" dir="13500000" algn="b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lumMod val="95000"/>
                    <a:lumOff val="5000"/>
                  </a:schemeClr>
                </a:solidFill>
                <a:latin typeface="Times New Roman" panose="02020603050405020304" pitchFamily="18" charset="0"/>
                <a:cs typeface="Times New Roman" panose="02020603050405020304" pitchFamily="18" charset="0"/>
              </a:rPr>
              <a:t>Capital de Trabajo</a:t>
            </a:r>
          </a:p>
        </p:txBody>
      </p:sp>
      <p:cxnSp>
        <p:nvCxnSpPr>
          <p:cNvPr id="9" name="Conector recto 8"/>
          <p:cNvCxnSpPr/>
          <p:nvPr/>
        </p:nvCxnSpPr>
        <p:spPr>
          <a:xfrm>
            <a:off x="1663951" y="2788127"/>
            <a:ext cx="484117" cy="481191"/>
          </a:xfrm>
          <a:prstGeom prst="line">
            <a:avLst/>
          </a:prstGeom>
        </p:spPr>
        <p:style>
          <a:lnRef idx="1">
            <a:schemeClr val="dk1"/>
          </a:lnRef>
          <a:fillRef idx="0">
            <a:schemeClr val="dk1"/>
          </a:fillRef>
          <a:effectRef idx="0">
            <a:schemeClr val="dk1"/>
          </a:effectRef>
          <a:fontRef idx="minor">
            <a:schemeClr val="tx1"/>
          </a:fontRef>
        </p:style>
      </p:cxnSp>
      <p:cxnSp>
        <p:nvCxnSpPr>
          <p:cNvPr id="11" name="Conector recto 10"/>
          <p:cNvCxnSpPr/>
          <p:nvPr/>
        </p:nvCxnSpPr>
        <p:spPr>
          <a:xfrm flipH="1">
            <a:off x="1663951" y="3311511"/>
            <a:ext cx="484117" cy="465903"/>
          </a:xfrm>
          <a:prstGeom prst="line">
            <a:avLst/>
          </a:prstGeom>
        </p:spPr>
        <p:style>
          <a:lnRef idx="1">
            <a:schemeClr val="dk1"/>
          </a:lnRef>
          <a:fillRef idx="0">
            <a:schemeClr val="dk1"/>
          </a:fillRef>
          <a:effectRef idx="0">
            <a:schemeClr val="dk1"/>
          </a:effectRef>
          <a:fontRef idx="minor">
            <a:schemeClr val="tx1"/>
          </a:fontRef>
        </p:style>
      </p:cxnSp>
      <p:sp>
        <p:nvSpPr>
          <p:cNvPr id="17" name="Rectángulo redondeado 16"/>
          <p:cNvSpPr/>
          <p:nvPr/>
        </p:nvSpPr>
        <p:spPr>
          <a:xfrm>
            <a:off x="220576" y="1043218"/>
            <a:ext cx="1985857" cy="838450"/>
          </a:xfrm>
          <a:prstGeom prst="roundRect">
            <a:avLst/>
          </a:prstGeom>
          <a:solidFill>
            <a:schemeClr val="accent1">
              <a:lumMod val="20000"/>
              <a:lumOff val="80000"/>
            </a:schemeClr>
          </a:solidFill>
          <a:ln>
            <a:solidFill>
              <a:schemeClr val="accent3">
                <a:lumMod val="75000"/>
              </a:schemeClr>
            </a:solidFill>
          </a:ln>
          <a:effectLst>
            <a:outerShdw blurRad="50800" dist="38100" dir="13500000" algn="b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tx1">
                    <a:lumMod val="95000"/>
                    <a:lumOff val="5000"/>
                  </a:schemeClr>
                </a:solidFill>
                <a:latin typeface="Times New Roman" panose="02020603050405020304" pitchFamily="18" charset="0"/>
                <a:cs typeface="Times New Roman" panose="02020603050405020304" pitchFamily="18" charset="0"/>
              </a:rPr>
              <a:t>Reducir inventarios</a:t>
            </a:r>
          </a:p>
          <a:p>
            <a:r>
              <a:rPr lang="es-ES" sz="1600" dirty="0">
                <a:solidFill>
                  <a:schemeClr val="tx1">
                    <a:lumMod val="95000"/>
                    <a:lumOff val="5000"/>
                  </a:schemeClr>
                </a:solidFill>
                <a:latin typeface="Times New Roman" panose="02020603050405020304" pitchFamily="18" charset="0"/>
                <a:cs typeface="Times New Roman" panose="02020603050405020304" pitchFamily="18" charset="0"/>
              </a:rPr>
              <a:t>Acelerar </a:t>
            </a:r>
            <a:r>
              <a:rPr lang="es-ES" sz="1600" dirty="0" smtClean="0">
                <a:solidFill>
                  <a:schemeClr val="tx1">
                    <a:lumMod val="95000"/>
                    <a:lumOff val="5000"/>
                  </a:schemeClr>
                </a:solidFill>
                <a:latin typeface="Times New Roman" panose="02020603050405020304" pitchFamily="18" charset="0"/>
                <a:cs typeface="Times New Roman" panose="02020603050405020304" pitchFamily="18" charset="0"/>
              </a:rPr>
              <a:t>Cobros</a:t>
            </a:r>
            <a:endParaRPr lang="es-ES" sz="16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s-ES" sz="1600" dirty="0">
                <a:solidFill>
                  <a:schemeClr val="tx1">
                    <a:lumMod val="95000"/>
                    <a:lumOff val="5000"/>
                  </a:schemeClr>
                </a:solidFill>
                <a:latin typeface="Times New Roman" panose="02020603050405020304" pitchFamily="18" charset="0"/>
                <a:cs typeface="Times New Roman" panose="02020603050405020304" pitchFamily="18" charset="0"/>
              </a:rPr>
              <a:t>Aplazar Pagos</a:t>
            </a:r>
          </a:p>
        </p:txBody>
      </p:sp>
      <p:cxnSp>
        <p:nvCxnSpPr>
          <p:cNvPr id="36" name="Conector recto de flecha 35"/>
          <p:cNvCxnSpPr/>
          <p:nvPr/>
        </p:nvCxnSpPr>
        <p:spPr>
          <a:xfrm flipV="1">
            <a:off x="6528532" y="3408991"/>
            <a:ext cx="506785" cy="42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Conector recto de flecha 40"/>
          <p:cNvCxnSpPr/>
          <p:nvPr/>
        </p:nvCxnSpPr>
        <p:spPr>
          <a:xfrm flipH="1" flipV="1">
            <a:off x="6704828" y="2410628"/>
            <a:ext cx="1195785" cy="7549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Conector recto de flecha 44"/>
          <p:cNvCxnSpPr/>
          <p:nvPr/>
        </p:nvCxnSpPr>
        <p:spPr>
          <a:xfrm flipV="1">
            <a:off x="7947187" y="2462555"/>
            <a:ext cx="690843" cy="6959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Rectángulo redondeado 46"/>
          <p:cNvSpPr/>
          <p:nvPr/>
        </p:nvSpPr>
        <p:spPr>
          <a:xfrm>
            <a:off x="5799260" y="1936003"/>
            <a:ext cx="1214660" cy="445262"/>
          </a:xfrm>
          <a:prstGeom prst="roundRect">
            <a:avLst/>
          </a:prstGeom>
          <a:solidFill>
            <a:schemeClr val="accent1">
              <a:lumMod val="20000"/>
              <a:lumOff val="80000"/>
            </a:schemeClr>
          </a:solidFill>
          <a:ln>
            <a:solidFill>
              <a:schemeClr val="accent3">
                <a:lumMod val="75000"/>
              </a:schemeClr>
            </a:solidFill>
          </a:ln>
          <a:effectLst>
            <a:outerShdw blurRad="50800" dist="38100" dir="13500000" algn="b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lumMod val="95000"/>
                    <a:lumOff val="5000"/>
                  </a:schemeClr>
                </a:solidFill>
                <a:latin typeface="Times New Roman" panose="02020603050405020304" pitchFamily="18" charset="0"/>
                <a:cs typeface="Times New Roman" panose="02020603050405020304" pitchFamily="18" charset="0"/>
              </a:rPr>
              <a:t>Rotación</a:t>
            </a:r>
          </a:p>
        </p:txBody>
      </p:sp>
      <p:sp>
        <p:nvSpPr>
          <p:cNvPr id="48" name="Rectángulo redondeado 47"/>
          <p:cNvSpPr/>
          <p:nvPr/>
        </p:nvSpPr>
        <p:spPr>
          <a:xfrm>
            <a:off x="8057140" y="1996714"/>
            <a:ext cx="1214660" cy="445262"/>
          </a:xfrm>
          <a:prstGeom prst="roundRect">
            <a:avLst/>
          </a:prstGeom>
          <a:solidFill>
            <a:schemeClr val="accent1">
              <a:lumMod val="20000"/>
              <a:lumOff val="80000"/>
            </a:schemeClr>
          </a:solidFill>
          <a:ln>
            <a:solidFill>
              <a:schemeClr val="accent3">
                <a:lumMod val="75000"/>
              </a:schemeClr>
            </a:solidFill>
          </a:ln>
          <a:effectLst>
            <a:outerShdw blurRad="50800" dist="38100" dir="13500000" algn="b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lumMod val="95000"/>
                    <a:lumOff val="5000"/>
                  </a:schemeClr>
                </a:solidFill>
                <a:latin typeface="Times New Roman" panose="02020603050405020304" pitchFamily="18" charset="0"/>
                <a:cs typeface="Times New Roman" panose="02020603050405020304" pitchFamily="18" charset="0"/>
              </a:rPr>
              <a:t>Márgenes</a:t>
            </a:r>
          </a:p>
        </p:txBody>
      </p:sp>
      <p:sp>
        <p:nvSpPr>
          <p:cNvPr id="70" name="CuadroTexto 69"/>
          <p:cNvSpPr txBox="1"/>
          <p:nvPr/>
        </p:nvSpPr>
        <p:spPr>
          <a:xfrm>
            <a:off x="4151089" y="894351"/>
            <a:ext cx="2257390" cy="338554"/>
          </a:xfrm>
          <a:prstGeom prst="rect">
            <a:avLst/>
          </a:prstGeom>
          <a:noFill/>
        </p:spPr>
        <p:txBody>
          <a:bodyPr wrap="square" rtlCol="0">
            <a:spAutoFit/>
          </a:bodyPr>
          <a:lstStyle/>
          <a:p>
            <a:pPr algn="r"/>
            <a:r>
              <a:rPr lang="es-ES" sz="1600" dirty="0">
                <a:latin typeface="Times New Roman" panose="02020603050405020304" pitchFamily="18" charset="0"/>
                <a:cs typeface="Times New Roman" panose="02020603050405020304" pitchFamily="18" charset="0"/>
              </a:rPr>
              <a:t>Rotación del Activo</a:t>
            </a:r>
          </a:p>
        </p:txBody>
      </p:sp>
      <p:sp>
        <p:nvSpPr>
          <p:cNvPr id="71" name="CuadroTexto 70"/>
          <p:cNvSpPr txBox="1"/>
          <p:nvPr/>
        </p:nvSpPr>
        <p:spPr>
          <a:xfrm>
            <a:off x="3729437" y="1261436"/>
            <a:ext cx="2698853" cy="338554"/>
          </a:xfrm>
          <a:prstGeom prst="rect">
            <a:avLst/>
          </a:prstGeom>
          <a:noFill/>
        </p:spPr>
        <p:txBody>
          <a:bodyPr wrap="square" rtlCol="0">
            <a:spAutoFit/>
          </a:bodyPr>
          <a:lstStyle/>
          <a:p>
            <a:pPr algn="r"/>
            <a:r>
              <a:rPr lang="es-ES" sz="1600" dirty="0">
                <a:latin typeface="Times New Roman" panose="02020603050405020304" pitchFamily="18" charset="0"/>
                <a:cs typeface="Times New Roman" panose="02020603050405020304" pitchFamily="18" charset="0"/>
              </a:rPr>
              <a:t>Rotación del Patrimonio</a:t>
            </a:r>
          </a:p>
        </p:txBody>
      </p:sp>
      <p:sp>
        <p:nvSpPr>
          <p:cNvPr id="84" name="Abrir corchete 83"/>
          <p:cNvSpPr/>
          <p:nvPr/>
        </p:nvSpPr>
        <p:spPr>
          <a:xfrm rot="16200000">
            <a:off x="8542445" y="855018"/>
            <a:ext cx="244051" cy="1187676"/>
          </a:xfrm>
          <a:prstGeom prst="leftBracket">
            <a:avLst>
              <a:gd name="adj" fmla="val 0"/>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85" name="CuadroTexto 84"/>
          <p:cNvSpPr txBox="1"/>
          <p:nvPr/>
        </p:nvSpPr>
        <p:spPr>
          <a:xfrm>
            <a:off x="8518547" y="824524"/>
            <a:ext cx="1399044" cy="584775"/>
          </a:xfrm>
          <a:prstGeom prst="rect">
            <a:avLst/>
          </a:prstGeom>
          <a:noFill/>
        </p:spPr>
        <p:txBody>
          <a:bodyPr wrap="square" rtlCol="0">
            <a:spAutoFit/>
          </a:bodyPr>
          <a:lstStyle/>
          <a:p>
            <a:pPr algn="ctr"/>
            <a:r>
              <a:rPr lang="es-ES" sz="1600" dirty="0">
                <a:latin typeface="Times New Roman" panose="02020603050405020304" pitchFamily="18" charset="0"/>
                <a:cs typeface="Times New Roman" panose="02020603050405020304" pitchFamily="18" charset="0"/>
              </a:rPr>
              <a:t>Margen Operacional</a:t>
            </a:r>
          </a:p>
        </p:txBody>
      </p:sp>
      <p:sp>
        <p:nvSpPr>
          <p:cNvPr id="86" name="CuadroTexto 85"/>
          <p:cNvSpPr txBox="1"/>
          <p:nvPr/>
        </p:nvSpPr>
        <p:spPr>
          <a:xfrm>
            <a:off x="7579193" y="789601"/>
            <a:ext cx="945869" cy="584775"/>
          </a:xfrm>
          <a:prstGeom prst="rect">
            <a:avLst/>
          </a:prstGeom>
          <a:noFill/>
        </p:spPr>
        <p:txBody>
          <a:bodyPr wrap="square" rtlCol="0">
            <a:spAutoFit/>
          </a:bodyPr>
          <a:lstStyle/>
          <a:p>
            <a:pPr algn="ctr"/>
            <a:r>
              <a:rPr lang="es-ES" sz="1600" dirty="0">
                <a:latin typeface="Times New Roman" panose="02020603050405020304" pitchFamily="18" charset="0"/>
                <a:cs typeface="Times New Roman" panose="02020603050405020304" pitchFamily="18" charset="0"/>
              </a:rPr>
              <a:t>Margen Bruto</a:t>
            </a:r>
          </a:p>
        </p:txBody>
      </p:sp>
      <p:sp>
        <p:nvSpPr>
          <p:cNvPr id="105" name="Rectángulo redondeado 104"/>
          <p:cNvSpPr/>
          <p:nvPr/>
        </p:nvSpPr>
        <p:spPr>
          <a:xfrm>
            <a:off x="1199857" y="4904013"/>
            <a:ext cx="1502448" cy="470712"/>
          </a:xfrm>
          <a:prstGeom prst="roundRect">
            <a:avLst/>
          </a:prstGeom>
          <a:solidFill>
            <a:schemeClr val="accent1">
              <a:lumMod val="20000"/>
              <a:lumOff val="80000"/>
            </a:schemeClr>
          </a:solidFill>
          <a:ln>
            <a:solidFill>
              <a:schemeClr val="accent3">
                <a:lumMod val="75000"/>
              </a:schemeClr>
            </a:solidFill>
          </a:ln>
          <a:effectLst>
            <a:outerShdw blurRad="50800" dist="38100" dir="13500000" algn="b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tx1">
                    <a:lumMod val="95000"/>
                    <a:lumOff val="5000"/>
                  </a:schemeClr>
                </a:solidFill>
                <a:latin typeface="Times New Roman" panose="02020603050405020304" pitchFamily="18" charset="0"/>
                <a:cs typeface="Times New Roman" panose="02020603050405020304" pitchFamily="18" charset="0"/>
              </a:rPr>
              <a:t>Activos Corrientes</a:t>
            </a:r>
          </a:p>
        </p:txBody>
      </p:sp>
      <p:sp>
        <p:nvSpPr>
          <p:cNvPr id="106" name="Rectángulo redondeado 105"/>
          <p:cNvSpPr/>
          <p:nvPr/>
        </p:nvSpPr>
        <p:spPr>
          <a:xfrm>
            <a:off x="1213505" y="5679521"/>
            <a:ext cx="1502448" cy="470712"/>
          </a:xfrm>
          <a:prstGeom prst="roundRect">
            <a:avLst/>
          </a:prstGeom>
          <a:solidFill>
            <a:schemeClr val="accent1">
              <a:lumMod val="20000"/>
              <a:lumOff val="80000"/>
            </a:schemeClr>
          </a:solidFill>
          <a:ln>
            <a:solidFill>
              <a:schemeClr val="accent3">
                <a:lumMod val="75000"/>
              </a:schemeClr>
            </a:solidFill>
          </a:ln>
          <a:effectLst>
            <a:outerShdw blurRad="50800" dist="38100" dir="13500000" algn="b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tx1">
                    <a:lumMod val="95000"/>
                    <a:lumOff val="5000"/>
                  </a:schemeClr>
                </a:solidFill>
                <a:latin typeface="Times New Roman" panose="02020603050405020304" pitchFamily="18" charset="0"/>
                <a:cs typeface="Times New Roman" panose="02020603050405020304" pitchFamily="18" charset="0"/>
              </a:rPr>
              <a:t>Pasivos Corrientes</a:t>
            </a:r>
          </a:p>
        </p:txBody>
      </p:sp>
      <p:cxnSp>
        <p:nvCxnSpPr>
          <p:cNvPr id="117" name="Conector recto 116"/>
          <p:cNvCxnSpPr/>
          <p:nvPr/>
        </p:nvCxnSpPr>
        <p:spPr>
          <a:xfrm flipH="1">
            <a:off x="920467" y="4727515"/>
            <a:ext cx="809502" cy="0"/>
          </a:xfrm>
          <a:prstGeom prst="line">
            <a:avLst/>
          </a:prstGeom>
        </p:spPr>
        <p:style>
          <a:lnRef idx="1">
            <a:schemeClr val="dk1"/>
          </a:lnRef>
          <a:fillRef idx="0">
            <a:schemeClr val="dk1"/>
          </a:fillRef>
          <a:effectRef idx="0">
            <a:schemeClr val="dk1"/>
          </a:effectRef>
          <a:fontRef idx="minor">
            <a:schemeClr val="tx1"/>
          </a:fontRef>
        </p:style>
      </p:cxnSp>
      <p:cxnSp>
        <p:nvCxnSpPr>
          <p:cNvPr id="124" name="Conector recto 123"/>
          <p:cNvCxnSpPr/>
          <p:nvPr/>
        </p:nvCxnSpPr>
        <p:spPr>
          <a:xfrm>
            <a:off x="935191" y="4727515"/>
            <a:ext cx="0" cy="672632"/>
          </a:xfrm>
          <a:prstGeom prst="line">
            <a:avLst/>
          </a:prstGeom>
        </p:spPr>
        <p:style>
          <a:lnRef idx="1">
            <a:schemeClr val="dk1"/>
          </a:lnRef>
          <a:fillRef idx="0">
            <a:schemeClr val="dk1"/>
          </a:fillRef>
          <a:effectRef idx="0">
            <a:schemeClr val="dk1"/>
          </a:effectRef>
          <a:fontRef idx="minor">
            <a:schemeClr val="tx1"/>
          </a:fontRef>
        </p:style>
      </p:cxnSp>
      <p:sp>
        <p:nvSpPr>
          <p:cNvPr id="126" name="CuadroTexto 125"/>
          <p:cNvSpPr txBox="1"/>
          <p:nvPr/>
        </p:nvSpPr>
        <p:spPr>
          <a:xfrm>
            <a:off x="94915" y="194668"/>
            <a:ext cx="3025214" cy="461665"/>
          </a:xfrm>
          <a:prstGeom prst="rect">
            <a:avLst/>
          </a:prstGeom>
          <a:noFill/>
          <a:effectLst/>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Variables</a:t>
            </a:r>
            <a:endParaRPr lang="es-ES" sz="2400" dirty="0">
              <a:latin typeface="Times New Roman" panose="02020603050405020304" pitchFamily="18" charset="0"/>
              <a:cs typeface="Times New Roman" panose="02020603050405020304" pitchFamily="18" charset="0"/>
            </a:endParaRPr>
          </a:p>
        </p:txBody>
      </p:sp>
      <p:cxnSp>
        <p:nvCxnSpPr>
          <p:cNvPr id="133" name="Conector recto de flecha 132"/>
          <p:cNvCxnSpPr>
            <a:stCxn id="2" idx="4"/>
          </p:cNvCxnSpPr>
          <p:nvPr/>
        </p:nvCxnSpPr>
        <p:spPr>
          <a:xfrm>
            <a:off x="5129685" y="4415813"/>
            <a:ext cx="0" cy="6600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4" name="Rectángulo redondeado 133"/>
          <p:cNvSpPr/>
          <p:nvPr/>
        </p:nvSpPr>
        <p:spPr>
          <a:xfrm>
            <a:off x="4261776" y="5104775"/>
            <a:ext cx="1808849" cy="466172"/>
          </a:xfrm>
          <a:prstGeom prst="roundRect">
            <a:avLst/>
          </a:prstGeom>
          <a:solidFill>
            <a:schemeClr val="bg2">
              <a:lumMod val="90000"/>
            </a:schemeClr>
          </a:solidFill>
          <a:ln>
            <a:solidFill>
              <a:schemeClr val="accent3">
                <a:lumMod val="75000"/>
              </a:schemeClr>
            </a:solidFill>
          </a:ln>
          <a:effectLst>
            <a:outerShdw blurRad="50800" dist="38100" dir="13500000" algn="b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lumMod val="95000"/>
                    <a:lumOff val="5000"/>
                  </a:schemeClr>
                </a:solidFill>
                <a:latin typeface="Times New Roman" panose="02020603050405020304" pitchFamily="18" charset="0"/>
                <a:cs typeface="Times New Roman" panose="02020603050405020304" pitchFamily="18" charset="0"/>
              </a:rPr>
              <a:t>Ventas a Crédito</a:t>
            </a:r>
          </a:p>
        </p:txBody>
      </p:sp>
      <p:cxnSp>
        <p:nvCxnSpPr>
          <p:cNvPr id="136" name="Conector recto de flecha 135"/>
          <p:cNvCxnSpPr/>
          <p:nvPr/>
        </p:nvCxnSpPr>
        <p:spPr>
          <a:xfrm flipV="1">
            <a:off x="6077512" y="4813720"/>
            <a:ext cx="704412" cy="5002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8" name="Conector recto de flecha 137"/>
          <p:cNvCxnSpPr/>
          <p:nvPr/>
        </p:nvCxnSpPr>
        <p:spPr>
          <a:xfrm>
            <a:off x="6052545" y="5300059"/>
            <a:ext cx="777528" cy="3870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9" name="CuadroTexto 138"/>
          <p:cNvSpPr txBox="1"/>
          <p:nvPr/>
        </p:nvSpPr>
        <p:spPr>
          <a:xfrm>
            <a:off x="6746180" y="4657962"/>
            <a:ext cx="2257390" cy="338554"/>
          </a:xfrm>
          <a:prstGeom prst="rect">
            <a:avLst/>
          </a:prstGeom>
          <a:noFill/>
        </p:spPr>
        <p:txBody>
          <a:bodyPr wrap="square" rtlCol="0">
            <a:spAutoFit/>
          </a:bodyPr>
          <a:lstStyle/>
          <a:p>
            <a:r>
              <a:rPr lang="es-ES" sz="1600" dirty="0">
                <a:latin typeface="Times New Roman" panose="02020603050405020304" pitchFamily="18" charset="0"/>
                <a:cs typeface="Times New Roman" panose="02020603050405020304" pitchFamily="18" charset="0"/>
              </a:rPr>
              <a:t>Concesión de Crédito</a:t>
            </a:r>
          </a:p>
        </p:txBody>
      </p:sp>
      <p:sp>
        <p:nvSpPr>
          <p:cNvPr id="140" name="CuadroTexto 139"/>
          <p:cNvSpPr txBox="1"/>
          <p:nvPr/>
        </p:nvSpPr>
        <p:spPr>
          <a:xfrm>
            <a:off x="6771918" y="5554273"/>
            <a:ext cx="2257390" cy="338554"/>
          </a:xfrm>
          <a:prstGeom prst="rect">
            <a:avLst/>
          </a:prstGeom>
          <a:noFill/>
        </p:spPr>
        <p:txBody>
          <a:bodyPr wrap="square" rtlCol="0">
            <a:spAutoFit/>
          </a:bodyPr>
          <a:lstStyle/>
          <a:p>
            <a:r>
              <a:rPr lang="es-ES" sz="1600" dirty="0">
                <a:latin typeface="Times New Roman" panose="02020603050405020304" pitchFamily="18" charset="0"/>
                <a:cs typeface="Times New Roman" panose="02020603050405020304" pitchFamily="18" charset="0"/>
              </a:rPr>
              <a:t>Recuperación de Crédito </a:t>
            </a:r>
          </a:p>
        </p:txBody>
      </p:sp>
      <p:pic>
        <p:nvPicPr>
          <p:cNvPr id="39" name="Imagen 38" descr="https://encrypted-tbn2.gstatic.com/images?q=tbn:ANd9GcSBpL-454MJ-DxrAOXHotLYAl15_h2GD57qw1QA6zXNLsEd0nbm"/>
          <p:cNvPicPr/>
          <p:nvPr/>
        </p:nvPicPr>
        <p:blipFill rotWithShape="1">
          <a:blip r:embed="rId2" cstate="print">
            <a:extLst>
              <a:ext uri="{28A0092B-C50C-407E-A947-70E740481C1C}">
                <a14:useLocalDpi xmlns:a14="http://schemas.microsoft.com/office/drawing/2010/main" val="0"/>
              </a:ext>
            </a:extLst>
          </a:blip>
          <a:srcRect r="72990"/>
          <a:stretch/>
        </p:blipFill>
        <p:spPr bwMode="auto">
          <a:xfrm>
            <a:off x="10831287" y="93293"/>
            <a:ext cx="1175946" cy="1112610"/>
          </a:xfrm>
          <a:prstGeom prst="ellipse">
            <a:avLst/>
          </a:prstGeom>
          <a:ln>
            <a:noFill/>
          </a:ln>
          <a:effectLst>
            <a:softEdge rad="112500"/>
          </a:effectLst>
        </p:spPr>
      </p:pic>
      <p:cxnSp>
        <p:nvCxnSpPr>
          <p:cNvPr id="12" name="Conector recto 11"/>
          <p:cNvCxnSpPr>
            <a:stCxn id="84" idx="1"/>
            <a:endCxn id="48" idx="0"/>
          </p:cNvCxnSpPr>
          <p:nvPr/>
        </p:nvCxnSpPr>
        <p:spPr>
          <a:xfrm flipH="1">
            <a:off x="8664470" y="1570882"/>
            <a:ext cx="1" cy="425832"/>
          </a:xfrm>
          <a:prstGeom prst="line">
            <a:avLst/>
          </a:prstGeom>
        </p:spPr>
        <p:style>
          <a:lnRef idx="1">
            <a:schemeClr val="dk1"/>
          </a:lnRef>
          <a:fillRef idx="0">
            <a:schemeClr val="dk1"/>
          </a:fillRef>
          <a:effectRef idx="0">
            <a:schemeClr val="dk1"/>
          </a:effectRef>
          <a:fontRef idx="minor">
            <a:schemeClr val="tx1"/>
          </a:fontRef>
        </p:style>
      </p:cxnSp>
      <p:cxnSp>
        <p:nvCxnSpPr>
          <p:cNvPr id="18" name="Conector recto 17"/>
          <p:cNvCxnSpPr/>
          <p:nvPr/>
        </p:nvCxnSpPr>
        <p:spPr>
          <a:xfrm>
            <a:off x="6416070" y="1693714"/>
            <a:ext cx="316462" cy="0"/>
          </a:xfrm>
          <a:prstGeom prst="line">
            <a:avLst/>
          </a:prstGeom>
        </p:spPr>
        <p:style>
          <a:lnRef idx="1">
            <a:schemeClr val="dk1"/>
          </a:lnRef>
          <a:fillRef idx="0">
            <a:schemeClr val="dk1"/>
          </a:fillRef>
          <a:effectRef idx="0">
            <a:schemeClr val="dk1"/>
          </a:effectRef>
          <a:fontRef idx="minor">
            <a:schemeClr val="tx1"/>
          </a:fontRef>
        </p:style>
      </p:cxnSp>
      <p:cxnSp>
        <p:nvCxnSpPr>
          <p:cNvPr id="20" name="Conector recto 19"/>
          <p:cNvCxnSpPr/>
          <p:nvPr/>
        </p:nvCxnSpPr>
        <p:spPr>
          <a:xfrm>
            <a:off x="6746180" y="1090924"/>
            <a:ext cx="0" cy="602790"/>
          </a:xfrm>
          <a:prstGeom prst="line">
            <a:avLst/>
          </a:prstGeom>
        </p:spPr>
        <p:style>
          <a:lnRef idx="1">
            <a:schemeClr val="dk1"/>
          </a:lnRef>
          <a:fillRef idx="0">
            <a:schemeClr val="dk1"/>
          </a:fillRef>
          <a:effectRef idx="0">
            <a:schemeClr val="dk1"/>
          </a:effectRef>
          <a:fontRef idx="minor">
            <a:schemeClr val="tx1"/>
          </a:fontRef>
        </p:style>
      </p:cxnSp>
      <p:cxnSp>
        <p:nvCxnSpPr>
          <p:cNvPr id="22" name="Conector recto 21"/>
          <p:cNvCxnSpPr/>
          <p:nvPr/>
        </p:nvCxnSpPr>
        <p:spPr>
          <a:xfrm>
            <a:off x="6367535" y="1090924"/>
            <a:ext cx="350941" cy="0"/>
          </a:xfrm>
          <a:prstGeom prst="line">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58" name="Conector recto 57"/>
          <p:cNvCxnSpPr/>
          <p:nvPr/>
        </p:nvCxnSpPr>
        <p:spPr>
          <a:xfrm>
            <a:off x="6373698" y="1449662"/>
            <a:ext cx="350941" cy="0"/>
          </a:xfrm>
          <a:prstGeom prst="line">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57695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6318</TotalTime>
  <Words>2503</Words>
  <Application>Microsoft Office PowerPoint</Application>
  <PresentationFormat>Panorámica</PresentationFormat>
  <Paragraphs>542</Paragraphs>
  <Slides>32</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32</vt:i4>
      </vt:variant>
    </vt:vector>
  </HeadingPairs>
  <TitlesOfParts>
    <vt:vector size="39" baseType="lpstr">
      <vt:lpstr>Arial</vt:lpstr>
      <vt:lpstr>Calibri</vt:lpstr>
      <vt:lpstr>Symbol</vt:lpstr>
      <vt:lpstr>Times New Roman</vt:lpstr>
      <vt:lpstr>Trebuchet MS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Fernanda</dc:creator>
  <cp:lastModifiedBy>Fernanda</cp:lastModifiedBy>
  <cp:revision>197</cp:revision>
  <dcterms:created xsi:type="dcterms:W3CDTF">2018-05-21T15:22:08Z</dcterms:created>
  <dcterms:modified xsi:type="dcterms:W3CDTF">2018-07-09T17:26:36Z</dcterms:modified>
</cp:coreProperties>
</file>