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7" r:id="rId10"/>
    <p:sldId id="289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4" r:id="rId30"/>
    <p:sldId id="288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2" autoAdjust="0"/>
  </p:normalViewPr>
  <p:slideViewPr>
    <p:cSldViewPr snapToGrid="0">
      <p:cViewPr varScale="1">
        <p:scale>
          <a:sx n="63" d="100"/>
          <a:sy n="63" d="100"/>
        </p:scale>
        <p:origin x="22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SO.%20MODEL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SO.%20MODEL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SO.%20MODE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¿Que</a:t>
            </a:r>
            <a:r>
              <a:rPr lang="es-ES" baseline="0"/>
              <a:t> tipo de productos cultiva Ud. generalmente en el terreno que dispone?</a:t>
            </a:r>
            <a:endParaRPr lang="es-ES"/>
          </a:p>
        </c:rich>
      </c:tx>
      <c:layout>
        <c:manualLayout>
          <c:xMode val="edge"/>
          <c:yMode val="edge"/>
          <c:x val="0.11148622047244094"/>
          <c:y val="4.16666666666666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AD8-4024-BE9C-0A1122D49E8D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AD8-4024-BE9C-0A1122D49E8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AD8-4024-BE9C-0A1122D49E8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AD8-4024-BE9C-0A1122D49E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AD8-4024-BE9C-0A1122D49E8D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AD8-4024-BE9C-0A1122D49E8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AD8-4024-BE9C-0A1122D49E8D}"/>
              </c:ext>
            </c:extLst>
          </c:dPt>
          <c:dLbls>
            <c:dLbl>
              <c:idx val="0"/>
              <c:layout>
                <c:manualLayout>
                  <c:x val="8.3333333333333332E-3"/>
                  <c:y val="0.19102991698972943"/>
                </c:manualLayout>
              </c:layout>
              <c:tx>
                <c:rich>
                  <a:bodyPr/>
                  <a:lstStyle/>
                  <a:p>
                    <a:fld id="{0787782B-3B30-480A-B843-594B5AB486AD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D8-4024-BE9C-0A1122D49E8D}"/>
                </c:ext>
              </c:extLst>
            </c:dLbl>
            <c:dLbl>
              <c:idx val="1"/>
              <c:layout>
                <c:manualLayout>
                  <c:x val="8.3333333333333332E-3"/>
                  <c:y val="0.11886305946027606"/>
                </c:manualLayout>
              </c:layout>
              <c:tx>
                <c:rich>
                  <a:bodyPr/>
                  <a:lstStyle/>
                  <a:p>
                    <a:fld id="{C9147BBD-4F77-472F-9EAD-F56C93E75D0D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D8-4024-BE9C-0A1122D49E8D}"/>
                </c:ext>
              </c:extLst>
            </c:dLbl>
            <c:dLbl>
              <c:idx val="2"/>
              <c:layout>
                <c:manualLayout>
                  <c:x val="1.3888888888888888E-2"/>
                  <c:y val="0.15282393359178362"/>
                </c:manualLayout>
              </c:layout>
              <c:tx>
                <c:rich>
                  <a:bodyPr/>
                  <a:lstStyle/>
                  <a:p>
                    <a:fld id="{B4F539CF-2FFF-4C2F-A462-B7620F60742A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D8-4024-BE9C-0A1122D49E8D}"/>
                </c:ext>
              </c:extLst>
            </c:dLbl>
            <c:dLbl>
              <c:idx val="3"/>
              <c:layout>
                <c:manualLayout>
                  <c:x val="8.3333333333332309E-3"/>
                  <c:y val="0.11461795019383771"/>
                </c:manualLayout>
              </c:layout>
              <c:tx>
                <c:rich>
                  <a:bodyPr/>
                  <a:lstStyle/>
                  <a:p>
                    <a:fld id="{A390E413-07B3-4F9A-8AD9-A9FC9F3E9D0C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AD8-4024-BE9C-0A1122D49E8D}"/>
                </c:ext>
              </c:extLst>
            </c:dLbl>
            <c:dLbl>
              <c:idx val="4"/>
              <c:layout>
                <c:manualLayout>
                  <c:x val="1.9444444444444445E-2"/>
                  <c:y val="0"/>
                </c:manualLayout>
              </c:layout>
              <c:tx>
                <c:rich>
                  <a:bodyPr/>
                  <a:lstStyle/>
                  <a:p>
                    <a:fld id="{B608954E-6888-415A-916C-F7A994E50DA4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AD8-4024-BE9C-0A1122D49E8D}"/>
                </c:ext>
              </c:extLst>
            </c:dLbl>
            <c:dLbl>
              <c:idx val="5"/>
              <c:layout>
                <c:manualLayout>
                  <c:x val="1.1111111111111112E-2"/>
                  <c:y val="7.6411966795891809E-2"/>
                </c:manualLayout>
              </c:layout>
              <c:tx>
                <c:rich>
                  <a:bodyPr/>
                  <a:lstStyle/>
                  <a:p>
                    <a:fld id="{641A3830-3412-4D1B-B735-87B5FD1208A6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AD8-4024-BE9C-0A1122D49E8D}"/>
                </c:ext>
              </c:extLst>
            </c:dLbl>
            <c:dLbl>
              <c:idx val="6"/>
              <c:layout>
                <c:manualLayout>
                  <c:x val="2.2222222222222119E-2"/>
                  <c:y val="0.14008860579246832"/>
                </c:manualLayout>
              </c:layout>
              <c:tx>
                <c:rich>
                  <a:bodyPr/>
                  <a:lstStyle/>
                  <a:p>
                    <a:fld id="{8556EF60-E65D-450B-8586-B411276646A8}" type="VALUE"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AD8-4024-BE9C-0A1122D49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Productos!$C$5:$C$11</c:f>
              <c:strCache>
                <c:ptCount val="7"/>
                <c:pt idx="0">
                  <c:v>Cacao</c:v>
                </c:pt>
                <c:pt idx="1">
                  <c:v>Café</c:v>
                </c:pt>
                <c:pt idx="2">
                  <c:v>Platano</c:v>
                </c:pt>
                <c:pt idx="3">
                  <c:v>Pimienta</c:v>
                </c:pt>
                <c:pt idx="4">
                  <c:v>Maracuya</c:v>
                </c:pt>
                <c:pt idx="5">
                  <c:v>Yuca </c:v>
                </c:pt>
                <c:pt idx="6">
                  <c:v>Otros</c:v>
                </c:pt>
              </c:strCache>
            </c:strRef>
          </c:cat>
          <c:val>
            <c:numRef>
              <c:f>Productos!$E$5:$E$11</c:f>
              <c:numCache>
                <c:formatCode>0.00</c:formatCode>
                <c:ptCount val="7"/>
                <c:pt idx="0">
                  <c:v>77.286135693215343</c:v>
                </c:pt>
                <c:pt idx="1">
                  <c:v>23.893805309734514</c:v>
                </c:pt>
                <c:pt idx="2">
                  <c:v>68.43657817109144</c:v>
                </c:pt>
                <c:pt idx="3">
                  <c:v>29.793510324483773</c:v>
                </c:pt>
                <c:pt idx="4">
                  <c:v>20.353982300884958</c:v>
                </c:pt>
                <c:pt idx="5">
                  <c:v>23.008849557522122</c:v>
                </c:pt>
                <c:pt idx="6">
                  <c:v>26.843657817109147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AD8-4024-BE9C-0A1122D49E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gapDepth val="230"/>
        <c:shape val="box"/>
        <c:axId val="251152816"/>
        <c:axId val="251151184"/>
        <c:axId val="0"/>
      </c:bar3DChart>
      <c:catAx>
        <c:axId val="25115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1151184"/>
        <c:crosses val="autoZero"/>
        <c:auto val="1"/>
        <c:lblAlgn val="ctr"/>
        <c:lblOffset val="100"/>
        <c:noMultiLvlLbl val="0"/>
      </c:catAx>
      <c:valAx>
        <c:axId val="25115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115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FC168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baseline="0">
                <a:solidFill>
                  <a:sysClr val="windowText" lastClr="000000"/>
                </a:solidFill>
                <a:effectLst/>
              </a:rPr>
              <a:t>¿Cuáles son los principales problemas que afectan a la comercialización?</a:t>
            </a:r>
            <a:endParaRPr lang="es-ES" b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5FC168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C1A-4595-ACC0-C96CD35325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C1A-4595-ACC0-C96CD35325C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C1A-4595-ACC0-C96CD35325C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C1A-4595-ACC0-C96CD35325CD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C1A-4595-ACC0-C96CD35325CD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C1A-4595-ACC0-C96CD35325C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1A-4595-ACC0-C96CD35325C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1A-4595-ACC0-C96CD35325C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69,35%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1A-4595-ACC0-C96CD35325C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1A-4595-ACC0-C96CD35325CD}"/>
                </c:ext>
              </c:extLst>
            </c:dLbl>
            <c:dLbl>
              <c:idx val="4"/>
              <c:layout>
                <c:manualLayout>
                  <c:x val="-6.2784352557375533E-3"/>
                  <c:y val="-7.434747558523197E-17"/>
                </c:manualLayout>
              </c:layout>
              <c:tx>
                <c:rich>
                  <a:bodyPr/>
                  <a:lstStyle/>
                  <a:p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1A-4595-ACC0-C96CD35325C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84,1%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C1A-4595-ACC0-C96CD35325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Productos!$C$39:$C$44</c:f>
              <c:strCache>
                <c:ptCount val="6"/>
                <c:pt idx="0">
                  <c:v>Información del mercado</c:v>
                </c:pt>
                <c:pt idx="1">
                  <c:v>Calidad de los productos</c:v>
                </c:pt>
                <c:pt idx="2">
                  <c:v>Volumen de los productos</c:v>
                </c:pt>
                <c:pt idx="3">
                  <c:v>Transporte</c:v>
                </c:pt>
                <c:pt idx="4">
                  <c:v>Vías de Acceso</c:v>
                </c:pt>
                <c:pt idx="5">
                  <c:v>Otras</c:v>
                </c:pt>
              </c:strCache>
            </c:strRef>
          </c:cat>
          <c:val>
            <c:numRef>
              <c:f>Productos!$D$39:$D$44</c:f>
              <c:numCache>
                <c:formatCode>General</c:formatCode>
                <c:ptCount val="6"/>
                <c:pt idx="0">
                  <c:v>339</c:v>
                </c:pt>
                <c:pt idx="1">
                  <c:v>200</c:v>
                </c:pt>
                <c:pt idx="2">
                  <c:v>235</c:v>
                </c:pt>
                <c:pt idx="3">
                  <c:v>180</c:v>
                </c:pt>
                <c:pt idx="4">
                  <c:v>80</c:v>
                </c:pt>
                <c:pt idx="5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1A-4595-ACC0-C96CD35325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gapDepth val="110"/>
        <c:shape val="box"/>
        <c:axId val="251149008"/>
        <c:axId val="251153904"/>
        <c:axId val="0"/>
      </c:bar3DChart>
      <c:catAx>
        <c:axId val="25114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1153904"/>
        <c:crosses val="autoZero"/>
        <c:auto val="1"/>
        <c:lblAlgn val="ctr"/>
        <c:lblOffset val="100"/>
        <c:noMultiLvlLbl val="0"/>
      </c:catAx>
      <c:valAx>
        <c:axId val="25115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114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FC168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cap="none" baseline="0">
                <a:solidFill>
                  <a:sysClr val="windowText" lastClr="000000"/>
                </a:solidFill>
                <a:effectLst/>
              </a:rPr>
              <a:t>¿Qué beneficios considera Ud. que brinda un modelo de comercialización asociativa?</a:t>
            </a:r>
            <a:endParaRPr lang="es-ES" b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C4-4A75-9DD1-79D95614A26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C4-4A75-9DD1-79D95614A26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C4-4A75-9DD1-79D95614A2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C4-4A75-9DD1-79D95614A2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59,9%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C4-4A75-9DD1-79D95614A2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88,5%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C4-4A75-9DD1-79D95614A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Productos!$C$79:$C$81</c:f>
              <c:strCache>
                <c:ptCount val="3"/>
                <c:pt idx="0">
                  <c:v>Economicos</c:v>
                </c:pt>
                <c:pt idx="1">
                  <c:v>Comerciales</c:v>
                </c:pt>
                <c:pt idx="2">
                  <c:v>Solidarios</c:v>
                </c:pt>
              </c:strCache>
            </c:strRef>
          </c:cat>
          <c:val>
            <c:numRef>
              <c:f>Productos!$D$79:$D$81</c:f>
              <c:numCache>
                <c:formatCode>General</c:formatCode>
                <c:ptCount val="3"/>
                <c:pt idx="0">
                  <c:v>339</c:v>
                </c:pt>
                <c:pt idx="1">
                  <c:v>203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C4-4A75-9DD1-79D95614A2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gapDepth val="70"/>
        <c:shape val="box"/>
        <c:axId val="251146288"/>
        <c:axId val="251147376"/>
        <c:axId val="0"/>
      </c:bar3DChart>
      <c:catAx>
        <c:axId val="25114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51147376"/>
        <c:crosses val="autoZero"/>
        <c:auto val="1"/>
        <c:lblAlgn val="ctr"/>
        <c:lblOffset val="100"/>
        <c:noMultiLvlLbl val="0"/>
      </c:catAx>
      <c:valAx>
        <c:axId val="25114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5114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5FC168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65085-0973-4367-B24A-85000D90BFAE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FC0B677-9B67-4436-A66A-D06EB90C25AD}">
      <dgm:prSet phldrT="[Texto]"/>
      <dgm:spPr/>
      <dgm:t>
        <a:bodyPr/>
        <a:lstStyle/>
        <a:p>
          <a:r>
            <a:rPr lang="es-ES" dirty="0"/>
            <a:t>Maíz</a:t>
          </a:r>
        </a:p>
      </dgm:t>
    </dgm:pt>
    <dgm:pt modelId="{6CD671D1-1455-45ED-92C8-339593ACEBFF}" type="parTrans" cxnId="{1D0CFFB8-3D46-4ED9-B8FA-7535E166423C}">
      <dgm:prSet/>
      <dgm:spPr/>
      <dgm:t>
        <a:bodyPr/>
        <a:lstStyle/>
        <a:p>
          <a:endParaRPr lang="es-ES"/>
        </a:p>
      </dgm:t>
    </dgm:pt>
    <dgm:pt modelId="{F9912B45-F8FB-45D0-A432-D6A3ED167CA4}" type="sibTrans" cxnId="{1D0CFFB8-3D46-4ED9-B8FA-7535E166423C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E646FF4-E339-4986-B47E-7A91A4835B11}">
      <dgm:prSet phldrT="[Texto]"/>
      <dgm:spPr/>
      <dgm:t>
        <a:bodyPr/>
        <a:lstStyle/>
        <a:p>
          <a:r>
            <a:rPr lang="es-ES" dirty="0"/>
            <a:t>Café </a:t>
          </a:r>
        </a:p>
      </dgm:t>
    </dgm:pt>
    <dgm:pt modelId="{52CD7AA7-2196-4583-945D-095608197125}" type="parTrans" cxnId="{61E6235F-21E6-46D1-B9BC-C7991CB66CDE}">
      <dgm:prSet/>
      <dgm:spPr/>
      <dgm:t>
        <a:bodyPr/>
        <a:lstStyle/>
        <a:p>
          <a:endParaRPr lang="es-ES"/>
        </a:p>
      </dgm:t>
    </dgm:pt>
    <dgm:pt modelId="{3422A26D-929F-4D6D-808D-CD09E5F5C64C}" type="sibTrans" cxnId="{61E6235F-21E6-46D1-B9BC-C7991CB66CDE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6E02799-0DED-49D7-9EEF-4BD6E6563344}">
      <dgm:prSet phldrT="[Texto]"/>
      <dgm:spPr/>
      <dgm:t>
        <a:bodyPr/>
        <a:lstStyle/>
        <a:p>
          <a:r>
            <a:rPr lang="es-ES" dirty="0"/>
            <a:t>Cacao</a:t>
          </a:r>
        </a:p>
      </dgm:t>
    </dgm:pt>
    <dgm:pt modelId="{C231630B-D008-4A2F-90CC-F10F1E4B725E}" type="parTrans" cxnId="{F67F3A8A-A6E5-472B-B13B-3D16FDF4ECAA}">
      <dgm:prSet/>
      <dgm:spPr/>
      <dgm:t>
        <a:bodyPr/>
        <a:lstStyle/>
        <a:p>
          <a:endParaRPr lang="es-ES"/>
        </a:p>
      </dgm:t>
    </dgm:pt>
    <dgm:pt modelId="{82282ED5-58E9-481F-B9EB-B3EEAA55F29E}" type="sibTrans" cxnId="{F67F3A8A-A6E5-472B-B13B-3D16FDF4ECA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58EA0C4-F2D8-4765-A53C-3B252E4AF482}">
      <dgm:prSet/>
      <dgm:spPr/>
      <dgm:t>
        <a:bodyPr/>
        <a:lstStyle/>
        <a:p>
          <a:r>
            <a:rPr lang="es-ES" dirty="0"/>
            <a:t>Pimienta negra</a:t>
          </a:r>
        </a:p>
      </dgm:t>
    </dgm:pt>
    <dgm:pt modelId="{434FB034-9048-418F-BA51-4838BF9ADAED}" type="parTrans" cxnId="{84A0DC1C-6872-4CB5-B2BA-0C3DFE827553}">
      <dgm:prSet/>
      <dgm:spPr/>
      <dgm:t>
        <a:bodyPr/>
        <a:lstStyle/>
        <a:p>
          <a:endParaRPr lang="es-ES"/>
        </a:p>
      </dgm:t>
    </dgm:pt>
    <dgm:pt modelId="{F732FD88-C622-4645-90AE-685EC9D92E1D}" type="sibTrans" cxnId="{84A0DC1C-6872-4CB5-B2BA-0C3DFE827553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5238E693-A101-4553-9769-9AE63F74E062}">
      <dgm:prSet/>
      <dgm:spPr/>
      <dgm:t>
        <a:bodyPr/>
        <a:lstStyle/>
        <a:p>
          <a:r>
            <a:rPr lang="es-ES" dirty="0"/>
            <a:t>Plátano </a:t>
          </a:r>
        </a:p>
      </dgm:t>
    </dgm:pt>
    <dgm:pt modelId="{3F799A9F-6AEA-4E03-95AE-53FF3FDBDB83}" type="parTrans" cxnId="{8F212AB6-72FC-4239-A00C-06F758734769}">
      <dgm:prSet/>
      <dgm:spPr/>
      <dgm:t>
        <a:bodyPr/>
        <a:lstStyle/>
        <a:p>
          <a:endParaRPr lang="es-ES"/>
        </a:p>
      </dgm:t>
    </dgm:pt>
    <dgm:pt modelId="{376C7456-A84B-493B-88D2-B06566CADED0}" type="sibTrans" cxnId="{8F212AB6-72FC-4239-A00C-06F758734769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BC5733A-0380-4CF3-92FC-ECFD682200A1}">
      <dgm:prSet/>
      <dgm:spPr/>
      <dgm:t>
        <a:bodyPr/>
        <a:lstStyle/>
        <a:p>
          <a:r>
            <a:rPr lang="es-ES" dirty="0"/>
            <a:t>Frutas tropicales</a:t>
          </a:r>
        </a:p>
      </dgm:t>
    </dgm:pt>
    <dgm:pt modelId="{4BA7C8E9-14EE-4B86-8218-89B6AF28762B}" type="parTrans" cxnId="{49459890-BA8C-4842-B61A-66CFF87FD8BA}">
      <dgm:prSet/>
      <dgm:spPr/>
      <dgm:t>
        <a:bodyPr/>
        <a:lstStyle/>
        <a:p>
          <a:endParaRPr lang="es-ES"/>
        </a:p>
      </dgm:t>
    </dgm:pt>
    <dgm:pt modelId="{E5FBC93C-943C-4543-9A07-A3A1E2A5FD39}" type="sibTrans" cxnId="{49459890-BA8C-4842-B61A-66CFF87FD8BA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597D144-595C-4C18-AED7-AEDB30FBD282}" type="pres">
      <dgm:prSet presAssocID="{96A65085-0973-4367-B24A-85000D90BFAE}" presName="Name0" presStyleCnt="0">
        <dgm:presLayoutVars>
          <dgm:chMax val="21"/>
          <dgm:chPref val="21"/>
        </dgm:presLayoutVars>
      </dgm:prSet>
      <dgm:spPr/>
    </dgm:pt>
    <dgm:pt modelId="{89221494-4A38-4415-B1C2-95DB7419CAA0}" type="pres">
      <dgm:prSet presAssocID="{1FC0B677-9B67-4436-A66A-D06EB90C25AD}" presName="text1" presStyleCnt="0"/>
      <dgm:spPr/>
    </dgm:pt>
    <dgm:pt modelId="{05416FDA-2326-4A9C-BA96-95DF97D23ED8}" type="pres">
      <dgm:prSet presAssocID="{1FC0B677-9B67-4436-A66A-D06EB90C25AD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458C2B6C-8F5A-4C7C-9029-7BE50459D1EE}" type="pres">
      <dgm:prSet presAssocID="{1FC0B677-9B67-4436-A66A-D06EB90C25AD}" presName="textaccent1" presStyleCnt="0"/>
      <dgm:spPr/>
    </dgm:pt>
    <dgm:pt modelId="{C9C59178-BCD1-405C-B159-D0F27B50190E}" type="pres">
      <dgm:prSet presAssocID="{1FC0B677-9B67-4436-A66A-D06EB90C25AD}" presName="accentRepeatNode" presStyleLbl="solidAlignAcc1" presStyleIdx="0" presStyleCnt="12"/>
      <dgm:spPr/>
    </dgm:pt>
    <dgm:pt modelId="{D035AE04-CE5D-4E49-BF3D-856B3DE096BB}" type="pres">
      <dgm:prSet presAssocID="{F9912B45-F8FB-45D0-A432-D6A3ED167CA4}" presName="image1" presStyleCnt="0"/>
      <dgm:spPr/>
    </dgm:pt>
    <dgm:pt modelId="{33720969-95BB-4D9B-A17E-47DF44BBC804}" type="pres">
      <dgm:prSet presAssocID="{F9912B45-F8FB-45D0-A432-D6A3ED167CA4}" presName="imageRepeatNode" presStyleLbl="alignAcc1" presStyleIdx="0" presStyleCnt="6"/>
      <dgm:spPr/>
    </dgm:pt>
    <dgm:pt modelId="{9A6D2822-88AE-4319-A8A5-8A6856B688F2}" type="pres">
      <dgm:prSet presAssocID="{F9912B45-F8FB-45D0-A432-D6A3ED167CA4}" presName="imageaccent1" presStyleCnt="0"/>
      <dgm:spPr/>
    </dgm:pt>
    <dgm:pt modelId="{ACC1A5C5-E6B6-489A-B00A-8ECBC32D79A8}" type="pres">
      <dgm:prSet presAssocID="{F9912B45-F8FB-45D0-A432-D6A3ED167CA4}" presName="accentRepeatNode" presStyleLbl="solidAlignAcc1" presStyleIdx="1" presStyleCnt="12"/>
      <dgm:spPr/>
    </dgm:pt>
    <dgm:pt modelId="{ACAD2B8A-7063-43D8-BF9A-4DD6EDED3A87}" type="pres">
      <dgm:prSet presAssocID="{5E646FF4-E339-4986-B47E-7A91A4835B11}" presName="text2" presStyleCnt="0"/>
      <dgm:spPr/>
    </dgm:pt>
    <dgm:pt modelId="{BB6123CE-0601-437C-A44B-5C5C62886984}" type="pres">
      <dgm:prSet presAssocID="{5E646FF4-E339-4986-B47E-7A91A4835B11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4FF0D51C-E82C-4F6B-B1B8-128695901384}" type="pres">
      <dgm:prSet presAssocID="{5E646FF4-E339-4986-B47E-7A91A4835B11}" presName="textaccent2" presStyleCnt="0"/>
      <dgm:spPr/>
    </dgm:pt>
    <dgm:pt modelId="{64906F69-9FD2-47A3-A9DD-3BD18607C2FC}" type="pres">
      <dgm:prSet presAssocID="{5E646FF4-E339-4986-B47E-7A91A4835B11}" presName="accentRepeatNode" presStyleLbl="solidAlignAcc1" presStyleIdx="2" presStyleCnt="12"/>
      <dgm:spPr/>
    </dgm:pt>
    <dgm:pt modelId="{3BA304E1-F8D8-45BE-8D38-FE1FB282F97C}" type="pres">
      <dgm:prSet presAssocID="{3422A26D-929F-4D6D-808D-CD09E5F5C64C}" presName="image2" presStyleCnt="0"/>
      <dgm:spPr/>
    </dgm:pt>
    <dgm:pt modelId="{DBFD9B32-F7DA-43A8-A5B3-75C4377764D3}" type="pres">
      <dgm:prSet presAssocID="{3422A26D-929F-4D6D-808D-CD09E5F5C64C}" presName="imageRepeatNode" presStyleLbl="alignAcc1" presStyleIdx="1" presStyleCnt="6"/>
      <dgm:spPr/>
    </dgm:pt>
    <dgm:pt modelId="{8D0C0E2F-6144-4B70-8A06-5F4D95EFB02E}" type="pres">
      <dgm:prSet presAssocID="{3422A26D-929F-4D6D-808D-CD09E5F5C64C}" presName="imageaccent2" presStyleCnt="0"/>
      <dgm:spPr/>
    </dgm:pt>
    <dgm:pt modelId="{A9AE28E2-4A29-4271-BDD1-1BA5188901E3}" type="pres">
      <dgm:prSet presAssocID="{3422A26D-929F-4D6D-808D-CD09E5F5C64C}" presName="accentRepeatNode" presStyleLbl="solidAlignAcc1" presStyleIdx="3" presStyleCnt="12"/>
      <dgm:spPr/>
    </dgm:pt>
    <dgm:pt modelId="{43279531-205F-439E-8CCB-AF57DD6B64B9}" type="pres">
      <dgm:prSet presAssocID="{26E02799-0DED-49D7-9EEF-4BD6E6563344}" presName="text3" presStyleCnt="0"/>
      <dgm:spPr/>
    </dgm:pt>
    <dgm:pt modelId="{3C16CA2B-E2C3-41F9-A6F5-97ACF3CB50B8}" type="pres">
      <dgm:prSet presAssocID="{26E02799-0DED-49D7-9EEF-4BD6E6563344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79C63811-F48E-4150-B6B3-03682AAFF3C6}" type="pres">
      <dgm:prSet presAssocID="{26E02799-0DED-49D7-9EEF-4BD6E6563344}" presName="textaccent3" presStyleCnt="0"/>
      <dgm:spPr/>
    </dgm:pt>
    <dgm:pt modelId="{C8454C9C-0ADC-4A6E-B214-4D0C95A38DBA}" type="pres">
      <dgm:prSet presAssocID="{26E02799-0DED-49D7-9EEF-4BD6E6563344}" presName="accentRepeatNode" presStyleLbl="solidAlignAcc1" presStyleIdx="4" presStyleCnt="12"/>
      <dgm:spPr/>
    </dgm:pt>
    <dgm:pt modelId="{EAEBD1F3-3C85-43EF-B1E8-4A12958DD864}" type="pres">
      <dgm:prSet presAssocID="{82282ED5-58E9-481F-B9EB-B3EEAA55F29E}" presName="image3" presStyleCnt="0"/>
      <dgm:spPr/>
    </dgm:pt>
    <dgm:pt modelId="{5D8CEB6B-371F-4F1E-AC54-AB6A9CE5C92C}" type="pres">
      <dgm:prSet presAssocID="{82282ED5-58E9-481F-B9EB-B3EEAA55F29E}" presName="imageRepeatNode" presStyleLbl="alignAcc1" presStyleIdx="2" presStyleCnt="6"/>
      <dgm:spPr/>
    </dgm:pt>
    <dgm:pt modelId="{AA77A948-C746-488B-8496-C36E8A2B7A0C}" type="pres">
      <dgm:prSet presAssocID="{82282ED5-58E9-481F-B9EB-B3EEAA55F29E}" presName="imageaccent3" presStyleCnt="0"/>
      <dgm:spPr/>
    </dgm:pt>
    <dgm:pt modelId="{B44BEBF7-6DB5-4EC1-9C5D-1FB1D3EB8404}" type="pres">
      <dgm:prSet presAssocID="{82282ED5-58E9-481F-B9EB-B3EEAA55F29E}" presName="accentRepeatNode" presStyleLbl="solidAlignAcc1" presStyleIdx="5" presStyleCnt="12"/>
      <dgm:spPr/>
    </dgm:pt>
    <dgm:pt modelId="{52A0D1F7-D713-4274-83A4-4151EF6B1117}" type="pres">
      <dgm:prSet presAssocID="{E58EA0C4-F2D8-4765-A53C-3B252E4AF482}" presName="text4" presStyleCnt="0"/>
      <dgm:spPr/>
    </dgm:pt>
    <dgm:pt modelId="{B679B0A5-3C2C-4328-AB9C-539CC5504172}" type="pres">
      <dgm:prSet presAssocID="{E58EA0C4-F2D8-4765-A53C-3B252E4AF482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AB61B769-F522-4990-8FE7-ED4DBB96FC57}" type="pres">
      <dgm:prSet presAssocID="{E58EA0C4-F2D8-4765-A53C-3B252E4AF482}" presName="textaccent4" presStyleCnt="0"/>
      <dgm:spPr/>
    </dgm:pt>
    <dgm:pt modelId="{3795F6D6-748C-412A-9240-E1D3C8710060}" type="pres">
      <dgm:prSet presAssocID="{E58EA0C4-F2D8-4765-A53C-3B252E4AF482}" presName="accentRepeatNode" presStyleLbl="solidAlignAcc1" presStyleIdx="6" presStyleCnt="12"/>
      <dgm:spPr/>
    </dgm:pt>
    <dgm:pt modelId="{4394D0D7-D6A0-4831-ADFF-17837F408969}" type="pres">
      <dgm:prSet presAssocID="{F732FD88-C622-4645-90AE-685EC9D92E1D}" presName="image4" presStyleCnt="0"/>
      <dgm:spPr/>
    </dgm:pt>
    <dgm:pt modelId="{11CB444E-4578-4B61-82D9-18C3E64A873F}" type="pres">
      <dgm:prSet presAssocID="{F732FD88-C622-4645-90AE-685EC9D92E1D}" presName="imageRepeatNode" presStyleLbl="alignAcc1" presStyleIdx="3" presStyleCnt="6"/>
      <dgm:spPr/>
    </dgm:pt>
    <dgm:pt modelId="{AEA2BB9B-9D3F-4D26-8B30-F70CEFC1D045}" type="pres">
      <dgm:prSet presAssocID="{F732FD88-C622-4645-90AE-685EC9D92E1D}" presName="imageaccent4" presStyleCnt="0"/>
      <dgm:spPr/>
    </dgm:pt>
    <dgm:pt modelId="{2DE20A81-E4C5-4829-A0AA-34B4465AF02D}" type="pres">
      <dgm:prSet presAssocID="{F732FD88-C622-4645-90AE-685EC9D92E1D}" presName="accentRepeatNode" presStyleLbl="solidAlignAcc1" presStyleIdx="7" presStyleCnt="12"/>
      <dgm:spPr/>
    </dgm:pt>
    <dgm:pt modelId="{AE63FB96-6466-4C20-92EC-8BAA8CBC9A2C}" type="pres">
      <dgm:prSet presAssocID="{5238E693-A101-4553-9769-9AE63F74E062}" presName="text5" presStyleCnt="0"/>
      <dgm:spPr/>
    </dgm:pt>
    <dgm:pt modelId="{6FF80F09-A575-41D6-B6F1-E2E7095E4816}" type="pres">
      <dgm:prSet presAssocID="{5238E693-A101-4553-9769-9AE63F74E062}" presName="textRepeatNode" presStyleLbl="alignNode1" presStyleIdx="4" presStyleCnt="6" custLinFactNeighborX="3561" custLinFactNeighborY="-3291">
        <dgm:presLayoutVars>
          <dgm:chMax val="0"/>
          <dgm:chPref val="0"/>
          <dgm:bulletEnabled val="1"/>
        </dgm:presLayoutVars>
      </dgm:prSet>
      <dgm:spPr/>
    </dgm:pt>
    <dgm:pt modelId="{334253D1-B1DC-46E5-A35C-E5D929C86E8D}" type="pres">
      <dgm:prSet presAssocID="{5238E693-A101-4553-9769-9AE63F74E062}" presName="textaccent5" presStyleCnt="0"/>
      <dgm:spPr/>
    </dgm:pt>
    <dgm:pt modelId="{5BADD0A4-0EB1-4D02-979F-B0851062F3B0}" type="pres">
      <dgm:prSet presAssocID="{5238E693-A101-4553-9769-9AE63F74E062}" presName="accentRepeatNode" presStyleLbl="solidAlignAcc1" presStyleIdx="8" presStyleCnt="12"/>
      <dgm:spPr/>
    </dgm:pt>
    <dgm:pt modelId="{16327FE0-0878-47B0-80A2-6D252E09F8D9}" type="pres">
      <dgm:prSet presAssocID="{376C7456-A84B-493B-88D2-B06566CADED0}" presName="image5" presStyleCnt="0"/>
      <dgm:spPr/>
    </dgm:pt>
    <dgm:pt modelId="{58AB6389-AF1F-43B5-BB45-A1FF23CE7090}" type="pres">
      <dgm:prSet presAssocID="{376C7456-A84B-493B-88D2-B06566CADED0}" presName="imageRepeatNode" presStyleLbl="alignAcc1" presStyleIdx="4" presStyleCnt="6"/>
      <dgm:spPr/>
    </dgm:pt>
    <dgm:pt modelId="{8B6E320C-BF60-466F-8163-CB5B1F0D62F6}" type="pres">
      <dgm:prSet presAssocID="{376C7456-A84B-493B-88D2-B06566CADED0}" presName="imageaccent5" presStyleCnt="0"/>
      <dgm:spPr/>
    </dgm:pt>
    <dgm:pt modelId="{A6A12390-32C2-4DA7-AF64-112865206347}" type="pres">
      <dgm:prSet presAssocID="{376C7456-A84B-493B-88D2-B06566CADED0}" presName="accentRepeatNode" presStyleLbl="solidAlignAcc1" presStyleIdx="9" presStyleCnt="12"/>
      <dgm:spPr/>
    </dgm:pt>
    <dgm:pt modelId="{32216C90-5961-472F-AD31-C35AB123E8E2}" type="pres">
      <dgm:prSet presAssocID="{ABC5733A-0380-4CF3-92FC-ECFD682200A1}" presName="text6" presStyleCnt="0"/>
      <dgm:spPr/>
    </dgm:pt>
    <dgm:pt modelId="{B4CBDA5B-5245-4297-9CDE-E0DE3BB64EEB}" type="pres">
      <dgm:prSet presAssocID="{ABC5733A-0380-4CF3-92FC-ECFD682200A1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3EE2566C-A00B-4FA6-8A18-9DC7FF8FACBA}" type="pres">
      <dgm:prSet presAssocID="{ABC5733A-0380-4CF3-92FC-ECFD682200A1}" presName="textaccent6" presStyleCnt="0"/>
      <dgm:spPr/>
    </dgm:pt>
    <dgm:pt modelId="{95C354AE-6BDC-4915-BFFD-A93FCB7A686A}" type="pres">
      <dgm:prSet presAssocID="{ABC5733A-0380-4CF3-92FC-ECFD682200A1}" presName="accentRepeatNode" presStyleLbl="solidAlignAcc1" presStyleIdx="10" presStyleCnt="12"/>
      <dgm:spPr/>
    </dgm:pt>
    <dgm:pt modelId="{52CED0C7-D2B3-45F4-A2B2-682EF6E89F57}" type="pres">
      <dgm:prSet presAssocID="{E5FBC93C-943C-4543-9A07-A3A1E2A5FD39}" presName="image6" presStyleCnt="0"/>
      <dgm:spPr/>
    </dgm:pt>
    <dgm:pt modelId="{61B00DC8-FE03-4817-8A6E-7C90C333CAA9}" type="pres">
      <dgm:prSet presAssocID="{E5FBC93C-943C-4543-9A07-A3A1E2A5FD39}" presName="imageRepeatNode" presStyleLbl="alignAcc1" presStyleIdx="5" presStyleCnt="6"/>
      <dgm:spPr/>
    </dgm:pt>
    <dgm:pt modelId="{87266026-5849-438B-A284-68FAEA2C1168}" type="pres">
      <dgm:prSet presAssocID="{E5FBC93C-943C-4543-9A07-A3A1E2A5FD39}" presName="imageaccent6" presStyleCnt="0"/>
      <dgm:spPr/>
    </dgm:pt>
    <dgm:pt modelId="{5206D8E4-C0F5-4E9B-8A73-C3D963EF2B19}" type="pres">
      <dgm:prSet presAssocID="{E5FBC93C-943C-4543-9A07-A3A1E2A5FD39}" presName="accentRepeatNode" presStyleLbl="solidAlignAcc1" presStyleIdx="11" presStyleCnt="12"/>
      <dgm:spPr/>
    </dgm:pt>
  </dgm:ptLst>
  <dgm:cxnLst>
    <dgm:cxn modelId="{AE451802-4A64-4A80-82EC-AF949FD9C340}" type="presOf" srcId="{E5FBC93C-943C-4543-9A07-A3A1E2A5FD39}" destId="{61B00DC8-FE03-4817-8A6E-7C90C333CAA9}" srcOrd="0" destOrd="0" presId="urn:microsoft.com/office/officeart/2008/layout/HexagonCluster"/>
    <dgm:cxn modelId="{84A0DC1C-6872-4CB5-B2BA-0C3DFE827553}" srcId="{96A65085-0973-4367-B24A-85000D90BFAE}" destId="{E58EA0C4-F2D8-4765-A53C-3B252E4AF482}" srcOrd="3" destOrd="0" parTransId="{434FB034-9048-418F-BA51-4838BF9ADAED}" sibTransId="{F732FD88-C622-4645-90AE-685EC9D92E1D}"/>
    <dgm:cxn modelId="{A14CFF27-50EF-4324-979E-DBA1664CF1F2}" type="presOf" srcId="{F732FD88-C622-4645-90AE-685EC9D92E1D}" destId="{11CB444E-4578-4B61-82D9-18C3E64A873F}" srcOrd="0" destOrd="0" presId="urn:microsoft.com/office/officeart/2008/layout/HexagonCluster"/>
    <dgm:cxn modelId="{A51CC335-373F-4816-9744-75064AC15994}" type="presOf" srcId="{1FC0B677-9B67-4436-A66A-D06EB90C25AD}" destId="{05416FDA-2326-4A9C-BA96-95DF97D23ED8}" srcOrd="0" destOrd="0" presId="urn:microsoft.com/office/officeart/2008/layout/HexagonCluster"/>
    <dgm:cxn modelId="{61E6235F-21E6-46D1-B9BC-C7991CB66CDE}" srcId="{96A65085-0973-4367-B24A-85000D90BFAE}" destId="{5E646FF4-E339-4986-B47E-7A91A4835B11}" srcOrd="1" destOrd="0" parTransId="{52CD7AA7-2196-4583-945D-095608197125}" sibTransId="{3422A26D-929F-4D6D-808D-CD09E5F5C64C}"/>
    <dgm:cxn modelId="{E2FC0465-FE40-4E3A-8CA0-77732C215077}" type="presOf" srcId="{26E02799-0DED-49D7-9EEF-4BD6E6563344}" destId="{3C16CA2B-E2C3-41F9-A6F5-97ACF3CB50B8}" srcOrd="0" destOrd="0" presId="urn:microsoft.com/office/officeart/2008/layout/HexagonCluster"/>
    <dgm:cxn modelId="{869ADB6E-54AD-4AA2-B725-F398EAFAB1AC}" type="presOf" srcId="{5238E693-A101-4553-9769-9AE63F74E062}" destId="{6FF80F09-A575-41D6-B6F1-E2E7095E4816}" srcOrd="0" destOrd="0" presId="urn:microsoft.com/office/officeart/2008/layout/HexagonCluster"/>
    <dgm:cxn modelId="{75B22A5A-E47D-417D-A68F-22DB872049D7}" type="presOf" srcId="{3422A26D-929F-4D6D-808D-CD09E5F5C64C}" destId="{DBFD9B32-F7DA-43A8-A5B3-75C4377764D3}" srcOrd="0" destOrd="0" presId="urn:microsoft.com/office/officeart/2008/layout/HexagonCluster"/>
    <dgm:cxn modelId="{52F6717F-AC17-4674-8770-93C171C5106C}" type="presOf" srcId="{376C7456-A84B-493B-88D2-B06566CADED0}" destId="{58AB6389-AF1F-43B5-BB45-A1FF23CE7090}" srcOrd="0" destOrd="0" presId="urn:microsoft.com/office/officeart/2008/layout/HexagonCluster"/>
    <dgm:cxn modelId="{FA53777F-BE33-4B4C-9AE8-9864525F7E30}" type="presOf" srcId="{82282ED5-58E9-481F-B9EB-B3EEAA55F29E}" destId="{5D8CEB6B-371F-4F1E-AC54-AB6A9CE5C92C}" srcOrd="0" destOrd="0" presId="urn:microsoft.com/office/officeart/2008/layout/HexagonCluster"/>
    <dgm:cxn modelId="{F67F3A8A-A6E5-472B-B13B-3D16FDF4ECAA}" srcId="{96A65085-0973-4367-B24A-85000D90BFAE}" destId="{26E02799-0DED-49D7-9EEF-4BD6E6563344}" srcOrd="2" destOrd="0" parTransId="{C231630B-D008-4A2F-90CC-F10F1E4B725E}" sibTransId="{82282ED5-58E9-481F-B9EB-B3EEAA55F29E}"/>
    <dgm:cxn modelId="{49459890-BA8C-4842-B61A-66CFF87FD8BA}" srcId="{96A65085-0973-4367-B24A-85000D90BFAE}" destId="{ABC5733A-0380-4CF3-92FC-ECFD682200A1}" srcOrd="5" destOrd="0" parTransId="{4BA7C8E9-14EE-4B86-8218-89B6AF28762B}" sibTransId="{E5FBC93C-943C-4543-9A07-A3A1E2A5FD39}"/>
    <dgm:cxn modelId="{14BB0D96-0BBF-4B97-A9F1-1C4CAF15DB7E}" type="presOf" srcId="{5E646FF4-E339-4986-B47E-7A91A4835B11}" destId="{BB6123CE-0601-437C-A44B-5C5C62886984}" srcOrd="0" destOrd="0" presId="urn:microsoft.com/office/officeart/2008/layout/HexagonCluster"/>
    <dgm:cxn modelId="{8F212AB6-72FC-4239-A00C-06F758734769}" srcId="{96A65085-0973-4367-B24A-85000D90BFAE}" destId="{5238E693-A101-4553-9769-9AE63F74E062}" srcOrd="4" destOrd="0" parTransId="{3F799A9F-6AEA-4E03-95AE-53FF3FDBDB83}" sibTransId="{376C7456-A84B-493B-88D2-B06566CADED0}"/>
    <dgm:cxn modelId="{1D0CFFB8-3D46-4ED9-B8FA-7535E166423C}" srcId="{96A65085-0973-4367-B24A-85000D90BFAE}" destId="{1FC0B677-9B67-4436-A66A-D06EB90C25AD}" srcOrd="0" destOrd="0" parTransId="{6CD671D1-1455-45ED-92C8-339593ACEBFF}" sibTransId="{F9912B45-F8FB-45D0-A432-D6A3ED167CA4}"/>
    <dgm:cxn modelId="{619C7DD7-12F8-4565-9BF7-8DFACCEA82F7}" type="presOf" srcId="{F9912B45-F8FB-45D0-A432-D6A3ED167CA4}" destId="{33720969-95BB-4D9B-A17E-47DF44BBC804}" srcOrd="0" destOrd="0" presId="urn:microsoft.com/office/officeart/2008/layout/HexagonCluster"/>
    <dgm:cxn modelId="{F7DAA9DE-B8E7-4A46-9FC8-9DCFF0BDCDA2}" type="presOf" srcId="{96A65085-0973-4367-B24A-85000D90BFAE}" destId="{E597D144-595C-4C18-AED7-AEDB30FBD282}" srcOrd="0" destOrd="0" presId="urn:microsoft.com/office/officeart/2008/layout/HexagonCluster"/>
    <dgm:cxn modelId="{4EB30DDF-C7B4-4A2D-B4D1-88C8768E8F91}" type="presOf" srcId="{ABC5733A-0380-4CF3-92FC-ECFD682200A1}" destId="{B4CBDA5B-5245-4297-9CDE-E0DE3BB64EEB}" srcOrd="0" destOrd="0" presId="urn:microsoft.com/office/officeart/2008/layout/HexagonCluster"/>
    <dgm:cxn modelId="{40760AF8-F218-462F-830E-A42A0DFAB997}" type="presOf" srcId="{E58EA0C4-F2D8-4765-A53C-3B252E4AF482}" destId="{B679B0A5-3C2C-4328-AB9C-539CC5504172}" srcOrd="0" destOrd="0" presId="urn:microsoft.com/office/officeart/2008/layout/HexagonCluster"/>
    <dgm:cxn modelId="{86EF6D09-E31D-4D0E-8D1A-063E51610BCD}" type="presParOf" srcId="{E597D144-595C-4C18-AED7-AEDB30FBD282}" destId="{89221494-4A38-4415-B1C2-95DB7419CAA0}" srcOrd="0" destOrd="0" presId="urn:microsoft.com/office/officeart/2008/layout/HexagonCluster"/>
    <dgm:cxn modelId="{495027DC-5FD9-460C-B044-A617C667DBE6}" type="presParOf" srcId="{89221494-4A38-4415-B1C2-95DB7419CAA0}" destId="{05416FDA-2326-4A9C-BA96-95DF97D23ED8}" srcOrd="0" destOrd="0" presId="urn:microsoft.com/office/officeart/2008/layout/HexagonCluster"/>
    <dgm:cxn modelId="{9A142D14-ABC3-4853-8DC3-F23EA115EA1B}" type="presParOf" srcId="{E597D144-595C-4C18-AED7-AEDB30FBD282}" destId="{458C2B6C-8F5A-4C7C-9029-7BE50459D1EE}" srcOrd="1" destOrd="0" presId="urn:microsoft.com/office/officeart/2008/layout/HexagonCluster"/>
    <dgm:cxn modelId="{FB3386DD-A615-4DBB-8815-97338EB0DF28}" type="presParOf" srcId="{458C2B6C-8F5A-4C7C-9029-7BE50459D1EE}" destId="{C9C59178-BCD1-405C-B159-D0F27B50190E}" srcOrd="0" destOrd="0" presId="urn:microsoft.com/office/officeart/2008/layout/HexagonCluster"/>
    <dgm:cxn modelId="{FA6EC60B-5335-4498-9EFC-491206D7625E}" type="presParOf" srcId="{E597D144-595C-4C18-AED7-AEDB30FBD282}" destId="{D035AE04-CE5D-4E49-BF3D-856B3DE096BB}" srcOrd="2" destOrd="0" presId="urn:microsoft.com/office/officeart/2008/layout/HexagonCluster"/>
    <dgm:cxn modelId="{C1120533-E807-4EDF-AA8A-4192DE8097FB}" type="presParOf" srcId="{D035AE04-CE5D-4E49-BF3D-856B3DE096BB}" destId="{33720969-95BB-4D9B-A17E-47DF44BBC804}" srcOrd="0" destOrd="0" presId="urn:microsoft.com/office/officeart/2008/layout/HexagonCluster"/>
    <dgm:cxn modelId="{680D2347-A34F-40A4-97E8-D15FA5FC45A8}" type="presParOf" srcId="{E597D144-595C-4C18-AED7-AEDB30FBD282}" destId="{9A6D2822-88AE-4319-A8A5-8A6856B688F2}" srcOrd="3" destOrd="0" presId="urn:microsoft.com/office/officeart/2008/layout/HexagonCluster"/>
    <dgm:cxn modelId="{D5D3703C-621D-4264-AAB5-0A5DFB8E0236}" type="presParOf" srcId="{9A6D2822-88AE-4319-A8A5-8A6856B688F2}" destId="{ACC1A5C5-E6B6-489A-B00A-8ECBC32D79A8}" srcOrd="0" destOrd="0" presId="urn:microsoft.com/office/officeart/2008/layout/HexagonCluster"/>
    <dgm:cxn modelId="{ED98B03E-47D1-41A5-B590-3FEC847367EC}" type="presParOf" srcId="{E597D144-595C-4C18-AED7-AEDB30FBD282}" destId="{ACAD2B8A-7063-43D8-BF9A-4DD6EDED3A87}" srcOrd="4" destOrd="0" presId="urn:microsoft.com/office/officeart/2008/layout/HexagonCluster"/>
    <dgm:cxn modelId="{C874E67B-F452-4DF0-8D4B-60F889120D40}" type="presParOf" srcId="{ACAD2B8A-7063-43D8-BF9A-4DD6EDED3A87}" destId="{BB6123CE-0601-437C-A44B-5C5C62886984}" srcOrd="0" destOrd="0" presId="urn:microsoft.com/office/officeart/2008/layout/HexagonCluster"/>
    <dgm:cxn modelId="{4D0EF38B-BE15-4652-B4E8-0978E51EA865}" type="presParOf" srcId="{E597D144-595C-4C18-AED7-AEDB30FBD282}" destId="{4FF0D51C-E82C-4F6B-B1B8-128695901384}" srcOrd="5" destOrd="0" presId="urn:microsoft.com/office/officeart/2008/layout/HexagonCluster"/>
    <dgm:cxn modelId="{F84025B8-C1A9-47C6-BB6F-B0EAD50E1947}" type="presParOf" srcId="{4FF0D51C-E82C-4F6B-B1B8-128695901384}" destId="{64906F69-9FD2-47A3-A9DD-3BD18607C2FC}" srcOrd="0" destOrd="0" presId="urn:microsoft.com/office/officeart/2008/layout/HexagonCluster"/>
    <dgm:cxn modelId="{1E17ECF4-6E82-41A9-82EF-5B3C669E15E6}" type="presParOf" srcId="{E597D144-595C-4C18-AED7-AEDB30FBD282}" destId="{3BA304E1-F8D8-45BE-8D38-FE1FB282F97C}" srcOrd="6" destOrd="0" presId="urn:microsoft.com/office/officeart/2008/layout/HexagonCluster"/>
    <dgm:cxn modelId="{C7C9CC36-96FC-4477-BD19-DB1721B10E52}" type="presParOf" srcId="{3BA304E1-F8D8-45BE-8D38-FE1FB282F97C}" destId="{DBFD9B32-F7DA-43A8-A5B3-75C4377764D3}" srcOrd="0" destOrd="0" presId="urn:microsoft.com/office/officeart/2008/layout/HexagonCluster"/>
    <dgm:cxn modelId="{D3381D14-EE15-4E3C-8928-3497919B2C2D}" type="presParOf" srcId="{E597D144-595C-4C18-AED7-AEDB30FBD282}" destId="{8D0C0E2F-6144-4B70-8A06-5F4D95EFB02E}" srcOrd="7" destOrd="0" presId="urn:microsoft.com/office/officeart/2008/layout/HexagonCluster"/>
    <dgm:cxn modelId="{FE3F39C4-59A1-40AB-825D-0DFA1F706E75}" type="presParOf" srcId="{8D0C0E2F-6144-4B70-8A06-5F4D95EFB02E}" destId="{A9AE28E2-4A29-4271-BDD1-1BA5188901E3}" srcOrd="0" destOrd="0" presId="urn:microsoft.com/office/officeart/2008/layout/HexagonCluster"/>
    <dgm:cxn modelId="{C1B10C7B-0394-45D4-9D57-82301343DCF4}" type="presParOf" srcId="{E597D144-595C-4C18-AED7-AEDB30FBD282}" destId="{43279531-205F-439E-8CCB-AF57DD6B64B9}" srcOrd="8" destOrd="0" presId="urn:microsoft.com/office/officeart/2008/layout/HexagonCluster"/>
    <dgm:cxn modelId="{E72C2C4D-41F5-4D9A-8094-F0C747CB01FC}" type="presParOf" srcId="{43279531-205F-439E-8CCB-AF57DD6B64B9}" destId="{3C16CA2B-E2C3-41F9-A6F5-97ACF3CB50B8}" srcOrd="0" destOrd="0" presId="urn:microsoft.com/office/officeart/2008/layout/HexagonCluster"/>
    <dgm:cxn modelId="{D9FC772D-1C5F-4296-996C-84208816D80A}" type="presParOf" srcId="{E597D144-595C-4C18-AED7-AEDB30FBD282}" destId="{79C63811-F48E-4150-B6B3-03682AAFF3C6}" srcOrd="9" destOrd="0" presId="urn:microsoft.com/office/officeart/2008/layout/HexagonCluster"/>
    <dgm:cxn modelId="{5F9D039B-E3C7-4246-9C62-4748C5E4DDA6}" type="presParOf" srcId="{79C63811-F48E-4150-B6B3-03682AAFF3C6}" destId="{C8454C9C-0ADC-4A6E-B214-4D0C95A38DBA}" srcOrd="0" destOrd="0" presId="urn:microsoft.com/office/officeart/2008/layout/HexagonCluster"/>
    <dgm:cxn modelId="{F6771796-933C-48C2-8436-F6F559E5E229}" type="presParOf" srcId="{E597D144-595C-4C18-AED7-AEDB30FBD282}" destId="{EAEBD1F3-3C85-43EF-B1E8-4A12958DD864}" srcOrd="10" destOrd="0" presId="urn:microsoft.com/office/officeart/2008/layout/HexagonCluster"/>
    <dgm:cxn modelId="{197097CF-FD83-42EF-AA9A-B7E968D81A5E}" type="presParOf" srcId="{EAEBD1F3-3C85-43EF-B1E8-4A12958DD864}" destId="{5D8CEB6B-371F-4F1E-AC54-AB6A9CE5C92C}" srcOrd="0" destOrd="0" presId="urn:microsoft.com/office/officeart/2008/layout/HexagonCluster"/>
    <dgm:cxn modelId="{8DF45E96-DB68-40D8-B174-F2479F4EFF83}" type="presParOf" srcId="{E597D144-595C-4C18-AED7-AEDB30FBD282}" destId="{AA77A948-C746-488B-8496-C36E8A2B7A0C}" srcOrd="11" destOrd="0" presId="urn:microsoft.com/office/officeart/2008/layout/HexagonCluster"/>
    <dgm:cxn modelId="{24C2B2B8-2DE0-4990-915E-31D314124135}" type="presParOf" srcId="{AA77A948-C746-488B-8496-C36E8A2B7A0C}" destId="{B44BEBF7-6DB5-4EC1-9C5D-1FB1D3EB8404}" srcOrd="0" destOrd="0" presId="urn:microsoft.com/office/officeart/2008/layout/HexagonCluster"/>
    <dgm:cxn modelId="{368222B7-DC73-4704-A0EA-C456923B6639}" type="presParOf" srcId="{E597D144-595C-4C18-AED7-AEDB30FBD282}" destId="{52A0D1F7-D713-4274-83A4-4151EF6B1117}" srcOrd="12" destOrd="0" presId="urn:microsoft.com/office/officeart/2008/layout/HexagonCluster"/>
    <dgm:cxn modelId="{CAA4B03E-F627-4A61-B9E0-3E3DC3229516}" type="presParOf" srcId="{52A0D1F7-D713-4274-83A4-4151EF6B1117}" destId="{B679B0A5-3C2C-4328-AB9C-539CC5504172}" srcOrd="0" destOrd="0" presId="urn:microsoft.com/office/officeart/2008/layout/HexagonCluster"/>
    <dgm:cxn modelId="{168D376A-E567-4DDD-A377-7F3798DC022E}" type="presParOf" srcId="{E597D144-595C-4C18-AED7-AEDB30FBD282}" destId="{AB61B769-F522-4990-8FE7-ED4DBB96FC57}" srcOrd="13" destOrd="0" presId="urn:microsoft.com/office/officeart/2008/layout/HexagonCluster"/>
    <dgm:cxn modelId="{263575A5-FC47-4D60-8EF0-5CDD4FD2C57C}" type="presParOf" srcId="{AB61B769-F522-4990-8FE7-ED4DBB96FC57}" destId="{3795F6D6-748C-412A-9240-E1D3C8710060}" srcOrd="0" destOrd="0" presId="urn:microsoft.com/office/officeart/2008/layout/HexagonCluster"/>
    <dgm:cxn modelId="{72DA63D2-798E-474E-A468-50CF8BBFAE06}" type="presParOf" srcId="{E597D144-595C-4C18-AED7-AEDB30FBD282}" destId="{4394D0D7-D6A0-4831-ADFF-17837F408969}" srcOrd="14" destOrd="0" presId="urn:microsoft.com/office/officeart/2008/layout/HexagonCluster"/>
    <dgm:cxn modelId="{EAFC132B-3A30-4A5A-A377-35145843D3F1}" type="presParOf" srcId="{4394D0D7-D6A0-4831-ADFF-17837F408969}" destId="{11CB444E-4578-4B61-82D9-18C3E64A873F}" srcOrd="0" destOrd="0" presId="urn:microsoft.com/office/officeart/2008/layout/HexagonCluster"/>
    <dgm:cxn modelId="{416AA940-7FAC-488C-91F5-06FDFB767B3D}" type="presParOf" srcId="{E597D144-595C-4C18-AED7-AEDB30FBD282}" destId="{AEA2BB9B-9D3F-4D26-8B30-F70CEFC1D045}" srcOrd="15" destOrd="0" presId="urn:microsoft.com/office/officeart/2008/layout/HexagonCluster"/>
    <dgm:cxn modelId="{0AC4A2D1-B0CE-49E6-9446-8E0C1DF9702C}" type="presParOf" srcId="{AEA2BB9B-9D3F-4D26-8B30-F70CEFC1D045}" destId="{2DE20A81-E4C5-4829-A0AA-34B4465AF02D}" srcOrd="0" destOrd="0" presId="urn:microsoft.com/office/officeart/2008/layout/HexagonCluster"/>
    <dgm:cxn modelId="{E2BCB939-9DD2-4A7A-88FD-0E0724B92AE1}" type="presParOf" srcId="{E597D144-595C-4C18-AED7-AEDB30FBD282}" destId="{AE63FB96-6466-4C20-92EC-8BAA8CBC9A2C}" srcOrd="16" destOrd="0" presId="urn:microsoft.com/office/officeart/2008/layout/HexagonCluster"/>
    <dgm:cxn modelId="{9367B0B6-A1CD-44A8-BAB3-4E4E5858673A}" type="presParOf" srcId="{AE63FB96-6466-4C20-92EC-8BAA8CBC9A2C}" destId="{6FF80F09-A575-41D6-B6F1-E2E7095E4816}" srcOrd="0" destOrd="0" presId="urn:microsoft.com/office/officeart/2008/layout/HexagonCluster"/>
    <dgm:cxn modelId="{2897396E-56A4-48E0-9D64-9A734AF1ED85}" type="presParOf" srcId="{E597D144-595C-4C18-AED7-AEDB30FBD282}" destId="{334253D1-B1DC-46E5-A35C-E5D929C86E8D}" srcOrd="17" destOrd="0" presId="urn:microsoft.com/office/officeart/2008/layout/HexagonCluster"/>
    <dgm:cxn modelId="{E37204C3-57BC-4075-8D1B-624B639B090F}" type="presParOf" srcId="{334253D1-B1DC-46E5-A35C-E5D929C86E8D}" destId="{5BADD0A4-0EB1-4D02-979F-B0851062F3B0}" srcOrd="0" destOrd="0" presId="urn:microsoft.com/office/officeart/2008/layout/HexagonCluster"/>
    <dgm:cxn modelId="{00995B1F-C807-4482-A82D-9AEAED11955B}" type="presParOf" srcId="{E597D144-595C-4C18-AED7-AEDB30FBD282}" destId="{16327FE0-0878-47B0-80A2-6D252E09F8D9}" srcOrd="18" destOrd="0" presId="urn:microsoft.com/office/officeart/2008/layout/HexagonCluster"/>
    <dgm:cxn modelId="{E468BC9F-CA29-4EB4-AE0B-58BCE7B78A77}" type="presParOf" srcId="{16327FE0-0878-47B0-80A2-6D252E09F8D9}" destId="{58AB6389-AF1F-43B5-BB45-A1FF23CE7090}" srcOrd="0" destOrd="0" presId="urn:microsoft.com/office/officeart/2008/layout/HexagonCluster"/>
    <dgm:cxn modelId="{EA460F0A-6D97-44C4-9ACA-34C2173DA10F}" type="presParOf" srcId="{E597D144-595C-4C18-AED7-AEDB30FBD282}" destId="{8B6E320C-BF60-466F-8163-CB5B1F0D62F6}" srcOrd="19" destOrd="0" presId="urn:microsoft.com/office/officeart/2008/layout/HexagonCluster"/>
    <dgm:cxn modelId="{7F3ABC28-FF51-454B-BE46-B79FC173A386}" type="presParOf" srcId="{8B6E320C-BF60-466F-8163-CB5B1F0D62F6}" destId="{A6A12390-32C2-4DA7-AF64-112865206347}" srcOrd="0" destOrd="0" presId="urn:microsoft.com/office/officeart/2008/layout/HexagonCluster"/>
    <dgm:cxn modelId="{CE175C70-9B86-4E42-BF3A-31A2E59BBB08}" type="presParOf" srcId="{E597D144-595C-4C18-AED7-AEDB30FBD282}" destId="{32216C90-5961-472F-AD31-C35AB123E8E2}" srcOrd="20" destOrd="0" presId="urn:microsoft.com/office/officeart/2008/layout/HexagonCluster"/>
    <dgm:cxn modelId="{23739C04-2A16-4734-A8E7-AD550D2D8122}" type="presParOf" srcId="{32216C90-5961-472F-AD31-C35AB123E8E2}" destId="{B4CBDA5B-5245-4297-9CDE-E0DE3BB64EEB}" srcOrd="0" destOrd="0" presId="urn:microsoft.com/office/officeart/2008/layout/HexagonCluster"/>
    <dgm:cxn modelId="{23150432-D040-497A-8CF4-C79A2C672DA4}" type="presParOf" srcId="{E597D144-595C-4C18-AED7-AEDB30FBD282}" destId="{3EE2566C-A00B-4FA6-8A18-9DC7FF8FACBA}" srcOrd="21" destOrd="0" presId="urn:microsoft.com/office/officeart/2008/layout/HexagonCluster"/>
    <dgm:cxn modelId="{9A5FD2FC-4EE2-41E7-BD8C-93CA62D1A96A}" type="presParOf" srcId="{3EE2566C-A00B-4FA6-8A18-9DC7FF8FACBA}" destId="{95C354AE-6BDC-4915-BFFD-A93FCB7A686A}" srcOrd="0" destOrd="0" presId="urn:microsoft.com/office/officeart/2008/layout/HexagonCluster"/>
    <dgm:cxn modelId="{7E0C4B87-8722-44B6-9724-A29D7D2A4A72}" type="presParOf" srcId="{E597D144-595C-4C18-AED7-AEDB30FBD282}" destId="{52CED0C7-D2B3-45F4-A2B2-682EF6E89F57}" srcOrd="22" destOrd="0" presId="urn:microsoft.com/office/officeart/2008/layout/HexagonCluster"/>
    <dgm:cxn modelId="{2A3366C3-5984-4EF7-A79C-1C62DB26B65D}" type="presParOf" srcId="{52CED0C7-D2B3-45F4-A2B2-682EF6E89F57}" destId="{61B00DC8-FE03-4817-8A6E-7C90C333CAA9}" srcOrd="0" destOrd="0" presId="urn:microsoft.com/office/officeart/2008/layout/HexagonCluster"/>
    <dgm:cxn modelId="{32F5F7B7-0759-423D-813D-E01ADDE617C8}" type="presParOf" srcId="{E597D144-595C-4C18-AED7-AEDB30FBD282}" destId="{87266026-5849-438B-A284-68FAEA2C1168}" srcOrd="23" destOrd="0" presId="urn:microsoft.com/office/officeart/2008/layout/HexagonCluster"/>
    <dgm:cxn modelId="{F140DFC9-6B5A-46B3-9503-3F9900A62918}" type="presParOf" srcId="{87266026-5849-438B-A284-68FAEA2C1168}" destId="{5206D8E4-C0F5-4E9B-8A73-C3D963EF2B1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140DB-1371-4A63-92C8-7DAD2B6922E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3810379-E80F-473E-A6CF-0FA878373F9C}">
      <dgm:prSet phldrT="[Texto]"/>
      <dgm:spPr/>
      <dgm:t>
        <a:bodyPr/>
        <a:lstStyle/>
        <a:p>
          <a:r>
            <a:rPr lang="es-ES" dirty="0"/>
            <a:t>INFORMACION GENERAL</a:t>
          </a:r>
        </a:p>
      </dgm:t>
    </dgm:pt>
    <dgm:pt modelId="{F4C2A41C-6869-48D5-B34D-41161634E75E}" type="parTrans" cxnId="{9847155F-A6C4-421D-BFEA-F24962C39252}">
      <dgm:prSet/>
      <dgm:spPr/>
      <dgm:t>
        <a:bodyPr/>
        <a:lstStyle/>
        <a:p>
          <a:endParaRPr lang="es-ES"/>
        </a:p>
      </dgm:t>
    </dgm:pt>
    <dgm:pt modelId="{D08666DA-15E7-4BC4-B8B2-CF3423599CA9}" type="sibTrans" cxnId="{9847155F-A6C4-421D-BFEA-F24962C39252}">
      <dgm:prSet/>
      <dgm:spPr/>
      <dgm:t>
        <a:bodyPr/>
        <a:lstStyle/>
        <a:p>
          <a:endParaRPr lang="es-ES"/>
        </a:p>
      </dgm:t>
    </dgm:pt>
    <dgm:pt modelId="{D655C0B6-FE01-4C31-B287-AED881D39B40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Edad media = 46 años</a:t>
          </a:r>
        </a:p>
      </dgm:t>
    </dgm:pt>
    <dgm:pt modelId="{DF6459C4-9D7D-40E3-8A6A-5EC8C6B5CBBD}" type="parTrans" cxnId="{B40E1468-845F-4134-9947-71517E45D55C}">
      <dgm:prSet/>
      <dgm:spPr/>
      <dgm:t>
        <a:bodyPr/>
        <a:lstStyle/>
        <a:p>
          <a:endParaRPr lang="es-ES"/>
        </a:p>
      </dgm:t>
    </dgm:pt>
    <dgm:pt modelId="{CE49E951-A0FE-4C40-A09F-3C78C817D168}" type="sibTrans" cxnId="{B40E1468-845F-4134-9947-71517E45D55C}">
      <dgm:prSet/>
      <dgm:spPr/>
      <dgm:t>
        <a:bodyPr/>
        <a:lstStyle/>
        <a:p>
          <a:endParaRPr lang="es-ES"/>
        </a:p>
      </dgm:t>
    </dgm:pt>
    <dgm:pt modelId="{C84C64F4-6575-4D63-ABC9-AC6B48CB168C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Género: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Masculino = 71,68%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Femenino= 28,32%</a:t>
          </a:r>
        </a:p>
      </dgm:t>
    </dgm:pt>
    <dgm:pt modelId="{45D3212A-F347-4F51-A73F-19CEB4E68920}" type="parTrans" cxnId="{59FDA0AD-C3D9-4522-A207-04BF5A66C5EC}">
      <dgm:prSet/>
      <dgm:spPr/>
      <dgm:t>
        <a:bodyPr/>
        <a:lstStyle/>
        <a:p>
          <a:endParaRPr lang="es-ES"/>
        </a:p>
      </dgm:t>
    </dgm:pt>
    <dgm:pt modelId="{A6059F72-BDB1-4FE8-B2C4-A5C1FCA7F722}" type="sibTrans" cxnId="{59FDA0AD-C3D9-4522-A207-04BF5A66C5EC}">
      <dgm:prSet/>
      <dgm:spPr/>
      <dgm:t>
        <a:bodyPr/>
        <a:lstStyle/>
        <a:p>
          <a:endParaRPr lang="es-ES"/>
        </a:p>
      </dgm:t>
    </dgm:pt>
    <dgm:pt modelId="{C908050C-77B9-479D-AD9A-5F4E6DD55080}">
      <dgm:prSet phldrT="[Texto]" custT="1"/>
      <dgm:spPr/>
      <dgm:t>
        <a:bodyPr/>
        <a:lstStyle/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Profesión: 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Agricultor = 88,5%</a:t>
          </a:r>
        </a:p>
        <a:p>
          <a:r>
            <a:rPr lang="es-E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Varios = 11,5%</a:t>
          </a:r>
        </a:p>
      </dgm:t>
    </dgm:pt>
    <dgm:pt modelId="{EA0AADD2-19D9-4A6C-9939-E30549E32AEC}" type="parTrans" cxnId="{6CBD5E2A-7479-4574-B9FF-C439480F8A30}">
      <dgm:prSet/>
      <dgm:spPr/>
      <dgm:t>
        <a:bodyPr/>
        <a:lstStyle/>
        <a:p>
          <a:endParaRPr lang="es-ES"/>
        </a:p>
      </dgm:t>
    </dgm:pt>
    <dgm:pt modelId="{24B1B94E-EC24-4D67-81C4-AF530EAF594E}" type="sibTrans" cxnId="{6CBD5E2A-7479-4574-B9FF-C439480F8A30}">
      <dgm:prSet/>
      <dgm:spPr/>
      <dgm:t>
        <a:bodyPr/>
        <a:lstStyle/>
        <a:p>
          <a:endParaRPr lang="es-ES"/>
        </a:p>
      </dgm:t>
    </dgm:pt>
    <dgm:pt modelId="{D583DE50-1A46-4902-B9E6-FA4F72F844F3}" type="pres">
      <dgm:prSet presAssocID="{744140DB-1371-4A63-92C8-7DAD2B6922E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E883C6-385C-40B5-A3E7-FF3803714745}" type="pres">
      <dgm:prSet presAssocID="{73810379-E80F-473E-A6CF-0FA878373F9C}" presName="centerShape" presStyleLbl="node0" presStyleIdx="0" presStyleCnt="1"/>
      <dgm:spPr/>
    </dgm:pt>
    <dgm:pt modelId="{3CE469D4-2A36-402B-BC30-7A42BAA02F69}" type="pres">
      <dgm:prSet presAssocID="{DF6459C4-9D7D-40E3-8A6A-5EC8C6B5CBBD}" presName="parTrans" presStyleLbl="bgSibTrans2D1" presStyleIdx="0" presStyleCnt="3"/>
      <dgm:spPr/>
    </dgm:pt>
    <dgm:pt modelId="{6DA4CC84-30D8-43AB-8543-5B02277DA00A}" type="pres">
      <dgm:prSet presAssocID="{D655C0B6-FE01-4C31-B287-AED881D39B40}" presName="node" presStyleLbl="node1" presStyleIdx="0" presStyleCnt="3" custScaleX="125376">
        <dgm:presLayoutVars>
          <dgm:bulletEnabled val="1"/>
        </dgm:presLayoutVars>
      </dgm:prSet>
      <dgm:spPr/>
    </dgm:pt>
    <dgm:pt modelId="{B1BC1DC1-7131-46D3-A2E4-C95299E0A0E3}" type="pres">
      <dgm:prSet presAssocID="{45D3212A-F347-4F51-A73F-19CEB4E68920}" presName="parTrans" presStyleLbl="bgSibTrans2D1" presStyleIdx="1" presStyleCnt="3"/>
      <dgm:spPr/>
    </dgm:pt>
    <dgm:pt modelId="{C9FB0579-2918-4BDF-8E9B-0672AFAC271E}" type="pres">
      <dgm:prSet presAssocID="{C84C64F4-6575-4D63-ABC9-AC6B48CB168C}" presName="node" presStyleLbl="node1" presStyleIdx="1" presStyleCnt="3" custScaleX="128079">
        <dgm:presLayoutVars>
          <dgm:bulletEnabled val="1"/>
        </dgm:presLayoutVars>
      </dgm:prSet>
      <dgm:spPr/>
    </dgm:pt>
    <dgm:pt modelId="{A353D01A-3864-4F26-A402-5394E4087AC8}" type="pres">
      <dgm:prSet presAssocID="{EA0AADD2-19D9-4A6C-9939-E30549E32AEC}" presName="parTrans" presStyleLbl="bgSibTrans2D1" presStyleIdx="2" presStyleCnt="3"/>
      <dgm:spPr/>
    </dgm:pt>
    <dgm:pt modelId="{C399E59B-2C6B-449F-AF6B-EA007F5BFDD5}" type="pres">
      <dgm:prSet presAssocID="{C908050C-77B9-479D-AD9A-5F4E6DD55080}" presName="node" presStyleLbl="node1" presStyleIdx="2" presStyleCnt="3" custScaleX="126714">
        <dgm:presLayoutVars>
          <dgm:bulletEnabled val="1"/>
        </dgm:presLayoutVars>
      </dgm:prSet>
      <dgm:spPr/>
    </dgm:pt>
  </dgm:ptLst>
  <dgm:cxnLst>
    <dgm:cxn modelId="{34456B0E-FD91-4FC1-8763-CC9FA42A030C}" type="presOf" srcId="{C908050C-77B9-479D-AD9A-5F4E6DD55080}" destId="{C399E59B-2C6B-449F-AF6B-EA007F5BFDD5}" srcOrd="0" destOrd="0" presId="urn:microsoft.com/office/officeart/2005/8/layout/radial4"/>
    <dgm:cxn modelId="{6CBD5E2A-7479-4574-B9FF-C439480F8A30}" srcId="{73810379-E80F-473E-A6CF-0FA878373F9C}" destId="{C908050C-77B9-479D-AD9A-5F4E6DD55080}" srcOrd="2" destOrd="0" parTransId="{EA0AADD2-19D9-4A6C-9939-E30549E32AEC}" sibTransId="{24B1B94E-EC24-4D67-81C4-AF530EAF594E}"/>
    <dgm:cxn modelId="{4C3C685D-073E-40BE-A089-3AC61AB2650A}" type="presOf" srcId="{DF6459C4-9D7D-40E3-8A6A-5EC8C6B5CBBD}" destId="{3CE469D4-2A36-402B-BC30-7A42BAA02F69}" srcOrd="0" destOrd="0" presId="urn:microsoft.com/office/officeart/2005/8/layout/radial4"/>
    <dgm:cxn modelId="{9847155F-A6C4-421D-BFEA-F24962C39252}" srcId="{744140DB-1371-4A63-92C8-7DAD2B6922E0}" destId="{73810379-E80F-473E-A6CF-0FA878373F9C}" srcOrd="0" destOrd="0" parTransId="{F4C2A41C-6869-48D5-B34D-41161634E75E}" sibTransId="{D08666DA-15E7-4BC4-B8B2-CF3423599CA9}"/>
    <dgm:cxn modelId="{B40E1468-845F-4134-9947-71517E45D55C}" srcId="{73810379-E80F-473E-A6CF-0FA878373F9C}" destId="{D655C0B6-FE01-4C31-B287-AED881D39B40}" srcOrd="0" destOrd="0" parTransId="{DF6459C4-9D7D-40E3-8A6A-5EC8C6B5CBBD}" sibTransId="{CE49E951-A0FE-4C40-A09F-3C78C817D168}"/>
    <dgm:cxn modelId="{40228674-ADE3-455E-A033-E0C1DED39606}" type="presOf" srcId="{D655C0B6-FE01-4C31-B287-AED881D39B40}" destId="{6DA4CC84-30D8-43AB-8543-5B02277DA00A}" srcOrd="0" destOrd="0" presId="urn:microsoft.com/office/officeart/2005/8/layout/radial4"/>
    <dgm:cxn modelId="{BDCD5156-0F6F-4282-9106-AF8ADD95DC20}" type="presOf" srcId="{744140DB-1371-4A63-92C8-7DAD2B6922E0}" destId="{D583DE50-1A46-4902-B9E6-FA4F72F844F3}" srcOrd="0" destOrd="0" presId="urn:microsoft.com/office/officeart/2005/8/layout/radial4"/>
    <dgm:cxn modelId="{DD70157B-BC7F-4269-951E-DDD1B879EA6D}" type="presOf" srcId="{C84C64F4-6575-4D63-ABC9-AC6B48CB168C}" destId="{C9FB0579-2918-4BDF-8E9B-0672AFAC271E}" srcOrd="0" destOrd="0" presId="urn:microsoft.com/office/officeart/2005/8/layout/radial4"/>
    <dgm:cxn modelId="{BBFA4B7F-D95F-444F-81C7-3E75F19165A9}" type="presOf" srcId="{EA0AADD2-19D9-4A6C-9939-E30549E32AEC}" destId="{A353D01A-3864-4F26-A402-5394E4087AC8}" srcOrd="0" destOrd="0" presId="urn:microsoft.com/office/officeart/2005/8/layout/radial4"/>
    <dgm:cxn modelId="{59FDA0AD-C3D9-4522-A207-04BF5A66C5EC}" srcId="{73810379-E80F-473E-A6CF-0FA878373F9C}" destId="{C84C64F4-6575-4D63-ABC9-AC6B48CB168C}" srcOrd="1" destOrd="0" parTransId="{45D3212A-F347-4F51-A73F-19CEB4E68920}" sibTransId="{A6059F72-BDB1-4FE8-B2C4-A5C1FCA7F722}"/>
    <dgm:cxn modelId="{FF91F2BE-7BF7-4031-A967-00714230F83B}" type="presOf" srcId="{73810379-E80F-473E-A6CF-0FA878373F9C}" destId="{95E883C6-385C-40B5-A3E7-FF3803714745}" srcOrd="0" destOrd="0" presId="urn:microsoft.com/office/officeart/2005/8/layout/radial4"/>
    <dgm:cxn modelId="{6E3ABBEC-BB36-4D58-AA1F-2B291D96B3C9}" type="presOf" srcId="{45D3212A-F347-4F51-A73F-19CEB4E68920}" destId="{B1BC1DC1-7131-46D3-A2E4-C95299E0A0E3}" srcOrd="0" destOrd="0" presId="urn:microsoft.com/office/officeart/2005/8/layout/radial4"/>
    <dgm:cxn modelId="{2F11B37F-366C-4868-A3A8-34E898CBACA8}" type="presParOf" srcId="{D583DE50-1A46-4902-B9E6-FA4F72F844F3}" destId="{95E883C6-385C-40B5-A3E7-FF3803714745}" srcOrd="0" destOrd="0" presId="urn:microsoft.com/office/officeart/2005/8/layout/radial4"/>
    <dgm:cxn modelId="{BC1DEB99-5D72-4575-A7DE-C9FD435714D6}" type="presParOf" srcId="{D583DE50-1A46-4902-B9E6-FA4F72F844F3}" destId="{3CE469D4-2A36-402B-BC30-7A42BAA02F69}" srcOrd="1" destOrd="0" presId="urn:microsoft.com/office/officeart/2005/8/layout/radial4"/>
    <dgm:cxn modelId="{352C07C7-875E-4129-9523-F23E955E5A3C}" type="presParOf" srcId="{D583DE50-1A46-4902-B9E6-FA4F72F844F3}" destId="{6DA4CC84-30D8-43AB-8543-5B02277DA00A}" srcOrd="2" destOrd="0" presId="urn:microsoft.com/office/officeart/2005/8/layout/radial4"/>
    <dgm:cxn modelId="{D40F88C5-2A82-48ED-A9CD-122FB62E2645}" type="presParOf" srcId="{D583DE50-1A46-4902-B9E6-FA4F72F844F3}" destId="{B1BC1DC1-7131-46D3-A2E4-C95299E0A0E3}" srcOrd="3" destOrd="0" presId="urn:microsoft.com/office/officeart/2005/8/layout/radial4"/>
    <dgm:cxn modelId="{C7DF89AA-BCF7-4443-AAEA-42B00CD0F225}" type="presParOf" srcId="{D583DE50-1A46-4902-B9E6-FA4F72F844F3}" destId="{C9FB0579-2918-4BDF-8E9B-0672AFAC271E}" srcOrd="4" destOrd="0" presId="urn:microsoft.com/office/officeart/2005/8/layout/radial4"/>
    <dgm:cxn modelId="{5FEB1887-2386-492B-8883-B4FBFE635275}" type="presParOf" srcId="{D583DE50-1A46-4902-B9E6-FA4F72F844F3}" destId="{A353D01A-3864-4F26-A402-5394E4087AC8}" srcOrd="5" destOrd="0" presId="urn:microsoft.com/office/officeart/2005/8/layout/radial4"/>
    <dgm:cxn modelId="{C955ADAE-A4A0-4AA3-8288-E083AE1873B2}" type="presParOf" srcId="{D583DE50-1A46-4902-B9E6-FA4F72F844F3}" destId="{C399E59B-2C6B-449F-AF6B-EA007F5BFD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16FDA-2326-4A9C-BA96-95DF97D23ED8}">
      <dsp:nvSpPr>
        <dsp:cNvPr id="0" name=""/>
        <dsp:cNvSpPr/>
      </dsp:nvSpPr>
      <dsp:spPr>
        <a:xfrm>
          <a:off x="1271920" y="2979174"/>
          <a:ext cx="1478029" cy="12691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Maíz</a:t>
          </a:r>
        </a:p>
      </dsp:txBody>
      <dsp:txXfrm>
        <a:off x="1500853" y="3175755"/>
        <a:ext cx="1020164" cy="875999"/>
      </dsp:txXfrm>
    </dsp:sp>
    <dsp:sp modelId="{C9C59178-BCD1-405C-B159-D0F27B50190E}">
      <dsp:nvSpPr>
        <dsp:cNvPr id="0" name=""/>
        <dsp:cNvSpPr/>
      </dsp:nvSpPr>
      <dsp:spPr>
        <a:xfrm>
          <a:off x="1307186" y="3546742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0969-95BB-4D9B-A17E-47DF44BBC804}">
      <dsp:nvSpPr>
        <dsp:cNvPr id="0" name=""/>
        <dsp:cNvSpPr/>
      </dsp:nvSpPr>
      <dsp:spPr>
        <a:xfrm>
          <a:off x="0" y="2277580"/>
          <a:ext cx="1478029" cy="126916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1A5C5-E6B6-489A-B00A-8ECBC32D79A8}">
      <dsp:nvSpPr>
        <dsp:cNvPr id="0" name=""/>
        <dsp:cNvSpPr/>
      </dsp:nvSpPr>
      <dsp:spPr>
        <a:xfrm>
          <a:off x="1012520" y="3378392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49585"/>
              <a:satOff val="648"/>
              <a:lumOff val="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123CE-0601-437C-A44B-5C5C62886984}">
      <dsp:nvSpPr>
        <dsp:cNvPr id="0" name=""/>
        <dsp:cNvSpPr/>
      </dsp:nvSpPr>
      <dsp:spPr>
        <a:xfrm>
          <a:off x="2543840" y="2273903"/>
          <a:ext cx="1478029" cy="12691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29087"/>
            <a:satOff val="1426"/>
            <a:lumOff val="941"/>
            <a:alphaOff val="0"/>
          </a:schemeClr>
        </a:solidFill>
        <a:ln w="15875" cap="flat" cmpd="sng" algn="ctr">
          <a:solidFill>
            <a:schemeClr val="accent4">
              <a:hueOff val="329087"/>
              <a:satOff val="1426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Café </a:t>
          </a:r>
        </a:p>
      </dsp:txBody>
      <dsp:txXfrm>
        <a:off x="2772773" y="2470484"/>
        <a:ext cx="1020164" cy="875999"/>
      </dsp:txXfrm>
    </dsp:sp>
    <dsp:sp modelId="{64906F69-9FD2-47A3-A9DD-3BD18607C2FC}">
      <dsp:nvSpPr>
        <dsp:cNvPr id="0" name=""/>
        <dsp:cNvSpPr/>
      </dsp:nvSpPr>
      <dsp:spPr>
        <a:xfrm>
          <a:off x="3561063" y="3371446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99170"/>
              <a:satOff val="1297"/>
              <a:lumOff val="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D9B32-F7DA-43A8-A5B3-75C4377764D3}">
      <dsp:nvSpPr>
        <dsp:cNvPr id="0" name=""/>
        <dsp:cNvSpPr/>
      </dsp:nvSpPr>
      <dsp:spPr>
        <a:xfrm>
          <a:off x="3814977" y="2976722"/>
          <a:ext cx="1478029" cy="126916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4">
              <a:hueOff val="329087"/>
              <a:satOff val="1426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E28E2-4A29-4271-BDD1-1BA5188901E3}">
      <dsp:nvSpPr>
        <dsp:cNvPr id="0" name=""/>
        <dsp:cNvSpPr/>
      </dsp:nvSpPr>
      <dsp:spPr>
        <a:xfrm>
          <a:off x="3851027" y="3541430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48755"/>
              <a:satOff val="1945"/>
              <a:lumOff val="12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6CA2B-E2C3-41F9-A6F5-97ACF3CB50B8}">
      <dsp:nvSpPr>
        <dsp:cNvPr id="0" name=""/>
        <dsp:cNvSpPr/>
      </dsp:nvSpPr>
      <dsp:spPr>
        <a:xfrm>
          <a:off x="1271920" y="1576395"/>
          <a:ext cx="1478029" cy="12691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58174"/>
            <a:satOff val="2853"/>
            <a:lumOff val="1882"/>
            <a:alphaOff val="0"/>
          </a:schemeClr>
        </a:solidFill>
        <a:ln w="15875" cap="flat" cmpd="sng" algn="ctr">
          <a:solidFill>
            <a:schemeClr val="accent4">
              <a:hueOff val="658174"/>
              <a:satOff val="2853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Cacao</a:t>
          </a:r>
        </a:p>
      </dsp:txBody>
      <dsp:txXfrm>
        <a:off x="1500853" y="1772976"/>
        <a:ext cx="1020164" cy="875999"/>
      </dsp:txXfrm>
    </dsp:sp>
    <dsp:sp modelId="{C8454C9C-0ADC-4A6E-B214-4D0C95A38DBA}">
      <dsp:nvSpPr>
        <dsp:cNvPr id="0" name=""/>
        <dsp:cNvSpPr/>
      </dsp:nvSpPr>
      <dsp:spPr>
        <a:xfrm>
          <a:off x="2284441" y="1600503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98340"/>
              <a:satOff val="2593"/>
              <a:lumOff val="1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CEB6B-371F-4F1E-AC54-AB6A9CE5C92C}">
      <dsp:nvSpPr>
        <dsp:cNvPr id="0" name=""/>
        <dsp:cNvSpPr/>
      </dsp:nvSpPr>
      <dsp:spPr>
        <a:xfrm>
          <a:off x="2543840" y="870715"/>
          <a:ext cx="1478029" cy="126916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4">
              <a:hueOff val="658174"/>
              <a:satOff val="2853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BEBF7-6DB5-4EC1-9C5D-1FB1D3EB8404}">
      <dsp:nvSpPr>
        <dsp:cNvPr id="0" name=""/>
        <dsp:cNvSpPr/>
      </dsp:nvSpPr>
      <dsp:spPr>
        <a:xfrm>
          <a:off x="2585376" y="1432971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747925"/>
              <a:satOff val="3242"/>
              <a:lumOff val="2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9B0A5-3C2C-4328-AB9C-539CC5504172}">
      <dsp:nvSpPr>
        <dsp:cNvPr id="0" name=""/>
        <dsp:cNvSpPr/>
      </dsp:nvSpPr>
      <dsp:spPr>
        <a:xfrm>
          <a:off x="3814977" y="1573535"/>
          <a:ext cx="1478029" cy="12691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987261"/>
            <a:satOff val="4279"/>
            <a:lumOff val="2824"/>
            <a:alphaOff val="0"/>
          </a:schemeClr>
        </a:solidFill>
        <a:ln w="15875" cap="flat" cmpd="sng" algn="ctr">
          <a:solidFill>
            <a:schemeClr val="accent4">
              <a:hueOff val="987261"/>
              <a:satOff val="4279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Pimienta negra</a:t>
          </a:r>
        </a:p>
      </dsp:txBody>
      <dsp:txXfrm>
        <a:off x="4043910" y="1770116"/>
        <a:ext cx="1020164" cy="875999"/>
      </dsp:txXfrm>
    </dsp:sp>
    <dsp:sp modelId="{3795F6D6-748C-412A-9240-E1D3C8710060}">
      <dsp:nvSpPr>
        <dsp:cNvPr id="0" name=""/>
        <dsp:cNvSpPr/>
      </dsp:nvSpPr>
      <dsp:spPr>
        <a:xfrm>
          <a:off x="5093951" y="2135790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97510"/>
              <a:satOff val="3890"/>
              <a:lumOff val="2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B444E-4578-4B61-82D9-18C3E64A873F}">
      <dsp:nvSpPr>
        <dsp:cNvPr id="0" name=""/>
        <dsp:cNvSpPr/>
      </dsp:nvSpPr>
      <dsp:spPr>
        <a:xfrm>
          <a:off x="5086898" y="2286978"/>
          <a:ext cx="1478029" cy="126916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4">
              <a:hueOff val="987261"/>
              <a:satOff val="4279"/>
              <a:lumOff val="2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20A81-E4C5-4829-A0AA-34B4465AF02D}">
      <dsp:nvSpPr>
        <dsp:cNvPr id="0" name=""/>
        <dsp:cNvSpPr/>
      </dsp:nvSpPr>
      <dsp:spPr>
        <a:xfrm>
          <a:off x="5375294" y="2309861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47094"/>
              <a:satOff val="4539"/>
              <a:lumOff val="29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80F09-A575-41D6-B6F1-E2E7095E4816}">
      <dsp:nvSpPr>
        <dsp:cNvPr id="0" name=""/>
        <dsp:cNvSpPr/>
      </dsp:nvSpPr>
      <dsp:spPr>
        <a:xfrm>
          <a:off x="5139530" y="842431"/>
          <a:ext cx="1478029" cy="12691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316347"/>
            <a:satOff val="5706"/>
            <a:lumOff val="3765"/>
            <a:alphaOff val="0"/>
          </a:schemeClr>
        </a:solidFill>
        <a:ln w="15875" cap="flat" cmpd="sng" algn="ctr">
          <a:solidFill>
            <a:schemeClr val="accent4">
              <a:hueOff val="1316347"/>
              <a:satOff val="5706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Plátano </a:t>
          </a:r>
        </a:p>
      </dsp:txBody>
      <dsp:txXfrm>
        <a:off x="5368463" y="1039012"/>
        <a:ext cx="1020164" cy="875999"/>
      </dsp:txXfrm>
    </dsp:sp>
    <dsp:sp modelId="{5BADD0A4-0EB1-4D02-979F-B0851062F3B0}">
      <dsp:nvSpPr>
        <dsp:cNvPr id="0" name=""/>
        <dsp:cNvSpPr/>
      </dsp:nvSpPr>
      <dsp:spPr>
        <a:xfrm>
          <a:off x="6365871" y="1452993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196679"/>
              <a:satOff val="5187"/>
              <a:lumOff val="34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6389-AF1F-43B5-BB45-A1FF23CE7090}">
      <dsp:nvSpPr>
        <dsp:cNvPr id="0" name=""/>
        <dsp:cNvSpPr/>
      </dsp:nvSpPr>
      <dsp:spPr>
        <a:xfrm>
          <a:off x="6358818" y="1592331"/>
          <a:ext cx="1478029" cy="126916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4">
              <a:hueOff val="1316347"/>
              <a:satOff val="5706"/>
              <a:lumOff val="3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12390-32C2-4DA7-AF64-112865206347}">
      <dsp:nvSpPr>
        <dsp:cNvPr id="0" name=""/>
        <dsp:cNvSpPr/>
      </dsp:nvSpPr>
      <dsp:spPr>
        <a:xfrm>
          <a:off x="6653483" y="1620526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46264"/>
              <a:satOff val="5835"/>
              <a:lumOff val="3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BDA5B-5245-4297-9CDE-E0DE3BB64EEB}">
      <dsp:nvSpPr>
        <dsp:cNvPr id="0" name=""/>
        <dsp:cNvSpPr/>
      </dsp:nvSpPr>
      <dsp:spPr>
        <a:xfrm>
          <a:off x="6358818" y="2993067"/>
          <a:ext cx="1478029" cy="126916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Frutas tropicales</a:t>
          </a:r>
        </a:p>
      </dsp:txBody>
      <dsp:txXfrm>
        <a:off x="6587751" y="3189648"/>
        <a:ext cx="1020164" cy="875999"/>
      </dsp:txXfrm>
    </dsp:sp>
    <dsp:sp modelId="{95C354AE-6BDC-4915-BFFD-A93FCB7A686A}">
      <dsp:nvSpPr>
        <dsp:cNvPr id="0" name=""/>
        <dsp:cNvSpPr/>
      </dsp:nvSpPr>
      <dsp:spPr>
        <a:xfrm>
          <a:off x="6651916" y="4104503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495849"/>
              <a:satOff val="6484"/>
              <a:lumOff val="4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00DC8-FE03-4817-8A6E-7C90C333CAA9}">
      <dsp:nvSpPr>
        <dsp:cNvPr id="0" name=""/>
        <dsp:cNvSpPr/>
      </dsp:nvSpPr>
      <dsp:spPr>
        <a:xfrm>
          <a:off x="5086898" y="3687714"/>
          <a:ext cx="1478029" cy="1269161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6D8E4-C0F5-4E9B-8A73-C3D963EF2B19}">
      <dsp:nvSpPr>
        <dsp:cNvPr id="0" name=""/>
        <dsp:cNvSpPr/>
      </dsp:nvSpPr>
      <dsp:spPr>
        <a:xfrm>
          <a:off x="6377626" y="4244658"/>
          <a:ext cx="172410" cy="1487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645434"/>
              <a:satOff val="7132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883C6-385C-40B5-A3E7-FF3803714745}">
      <dsp:nvSpPr>
        <dsp:cNvPr id="0" name=""/>
        <dsp:cNvSpPr/>
      </dsp:nvSpPr>
      <dsp:spPr>
        <a:xfrm>
          <a:off x="2959746" y="2911700"/>
          <a:ext cx="2194560" cy="21945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INFORMACION GENERAL</a:t>
          </a:r>
        </a:p>
      </dsp:txBody>
      <dsp:txXfrm>
        <a:off x="3281132" y="3233086"/>
        <a:ext cx="1551788" cy="1551788"/>
      </dsp:txXfrm>
    </dsp:sp>
    <dsp:sp modelId="{3CE469D4-2A36-402B-BC30-7A42BAA02F69}">
      <dsp:nvSpPr>
        <dsp:cNvPr id="0" name=""/>
        <dsp:cNvSpPr/>
      </dsp:nvSpPr>
      <dsp:spPr>
        <a:xfrm rot="12900000">
          <a:off x="1280227" y="2438762"/>
          <a:ext cx="1961824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4CC84-30D8-43AB-8543-5B02277DA00A}">
      <dsp:nvSpPr>
        <dsp:cNvPr id="0" name=""/>
        <dsp:cNvSpPr/>
      </dsp:nvSpPr>
      <dsp:spPr>
        <a:xfrm>
          <a:off x="150684" y="1354926"/>
          <a:ext cx="2613878" cy="1667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Edad media = 46 años</a:t>
          </a:r>
        </a:p>
      </dsp:txBody>
      <dsp:txXfrm>
        <a:off x="199534" y="1403776"/>
        <a:ext cx="2516178" cy="1570165"/>
      </dsp:txXfrm>
    </dsp:sp>
    <dsp:sp modelId="{B1BC1DC1-7131-46D3-A2E4-C95299E0A0E3}">
      <dsp:nvSpPr>
        <dsp:cNvPr id="0" name=""/>
        <dsp:cNvSpPr/>
      </dsp:nvSpPr>
      <dsp:spPr>
        <a:xfrm rot="16200000">
          <a:off x="3076113" y="1503882"/>
          <a:ext cx="1961824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B0579-2918-4BDF-8E9B-0672AFAC271E}">
      <dsp:nvSpPr>
        <dsp:cNvPr id="0" name=""/>
        <dsp:cNvSpPr/>
      </dsp:nvSpPr>
      <dsp:spPr>
        <a:xfrm>
          <a:off x="2721910" y="1762"/>
          <a:ext cx="2670231" cy="1667865"/>
        </a:xfrm>
        <a:prstGeom prst="roundRect">
          <a:avLst>
            <a:gd name="adj" fmla="val 10000"/>
          </a:avLst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Género: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Masculino = 71,68%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Femenino= 28,32%</a:t>
          </a:r>
        </a:p>
      </dsp:txBody>
      <dsp:txXfrm>
        <a:off x="2770760" y="50612"/>
        <a:ext cx="2572531" cy="1570165"/>
      </dsp:txXfrm>
    </dsp:sp>
    <dsp:sp modelId="{A353D01A-3864-4F26-A402-5394E4087AC8}">
      <dsp:nvSpPr>
        <dsp:cNvPr id="0" name=""/>
        <dsp:cNvSpPr/>
      </dsp:nvSpPr>
      <dsp:spPr>
        <a:xfrm rot="19500000">
          <a:off x="4872000" y="2438762"/>
          <a:ext cx="1961824" cy="62544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9E59B-2C6B-449F-AF6B-EA007F5BFDD5}">
      <dsp:nvSpPr>
        <dsp:cNvPr id="0" name=""/>
        <dsp:cNvSpPr/>
      </dsp:nvSpPr>
      <dsp:spPr>
        <a:xfrm>
          <a:off x="5335541" y="1354926"/>
          <a:ext cx="2641774" cy="1667865"/>
        </a:xfrm>
        <a:prstGeom prst="roundRect">
          <a:avLst>
            <a:gd name="adj" fmla="val 1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Profesión: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Agricultor = 88,5%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Varios = 11,5%</a:t>
          </a:r>
        </a:p>
      </dsp:txBody>
      <dsp:txXfrm>
        <a:off x="5384391" y="1403776"/>
        <a:ext cx="2544074" cy="1570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6E9F3-6694-42D9-8D5E-E004D1B3CC62}" type="datetimeFigureOut">
              <a:rPr lang="es-EC" smtClean="0"/>
              <a:t>26/06/2018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97A0-FA54-4D6F-A8EC-0C5FBB5E19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30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A97A0-FA54-4D6F-A8EC-0C5FBB5E193F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435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27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66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29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9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49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06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69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52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26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6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BF2776-C6ED-446C-AFBD-573E2168CF83}" type="datetimeFigureOut">
              <a:rPr lang="es-ES" smtClean="0"/>
              <a:t>26/06/2018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9A7D34-ED9A-429E-9261-8E1CD4983AE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>
            <a:fillRect/>
          </a:stretch>
        </p:blipFill>
        <p:spPr>
          <a:xfrm>
            <a:off x="0" y="19838"/>
            <a:ext cx="4892844" cy="1009935"/>
          </a:xfrm>
          <a:prstGeom prst="rect">
            <a:avLst/>
          </a:prstGeom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171924" y="1201247"/>
            <a:ext cx="814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COMERCIO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901610" y="2129238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COMERCIO Y MARKETING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2703093" y="2687991"/>
            <a:ext cx="814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“LA COMERCIALIZACIÓN DE PRODUCTOS AGRÍCOLAS DEL SECTOR ASOCIATIVO EN EL CANTÓN </a:t>
            </a:r>
            <a:r>
              <a:rPr 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DOMINGO”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2 CuadroTexto"/>
          <p:cNvSpPr txBox="1"/>
          <p:nvPr/>
        </p:nvSpPr>
        <p:spPr>
          <a:xfrm>
            <a:off x="4011590" y="3795987"/>
            <a:ext cx="552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VELASCO VARGAS, JAIME GERARDO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8 CuadroTexto"/>
          <p:cNvSpPr txBox="1"/>
          <p:nvPr/>
        </p:nvSpPr>
        <p:spPr>
          <a:xfrm>
            <a:off x="2662238" y="4322255"/>
            <a:ext cx="765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  ING. CÓRDOVA SAMANIEGO, ARCENIO FLORESMILO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631E5A6-CC18-4A17-9FB5-AA27C78E4D39}"/>
              </a:ext>
            </a:extLst>
          </p:cNvPr>
          <p:cNvSpPr txBox="1"/>
          <p:nvPr/>
        </p:nvSpPr>
        <p:spPr>
          <a:xfrm>
            <a:off x="3324572" y="4950149"/>
            <a:ext cx="659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5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5482762"/>
              </p:ext>
            </p:extLst>
          </p:nvPr>
        </p:nvGraphicFramePr>
        <p:xfrm>
          <a:off x="2444124" y="1300767"/>
          <a:ext cx="8128000" cy="510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4" name="1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98524" y="183883"/>
            <a:ext cx="580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RESULTADOS DE LA INVESTIGACIÓN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2" y="4340179"/>
            <a:ext cx="3232311" cy="19084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35" y="4327300"/>
            <a:ext cx="3130237" cy="190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1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55031" y="2261650"/>
            <a:ext cx="861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Pregunta 1: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¿Cuantas hectáreas de terreno dispone para la producción agrícola?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5898524" y="183883"/>
            <a:ext cx="580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RESULTADOS DE LA INVESTIGACIÓN 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1215504" y="3158525"/>
          <a:ext cx="5157998" cy="292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8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7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95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5082">
                <a:tc gridSpan="9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¿Cuantas hectáreas de terreno dispone para la producción agrícola?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82"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 1 a 3 Hectáreas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30,1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82"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 3.01 a 6 Hectáreas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54,6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82"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 6.01 a 10 Hectáreas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26,3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26,3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80,8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62"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De 10,01 Hectáreas en adelante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19,2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19,2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026"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339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06" y="2970905"/>
            <a:ext cx="5002511" cy="311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54593"/>
            <a:ext cx="4803534" cy="100993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366913" y="147791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367011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14484" y="1597804"/>
            <a:ext cx="995831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2: </a:t>
            </a:r>
            <a:r>
              <a:rPr lang="es-E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tipo de productos cultiva Ud. Generalmente en el terreno que dispone?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510916" y="2469614"/>
          <a:ext cx="4739758" cy="3898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2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1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793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PARROQUIAS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¿Qué tipo de productos cultiva Ud.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Cacao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Café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Plátano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Pimienta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Maracuyá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Yuca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Otros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Luz de América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El Esfuerzo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Alluriquin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Puerto Limón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Jacinto del Búa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7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Santa María del Toachi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Valle Hermoso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Santo Domingo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9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8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(%)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77,3%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23,9%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68,44%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29,79%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20,35%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23,01%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26,8%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/>
          </p:nvPr>
        </p:nvGraphicFramePr>
        <p:xfrm>
          <a:off x="6619164" y="2524836"/>
          <a:ext cx="4995082" cy="375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85245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01087" y="1558205"/>
            <a:ext cx="1008114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3: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¿Su producción se realiza de manera planificada y con asesoramiento técnico?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301086" y="2801814"/>
          <a:ext cx="5427259" cy="3175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5454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¿Su producción se realiza de manera planificada y con asesoramiento  técnico?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2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3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73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77,0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77,0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73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777" y="2593075"/>
            <a:ext cx="5033423" cy="3480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393874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55031" y="1512039"/>
            <a:ext cx="45791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377950" algn="l"/>
              </a:tabLs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4: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¿Su producción está destinada a?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291508" y="2467383"/>
          <a:ext cx="5231130" cy="3523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8432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¿Su producción está destinada a?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Porcentaje válido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7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Venta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42,5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42,5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42,5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703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Venta y Consumo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57,5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57,5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77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100,0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2183643"/>
            <a:ext cx="5076967" cy="38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346454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55031" y="1512039"/>
            <a:ext cx="43740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5: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¿A quien vende su producción?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155031" y="2465481"/>
          <a:ext cx="5191179" cy="343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2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9703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¿A quien vende su producción?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101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Consumidor final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4,1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Intermediario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82,0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82,0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86,1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Mayorista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87,9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Agroindustria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92,0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Exportador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100,0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4" y="2219821"/>
            <a:ext cx="5186149" cy="367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25938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55031" y="1512039"/>
            <a:ext cx="58166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6: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¿Ha buscado otra forma de comercialización?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221373" y="2303192"/>
          <a:ext cx="5193074" cy="3346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767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¿Ha buscado otra forma de comercialización?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7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7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38,1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38,1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38,1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76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61,9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61,9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89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100,0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612" y="2019870"/>
            <a:ext cx="5136236" cy="363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415112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55031" y="1558205"/>
            <a:ext cx="10472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7: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¿Considera que el precio que recibe por la venta del producto es justo y cubre los costos de inversión?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15916"/>
              </p:ext>
            </p:extLst>
          </p:nvPr>
        </p:nvGraphicFramePr>
        <p:xfrm>
          <a:off x="1332450" y="2975213"/>
          <a:ext cx="5368600" cy="3316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1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2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58482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¿Considera que el precio que recibe por la venta del producto es justo y cubre los costos de inversión?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4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8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48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8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81" y="2616781"/>
            <a:ext cx="4986427" cy="367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264970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55030" y="1558205"/>
            <a:ext cx="10445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8: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el promedio de ingreso mensual que recibe por la venta de los productos?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79325"/>
              </p:ext>
            </p:extLst>
          </p:nvPr>
        </p:nvGraphicFramePr>
        <p:xfrm>
          <a:off x="1277861" y="2798788"/>
          <a:ext cx="5314008" cy="3216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20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¿Cuál es el promedio de ingreso mensual que recibe por la venta de los productos?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válido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$100 a $200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95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$201 a $350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4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$351 a $500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12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$501 en adelante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949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19" y="2481535"/>
            <a:ext cx="5092785" cy="3534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229787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87437" y="1350456"/>
            <a:ext cx="10422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9: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¿Los ingresos que recibe por la venta  de sus productos, le permite solventar las necesidades económicas del grupo familiar?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287438" y="2730477"/>
          <a:ext cx="5277134" cy="335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4171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¿Los ingresos que recibe por la venta  de sus productos, le permite solventar las necesidades económicas del grupo familiar?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válido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837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    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22,1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80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       No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77,9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77,9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802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100,0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332467"/>
            <a:ext cx="5082953" cy="375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68114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>
            <a:fillRect/>
          </a:stretch>
        </p:blipFill>
        <p:spPr>
          <a:xfrm>
            <a:off x="0" y="0"/>
            <a:ext cx="5117433" cy="100993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46" y="1213655"/>
            <a:ext cx="4488502" cy="3448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978960840"/>
              </p:ext>
            </p:extLst>
          </p:nvPr>
        </p:nvGraphicFramePr>
        <p:xfrm>
          <a:off x="4064000" y="545912"/>
          <a:ext cx="7836848" cy="582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23833" y="5113521"/>
            <a:ext cx="302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CANTÓN SANTO DOMINGO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274258" y="626956"/>
            <a:ext cx="257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PRODUCTOS AGRÍCOLAS</a:t>
            </a:r>
          </a:p>
        </p:txBody>
      </p:sp>
    </p:spTree>
    <p:extLst>
      <p:ext uri="{BB962C8B-B14F-4D97-AF65-F5344CB8AC3E}">
        <p14:creationId xmlns:p14="http://schemas.microsoft.com/office/powerpoint/2010/main" val="2836004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55030" y="1397842"/>
            <a:ext cx="88897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10: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los principales problemas que afectan a la comercialización?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155030" y="2238988"/>
          <a:ext cx="5314008" cy="3547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0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5891">
                <a:tc gridSpan="7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¿Cuáles son los principales problemas que afectan a la comercialización?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Parroquia del encuestado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Información del mercado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Calidad de los productos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Volumen de los productos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Transporte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Vías de Acceso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Otras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Luz de América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El Esfuerzo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Alluriquin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Puerto Limón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Jacinto del Búa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Santa María del Toachi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Valle Hermoso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Santo Domingo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2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(%)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59,00%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69,30%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53,10%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23,60%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84,10%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/>
          </p:nvPr>
        </p:nvGraphicFramePr>
        <p:xfrm>
          <a:off x="6723015" y="2238988"/>
          <a:ext cx="5014060" cy="3547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2529049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60142" y="1350456"/>
            <a:ext cx="10149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11: ¿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gustaría contar  con un modelo de comercialización asociativa que fomente un comercio justo, solidario y participativo de los socios?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260142" y="2801853"/>
          <a:ext cx="5181601" cy="3011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1096">
                <a:tc gridSpan="5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¿Le gustaría contar  con un modelo de comercialización asociativa que fomente un comercio justo, solidario y participativo de los socios?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0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Porcentaje válido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 acumulado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423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100,0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100,0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1" y="2409869"/>
            <a:ext cx="4708475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402951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73791" y="1329604"/>
            <a:ext cx="984913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Pregunta 12: 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beneficios considera Ud. que brinda un modelo de comercialización asociativa?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273791" y="2176353"/>
          <a:ext cx="5318077" cy="3588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0208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¿Qué beneficios considera Ud. que brinda un modelo de comercialización asociativa?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PARROQUIAS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Económicos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Comerciales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Solidarios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Luz de América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El Esfuerzo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Alluriquin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Puerto Limón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Jacinto del Búa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Santa María del Toachi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Valle Hermoso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Santo Domingo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142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339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309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8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(%)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59,90%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88,50%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/>
          </p:nvPr>
        </p:nvGraphicFramePr>
        <p:xfrm>
          <a:off x="6766819" y="2176353"/>
          <a:ext cx="4806482" cy="359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937753" y="640603"/>
            <a:ext cx="4872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ANÁLISIS UNIVARIADO </a:t>
            </a:r>
          </a:p>
        </p:txBody>
      </p:sp>
    </p:spTree>
    <p:extLst>
      <p:ext uri="{BB962C8B-B14F-4D97-AF65-F5344CB8AC3E}">
        <p14:creationId xmlns:p14="http://schemas.microsoft.com/office/powerpoint/2010/main" val="3284895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03374" y="1965278"/>
            <a:ext cx="1031558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 Nula: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canales de comercialización utilizados por los agricultores asociados no inciden en los promedios de ingresos mensuales que obtienen por la venta de los productos agrícolas.</a:t>
            </a: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endParaRPr lang="es-EC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Hipótesis Alternativa: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canales de comercialización utilizados por los agricultores asociados inciden en los promedios de ingresos mensuales que obtienen por la venta de los productos agrícolas.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Resultado de imagen para INGRES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4342" name="Picture 6" descr="Resultado de imagen para INGRE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78" y="3173797"/>
            <a:ext cx="3249772" cy="214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Resultado de imagen para CANALES DE COMERCIALIZACION DIBUJ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37" y="3018901"/>
            <a:ext cx="4441930" cy="2459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1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769735" y="591109"/>
            <a:ext cx="580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>
                <a:latin typeface="Arial Black" panose="020B0A04020102020204" pitchFamily="34" charset="0"/>
              </a:rPr>
              <a:t>ANALISIS BIVARIADO</a:t>
            </a:r>
          </a:p>
        </p:txBody>
      </p:sp>
    </p:spTree>
    <p:extLst>
      <p:ext uri="{BB962C8B-B14F-4D97-AF65-F5344CB8AC3E}">
        <p14:creationId xmlns:p14="http://schemas.microsoft.com/office/powerpoint/2010/main" val="110004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0"/>
            <a:ext cx="4803534" cy="10099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57804"/>
              </p:ext>
            </p:extLst>
          </p:nvPr>
        </p:nvGraphicFramePr>
        <p:xfrm>
          <a:off x="1355674" y="3041964"/>
          <a:ext cx="4402249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100">
                <a:tc gridSpan="4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Pruebas de chi-cuadrado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Valor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Sig. asintótica (2 caras)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Chi-cuadrado de Pearson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32,359</a:t>
                      </a:r>
                      <a:r>
                        <a:rPr lang="es-ES" sz="1200" baseline="30000">
                          <a:effectLst/>
                        </a:rPr>
                        <a:t>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,001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Razón de verosimilitud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31,838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,001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 de casos válidos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717493" y="2438832"/>
            <a:ext cx="367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Arial Black" panose="020B0A04020102020204" pitchFamily="34" charset="0"/>
              </a:rPr>
              <a:t>TABLA DE CHI - CUADRADO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286240" y="4394919"/>
            <a:ext cx="3528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Valor Critico = 21,026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289730" y="486715"/>
            <a:ext cx="489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s-EC" sz="2800" b="1" dirty="0">
                <a:latin typeface="Arial Black" panose="020B0A04020102020204" pitchFamily="34" charset="0"/>
              </a:rPr>
              <a:t>ANÁLISIS BIVARIADO</a:t>
            </a:r>
          </a:p>
        </p:txBody>
      </p:sp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96" y="2245805"/>
            <a:ext cx="4493260" cy="26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7844172" y="1764406"/>
            <a:ext cx="2360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 Black" panose="020B0A04020102020204" pitchFamily="34" charset="0"/>
              </a:rPr>
              <a:t>GRÁFICO DE GAUSS</a:t>
            </a:r>
          </a:p>
        </p:txBody>
      </p:sp>
    </p:spTree>
    <p:extLst>
      <p:ext uri="{BB962C8B-B14F-4D97-AF65-F5344CB8AC3E}">
        <p14:creationId xmlns:p14="http://schemas.microsoft.com/office/powerpoint/2010/main" val="4171171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0"/>
            <a:ext cx="4803534" cy="10099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96260" y="605307"/>
            <a:ext cx="382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CONCLUSIONES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03796" y="1906073"/>
            <a:ext cx="751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 productividad de las unidades de producción del sector asociativo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284305" y="2801866"/>
            <a:ext cx="7223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Los canales de comercialización predomina la intermediación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090929" y="3697659"/>
            <a:ext cx="8512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Los problemas que afectan al sector asociativo: falta de información del mercado, volumen y calidad y otros como capacitaciones, infraestructura de almacenamiento.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481848" y="5035639"/>
            <a:ext cx="7241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El modelo de comercialización asociativo debe enfocarse en la ley de Economía Popular y Solidaria</a:t>
            </a:r>
          </a:p>
        </p:txBody>
      </p:sp>
    </p:spTree>
    <p:extLst>
      <p:ext uri="{BB962C8B-B14F-4D97-AF65-F5344CB8AC3E}">
        <p14:creationId xmlns:p14="http://schemas.microsoft.com/office/powerpoint/2010/main" val="57839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-38637"/>
            <a:ext cx="4803534" cy="10099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096260" y="605307"/>
            <a:ext cx="382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PROPUESTA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930588"/>
              </p:ext>
            </p:extLst>
          </p:nvPr>
        </p:nvGraphicFramePr>
        <p:xfrm>
          <a:off x="4704151" y="1311914"/>
          <a:ext cx="7195927" cy="4696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0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81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MODELO DE COMERCIALIZACIÓN ASOCIATIVA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22"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FASE 1:</a:t>
                      </a:r>
                      <a:r>
                        <a:rPr lang="es-ES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 DE LA UNIÓN DE ASOCIACIONES AGRÍCOLAS</a:t>
                      </a:r>
                      <a:r>
                        <a:rPr lang="es-ES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DEL CANTON SANTO DOMINGO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Socialización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posibles asociaciones de base interesadas.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Explicar las oportunidades de negocio con base a la problemática encontrada en la investigación.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7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Proponer la creación de una Unión o red para comercializar.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Integración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reuniones con las asociaciones interesadas.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7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Definir la creación de una unión o red para comercializar.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6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una directiva, acta constitutiva, reglamento y aporte inicial con las asociaciones de base inicial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5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Constitución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Trámite de aprobación en la SEPS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5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Solicitud de constitución a la SEPS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5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Notificación del registro social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35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Obtención de la personalidad Jurídica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8" y="1798228"/>
            <a:ext cx="3661581" cy="35687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60" y="5245688"/>
            <a:ext cx="33432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99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-38637"/>
            <a:ext cx="4803534" cy="1009935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66546"/>
              </p:ext>
            </p:extLst>
          </p:nvPr>
        </p:nvGraphicFramePr>
        <p:xfrm>
          <a:off x="1018683" y="1367214"/>
          <a:ext cx="6811671" cy="1981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2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88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FASE 2:</a:t>
                      </a:r>
                      <a:r>
                        <a:rPr lang="es-ES" sz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ESTRATEGIA COMERCIAL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Estrategia operativa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Establecer la filosofía empresarial y el organigrama de la Unión o Red de comercialización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Implementar canales de comercialización a través del centro de acopio de la unión  para cada uno de los productos agrícolas de las asociaciones de la unión o red de comercialización.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Desarrollar proyectos de capacitación agrícola y comercial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096260" y="605307"/>
            <a:ext cx="382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PROPUESTA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75" y="3933967"/>
            <a:ext cx="2286000" cy="2000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67" y="1507707"/>
            <a:ext cx="2981325" cy="153352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373" y="2887636"/>
            <a:ext cx="5690222" cy="347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36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2" y="1453662"/>
            <a:ext cx="9397615" cy="466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4" name="1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-38637"/>
            <a:ext cx="4803534" cy="10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3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0"/>
            <a:ext cx="4803534" cy="10099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77319" y="643943"/>
            <a:ext cx="42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RECOMENDACIONES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15921" y="2073499"/>
            <a:ext cx="699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Implementar un modelo de comercialización asociativa.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19718" y="3438659"/>
            <a:ext cx="6838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Desarrollar estrategias de éxito: gestión eficiente administrativa, información, intensificar la comunicación y desarrollo agrícola.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12535" y="5080818"/>
            <a:ext cx="596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Evaluar y generar un ambiente de responsabilidad y confianza.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00" y="1401390"/>
            <a:ext cx="3205046" cy="18030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54" y="4240207"/>
            <a:ext cx="3383280" cy="16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6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98970" y="3332491"/>
            <a:ext cx="719237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DEFICIENTES SISTEMAS DE COMERCIALIZACIÓN DE PRODUCTOS AGRÍCOLAS DEL SECTOR ASOCIATIVO EN EL CANTON SANTO DOMINGO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4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>
            <a:fillRect/>
          </a:stretch>
        </p:blipFill>
        <p:spPr>
          <a:xfrm>
            <a:off x="0" y="13648"/>
            <a:ext cx="5117433" cy="10099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26" y="4571994"/>
            <a:ext cx="2574258" cy="15558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9" y="4571996"/>
            <a:ext cx="2411768" cy="15558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76" y="1433012"/>
            <a:ext cx="2340590" cy="14764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66" y="1433012"/>
            <a:ext cx="2574258" cy="14764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04" y="1433011"/>
            <a:ext cx="2483893" cy="147640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76" y="4571995"/>
            <a:ext cx="2340590" cy="15558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52542" y="996288"/>
            <a:ext cx="285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PERECIBILIDAD PRODUCTOS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289110" y="1023160"/>
            <a:ext cx="27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INGRESOS BAJOS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496400" y="979055"/>
            <a:ext cx="172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OFERTA ESCASA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00207" y="6351681"/>
            <a:ext cx="18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INTERMEDIARIOS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250675" y="6213181"/>
            <a:ext cx="243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CANALES DE COMERCIALIZACIÓN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188829" y="6351681"/>
            <a:ext cx="241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FALTA DE CAPITALES DE INVERSIÓN</a:t>
            </a:r>
          </a:p>
        </p:txBody>
      </p:sp>
    </p:spTree>
    <p:extLst>
      <p:ext uri="{BB962C8B-B14F-4D97-AF65-F5344CB8AC3E}">
        <p14:creationId xmlns:p14="http://schemas.microsoft.com/office/powerpoint/2010/main" val="2481635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-38637"/>
            <a:ext cx="4803534" cy="10099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47752" y="2601532"/>
            <a:ext cx="5975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>
                <a:latin typeface="Arial Black" panose="020B0A04020102020204" pitchFamily="34" charset="0"/>
              </a:rPr>
              <a:t>GRACIAS…</a:t>
            </a:r>
          </a:p>
        </p:txBody>
      </p:sp>
    </p:spTree>
    <p:extLst>
      <p:ext uri="{BB962C8B-B14F-4D97-AF65-F5344CB8AC3E}">
        <p14:creationId xmlns:p14="http://schemas.microsoft.com/office/powerpoint/2010/main" val="279477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>
            <a:fillRect/>
          </a:stretch>
        </p:blipFill>
        <p:spPr>
          <a:xfrm>
            <a:off x="0" y="68240"/>
            <a:ext cx="5117433" cy="10099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00" y="1965278"/>
            <a:ext cx="2101756" cy="182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3" y="2019869"/>
            <a:ext cx="2203313" cy="1823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76" y="1965277"/>
            <a:ext cx="2434324" cy="1823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21494"/>
          <a:stretch/>
        </p:blipFill>
        <p:spPr>
          <a:xfrm>
            <a:off x="9781084" y="1965277"/>
            <a:ext cx="2065418" cy="1796317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3454755" y="2767902"/>
            <a:ext cx="450376" cy="30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6191178" y="2767902"/>
            <a:ext cx="450376" cy="30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>
            <a:off x="9241729" y="2767901"/>
            <a:ext cx="450376" cy="300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1755655" y="4668620"/>
            <a:ext cx="9321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Investigar la comercialización de productos agrícolas del sector asociativo en el cantón Santo Domingo e identificar la problemática que les afecta, para proponer un modelo de comercialización que permita fomentar un comercio justo, solidario y participativo de los asociados.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625141" y="535170"/>
            <a:ext cx="4451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289854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>
            <a:fillRect/>
          </a:stretch>
        </p:blipFill>
        <p:spPr>
          <a:xfrm>
            <a:off x="0" y="68241"/>
            <a:ext cx="5117433" cy="10099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990796" y="554956"/>
            <a:ext cx="5486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OBJETIVOS ESPECIFICOS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76231" y="1934881"/>
            <a:ext cx="5629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Analizar la productividad de las unidades de producción de las asociaciones agrícolas.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1793381" y="3190555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Conocer las formas de comercialización de productos agrícolas.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3315835" y="4273408"/>
            <a:ext cx="569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Identificar los problemas que afectan a la comercialización.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6714413" y="5775190"/>
            <a:ext cx="5089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Proponer un modelo de comercialización asociativo. 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32" y="1699237"/>
            <a:ext cx="2742133" cy="11176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98" y="2827723"/>
            <a:ext cx="2815897" cy="119090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1"/>
          <a:stretch/>
        </p:blipFill>
        <p:spPr>
          <a:xfrm>
            <a:off x="2558716" y="4652061"/>
            <a:ext cx="4022139" cy="171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65" y="4090876"/>
            <a:ext cx="2761865" cy="12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13649"/>
            <a:ext cx="4803534" cy="100993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430566"/>
              </p:ext>
            </p:extLst>
          </p:nvPr>
        </p:nvGraphicFramePr>
        <p:xfrm>
          <a:off x="1329520" y="1322716"/>
          <a:ext cx="10462145" cy="5317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0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8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891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TEORIAS DE SOPORTE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PAPERS BASE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PAPERS 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PAPERS 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2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Teoría de los sistemas de comercialización Agrícola. Autor: Gilberto Mendoza (1991). Libro Compendio de Mercadeo de productos agrícolas.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Modelos descentralizados de comercialización agropecuaria como estrategia para la inclusión social en Colombia: el caso Exofruit SAS</a:t>
                      </a:r>
                    </a:p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pequeños productores y su participación en el proceso de comercialización agrícola.</a:t>
                      </a:r>
                    </a:p>
                    <a:p>
                      <a:pPr algn="ctr" fontAlgn="ctr"/>
                      <a:endParaRPr lang="es-ES" sz="14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economía popular y solidaria inclusiva en las localidades de la junta parroquial rural San José, Ecuador.</a:t>
                      </a:r>
                    </a:p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49"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Categorías: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Agentes de Comercialización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Mercados de destino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Autor: Vargas, Francisco Javier Arias; Sierra, Sebastián Rendón. Revista Scientia Agropecuaria. ISSN: 2077-9917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Autor: N. Rincón, E. Segovia, G. Aguilera, A. López, E. Zavarce y M. Leal. Revista Agronómica. ISSN 0378-7818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Autor: Belema, Luis Armijo Auquilla; Sánchez, Luis del Castillo. Revista Economía y Desarrollo. ISSN: 0252-8584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ctr"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150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Teoría de la Economía Popular y Solidaria. Autor: Coraggio, José Luis (2011). Libro Economía social y solidaria, El trabajo antes que el capital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ctr"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49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Categorías: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Productividad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</a:t>
                      </a:r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 producción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Categorías: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Actividad Economica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93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Volumen</a:t>
                      </a:r>
                    </a:p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Canales de comercialización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Destino de la Producción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14">
                <a:tc rowSpan="4"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Categorías: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Productividad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Calidad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Precio.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Comercialización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Comercialización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Financiamiento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Nuevas categorías</a:t>
                      </a:r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</a:t>
                      </a:r>
                    </a:p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Asociatividad</a:t>
                      </a: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62" marR="8462" marT="8462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62" marR="8462" marT="846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86173" y="204716"/>
            <a:ext cx="6101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MATRIZ SÍNTESIS DEL MARCO TEÓRICO</a:t>
            </a:r>
          </a:p>
        </p:txBody>
      </p:sp>
    </p:spTree>
    <p:extLst>
      <p:ext uri="{BB962C8B-B14F-4D97-AF65-F5344CB8AC3E}">
        <p14:creationId xmlns:p14="http://schemas.microsoft.com/office/powerpoint/2010/main" val="376870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4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68241"/>
            <a:ext cx="4803534" cy="100993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250675" y="395785"/>
            <a:ext cx="5036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OPERACIONALIZACIÓN DE VARIABLES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73051"/>
              </p:ext>
            </p:extLst>
          </p:nvPr>
        </p:nvGraphicFramePr>
        <p:xfrm>
          <a:off x="1343169" y="1377190"/>
          <a:ext cx="10515599" cy="5243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2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5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DEPENDIENTE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INTERROGANTES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OPCION DE RESPUESTA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 DE ESCALA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TECNICA O INSTRUMENTO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810">
                <a:tc rowSpan="18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Sistemas de Comercialización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¿Considera que el precio que recibe por la venta del producto es justo y cubre sus costos de inversión?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5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Canales de Comercialización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¿Su producción está destinada a?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8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Venta y consumo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¿A  quien vende su producción?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Consumidor final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8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Intermediaros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8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Mayoristas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8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Agroindustria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Exportador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8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¿Ha buscado otra forma de comercialización?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8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¿Cuáles son los principales problemas que afectan a a la comercialización?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del mercado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81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8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Volumen de productos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38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 los productos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04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Vías de acceso en mal estado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7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60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37231"/>
            <a:ext cx="2310063" cy="5848065"/>
          </a:xfrm>
          <a:prstGeom prst="rect">
            <a:avLst/>
          </a:prstGeom>
        </p:spPr>
      </p:pic>
      <p:pic>
        <p:nvPicPr>
          <p:cNvPr id="4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54593"/>
            <a:ext cx="4803534" cy="10099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50675" y="395785"/>
            <a:ext cx="5036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OPERACIONALIZACIÓN DE VARIABLES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82988"/>
              </p:ext>
            </p:extLst>
          </p:nvPr>
        </p:nvGraphicFramePr>
        <p:xfrm>
          <a:off x="1302224" y="1549705"/>
          <a:ext cx="10515600" cy="49350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19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INDEPENDIENTE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INTERROGANTES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OPCION DE RESPUESTA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MEDIDA DE ESCALA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TECNICA O INSTRUMENTO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67">
                <a:tc rowSpan="2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Economía Popular y Solidaria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Productividad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¿Cuántas hectáreas de terreno dispone para la producción agrícola?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 a 3 hectáreas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3.01 a 6 hectáreas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6.01 a 10 hectáreas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10 hectáreas en adelante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tipo de productos generalmente cultiva en su terreno?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Cacao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Café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Plátano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Pimienta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Maracuyá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Yuca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¿Su producción se realiza de manera planificada y con asesoramiento técnico?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Ingresos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¿Cuál es el promedio de ingreso mensual que recibe por la comercialización de los productos agrícolas?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$100a $  200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$201  a $ 350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351 a $500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$601 en adelante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¿Los ingresos que recibe por la venta de sus productos, le permite solventar las necesidades económicas del grupo familiar?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497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Asociatividad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¿Le gustaría contar con un modelo de comercialización asociativa que fomente un comercio justo, solidario y participativo de los socios?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Ordinal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974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beneficios considera Ud. que brinda un modelo de comercialización asociativa?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Nominal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Encuesta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Comerciales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96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Solidario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33" marR="5633" marT="5633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10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716" t="29635" r="54418" b="22244"/>
          <a:stretch/>
        </p:blipFill>
        <p:spPr>
          <a:xfrm>
            <a:off x="0" y="1009935"/>
            <a:ext cx="2310063" cy="5848065"/>
          </a:xfrm>
          <a:prstGeom prst="rect">
            <a:avLst/>
          </a:prstGeom>
        </p:spPr>
      </p:pic>
      <p:pic>
        <p:nvPicPr>
          <p:cNvPr id="3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b="13334"/>
          <a:stretch/>
        </p:blipFill>
        <p:spPr>
          <a:xfrm>
            <a:off x="0" y="41714"/>
            <a:ext cx="4803534" cy="100993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40893" y="1326523"/>
            <a:ext cx="4966236" cy="3748467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uadroTexto 4"/>
          <p:cNvSpPr txBox="1"/>
          <p:nvPr/>
        </p:nvSpPr>
        <p:spPr>
          <a:xfrm>
            <a:off x="1155031" y="5349864"/>
            <a:ext cx="37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CANTÓN SANTO DOMINGO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97631" y="2033719"/>
            <a:ext cx="4489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asociados registradas en la SEPS Y MAG.</a:t>
            </a:r>
          </a:p>
        </p:txBody>
      </p:sp>
      <p:sp>
        <p:nvSpPr>
          <p:cNvPr id="8" name="Elipse 7"/>
          <p:cNvSpPr/>
          <p:nvPr/>
        </p:nvSpPr>
        <p:spPr>
          <a:xfrm>
            <a:off x="9974580" y="1473450"/>
            <a:ext cx="1489870" cy="1489870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651890"/>
              <a:satOff val="33333"/>
              <a:lumOff val="35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Elipse 8"/>
          <p:cNvSpPr/>
          <p:nvPr/>
        </p:nvSpPr>
        <p:spPr>
          <a:xfrm>
            <a:off x="10077611" y="2963320"/>
            <a:ext cx="1489870" cy="148987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303779"/>
              <a:satOff val="66667"/>
              <a:lumOff val="702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uadroTexto 9"/>
          <p:cNvSpPr txBox="1"/>
          <p:nvPr/>
        </p:nvSpPr>
        <p:spPr>
          <a:xfrm>
            <a:off x="5224528" y="3044880"/>
            <a:ext cx="45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Muestra:			  = 339 personas</a:t>
            </a:r>
          </a:p>
        </p:txBody>
      </p:sp>
      <p:pic>
        <p:nvPicPr>
          <p:cNvPr id="11" name="Imagen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37" y="3025711"/>
            <a:ext cx="1853565" cy="40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3949252" y="4075210"/>
            <a:ext cx="658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Muestreo Aleatorio Estratificado	     Afijación proporcional.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56" y="4479662"/>
            <a:ext cx="2540930" cy="1639762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7207907" y="4094379"/>
            <a:ext cx="686842" cy="350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931343"/>
              </p:ext>
            </p:extLst>
          </p:nvPr>
        </p:nvGraphicFramePr>
        <p:xfrm>
          <a:off x="7018986" y="4628352"/>
          <a:ext cx="4966970" cy="199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PARROQUIAS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# DE ASOCIADOS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MUESTRA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Luz de América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El Esfuerzo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150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Alluriquin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Puerto Limón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 Jacinto del Búa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Santa María del Toachi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Valle Hermoso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279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Santo Domingo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1209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2899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339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6455391" y="368489"/>
            <a:ext cx="4872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</a:rPr>
              <a:t>POBLACIÓN Y OBJETO DE ESTUDIO</a:t>
            </a:r>
          </a:p>
        </p:txBody>
      </p:sp>
    </p:spTree>
    <p:extLst>
      <p:ext uri="{BB962C8B-B14F-4D97-AF65-F5344CB8AC3E}">
        <p14:creationId xmlns:p14="http://schemas.microsoft.com/office/powerpoint/2010/main" val="64248077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2519</TotalTime>
  <Words>2122</Words>
  <Application>Microsoft Office PowerPoint</Application>
  <PresentationFormat>Panorámica</PresentationFormat>
  <Paragraphs>801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 Chuva</cp:lastModifiedBy>
  <cp:revision>65</cp:revision>
  <dcterms:created xsi:type="dcterms:W3CDTF">2017-11-28T01:51:51Z</dcterms:created>
  <dcterms:modified xsi:type="dcterms:W3CDTF">2018-06-27T04:26:12Z</dcterms:modified>
</cp:coreProperties>
</file>