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82" r:id="rId4"/>
    <p:sldId id="258" r:id="rId5"/>
    <p:sldId id="259" r:id="rId6"/>
    <p:sldId id="260" r:id="rId7"/>
    <p:sldId id="283" r:id="rId8"/>
    <p:sldId id="262" r:id="rId9"/>
    <p:sldId id="287" r:id="rId10"/>
    <p:sldId id="288" r:id="rId11"/>
    <p:sldId id="290" r:id="rId12"/>
    <p:sldId id="263" r:id="rId13"/>
    <p:sldId id="265" r:id="rId14"/>
    <p:sldId id="264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84" r:id="rId23"/>
    <p:sldId id="273" r:id="rId24"/>
    <p:sldId id="274" r:id="rId25"/>
    <p:sldId id="285" r:id="rId26"/>
    <p:sldId id="275" r:id="rId27"/>
    <p:sldId id="291" r:id="rId28"/>
    <p:sldId id="276" r:id="rId29"/>
    <p:sldId id="292" r:id="rId30"/>
    <p:sldId id="278" r:id="rId31"/>
    <p:sldId id="281" r:id="rId32"/>
    <p:sldId id="286" r:id="rId33"/>
    <p:sldId id="27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>
        <p:scale>
          <a:sx n="57" d="100"/>
          <a:sy n="57" d="100"/>
        </p:scale>
        <p:origin x="117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6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39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0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498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76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00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96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84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9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947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38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3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799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8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4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351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5C47-783A-4666-825A-80C9CB4E9C9A}" type="datetimeFigureOut">
              <a:rPr lang="es-ES" smtClean="0"/>
              <a:t>04/07/2018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491DD7-E8A1-4F91-974E-39C7E729B9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995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>
            <a:extLst>
              <a:ext uri="{FF2B5EF4-FFF2-40B4-BE49-F238E27FC236}">
                <a16:creationId xmlns:a16="http://schemas.microsoft.com/office/drawing/2014/main" id="{45BD882A-3F04-4A47-AFFB-F01F9C6A3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3134" y="1440769"/>
            <a:ext cx="8298688" cy="18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ceac.espe.edu.ec/wp-content/uploads/2015/11/logoCEAC.jpg">
            <a:extLst>
              <a:ext uri="{FF2B5EF4-FFF2-40B4-BE49-F238E27FC236}">
                <a16:creationId xmlns:a16="http://schemas.microsoft.com/office/drawing/2014/main" id="{13B300B2-85D1-4CA8-8125-4E81D3F6A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8898" y="3924484"/>
            <a:ext cx="2148088" cy="20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1071-6311-43DA-9CD6-66F1A23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129898"/>
            <a:ext cx="8596668" cy="1320800"/>
          </a:xfrm>
        </p:spPr>
        <p:txBody>
          <a:bodyPr/>
          <a:lstStyle/>
          <a:p>
            <a:r>
              <a:rPr lang="es-ES" u="sng" dirty="0"/>
              <a:t>Fase Cualitativa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B7441-81D5-4EDB-92AA-05415671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14" y="1212366"/>
            <a:ext cx="3308208" cy="44332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2BCA33-E5E1-4302-8A2F-28864D9F0876}"/>
              </a:ext>
            </a:extLst>
          </p:cNvPr>
          <p:cNvSpPr txBox="1">
            <a:spLocks/>
          </p:cNvSpPr>
          <p:nvPr/>
        </p:nvSpPr>
        <p:spPr>
          <a:xfrm>
            <a:off x="3808436" y="16759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u="sng" dirty="0">
                <a:solidFill>
                  <a:schemeClr val="tx1"/>
                </a:solidFill>
              </a:rPr>
              <a:t>Hipótesis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F3838-E62B-407A-84B8-58F120E9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2" y="2336395"/>
            <a:ext cx="7841304" cy="31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1071-6311-43DA-9CD6-66F1A23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129898"/>
            <a:ext cx="8596668" cy="1320800"/>
          </a:xfrm>
        </p:spPr>
        <p:txBody>
          <a:bodyPr/>
          <a:lstStyle/>
          <a:p>
            <a:r>
              <a:rPr lang="es-ES" u="sng" dirty="0"/>
              <a:t>Fase Metodológica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BCA33-E5E1-4302-8A2F-28864D9F0876}"/>
              </a:ext>
            </a:extLst>
          </p:cNvPr>
          <p:cNvSpPr txBox="1">
            <a:spLocks/>
          </p:cNvSpPr>
          <p:nvPr/>
        </p:nvSpPr>
        <p:spPr>
          <a:xfrm>
            <a:off x="588717" y="156696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dirty="0">
                <a:solidFill>
                  <a:schemeClr val="tx1"/>
                </a:solidFill>
              </a:rPr>
              <a:t>Investigación Descriptiva</a:t>
            </a:r>
          </a:p>
          <a:p>
            <a:endParaRPr lang="es-ES" sz="25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944" t="45907" r="59206" b="32615"/>
          <a:stretch/>
        </p:blipFill>
        <p:spPr>
          <a:xfrm>
            <a:off x="588717" y="2605510"/>
            <a:ext cx="5472681" cy="37023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14" y="2887765"/>
            <a:ext cx="4470061" cy="34307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2BCA33-E5E1-4302-8A2F-28864D9F0876}"/>
              </a:ext>
            </a:extLst>
          </p:cNvPr>
          <p:cNvSpPr txBox="1">
            <a:spLocks/>
          </p:cNvSpPr>
          <p:nvPr/>
        </p:nvSpPr>
        <p:spPr>
          <a:xfrm>
            <a:off x="9524608" y="2992353"/>
            <a:ext cx="3132401" cy="6383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dirty="0">
                <a:solidFill>
                  <a:schemeClr val="tx1"/>
                </a:solidFill>
              </a:rPr>
              <a:t>Muestreo</a:t>
            </a:r>
          </a:p>
          <a:p>
            <a:r>
              <a:rPr lang="es-ES" sz="2500" dirty="0">
                <a:solidFill>
                  <a:schemeClr val="tx1"/>
                </a:solidFill>
              </a:rPr>
              <a:t>Estratificado</a:t>
            </a:r>
          </a:p>
          <a:p>
            <a:endParaRPr lang="es-E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AA68-459F-447E-98F1-5C1E4A13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89" y="156238"/>
            <a:ext cx="9789545" cy="1320800"/>
          </a:xfrm>
        </p:spPr>
        <p:txBody>
          <a:bodyPr/>
          <a:lstStyle/>
          <a:p>
            <a:r>
              <a:rPr lang="es-ES" u="sng" dirty="0"/>
              <a:t>Fase de Metodológica - Tamaño de la muestra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376C4-89F2-49AF-9874-556EBC79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6" y="2363560"/>
            <a:ext cx="4229083" cy="3087347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7FC004CD-4DF6-4A58-BC05-7CD783995EB8}"/>
              </a:ext>
            </a:extLst>
          </p:cNvPr>
          <p:cNvSpPr txBox="1"/>
          <p:nvPr/>
        </p:nvSpPr>
        <p:spPr>
          <a:xfrm>
            <a:off x="107490" y="1042760"/>
            <a:ext cx="1055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universo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Las 30,750 familias que actualmente habitan en Solanda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D115D4E1-39AB-4C1F-B018-161EAF3092FF}"/>
              </a:ext>
            </a:extLst>
          </p:cNvPr>
          <p:cNvSpPr txBox="1"/>
          <p:nvPr/>
        </p:nvSpPr>
        <p:spPr>
          <a:xfrm>
            <a:off x="5714233" y="1804902"/>
            <a:ext cx="346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DE LA MUESTRA: 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8FFF81DD-F9E4-4BEB-A861-3C150FDD845D}"/>
              </a:ext>
            </a:extLst>
          </p:cNvPr>
          <p:cNvSpPr txBox="1"/>
          <p:nvPr/>
        </p:nvSpPr>
        <p:spPr>
          <a:xfrm>
            <a:off x="5385666" y="2300072"/>
            <a:ext cx="48526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Población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30,750 familias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Nivel de confianza 95% = 1,96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Nivel de significancia o Error 5% = 0,05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Probabilidad de éxito 68% = 0,68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Probabilidad de fracaso 32%= 0,32</a:t>
            </a:r>
          </a:p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4 CuadroTexto">
                <a:extLst>
                  <a:ext uri="{FF2B5EF4-FFF2-40B4-BE49-F238E27FC236}">
                    <a16:creationId xmlns:a16="http://schemas.microsoft.com/office/drawing/2014/main" id="{6300FC3C-A821-4D35-BDB0-6047CBCE5B1B}"/>
                  </a:ext>
                </a:extLst>
              </p:cNvPr>
              <p:cNvSpPr txBox="1"/>
              <p:nvPr/>
            </p:nvSpPr>
            <p:spPr>
              <a:xfrm>
                <a:off x="4231128" y="4334126"/>
                <a:ext cx="6432715" cy="2367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(30750)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(0,68)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(0,32)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(0,05)</m:t>
                              </m:r>
                            </m:e>
                            <m:sup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30750</m:t>
                              </m:r>
                            </m:e>
                          </m:d>
                          <m:r>
                            <a:rPr lang="es-ES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>
                              <a:latin typeface="Cambria Math" panose="02040503050406030204" pitchFamily="18" charset="0"/>
                            </a:rPr>
                            <m:t> (0,68)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>
                              <a:latin typeface="Cambria Math" panose="02040503050406030204" pitchFamily="18" charset="0"/>
                            </a:rPr>
                            <m:t>(0,32)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>
                              <a:latin typeface="Cambria Math" panose="02040503050406030204" pitchFamily="18" charset="0"/>
                            </a:rPr>
                            <m:t>25704,91</m:t>
                          </m:r>
                        </m:num>
                        <m:den>
                          <m:r>
                            <a:rPr lang="es-ES">
                              <a:latin typeface="Cambria Math" panose="02040503050406030204" pitchFamily="18" charset="0"/>
                            </a:rPr>
                            <m:t>76,88+ 0,84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330,78 ≈331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familias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del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Barrio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Solanda</m:t>
                      </m:r>
                    </m:oMath>
                  </m:oMathPara>
                </a14:m>
                <a:endParaRPr lang="es-ES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8" name="4 CuadroTexto">
                <a:extLst>
                  <a:ext uri="{FF2B5EF4-FFF2-40B4-BE49-F238E27FC236}">
                    <a16:creationId xmlns:a16="http://schemas.microsoft.com/office/drawing/2014/main" id="{6300FC3C-A821-4D35-BDB0-6047CBCE5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28" y="4334126"/>
                <a:ext cx="6432715" cy="2367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F086AA0-2E30-4B03-B929-9A0F9F2D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884" y="5645457"/>
            <a:ext cx="2849066" cy="8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0634-3331-4321-BAC8-CEEB0A4C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67" y="318578"/>
            <a:ext cx="8596668" cy="1320800"/>
          </a:xfrm>
        </p:spPr>
        <p:txBody>
          <a:bodyPr/>
          <a:lstStyle/>
          <a:p>
            <a:r>
              <a:rPr lang="es-ES" u="sng" dirty="0"/>
              <a:t>Fase de Metodológica - Estratificación de la muestra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51DCC-8773-4CB4-BEDB-60234A28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65" y="2880792"/>
            <a:ext cx="3755666" cy="3977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083A5-CD13-47B0-B7B7-19E0197C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547" y="2185741"/>
            <a:ext cx="6136176" cy="361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C8C42-6C8F-49F8-8B70-780B671D7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486" y="1913578"/>
            <a:ext cx="1499172" cy="6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D7A5-95D2-4214-9094-CE607746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5"/>
            <a:ext cx="8596668" cy="1320800"/>
          </a:xfrm>
        </p:spPr>
        <p:txBody>
          <a:bodyPr/>
          <a:lstStyle/>
          <a:p>
            <a:r>
              <a:rPr lang="es-ES" u="sng" dirty="0"/>
              <a:t>Análisis Univariado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B7B74FF5-2337-42FD-A653-ED8871A03191}"/>
              </a:ext>
            </a:extLst>
          </p:cNvPr>
          <p:cNvSpPr txBox="1"/>
          <p:nvPr/>
        </p:nvSpPr>
        <p:spPr>
          <a:xfrm>
            <a:off x="145773" y="790905"/>
            <a:ext cx="1055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Pregunta 2</a:t>
            </a:r>
            <a:r>
              <a:rPr lang="es-ES" dirty="0"/>
              <a:t>: Indique el nivel de ingresos de su familia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D79092A5-1B96-4776-90C6-64BF5A5CA708}"/>
              </a:ext>
            </a:extLst>
          </p:cNvPr>
          <p:cNvSpPr txBox="1"/>
          <p:nvPr/>
        </p:nvSpPr>
        <p:spPr>
          <a:xfrm>
            <a:off x="354449" y="5020654"/>
            <a:ext cx="111858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mayoría de los hogares de Solanda tienen un nivel de ingresos de 601.00$ a 800.00$, 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decir que estos hogares registran ingresos promedio de 700.00$</a:t>
            </a:r>
          </a:p>
          <a:p>
            <a:pPr algn="just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E63C5-DAB3-465B-8B93-32E76D8F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6" y="1597739"/>
            <a:ext cx="5544665" cy="3082925"/>
          </a:xfrm>
          <a:prstGeom prst="rect">
            <a:avLst/>
          </a:prstGeom>
        </p:spPr>
      </p:pic>
      <p:pic>
        <p:nvPicPr>
          <p:cNvPr id="9" name="Imagen 12">
            <a:extLst>
              <a:ext uri="{FF2B5EF4-FFF2-40B4-BE49-F238E27FC236}">
                <a16:creationId xmlns:a16="http://schemas.microsoft.com/office/drawing/2014/main" id="{10C00E85-B746-4762-A4B7-BC05873856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2560"/>
            <a:ext cx="5000786" cy="308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3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D7A5-95D2-4214-9094-CE607746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8" y="15873"/>
            <a:ext cx="8596668" cy="1320800"/>
          </a:xfrm>
        </p:spPr>
        <p:txBody>
          <a:bodyPr/>
          <a:lstStyle/>
          <a:p>
            <a:r>
              <a:rPr lang="es-ES" u="sng" dirty="0"/>
              <a:t>Análisis Univariado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B7B74FF5-2337-42FD-A653-ED8871A03191}"/>
              </a:ext>
            </a:extLst>
          </p:cNvPr>
          <p:cNvSpPr txBox="1"/>
          <p:nvPr/>
        </p:nvSpPr>
        <p:spPr>
          <a:xfrm>
            <a:off x="279768" y="773254"/>
            <a:ext cx="1055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Preguntas 7, 8, 9, 10, 11: </a:t>
            </a:r>
            <a:r>
              <a:rPr lang="es-ES" dirty="0"/>
              <a:t>Resumen del nivel de gastos de los hogares de Solanda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D79092A5-1B96-4776-90C6-64BF5A5CA708}"/>
              </a:ext>
            </a:extLst>
          </p:cNvPr>
          <p:cNvSpPr txBox="1"/>
          <p:nvPr/>
        </p:nvSpPr>
        <p:spPr>
          <a:xfrm>
            <a:off x="452046" y="4417317"/>
            <a:ext cx="114601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preguntas de la encuesta de la 7 a la 10 recopilan los resultados del nivel de gasto de las familias por tipo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gasto , evidenciándose que el gasto movilización es al que se le destina menos cantidad de dinero.</a:t>
            </a:r>
          </a:p>
          <a:p>
            <a:endParaRPr lang="es-EC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56696-9272-4DF8-8516-6CDDA627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737247"/>
            <a:ext cx="6629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D7A5-95D2-4214-9094-CE607746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5" y="156238"/>
            <a:ext cx="8596668" cy="1320800"/>
          </a:xfrm>
        </p:spPr>
        <p:txBody>
          <a:bodyPr/>
          <a:lstStyle/>
          <a:p>
            <a:r>
              <a:rPr lang="es-ES" u="sng" dirty="0"/>
              <a:t>Análisis Univariado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B7B74FF5-2337-42FD-A653-ED8871A03191}"/>
              </a:ext>
            </a:extLst>
          </p:cNvPr>
          <p:cNvSpPr txBox="1"/>
          <p:nvPr/>
        </p:nvSpPr>
        <p:spPr>
          <a:xfrm>
            <a:off x="279768" y="910238"/>
            <a:ext cx="938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Pregunta 14</a:t>
            </a:r>
            <a:r>
              <a:rPr lang="es-ES" dirty="0"/>
              <a:t>: ¿Ha dejado de comprar bienes o consumir servicios por falta de dinero?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D79092A5-1B96-4776-90C6-64BF5A5CA708}"/>
              </a:ext>
            </a:extLst>
          </p:cNvPr>
          <p:cNvSpPr txBox="1"/>
          <p:nvPr/>
        </p:nvSpPr>
        <p:spPr>
          <a:xfrm>
            <a:off x="464562" y="5070599"/>
            <a:ext cx="1126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familias reducen sus consumos debido a que sus ingresos no  alcanzan. 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FB872-73F0-4C93-8BB3-38406C6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5" y="2231038"/>
            <a:ext cx="4935454" cy="1776935"/>
          </a:xfrm>
          <a:prstGeom prst="rect">
            <a:avLst/>
          </a:prstGeom>
        </p:spPr>
      </p:pic>
      <p:pic>
        <p:nvPicPr>
          <p:cNvPr id="9" name="Imagen 19">
            <a:extLst>
              <a:ext uri="{FF2B5EF4-FFF2-40B4-BE49-F238E27FC236}">
                <a16:creationId xmlns:a16="http://schemas.microsoft.com/office/drawing/2014/main" id="{CEB305F2-DDC2-4D84-AA1D-864D47554F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72" y="1584325"/>
            <a:ext cx="4935454" cy="3532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2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D7A5-95D2-4214-9094-CE607746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5" y="156238"/>
            <a:ext cx="8596668" cy="1320800"/>
          </a:xfrm>
        </p:spPr>
        <p:txBody>
          <a:bodyPr/>
          <a:lstStyle/>
          <a:p>
            <a:r>
              <a:rPr lang="es-ES" u="sng" dirty="0"/>
              <a:t>Análisis Univariado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B7B74FF5-2337-42FD-A653-ED8871A03191}"/>
              </a:ext>
            </a:extLst>
          </p:cNvPr>
          <p:cNvSpPr txBox="1"/>
          <p:nvPr/>
        </p:nvSpPr>
        <p:spPr>
          <a:xfrm>
            <a:off x="279768" y="910238"/>
            <a:ext cx="1055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b="1" dirty="0"/>
              <a:t>Pregunta 15</a:t>
            </a:r>
            <a:r>
              <a:rPr lang="es-ES" dirty="0"/>
              <a:t>: ¿Cree Ud. que sus ingresos familiares son suficientes?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D79092A5-1B96-4776-90C6-64BF5A5CA708}"/>
              </a:ext>
            </a:extLst>
          </p:cNvPr>
          <p:cNvSpPr txBox="1"/>
          <p:nvPr/>
        </p:nvSpPr>
        <p:spPr>
          <a:xfrm>
            <a:off x="494715" y="4826674"/>
            <a:ext cx="10663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81,6% de los encuestados sus ingresos familiares no son suficientes, evidenciando que la mayoría de estos hogares atraviesan una difícil situación económica.</a:t>
            </a:r>
          </a:p>
          <a:p>
            <a:pPr algn="just"/>
            <a:endParaRPr lang="es-EC" dirty="0"/>
          </a:p>
        </p:txBody>
      </p:sp>
      <p:pic>
        <p:nvPicPr>
          <p:cNvPr id="7" name="Imagen 20">
            <a:extLst>
              <a:ext uri="{FF2B5EF4-FFF2-40B4-BE49-F238E27FC236}">
                <a16:creationId xmlns:a16="http://schemas.microsoft.com/office/drawing/2014/main" id="{BA87CA5B-DEAD-46C2-8543-872ABD2235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67" y="1619347"/>
            <a:ext cx="4458363" cy="335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C93E4-2E79-43A4-90B5-4218F8FD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2" y="2352877"/>
            <a:ext cx="4887947" cy="15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CA00-33EB-4E24-B2CE-7C5BFDA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8" y="355801"/>
            <a:ext cx="9036509" cy="1320800"/>
          </a:xfrm>
        </p:spPr>
        <p:txBody>
          <a:bodyPr/>
          <a:lstStyle/>
          <a:p>
            <a:r>
              <a:rPr lang="es-ES" u="sng" dirty="0"/>
              <a:t>Análisis Bivariado – Tabla de Contingencia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583282" y="4784104"/>
            <a:ext cx="957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mayor contingencia (58) asocia y relaciona a las variables evidenciando que para las familias con ingresos entre 601.00$ y 800.00$, estos no son suficientes</a:t>
            </a:r>
          </a:p>
        </p:txBody>
      </p:sp>
      <p:pic>
        <p:nvPicPr>
          <p:cNvPr id="7" name="Imagen 31">
            <a:extLst>
              <a:ext uri="{FF2B5EF4-FFF2-40B4-BE49-F238E27FC236}">
                <a16:creationId xmlns:a16="http://schemas.microsoft.com/office/drawing/2014/main" id="{2CBDDD7A-78DC-452B-B09D-BC8B7E6557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38" y="1298460"/>
            <a:ext cx="5052317" cy="383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99995-38B0-4419-B269-75362589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2" y="1602984"/>
            <a:ext cx="5890513" cy="29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CA00-33EB-4E24-B2CE-7C5BFDA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4" y="160921"/>
            <a:ext cx="9036509" cy="1320800"/>
          </a:xfrm>
        </p:spPr>
        <p:txBody>
          <a:bodyPr/>
          <a:lstStyle/>
          <a:p>
            <a:r>
              <a:rPr lang="es-ES" u="sng" dirty="0"/>
              <a:t>Análisis Bivariado – ANOVA de un factor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6505556" y="3971469"/>
            <a:ext cx="3809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nivel de significancia cae dentro de la zona de aceptación, por lo tanto, se acepta la hipótesis alternativa (Si hay relación</a:t>
            </a:r>
            <a:r>
              <a:rPr lang="es-ES" dirty="0"/>
              <a:t>)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que permite concluir que el proyecto es viable.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2841C-8BA8-4EE2-9CB1-AACFA2B8B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28" y="1860617"/>
            <a:ext cx="6789194" cy="144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44D90-9008-4430-AA57-F9C8EBE8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91" y="3862216"/>
            <a:ext cx="6128765" cy="2834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BD56F-3E15-4C1A-879B-E02B2C28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159" y="3275793"/>
            <a:ext cx="2752932" cy="586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B3FDAA-243C-46DF-842D-B23F8FF6D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28" y="855206"/>
            <a:ext cx="7368197" cy="7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rcadotecnia.espe.edu.ec/wp-content/uploads/tmp/LOGO-PRINCIPAL-ESPE2.png">
            <a:extLst>
              <a:ext uri="{FF2B5EF4-FFF2-40B4-BE49-F238E27FC236}">
                <a16:creationId xmlns:a16="http://schemas.microsoft.com/office/drawing/2014/main" id="{45BD882A-3F04-4A47-AFFB-F01F9C6A3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3401" y="165248"/>
            <a:ext cx="5040560" cy="11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ceac.espe.edu.ec/wp-content/uploads/2015/11/logoCEAC.jpg">
            <a:extLst>
              <a:ext uri="{FF2B5EF4-FFF2-40B4-BE49-F238E27FC236}">
                <a16:creationId xmlns:a16="http://schemas.microsoft.com/office/drawing/2014/main" id="{13B300B2-85D1-4CA8-8125-4E81D3F6A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698" y="4500218"/>
            <a:ext cx="2148088" cy="20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1873895B-967A-46F8-ACAA-BF3E5E1F186E}"/>
              </a:ext>
            </a:extLst>
          </p:cNvPr>
          <p:cNvSpPr/>
          <p:nvPr/>
        </p:nvSpPr>
        <p:spPr>
          <a:xfrm>
            <a:off x="-412645" y="1337440"/>
            <a:ext cx="119526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DE COMERCIO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MERCADOTECNIA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MERCADOTECNIA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TEMA: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“INCIDENCIA DEL NIVEL DE INGRESOS EN LOS GASTOS DE CONSUMO 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HOGARES DE SOLANDA”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AUTORA: CUJILEMA MEDINA, ANDREA TATIANA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MANTILLA, FARID,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CA00-33EB-4E24-B2CE-7C5BFDA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8" y="355801"/>
            <a:ext cx="9036509" cy="664616"/>
          </a:xfrm>
        </p:spPr>
        <p:txBody>
          <a:bodyPr/>
          <a:lstStyle/>
          <a:p>
            <a:r>
              <a:rPr lang="es-ES" u="sng" dirty="0"/>
              <a:t>Análisis Bivariado – Análisis de Correlación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543341" y="4682093"/>
            <a:ext cx="917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baja correlación positiva (r = 0,274) evidencia que la cantidad destinada del ingreso familiar la para gastos de alimentación no suficiente.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requiere de estrategias que permitan distribuir este recurso de manera adecuada, en función del número de las personas que conforman el hogar.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B22B2-ECF6-4374-9D17-A11593BC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8" y="1160244"/>
            <a:ext cx="5685732" cy="3264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17865-761F-40DF-A7CE-A6B42CF4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536" y="1934199"/>
            <a:ext cx="5538521" cy="20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CA00-33EB-4E24-B2CE-7C5BFDA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8" y="263036"/>
            <a:ext cx="9036509" cy="664616"/>
          </a:xfrm>
        </p:spPr>
        <p:txBody>
          <a:bodyPr/>
          <a:lstStyle/>
          <a:p>
            <a:r>
              <a:rPr lang="es-ES" u="sng" dirty="0"/>
              <a:t>Análisis Bivariado – CHI Cuadrado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A9A7FEF2-C93D-479C-9DB0-BAF0CAFC8122}"/>
              </a:ext>
            </a:extLst>
          </p:cNvPr>
          <p:cNvSpPr txBox="1"/>
          <p:nvPr/>
        </p:nvSpPr>
        <p:spPr>
          <a:xfrm>
            <a:off x="321379" y="4740696"/>
            <a:ext cx="11549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Ejecutivo   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nivel de significancia cae en la zona de aceptación, por lo que se acepta la hipótesis alternativa (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variables están asociadas); es decir que nivel de ingresos de las familias no cubre sus necesidades.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concluye que el gobierno debería tomar medidas ala respecto.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DB72B-0C67-46C3-A7D5-AC35883E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99" y="4460065"/>
            <a:ext cx="2238348" cy="474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64B88-3120-4468-AEBE-2A6EEAD4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70" y="1101641"/>
            <a:ext cx="5941617" cy="3019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FEB4D-ACC0-4C7F-AB36-E09064B9A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328" y="1120714"/>
            <a:ext cx="5546938" cy="32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7364-B2CB-47E4-8095-D70C128DA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u="sng" dirty="0"/>
              <a:t>CAPITULO 3</a:t>
            </a:r>
          </a:p>
        </p:txBody>
      </p:sp>
    </p:spTree>
    <p:extLst>
      <p:ext uri="{BB962C8B-B14F-4D97-AF65-F5344CB8AC3E}">
        <p14:creationId xmlns:p14="http://schemas.microsoft.com/office/powerpoint/2010/main" val="22633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BA3C-E519-4EEE-ACF3-D936DA88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0" y="212035"/>
            <a:ext cx="8596668" cy="702365"/>
          </a:xfrm>
        </p:spPr>
        <p:txBody>
          <a:bodyPr/>
          <a:lstStyle/>
          <a:p>
            <a:r>
              <a:rPr lang="es-ES" u="sng" dirty="0"/>
              <a:t>Estudio Técnico</a:t>
            </a:r>
          </a:p>
        </p:txBody>
      </p:sp>
      <p:pic>
        <p:nvPicPr>
          <p:cNvPr id="5" name="Imagen 32">
            <a:extLst>
              <a:ext uri="{FF2B5EF4-FFF2-40B4-BE49-F238E27FC236}">
                <a16:creationId xmlns:a16="http://schemas.microsoft.com/office/drawing/2014/main" id="{24B8ABB3-E5E9-4477-A19E-9E1912731A53}"/>
              </a:ext>
            </a:extLst>
          </p:cNvPr>
          <p:cNvPicPr/>
          <p:nvPr/>
        </p:nvPicPr>
        <p:blipFill rotWithShape="1">
          <a:blip r:embed="rId2"/>
          <a:srcRect l="27354" t="13987" r="29058" b="9682"/>
          <a:stretch/>
        </p:blipFill>
        <p:spPr bwMode="auto">
          <a:xfrm>
            <a:off x="400117" y="961329"/>
            <a:ext cx="4561597" cy="5479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853894-5801-47D6-819A-915AD0D6A3B7}"/>
              </a:ext>
            </a:extLst>
          </p:cNvPr>
          <p:cNvSpPr/>
          <p:nvPr/>
        </p:nvSpPr>
        <p:spPr>
          <a:xfrm>
            <a:off x="1546630" y="6344155"/>
            <a:ext cx="226857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(INEC, 2018)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44">
            <a:extLst>
              <a:ext uri="{FF2B5EF4-FFF2-40B4-BE49-F238E27FC236}">
                <a16:creationId xmlns:a16="http://schemas.microsoft.com/office/drawing/2014/main" id="{6AF5E73D-C34C-49E3-B779-F729654CAA8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55" y="914400"/>
            <a:ext cx="6777265" cy="266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50E0CC-0C5C-41FB-BC1A-A4E00EA67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941" y="3777555"/>
            <a:ext cx="4370974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BA3C-E519-4EEE-ACF3-D936DA88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2365"/>
          </a:xfrm>
        </p:spPr>
        <p:txBody>
          <a:bodyPr/>
          <a:lstStyle/>
          <a:p>
            <a:r>
              <a:rPr lang="es-ES" u="sng" dirty="0"/>
              <a:t>Estudio Técnico - Resumen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AE332-A2FF-4999-9F65-FC81E6BB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5" y="627675"/>
            <a:ext cx="3963754" cy="27650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170848-62F2-4C82-AE2E-1F15816179B8}"/>
              </a:ext>
            </a:extLst>
          </p:cNvPr>
          <p:cNvSpPr/>
          <p:nvPr/>
        </p:nvSpPr>
        <p:spPr>
          <a:xfrm>
            <a:off x="535340" y="5897779"/>
            <a:ext cx="11570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El estudio técnico ha evidenciado que la calidad de vida de estas familias no </a:t>
            </a:r>
          </a:p>
          <a:p>
            <a:pPr algn="just"/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es la adecuada.</a:t>
            </a:r>
            <a:endParaRPr lang="es-ES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7B5D7B-40D0-4BD6-9CC6-C663A43E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24" y="813354"/>
            <a:ext cx="4415487" cy="255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1EA3C4-3D6B-4849-90DF-E8FE3B75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45" y="3562117"/>
            <a:ext cx="5034656" cy="195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BB50A-7AED-4D33-937D-69AC4FEA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31" y="3562117"/>
            <a:ext cx="5477673" cy="19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FFD8-F63E-46E0-8344-ED5D70BE0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u="sng" dirty="0"/>
              <a:t>CAPITULO 4</a:t>
            </a:r>
          </a:p>
        </p:txBody>
      </p:sp>
    </p:spTree>
    <p:extLst>
      <p:ext uri="{BB962C8B-B14F-4D97-AF65-F5344CB8AC3E}">
        <p14:creationId xmlns:p14="http://schemas.microsoft.com/office/powerpoint/2010/main" val="32296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9B57-FEF8-489A-8093-975B8C9F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2" y="225287"/>
            <a:ext cx="8596668" cy="1320800"/>
          </a:xfrm>
        </p:spPr>
        <p:txBody>
          <a:bodyPr/>
          <a:lstStyle/>
          <a:p>
            <a:r>
              <a:rPr lang="es-ES" u="sng" dirty="0"/>
              <a:t>Estrategias de Mercado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CF13E-84AD-48BD-A0E0-0FFBAA3BD2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93" y="1060091"/>
            <a:ext cx="7732105" cy="4996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7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9B57-FEF8-489A-8093-975B8C9F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1" y="0"/>
            <a:ext cx="10747127" cy="1320800"/>
          </a:xfrm>
        </p:spPr>
        <p:txBody>
          <a:bodyPr>
            <a:normAutofit/>
          </a:bodyPr>
          <a:lstStyle/>
          <a:p>
            <a:r>
              <a:rPr lang="es-ES" sz="3300" u="sng" dirty="0"/>
              <a:t>Estrategia Cooperativa de Liderazgo de Mercado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7CE19-C3E3-4B40-8195-C81EFBFA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57" y="702220"/>
            <a:ext cx="9887234" cy="60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6653-26A7-40C1-9DA0-33B9B72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12"/>
            <a:ext cx="8596668" cy="887896"/>
          </a:xfrm>
        </p:spPr>
        <p:txBody>
          <a:bodyPr/>
          <a:lstStyle/>
          <a:p>
            <a:r>
              <a:rPr lang="es-ES" u="sng" dirty="0"/>
              <a:t>Método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F6153-2CF1-4BC3-B689-A1B6BBDA39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13" y="785952"/>
            <a:ext cx="7270773" cy="264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7E8B6-5ED8-47F4-B22A-1F836C6D42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36" y="3953845"/>
            <a:ext cx="3698725" cy="28599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DDF66F-00A2-45AB-BCB8-4A07A7AA8C29}"/>
              </a:ext>
            </a:extLst>
          </p:cNvPr>
          <p:cNvSpPr/>
          <p:nvPr/>
        </p:nvSpPr>
        <p:spPr>
          <a:xfrm>
            <a:off x="4946755" y="3429000"/>
            <a:ext cx="1963711" cy="5096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valor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29E86-891A-440B-A180-787B13CFAA50}"/>
              </a:ext>
            </a:extLst>
          </p:cNvPr>
          <p:cNvSpPr/>
          <p:nvPr/>
        </p:nvSpPr>
        <p:spPr>
          <a:xfrm>
            <a:off x="7586560" y="4775968"/>
            <a:ext cx="1963711" cy="5096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Costos - Gastos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3DABCE-CB16-4FE2-8A06-A29CC9887150}"/>
              </a:ext>
            </a:extLst>
          </p:cNvPr>
          <p:cNvSpPr/>
          <p:nvPr/>
        </p:nvSpPr>
        <p:spPr>
          <a:xfrm>
            <a:off x="7227758" y="6073080"/>
            <a:ext cx="1963711" cy="5096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Creatividad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597E88-6542-42D4-8119-390BD77F1B1B}"/>
              </a:ext>
            </a:extLst>
          </p:cNvPr>
          <p:cNvSpPr/>
          <p:nvPr/>
        </p:nvSpPr>
        <p:spPr>
          <a:xfrm>
            <a:off x="2460613" y="4775968"/>
            <a:ext cx="1963711" cy="5096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 a la Sociedad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721EE3-DFE4-4B66-9618-EE9634BCD99C}"/>
              </a:ext>
            </a:extLst>
          </p:cNvPr>
          <p:cNvSpPr/>
          <p:nvPr/>
        </p:nvSpPr>
        <p:spPr>
          <a:xfrm>
            <a:off x="2791631" y="6072048"/>
            <a:ext cx="1963711" cy="5096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Necesidades de </a:t>
            </a:r>
            <a:r>
              <a:rPr lang="es-E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RRHH</a:t>
            </a:r>
            <a:endParaRPr lang="es-E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6653-26A7-40C1-9DA0-33B9B72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s-ES" u="sng" dirty="0"/>
              <a:t>Método GAP - Dimensiones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96731-0E26-449A-8698-92D9263C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73" y="821955"/>
            <a:ext cx="8808156" cy="60360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CEA99B-9F47-4651-980A-1B6AF85B6B36}"/>
              </a:ext>
            </a:extLst>
          </p:cNvPr>
          <p:cNvSpPr txBox="1">
            <a:spLocks/>
          </p:cNvSpPr>
          <p:nvPr/>
        </p:nvSpPr>
        <p:spPr>
          <a:xfrm>
            <a:off x="7893666" y="29135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u="sng" dirty="0">
                <a:solidFill>
                  <a:schemeClr val="tx1"/>
                </a:solidFill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1949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7F74-F8B8-47E4-9A96-BEF50E733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u="sng" dirty="0"/>
              <a:t>CAPITULO 1</a:t>
            </a:r>
          </a:p>
        </p:txBody>
      </p:sp>
    </p:spTree>
    <p:extLst>
      <p:ext uri="{BB962C8B-B14F-4D97-AF65-F5344CB8AC3E}">
        <p14:creationId xmlns:p14="http://schemas.microsoft.com/office/powerpoint/2010/main" val="15011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6653-26A7-40C1-9DA0-33B9B72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s-ES" u="sng" dirty="0"/>
              <a:t>Método GAP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8EA538-3AA5-45A9-8CAC-CE52F20FE95D}"/>
              </a:ext>
            </a:extLst>
          </p:cNvPr>
          <p:cNvSpPr txBox="1">
            <a:spLocks/>
          </p:cNvSpPr>
          <p:nvPr/>
        </p:nvSpPr>
        <p:spPr>
          <a:xfrm>
            <a:off x="7331685" y="34486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u="sng" dirty="0">
                <a:solidFill>
                  <a:schemeClr val="tx1"/>
                </a:solidFill>
              </a:rPr>
              <a:t>Productividad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ED9F7-A9C5-4AC3-9E24-51652E48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76" y="1005261"/>
            <a:ext cx="8596667" cy="58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6653-26A7-40C1-9DA0-33B9B72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s-ES" u="sng" dirty="0"/>
              <a:t>Método GAP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A85D65-FBC6-4272-BF3F-455CCB71BFA5}"/>
              </a:ext>
            </a:extLst>
          </p:cNvPr>
          <p:cNvSpPr txBox="1">
            <a:spLocks/>
          </p:cNvSpPr>
          <p:nvPr/>
        </p:nvSpPr>
        <p:spPr>
          <a:xfrm>
            <a:off x="6096000" y="17528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u="sng" dirty="0">
                <a:solidFill>
                  <a:schemeClr val="tx1"/>
                </a:solidFill>
              </a:rPr>
              <a:t>Responsabilidad Social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2106C-0E2E-405F-ABA0-0E07BDCE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07" y="660400"/>
            <a:ext cx="8802555" cy="6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1B2A-3556-48E4-9BD1-D0C508340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u="sng" dirty="0"/>
              <a:t>CAPITULO 5</a:t>
            </a:r>
          </a:p>
        </p:txBody>
      </p:sp>
    </p:spTree>
    <p:extLst>
      <p:ext uri="{BB962C8B-B14F-4D97-AF65-F5344CB8AC3E}">
        <p14:creationId xmlns:p14="http://schemas.microsoft.com/office/powerpoint/2010/main" val="3695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4152-DCAE-4CA3-8528-1CA9D826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5" y="0"/>
            <a:ext cx="8596668" cy="1320800"/>
          </a:xfrm>
        </p:spPr>
        <p:txBody>
          <a:bodyPr>
            <a:normAutofit/>
          </a:bodyPr>
          <a:lstStyle/>
          <a:p>
            <a:r>
              <a:rPr lang="es-ES" sz="3200" u="sng" dirty="0"/>
              <a:t>Conclusiones y Recomendaciones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2FD8AD8-B317-45FD-B593-947C8E2C0800}"/>
              </a:ext>
            </a:extLst>
          </p:cNvPr>
          <p:cNvSpPr/>
          <p:nvPr/>
        </p:nvSpPr>
        <p:spPr>
          <a:xfrm rot="10800000">
            <a:off x="12585700" y="7864475"/>
            <a:ext cx="509588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F60C5C11-0000-4993-9080-513EB8340130}"/>
              </a:ext>
            </a:extLst>
          </p:cNvPr>
          <p:cNvSpPr/>
          <p:nvPr/>
        </p:nvSpPr>
        <p:spPr>
          <a:xfrm rot="10800000">
            <a:off x="12576175" y="7596188"/>
            <a:ext cx="509588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426D10-73BB-40C3-BD57-A2E33FA24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581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AE0E0-A8D5-4E81-83DC-5054B02A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06" y="660400"/>
            <a:ext cx="8613854" cy="4347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E5058-0BEC-4113-987E-DA4D7E2B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92" y="718457"/>
            <a:ext cx="8596668" cy="59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DF49-F65A-4C7B-AAD7-7948E6EB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379" y="2768600"/>
            <a:ext cx="8596668" cy="1320800"/>
          </a:xfrm>
        </p:spPr>
        <p:txBody>
          <a:bodyPr>
            <a:normAutofit/>
          </a:bodyPr>
          <a:lstStyle/>
          <a:p>
            <a:r>
              <a:rPr lang="es-ES" sz="5000" dirty="0"/>
              <a:t>MUCHAS GRACIAS.</a:t>
            </a:r>
          </a:p>
        </p:txBody>
      </p:sp>
    </p:spTree>
    <p:extLst>
      <p:ext uri="{BB962C8B-B14F-4D97-AF65-F5344CB8AC3E}">
        <p14:creationId xmlns:p14="http://schemas.microsoft.com/office/powerpoint/2010/main" val="23504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00" y="247361"/>
            <a:ext cx="8596668" cy="1320800"/>
          </a:xfrm>
        </p:spPr>
        <p:txBody>
          <a:bodyPr/>
          <a:lstStyle/>
          <a:p>
            <a:r>
              <a:rPr lang="es-EC" u="sng" dirty="0"/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210" y="1753692"/>
            <a:ext cx="6546408" cy="4282128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finales del año 2014 nuestro país enfrenta una recesión económica con efectos negativos para el sector público y privado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del desempleo.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considerable de trabajadores informales.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Reactivación de la economía ecuatoriana a mediados del año 2017.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sueldo básico actual de 386$ frente al valor de la canasta básica que bordea los 709$.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3301A-7B27-4CB5-8EFA-1161C2A4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43" y="1753692"/>
            <a:ext cx="4361455" cy="36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3594-F127-476F-91AC-BE7EF8C1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08" y="291547"/>
            <a:ext cx="8596668" cy="1320800"/>
          </a:xfrm>
        </p:spPr>
        <p:txBody>
          <a:bodyPr/>
          <a:lstStyle/>
          <a:p>
            <a:r>
              <a:rPr lang="es-ES" u="sng" dirty="0"/>
              <a:t>Marco Teórico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3A3E9-B5DA-4799-B6AF-AF99362AB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8" y="1109908"/>
            <a:ext cx="7081469" cy="3642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F40875-EFB3-4AC0-B4B4-C4556F3A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36" y="1834995"/>
            <a:ext cx="7020353" cy="3642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F7E12-90D4-4F14-AFE6-9F5C7888F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626" y="2995881"/>
            <a:ext cx="6609601" cy="36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D49D-65AC-4DC6-A674-57A23A15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9" y="156238"/>
            <a:ext cx="8596668" cy="1320800"/>
          </a:xfrm>
        </p:spPr>
        <p:txBody>
          <a:bodyPr/>
          <a:lstStyle/>
          <a:p>
            <a:r>
              <a:rPr lang="es-ES" u="sng" dirty="0"/>
              <a:t>Marco Referencial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EA954-C191-4242-8CA8-EBA88718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1" y="1017105"/>
            <a:ext cx="11769770" cy="55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ECE9-05D5-4831-B503-ED2175944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u="sng" dirty="0"/>
              <a:t>CAPITULO 2</a:t>
            </a:r>
          </a:p>
        </p:txBody>
      </p:sp>
    </p:spTree>
    <p:extLst>
      <p:ext uri="{BB962C8B-B14F-4D97-AF65-F5344CB8AC3E}">
        <p14:creationId xmlns:p14="http://schemas.microsoft.com/office/powerpoint/2010/main" val="13718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1071-6311-43DA-9CD6-66F1A23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129898"/>
            <a:ext cx="8596668" cy="1320800"/>
          </a:xfrm>
        </p:spPr>
        <p:txBody>
          <a:bodyPr/>
          <a:lstStyle/>
          <a:p>
            <a:r>
              <a:rPr lang="es-ES" u="sng" dirty="0"/>
              <a:t>Fase Cualitativa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6DB91-17EA-4F4E-97A0-6DAA178A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1000124"/>
            <a:ext cx="8498255" cy="5745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B7441-81D5-4EDB-92AA-05415671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203" y="1360222"/>
            <a:ext cx="3087542" cy="41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1071-6311-43DA-9CD6-66F1A23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7" y="129898"/>
            <a:ext cx="8596668" cy="1320800"/>
          </a:xfrm>
        </p:spPr>
        <p:txBody>
          <a:bodyPr/>
          <a:lstStyle/>
          <a:p>
            <a:r>
              <a:rPr lang="es-ES" u="sng" dirty="0"/>
              <a:t>Fase Cualitativa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B7441-81D5-4EDB-92AA-05415671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14" y="1212366"/>
            <a:ext cx="3308208" cy="4433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421C0-13B3-4D42-B2D5-CD8DA3C0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6" y="944588"/>
            <a:ext cx="7162599" cy="1040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F7E22-E03E-43DB-ACE9-50A700378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36" y="2518705"/>
            <a:ext cx="6616689" cy="42093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2BCA33-E5E1-4302-8A2F-28864D9F0876}"/>
              </a:ext>
            </a:extLst>
          </p:cNvPr>
          <p:cNvSpPr txBox="1">
            <a:spLocks/>
          </p:cNvSpPr>
          <p:nvPr/>
        </p:nvSpPr>
        <p:spPr>
          <a:xfrm>
            <a:off x="2650140" y="213899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500" u="sng" dirty="0">
                <a:solidFill>
                  <a:schemeClr val="tx1"/>
                </a:solidFill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7162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21278</TotalTime>
  <Words>648</Words>
  <Application>Microsoft Office PowerPoint</Application>
  <PresentationFormat>Widescreen</PresentationFormat>
  <Paragraphs>119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CAPITULO 1</vt:lpstr>
      <vt:lpstr>Antecedentes</vt:lpstr>
      <vt:lpstr>Marco Teórico</vt:lpstr>
      <vt:lpstr>Marco Referencial</vt:lpstr>
      <vt:lpstr>CAPITULO 2</vt:lpstr>
      <vt:lpstr>Fase Cualitativa</vt:lpstr>
      <vt:lpstr>Fase Cualitativa</vt:lpstr>
      <vt:lpstr>Fase Cualitativa</vt:lpstr>
      <vt:lpstr>Fase Metodológica</vt:lpstr>
      <vt:lpstr>Fase de Metodológica - Tamaño de la muestra</vt:lpstr>
      <vt:lpstr>Fase de Metodológica - Estratificación de la muestra</vt:lpstr>
      <vt:lpstr>Análisis Univariado</vt:lpstr>
      <vt:lpstr>Análisis Univariado</vt:lpstr>
      <vt:lpstr>Análisis Univariado</vt:lpstr>
      <vt:lpstr>Análisis Univariado</vt:lpstr>
      <vt:lpstr>Análisis Bivariado – Tabla de Contingencia</vt:lpstr>
      <vt:lpstr>Análisis Bivariado – ANOVA de un factor</vt:lpstr>
      <vt:lpstr>Análisis Bivariado – Análisis de Correlación</vt:lpstr>
      <vt:lpstr>Análisis Bivariado – CHI Cuadrado</vt:lpstr>
      <vt:lpstr>CAPITULO 3</vt:lpstr>
      <vt:lpstr>Estudio Técnico</vt:lpstr>
      <vt:lpstr>Estudio Técnico - Resumen</vt:lpstr>
      <vt:lpstr>CAPITULO 4</vt:lpstr>
      <vt:lpstr>Estrategias de Mercado </vt:lpstr>
      <vt:lpstr>Estrategia Cooperativa de Liderazgo de Mercado</vt:lpstr>
      <vt:lpstr>Método GAP</vt:lpstr>
      <vt:lpstr>Método GAP - Dimensiones</vt:lpstr>
      <vt:lpstr>Método GAP</vt:lpstr>
      <vt:lpstr>Método GAP</vt:lpstr>
      <vt:lpstr>CAPITULO 5</vt:lpstr>
      <vt:lpstr>Conclusiones y Recomendaciones</vt:lpstr>
      <vt:lpstr>MUCHAS 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</dc:creator>
  <cp:lastModifiedBy>Andre</cp:lastModifiedBy>
  <cp:revision>98</cp:revision>
  <dcterms:created xsi:type="dcterms:W3CDTF">2018-06-12T03:11:33Z</dcterms:created>
  <dcterms:modified xsi:type="dcterms:W3CDTF">2018-07-05T17:27:46Z</dcterms:modified>
</cp:coreProperties>
</file>