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theme/themeOverride8.xml" ContentType="application/vnd.openxmlformats-officedocument.themeOverride+xml"/>
  <Override PartName="/ppt/charts/chart10.xml" ContentType="application/vnd.openxmlformats-officedocument.drawingml.chart+xml"/>
  <Override PartName="/ppt/theme/themeOverride9.xml" ContentType="application/vnd.openxmlformats-officedocument.themeOverride+xml"/>
  <Override PartName="/ppt/charts/chart11.xml" ContentType="application/vnd.openxmlformats-officedocument.drawingml.chart+xml"/>
  <Override PartName="/ppt/theme/themeOverride10.xml" ContentType="application/vnd.openxmlformats-officedocument.themeOverride+xml"/>
  <Override PartName="/ppt/charts/chart12.xml" ContentType="application/vnd.openxmlformats-officedocument.drawingml.chart+xml"/>
  <Override PartName="/ppt/theme/themeOverride11.xml" ContentType="application/vnd.openxmlformats-officedocument.themeOverride+xml"/>
  <Override PartName="/ppt/charts/chart13.xml" ContentType="application/vnd.openxmlformats-officedocument.drawingml.chart+xml"/>
  <Override PartName="/ppt/theme/themeOverride12.xml" ContentType="application/vnd.openxmlformats-officedocument.themeOverride+xml"/>
  <Override PartName="/ppt/charts/chart14.xml" ContentType="application/vnd.openxmlformats-officedocument.drawingml.chart+xml"/>
  <Override PartName="/ppt/theme/themeOverride13.xml" ContentType="application/vnd.openxmlformats-officedocument.themeOverride+xml"/>
  <Override PartName="/ppt/charts/chart15.xml" ContentType="application/vnd.openxmlformats-officedocument.drawingml.chart+xml"/>
  <Override PartName="/ppt/theme/themeOverride14.xml" ContentType="application/vnd.openxmlformats-officedocument.themeOverr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2"/>
  </p:notesMasterIdLst>
  <p:sldIdLst>
    <p:sldId id="272" r:id="rId2"/>
    <p:sldId id="273" r:id="rId3"/>
    <p:sldId id="258" r:id="rId4"/>
    <p:sldId id="259" r:id="rId5"/>
    <p:sldId id="261" r:id="rId6"/>
    <p:sldId id="282" r:id="rId7"/>
    <p:sldId id="292" r:id="rId8"/>
    <p:sldId id="293" r:id="rId9"/>
    <p:sldId id="291" r:id="rId10"/>
    <p:sldId id="298" r:id="rId11"/>
    <p:sldId id="299" r:id="rId12"/>
    <p:sldId id="303" r:id="rId13"/>
    <p:sldId id="274" r:id="rId14"/>
    <p:sldId id="290" r:id="rId15"/>
    <p:sldId id="304" r:id="rId16"/>
    <p:sldId id="289" r:id="rId17"/>
    <p:sldId id="262" r:id="rId18"/>
    <p:sldId id="302" r:id="rId19"/>
    <p:sldId id="265" r:id="rId20"/>
    <p:sldId id="310" r:id="rId21"/>
    <p:sldId id="311" r:id="rId22"/>
    <p:sldId id="312" r:id="rId23"/>
    <p:sldId id="313" r:id="rId24"/>
    <p:sldId id="314" r:id="rId25"/>
    <p:sldId id="317" r:id="rId26"/>
    <p:sldId id="318" r:id="rId27"/>
    <p:sldId id="320" r:id="rId28"/>
    <p:sldId id="321" r:id="rId29"/>
    <p:sldId id="305" r:id="rId30"/>
    <p:sldId id="306" r:id="rId31"/>
    <p:sldId id="295" r:id="rId32"/>
    <p:sldId id="294" r:id="rId33"/>
    <p:sldId id="296" r:id="rId34"/>
    <p:sldId id="308" r:id="rId35"/>
    <p:sldId id="307" r:id="rId36"/>
    <p:sldId id="327" r:id="rId37"/>
    <p:sldId id="297" r:id="rId38"/>
    <p:sldId id="300" r:id="rId39"/>
    <p:sldId id="323" r:id="rId40"/>
    <p:sldId id="301" r:id="rId41"/>
    <p:sldId id="268" r:id="rId42"/>
    <p:sldId id="278" r:id="rId43"/>
    <p:sldId id="279" r:id="rId44"/>
    <p:sldId id="280" r:id="rId45"/>
    <p:sldId id="281" r:id="rId46"/>
    <p:sldId id="325" r:id="rId47"/>
    <p:sldId id="328" r:id="rId48"/>
    <p:sldId id="283" r:id="rId49"/>
    <p:sldId id="284" r:id="rId50"/>
    <p:sldId id="269" r:id="rId5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9783"/>
    <a:srgbClr val="FFCC99"/>
    <a:srgbClr val="FFFF99"/>
    <a:srgbClr val="FFFF66"/>
    <a:srgbClr val="FFFFCC"/>
    <a:srgbClr val="66FF66"/>
    <a:srgbClr val="17A917"/>
    <a:srgbClr val="E012A5"/>
    <a:srgbClr val="9999FF"/>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70" d="100"/>
          <a:sy n="70" d="100"/>
        </p:scale>
        <p:origin x="66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file:///C:\Users\xxx\Desktop\NUEVA%20PLANTILLA%20Diana%20Tana.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C:\Users\xxx\Desktop\NUEVA%20PLANTILLA%20Diana%20Tana.xlsx" TargetMode="External"/><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xxx\Desktop\NUEVA%20PLANTILLA%20Diana%20Tana.xlsx" TargetMode="External"/><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2" Type="http://schemas.openxmlformats.org/officeDocument/2006/relationships/oleObject" Target="file:///C:\Users\xxx\Desktop\NUEVA%20PLANTILLA%20Diana%20Tana.xlsx" TargetMode="External"/><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2" Type="http://schemas.openxmlformats.org/officeDocument/2006/relationships/oleObject" Target="file:///C:\Users\xxx\Desktop\NUEVA%20PLANTILLA%20Diana%20Tana.xlsx" TargetMode="External"/><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2" Type="http://schemas.openxmlformats.org/officeDocument/2006/relationships/oleObject" Target="file:///C:\Users\xxx\Desktop\NUEVA%20PLANTILLA%20Diana%20Tana.xlsx" TargetMode="External"/><Relationship Id="rId1" Type="http://schemas.openxmlformats.org/officeDocument/2006/relationships/themeOverride" Target="../theme/themeOverride13.xml"/></Relationships>
</file>

<file path=ppt/charts/_rels/chart15.xml.rels><?xml version="1.0" encoding="UTF-8" standalone="yes"?>
<Relationships xmlns="http://schemas.openxmlformats.org/package/2006/relationships"><Relationship Id="rId2" Type="http://schemas.openxmlformats.org/officeDocument/2006/relationships/oleObject" Target="file:///C:\Users\xxx\Desktop\NUEVA%20PLANTILLA%20Diana%20Tana.xlsx" TargetMode="External"/><Relationship Id="rId1" Type="http://schemas.openxmlformats.org/officeDocument/2006/relationships/themeOverride" Target="../theme/themeOverride14.xml"/></Relationships>
</file>

<file path=ppt/charts/_rels/chart16.xml.rels><?xml version="1.0" encoding="UTF-8" standalone="yes"?>
<Relationships xmlns="http://schemas.openxmlformats.org/package/2006/relationships"><Relationship Id="rId1" Type="http://schemas.openxmlformats.org/officeDocument/2006/relationships/oleObject" Target="file:///D:\PARA%20NUEVA%20COMPUTADORA\DIANA%20TANA%20ANALISIS%20FINANCIERO\Factores%20externos_D.Tana_02_abr_2018.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PARA%20NUEVA%20COMPUTADORA\DIANA%20TANA%20ANALISIS%20FINANCIERO\Factores%20externos_D.Tana_02_abr_2018.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PARA%20NUEVA%20COMPUTADORA\DIANA%20TANA%20ANALISIS%20FINANCIERO\Factores%20externos_D.Tana_03_abr_2018.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PARA%20NUEVA%20COMPUTADORA\DIANA%20TANA%20ANALISIS%20FINANCIERO\Factores%20externos_D.Tana_02_abr_2018.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xxx\Desktop\NUEVA%20PLANTILLA%20Diana%20Tana.xlsx"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1" Type="http://schemas.openxmlformats.org/officeDocument/2006/relationships/oleObject" Target="file:///D:\PARA%20NUEVA%20COMPUTADORA\DIANA%20TANA%20ANALISIS%20FINANCIERO\Factores%20externos_D.Tana_02_abr_2018.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D:\PARA%20NUEVA%20COMPUTADORA\DIANA%20TANA%20ANALISIS%20FINANCIERO\Factores%20externos_D.Tana_02_abr_2018.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D:\PARA%20NUEVA%20COMPUTADORA\DIANA%20TANA%20ANALISIS%20FINANCIERO\Factores%20externos_D.Tana_02_abr_2018.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D:\PARA%20NUEVA%20COMPUTADORA\DIANA%20TANA%20ANALISIS%20FINANCIERO\Factores%20externos_D.Tana_02_abr_2018.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xxx\Desktop\NUEVA%20PLANTILLA%20Diana%20Tana.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C:\Users\xxx\Desktop\NUEVA%20PLANTILLA%20Diana%20Tana.xlsx"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file:///C:\Users\xxx\Desktop\NUEVA%20PLANTILLA%20Diana%20Tana.xlsx"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oleObject" Target="file:///C:\Users\xxx\Desktop\NUEVA%20PLANTILLA%20Diana%20Tana.xlsx"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oleObject" Target="file:///C:\Users\xxx\Desktop\NUEVA%20PLANTILLA%20Diana%20Tana.xlsx" TargetMode="External"/><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oleObject" Target="file:///C:\Users\xxx\Desktop\NUEVA%20PLANTILLA%20Diana%20Tana.xlsx" TargetMode="External"/><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oleObject" Target="file:///C:\Users\xxx\Desktop\NUEVA%20PLANTILLA%20Diana%20Tana.xlsx"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3"/>
    </mc:Choice>
    <mc:Fallback>
      <c:style val="43"/>
    </mc:Fallback>
  </mc:AlternateContent>
  <c:clrMapOvr bg1="lt1" tx1="dk1" bg2="lt2" tx2="dk2" accent1="accent1" accent2="accent2" accent3="accent3" accent4="accent4" accent5="accent5" accent6="accent6" hlink="hlink" folHlink="folHlink"/>
  <c:chart>
    <c:title>
      <c:tx>
        <c:rich>
          <a:bodyPr/>
          <a:lstStyle/>
          <a:p>
            <a:pPr>
              <a:defRPr sz="1400" b="1"/>
            </a:pPr>
            <a:r>
              <a:rPr lang="es-ES"/>
              <a:t>Razón Corriente</a:t>
            </a:r>
          </a:p>
        </c:rich>
      </c:tx>
      <c:overlay val="0"/>
    </c:title>
    <c:autoTitleDeleted val="0"/>
    <c:plotArea>
      <c:layout>
        <c:manualLayout>
          <c:layoutTarget val="inner"/>
          <c:xMode val="edge"/>
          <c:yMode val="edge"/>
          <c:x val="0.3657170526640145"/>
          <c:y val="0.15829870224555265"/>
          <c:w val="0.58955897808371438"/>
          <c:h val="0.60483413531641883"/>
        </c:manualLayout>
      </c:layout>
      <c:lineChart>
        <c:grouping val="standard"/>
        <c:varyColors val="0"/>
        <c:ser>
          <c:idx val="0"/>
          <c:order val="0"/>
          <c:tx>
            <c:strRef>
              <c:f>IND.LIQ!$A$22</c:f>
              <c:strCache>
                <c:ptCount val="1"/>
                <c:pt idx="0">
                  <c:v>RAZÓN CIRCULANTE o LIQUIDEZ/SOLVENCIA</c:v>
                </c:pt>
              </c:strCache>
            </c:strRef>
          </c:tx>
          <c:marker>
            <c:symbol val="none"/>
          </c:marker>
          <c:cat>
            <c:numRef>
              <c:f>([1]IND.LIQ!$A$25,[1]IND.LIQ!$A$29,[1]IND.LIQ!$A$33)</c:f>
              <c:numCache>
                <c:formatCode>General</c:formatCode>
                <c:ptCount val="3"/>
                <c:pt idx="0">
                  <c:v>0</c:v>
                </c:pt>
                <c:pt idx="1">
                  <c:v>0</c:v>
                </c:pt>
                <c:pt idx="2">
                  <c:v>0</c:v>
                </c:pt>
              </c:numCache>
            </c:numRef>
          </c:cat>
          <c:val>
            <c:numRef>
              <c:f>'INDICADORES '!$D$10:$F$10</c:f>
              <c:numCache>
                <c:formatCode>0.00</c:formatCode>
                <c:ptCount val="3"/>
                <c:pt idx="0">
                  <c:v>1.1405869357785063</c:v>
                </c:pt>
                <c:pt idx="1">
                  <c:v>1.2453246287185147</c:v>
                </c:pt>
                <c:pt idx="2">
                  <c:v>1.0849131508938261</c:v>
                </c:pt>
              </c:numCache>
            </c:numRef>
          </c:val>
          <c:smooth val="0"/>
          <c:extLst xmlns:c16r2="http://schemas.microsoft.com/office/drawing/2015/06/chart">
            <c:ext xmlns:c16="http://schemas.microsoft.com/office/drawing/2014/chart" uri="{C3380CC4-5D6E-409C-BE32-E72D297353CC}">
              <c16:uniqueId val="{00000000-6A05-4CAC-8E49-0EA6B4084BBC}"/>
            </c:ext>
          </c:extLst>
        </c:ser>
        <c:dLbls>
          <c:showLegendKey val="0"/>
          <c:showVal val="0"/>
          <c:showCatName val="0"/>
          <c:showSerName val="0"/>
          <c:showPercent val="0"/>
          <c:showBubbleSize val="0"/>
        </c:dLbls>
        <c:smooth val="0"/>
        <c:axId val="162217584"/>
        <c:axId val="162217976"/>
      </c:lineChart>
      <c:catAx>
        <c:axId val="162217584"/>
        <c:scaling>
          <c:orientation val="minMax"/>
        </c:scaling>
        <c:delete val="0"/>
        <c:axPos val="b"/>
        <c:numFmt formatCode="General" sourceLinked="1"/>
        <c:majorTickMark val="none"/>
        <c:minorTickMark val="none"/>
        <c:tickLblPos val="nextTo"/>
        <c:txPr>
          <a:bodyPr rot="0" vert="horz"/>
          <a:lstStyle/>
          <a:p>
            <a:pPr>
              <a:defRPr/>
            </a:pPr>
            <a:endParaRPr lang="es-EC"/>
          </a:p>
        </c:txPr>
        <c:crossAx val="162217976"/>
        <c:crosses val="autoZero"/>
        <c:auto val="1"/>
        <c:lblAlgn val="ctr"/>
        <c:lblOffset val="100"/>
        <c:noMultiLvlLbl val="0"/>
      </c:catAx>
      <c:valAx>
        <c:axId val="162217976"/>
        <c:scaling>
          <c:orientation val="minMax"/>
        </c:scaling>
        <c:delete val="0"/>
        <c:axPos val="l"/>
        <c:majorGridlines/>
        <c:numFmt formatCode="0.00" sourceLinked="1"/>
        <c:majorTickMark val="none"/>
        <c:minorTickMark val="none"/>
        <c:tickLblPos val="nextTo"/>
        <c:txPr>
          <a:bodyPr rot="0" vert="horz"/>
          <a:lstStyle/>
          <a:p>
            <a:pPr>
              <a:defRPr/>
            </a:pPr>
            <a:endParaRPr lang="es-EC"/>
          </a:p>
        </c:txPr>
        <c:crossAx val="162217584"/>
        <c:crosses val="autoZero"/>
        <c:crossBetween val="between"/>
      </c:valAx>
      <c:dTable>
        <c:showHorzBorder val="1"/>
        <c:showVertBorder val="1"/>
        <c:showOutline val="1"/>
        <c:showKeys val="1"/>
        <c:spPr>
          <a:ln w="6350">
            <a:solidFill>
              <a:schemeClr val="tx1"/>
            </a:solidFill>
          </a:ln>
        </c:spPr>
        <c:txPr>
          <a:bodyPr/>
          <a:lstStyle/>
          <a:p>
            <a:pPr rtl="0">
              <a:defRPr b="1"/>
            </a:pPr>
            <a:endParaRPr lang="es-EC"/>
          </a:p>
        </c:txPr>
      </c:dTable>
      <c:spPr>
        <a:solidFill>
          <a:schemeClr val="bg1">
            <a:lumMod val="95000"/>
          </a:schemeClr>
        </a:solidFill>
      </c:spPr>
    </c:plotArea>
    <c:plotVisOnly val="1"/>
    <c:dispBlanksAs val="gap"/>
    <c:showDLblsOverMax val="0"/>
  </c:chart>
  <c:spPr>
    <a:solidFill>
      <a:schemeClr val="accent5">
        <a:lumMod val="20000"/>
        <a:lumOff val="80000"/>
      </a:schemeClr>
    </a:solidFill>
  </c:spPr>
  <c:txPr>
    <a:bodyPr/>
    <a:lstStyle/>
    <a:p>
      <a:pPr>
        <a:defRPr sz="1000" b="0" i="0" u="none" strike="noStrike" baseline="0">
          <a:solidFill>
            <a:sysClr val="windowText" lastClr="000000"/>
          </a:solidFill>
          <a:latin typeface="Calibri"/>
          <a:ea typeface="Calibri"/>
          <a:cs typeface="Calibri"/>
        </a:defRPr>
      </a:pPr>
      <a:endParaRPr lang="es-EC"/>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3"/>
    </mc:Choice>
    <mc:Fallback>
      <c:style val="43"/>
    </mc:Fallback>
  </mc:AlternateContent>
  <c:clrMapOvr bg1="lt1" tx1="dk1" bg2="lt2" tx2="dk2" accent1="accent1" accent2="accent2" accent3="accent3" accent4="accent4" accent5="accent5" accent6="accent6" hlink="hlink" folHlink="folHlink"/>
  <c:chart>
    <c:title>
      <c:tx>
        <c:rich>
          <a:bodyPr/>
          <a:lstStyle/>
          <a:p>
            <a:pPr>
              <a:defRPr/>
            </a:pPr>
            <a:r>
              <a:rPr lang="es-ES"/>
              <a:t>Rotación de Inventarios</a:t>
            </a:r>
          </a:p>
        </c:rich>
      </c:tx>
      <c:layout>
        <c:manualLayout>
          <c:xMode val="edge"/>
          <c:yMode val="edge"/>
          <c:x val="0.29199533914762915"/>
          <c:y val="2.9962546816479401E-2"/>
        </c:manualLayout>
      </c:layout>
      <c:overlay val="0"/>
    </c:title>
    <c:autoTitleDeleted val="0"/>
    <c:plotArea>
      <c:layout/>
      <c:lineChart>
        <c:grouping val="standard"/>
        <c:varyColors val="0"/>
        <c:ser>
          <c:idx val="0"/>
          <c:order val="0"/>
          <c:tx>
            <c:v>Veces</c:v>
          </c:tx>
          <c:marker>
            <c:symbol val="none"/>
          </c:marker>
          <c:cat>
            <c:numRef>
              <c:f>([2]IND.EFIC!$A$40,[2]IND.EFIC!$A$44,[2]IND.EFIC!$A$48)</c:f>
              <c:numCache>
                <c:formatCode>General</c:formatCode>
                <c:ptCount val="3"/>
                <c:pt idx="0">
                  <c:v>2014</c:v>
                </c:pt>
                <c:pt idx="1">
                  <c:v>2015</c:v>
                </c:pt>
                <c:pt idx="2">
                  <c:v>2016</c:v>
                </c:pt>
              </c:numCache>
            </c:numRef>
          </c:cat>
          <c:val>
            <c:numRef>
              <c:f>'INDICADORES '!$D$27:$F$27</c:f>
              <c:numCache>
                <c:formatCode>0.00</c:formatCode>
                <c:ptCount val="3"/>
                <c:pt idx="0">
                  <c:v>20.803933246974427</c:v>
                </c:pt>
                <c:pt idx="1">
                  <c:v>18.31371779437649</c:v>
                </c:pt>
                <c:pt idx="2">
                  <c:v>15.5333070943247</c:v>
                </c:pt>
              </c:numCache>
            </c:numRef>
          </c:val>
          <c:smooth val="0"/>
          <c:extLst xmlns:c16r2="http://schemas.microsoft.com/office/drawing/2015/06/chart">
            <c:ext xmlns:c16="http://schemas.microsoft.com/office/drawing/2014/chart" uri="{C3380CC4-5D6E-409C-BE32-E72D297353CC}">
              <c16:uniqueId val="{00000000-3B6A-4025-8983-2E6C6F04AC84}"/>
            </c:ext>
          </c:extLst>
        </c:ser>
        <c:dLbls>
          <c:showLegendKey val="0"/>
          <c:showVal val="0"/>
          <c:showCatName val="0"/>
          <c:showSerName val="0"/>
          <c:showPercent val="0"/>
          <c:showBubbleSize val="0"/>
        </c:dLbls>
        <c:smooth val="0"/>
        <c:axId val="167934800"/>
        <c:axId val="167935192"/>
      </c:lineChart>
      <c:catAx>
        <c:axId val="167934800"/>
        <c:scaling>
          <c:orientation val="minMax"/>
        </c:scaling>
        <c:delete val="0"/>
        <c:axPos val="b"/>
        <c:numFmt formatCode="General" sourceLinked="1"/>
        <c:majorTickMark val="none"/>
        <c:minorTickMark val="none"/>
        <c:tickLblPos val="nextTo"/>
        <c:txPr>
          <a:bodyPr rot="0" vert="horz"/>
          <a:lstStyle/>
          <a:p>
            <a:pPr>
              <a:defRPr/>
            </a:pPr>
            <a:endParaRPr lang="es-EC"/>
          </a:p>
        </c:txPr>
        <c:crossAx val="167935192"/>
        <c:crosses val="autoZero"/>
        <c:auto val="1"/>
        <c:lblAlgn val="ctr"/>
        <c:lblOffset val="100"/>
        <c:noMultiLvlLbl val="0"/>
      </c:catAx>
      <c:valAx>
        <c:axId val="167935192"/>
        <c:scaling>
          <c:orientation val="minMax"/>
        </c:scaling>
        <c:delete val="0"/>
        <c:axPos val="l"/>
        <c:majorGridlines/>
        <c:numFmt formatCode="0.00" sourceLinked="1"/>
        <c:majorTickMark val="none"/>
        <c:minorTickMark val="none"/>
        <c:tickLblPos val="nextTo"/>
        <c:txPr>
          <a:bodyPr rot="0" vert="horz"/>
          <a:lstStyle/>
          <a:p>
            <a:pPr>
              <a:defRPr/>
            </a:pPr>
            <a:endParaRPr lang="es-EC"/>
          </a:p>
        </c:txPr>
        <c:crossAx val="167934800"/>
        <c:crosses val="autoZero"/>
        <c:crossBetween val="between"/>
      </c:valAx>
      <c:dTable>
        <c:showHorzBorder val="1"/>
        <c:showVertBorder val="1"/>
        <c:showOutline val="1"/>
        <c:showKeys val="1"/>
        <c:spPr>
          <a:ln w="6350">
            <a:solidFill>
              <a:schemeClr val="tx1"/>
            </a:solidFill>
          </a:ln>
        </c:spPr>
      </c:dTable>
      <c:spPr>
        <a:solidFill>
          <a:schemeClr val="bg1">
            <a:lumMod val="95000"/>
          </a:schemeClr>
        </a:solidFill>
      </c:spPr>
    </c:plotArea>
    <c:plotVisOnly val="1"/>
    <c:dispBlanksAs val="gap"/>
    <c:showDLblsOverMax val="0"/>
  </c:chart>
  <c:spPr>
    <a:solidFill>
      <a:schemeClr val="accent5">
        <a:lumMod val="20000"/>
        <a:lumOff val="80000"/>
      </a:schemeClr>
    </a:solidFill>
  </c:spPr>
  <c:txPr>
    <a:bodyPr/>
    <a:lstStyle/>
    <a:p>
      <a:pPr>
        <a:defRPr sz="1000" b="1" i="0" u="none" strike="noStrike" baseline="0">
          <a:solidFill>
            <a:sysClr val="windowText" lastClr="000000"/>
          </a:solidFill>
          <a:latin typeface="Arial" panose="020B0604020202020204" pitchFamily="34" charset="0"/>
          <a:ea typeface="Calibri"/>
          <a:cs typeface="Arial" panose="020B0604020202020204" pitchFamily="34" charset="0"/>
        </a:defRPr>
      </a:pPr>
      <a:endParaRPr lang="es-EC"/>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3"/>
    </mc:Choice>
    <mc:Fallback>
      <c:style val="43"/>
    </mc:Fallback>
  </mc:AlternateContent>
  <c:clrMapOvr bg1="lt1" tx1="dk1" bg2="lt2" tx2="dk2" accent1="accent1" accent2="accent2" accent3="accent3" accent4="accent4" accent5="accent5" accent6="accent6" hlink="hlink" folHlink="folHlink"/>
  <c:chart>
    <c:title>
      <c:tx>
        <c:rich>
          <a:bodyPr/>
          <a:lstStyle/>
          <a:p>
            <a:pPr>
              <a:defRPr/>
            </a:pPr>
            <a:r>
              <a:rPr lang="es-ES"/>
              <a:t>Rotación de Activos</a:t>
            </a:r>
          </a:p>
        </c:rich>
      </c:tx>
      <c:overlay val="0"/>
    </c:title>
    <c:autoTitleDeleted val="0"/>
    <c:plotArea>
      <c:layout/>
      <c:lineChart>
        <c:grouping val="standard"/>
        <c:varyColors val="0"/>
        <c:ser>
          <c:idx val="0"/>
          <c:order val="0"/>
          <c:tx>
            <c:v>Veces</c:v>
          </c:tx>
          <c:marker>
            <c:symbol val="none"/>
          </c:marker>
          <c:cat>
            <c:numRef>
              <c:f>([2]IND.EFIC!$A$73,[2]IND.EFIC!$A$77,[2]IND.EFIC!$A$81)</c:f>
              <c:numCache>
                <c:formatCode>General</c:formatCode>
                <c:ptCount val="3"/>
                <c:pt idx="0">
                  <c:v>2014</c:v>
                </c:pt>
                <c:pt idx="1">
                  <c:v>2015</c:v>
                </c:pt>
                <c:pt idx="2">
                  <c:v>2016</c:v>
                </c:pt>
              </c:numCache>
            </c:numRef>
          </c:cat>
          <c:val>
            <c:numRef>
              <c:f>'INDICADORES '!$D$29:$F$29</c:f>
              <c:numCache>
                <c:formatCode>0.00</c:formatCode>
                <c:ptCount val="3"/>
                <c:pt idx="0">
                  <c:v>0.92691940802877515</c:v>
                </c:pt>
                <c:pt idx="1">
                  <c:v>0.77638128840591969</c:v>
                </c:pt>
                <c:pt idx="2">
                  <c:v>0.74768819020947774</c:v>
                </c:pt>
              </c:numCache>
            </c:numRef>
          </c:val>
          <c:smooth val="0"/>
          <c:extLst xmlns:c16r2="http://schemas.microsoft.com/office/drawing/2015/06/chart">
            <c:ext xmlns:c16="http://schemas.microsoft.com/office/drawing/2014/chart" uri="{C3380CC4-5D6E-409C-BE32-E72D297353CC}">
              <c16:uniqueId val="{00000000-F247-43BF-BF11-E318E3835337}"/>
            </c:ext>
          </c:extLst>
        </c:ser>
        <c:dLbls>
          <c:showLegendKey val="0"/>
          <c:showVal val="0"/>
          <c:showCatName val="0"/>
          <c:showSerName val="0"/>
          <c:showPercent val="0"/>
          <c:showBubbleSize val="0"/>
        </c:dLbls>
        <c:smooth val="0"/>
        <c:axId val="167936368"/>
        <c:axId val="167936760"/>
      </c:lineChart>
      <c:catAx>
        <c:axId val="167936368"/>
        <c:scaling>
          <c:orientation val="minMax"/>
        </c:scaling>
        <c:delete val="0"/>
        <c:axPos val="b"/>
        <c:numFmt formatCode="General" sourceLinked="1"/>
        <c:majorTickMark val="none"/>
        <c:minorTickMark val="none"/>
        <c:tickLblPos val="nextTo"/>
        <c:txPr>
          <a:bodyPr rot="0" vert="horz"/>
          <a:lstStyle/>
          <a:p>
            <a:pPr>
              <a:defRPr/>
            </a:pPr>
            <a:endParaRPr lang="es-EC"/>
          </a:p>
        </c:txPr>
        <c:crossAx val="167936760"/>
        <c:crosses val="autoZero"/>
        <c:auto val="1"/>
        <c:lblAlgn val="ctr"/>
        <c:lblOffset val="100"/>
        <c:noMultiLvlLbl val="0"/>
      </c:catAx>
      <c:valAx>
        <c:axId val="167936760"/>
        <c:scaling>
          <c:orientation val="minMax"/>
        </c:scaling>
        <c:delete val="0"/>
        <c:axPos val="l"/>
        <c:majorGridlines/>
        <c:numFmt formatCode="0.00" sourceLinked="1"/>
        <c:majorTickMark val="none"/>
        <c:minorTickMark val="none"/>
        <c:tickLblPos val="nextTo"/>
        <c:txPr>
          <a:bodyPr rot="0" vert="horz"/>
          <a:lstStyle/>
          <a:p>
            <a:pPr>
              <a:defRPr/>
            </a:pPr>
            <a:endParaRPr lang="es-EC"/>
          </a:p>
        </c:txPr>
        <c:crossAx val="167936368"/>
        <c:crosses val="autoZero"/>
        <c:crossBetween val="between"/>
      </c:valAx>
      <c:dTable>
        <c:showHorzBorder val="1"/>
        <c:showVertBorder val="1"/>
        <c:showOutline val="1"/>
        <c:showKeys val="1"/>
        <c:spPr>
          <a:ln w="6350">
            <a:solidFill>
              <a:schemeClr val="tx1"/>
            </a:solidFill>
          </a:ln>
        </c:spPr>
      </c:dTable>
      <c:spPr>
        <a:solidFill>
          <a:schemeClr val="bg1">
            <a:lumMod val="95000"/>
          </a:schemeClr>
        </a:solidFill>
      </c:spPr>
    </c:plotArea>
    <c:plotVisOnly val="1"/>
    <c:dispBlanksAs val="gap"/>
    <c:showDLblsOverMax val="0"/>
  </c:chart>
  <c:spPr>
    <a:solidFill>
      <a:schemeClr val="accent5">
        <a:lumMod val="20000"/>
        <a:lumOff val="80000"/>
      </a:schemeClr>
    </a:solidFill>
  </c:spPr>
  <c:txPr>
    <a:bodyPr/>
    <a:lstStyle/>
    <a:p>
      <a:pPr>
        <a:defRPr sz="1000" b="1" i="0" u="none" strike="noStrike" baseline="0">
          <a:solidFill>
            <a:sysClr val="windowText" lastClr="000000"/>
          </a:solidFill>
          <a:latin typeface="Arial" panose="020B0604020202020204" pitchFamily="34" charset="0"/>
          <a:ea typeface="Calibri"/>
          <a:cs typeface="Arial" panose="020B0604020202020204" pitchFamily="34" charset="0"/>
        </a:defRPr>
      </a:pPr>
      <a:endParaRPr lang="es-EC"/>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3"/>
    </mc:Choice>
    <mc:Fallback>
      <c:style val="43"/>
    </mc:Fallback>
  </mc:AlternateContent>
  <c:clrMapOvr bg1="lt1" tx1="dk1" bg2="lt2" tx2="dk2" accent1="accent1" accent2="accent2" accent3="accent3" accent4="accent4" accent5="accent5" accent6="accent6" hlink="hlink" folHlink="folHlink"/>
  <c:chart>
    <c:title>
      <c:tx>
        <c:rich>
          <a:bodyPr/>
          <a:lstStyle/>
          <a:p>
            <a:pPr>
              <a:defRPr/>
            </a:pPr>
            <a:r>
              <a:rPr lang="es-ES"/>
              <a:t>Plazo Promedio de Inventarios</a:t>
            </a:r>
          </a:p>
        </c:rich>
      </c:tx>
      <c:overlay val="0"/>
    </c:title>
    <c:autoTitleDeleted val="0"/>
    <c:plotArea>
      <c:layout/>
      <c:lineChart>
        <c:grouping val="standard"/>
        <c:varyColors val="0"/>
        <c:ser>
          <c:idx val="0"/>
          <c:order val="0"/>
          <c:tx>
            <c:v>Días</c:v>
          </c:tx>
          <c:marker>
            <c:symbol val="none"/>
          </c:marker>
          <c:cat>
            <c:numRef>
              <c:f>([2]IND.EFIC!$A$57,[2]IND.EFIC!$A$61,[2]IND.EFIC!$A$65)</c:f>
              <c:numCache>
                <c:formatCode>General</c:formatCode>
                <c:ptCount val="3"/>
                <c:pt idx="0">
                  <c:v>2014</c:v>
                </c:pt>
                <c:pt idx="1">
                  <c:v>2015</c:v>
                </c:pt>
                <c:pt idx="2">
                  <c:v>2016</c:v>
                </c:pt>
              </c:numCache>
            </c:numRef>
          </c:cat>
          <c:val>
            <c:numRef>
              <c:f>'INDICADORES '!$D$32:$F$32</c:f>
              <c:numCache>
                <c:formatCode>0</c:formatCode>
                <c:ptCount val="3"/>
                <c:pt idx="0">
                  <c:v>17.3044200693326</c:v>
                </c:pt>
                <c:pt idx="1">
                  <c:v>19.657395840758443</c:v>
                </c:pt>
                <c:pt idx="2">
                  <c:v>23.176004814295531</c:v>
                </c:pt>
              </c:numCache>
            </c:numRef>
          </c:val>
          <c:smooth val="0"/>
          <c:extLst xmlns:c16r2="http://schemas.microsoft.com/office/drawing/2015/06/chart">
            <c:ext xmlns:c16="http://schemas.microsoft.com/office/drawing/2014/chart" uri="{C3380CC4-5D6E-409C-BE32-E72D297353CC}">
              <c16:uniqueId val="{00000000-1F3C-4F60-89A8-B464387C00C0}"/>
            </c:ext>
          </c:extLst>
        </c:ser>
        <c:dLbls>
          <c:showLegendKey val="0"/>
          <c:showVal val="0"/>
          <c:showCatName val="0"/>
          <c:showSerName val="0"/>
          <c:showPercent val="0"/>
          <c:showBubbleSize val="0"/>
        </c:dLbls>
        <c:smooth val="0"/>
        <c:axId val="167937936"/>
        <c:axId val="167938328"/>
      </c:lineChart>
      <c:catAx>
        <c:axId val="167937936"/>
        <c:scaling>
          <c:orientation val="minMax"/>
        </c:scaling>
        <c:delete val="0"/>
        <c:axPos val="b"/>
        <c:numFmt formatCode="General" sourceLinked="1"/>
        <c:majorTickMark val="none"/>
        <c:minorTickMark val="none"/>
        <c:tickLblPos val="nextTo"/>
        <c:txPr>
          <a:bodyPr rot="0" vert="horz"/>
          <a:lstStyle/>
          <a:p>
            <a:pPr>
              <a:defRPr/>
            </a:pPr>
            <a:endParaRPr lang="es-EC"/>
          </a:p>
        </c:txPr>
        <c:crossAx val="167938328"/>
        <c:crosses val="autoZero"/>
        <c:auto val="1"/>
        <c:lblAlgn val="ctr"/>
        <c:lblOffset val="100"/>
        <c:noMultiLvlLbl val="0"/>
      </c:catAx>
      <c:valAx>
        <c:axId val="167938328"/>
        <c:scaling>
          <c:orientation val="minMax"/>
        </c:scaling>
        <c:delete val="0"/>
        <c:axPos val="l"/>
        <c:majorGridlines/>
        <c:numFmt formatCode="0" sourceLinked="1"/>
        <c:majorTickMark val="none"/>
        <c:minorTickMark val="none"/>
        <c:tickLblPos val="nextTo"/>
        <c:txPr>
          <a:bodyPr rot="0" vert="horz"/>
          <a:lstStyle/>
          <a:p>
            <a:pPr>
              <a:defRPr/>
            </a:pPr>
            <a:endParaRPr lang="es-EC"/>
          </a:p>
        </c:txPr>
        <c:crossAx val="167937936"/>
        <c:crosses val="autoZero"/>
        <c:crossBetween val="between"/>
      </c:valAx>
      <c:dTable>
        <c:showHorzBorder val="1"/>
        <c:showVertBorder val="1"/>
        <c:showOutline val="1"/>
        <c:showKeys val="1"/>
        <c:spPr>
          <a:ln w="6350">
            <a:solidFill>
              <a:schemeClr val="tx1"/>
            </a:solidFill>
          </a:ln>
        </c:spPr>
      </c:dTable>
      <c:spPr>
        <a:solidFill>
          <a:schemeClr val="bg1">
            <a:lumMod val="95000"/>
          </a:schemeClr>
        </a:solidFill>
      </c:spPr>
    </c:plotArea>
    <c:plotVisOnly val="1"/>
    <c:dispBlanksAs val="gap"/>
    <c:showDLblsOverMax val="0"/>
  </c:chart>
  <c:spPr>
    <a:solidFill>
      <a:schemeClr val="accent5">
        <a:lumMod val="20000"/>
        <a:lumOff val="80000"/>
      </a:schemeClr>
    </a:solidFill>
  </c:spPr>
  <c:txPr>
    <a:bodyPr/>
    <a:lstStyle/>
    <a:p>
      <a:pPr>
        <a:defRPr sz="1000" b="1" i="0" u="none" strike="noStrike" baseline="0">
          <a:solidFill>
            <a:sysClr val="windowText" lastClr="000000"/>
          </a:solidFill>
          <a:latin typeface="Arial" panose="020B0604020202020204" pitchFamily="34" charset="0"/>
          <a:ea typeface="Calibri"/>
          <a:cs typeface="Arial" panose="020B0604020202020204" pitchFamily="34" charset="0"/>
        </a:defRPr>
      </a:pPr>
      <a:endParaRPr lang="es-EC"/>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3"/>
    </mc:Choice>
    <mc:Fallback>
      <c:style val="43"/>
    </mc:Fallback>
  </mc:AlternateContent>
  <c:clrMapOvr bg1="lt1" tx1="dk1" bg2="lt2" tx2="dk2" accent1="accent1" accent2="accent2" accent3="accent3" accent4="accent4" accent5="accent5" accent6="accent6" hlink="hlink" folHlink="folHlink"/>
  <c:chart>
    <c:title>
      <c:tx>
        <c:rich>
          <a:bodyPr/>
          <a:lstStyle/>
          <a:p>
            <a:pPr>
              <a:defRPr/>
            </a:pPr>
            <a:r>
              <a:rPr lang="es-ES"/>
              <a:t>Margen Operacional</a:t>
            </a:r>
          </a:p>
        </c:rich>
      </c:tx>
      <c:overlay val="0"/>
    </c:title>
    <c:autoTitleDeleted val="0"/>
    <c:plotArea>
      <c:layout/>
      <c:lineChart>
        <c:grouping val="standard"/>
        <c:varyColors val="0"/>
        <c:ser>
          <c:idx val="0"/>
          <c:order val="0"/>
          <c:tx>
            <c:strRef>
              <c:f>IND.RENT!$A$38</c:f>
              <c:strCache>
                <c:ptCount val="1"/>
                <c:pt idx="0">
                  <c:v>MARGEN OPERACIONAL</c:v>
                </c:pt>
              </c:strCache>
            </c:strRef>
          </c:tx>
          <c:marker>
            <c:symbol val="none"/>
          </c:marker>
          <c:cat>
            <c:numRef>
              <c:f>(IND.RENT!$A$42,IND.RENT!$A$46,IND.RENT!$A$50)</c:f>
              <c:numCache>
                <c:formatCode>General</c:formatCode>
                <c:ptCount val="3"/>
                <c:pt idx="0">
                  <c:v>2014</c:v>
                </c:pt>
                <c:pt idx="1">
                  <c:v>2015</c:v>
                </c:pt>
                <c:pt idx="2">
                  <c:v>2016</c:v>
                </c:pt>
              </c:numCache>
            </c:numRef>
          </c:cat>
          <c:val>
            <c:numRef>
              <c:f>(IND.RENT!$A$43,IND.RENT!$A$47,IND.RENT!$A$51)</c:f>
              <c:numCache>
                <c:formatCode>0.00%</c:formatCode>
                <c:ptCount val="3"/>
                <c:pt idx="0">
                  <c:v>9.0904985350218181E-2</c:v>
                </c:pt>
                <c:pt idx="1">
                  <c:v>7.870995572714197E-2</c:v>
                </c:pt>
                <c:pt idx="2">
                  <c:v>-7.6089284014043152E-3</c:v>
                </c:pt>
              </c:numCache>
            </c:numRef>
          </c:val>
          <c:smooth val="0"/>
          <c:extLst xmlns:c16r2="http://schemas.microsoft.com/office/drawing/2015/06/chart">
            <c:ext xmlns:c16="http://schemas.microsoft.com/office/drawing/2014/chart" uri="{C3380CC4-5D6E-409C-BE32-E72D297353CC}">
              <c16:uniqueId val="{00000000-D6A5-4317-B6DA-2284B241BA4A}"/>
            </c:ext>
          </c:extLst>
        </c:ser>
        <c:dLbls>
          <c:showLegendKey val="0"/>
          <c:showVal val="0"/>
          <c:showCatName val="0"/>
          <c:showSerName val="0"/>
          <c:showPercent val="0"/>
          <c:showBubbleSize val="0"/>
        </c:dLbls>
        <c:smooth val="0"/>
        <c:axId val="167939504"/>
        <c:axId val="167939896"/>
      </c:lineChart>
      <c:catAx>
        <c:axId val="167939504"/>
        <c:scaling>
          <c:orientation val="minMax"/>
        </c:scaling>
        <c:delete val="0"/>
        <c:axPos val="b"/>
        <c:numFmt formatCode="General" sourceLinked="1"/>
        <c:majorTickMark val="none"/>
        <c:minorTickMark val="none"/>
        <c:tickLblPos val="nextTo"/>
        <c:txPr>
          <a:bodyPr rot="0" vert="horz"/>
          <a:lstStyle/>
          <a:p>
            <a:pPr>
              <a:defRPr/>
            </a:pPr>
            <a:endParaRPr lang="es-EC"/>
          </a:p>
        </c:txPr>
        <c:crossAx val="167939896"/>
        <c:crosses val="autoZero"/>
        <c:auto val="1"/>
        <c:lblAlgn val="ctr"/>
        <c:lblOffset val="100"/>
        <c:noMultiLvlLbl val="0"/>
      </c:catAx>
      <c:valAx>
        <c:axId val="167939896"/>
        <c:scaling>
          <c:orientation val="minMax"/>
        </c:scaling>
        <c:delete val="0"/>
        <c:axPos val="l"/>
        <c:majorGridlines/>
        <c:numFmt formatCode="0.00%" sourceLinked="1"/>
        <c:majorTickMark val="none"/>
        <c:minorTickMark val="none"/>
        <c:tickLblPos val="nextTo"/>
        <c:txPr>
          <a:bodyPr rot="0" vert="horz"/>
          <a:lstStyle/>
          <a:p>
            <a:pPr>
              <a:defRPr/>
            </a:pPr>
            <a:endParaRPr lang="es-EC"/>
          </a:p>
        </c:txPr>
        <c:crossAx val="167939504"/>
        <c:crosses val="autoZero"/>
        <c:crossBetween val="between"/>
      </c:valAx>
      <c:dTable>
        <c:showHorzBorder val="1"/>
        <c:showVertBorder val="1"/>
        <c:showOutline val="1"/>
        <c:showKeys val="1"/>
        <c:spPr>
          <a:ln w="6350">
            <a:solidFill>
              <a:schemeClr val="tx1"/>
            </a:solidFill>
          </a:ln>
        </c:spPr>
      </c:dTable>
      <c:spPr>
        <a:solidFill>
          <a:schemeClr val="bg1">
            <a:lumMod val="95000"/>
          </a:schemeClr>
        </a:solidFill>
      </c:spPr>
    </c:plotArea>
    <c:plotVisOnly val="1"/>
    <c:dispBlanksAs val="gap"/>
    <c:showDLblsOverMax val="0"/>
  </c:chart>
  <c:spPr>
    <a:solidFill>
      <a:schemeClr val="accent5">
        <a:lumMod val="20000"/>
        <a:lumOff val="80000"/>
      </a:schemeClr>
    </a:solidFill>
  </c:spPr>
  <c:txPr>
    <a:bodyPr/>
    <a:lstStyle/>
    <a:p>
      <a:pPr>
        <a:defRPr sz="1000" b="1" i="0" u="none" strike="noStrike" baseline="0">
          <a:solidFill>
            <a:sysClr val="windowText" lastClr="000000"/>
          </a:solidFill>
          <a:latin typeface="Arial" panose="020B0604020202020204" pitchFamily="34" charset="0"/>
          <a:ea typeface="Calibri"/>
          <a:cs typeface="Arial" panose="020B0604020202020204" pitchFamily="34" charset="0"/>
        </a:defRPr>
      </a:pPr>
      <a:endParaRPr lang="es-EC"/>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3"/>
    </mc:Choice>
    <mc:Fallback>
      <c:style val="43"/>
    </mc:Fallback>
  </mc:AlternateContent>
  <c:clrMapOvr bg1="lt1" tx1="dk1" bg2="lt2" tx2="dk2" accent1="accent1" accent2="accent2" accent3="accent3" accent4="accent4" accent5="accent5" accent6="accent6" hlink="hlink" folHlink="folHlink"/>
  <c:chart>
    <c:title>
      <c:tx>
        <c:rich>
          <a:bodyPr/>
          <a:lstStyle/>
          <a:p>
            <a:pPr>
              <a:defRPr/>
            </a:pPr>
            <a:r>
              <a:rPr lang="es-ES" b="1" dirty="0"/>
              <a:t>ROE Rentabilidad sobre el patrimonio</a:t>
            </a:r>
          </a:p>
        </c:rich>
      </c:tx>
      <c:overlay val="0"/>
    </c:title>
    <c:autoTitleDeleted val="0"/>
    <c:plotArea>
      <c:layout/>
      <c:lineChart>
        <c:grouping val="standard"/>
        <c:varyColors val="0"/>
        <c:ser>
          <c:idx val="0"/>
          <c:order val="0"/>
          <c:tx>
            <c:strRef>
              <c:f>IND.RENT!$A$55</c:f>
              <c:strCache>
                <c:ptCount val="1"/>
                <c:pt idx="0">
                  <c:v>RENTABILIDAD DE PATRIMONIO</c:v>
                </c:pt>
              </c:strCache>
            </c:strRef>
          </c:tx>
          <c:marker>
            <c:symbol val="none"/>
          </c:marker>
          <c:cat>
            <c:numRef>
              <c:f>(IND.RENT!$A$60,IND.RENT!$A$64,IND.RENT!$A$68)</c:f>
              <c:numCache>
                <c:formatCode>General</c:formatCode>
                <c:ptCount val="3"/>
                <c:pt idx="0">
                  <c:v>2014</c:v>
                </c:pt>
                <c:pt idx="1">
                  <c:v>2015</c:v>
                </c:pt>
                <c:pt idx="2">
                  <c:v>2016</c:v>
                </c:pt>
              </c:numCache>
            </c:numRef>
          </c:cat>
          <c:val>
            <c:numRef>
              <c:f>(IND.RENT!$A$61,IND.RENT!$A$65,IND.RENT!$A$69)</c:f>
              <c:numCache>
                <c:formatCode>0.00%</c:formatCode>
                <c:ptCount val="3"/>
                <c:pt idx="0">
                  <c:v>6.3741354425346092E-2</c:v>
                </c:pt>
                <c:pt idx="1">
                  <c:v>5.8962597864471167E-2</c:v>
                </c:pt>
                <c:pt idx="2">
                  <c:v>-4.2936342960487725E-3</c:v>
                </c:pt>
              </c:numCache>
            </c:numRef>
          </c:val>
          <c:smooth val="0"/>
          <c:extLst xmlns:c16r2="http://schemas.microsoft.com/office/drawing/2015/06/chart">
            <c:ext xmlns:c16="http://schemas.microsoft.com/office/drawing/2014/chart" uri="{C3380CC4-5D6E-409C-BE32-E72D297353CC}">
              <c16:uniqueId val="{00000000-9DD6-4286-B86A-4B3618DD3E38}"/>
            </c:ext>
          </c:extLst>
        </c:ser>
        <c:dLbls>
          <c:showLegendKey val="0"/>
          <c:showVal val="0"/>
          <c:showCatName val="0"/>
          <c:showSerName val="0"/>
          <c:showPercent val="0"/>
          <c:showBubbleSize val="0"/>
        </c:dLbls>
        <c:smooth val="0"/>
        <c:axId val="167941072"/>
        <c:axId val="168227464"/>
      </c:lineChart>
      <c:catAx>
        <c:axId val="167941072"/>
        <c:scaling>
          <c:orientation val="minMax"/>
        </c:scaling>
        <c:delete val="0"/>
        <c:axPos val="b"/>
        <c:numFmt formatCode="General" sourceLinked="1"/>
        <c:majorTickMark val="none"/>
        <c:minorTickMark val="none"/>
        <c:tickLblPos val="nextTo"/>
        <c:txPr>
          <a:bodyPr rot="0" vert="horz"/>
          <a:lstStyle/>
          <a:p>
            <a:pPr>
              <a:defRPr/>
            </a:pPr>
            <a:endParaRPr lang="es-EC"/>
          </a:p>
        </c:txPr>
        <c:crossAx val="168227464"/>
        <c:crosses val="autoZero"/>
        <c:auto val="1"/>
        <c:lblAlgn val="ctr"/>
        <c:lblOffset val="100"/>
        <c:noMultiLvlLbl val="0"/>
      </c:catAx>
      <c:valAx>
        <c:axId val="168227464"/>
        <c:scaling>
          <c:orientation val="minMax"/>
        </c:scaling>
        <c:delete val="0"/>
        <c:axPos val="l"/>
        <c:majorGridlines/>
        <c:numFmt formatCode="0.00%" sourceLinked="1"/>
        <c:majorTickMark val="none"/>
        <c:minorTickMark val="none"/>
        <c:tickLblPos val="nextTo"/>
        <c:txPr>
          <a:bodyPr rot="0" vert="horz"/>
          <a:lstStyle/>
          <a:p>
            <a:pPr>
              <a:defRPr/>
            </a:pPr>
            <a:endParaRPr lang="es-EC"/>
          </a:p>
        </c:txPr>
        <c:crossAx val="167941072"/>
        <c:crosses val="autoZero"/>
        <c:crossBetween val="between"/>
      </c:valAx>
      <c:dTable>
        <c:showHorzBorder val="1"/>
        <c:showVertBorder val="1"/>
        <c:showOutline val="1"/>
        <c:showKeys val="1"/>
        <c:spPr>
          <a:ln w="6350">
            <a:solidFill>
              <a:schemeClr val="tx1"/>
            </a:solidFill>
          </a:ln>
        </c:spPr>
      </c:dTable>
      <c:spPr>
        <a:solidFill>
          <a:schemeClr val="bg1">
            <a:lumMod val="95000"/>
          </a:schemeClr>
        </a:solidFill>
      </c:spPr>
    </c:plotArea>
    <c:plotVisOnly val="1"/>
    <c:dispBlanksAs val="gap"/>
    <c:showDLblsOverMax val="0"/>
  </c:chart>
  <c:spPr>
    <a:solidFill>
      <a:schemeClr val="accent5">
        <a:lumMod val="20000"/>
        <a:lumOff val="80000"/>
      </a:schemeClr>
    </a:solidFill>
  </c:spPr>
  <c:txPr>
    <a:bodyPr/>
    <a:lstStyle/>
    <a:p>
      <a:pPr>
        <a:defRPr sz="1000" b="0" i="0" u="none" strike="noStrike" baseline="0">
          <a:solidFill>
            <a:sysClr val="windowText" lastClr="000000"/>
          </a:solidFill>
          <a:latin typeface="Arial" panose="020B0604020202020204" pitchFamily="34" charset="0"/>
          <a:ea typeface="Calibri"/>
          <a:cs typeface="Arial" panose="020B0604020202020204" pitchFamily="34" charset="0"/>
        </a:defRPr>
      </a:pPr>
      <a:endParaRPr lang="es-EC"/>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3"/>
    </mc:Choice>
    <mc:Fallback>
      <c:style val="43"/>
    </mc:Fallback>
  </mc:AlternateContent>
  <c:clrMapOvr bg1="lt1" tx1="dk1" bg2="lt2" tx2="dk2" accent1="accent1" accent2="accent2" accent3="accent3" accent4="accent4" accent5="accent5" accent6="accent6" hlink="hlink" folHlink="folHlink"/>
  <c:chart>
    <c:title>
      <c:tx>
        <c:rich>
          <a:bodyPr/>
          <a:lstStyle/>
          <a:p>
            <a:pPr>
              <a:defRPr sz="1400" b="1"/>
            </a:pPr>
            <a:r>
              <a:rPr lang="es-ES" dirty="0">
                <a:latin typeface="Arial" panose="020B0604020202020204" pitchFamily="34" charset="0"/>
                <a:cs typeface="Arial" panose="020B0604020202020204" pitchFamily="34" charset="0"/>
              </a:rPr>
              <a:t>ROA Rendimiento sobre los Activos</a:t>
            </a:r>
          </a:p>
        </c:rich>
      </c:tx>
      <c:layout>
        <c:manualLayout>
          <c:xMode val="edge"/>
          <c:yMode val="edge"/>
          <c:x val="0.28493862899490513"/>
          <c:y val="4.6579330422125177E-2"/>
        </c:manualLayout>
      </c:layout>
      <c:overlay val="0"/>
    </c:title>
    <c:autoTitleDeleted val="0"/>
    <c:plotArea>
      <c:layout/>
      <c:lineChart>
        <c:grouping val="standard"/>
        <c:varyColors val="0"/>
        <c:ser>
          <c:idx val="0"/>
          <c:order val="0"/>
          <c:tx>
            <c:strRef>
              <c:f>IND.RENT!$A$104</c:f>
              <c:strCache>
                <c:ptCount val="1"/>
                <c:pt idx="0">
                  <c:v>ROA</c:v>
                </c:pt>
              </c:strCache>
            </c:strRef>
          </c:tx>
          <c:marker>
            <c:symbol val="none"/>
          </c:marker>
          <c:cat>
            <c:numRef>
              <c:f>(IND.RENT!$A$108,IND.RENT!$A$112,IND.RENT!$A$116)</c:f>
              <c:numCache>
                <c:formatCode>0.00%</c:formatCode>
                <c:ptCount val="3"/>
                <c:pt idx="0" formatCode="General">
                  <c:v>2014</c:v>
                </c:pt>
                <c:pt idx="1">
                  <c:v>2015</c:v>
                </c:pt>
                <c:pt idx="2">
                  <c:v>2016</c:v>
                </c:pt>
              </c:numCache>
            </c:numRef>
          </c:cat>
          <c:val>
            <c:numRef>
              <c:f>(IND.RENT!$A$109,IND.RENT!$A$113,IND.RENT!$A$117)</c:f>
              <c:numCache>
                <c:formatCode>0.00%</c:formatCode>
                <c:ptCount val="3"/>
                <c:pt idx="0">
                  <c:v>2.6291447329422301E-2</c:v>
                </c:pt>
                <c:pt idx="1">
                  <c:v>1.7828455425948644E-2</c:v>
                </c:pt>
                <c:pt idx="2">
                  <c:v>-1.756869554184113E-2</c:v>
                </c:pt>
              </c:numCache>
            </c:numRef>
          </c:val>
          <c:smooth val="0"/>
          <c:extLst xmlns:c16r2="http://schemas.microsoft.com/office/drawing/2015/06/chart">
            <c:ext xmlns:c16="http://schemas.microsoft.com/office/drawing/2014/chart" uri="{C3380CC4-5D6E-409C-BE32-E72D297353CC}">
              <c16:uniqueId val="{00000000-D5CF-4793-8AF9-993DA178D9BF}"/>
            </c:ext>
          </c:extLst>
        </c:ser>
        <c:dLbls>
          <c:showLegendKey val="0"/>
          <c:showVal val="0"/>
          <c:showCatName val="0"/>
          <c:showSerName val="0"/>
          <c:showPercent val="0"/>
          <c:showBubbleSize val="0"/>
        </c:dLbls>
        <c:smooth val="0"/>
        <c:axId val="168228248"/>
        <c:axId val="168228640"/>
      </c:lineChart>
      <c:catAx>
        <c:axId val="168228248"/>
        <c:scaling>
          <c:orientation val="minMax"/>
        </c:scaling>
        <c:delete val="0"/>
        <c:axPos val="b"/>
        <c:numFmt formatCode="General" sourceLinked="1"/>
        <c:majorTickMark val="none"/>
        <c:minorTickMark val="none"/>
        <c:tickLblPos val="nextTo"/>
        <c:txPr>
          <a:bodyPr rot="0" vert="horz"/>
          <a:lstStyle/>
          <a:p>
            <a:pPr>
              <a:defRPr/>
            </a:pPr>
            <a:endParaRPr lang="es-EC"/>
          </a:p>
        </c:txPr>
        <c:crossAx val="168228640"/>
        <c:crosses val="autoZero"/>
        <c:auto val="1"/>
        <c:lblAlgn val="ctr"/>
        <c:lblOffset val="100"/>
        <c:noMultiLvlLbl val="0"/>
      </c:catAx>
      <c:valAx>
        <c:axId val="168228640"/>
        <c:scaling>
          <c:orientation val="minMax"/>
        </c:scaling>
        <c:delete val="0"/>
        <c:axPos val="l"/>
        <c:majorGridlines/>
        <c:numFmt formatCode="0.00%" sourceLinked="1"/>
        <c:majorTickMark val="none"/>
        <c:minorTickMark val="none"/>
        <c:tickLblPos val="nextTo"/>
        <c:txPr>
          <a:bodyPr rot="0" vert="horz"/>
          <a:lstStyle/>
          <a:p>
            <a:pPr>
              <a:defRPr/>
            </a:pPr>
            <a:endParaRPr lang="es-EC"/>
          </a:p>
        </c:txPr>
        <c:crossAx val="168228248"/>
        <c:crosses val="autoZero"/>
        <c:crossBetween val="between"/>
      </c:valAx>
      <c:dTable>
        <c:showHorzBorder val="1"/>
        <c:showVertBorder val="1"/>
        <c:showOutline val="1"/>
        <c:showKeys val="1"/>
        <c:spPr>
          <a:ln w="6350">
            <a:solidFill>
              <a:schemeClr val="tx1"/>
            </a:solidFill>
          </a:ln>
        </c:spPr>
        <c:txPr>
          <a:bodyPr/>
          <a:lstStyle/>
          <a:p>
            <a:pPr rtl="0">
              <a:defRPr b="1"/>
            </a:pPr>
            <a:endParaRPr lang="es-EC"/>
          </a:p>
        </c:txPr>
      </c:dTable>
      <c:spPr>
        <a:solidFill>
          <a:schemeClr val="bg1">
            <a:lumMod val="95000"/>
          </a:schemeClr>
        </a:solidFill>
      </c:spPr>
    </c:plotArea>
    <c:plotVisOnly val="1"/>
    <c:dispBlanksAs val="gap"/>
    <c:showDLblsOverMax val="0"/>
  </c:chart>
  <c:spPr>
    <a:solidFill>
      <a:schemeClr val="accent5">
        <a:lumMod val="20000"/>
        <a:lumOff val="80000"/>
      </a:schemeClr>
    </a:solidFill>
  </c:spPr>
  <c:txPr>
    <a:bodyPr/>
    <a:lstStyle/>
    <a:p>
      <a:pPr>
        <a:defRPr sz="1000" b="0" i="0" u="none" strike="noStrike" baseline="0">
          <a:solidFill>
            <a:sysClr val="windowText" lastClr="000000"/>
          </a:solidFill>
          <a:latin typeface="Calibri"/>
          <a:ea typeface="Calibri"/>
          <a:cs typeface="Calibri"/>
        </a:defRPr>
      </a:pPr>
      <a:endParaRPr lang="es-EC"/>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s-ES" b="1">
                <a:latin typeface="Arial" panose="020B0604020202020204" pitchFamily="34" charset="0"/>
                <a:cs typeface="Arial" panose="020B0604020202020204" pitchFamily="34" charset="0"/>
              </a:rPr>
              <a:t>Producto Interno Bruto Ecuador</a:t>
            </a:r>
          </a:p>
        </c:rich>
      </c:tx>
      <c:overlay val="0"/>
      <c:spPr>
        <a:noFill/>
        <a:ln>
          <a:noFill/>
        </a:ln>
        <a:effectLst/>
      </c:spPr>
    </c:title>
    <c:autoTitleDeleted val="0"/>
    <c:plotArea>
      <c:layout/>
      <c:barChart>
        <c:barDir val="col"/>
        <c:grouping val="clustered"/>
        <c:varyColors val="0"/>
        <c:ser>
          <c:idx val="0"/>
          <c:order val="0"/>
          <c:tx>
            <c:strRef>
              <c:f>PIB!$D$4</c:f>
              <c:strCache>
                <c:ptCount val="1"/>
                <c:pt idx="0">
                  <c:v>PIB NACIONAL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PIB!$C$5:$C$9</c:f>
              <c:numCache>
                <c:formatCode>General</c:formatCode>
                <c:ptCount val="5"/>
                <c:pt idx="0">
                  <c:v>2013</c:v>
                </c:pt>
                <c:pt idx="1">
                  <c:v>2014</c:v>
                </c:pt>
                <c:pt idx="2">
                  <c:v>2015</c:v>
                </c:pt>
                <c:pt idx="3">
                  <c:v>2016</c:v>
                </c:pt>
                <c:pt idx="4">
                  <c:v>2017</c:v>
                </c:pt>
              </c:numCache>
            </c:numRef>
          </c:cat>
          <c:val>
            <c:numRef>
              <c:f>PIB!$D$5:$D$9</c:f>
              <c:numCache>
                <c:formatCode>0.0%</c:formatCode>
                <c:ptCount val="5"/>
                <c:pt idx="0">
                  <c:v>4.9000000000000064E-2</c:v>
                </c:pt>
                <c:pt idx="1">
                  <c:v>3.7999999999999999E-2</c:v>
                </c:pt>
                <c:pt idx="2">
                  <c:v>1.0000000000000015E-3</c:v>
                </c:pt>
                <c:pt idx="3">
                  <c:v>-1.6000000000000021E-2</c:v>
                </c:pt>
                <c:pt idx="4">
                  <c:v>3.0000000000000002E-2</c:v>
                </c:pt>
              </c:numCache>
            </c:numRef>
          </c:val>
          <c:extLst xmlns:c16r2="http://schemas.microsoft.com/office/drawing/2015/06/chart">
            <c:ext xmlns:c16="http://schemas.microsoft.com/office/drawing/2014/chart" uri="{C3380CC4-5D6E-409C-BE32-E72D297353CC}">
              <c16:uniqueId val="{00000000-5348-486C-B277-004409DD86E0}"/>
            </c:ext>
          </c:extLst>
        </c:ser>
        <c:ser>
          <c:idx val="1"/>
          <c:order val="1"/>
          <c:tx>
            <c:strRef>
              <c:f>PIB!$E$4</c:f>
              <c:strCache>
                <c:ptCount val="1"/>
                <c:pt idx="0">
                  <c:v>PIB HOTELERO</c:v>
                </c:pt>
              </c:strCache>
            </c:strRef>
          </c:tx>
          <c:spPr>
            <a:solidFill>
              <a:srgbClr val="FFFF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PIB!$C$5:$C$9</c:f>
              <c:numCache>
                <c:formatCode>General</c:formatCode>
                <c:ptCount val="5"/>
                <c:pt idx="0">
                  <c:v>2013</c:v>
                </c:pt>
                <c:pt idx="1">
                  <c:v>2014</c:v>
                </c:pt>
                <c:pt idx="2">
                  <c:v>2015</c:v>
                </c:pt>
                <c:pt idx="3">
                  <c:v>2016</c:v>
                </c:pt>
                <c:pt idx="4">
                  <c:v>2017</c:v>
                </c:pt>
              </c:numCache>
            </c:numRef>
          </c:cat>
          <c:val>
            <c:numRef>
              <c:f>PIB!$E$5:$E$9</c:f>
              <c:numCache>
                <c:formatCode>0.0%</c:formatCode>
                <c:ptCount val="5"/>
                <c:pt idx="0">
                  <c:v>4.8000000000000001E-2</c:v>
                </c:pt>
                <c:pt idx="1">
                  <c:v>2.3E-2</c:v>
                </c:pt>
                <c:pt idx="2">
                  <c:v>-3.6999999999999998E-2</c:v>
                </c:pt>
                <c:pt idx="3">
                  <c:v>3.0000000000000035E-3</c:v>
                </c:pt>
                <c:pt idx="4">
                  <c:v>5.7000000000000023E-2</c:v>
                </c:pt>
              </c:numCache>
            </c:numRef>
          </c:val>
          <c:extLst xmlns:c16r2="http://schemas.microsoft.com/office/drawing/2015/06/chart">
            <c:ext xmlns:c16="http://schemas.microsoft.com/office/drawing/2014/chart" uri="{C3380CC4-5D6E-409C-BE32-E72D297353CC}">
              <c16:uniqueId val="{00000001-5348-486C-B277-004409DD86E0}"/>
            </c:ext>
          </c:extLst>
        </c:ser>
        <c:dLbls>
          <c:showLegendKey val="0"/>
          <c:showVal val="1"/>
          <c:showCatName val="0"/>
          <c:showSerName val="0"/>
          <c:showPercent val="0"/>
          <c:showBubbleSize val="0"/>
        </c:dLbls>
        <c:gapWidth val="219"/>
        <c:overlap val="-27"/>
        <c:axId val="168229816"/>
        <c:axId val="168230208"/>
      </c:barChart>
      <c:catAx>
        <c:axId val="16822981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s-EC"/>
          </a:p>
        </c:txPr>
        <c:crossAx val="168230208"/>
        <c:crosses val="autoZero"/>
        <c:auto val="1"/>
        <c:lblAlgn val="ctr"/>
        <c:lblOffset val="100"/>
        <c:noMultiLvlLbl val="0"/>
      </c:catAx>
      <c:valAx>
        <c:axId val="168230208"/>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one"/>
        <c:crossAx val="168229816"/>
        <c:crosses val="autoZero"/>
        <c:crossBetween val="between"/>
      </c:valAx>
      <c:spPr>
        <a:noFill/>
        <a:ln>
          <a:solidFill>
            <a:schemeClr val="bg1">
              <a:lumMod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solidFill>
            <a:schemeClr val="tx1"/>
          </a:solidFill>
        </a:defRPr>
      </a:pPr>
      <a:endParaRPr lang="es-EC"/>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0" i="0" u="none" strike="noStrike" kern="1200" cap="none" spc="0" normalizeH="0" baseline="0">
                <a:solidFill>
                  <a:schemeClr val="tx1"/>
                </a:solidFill>
                <a:latin typeface="Arial" panose="020B0604020202020204" pitchFamily="34" charset="0"/>
                <a:ea typeface="+mj-ea"/>
                <a:cs typeface="Arial" panose="020B0604020202020204" pitchFamily="34" charset="0"/>
              </a:defRPr>
            </a:pPr>
            <a:r>
              <a:rPr lang="es-EC" sz="1200" b="1">
                <a:latin typeface="Arial" panose="020B0604020202020204" pitchFamily="34" charset="0"/>
                <a:cs typeface="Arial" panose="020B0604020202020204" pitchFamily="34" charset="0"/>
              </a:rPr>
              <a:t>Tasa inflacionaria en el Ecuador</a:t>
            </a:r>
          </a:p>
        </c:rich>
      </c:tx>
      <c:overlay val="0"/>
      <c:spPr>
        <a:noFill/>
        <a:ln>
          <a:noFill/>
        </a:ln>
        <a:effectLst/>
      </c:spPr>
    </c:title>
    <c:autoTitleDeleted val="0"/>
    <c:plotArea>
      <c:layout/>
      <c:lineChart>
        <c:grouping val="standard"/>
        <c:varyColors val="0"/>
        <c:ser>
          <c:idx val="0"/>
          <c:order val="0"/>
          <c:spPr>
            <a:ln w="38100" cap="rnd">
              <a:solidFill>
                <a:schemeClr val="tx1"/>
              </a:solidFill>
              <a:round/>
            </a:ln>
            <a:effectLst/>
          </c:spPr>
          <c:marker>
            <c:symbol val="none"/>
          </c:marker>
          <c:dLbls>
            <c:dLbl>
              <c:idx val="4"/>
              <c:layout>
                <c:manualLayout>
                  <c:x val="-1.6826552930883663E-2"/>
                  <c:y val="-1.160870516185478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1D3-4075-88AD-72CA837197E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EC"/>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INFLAC!$B$3:$B$7</c:f>
              <c:numCache>
                <c:formatCode>General</c:formatCode>
                <c:ptCount val="5"/>
                <c:pt idx="0">
                  <c:v>2013</c:v>
                </c:pt>
                <c:pt idx="1">
                  <c:v>2014</c:v>
                </c:pt>
                <c:pt idx="2">
                  <c:v>2015</c:v>
                </c:pt>
                <c:pt idx="3">
                  <c:v>2016</c:v>
                </c:pt>
                <c:pt idx="4">
                  <c:v>2017</c:v>
                </c:pt>
              </c:numCache>
            </c:numRef>
          </c:cat>
          <c:val>
            <c:numRef>
              <c:f>INFLAC!$C$3:$C$7</c:f>
              <c:numCache>
                <c:formatCode>0.00%</c:formatCode>
                <c:ptCount val="5"/>
                <c:pt idx="0">
                  <c:v>2.7000000000000034E-2</c:v>
                </c:pt>
                <c:pt idx="1">
                  <c:v>3.670000000000001E-2</c:v>
                </c:pt>
                <c:pt idx="2">
                  <c:v>3.3799999999999997E-2</c:v>
                </c:pt>
                <c:pt idx="3">
                  <c:v>1.0500000000000015E-2</c:v>
                </c:pt>
                <c:pt idx="4">
                  <c:v>-2.0000000000000031E-3</c:v>
                </c:pt>
              </c:numCache>
            </c:numRef>
          </c:val>
          <c:smooth val="0"/>
          <c:extLst xmlns:c16r2="http://schemas.microsoft.com/office/drawing/2015/06/chart">
            <c:ext xmlns:c16="http://schemas.microsoft.com/office/drawing/2014/chart" uri="{C3380CC4-5D6E-409C-BE32-E72D297353CC}">
              <c16:uniqueId val="{00000001-81D3-4075-88AD-72CA837197E9}"/>
            </c:ext>
          </c:extLst>
        </c:ser>
        <c:dLbls>
          <c:showLegendKey val="0"/>
          <c:showVal val="1"/>
          <c:showCatName val="0"/>
          <c:showSerName val="0"/>
          <c:showPercent val="0"/>
          <c:showBubbleSize val="0"/>
        </c:dLbls>
        <c:smooth val="0"/>
        <c:axId val="168230992"/>
        <c:axId val="168231384"/>
      </c:lineChart>
      <c:catAx>
        <c:axId val="16823099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cap="none" spc="0" normalizeH="0" baseline="0">
                <a:solidFill>
                  <a:schemeClr val="tx1"/>
                </a:solidFill>
                <a:latin typeface="+mn-lt"/>
                <a:ea typeface="+mn-ea"/>
                <a:cs typeface="+mn-cs"/>
              </a:defRPr>
            </a:pPr>
            <a:endParaRPr lang="es-EC"/>
          </a:p>
        </c:txPr>
        <c:crossAx val="168231384"/>
        <c:crosses val="autoZero"/>
        <c:auto val="1"/>
        <c:lblAlgn val="ctr"/>
        <c:lblOffset val="100"/>
        <c:noMultiLvlLbl val="0"/>
      </c:catAx>
      <c:valAx>
        <c:axId val="168231384"/>
        <c:scaling>
          <c:orientation val="minMax"/>
        </c:scaling>
        <c:delete val="1"/>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0%" sourceLinked="1"/>
        <c:majorTickMark val="none"/>
        <c:minorTickMark val="none"/>
        <c:tickLblPos val="none"/>
        <c:crossAx val="168230992"/>
        <c:crosses val="autoZero"/>
        <c:crossBetween val="between"/>
      </c:valAx>
      <c:spPr>
        <a:noFill/>
        <a:ln>
          <a:solidFill>
            <a:schemeClr val="bg1">
              <a:lumMod val="50000"/>
            </a:schemeClr>
          </a:solid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solidFill>
            <a:schemeClr val="tx1"/>
          </a:solidFill>
          <a:latin typeface="+mn-lt"/>
        </a:defRPr>
      </a:pPr>
      <a:endParaRPr lang="es-EC"/>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s-ES"/>
              <a:t>Riesgo País Ecuador*</a:t>
            </a:r>
          </a:p>
        </c:rich>
      </c:tx>
      <c:overlay val="0"/>
      <c:spPr>
        <a:noFill/>
        <a:ln>
          <a:noFill/>
        </a:ln>
        <a:effectLst/>
      </c:spPr>
    </c:title>
    <c:autoTitleDeleted val="0"/>
    <c:plotArea>
      <c:layout/>
      <c:lineChart>
        <c:grouping val="standard"/>
        <c:varyColors val="0"/>
        <c:ser>
          <c:idx val="0"/>
          <c:order val="0"/>
          <c:spPr>
            <a:ln w="31750" cap="rnd">
              <a:solidFill>
                <a:srgbClr val="E012A5"/>
              </a:solidFill>
              <a:round/>
            </a:ln>
            <a:effectLst/>
          </c:spPr>
          <c:marker>
            <c:symbol val="none"/>
          </c:marker>
          <c:dLbls>
            <c:dLbl>
              <c:idx val="3"/>
              <c:layout>
                <c:manualLayout>
                  <c:x val="-4.8944444444444443E-2"/>
                  <c:y val="-3.468759113444154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A34-4ADE-A121-69802FD93B32}"/>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EC"/>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Hoja1!$B$4:$B$9</c:f>
              <c:numCache>
                <c:formatCode>General</c:formatCode>
                <c:ptCount val="6"/>
                <c:pt idx="0">
                  <c:v>2013</c:v>
                </c:pt>
                <c:pt idx="1">
                  <c:v>2014</c:v>
                </c:pt>
                <c:pt idx="2">
                  <c:v>2015</c:v>
                </c:pt>
                <c:pt idx="3">
                  <c:v>2016</c:v>
                </c:pt>
                <c:pt idx="4">
                  <c:v>2017</c:v>
                </c:pt>
                <c:pt idx="5">
                  <c:v>2018</c:v>
                </c:pt>
              </c:numCache>
            </c:numRef>
          </c:cat>
          <c:val>
            <c:numRef>
              <c:f>Hoja1!$C$4:$C$9</c:f>
              <c:numCache>
                <c:formatCode>General</c:formatCode>
                <c:ptCount val="6"/>
                <c:pt idx="0">
                  <c:v>680</c:v>
                </c:pt>
                <c:pt idx="1">
                  <c:v>580</c:v>
                </c:pt>
                <c:pt idx="2">
                  <c:v>844</c:v>
                </c:pt>
                <c:pt idx="3">
                  <c:v>1136</c:v>
                </c:pt>
                <c:pt idx="4">
                  <c:v>658</c:v>
                </c:pt>
                <c:pt idx="5">
                  <c:v>577</c:v>
                </c:pt>
              </c:numCache>
            </c:numRef>
          </c:val>
          <c:smooth val="0"/>
          <c:extLst xmlns:c16r2="http://schemas.microsoft.com/office/drawing/2015/06/chart">
            <c:ext xmlns:c16="http://schemas.microsoft.com/office/drawing/2014/chart" uri="{C3380CC4-5D6E-409C-BE32-E72D297353CC}">
              <c16:uniqueId val="{00000001-0A34-4ADE-A121-69802FD93B32}"/>
            </c:ext>
          </c:extLst>
        </c:ser>
        <c:dLbls>
          <c:showLegendKey val="0"/>
          <c:showVal val="1"/>
          <c:showCatName val="0"/>
          <c:showSerName val="0"/>
          <c:showPercent val="0"/>
          <c:showBubbleSize val="0"/>
        </c:dLbls>
        <c:smooth val="0"/>
        <c:axId val="168232168"/>
        <c:axId val="168232560"/>
      </c:lineChart>
      <c:catAx>
        <c:axId val="168232168"/>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crossAx val="168232560"/>
        <c:crosses val="autoZero"/>
        <c:auto val="1"/>
        <c:lblAlgn val="ctr"/>
        <c:lblOffset val="100"/>
        <c:noMultiLvlLbl val="0"/>
      </c:catAx>
      <c:valAx>
        <c:axId val="168232560"/>
        <c:scaling>
          <c:orientation val="minMax"/>
          <c:min val="400"/>
        </c:scaling>
        <c:delete val="1"/>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one"/>
        <c:crossAx val="168232168"/>
        <c:crosses val="autoZero"/>
        <c:crossBetween val="between"/>
      </c:valAx>
      <c:spPr>
        <a:noFill/>
        <a:ln>
          <a:solidFill>
            <a:schemeClr val="bg1">
              <a:lumMod val="50000"/>
            </a:schemeClr>
          </a:solidFill>
        </a:ln>
        <a:effectLst/>
      </c:spPr>
    </c:plotArea>
    <c:plotVisOnly val="1"/>
    <c:dispBlanksAs val="gap"/>
    <c:showDLblsOverMax val="0"/>
  </c:chart>
  <c:spPr>
    <a:solidFill>
      <a:schemeClr val="bg1"/>
    </a:solidFill>
    <a:ln w="9525" cap="flat" cmpd="sng" algn="ctr">
      <a:solidFill>
        <a:schemeClr val="tx2">
          <a:lumMod val="15000"/>
          <a:lumOff val="85000"/>
        </a:schemeClr>
      </a:solidFill>
      <a:round/>
    </a:ln>
    <a:effectLst/>
  </c:spPr>
  <c:txPr>
    <a:bodyPr/>
    <a:lstStyle/>
    <a:p>
      <a:pPr>
        <a:defRPr>
          <a:solidFill>
            <a:sysClr val="windowText" lastClr="000000"/>
          </a:solidFill>
        </a:defRPr>
      </a:pPr>
      <a:endParaRPr lang="es-EC"/>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s-EC" sz="1200" b="1" dirty="0">
                <a:latin typeface="Arial" panose="020B0604020202020204" pitchFamily="34" charset="0"/>
                <a:cs typeface="Arial" panose="020B0604020202020204" pitchFamily="34" charset="0"/>
              </a:rPr>
              <a:t>Tasa de interés activa </a:t>
            </a:r>
          </a:p>
          <a:p>
            <a:pPr>
              <a:defRPr sz="1400" b="1" i="0" u="none" strike="noStrike" kern="1200" spc="0" baseline="0">
                <a:solidFill>
                  <a:schemeClr val="tx1"/>
                </a:solidFill>
                <a:latin typeface="+mn-lt"/>
                <a:ea typeface="+mn-ea"/>
                <a:cs typeface="+mn-cs"/>
              </a:defRPr>
            </a:pPr>
            <a:r>
              <a:rPr lang="es-EC" sz="1200" b="1" dirty="0">
                <a:latin typeface="Arial" panose="020B0604020202020204" pitchFamily="34" charset="0"/>
                <a:cs typeface="Arial" panose="020B0604020202020204" pitchFamily="34" charset="0"/>
              </a:rPr>
              <a:t>(Ecuador 2013 - 2017</a:t>
            </a:r>
            <a:r>
              <a:rPr lang="es-EC" b="1" dirty="0"/>
              <a:t>)</a:t>
            </a:r>
          </a:p>
        </c:rich>
      </c:tx>
      <c:overlay val="0"/>
      <c:spPr>
        <a:noFill/>
        <a:ln>
          <a:noFill/>
        </a:ln>
        <a:effectLst/>
      </c:spPr>
    </c:title>
    <c:autoTitleDeleted val="0"/>
    <c:plotArea>
      <c:layout/>
      <c:barChart>
        <c:barDir val="col"/>
        <c:grouping val="clustered"/>
        <c:varyColors val="0"/>
        <c:ser>
          <c:idx val="0"/>
          <c:order val="0"/>
          <c:spPr>
            <a:solidFill>
              <a:srgbClr val="F997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TA!$B$3:$B$7</c:f>
              <c:numCache>
                <c:formatCode>General</c:formatCode>
                <c:ptCount val="5"/>
                <c:pt idx="0">
                  <c:v>2013</c:v>
                </c:pt>
                <c:pt idx="1">
                  <c:v>2014</c:v>
                </c:pt>
                <c:pt idx="2">
                  <c:v>2015</c:v>
                </c:pt>
                <c:pt idx="3">
                  <c:v>2016</c:v>
                </c:pt>
                <c:pt idx="4">
                  <c:v>2017</c:v>
                </c:pt>
              </c:numCache>
            </c:numRef>
          </c:cat>
          <c:val>
            <c:numRef>
              <c:f>TA!$C$3:$C$7</c:f>
              <c:numCache>
                <c:formatCode>0.00%</c:formatCode>
                <c:ptCount val="5"/>
                <c:pt idx="0">
                  <c:v>9.5300000000000024E-2</c:v>
                </c:pt>
                <c:pt idx="1">
                  <c:v>9.5300000000000024E-2</c:v>
                </c:pt>
                <c:pt idx="2">
                  <c:v>9.540000000000004E-2</c:v>
                </c:pt>
                <c:pt idx="3">
                  <c:v>0.10160000000000002</c:v>
                </c:pt>
                <c:pt idx="4">
                  <c:v>0.10210000000000002</c:v>
                </c:pt>
              </c:numCache>
            </c:numRef>
          </c:val>
          <c:extLst xmlns:c16r2="http://schemas.microsoft.com/office/drawing/2015/06/chart">
            <c:ext xmlns:c16="http://schemas.microsoft.com/office/drawing/2014/chart" uri="{C3380CC4-5D6E-409C-BE32-E72D297353CC}">
              <c16:uniqueId val="{00000000-CF40-403B-BC20-58DD33C861D1}"/>
            </c:ext>
          </c:extLst>
        </c:ser>
        <c:dLbls>
          <c:showLegendKey val="0"/>
          <c:showVal val="1"/>
          <c:showCatName val="0"/>
          <c:showSerName val="0"/>
          <c:showPercent val="0"/>
          <c:showBubbleSize val="0"/>
        </c:dLbls>
        <c:gapWidth val="219"/>
        <c:overlap val="-27"/>
        <c:axId val="168233344"/>
        <c:axId val="168233736"/>
      </c:barChart>
      <c:catAx>
        <c:axId val="16823334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EC"/>
          </a:p>
        </c:txPr>
        <c:crossAx val="168233736"/>
        <c:crosses val="autoZero"/>
        <c:auto val="1"/>
        <c:lblAlgn val="ctr"/>
        <c:lblOffset val="100"/>
        <c:noMultiLvlLbl val="0"/>
      </c:catAx>
      <c:valAx>
        <c:axId val="168233736"/>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one"/>
        <c:crossAx val="168233344"/>
        <c:crosses val="autoZero"/>
        <c:crossBetween val="between"/>
      </c:valAx>
      <c:spPr>
        <a:noFill/>
        <a:ln>
          <a:solidFill>
            <a:schemeClr val="bg1">
              <a:lumMod val="50000"/>
              <a:alpha val="98000"/>
            </a:schemeClr>
          </a:solid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solidFill>
            <a:schemeClr val="tx1"/>
          </a:solidFill>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3"/>
    </mc:Choice>
    <mc:Fallback>
      <c:style val="43"/>
    </mc:Fallback>
  </mc:AlternateContent>
  <c:clrMapOvr bg1="lt1" tx1="dk1" bg2="lt2" tx2="dk2" accent1="accent1" accent2="accent2" accent3="accent3" accent4="accent4" accent5="accent5" accent6="accent6" hlink="hlink" folHlink="folHlink"/>
  <c:chart>
    <c:title>
      <c:tx>
        <c:rich>
          <a:bodyPr/>
          <a:lstStyle/>
          <a:p>
            <a:pPr>
              <a:defRPr sz="1400" b="1"/>
            </a:pPr>
            <a:r>
              <a:rPr lang="es-ES"/>
              <a:t>Prueba Ácida</a:t>
            </a:r>
          </a:p>
        </c:rich>
      </c:tx>
      <c:overlay val="0"/>
    </c:title>
    <c:autoTitleDeleted val="0"/>
    <c:plotArea>
      <c:layout/>
      <c:lineChart>
        <c:grouping val="standard"/>
        <c:varyColors val="0"/>
        <c:ser>
          <c:idx val="0"/>
          <c:order val="0"/>
          <c:tx>
            <c:strRef>
              <c:f>IND.LIQ!$A$38</c:f>
              <c:strCache>
                <c:ptCount val="1"/>
                <c:pt idx="0">
                  <c:v>PRUEBA ÁCIDA</c:v>
                </c:pt>
              </c:strCache>
            </c:strRef>
          </c:tx>
          <c:marker>
            <c:symbol val="none"/>
          </c:marker>
          <c:cat>
            <c:numRef>
              <c:f>([1]IND.LIQ!$A$42,[1]IND.LIQ!$A$46,[1]IND.LIQ!$A$50)</c:f>
              <c:numCache>
                <c:formatCode>General</c:formatCode>
                <c:ptCount val="3"/>
                <c:pt idx="0">
                  <c:v>0</c:v>
                </c:pt>
                <c:pt idx="1">
                  <c:v>0</c:v>
                </c:pt>
                <c:pt idx="2">
                  <c:v>0</c:v>
                </c:pt>
              </c:numCache>
            </c:numRef>
          </c:cat>
          <c:val>
            <c:numRef>
              <c:f>'INDICADORES '!$D$11:$F$11</c:f>
              <c:numCache>
                <c:formatCode>0.00</c:formatCode>
                <c:ptCount val="3"/>
                <c:pt idx="0">
                  <c:v>1.0678540636087821</c:v>
                </c:pt>
                <c:pt idx="1">
                  <c:v>1.1640321733570642</c:v>
                </c:pt>
                <c:pt idx="2">
                  <c:v>0.98549194296110354</c:v>
                </c:pt>
              </c:numCache>
            </c:numRef>
          </c:val>
          <c:smooth val="0"/>
          <c:extLst xmlns:c16r2="http://schemas.microsoft.com/office/drawing/2015/06/chart">
            <c:ext xmlns:c16="http://schemas.microsoft.com/office/drawing/2014/chart" uri="{C3380CC4-5D6E-409C-BE32-E72D297353CC}">
              <c16:uniqueId val="{00000000-D0FA-4D73-AC88-396731BE6F1D}"/>
            </c:ext>
          </c:extLst>
        </c:ser>
        <c:dLbls>
          <c:showLegendKey val="0"/>
          <c:showVal val="0"/>
          <c:showCatName val="0"/>
          <c:showSerName val="0"/>
          <c:showPercent val="0"/>
          <c:showBubbleSize val="0"/>
        </c:dLbls>
        <c:smooth val="0"/>
        <c:axId val="162219152"/>
        <c:axId val="162219544"/>
      </c:lineChart>
      <c:catAx>
        <c:axId val="162219152"/>
        <c:scaling>
          <c:orientation val="minMax"/>
        </c:scaling>
        <c:delete val="0"/>
        <c:axPos val="b"/>
        <c:numFmt formatCode="General" sourceLinked="1"/>
        <c:majorTickMark val="none"/>
        <c:minorTickMark val="none"/>
        <c:tickLblPos val="nextTo"/>
        <c:txPr>
          <a:bodyPr rot="0" vert="horz"/>
          <a:lstStyle/>
          <a:p>
            <a:pPr>
              <a:defRPr/>
            </a:pPr>
            <a:endParaRPr lang="es-EC"/>
          </a:p>
        </c:txPr>
        <c:crossAx val="162219544"/>
        <c:crosses val="autoZero"/>
        <c:auto val="1"/>
        <c:lblAlgn val="ctr"/>
        <c:lblOffset val="100"/>
        <c:noMultiLvlLbl val="0"/>
      </c:catAx>
      <c:valAx>
        <c:axId val="162219544"/>
        <c:scaling>
          <c:orientation val="minMax"/>
        </c:scaling>
        <c:delete val="0"/>
        <c:axPos val="l"/>
        <c:majorGridlines/>
        <c:numFmt formatCode="0.00" sourceLinked="1"/>
        <c:majorTickMark val="none"/>
        <c:minorTickMark val="none"/>
        <c:tickLblPos val="nextTo"/>
        <c:txPr>
          <a:bodyPr rot="0" vert="horz"/>
          <a:lstStyle/>
          <a:p>
            <a:pPr>
              <a:defRPr/>
            </a:pPr>
            <a:endParaRPr lang="es-EC"/>
          </a:p>
        </c:txPr>
        <c:crossAx val="162219152"/>
        <c:crosses val="autoZero"/>
        <c:crossBetween val="between"/>
      </c:valAx>
      <c:dTable>
        <c:showHorzBorder val="1"/>
        <c:showVertBorder val="1"/>
        <c:showOutline val="1"/>
        <c:showKeys val="1"/>
        <c:spPr>
          <a:gradFill>
            <a:gsLst>
              <a:gs pos="50000">
                <a:srgbClr val="5B9BD5">
                  <a:lumMod val="5000"/>
                  <a:lumOff val="95000"/>
                </a:srgbClr>
              </a:gs>
              <a:gs pos="74000">
                <a:srgbClr val="5B9BD5">
                  <a:lumMod val="45000"/>
                  <a:lumOff val="55000"/>
                </a:srgbClr>
              </a:gs>
              <a:gs pos="15000">
                <a:srgbClr val="5B9BD5">
                  <a:lumMod val="45000"/>
                  <a:lumOff val="55000"/>
                </a:srgbClr>
              </a:gs>
              <a:gs pos="100000">
                <a:srgbClr val="5B9BD5">
                  <a:lumMod val="30000"/>
                  <a:lumOff val="70000"/>
                </a:srgbClr>
              </a:gs>
            </a:gsLst>
            <a:lin ang="5400000" scaled="1"/>
          </a:gradFill>
          <a:ln w="6350">
            <a:solidFill>
              <a:schemeClr val="tx1"/>
            </a:solidFill>
          </a:ln>
        </c:spPr>
        <c:txPr>
          <a:bodyPr/>
          <a:lstStyle/>
          <a:p>
            <a:pPr rtl="0">
              <a:defRPr b="1"/>
            </a:pPr>
            <a:endParaRPr lang="es-EC"/>
          </a:p>
        </c:txPr>
      </c:dTable>
      <c:spPr>
        <a:solidFill>
          <a:schemeClr val="bg1">
            <a:lumMod val="95000"/>
          </a:schemeClr>
        </a:solidFill>
      </c:spPr>
    </c:plotArea>
    <c:plotVisOnly val="1"/>
    <c:dispBlanksAs val="gap"/>
    <c:showDLblsOverMax val="0"/>
  </c:chart>
  <c:spPr>
    <a:solidFill>
      <a:schemeClr val="accent5">
        <a:lumMod val="20000"/>
        <a:lumOff val="80000"/>
      </a:schemeClr>
    </a:solidFill>
  </c:spPr>
  <c:txPr>
    <a:bodyPr/>
    <a:lstStyle/>
    <a:p>
      <a:pPr>
        <a:defRPr sz="1000" b="0" i="0" u="none" strike="noStrike" baseline="0">
          <a:solidFill>
            <a:sysClr val="windowText" lastClr="000000"/>
          </a:solidFill>
          <a:latin typeface="Calibri"/>
          <a:ea typeface="Calibri"/>
          <a:cs typeface="Calibri"/>
        </a:defRPr>
      </a:pPr>
      <a:endParaRPr lang="es-EC"/>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mn-lt"/>
                <a:ea typeface="+mn-ea"/>
                <a:cs typeface="+mn-cs"/>
              </a:defRPr>
            </a:pPr>
            <a:r>
              <a:rPr lang="es-ES" sz="1200" b="1">
                <a:latin typeface="Arial" panose="020B0604020202020204" pitchFamily="34" charset="0"/>
                <a:cs typeface="Arial" panose="020B0604020202020204" pitchFamily="34" charset="0"/>
              </a:rPr>
              <a:t>Capacidad de alojamiento</a:t>
            </a:r>
          </a:p>
          <a:p>
            <a:pPr>
              <a:defRPr sz="1100" b="0" i="0" u="none" strike="noStrike" kern="1200" spc="0" baseline="0">
                <a:solidFill>
                  <a:schemeClr val="tx1"/>
                </a:solidFill>
                <a:latin typeface="+mn-lt"/>
                <a:ea typeface="+mn-ea"/>
                <a:cs typeface="+mn-cs"/>
              </a:defRPr>
            </a:pPr>
            <a:r>
              <a:rPr lang="es-ES" sz="1200" b="1">
                <a:latin typeface="Arial" panose="020B0604020202020204" pitchFamily="34" charset="0"/>
                <a:cs typeface="Arial" panose="020B0604020202020204" pitchFamily="34" charset="0"/>
              </a:rPr>
              <a:t>Hoteles</a:t>
            </a:r>
            <a:r>
              <a:rPr lang="es-ES" sz="1200" b="1" baseline="0">
                <a:latin typeface="Arial" panose="020B0604020202020204" pitchFamily="34" charset="0"/>
                <a:cs typeface="Arial" panose="020B0604020202020204" pitchFamily="34" charset="0"/>
              </a:rPr>
              <a:t> </a:t>
            </a:r>
            <a:r>
              <a:rPr lang="es-ES" sz="1200" b="1">
                <a:latin typeface="Arial" panose="020B0604020202020204" pitchFamily="34" charset="0"/>
                <a:cs typeface="Arial" panose="020B0604020202020204" pitchFamily="34" charset="0"/>
              </a:rPr>
              <a:t>2017</a:t>
            </a:r>
          </a:p>
        </c:rich>
      </c:tx>
      <c:overlay val="0"/>
      <c:spPr>
        <a:noFill/>
        <a:ln>
          <a:noFill/>
        </a:ln>
        <a:effectLst/>
      </c:spPr>
    </c:title>
    <c:autoTitleDeleted val="0"/>
    <c:plotArea>
      <c:layout/>
      <c:barChart>
        <c:barDir val="col"/>
        <c:grouping val="clustered"/>
        <c:varyColors val="0"/>
        <c:ser>
          <c:idx val="0"/>
          <c:order val="0"/>
          <c:tx>
            <c:strRef>
              <c:f>ALOJAM!$C$4</c:f>
              <c:strCache>
                <c:ptCount val="1"/>
                <c:pt idx="0">
                  <c:v>ESTABLECIMIENTOS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ALOJAM!$B$5:$B$7</c:f>
              <c:strCache>
                <c:ptCount val="3"/>
                <c:pt idx="0">
                  <c:v>PICHINCHA</c:v>
                </c:pt>
                <c:pt idx="1">
                  <c:v>GUAYAS</c:v>
                </c:pt>
                <c:pt idx="2">
                  <c:v>AZUAY</c:v>
                </c:pt>
              </c:strCache>
            </c:strRef>
          </c:cat>
          <c:val>
            <c:numRef>
              <c:f>ALOJAM!$C$5:$C$7</c:f>
              <c:numCache>
                <c:formatCode>General</c:formatCode>
                <c:ptCount val="3"/>
                <c:pt idx="0">
                  <c:v>144</c:v>
                </c:pt>
                <c:pt idx="1">
                  <c:v>48</c:v>
                </c:pt>
                <c:pt idx="2">
                  <c:v>62</c:v>
                </c:pt>
              </c:numCache>
            </c:numRef>
          </c:val>
          <c:extLst xmlns:c16r2="http://schemas.microsoft.com/office/drawing/2015/06/chart">
            <c:ext xmlns:c16="http://schemas.microsoft.com/office/drawing/2014/chart" uri="{C3380CC4-5D6E-409C-BE32-E72D297353CC}">
              <c16:uniqueId val="{00000000-1CB1-4342-86BC-97B4CCAA1CF0}"/>
            </c:ext>
          </c:extLst>
        </c:ser>
        <c:ser>
          <c:idx val="1"/>
          <c:order val="1"/>
          <c:tx>
            <c:strRef>
              <c:f>ALOJAM!$D$4</c:f>
              <c:strCache>
                <c:ptCount val="1"/>
                <c:pt idx="0">
                  <c:v>HABITACIONES</c:v>
                </c:pt>
              </c:strCache>
            </c:strRef>
          </c:tx>
          <c:spPr>
            <a:solidFill>
              <a:srgbClr val="FFFF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ALOJAM!$B$5:$B$7</c:f>
              <c:strCache>
                <c:ptCount val="3"/>
                <c:pt idx="0">
                  <c:v>PICHINCHA</c:v>
                </c:pt>
                <c:pt idx="1">
                  <c:v>GUAYAS</c:v>
                </c:pt>
                <c:pt idx="2">
                  <c:v>AZUAY</c:v>
                </c:pt>
              </c:strCache>
            </c:strRef>
          </c:cat>
          <c:val>
            <c:numRef>
              <c:f>ALOJAM!$D$5:$D$7</c:f>
              <c:numCache>
                <c:formatCode>General</c:formatCode>
                <c:ptCount val="3"/>
                <c:pt idx="0">
                  <c:v>3199</c:v>
                </c:pt>
                <c:pt idx="1">
                  <c:v>1961</c:v>
                </c:pt>
                <c:pt idx="2">
                  <c:v>1125</c:v>
                </c:pt>
              </c:numCache>
            </c:numRef>
          </c:val>
          <c:extLst xmlns:c16r2="http://schemas.microsoft.com/office/drawing/2015/06/chart">
            <c:ext xmlns:c16="http://schemas.microsoft.com/office/drawing/2014/chart" uri="{C3380CC4-5D6E-409C-BE32-E72D297353CC}">
              <c16:uniqueId val="{00000001-1CB1-4342-86BC-97B4CCAA1CF0}"/>
            </c:ext>
          </c:extLst>
        </c:ser>
        <c:ser>
          <c:idx val="2"/>
          <c:order val="2"/>
          <c:tx>
            <c:strRef>
              <c:f>ALOJAM!$E$4</c:f>
              <c:strCache>
                <c:ptCount val="1"/>
                <c:pt idx="0">
                  <c:v>PLAZAS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ALOJAM!$B$5:$B$7</c:f>
              <c:strCache>
                <c:ptCount val="3"/>
                <c:pt idx="0">
                  <c:v>PICHINCHA</c:v>
                </c:pt>
                <c:pt idx="1">
                  <c:v>GUAYAS</c:v>
                </c:pt>
                <c:pt idx="2">
                  <c:v>AZUAY</c:v>
                </c:pt>
              </c:strCache>
            </c:strRef>
          </c:cat>
          <c:val>
            <c:numRef>
              <c:f>ALOJAM!$E$5:$E$7</c:f>
              <c:numCache>
                <c:formatCode>General</c:formatCode>
                <c:ptCount val="3"/>
                <c:pt idx="0">
                  <c:v>6882</c:v>
                </c:pt>
                <c:pt idx="1">
                  <c:v>4244</c:v>
                </c:pt>
                <c:pt idx="2">
                  <c:v>1946</c:v>
                </c:pt>
              </c:numCache>
            </c:numRef>
          </c:val>
          <c:extLst xmlns:c16r2="http://schemas.microsoft.com/office/drawing/2015/06/chart">
            <c:ext xmlns:c16="http://schemas.microsoft.com/office/drawing/2014/chart" uri="{C3380CC4-5D6E-409C-BE32-E72D297353CC}">
              <c16:uniqueId val="{00000002-1CB1-4342-86BC-97B4CCAA1CF0}"/>
            </c:ext>
          </c:extLst>
        </c:ser>
        <c:dLbls>
          <c:showLegendKey val="0"/>
          <c:showVal val="1"/>
          <c:showCatName val="0"/>
          <c:showSerName val="0"/>
          <c:showPercent val="0"/>
          <c:showBubbleSize val="0"/>
        </c:dLbls>
        <c:gapWidth val="219"/>
        <c:overlap val="-27"/>
        <c:axId val="168234520"/>
        <c:axId val="168234912"/>
      </c:barChart>
      <c:catAx>
        <c:axId val="168234520"/>
        <c:scaling>
          <c:orientation val="minMax"/>
        </c:scaling>
        <c:delete val="0"/>
        <c:axPos val="b"/>
        <c:numFmt formatCode="General" sourceLinked="1"/>
        <c:majorTickMark val="out"/>
        <c:minorTickMark val="none"/>
        <c:tickLblPos val="nextTo"/>
        <c:spPr>
          <a:noFill/>
          <a:ln w="9525" cap="flat" cmpd="sng" algn="ctr">
            <a:solidFill>
              <a:schemeClr val="tx1">
                <a:alpha val="97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EC"/>
          </a:p>
        </c:txPr>
        <c:crossAx val="168234912"/>
        <c:crosses val="autoZero"/>
        <c:auto val="1"/>
        <c:lblAlgn val="ctr"/>
        <c:lblOffset val="100"/>
        <c:noMultiLvlLbl val="0"/>
      </c:catAx>
      <c:valAx>
        <c:axId val="16823491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crossAx val="168234520"/>
        <c:crosses val="autoZero"/>
        <c:crossBetween val="between"/>
      </c:valAx>
      <c:spPr>
        <a:noFill/>
        <a:ln>
          <a:solidFill>
            <a:schemeClr val="bg1">
              <a:lumMod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solidFill>
            <a:schemeClr val="tx1"/>
          </a:solidFill>
        </a:defRPr>
      </a:pPr>
      <a:endParaRPr lang="es-EC"/>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mn-lt"/>
                <a:ea typeface="+mn-ea"/>
                <a:cs typeface="+mn-cs"/>
              </a:defRPr>
            </a:pPr>
            <a:r>
              <a:rPr lang="es-EC" sz="1100" b="1" dirty="0"/>
              <a:t>Desempleo y subempleo</a:t>
            </a:r>
            <a:endParaRPr lang="es-EC" sz="1100" b="1" baseline="0" dirty="0"/>
          </a:p>
          <a:p>
            <a:pPr>
              <a:defRPr sz="1100" b="0" i="0" u="none" strike="noStrike" kern="1200" spc="0" baseline="0">
                <a:solidFill>
                  <a:schemeClr val="tx1"/>
                </a:solidFill>
                <a:latin typeface="+mn-lt"/>
                <a:ea typeface="+mn-ea"/>
                <a:cs typeface="+mn-cs"/>
              </a:defRPr>
            </a:pPr>
            <a:r>
              <a:rPr lang="es-EC" sz="1100" b="1" baseline="0" dirty="0"/>
              <a:t>ECUADOR 2013 - 2017</a:t>
            </a:r>
            <a:endParaRPr lang="es-EC" sz="1100" b="1" dirty="0"/>
          </a:p>
        </c:rich>
      </c:tx>
      <c:overlay val="0"/>
      <c:spPr>
        <a:noFill/>
        <a:ln>
          <a:noFill/>
        </a:ln>
        <a:effectLst/>
      </c:spPr>
    </c:title>
    <c:autoTitleDeleted val="0"/>
    <c:plotArea>
      <c:layout/>
      <c:lineChart>
        <c:grouping val="standard"/>
        <c:varyColors val="0"/>
        <c:ser>
          <c:idx val="0"/>
          <c:order val="0"/>
          <c:tx>
            <c:strRef>
              <c:f>DESySUB!$C$2</c:f>
              <c:strCache>
                <c:ptCount val="1"/>
                <c:pt idx="0">
                  <c:v>DESEMPLEO</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EC"/>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DESySUB!$B$3:$B$7</c:f>
              <c:numCache>
                <c:formatCode>General</c:formatCode>
                <c:ptCount val="5"/>
                <c:pt idx="0">
                  <c:v>2013</c:v>
                </c:pt>
                <c:pt idx="1">
                  <c:v>2014</c:v>
                </c:pt>
                <c:pt idx="2">
                  <c:v>2015</c:v>
                </c:pt>
                <c:pt idx="3">
                  <c:v>2016</c:v>
                </c:pt>
                <c:pt idx="4">
                  <c:v>2017</c:v>
                </c:pt>
              </c:numCache>
            </c:numRef>
          </c:cat>
          <c:val>
            <c:numRef>
              <c:f>DESySUB!$C$3:$C$7</c:f>
              <c:numCache>
                <c:formatCode>0.00%</c:formatCode>
                <c:ptCount val="5"/>
                <c:pt idx="0">
                  <c:v>4.2000000000000023E-2</c:v>
                </c:pt>
                <c:pt idx="1">
                  <c:v>3.7999999999999999E-2</c:v>
                </c:pt>
                <c:pt idx="2">
                  <c:v>4.8000000000000001E-2</c:v>
                </c:pt>
                <c:pt idx="3">
                  <c:v>5.2600000000000001E-2</c:v>
                </c:pt>
                <c:pt idx="4">
                  <c:v>4.2600000000000013E-2</c:v>
                </c:pt>
              </c:numCache>
            </c:numRef>
          </c:val>
          <c:smooth val="0"/>
          <c:extLst xmlns:c16r2="http://schemas.microsoft.com/office/drawing/2015/06/chart">
            <c:ext xmlns:c16="http://schemas.microsoft.com/office/drawing/2014/chart" uri="{C3380CC4-5D6E-409C-BE32-E72D297353CC}">
              <c16:uniqueId val="{00000000-0886-4B39-B696-2726D6E8C04D}"/>
            </c:ext>
          </c:extLst>
        </c:ser>
        <c:ser>
          <c:idx val="1"/>
          <c:order val="1"/>
          <c:tx>
            <c:strRef>
              <c:f>DESySUB!$D$2</c:f>
              <c:strCache>
                <c:ptCount val="1"/>
                <c:pt idx="0">
                  <c:v>SUBEMPLEO</c:v>
                </c:pt>
              </c:strCache>
            </c:strRef>
          </c:tx>
          <c:spPr>
            <a:ln w="28575" cap="rnd">
              <a:solidFill>
                <a:srgbClr val="17A917"/>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EC"/>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DESySUB!$B$3:$B$7</c:f>
              <c:numCache>
                <c:formatCode>General</c:formatCode>
                <c:ptCount val="5"/>
                <c:pt idx="0">
                  <c:v>2013</c:v>
                </c:pt>
                <c:pt idx="1">
                  <c:v>2014</c:v>
                </c:pt>
                <c:pt idx="2">
                  <c:v>2015</c:v>
                </c:pt>
                <c:pt idx="3">
                  <c:v>2016</c:v>
                </c:pt>
                <c:pt idx="4">
                  <c:v>2017</c:v>
                </c:pt>
              </c:numCache>
            </c:numRef>
          </c:cat>
          <c:val>
            <c:numRef>
              <c:f>DESySUB!$D$3:$D$7</c:f>
              <c:numCache>
                <c:formatCode>0.00%</c:formatCode>
                <c:ptCount val="5"/>
                <c:pt idx="0">
                  <c:v>0.11600000000000002</c:v>
                </c:pt>
                <c:pt idx="1">
                  <c:v>0.129</c:v>
                </c:pt>
                <c:pt idx="2">
                  <c:v>0.14000000000000001</c:v>
                </c:pt>
                <c:pt idx="3">
                  <c:v>0.19900000000000001</c:v>
                </c:pt>
                <c:pt idx="4">
                  <c:v>0.19800000000000001</c:v>
                </c:pt>
              </c:numCache>
            </c:numRef>
          </c:val>
          <c:smooth val="0"/>
          <c:extLst xmlns:c16r2="http://schemas.microsoft.com/office/drawing/2015/06/chart">
            <c:ext xmlns:c16="http://schemas.microsoft.com/office/drawing/2014/chart" uri="{C3380CC4-5D6E-409C-BE32-E72D297353CC}">
              <c16:uniqueId val="{00000001-0886-4B39-B696-2726D6E8C04D}"/>
            </c:ext>
          </c:extLst>
        </c:ser>
        <c:dLbls>
          <c:showLegendKey val="0"/>
          <c:showVal val="1"/>
          <c:showCatName val="0"/>
          <c:showSerName val="0"/>
          <c:showPercent val="0"/>
          <c:showBubbleSize val="0"/>
        </c:dLbls>
        <c:marker val="1"/>
        <c:smooth val="0"/>
        <c:axId val="168648880"/>
        <c:axId val="168649272"/>
      </c:lineChart>
      <c:catAx>
        <c:axId val="1686488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crossAx val="168649272"/>
        <c:crosses val="autoZero"/>
        <c:auto val="1"/>
        <c:lblAlgn val="ctr"/>
        <c:lblOffset val="100"/>
        <c:noMultiLvlLbl val="0"/>
      </c:catAx>
      <c:valAx>
        <c:axId val="168649272"/>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one"/>
        <c:crossAx val="168648880"/>
        <c:crosses val="autoZero"/>
        <c:crossBetween val="between"/>
      </c:valAx>
      <c:spPr>
        <a:solidFill>
          <a:schemeClr val="bg1"/>
        </a:solidFill>
        <a:ln>
          <a:solidFill>
            <a:schemeClr val="bg1">
              <a:lumMod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solidFill>
            <a:schemeClr val="tx1"/>
          </a:solidFill>
        </a:defRPr>
      </a:pPr>
      <a:endParaRPr lang="es-EC"/>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s-EC" b="1"/>
              <a:t>Estabilidad Política Ecuador</a:t>
            </a:r>
          </a:p>
        </c:rich>
      </c:tx>
      <c:layout>
        <c:manualLayout>
          <c:xMode val="edge"/>
          <c:yMode val="edge"/>
          <c:x val="0.2279324894514769"/>
          <c:y val="2.0833333333333336E-2"/>
        </c:manualLayout>
      </c:layout>
      <c:overlay val="0"/>
      <c:spPr>
        <a:noFill/>
        <a:ln>
          <a:noFill/>
        </a:ln>
        <a:effectLst/>
      </c:spPr>
    </c:title>
    <c:autoTitleDeleted val="0"/>
    <c:plotArea>
      <c:layout/>
      <c:scatterChart>
        <c:scatterStyle val="smoothMarker"/>
        <c:varyColors val="0"/>
        <c:ser>
          <c:idx val="0"/>
          <c:order val="0"/>
          <c:spPr>
            <a:ln w="19050" cap="rnd">
              <a:solidFill>
                <a:schemeClr val="tx1"/>
              </a:solidFill>
              <a:round/>
            </a:ln>
            <a:effectLst/>
          </c:spPr>
          <c:marker>
            <c:symbol val="circle"/>
            <c:size val="5"/>
            <c:spPr>
              <a:solidFill>
                <a:schemeClr val="accent5"/>
              </a:solidFill>
              <a:ln w="9525">
                <a:solidFill>
                  <a:schemeClr val="accent5"/>
                </a:solidFill>
              </a:ln>
              <a:effectLst/>
            </c:spPr>
          </c:marker>
          <c:dLbls>
            <c:dLbl>
              <c:idx val="3"/>
              <c:layout>
                <c:manualLayout>
                  <c:x val="-5.2777777777777792E-2"/>
                  <c:y val="4.166666666666666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BD5-4B71-AC0D-770BF6BAEB81}"/>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EC"/>
              </a:p>
            </c:txPr>
            <c:dLblPos val="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POLIT!$B$4:$B$8</c:f>
              <c:numCache>
                <c:formatCode>General</c:formatCode>
                <c:ptCount val="5"/>
                <c:pt idx="0">
                  <c:v>2013</c:v>
                </c:pt>
                <c:pt idx="1">
                  <c:v>2014</c:v>
                </c:pt>
                <c:pt idx="2">
                  <c:v>2015</c:v>
                </c:pt>
                <c:pt idx="3">
                  <c:v>2016</c:v>
                </c:pt>
                <c:pt idx="4">
                  <c:v>2017</c:v>
                </c:pt>
              </c:numCache>
            </c:numRef>
          </c:xVal>
          <c:yVal>
            <c:numRef>
              <c:f>POLIT!$C$4:$C$8</c:f>
              <c:numCache>
                <c:formatCode>General</c:formatCode>
                <c:ptCount val="5"/>
                <c:pt idx="0">
                  <c:v>-0.56999999999999995</c:v>
                </c:pt>
                <c:pt idx="1">
                  <c:v>-0.18000000000000019</c:v>
                </c:pt>
                <c:pt idx="2">
                  <c:v>-2.0000000000000011E-2</c:v>
                </c:pt>
                <c:pt idx="3">
                  <c:v>-0.14000000000000001</c:v>
                </c:pt>
                <c:pt idx="4">
                  <c:v>-0.1</c:v>
                </c:pt>
              </c:numCache>
            </c:numRef>
          </c:yVal>
          <c:smooth val="1"/>
          <c:extLst xmlns:c16r2="http://schemas.microsoft.com/office/drawing/2015/06/chart">
            <c:ext xmlns:c16="http://schemas.microsoft.com/office/drawing/2014/chart" uri="{C3380CC4-5D6E-409C-BE32-E72D297353CC}">
              <c16:uniqueId val="{00000001-9BD5-4B71-AC0D-770BF6BAEB81}"/>
            </c:ext>
          </c:extLst>
        </c:ser>
        <c:dLbls>
          <c:showLegendKey val="0"/>
          <c:showVal val="1"/>
          <c:showCatName val="0"/>
          <c:showSerName val="0"/>
          <c:showPercent val="0"/>
          <c:showBubbleSize val="0"/>
        </c:dLbls>
        <c:axId val="168650056"/>
        <c:axId val="168650448"/>
      </c:scatterChart>
      <c:valAx>
        <c:axId val="168650056"/>
        <c:scaling>
          <c:orientation val="minMax"/>
          <c:max val="2018"/>
          <c:min val="2012"/>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EC"/>
          </a:p>
        </c:txPr>
        <c:crossAx val="168650448"/>
        <c:crosses val="autoZero"/>
        <c:crossBetween val="midCat"/>
      </c:valAx>
      <c:valAx>
        <c:axId val="168650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crossAx val="168650056"/>
        <c:crosses val="autoZero"/>
        <c:crossBetween val="midCat"/>
      </c:valAx>
      <c:spPr>
        <a:noFill/>
        <a:ln>
          <a:noFill/>
        </a:ln>
        <a:effectLst/>
      </c:spPr>
    </c:plotArea>
    <c:plotVisOnly val="1"/>
    <c:dispBlanksAs val="gap"/>
    <c:showDLblsOverMax val="0"/>
  </c:chart>
  <c:spPr>
    <a:solidFill>
      <a:srgbClr val="FFFFCC"/>
    </a:solidFill>
    <a:ln w="9525" cap="flat" cmpd="sng" algn="ctr">
      <a:solidFill>
        <a:schemeClr val="tx1">
          <a:lumMod val="15000"/>
          <a:lumOff val="85000"/>
        </a:schemeClr>
      </a:solidFill>
      <a:round/>
    </a:ln>
    <a:effectLst/>
  </c:spPr>
  <c:txPr>
    <a:bodyPr/>
    <a:lstStyle/>
    <a:p>
      <a:pPr>
        <a:defRPr>
          <a:solidFill>
            <a:schemeClr val="tx1"/>
          </a:solidFill>
        </a:defRPr>
      </a:pPr>
      <a:endParaRPr lang="es-EC"/>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00" b="0" i="0" u="none" strike="noStrike" kern="1200" spc="0" baseline="0">
                <a:solidFill>
                  <a:schemeClr val="tx1"/>
                </a:solidFill>
                <a:latin typeface="+mn-lt"/>
                <a:ea typeface="+mn-ea"/>
                <a:cs typeface="+mn-cs"/>
              </a:defRPr>
            </a:pPr>
            <a:r>
              <a:rPr lang="en-US" sz="1300" b="1"/>
              <a:t>Internet</a:t>
            </a:r>
            <a:r>
              <a:rPr lang="en-US" sz="1300" b="1" baseline="0"/>
              <a:t> por provincia</a:t>
            </a:r>
          </a:p>
          <a:p>
            <a:pPr>
              <a:defRPr sz="1300" b="0" i="0" u="none" strike="noStrike" kern="1200" spc="0" baseline="0">
                <a:solidFill>
                  <a:schemeClr val="tx1"/>
                </a:solidFill>
                <a:latin typeface="+mn-lt"/>
                <a:ea typeface="+mn-ea"/>
                <a:cs typeface="+mn-cs"/>
              </a:defRPr>
            </a:pPr>
            <a:r>
              <a:rPr lang="en-US" sz="1300" b="1" baseline="0"/>
              <a:t>ECUADOR Marzo 2018</a:t>
            </a:r>
            <a:endParaRPr lang="en-US" sz="1300" b="1"/>
          </a:p>
        </c:rich>
      </c:tx>
      <c:overlay val="0"/>
      <c:spPr>
        <a:noFill/>
        <a:ln>
          <a:noFill/>
        </a:ln>
        <a:effectLst/>
      </c:spPr>
    </c:title>
    <c:autoTitleDeleted val="0"/>
    <c:plotArea>
      <c:layout/>
      <c:barChart>
        <c:barDir val="bar"/>
        <c:grouping val="clustered"/>
        <c:varyColors val="0"/>
        <c:ser>
          <c:idx val="0"/>
          <c:order val="0"/>
          <c:tx>
            <c:strRef>
              <c:f>INTERNET!$B$3</c:f>
              <c:strCache>
                <c:ptCount val="1"/>
                <c:pt idx="0">
                  <c:v>PROVINCIA</c:v>
                </c:pt>
              </c:strCache>
            </c:strRef>
          </c:tx>
          <c:spPr>
            <a:gradFill flip="none" rotWithShape="1">
              <a:gsLst>
                <a:gs pos="0">
                  <a:srgbClr val="FF0000"/>
                </a:gs>
                <a:gs pos="48000">
                  <a:schemeClr val="accent2">
                    <a:lumMod val="97000"/>
                    <a:lumOff val="3000"/>
                  </a:schemeClr>
                </a:gs>
                <a:gs pos="100000">
                  <a:schemeClr val="accent2">
                    <a:lumMod val="60000"/>
                    <a:lumOff val="40000"/>
                  </a:schemeClr>
                </a:gs>
              </a:gsLst>
              <a:lin ang="16200000" scaled="1"/>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INTERNET!$B$4:$B$14</c:f>
              <c:strCache>
                <c:ptCount val="11"/>
                <c:pt idx="0">
                  <c:v>PICHINCHA</c:v>
                </c:pt>
                <c:pt idx="1">
                  <c:v>GUAYAS</c:v>
                </c:pt>
                <c:pt idx="2">
                  <c:v>AZUAY</c:v>
                </c:pt>
                <c:pt idx="3">
                  <c:v>MANABI</c:v>
                </c:pt>
                <c:pt idx="4">
                  <c:v>TUNGURAHUA</c:v>
                </c:pt>
                <c:pt idx="5">
                  <c:v>EL ORO</c:v>
                </c:pt>
                <c:pt idx="6">
                  <c:v>IMBABURA</c:v>
                </c:pt>
                <c:pt idx="7">
                  <c:v>LOJA</c:v>
                </c:pt>
                <c:pt idx="8">
                  <c:v>CHIMBORAZO</c:v>
                </c:pt>
                <c:pt idx="9">
                  <c:v>SANTO DOMINGO </c:v>
                </c:pt>
                <c:pt idx="10">
                  <c:v>OTRAS PROVINCIAS</c:v>
                </c:pt>
              </c:strCache>
            </c:strRef>
          </c:cat>
          <c:val>
            <c:numRef>
              <c:f>INTERNET!$D$4:$D$14</c:f>
              <c:numCache>
                <c:formatCode>0.0%</c:formatCode>
                <c:ptCount val="11"/>
                <c:pt idx="0">
                  <c:v>0.31305492815824754</c:v>
                </c:pt>
                <c:pt idx="1">
                  <c:v>0.27038035918909664</c:v>
                </c:pt>
                <c:pt idx="2">
                  <c:v>6.3774413467034052E-2</c:v>
                </c:pt>
                <c:pt idx="3">
                  <c:v>5.1374145286296365E-2</c:v>
                </c:pt>
                <c:pt idx="4">
                  <c:v>3.6697263173985403E-2</c:v>
                </c:pt>
                <c:pt idx="5">
                  <c:v>3.3617006210530868E-2</c:v>
                </c:pt>
                <c:pt idx="6">
                  <c:v>2.9209333274137252E-2</c:v>
                </c:pt>
                <c:pt idx="7">
                  <c:v>2.7219333290996895E-2</c:v>
                </c:pt>
                <c:pt idx="8">
                  <c:v>2.4551013629898241E-2</c:v>
                </c:pt>
                <c:pt idx="9">
                  <c:v>2.3808627304643087E-2</c:v>
                </c:pt>
                <c:pt idx="10">
                  <c:v>0.12631357701513488</c:v>
                </c:pt>
              </c:numCache>
            </c:numRef>
          </c:val>
          <c:extLst xmlns:c16r2="http://schemas.microsoft.com/office/drawing/2015/06/chart">
            <c:ext xmlns:c16="http://schemas.microsoft.com/office/drawing/2014/chart" uri="{C3380CC4-5D6E-409C-BE32-E72D297353CC}">
              <c16:uniqueId val="{00000000-F325-43B6-A6E6-36DFBAC1E107}"/>
            </c:ext>
          </c:extLst>
        </c:ser>
        <c:dLbls>
          <c:showLegendKey val="0"/>
          <c:showVal val="1"/>
          <c:showCatName val="0"/>
          <c:showSerName val="0"/>
          <c:showPercent val="0"/>
          <c:showBubbleSize val="0"/>
        </c:dLbls>
        <c:gapWidth val="80"/>
        <c:axId val="168651232"/>
        <c:axId val="168651624"/>
      </c:barChart>
      <c:catAx>
        <c:axId val="168651232"/>
        <c:scaling>
          <c:orientation val="maxMin"/>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EC"/>
          </a:p>
        </c:txPr>
        <c:crossAx val="168651624"/>
        <c:crosses val="autoZero"/>
        <c:auto val="1"/>
        <c:lblAlgn val="ctr"/>
        <c:lblOffset val="100"/>
        <c:noMultiLvlLbl val="0"/>
      </c:catAx>
      <c:valAx>
        <c:axId val="168651624"/>
        <c:scaling>
          <c:orientation val="minMax"/>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one"/>
        <c:crossAx val="168651232"/>
        <c:crosses val="autoZero"/>
        <c:crossBetween val="between"/>
      </c:valAx>
      <c:spPr>
        <a:noFill/>
        <a:ln>
          <a:solidFill>
            <a:schemeClr val="bg1">
              <a:lumMod val="50000"/>
            </a:schemeClr>
          </a:solid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solidFill>
            <a:schemeClr val="tx1"/>
          </a:solidFill>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3"/>
    </mc:Choice>
    <mc:Fallback>
      <c:style val="43"/>
    </mc:Fallback>
  </mc:AlternateContent>
  <c:chart>
    <c:title>
      <c:tx>
        <c:rich>
          <a:bodyPr/>
          <a:lstStyle/>
          <a:p>
            <a:pPr>
              <a:defRPr sz="1400" b="1"/>
            </a:pPr>
            <a:r>
              <a:rPr lang="es-ES" sz="1400" b="1"/>
              <a:t>Capital neto de trabajo</a:t>
            </a:r>
          </a:p>
        </c:rich>
      </c:tx>
      <c:overlay val="0"/>
    </c:title>
    <c:autoTitleDeleted val="0"/>
    <c:plotArea>
      <c:layout/>
      <c:lineChart>
        <c:grouping val="standard"/>
        <c:varyColors val="0"/>
        <c:ser>
          <c:idx val="0"/>
          <c:order val="0"/>
          <c:tx>
            <c:strRef>
              <c:f>IND.LIQ!$A$6</c:f>
              <c:strCache>
                <c:ptCount val="1"/>
                <c:pt idx="0">
                  <c:v>CAPITAL NETO DE TRABAJO</c:v>
                </c:pt>
              </c:strCache>
            </c:strRef>
          </c:tx>
          <c:spPr>
            <a:ln>
              <a:solidFill>
                <a:schemeClr val="tx1"/>
              </a:solidFill>
            </a:ln>
          </c:spPr>
          <c:marker>
            <c:symbol val="none"/>
          </c:marker>
          <c:cat>
            <c:numRef>
              <c:f>([1]IND.LIQ!$A$8,[1]IND.LIQ!$A$12,[1]IND.LIQ!$A$16)</c:f>
              <c:numCache>
                <c:formatCode>General</c:formatCode>
                <c:ptCount val="3"/>
                <c:pt idx="0">
                  <c:v>0</c:v>
                </c:pt>
                <c:pt idx="1">
                  <c:v>0</c:v>
                </c:pt>
                <c:pt idx="2">
                  <c:v>0</c:v>
                </c:pt>
              </c:numCache>
            </c:numRef>
          </c:cat>
          <c:val>
            <c:numRef>
              <c:f>'INDICADORES '!$D$12:$F$12</c:f>
              <c:numCache>
                <c:formatCode>0.00</c:formatCode>
                <c:ptCount val="3"/>
                <c:pt idx="0">
                  <c:v>1753439.7299999988</c:v>
                </c:pt>
                <c:pt idx="1">
                  <c:v>2730569.3800000045</c:v>
                </c:pt>
                <c:pt idx="2">
                  <c:v>858490.47000000067</c:v>
                </c:pt>
              </c:numCache>
            </c:numRef>
          </c:val>
          <c:smooth val="0"/>
          <c:extLst xmlns:c16r2="http://schemas.microsoft.com/office/drawing/2015/06/chart">
            <c:ext xmlns:c16="http://schemas.microsoft.com/office/drawing/2014/chart" uri="{C3380CC4-5D6E-409C-BE32-E72D297353CC}">
              <c16:uniqueId val="{00000000-BD6D-4BCE-B1E1-4398E0C97DE6}"/>
            </c:ext>
          </c:extLst>
        </c:ser>
        <c:dLbls>
          <c:showLegendKey val="0"/>
          <c:showVal val="0"/>
          <c:showCatName val="0"/>
          <c:showSerName val="0"/>
          <c:showPercent val="0"/>
          <c:showBubbleSize val="0"/>
        </c:dLbls>
        <c:smooth val="0"/>
        <c:axId val="162220720"/>
        <c:axId val="162221112"/>
      </c:lineChart>
      <c:catAx>
        <c:axId val="162220720"/>
        <c:scaling>
          <c:orientation val="minMax"/>
        </c:scaling>
        <c:delete val="0"/>
        <c:axPos val="b"/>
        <c:numFmt formatCode="General" sourceLinked="1"/>
        <c:majorTickMark val="none"/>
        <c:minorTickMark val="none"/>
        <c:tickLblPos val="nextTo"/>
        <c:txPr>
          <a:bodyPr rot="0" vert="horz"/>
          <a:lstStyle/>
          <a:p>
            <a:pPr>
              <a:defRPr/>
            </a:pPr>
            <a:endParaRPr lang="es-EC"/>
          </a:p>
        </c:txPr>
        <c:crossAx val="162221112"/>
        <c:crosses val="autoZero"/>
        <c:auto val="1"/>
        <c:lblAlgn val="ctr"/>
        <c:lblOffset val="100"/>
        <c:noMultiLvlLbl val="0"/>
      </c:catAx>
      <c:valAx>
        <c:axId val="162221112"/>
        <c:scaling>
          <c:orientation val="minMax"/>
        </c:scaling>
        <c:delete val="0"/>
        <c:axPos val="l"/>
        <c:majorGridlines/>
        <c:numFmt formatCode="0.00" sourceLinked="1"/>
        <c:majorTickMark val="none"/>
        <c:minorTickMark val="none"/>
        <c:tickLblPos val="nextTo"/>
        <c:txPr>
          <a:bodyPr rot="0" vert="horz"/>
          <a:lstStyle/>
          <a:p>
            <a:pPr>
              <a:defRPr/>
            </a:pPr>
            <a:endParaRPr lang="es-EC"/>
          </a:p>
        </c:txPr>
        <c:crossAx val="162220720"/>
        <c:crosses val="autoZero"/>
        <c:crossBetween val="between"/>
      </c:valAx>
      <c:dTable>
        <c:showHorzBorder val="1"/>
        <c:showVertBorder val="1"/>
        <c:showOutline val="1"/>
        <c:showKeys val="1"/>
        <c:spPr>
          <a:ln w="6350">
            <a:solidFill>
              <a:schemeClr val="tx1"/>
            </a:solidFill>
          </a:ln>
        </c:spPr>
        <c:txPr>
          <a:bodyPr/>
          <a:lstStyle/>
          <a:p>
            <a:pPr rtl="0">
              <a:defRPr b="1"/>
            </a:pPr>
            <a:endParaRPr lang="es-EC"/>
          </a:p>
        </c:txPr>
      </c:dTable>
      <c:spPr>
        <a:solidFill>
          <a:schemeClr val="bg1">
            <a:lumMod val="95000"/>
          </a:schemeClr>
        </a:solidFill>
      </c:spPr>
    </c:plotArea>
    <c:plotVisOnly val="1"/>
    <c:dispBlanksAs val="gap"/>
    <c:showDLblsOverMax val="0"/>
  </c:chart>
  <c:spPr>
    <a:solidFill>
      <a:schemeClr val="accent5">
        <a:lumMod val="20000"/>
        <a:lumOff val="80000"/>
      </a:schemeClr>
    </a:solidFill>
  </c:spPr>
  <c:txPr>
    <a:bodyPr/>
    <a:lstStyle/>
    <a:p>
      <a:pPr>
        <a:defRPr sz="1000" b="0" i="0" u="none" strike="noStrike" baseline="0">
          <a:solidFill>
            <a:sysClr val="windowText" lastClr="000000"/>
          </a:solidFill>
          <a:latin typeface="Calibri"/>
          <a:ea typeface="Calibri"/>
          <a:cs typeface="Calibri"/>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3"/>
    </mc:Choice>
    <mc:Fallback>
      <c:style val="43"/>
    </mc:Fallback>
  </mc:AlternateContent>
  <c:clrMapOvr bg1="lt1" tx1="dk1" bg2="lt2" tx2="dk2" accent1="accent1" accent2="accent2" accent3="accent3" accent4="accent4" accent5="accent5" accent6="accent6" hlink="hlink" folHlink="folHlink"/>
  <c:chart>
    <c:title>
      <c:tx>
        <c:rich>
          <a:bodyPr/>
          <a:lstStyle/>
          <a:p>
            <a:pPr>
              <a:defRPr sz="1400" b="1"/>
            </a:pPr>
            <a:r>
              <a:rPr lang="es-ES"/>
              <a:t>Deuda a Activo Total</a:t>
            </a:r>
          </a:p>
        </c:rich>
      </c:tx>
      <c:overlay val="0"/>
    </c:title>
    <c:autoTitleDeleted val="0"/>
    <c:plotArea>
      <c:layout/>
      <c:lineChart>
        <c:grouping val="standard"/>
        <c:varyColors val="0"/>
        <c:ser>
          <c:idx val="0"/>
          <c:order val="0"/>
          <c:tx>
            <c:v>% de Participación </c:v>
          </c:tx>
          <c:marker>
            <c:symbol val="none"/>
          </c:marker>
          <c:cat>
            <c:numRef>
              <c:f>(IND.END!$A$7,IND.END!$A$11,IND.END!$A$15)</c:f>
              <c:numCache>
                <c:formatCode>General</c:formatCode>
                <c:ptCount val="3"/>
                <c:pt idx="0">
                  <c:v>2014</c:v>
                </c:pt>
                <c:pt idx="1">
                  <c:v>2015</c:v>
                </c:pt>
                <c:pt idx="2">
                  <c:v>2016</c:v>
                </c:pt>
              </c:numCache>
            </c:numRef>
          </c:cat>
          <c:val>
            <c:numRef>
              <c:f>(IND.END!$A$8,IND.END!$A$12,IND.END!$A$16)</c:f>
              <c:numCache>
                <c:formatCode>0%</c:formatCode>
                <c:ptCount val="3"/>
                <c:pt idx="0">
                  <c:v>0.33903510548731908</c:v>
                </c:pt>
                <c:pt idx="1">
                  <c:v>0.33524129124743207</c:v>
                </c:pt>
                <c:pt idx="2">
                  <c:v>0.33749528795280859</c:v>
                </c:pt>
              </c:numCache>
            </c:numRef>
          </c:val>
          <c:smooth val="0"/>
          <c:extLst xmlns:c16r2="http://schemas.microsoft.com/office/drawing/2015/06/chart">
            <c:ext xmlns:c16="http://schemas.microsoft.com/office/drawing/2014/chart" uri="{C3380CC4-5D6E-409C-BE32-E72D297353CC}">
              <c16:uniqueId val="{00000000-F125-492C-9707-BFAF470B244E}"/>
            </c:ext>
          </c:extLst>
        </c:ser>
        <c:dLbls>
          <c:showLegendKey val="0"/>
          <c:showVal val="0"/>
          <c:showCatName val="0"/>
          <c:showSerName val="0"/>
          <c:showPercent val="0"/>
          <c:showBubbleSize val="0"/>
        </c:dLbls>
        <c:smooth val="0"/>
        <c:axId val="162222288"/>
        <c:axId val="167835312"/>
      </c:lineChart>
      <c:catAx>
        <c:axId val="162222288"/>
        <c:scaling>
          <c:orientation val="minMax"/>
        </c:scaling>
        <c:delete val="0"/>
        <c:axPos val="b"/>
        <c:numFmt formatCode="General" sourceLinked="1"/>
        <c:majorTickMark val="none"/>
        <c:minorTickMark val="none"/>
        <c:tickLblPos val="nextTo"/>
        <c:txPr>
          <a:bodyPr rot="0" vert="horz"/>
          <a:lstStyle/>
          <a:p>
            <a:pPr>
              <a:defRPr/>
            </a:pPr>
            <a:endParaRPr lang="es-EC"/>
          </a:p>
        </c:txPr>
        <c:crossAx val="167835312"/>
        <c:crosses val="autoZero"/>
        <c:auto val="1"/>
        <c:lblAlgn val="ctr"/>
        <c:lblOffset val="100"/>
        <c:noMultiLvlLbl val="0"/>
      </c:catAx>
      <c:valAx>
        <c:axId val="167835312"/>
        <c:scaling>
          <c:orientation val="minMax"/>
        </c:scaling>
        <c:delete val="0"/>
        <c:axPos val="l"/>
        <c:majorGridlines/>
        <c:numFmt formatCode="0%" sourceLinked="1"/>
        <c:majorTickMark val="none"/>
        <c:minorTickMark val="none"/>
        <c:tickLblPos val="nextTo"/>
        <c:txPr>
          <a:bodyPr rot="0" vert="horz"/>
          <a:lstStyle/>
          <a:p>
            <a:pPr>
              <a:defRPr/>
            </a:pPr>
            <a:endParaRPr lang="es-EC"/>
          </a:p>
        </c:txPr>
        <c:crossAx val="162222288"/>
        <c:crosses val="autoZero"/>
        <c:crossBetween val="between"/>
      </c:valAx>
      <c:dTable>
        <c:showHorzBorder val="1"/>
        <c:showVertBorder val="1"/>
        <c:showOutline val="1"/>
        <c:showKeys val="1"/>
        <c:spPr>
          <a:ln w="6350">
            <a:solidFill>
              <a:schemeClr val="tx1"/>
            </a:solidFill>
          </a:ln>
        </c:spPr>
        <c:txPr>
          <a:bodyPr/>
          <a:lstStyle/>
          <a:p>
            <a:pPr rtl="0">
              <a:defRPr b="1"/>
            </a:pPr>
            <a:endParaRPr lang="es-EC"/>
          </a:p>
        </c:txPr>
      </c:dTable>
      <c:spPr>
        <a:solidFill>
          <a:schemeClr val="bg1">
            <a:lumMod val="95000"/>
          </a:schemeClr>
        </a:solidFill>
      </c:spPr>
    </c:plotArea>
    <c:plotVisOnly val="1"/>
    <c:dispBlanksAs val="gap"/>
    <c:showDLblsOverMax val="0"/>
  </c:chart>
  <c:spPr>
    <a:solidFill>
      <a:schemeClr val="accent5">
        <a:lumMod val="20000"/>
        <a:lumOff val="80000"/>
      </a:schemeClr>
    </a:solidFill>
  </c:spPr>
  <c:txPr>
    <a:bodyPr/>
    <a:lstStyle/>
    <a:p>
      <a:pPr>
        <a:defRPr sz="1000" b="0" i="0" u="none" strike="noStrike" baseline="0">
          <a:solidFill>
            <a:sysClr val="windowText" lastClr="000000"/>
          </a:solidFill>
          <a:latin typeface="Calibri"/>
          <a:ea typeface="Calibri"/>
          <a:cs typeface="Calibri"/>
        </a:defRPr>
      </a:pPr>
      <a:endParaRPr lang="es-EC"/>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3"/>
    </mc:Choice>
    <mc:Fallback>
      <c:style val="43"/>
    </mc:Fallback>
  </mc:AlternateContent>
  <c:clrMapOvr bg1="lt1" tx1="dk1" bg2="lt2" tx2="dk2" accent1="accent1" accent2="accent2" accent3="accent3" accent4="accent4" accent5="accent5" accent6="accent6" hlink="hlink" folHlink="folHlink"/>
  <c:chart>
    <c:title>
      <c:tx>
        <c:rich>
          <a:bodyPr/>
          <a:lstStyle/>
          <a:p>
            <a:pPr>
              <a:defRPr sz="1400" b="1"/>
            </a:pPr>
            <a:r>
              <a:rPr lang="es-ES"/>
              <a:t>Endeudamiento Patrimonial</a:t>
            </a:r>
          </a:p>
        </c:rich>
      </c:tx>
      <c:layout>
        <c:manualLayout>
          <c:xMode val="edge"/>
          <c:yMode val="edge"/>
          <c:x val="0.30753625342798058"/>
          <c:y val="4.0002368125037005E-2"/>
        </c:manualLayout>
      </c:layout>
      <c:overlay val="0"/>
    </c:title>
    <c:autoTitleDeleted val="0"/>
    <c:plotArea>
      <c:layout/>
      <c:lineChart>
        <c:grouping val="standard"/>
        <c:varyColors val="0"/>
        <c:ser>
          <c:idx val="0"/>
          <c:order val="0"/>
          <c:tx>
            <c:v>Veces</c:v>
          </c:tx>
          <c:marker>
            <c:symbol val="none"/>
          </c:marker>
          <c:cat>
            <c:numRef>
              <c:f>(IND.END!$A$22,IND.END!$A$26,IND.END!$A$30)</c:f>
              <c:numCache>
                <c:formatCode>General</c:formatCode>
                <c:ptCount val="3"/>
                <c:pt idx="0">
                  <c:v>2014</c:v>
                </c:pt>
                <c:pt idx="1">
                  <c:v>2015</c:v>
                </c:pt>
                <c:pt idx="2">
                  <c:v>2016</c:v>
                </c:pt>
              </c:numCache>
            </c:numRef>
          </c:cat>
          <c:val>
            <c:numRef>
              <c:f>(IND.END!$A$23,IND.END!$A$27,IND.END!$A$31)</c:f>
              <c:numCache>
                <c:formatCode>0.00</c:formatCode>
                <c:ptCount val="3"/>
                <c:pt idx="0">
                  <c:v>0.51293965580015288</c:v>
                </c:pt>
                <c:pt idx="1">
                  <c:v>0.50430522659344901</c:v>
                </c:pt>
                <c:pt idx="2">
                  <c:v>0.50942322645513161</c:v>
                </c:pt>
              </c:numCache>
            </c:numRef>
          </c:val>
          <c:smooth val="0"/>
          <c:extLst xmlns:c16r2="http://schemas.microsoft.com/office/drawing/2015/06/chart">
            <c:ext xmlns:c16="http://schemas.microsoft.com/office/drawing/2014/chart" uri="{C3380CC4-5D6E-409C-BE32-E72D297353CC}">
              <c16:uniqueId val="{00000000-A1A9-4342-9BF3-6A8989469525}"/>
            </c:ext>
          </c:extLst>
        </c:ser>
        <c:dLbls>
          <c:showLegendKey val="0"/>
          <c:showVal val="0"/>
          <c:showCatName val="0"/>
          <c:showSerName val="0"/>
          <c:showPercent val="0"/>
          <c:showBubbleSize val="0"/>
        </c:dLbls>
        <c:smooth val="0"/>
        <c:axId val="167836488"/>
        <c:axId val="167836880"/>
      </c:lineChart>
      <c:catAx>
        <c:axId val="167836488"/>
        <c:scaling>
          <c:orientation val="minMax"/>
        </c:scaling>
        <c:delete val="0"/>
        <c:axPos val="b"/>
        <c:numFmt formatCode="General" sourceLinked="1"/>
        <c:majorTickMark val="none"/>
        <c:minorTickMark val="none"/>
        <c:tickLblPos val="nextTo"/>
        <c:txPr>
          <a:bodyPr rot="0" vert="horz"/>
          <a:lstStyle/>
          <a:p>
            <a:pPr>
              <a:defRPr/>
            </a:pPr>
            <a:endParaRPr lang="es-EC"/>
          </a:p>
        </c:txPr>
        <c:crossAx val="167836880"/>
        <c:crosses val="autoZero"/>
        <c:auto val="1"/>
        <c:lblAlgn val="ctr"/>
        <c:lblOffset val="100"/>
        <c:noMultiLvlLbl val="0"/>
      </c:catAx>
      <c:valAx>
        <c:axId val="167836880"/>
        <c:scaling>
          <c:orientation val="minMax"/>
        </c:scaling>
        <c:delete val="0"/>
        <c:axPos val="l"/>
        <c:majorGridlines/>
        <c:numFmt formatCode="0.00" sourceLinked="1"/>
        <c:majorTickMark val="none"/>
        <c:minorTickMark val="none"/>
        <c:tickLblPos val="nextTo"/>
        <c:txPr>
          <a:bodyPr rot="0" vert="horz"/>
          <a:lstStyle/>
          <a:p>
            <a:pPr>
              <a:defRPr/>
            </a:pPr>
            <a:endParaRPr lang="es-EC"/>
          </a:p>
        </c:txPr>
        <c:crossAx val="167836488"/>
        <c:crosses val="autoZero"/>
        <c:crossBetween val="between"/>
      </c:valAx>
      <c:dTable>
        <c:showHorzBorder val="1"/>
        <c:showVertBorder val="1"/>
        <c:showOutline val="1"/>
        <c:showKeys val="1"/>
        <c:spPr>
          <a:ln w="6350">
            <a:solidFill>
              <a:schemeClr val="tx1"/>
            </a:solidFill>
          </a:ln>
        </c:spPr>
        <c:txPr>
          <a:bodyPr/>
          <a:lstStyle/>
          <a:p>
            <a:pPr rtl="0">
              <a:defRPr b="1"/>
            </a:pPr>
            <a:endParaRPr lang="es-EC"/>
          </a:p>
        </c:txPr>
      </c:dTable>
      <c:spPr>
        <a:solidFill>
          <a:schemeClr val="bg1">
            <a:lumMod val="95000"/>
          </a:schemeClr>
        </a:solidFill>
      </c:spPr>
    </c:plotArea>
    <c:plotVisOnly val="1"/>
    <c:dispBlanksAs val="gap"/>
    <c:showDLblsOverMax val="0"/>
  </c:chart>
  <c:spPr>
    <a:solidFill>
      <a:schemeClr val="accent5">
        <a:lumMod val="20000"/>
        <a:lumOff val="80000"/>
      </a:schemeClr>
    </a:solidFill>
  </c:spPr>
  <c:txPr>
    <a:bodyPr/>
    <a:lstStyle/>
    <a:p>
      <a:pPr>
        <a:defRPr sz="1000" b="0" i="0" u="none" strike="noStrike" baseline="0">
          <a:solidFill>
            <a:sysClr val="windowText" lastClr="000000"/>
          </a:solidFill>
          <a:latin typeface="Calibri"/>
          <a:ea typeface="Calibri"/>
          <a:cs typeface="Calibri"/>
        </a:defRPr>
      </a:pPr>
      <a:endParaRPr lang="es-EC"/>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3"/>
    </mc:Choice>
    <mc:Fallback>
      <c:style val="43"/>
    </mc:Fallback>
  </mc:AlternateContent>
  <c:clrMapOvr bg1="lt1" tx1="dk1" bg2="lt2" tx2="dk2" accent1="accent1" accent2="accent2" accent3="accent3" accent4="accent4" accent5="accent5" accent6="accent6" hlink="hlink" folHlink="folHlink"/>
  <c:chart>
    <c:title>
      <c:tx>
        <c:rich>
          <a:bodyPr/>
          <a:lstStyle/>
          <a:p>
            <a:pPr>
              <a:defRPr/>
            </a:pPr>
            <a:r>
              <a:rPr lang="es-ES"/>
              <a:t>Endeudamiento corto plazo</a:t>
            </a:r>
          </a:p>
        </c:rich>
      </c:tx>
      <c:layout>
        <c:manualLayout>
          <c:xMode val="edge"/>
          <c:yMode val="edge"/>
          <c:x val="0.22467344706911638"/>
          <c:y val="2.1810250817884406E-2"/>
        </c:manualLayout>
      </c:layout>
      <c:overlay val="0"/>
    </c:title>
    <c:autoTitleDeleted val="0"/>
    <c:plotArea>
      <c:layout/>
      <c:lineChart>
        <c:grouping val="standard"/>
        <c:varyColors val="0"/>
        <c:ser>
          <c:idx val="0"/>
          <c:order val="0"/>
          <c:tx>
            <c:strRef>
              <c:f>IND.END!$A$48</c:f>
              <c:strCache>
                <c:ptCount val="1"/>
                <c:pt idx="0">
                  <c:v>ENDEUDAMIENTO CORTO PLAZO</c:v>
                </c:pt>
              </c:strCache>
            </c:strRef>
          </c:tx>
          <c:marker>
            <c:symbol val="none"/>
          </c:marker>
          <c:cat>
            <c:numRef>
              <c:f>(IND.END!$A$53,IND.END!$A$57,IND.END!$A$61)</c:f>
              <c:numCache>
                <c:formatCode>General</c:formatCode>
                <c:ptCount val="3"/>
                <c:pt idx="0">
                  <c:v>2014</c:v>
                </c:pt>
                <c:pt idx="1">
                  <c:v>2015</c:v>
                </c:pt>
                <c:pt idx="2">
                  <c:v>2016</c:v>
                </c:pt>
              </c:numCache>
            </c:numRef>
          </c:cat>
          <c:val>
            <c:numRef>
              <c:f>(IND.END!$A$54,IND.END!$A$58,IND.END!$A$62)</c:f>
              <c:numCache>
                <c:formatCode>0.00%</c:formatCode>
                <c:ptCount val="3"/>
                <c:pt idx="0">
                  <c:v>0.12260634527866057</c:v>
                </c:pt>
                <c:pt idx="1">
                  <c:v>0.10179351228819417</c:v>
                </c:pt>
                <c:pt idx="2">
                  <c:v>9.9600008580618779E-2</c:v>
                </c:pt>
              </c:numCache>
            </c:numRef>
          </c:val>
          <c:smooth val="0"/>
          <c:extLst xmlns:c16r2="http://schemas.microsoft.com/office/drawing/2015/06/chart">
            <c:ext xmlns:c16="http://schemas.microsoft.com/office/drawing/2014/chart" uri="{C3380CC4-5D6E-409C-BE32-E72D297353CC}">
              <c16:uniqueId val="{00000000-3108-40BD-AB42-D35F3EB11F78}"/>
            </c:ext>
          </c:extLst>
        </c:ser>
        <c:dLbls>
          <c:showLegendKey val="0"/>
          <c:showVal val="0"/>
          <c:showCatName val="0"/>
          <c:showSerName val="0"/>
          <c:showPercent val="0"/>
          <c:showBubbleSize val="0"/>
        </c:dLbls>
        <c:smooth val="0"/>
        <c:axId val="167838056"/>
        <c:axId val="167838448"/>
      </c:lineChart>
      <c:catAx>
        <c:axId val="167838056"/>
        <c:scaling>
          <c:orientation val="minMax"/>
        </c:scaling>
        <c:delete val="0"/>
        <c:axPos val="b"/>
        <c:numFmt formatCode="General" sourceLinked="1"/>
        <c:majorTickMark val="none"/>
        <c:minorTickMark val="none"/>
        <c:tickLblPos val="nextTo"/>
        <c:txPr>
          <a:bodyPr rot="0" vert="horz"/>
          <a:lstStyle/>
          <a:p>
            <a:pPr>
              <a:defRPr/>
            </a:pPr>
            <a:endParaRPr lang="es-EC"/>
          </a:p>
        </c:txPr>
        <c:crossAx val="167838448"/>
        <c:crosses val="autoZero"/>
        <c:auto val="1"/>
        <c:lblAlgn val="ctr"/>
        <c:lblOffset val="100"/>
        <c:noMultiLvlLbl val="0"/>
      </c:catAx>
      <c:valAx>
        <c:axId val="167838448"/>
        <c:scaling>
          <c:orientation val="minMax"/>
        </c:scaling>
        <c:delete val="0"/>
        <c:axPos val="l"/>
        <c:majorGridlines/>
        <c:numFmt formatCode="0.00%" sourceLinked="1"/>
        <c:majorTickMark val="none"/>
        <c:minorTickMark val="none"/>
        <c:tickLblPos val="nextTo"/>
        <c:txPr>
          <a:bodyPr rot="0" vert="horz"/>
          <a:lstStyle/>
          <a:p>
            <a:pPr>
              <a:defRPr/>
            </a:pPr>
            <a:endParaRPr lang="es-EC"/>
          </a:p>
        </c:txPr>
        <c:crossAx val="167838056"/>
        <c:crosses val="autoZero"/>
        <c:crossBetween val="between"/>
      </c:valAx>
      <c:dTable>
        <c:showHorzBorder val="1"/>
        <c:showVertBorder val="1"/>
        <c:showOutline val="1"/>
        <c:showKeys val="1"/>
        <c:spPr>
          <a:ln w="6350">
            <a:solidFill>
              <a:schemeClr val="tx1"/>
            </a:solidFill>
          </a:ln>
        </c:spPr>
      </c:dTable>
      <c:spPr>
        <a:solidFill>
          <a:schemeClr val="bg1">
            <a:lumMod val="95000"/>
          </a:schemeClr>
        </a:solidFill>
      </c:spPr>
    </c:plotArea>
    <c:plotVisOnly val="1"/>
    <c:dispBlanksAs val="gap"/>
    <c:showDLblsOverMax val="0"/>
  </c:chart>
  <c:spPr>
    <a:solidFill>
      <a:schemeClr val="accent5">
        <a:lumMod val="20000"/>
        <a:lumOff val="80000"/>
      </a:schemeClr>
    </a:solidFill>
  </c:spPr>
  <c:txPr>
    <a:bodyPr/>
    <a:lstStyle/>
    <a:p>
      <a:pPr>
        <a:defRPr sz="1000" b="1" i="0" u="none" strike="noStrike" baseline="0">
          <a:solidFill>
            <a:sysClr val="windowText" lastClr="000000"/>
          </a:solidFill>
          <a:latin typeface="Arial" panose="020B0604020202020204" pitchFamily="34" charset="0"/>
          <a:ea typeface="Calibri"/>
          <a:cs typeface="Arial" panose="020B0604020202020204" pitchFamily="34" charset="0"/>
        </a:defRPr>
      </a:pPr>
      <a:endParaRPr lang="es-EC"/>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3"/>
    </mc:Choice>
    <mc:Fallback>
      <c:style val="43"/>
    </mc:Fallback>
  </mc:AlternateContent>
  <c:clrMapOvr bg1="lt1" tx1="dk1" bg2="lt2" tx2="dk2" accent1="accent1" accent2="accent2" accent3="accent3" accent4="accent4" accent5="accent5" accent6="accent6" hlink="hlink" folHlink="folHlink"/>
  <c:chart>
    <c:title>
      <c:tx>
        <c:rich>
          <a:bodyPr/>
          <a:lstStyle/>
          <a:p>
            <a:pPr>
              <a:defRPr/>
            </a:pPr>
            <a:r>
              <a:rPr lang="es-ES"/>
              <a:t>Endeudamiento a largo plazo</a:t>
            </a:r>
          </a:p>
        </c:rich>
      </c:tx>
      <c:overlay val="0"/>
    </c:title>
    <c:autoTitleDeleted val="0"/>
    <c:plotArea>
      <c:layout/>
      <c:lineChart>
        <c:grouping val="standard"/>
        <c:varyColors val="0"/>
        <c:ser>
          <c:idx val="0"/>
          <c:order val="0"/>
          <c:tx>
            <c:strRef>
              <c:f>IND.END!$A$64</c:f>
              <c:strCache>
                <c:ptCount val="1"/>
                <c:pt idx="0">
                  <c:v>ENDEUDAMIENTO A LARGO PLAZO</c:v>
                </c:pt>
              </c:strCache>
            </c:strRef>
          </c:tx>
          <c:marker>
            <c:symbol val="none"/>
          </c:marker>
          <c:cat>
            <c:numRef>
              <c:f>(IND.END!$A$70,IND.END!$A$74,IND.END!$A$78)</c:f>
              <c:numCache>
                <c:formatCode>General</c:formatCode>
                <c:ptCount val="3"/>
                <c:pt idx="0">
                  <c:v>2014</c:v>
                </c:pt>
                <c:pt idx="1">
                  <c:v>2015</c:v>
                </c:pt>
                <c:pt idx="2">
                  <c:v>2016</c:v>
                </c:pt>
              </c:numCache>
            </c:numRef>
          </c:cat>
          <c:val>
            <c:numRef>
              <c:f>(IND.END!$A$71,IND.END!$A$75,IND.END!$A$79)</c:f>
              <c:numCache>
                <c:formatCode>0.00%</c:formatCode>
                <c:ptCount val="3"/>
                <c:pt idx="0">
                  <c:v>0.2164287602086585</c:v>
                </c:pt>
                <c:pt idx="1">
                  <c:v>0.23344777895923779</c:v>
                </c:pt>
                <c:pt idx="2">
                  <c:v>0.23789527937218941</c:v>
                </c:pt>
              </c:numCache>
            </c:numRef>
          </c:val>
          <c:smooth val="0"/>
          <c:extLst xmlns:c16r2="http://schemas.microsoft.com/office/drawing/2015/06/chart">
            <c:ext xmlns:c16="http://schemas.microsoft.com/office/drawing/2014/chart" uri="{C3380CC4-5D6E-409C-BE32-E72D297353CC}">
              <c16:uniqueId val="{00000000-78D7-4D77-AD25-69FB52E56BE1}"/>
            </c:ext>
          </c:extLst>
        </c:ser>
        <c:dLbls>
          <c:showLegendKey val="0"/>
          <c:showVal val="0"/>
          <c:showCatName val="0"/>
          <c:showSerName val="0"/>
          <c:showPercent val="0"/>
          <c:showBubbleSize val="0"/>
        </c:dLbls>
        <c:smooth val="0"/>
        <c:axId val="167839624"/>
        <c:axId val="167840016"/>
      </c:lineChart>
      <c:catAx>
        <c:axId val="167839624"/>
        <c:scaling>
          <c:orientation val="minMax"/>
        </c:scaling>
        <c:delete val="0"/>
        <c:axPos val="b"/>
        <c:numFmt formatCode="General" sourceLinked="1"/>
        <c:majorTickMark val="none"/>
        <c:minorTickMark val="none"/>
        <c:tickLblPos val="nextTo"/>
        <c:txPr>
          <a:bodyPr rot="0" vert="horz"/>
          <a:lstStyle/>
          <a:p>
            <a:pPr>
              <a:defRPr/>
            </a:pPr>
            <a:endParaRPr lang="es-EC"/>
          </a:p>
        </c:txPr>
        <c:crossAx val="167840016"/>
        <c:crosses val="autoZero"/>
        <c:auto val="1"/>
        <c:lblAlgn val="ctr"/>
        <c:lblOffset val="100"/>
        <c:noMultiLvlLbl val="0"/>
      </c:catAx>
      <c:valAx>
        <c:axId val="167840016"/>
        <c:scaling>
          <c:orientation val="minMax"/>
        </c:scaling>
        <c:delete val="0"/>
        <c:axPos val="l"/>
        <c:majorGridlines/>
        <c:numFmt formatCode="0.00%" sourceLinked="1"/>
        <c:majorTickMark val="none"/>
        <c:minorTickMark val="none"/>
        <c:tickLblPos val="nextTo"/>
        <c:txPr>
          <a:bodyPr rot="0" vert="horz"/>
          <a:lstStyle/>
          <a:p>
            <a:pPr>
              <a:defRPr/>
            </a:pPr>
            <a:endParaRPr lang="es-EC"/>
          </a:p>
        </c:txPr>
        <c:crossAx val="167839624"/>
        <c:crosses val="autoZero"/>
        <c:crossBetween val="between"/>
      </c:valAx>
      <c:dTable>
        <c:showHorzBorder val="1"/>
        <c:showVertBorder val="1"/>
        <c:showOutline val="1"/>
        <c:showKeys val="1"/>
        <c:spPr>
          <a:ln w="6350">
            <a:solidFill>
              <a:schemeClr val="tx1"/>
            </a:solidFill>
          </a:ln>
        </c:spPr>
      </c:dTable>
      <c:spPr>
        <a:solidFill>
          <a:schemeClr val="bg1">
            <a:lumMod val="95000"/>
          </a:schemeClr>
        </a:solidFill>
      </c:spPr>
    </c:plotArea>
    <c:plotVisOnly val="1"/>
    <c:dispBlanksAs val="gap"/>
    <c:showDLblsOverMax val="0"/>
  </c:chart>
  <c:spPr>
    <a:solidFill>
      <a:schemeClr val="accent5">
        <a:lumMod val="20000"/>
        <a:lumOff val="80000"/>
      </a:schemeClr>
    </a:solidFill>
  </c:spPr>
  <c:txPr>
    <a:bodyPr/>
    <a:lstStyle/>
    <a:p>
      <a:pPr>
        <a:defRPr sz="1000" b="1" i="0" u="none" strike="noStrike" baseline="0">
          <a:solidFill>
            <a:sysClr val="windowText" lastClr="000000"/>
          </a:solidFill>
          <a:latin typeface="Arial" panose="020B0604020202020204" pitchFamily="34" charset="0"/>
          <a:ea typeface="Calibri"/>
          <a:cs typeface="Arial" panose="020B0604020202020204" pitchFamily="34" charset="0"/>
        </a:defRPr>
      </a:pPr>
      <a:endParaRPr lang="es-EC"/>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3"/>
    </mc:Choice>
    <mc:Fallback>
      <c:style val="43"/>
    </mc:Fallback>
  </mc:AlternateContent>
  <c:clrMapOvr bg1="lt1" tx1="dk1" bg2="lt2" tx2="dk2" accent1="accent1" accent2="accent2" accent3="accent3" accent4="accent4" accent5="accent5" accent6="accent6" hlink="hlink" folHlink="folHlink"/>
  <c:chart>
    <c:title>
      <c:tx>
        <c:rich>
          <a:bodyPr/>
          <a:lstStyle/>
          <a:p>
            <a:pPr>
              <a:defRPr sz="1400" b="1"/>
            </a:pPr>
            <a:r>
              <a:rPr lang="es-ES"/>
              <a:t>Rotación cuentas por cobrar</a:t>
            </a:r>
          </a:p>
        </c:rich>
      </c:tx>
      <c:overlay val="0"/>
    </c:title>
    <c:autoTitleDeleted val="0"/>
    <c:plotArea>
      <c:layout/>
      <c:lineChart>
        <c:grouping val="standard"/>
        <c:varyColors val="0"/>
        <c:ser>
          <c:idx val="0"/>
          <c:order val="0"/>
          <c:tx>
            <c:v>Veces</c:v>
          </c:tx>
          <c:marker>
            <c:symbol val="none"/>
          </c:marker>
          <c:dLbls>
            <c:spPr>
              <a:noFill/>
              <a:ln>
                <a:noFill/>
              </a:ln>
              <a:effectLst/>
            </c:sp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([2]IND.EFIC!$A$6,[2]IND.EFIC!$A$10,[2]IND.EFIC!$A$14)</c:f>
              <c:numCache>
                <c:formatCode>General</c:formatCode>
                <c:ptCount val="3"/>
                <c:pt idx="0">
                  <c:v>2014</c:v>
                </c:pt>
                <c:pt idx="1">
                  <c:v>2015</c:v>
                </c:pt>
                <c:pt idx="2">
                  <c:v>2016</c:v>
                </c:pt>
              </c:numCache>
            </c:numRef>
          </c:cat>
          <c:val>
            <c:numRef>
              <c:f>'INDICADORES '!$D$25:$F$25</c:f>
              <c:numCache>
                <c:formatCode>0.00</c:formatCode>
                <c:ptCount val="3"/>
                <c:pt idx="0">
                  <c:v>11.297394131526689</c:v>
                </c:pt>
                <c:pt idx="1">
                  <c:v>12.626083911738473</c:v>
                </c:pt>
                <c:pt idx="2">
                  <c:v>14.175526046658277</c:v>
                </c:pt>
              </c:numCache>
            </c:numRef>
          </c:val>
          <c:smooth val="0"/>
          <c:extLst xmlns:c16r2="http://schemas.microsoft.com/office/drawing/2015/06/chart">
            <c:ext xmlns:c16="http://schemas.microsoft.com/office/drawing/2014/chart" uri="{C3380CC4-5D6E-409C-BE32-E72D297353CC}">
              <c16:uniqueId val="{00000000-A204-431F-A040-89357E6B9880}"/>
            </c:ext>
          </c:extLst>
        </c:ser>
        <c:dLbls>
          <c:showLegendKey val="0"/>
          <c:showVal val="1"/>
          <c:showCatName val="0"/>
          <c:showSerName val="0"/>
          <c:showPercent val="0"/>
          <c:showBubbleSize val="0"/>
        </c:dLbls>
        <c:smooth val="0"/>
        <c:axId val="167841192"/>
        <c:axId val="167841584"/>
      </c:lineChart>
      <c:catAx>
        <c:axId val="167841192"/>
        <c:scaling>
          <c:orientation val="minMax"/>
        </c:scaling>
        <c:delete val="0"/>
        <c:axPos val="b"/>
        <c:numFmt formatCode="General" sourceLinked="1"/>
        <c:majorTickMark val="none"/>
        <c:minorTickMark val="none"/>
        <c:tickLblPos val="nextTo"/>
        <c:txPr>
          <a:bodyPr rot="0" vert="horz"/>
          <a:lstStyle/>
          <a:p>
            <a:pPr>
              <a:defRPr/>
            </a:pPr>
            <a:endParaRPr lang="es-EC"/>
          </a:p>
        </c:txPr>
        <c:crossAx val="167841584"/>
        <c:crosses val="autoZero"/>
        <c:auto val="1"/>
        <c:lblAlgn val="ctr"/>
        <c:lblOffset val="100"/>
        <c:noMultiLvlLbl val="0"/>
      </c:catAx>
      <c:valAx>
        <c:axId val="167841584"/>
        <c:scaling>
          <c:orientation val="minMax"/>
        </c:scaling>
        <c:delete val="0"/>
        <c:axPos val="l"/>
        <c:majorGridlines/>
        <c:numFmt formatCode="0.00" sourceLinked="1"/>
        <c:majorTickMark val="none"/>
        <c:minorTickMark val="none"/>
        <c:tickLblPos val="nextTo"/>
        <c:txPr>
          <a:bodyPr rot="0" vert="horz"/>
          <a:lstStyle/>
          <a:p>
            <a:pPr>
              <a:defRPr/>
            </a:pPr>
            <a:endParaRPr lang="es-EC"/>
          </a:p>
        </c:txPr>
        <c:crossAx val="167841192"/>
        <c:crosses val="autoZero"/>
        <c:crossBetween val="between"/>
      </c:valAx>
      <c:dTable>
        <c:showHorzBorder val="1"/>
        <c:showVertBorder val="1"/>
        <c:showOutline val="1"/>
        <c:showKeys val="1"/>
        <c:spPr>
          <a:ln w="6350">
            <a:solidFill>
              <a:schemeClr val="tx1"/>
            </a:solidFill>
          </a:ln>
        </c:spPr>
        <c:txPr>
          <a:bodyPr/>
          <a:lstStyle/>
          <a:p>
            <a:pPr rtl="0">
              <a:defRPr b="1"/>
            </a:pPr>
            <a:endParaRPr lang="es-EC"/>
          </a:p>
        </c:txPr>
      </c:dTable>
      <c:spPr>
        <a:solidFill>
          <a:schemeClr val="bg1">
            <a:lumMod val="95000"/>
          </a:schemeClr>
        </a:solidFill>
      </c:spPr>
    </c:plotArea>
    <c:plotVisOnly val="1"/>
    <c:dispBlanksAs val="gap"/>
    <c:showDLblsOverMax val="0"/>
  </c:chart>
  <c:spPr>
    <a:solidFill>
      <a:schemeClr val="accent5">
        <a:lumMod val="20000"/>
        <a:lumOff val="80000"/>
      </a:schemeClr>
    </a:solidFill>
  </c:spPr>
  <c:txPr>
    <a:bodyPr/>
    <a:lstStyle/>
    <a:p>
      <a:pPr>
        <a:defRPr sz="1000" b="0" i="0" u="none" strike="noStrike" baseline="0">
          <a:solidFill>
            <a:sysClr val="windowText" lastClr="000000"/>
          </a:solidFill>
          <a:latin typeface="Calibri"/>
          <a:ea typeface="Calibri"/>
          <a:cs typeface="Calibri"/>
        </a:defRPr>
      </a:pPr>
      <a:endParaRPr lang="es-EC"/>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3"/>
    </mc:Choice>
    <mc:Fallback>
      <c:style val="43"/>
    </mc:Fallback>
  </mc:AlternateContent>
  <c:clrMapOvr bg1="lt1" tx1="dk1" bg2="lt2" tx2="dk2" accent1="accent1" accent2="accent2" accent3="accent3" accent4="accent4" accent5="accent5" accent6="accent6" hlink="hlink" folHlink="folHlink"/>
  <c:chart>
    <c:title>
      <c:tx>
        <c:rich>
          <a:bodyPr/>
          <a:lstStyle/>
          <a:p>
            <a:pPr>
              <a:defRPr sz="1400" b="1"/>
            </a:pPr>
            <a:r>
              <a:rPr lang="es-ES"/>
              <a:t>Plazo promedio de cobro Cuentas por Cobrar</a:t>
            </a:r>
          </a:p>
        </c:rich>
      </c:tx>
      <c:overlay val="0"/>
    </c:title>
    <c:autoTitleDeleted val="0"/>
    <c:plotArea>
      <c:layout/>
      <c:lineChart>
        <c:grouping val="standard"/>
        <c:varyColors val="0"/>
        <c:ser>
          <c:idx val="0"/>
          <c:order val="0"/>
          <c:tx>
            <c:v>Días</c:v>
          </c:tx>
          <c:marker>
            <c:symbol val="none"/>
          </c:marker>
          <c:cat>
            <c:numRef>
              <c:f>([2]IND.EFIC!$A$23,[2]IND.EFIC!$A$27,[2]IND.EFIC!$A$31)</c:f>
              <c:numCache>
                <c:formatCode>General</c:formatCode>
                <c:ptCount val="3"/>
                <c:pt idx="0">
                  <c:v>2014</c:v>
                </c:pt>
                <c:pt idx="1">
                  <c:v>2015</c:v>
                </c:pt>
                <c:pt idx="2">
                  <c:v>2016</c:v>
                </c:pt>
              </c:numCache>
            </c:numRef>
          </c:cat>
          <c:val>
            <c:numRef>
              <c:f>'INDICADORES '!$D$30:$F$30</c:f>
              <c:numCache>
                <c:formatCode>0</c:formatCode>
                <c:ptCount val="3"/>
                <c:pt idx="0">
                  <c:v>31.865755572373811</c:v>
                </c:pt>
                <c:pt idx="1">
                  <c:v>28.512403569986407</c:v>
                </c:pt>
                <c:pt idx="2">
                  <c:v>25.395882933379109</c:v>
                </c:pt>
              </c:numCache>
            </c:numRef>
          </c:val>
          <c:smooth val="0"/>
          <c:extLst xmlns:c16r2="http://schemas.microsoft.com/office/drawing/2015/06/chart">
            <c:ext xmlns:c16="http://schemas.microsoft.com/office/drawing/2014/chart" uri="{C3380CC4-5D6E-409C-BE32-E72D297353CC}">
              <c16:uniqueId val="{00000000-4DC5-45DE-A8AA-F0ED478E1011}"/>
            </c:ext>
          </c:extLst>
        </c:ser>
        <c:dLbls>
          <c:showLegendKey val="0"/>
          <c:showVal val="0"/>
          <c:showCatName val="0"/>
          <c:showSerName val="0"/>
          <c:showPercent val="0"/>
          <c:showBubbleSize val="0"/>
        </c:dLbls>
        <c:smooth val="0"/>
        <c:axId val="167842760"/>
        <c:axId val="167933624"/>
      </c:lineChart>
      <c:catAx>
        <c:axId val="167842760"/>
        <c:scaling>
          <c:orientation val="minMax"/>
        </c:scaling>
        <c:delete val="0"/>
        <c:axPos val="b"/>
        <c:numFmt formatCode="General" sourceLinked="1"/>
        <c:majorTickMark val="none"/>
        <c:minorTickMark val="none"/>
        <c:tickLblPos val="nextTo"/>
        <c:txPr>
          <a:bodyPr rot="0" vert="horz"/>
          <a:lstStyle/>
          <a:p>
            <a:pPr>
              <a:defRPr/>
            </a:pPr>
            <a:endParaRPr lang="es-EC"/>
          </a:p>
        </c:txPr>
        <c:crossAx val="167933624"/>
        <c:crosses val="autoZero"/>
        <c:auto val="1"/>
        <c:lblAlgn val="ctr"/>
        <c:lblOffset val="100"/>
        <c:noMultiLvlLbl val="0"/>
      </c:catAx>
      <c:valAx>
        <c:axId val="167933624"/>
        <c:scaling>
          <c:orientation val="minMax"/>
        </c:scaling>
        <c:delete val="0"/>
        <c:axPos val="l"/>
        <c:majorGridlines/>
        <c:numFmt formatCode="0" sourceLinked="1"/>
        <c:majorTickMark val="none"/>
        <c:minorTickMark val="none"/>
        <c:tickLblPos val="nextTo"/>
        <c:txPr>
          <a:bodyPr rot="0" vert="horz"/>
          <a:lstStyle/>
          <a:p>
            <a:pPr>
              <a:defRPr/>
            </a:pPr>
            <a:endParaRPr lang="es-EC"/>
          </a:p>
        </c:txPr>
        <c:crossAx val="167842760"/>
        <c:crosses val="autoZero"/>
        <c:crossBetween val="between"/>
      </c:valAx>
      <c:dTable>
        <c:showHorzBorder val="1"/>
        <c:showVertBorder val="1"/>
        <c:showOutline val="1"/>
        <c:showKeys val="1"/>
        <c:spPr>
          <a:ln w="6350">
            <a:solidFill>
              <a:schemeClr val="tx1"/>
            </a:solidFill>
          </a:ln>
        </c:spPr>
        <c:txPr>
          <a:bodyPr/>
          <a:lstStyle/>
          <a:p>
            <a:pPr rtl="0">
              <a:defRPr b="1"/>
            </a:pPr>
            <a:endParaRPr lang="es-EC"/>
          </a:p>
        </c:txPr>
      </c:dTable>
      <c:spPr>
        <a:solidFill>
          <a:schemeClr val="bg1">
            <a:lumMod val="95000"/>
          </a:schemeClr>
        </a:solidFill>
      </c:spPr>
    </c:plotArea>
    <c:plotVisOnly val="1"/>
    <c:dispBlanksAs val="gap"/>
    <c:showDLblsOverMax val="0"/>
  </c:chart>
  <c:spPr>
    <a:solidFill>
      <a:schemeClr val="accent5">
        <a:lumMod val="20000"/>
        <a:lumOff val="80000"/>
      </a:schemeClr>
    </a:solidFill>
  </c:spPr>
  <c:txPr>
    <a:bodyPr/>
    <a:lstStyle/>
    <a:p>
      <a:pPr>
        <a:defRPr sz="1000" b="0" i="0" u="none" strike="noStrike" baseline="0">
          <a:solidFill>
            <a:sysClr val="windowText" lastClr="000000"/>
          </a:solidFill>
          <a:latin typeface="Calibri"/>
          <a:ea typeface="Calibri"/>
          <a:cs typeface="Calibri"/>
        </a:defRPr>
      </a:pPr>
      <a:endParaRPr lang="es-EC"/>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C990C4-4402-473D-BB4D-47D741E608B2}" type="doc">
      <dgm:prSet loTypeId="urn:microsoft.com/office/officeart/2005/8/layout/hierarchy2" loCatId="hierarchy" qsTypeId="urn:microsoft.com/office/officeart/2005/8/quickstyle/simple3" qsCatId="simple" csTypeId="urn:microsoft.com/office/officeart/2005/8/colors/accent2_1" csCatId="accent2" phldr="1"/>
      <dgm:spPr/>
      <dgm:t>
        <a:bodyPr/>
        <a:lstStyle/>
        <a:p>
          <a:endParaRPr lang="es-EC"/>
        </a:p>
      </dgm:t>
    </dgm:pt>
    <dgm:pt modelId="{927369BC-44D0-4DE8-81E2-0680149E8AC9}">
      <dgm:prSet phldrT="[Texto]" custT="1"/>
      <dgm:spPr/>
      <dgm:t>
        <a:bodyPr/>
        <a:lstStyle/>
        <a:p>
          <a:r>
            <a:rPr lang="es-ES" sz="1600" b="1" i="1" dirty="0">
              <a:latin typeface="Times New Roman" panose="02020603050405020304" pitchFamily="18" charset="0"/>
              <a:cs typeface="Times New Roman" panose="02020603050405020304" pitchFamily="18" charset="0"/>
            </a:rPr>
            <a:t>Objetivos</a:t>
          </a:r>
          <a:endParaRPr lang="es-EC" sz="1600" dirty="0">
            <a:latin typeface="Times New Roman" panose="02020603050405020304" pitchFamily="18" charset="0"/>
            <a:cs typeface="Times New Roman" panose="02020603050405020304" pitchFamily="18" charset="0"/>
          </a:endParaRPr>
        </a:p>
      </dgm:t>
    </dgm:pt>
    <dgm:pt modelId="{AA7B3A07-560C-49D6-8301-8811FB2337FA}" type="parTrans" cxnId="{B7C5FC31-B5AA-43B8-98F3-ACD998D9784C}">
      <dgm:prSet/>
      <dgm:spPr/>
      <dgm:t>
        <a:bodyPr/>
        <a:lstStyle/>
        <a:p>
          <a:endParaRPr lang="es-EC"/>
        </a:p>
      </dgm:t>
    </dgm:pt>
    <dgm:pt modelId="{0408D8EF-FDFD-407B-8849-9306A63990F8}" type="sibTrans" cxnId="{B7C5FC31-B5AA-43B8-98F3-ACD998D9784C}">
      <dgm:prSet/>
      <dgm:spPr/>
      <dgm:t>
        <a:bodyPr/>
        <a:lstStyle/>
        <a:p>
          <a:endParaRPr lang="es-EC"/>
        </a:p>
      </dgm:t>
    </dgm:pt>
    <dgm:pt modelId="{354FDE12-22CB-47FD-B349-FAB666DBD8D0}">
      <dgm:prSet phldrT="[Texto]" custT="1"/>
      <dgm:spPr/>
      <dgm:t>
        <a:bodyPr/>
        <a:lstStyle/>
        <a:p>
          <a:r>
            <a:rPr lang="es-ES" sz="1600" b="1" i="1" dirty="0">
              <a:latin typeface="Times New Roman" panose="02020603050405020304" pitchFamily="18" charset="0"/>
              <a:cs typeface="Times New Roman" panose="02020603050405020304" pitchFamily="18" charset="0"/>
            </a:rPr>
            <a:t>Objetivo general</a:t>
          </a:r>
          <a:endParaRPr lang="es-EC" sz="1600" dirty="0">
            <a:latin typeface="Times New Roman" panose="02020603050405020304" pitchFamily="18" charset="0"/>
            <a:cs typeface="Times New Roman" panose="02020603050405020304" pitchFamily="18" charset="0"/>
          </a:endParaRPr>
        </a:p>
      </dgm:t>
    </dgm:pt>
    <dgm:pt modelId="{4A31DBED-31FB-48DB-924C-6A68A3E2BDDC}" type="parTrans" cxnId="{7BF433B9-659E-42FF-88FA-29AAE62CE333}">
      <dgm:prSet custT="1"/>
      <dgm:spPr/>
      <dgm:t>
        <a:bodyPr/>
        <a:lstStyle/>
        <a:p>
          <a:endParaRPr lang="es-EC" sz="1200">
            <a:latin typeface="Times New Roman" panose="02020603050405020304" pitchFamily="18" charset="0"/>
            <a:cs typeface="Times New Roman" panose="02020603050405020304" pitchFamily="18" charset="0"/>
          </a:endParaRPr>
        </a:p>
      </dgm:t>
    </dgm:pt>
    <dgm:pt modelId="{F63CB043-F238-4104-B8BB-739414192C7D}" type="sibTrans" cxnId="{7BF433B9-659E-42FF-88FA-29AAE62CE333}">
      <dgm:prSet/>
      <dgm:spPr/>
      <dgm:t>
        <a:bodyPr/>
        <a:lstStyle/>
        <a:p>
          <a:endParaRPr lang="es-EC"/>
        </a:p>
      </dgm:t>
    </dgm:pt>
    <dgm:pt modelId="{B6F20531-393A-467D-A0B4-F21495697B28}">
      <dgm:prSet phldrT="[Texto]" custT="1"/>
      <dgm:spPr/>
      <dgm:t>
        <a:bodyPr/>
        <a:lstStyle/>
        <a:p>
          <a:r>
            <a:rPr lang="es-ES" sz="1200" dirty="0">
              <a:latin typeface="Times New Roman" panose="02020603050405020304" pitchFamily="18" charset="0"/>
              <a:cs typeface="Times New Roman" panose="02020603050405020304" pitchFamily="18" charset="0"/>
            </a:rPr>
            <a:t>Analizar estrategias de financiamiento e inversión que son utilizadas por los hoteles de cuatro estrellas del Distrito Metropolitano de Quito, a través de un análisis financiero para determinar las incidencias en su rentabilidad en los años 2014, 2015 y 2016.  </a:t>
          </a:r>
          <a:endParaRPr lang="es-EC" sz="1200" dirty="0">
            <a:latin typeface="Times New Roman" panose="02020603050405020304" pitchFamily="18" charset="0"/>
            <a:cs typeface="Times New Roman" panose="02020603050405020304" pitchFamily="18" charset="0"/>
          </a:endParaRPr>
        </a:p>
      </dgm:t>
    </dgm:pt>
    <dgm:pt modelId="{65A5E41F-5E91-4925-AF64-5C07667961A2}" type="parTrans" cxnId="{A96D4BAD-3156-46F8-B06A-F969995BFC31}">
      <dgm:prSet custT="1"/>
      <dgm:spPr/>
      <dgm:t>
        <a:bodyPr/>
        <a:lstStyle/>
        <a:p>
          <a:endParaRPr lang="es-EC" sz="1200">
            <a:latin typeface="Times New Roman" panose="02020603050405020304" pitchFamily="18" charset="0"/>
            <a:cs typeface="Times New Roman" panose="02020603050405020304" pitchFamily="18" charset="0"/>
          </a:endParaRPr>
        </a:p>
      </dgm:t>
    </dgm:pt>
    <dgm:pt modelId="{D34935DF-12D1-4659-AE8C-234D66F2A398}" type="sibTrans" cxnId="{A96D4BAD-3156-46F8-B06A-F969995BFC31}">
      <dgm:prSet/>
      <dgm:spPr/>
      <dgm:t>
        <a:bodyPr/>
        <a:lstStyle/>
        <a:p>
          <a:endParaRPr lang="es-EC"/>
        </a:p>
      </dgm:t>
    </dgm:pt>
    <dgm:pt modelId="{368760A9-FD74-4AE1-B0B7-1CFA5E66FE87}">
      <dgm:prSet phldrT="[Texto]" custT="1"/>
      <dgm:spPr/>
      <dgm:t>
        <a:bodyPr/>
        <a:lstStyle/>
        <a:p>
          <a:r>
            <a:rPr lang="es-ES" sz="1600" b="1" i="1" dirty="0">
              <a:latin typeface="Times New Roman" panose="02020603050405020304" pitchFamily="18" charset="0"/>
              <a:cs typeface="Times New Roman" panose="02020603050405020304" pitchFamily="18" charset="0"/>
            </a:rPr>
            <a:t>Objetivos específicos</a:t>
          </a:r>
          <a:endParaRPr lang="es-EC" sz="1600" dirty="0">
            <a:latin typeface="Times New Roman" panose="02020603050405020304" pitchFamily="18" charset="0"/>
            <a:cs typeface="Times New Roman" panose="02020603050405020304" pitchFamily="18" charset="0"/>
          </a:endParaRPr>
        </a:p>
      </dgm:t>
    </dgm:pt>
    <dgm:pt modelId="{0EDEE2E2-C9C1-4433-BD64-6114A48EAAE4}" type="sibTrans" cxnId="{CDDE1C2C-4F54-4A68-8968-AB48FE66BD79}">
      <dgm:prSet/>
      <dgm:spPr/>
      <dgm:t>
        <a:bodyPr/>
        <a:lstStyle/>
        <a:p>
          <a:endParaRPr lang="es-EC"/>
        </a:p>
      </dgm:t>
    </dgm:pt>
    <dgm:pt modelId="{EADBE6F1-EB58-41A1-A73A-24D0AF0F5246}" type="parTrans" cxnId="{CDDE1C2C-4F54-4A68-8968-AB48FE66BD79}">
      <dgm:prSet custT="1"/>
      <dgm:spPr/>
      <dgm:t>
        <a:bodyPr/>
        <a:lstStyle/>
        <a:p>
          <a:endParaRPr lang="es-EC" sz="1200">
            <a:latin typeface="Times New Roman" panose="02020603050405020304" pitchFamily="18" charset="0"/>
            <a:cs typeface="Times New Roman" panose="02020603050405020304" pitchFamily="18" charset="0"/>
          </a:endParaRPr>
        </a:p>
      </dgm:t>
    </dgm:pt>
    <dgm:pt modelId="{3463A21D-1591-4CF6-A777-D95E807BA687}">
      <dgm:prSet custT="1"/>
      <dgm:spPr/>
      <dgm:t>
        <a:bodyPr/>
        <a:lstStyle/>
        <a:p>
          <a:r>
            <a:rPr lang="es-ES" sz="1200" dirty="0">
              <a:latin typeface="Times New Roman" panose="02020603050405020304" pitchFamily="18" charset="0"/>
              <a:cs typeface="Times New Roman" panose="02020603050405020304" pitchFamily="18" charset="0"/>
            </a:rPr>
            <a:t>Realizar un diagnóstico financiero para evaluar el desempeño de la situación financiera de los hoteles de cuatro estrellas del Distrito Metropolitano de Quito.</a:t>
          </a:r>
        </a:p>
      </dgm:t>
    </dgm:pt>
    <dgm:pt modelId="{74BB8578-7484-4F89-8DCD-EA573D3E0F28}" type="parTrans" cxnId="{89185B6D-6F1F-47D4-BBAC-E6595631DB3A}">
      <dgm:prSet custT="1"/>
      <dgm:spPr/>
      <dgm:t>
        <a:bodyPr/>
        <a:lstStyle/>
        <a:p>
          <a:endParaRPr lang="es-EC" sz="1200">
            <a:latin typeface="Times New Roman" panose="02020603050405020304" pitchFamily="18" charset="0"/>
            <a:cs typeface="Times New Roman" panose="02020603050405020304" pitchFamily="18" charset="0"/>
          </a:endParaRPr>
        </a:p>
      </dgm:t>
    </dgm:pt>
    <dgm:pt modelId="{C941E661-73D1-4226-BFA3-5980AB9BF8E6}" type="sibTrans" cxnId="{89185B6D-6F1F-47D4-BBAC-E6595631DB3A}">
      <dgm:prSet/>
      <dgm:spPr/>
      <dgm:t>
        <a:bodyPr/>
        <a:lstStyle/>
        <a:p>
          <a:endParaRPr lang="es-EC"/>
        </a:p>
      </dgm:t>
    </dgm:pt>
    <dgm:pt modelId="{86C5B524-0749-4118-B7A7-53DA151CFE18}">
      <dgm:prSet custT="1"/>
      <dgm:spPr/>
      <dgm:t>
        <a:bodyPr/>
        <a:lstStyle/>
        <a:p>
          <a:r>
            <a:rPr lang="es-ES" sz="1200" dirty="0">
              <a:latin typeface="Times New Roman" panose="02020603050405020304" pitchFamily="18" charset="0"/>
              <a:cs typeface="Times New Roman" panose="02020603050405020304" pitchFamily="18" charset="0"/>
            </a:rPr>
            <a:t>Determinar los principales factores que influyen en el sector y si éstos inciden en la rentabilidad de la industria hotelera. </a:t>
          </a:r>
        </a:p>
      </dgm:t>
    </dgm:pt>
    <dgm:pt modelId="{808539E7-D219-493E-89F6-76D5576C4D9B}" type="parTrans" cxnId="{1676DF35-827C-4781-BC6D-C9455CAFC800}">
      <dgm:prSet custT="1"/>
      <dgm:spPr/>
      <dgm:t>
        <a:bodyPr/>
        <a:lstStyle/>
        <a:p>
          <a:endParaRPr lang="es-EC" sz="1200">
            <a:latin typeface="Times New Roman" panose="02020603050405020304" pitchFamily="18" charset="0"/>
            <a:cs typeface="Times New Roman" panose="02020603050405020304" pitchFamily="18" charset="0"/>
          </a:endParaRPr>
        </a:p>
      </dgm:t>
    </dgm:pt>
    <dgm:pt modelId="{D21F5FE9-D34D-4C17-A9A8-DC6AAD0E555E}" type="sibTrans" cxnId="{1676DF35-827C-4781-BC6D-C9455CAFC800}">
      <dgm:prSet/>
      <dgm:spPr/>
      <dgm:t>
        <a:bodyPr/>
        <a:lstStyle/>
        <a:p>
          <a:endParaRPr lang="es-EC"/>
        </a:p>
      </dgm:t>
    </dgm:pt>
    <dgm:pt modelId="{4C44592F-FA9D-43F5-8960-F8027E56E40D}">
      <dgm:prSet custT="1"/>
      <dgm:spPr/>
      <dgm:t>
        <a:bodyPr/>
        <a:lstStyle/>
        <a:p>
          <a:r>
            <a:rPr lang="es-ES" sz="1200" dirty="0">
              <a:latin typeface="Times New Roman" panose="02020603050405020304" pitchFamily="18" charset="0"/>
              <a:cs typeface="Times New Roman" panose="02020603050405020304" pitchFamily="18" charset="0"/>
            </a:rPr>
            <a:t>Conocer cuáles son las estrategias de financiamiento e inversión que son utilizadas por los hoteles de cuatro estrellas del Distrito Metropolitano de Quito.</a:t>
          </a:r>
        </a:p>
      </dgm:t>
    </dgm:pt>
    <dgm:pt modelId="{7E319F98-4A5B-4753-900D-53EF9BA20657}" type="parTrans" cxnId="{C3503ACF-F7E1-4466-BB79-D6A4FA6C2073}">
      <dgm:prSet custT="1"/>
      <dgm:spPr/>
      <dgm:t>
        <a:bodyPr/>
        <a:lstStyle/>
        <a:p>
          <a:endParaRPr lang="es-EC" sz="1200">
            <a:latin typeface="Times New Roman" panose="02020603050405020304" pitchFamily="18" charset="0"/>
            <a:cs typeface="Times New Roman" panose="02020603050405020304" pitchFamily="18" charset="0"/>
          </a:endParaRPr>
        </a:p>
      </dgm:t>
    </dgm:pt>
    <dgm:pt modelId="{5D42D5FA-5156-416C-B13F-AC04A778E2C0}" type="sibTrans" cxnId="{C3503ACF-F7E1-4466-BB79-D6A4FA6C2073}">
      <dgm:prSet/>
      <dgm:spPr/>
      <dgm:t>
        <a:bodyPr/>
        <a:lstStyle/>
        <a:p>
          <a:endParaRPr lang="es-EC"/>
        </a:p>
      </dgm:t>
    </dgm:pt>
    <dgm:pt modelId="{2EEC9804-8C3A-48AE-8EA2-EC3E92A97036}">
      <dgm:prSet custT="1"/>
      <dgm:spPr/>
      <dgm:t>
        <a:bodyPr/>
        <a:lstStyle/>
        <a:p>
          <a:r>
            <a:rPr lang="es-ES" sz="1200" dirty="0">
              <a:latin typeface="Times New Roman" panose="02020603050405020304" pitchFamily="18" charset="0"/>
              <a:cs typeface="Times New Roman" panose="02020603050405020304" pitchFamily="18" charset="0"/>
            </a:rPr>
            <a:t>Analizar si las estrategias de financiamiento e inversión que se aplica inciden en la rentabilidad. </a:t>
          </a:r>
        </a:p>
      </dgm:t>
    </dgm:pt>
    <dgm:pt modelId="{74D7A561-7C44-41D6-BFF4-0A1210E8F5AE}" type="parTrans" cxnId="{66C2A961-0BA3-46BC-8CA0-DF521EF4D629}">
      <dgm:prSet custT="1"/>
      <dgm:spPr/>
      <dgm:t>
        <a:bodyPr/>
        <a:lstStyle/>
        <a:p>
          <a:endParaRPr lang="es-EC" sz="1200">
            <a:latin typeface="Times New Roman" panose="02020603050405020304" pitchFamily="18" charset="0"/>
            <a:cs typeface="Times New Roman" panose="02020603050405020304" pitchFamily="18" charset="0"/>
          </a:endParaRPr>
        </a:p>
      </dgm:t>
    </dgm:pt>
    <dgm:pt modelId="{C956F393-FFC6-4CC3-95ED-77C9EA1A1001}" type="sibTrans" cxnId="{66C2A961-0BA3-46BC-8CA0-DF521EF4D629}">
      <dgm:prSet/>
      <dgm:spPr/>
      <dgm:t>
        <a:bodyPr/>
        <a:lstStyle/>
        <a:p>
          <a:endParaRPr lang="es-EC"/>
        </a:p>
      </dgm:t>
    </dgm:pt>
    <dgm:pt modelId="{9965B4C5-BA4D-4921-9B70-6AC150E8B5C8}">
      <dgm:prSet custT="1"/>
      <dgm:spPr/>
      <dgm:t>
        <a:bodyPr/>
        <a:lstStyle/>
        <a:p>
          <a:r>
            <a:rPr lang="es-ES" sz="1200" dirty="0">
              <a:latin typeface="Times New Roman" panose="02020603050405020304" pitchFamily="18" charset="0"/>
              <a:cs typeface="Times New Roman" panose="02020603050405020304" pitchFamily="18" charset="0"/>
            </a:rPr>
            <a:t>Proponer estrategias financieras que permitan la sostenibilidad y generación de beneficios suficientes en el sector.</a:t>
          </a:r>
        </a:p>
      </dgm:t>
    </dgm:pt>
    <dgm:pt modelId="{D8B8B391-B4D0-4C5C-AF78-FCB87DD30EC4}" type="parTrans" cxnId="{BB3E9ECC-266A-4525-9313-A1473BB00BD9}">
      <dgm:prSet custT="1"/>
      <dgm:spPr/>
      <dgm:t>
        <a:bodyPr/>
        <a:lstStyle/>
        <a:p>
          <a:endParaRPr lang="es-EC" sz="1200">
            <a:latin typeface="Times New Roman" panose="02020603050405020304" pitchFamily="18" charset="0"/>
            <a:cs typeface="Times New Roman" panose="02020603050405020304" pitchFamily="18" charset="0"/>
          </a:endParaRPr>
        </a:p>
      </dgm:t>
    </dgm:pt>
    <dgm:pt modelId="{A25F3D2B-540C-44F7-A854-A3615A49BA2C}" type="sibTrans" cxnId="{BB3E9ECC-266A-4525-9313-A1473BB00BD9}">
      <dgm:prSet/>
      <dgm:spPr/>
      <dgm:t>
        <a:bodyPr/>
        <a:lstStyle/>
        <a:p>
          <a:endParaRPr lang="es-EC"/>
        </a:p>
      </dgm:t>
    </dgm:pt>
    <dgm:pt modelId="{110B6A34-0A53-4DBA-81A5-28C606590F9D}" type="pres">
      <dgm:prSet presAssocID="{23C990C4-4402-473D-BB4D-47D741E608B2}" presName="diagram" presStyleCnt="0">
        <dgm:presLayoutVars>
          <dgm:chPref val="1"/>
          <dgm:dir/>
          <dgm:animOne val="branch"/>
          <dgm:animLvl val="lvl"/>
          <dgm:resizeHandles val="exact"/>
        </dgm:presLayoutVars>
      </dgm:prSet>
      <dgm:spPr/>
      <dgm:t>
        <a:bodyPr/>
        <a:lstStyle/>
        <a:p>
          <a:endParaRPr lang="es-EC"/>
        </a:p>
      </dgm:t>
    </dgm:pt>
    <dgm:pt modelId="{3691F4D4-F06E-4489-A055-2DD861AA8D78}" type="pres">
      <dgm:prSet presAssocID="{927369BC-44D0-4DE8-81E2-0680149E8AC9}" presName="root1" presStyleCnt="0"/>
      <dgm:spPr/>
    </dgm:pt>
    <dgm:pt modelId="{BC13D468-4FD2-492C-BF09-FD23F3A38C33}" type="pres">
      <dgm:prSet presAssocID="{927369BC-44D0-4DE8-81E2-0680149E8AC9}" presName="LevelOneTextNode" presStyleLbl="node0" presStyleIdx="0" presStyleCnt="1" custScaleX="85696" custLinFactNeighborX="-13076" custLinFactNeighborY="26461">
        <dgm:presLayoutVars>
          <dgm:chPref val="3"/>
        </dgm:presLayoutVars>
      </dgm:prSet>
      <dgm:spPr/>
      <dgm:t>
        <a:bodyPr/>
        <a:lstStyle/>
        <a:p>
          <a:endParaRPr lang="es-EC"/>
        </a:p>
      </dgm:t>
    </dgm:pt>
    <dgm:pt modelId="{9BE167E9-6344-40E5-A0ED-112051ADF1B3}" type="pres">
      <dgm:prSet presAssocID="{927369BC-44D0-4DE8-81E2-0680149E8AC9}" presName="level2hierChild" presStyleCnt="0"/>
      <dgm:spPr/>
    </dgm:pt>
    <dgm:pt modelId="{7F8A589C-D645-4C36-AE1D-E30968758C36}" type="pres">
      <dgm:prSet presAssocID="{4A31DBED-31FB-48DB-924C-6A68A3E2BDDC}" presName="conn2-1" presStyleLbl="parChTrans1D2" presStyleIdx="0" presStyleCnt="2" custScaleX="2000000"/>
      <dgm:spPr/>
      <dgm:t>
        <a:bodyPr/>
        <a:lstStyle/>
        <a:p>
          <a:endParaRPr lang="es-EC"/>
        </a:p>
      </dgm:t>
    </dgm:pt>
    <dgm:pt modelId="{3DD55E7D-F987-4FC2-A3E4-685966DD94B0}" type="pres">
      <dgm:prSet presAssocID="{4A31DBED-31FB-48DB-924C-6A68A3E2BDDC}" presName="connTx" presStyleLbl="parChTrans1D2" presStyleIdx="0" presStyleCnt="2"/>
      <dgm:spPr/>
      <dgm:t>
        <a:bodyPr/>
        <a:lstStyle/>
        <a:p>
          <a:endParaRPr lang="es-EC"/>
        </a:p>
      </dgm:t>
    </dgm:pt>
    <dgm:pt modelId="{B9CF1001-6F45-43EF-BBE4-7993F134A899}" type="pres">
      <dgm:prSet presAssocID="{354FDE12-22CB-47FD-B349-FAB666DBD8D0}" presName="root2" presStyleCnt="0"/>
      <dgm:spPr/>
    </dgm:pt>
    <dgm:pt modelId="{815C365D-74E2-4DC4-AB61-C80DA4B81487}" type="pres">
      <dgm:prSet presAssocID="{354FDE12-22CB-47FD-B349-FAB666DBD8D0}" presName="LevelTwoTextNode" presStyleLbl="node2" presStyleIdx="0" presStyleCnt="2" custScaleX="93109" custLinFactNeighborX="7224" custLinFactNeighborY="-4432">
        <dgm:presLayoutVars>
          <dgm:chPref val="3"/>
        </dgm:presLayoutVars>
      </dgm:prSet>
      <dgm:spPr/>
      <dgm:t>
        <a:bodyPr/>
        <a:lstStyle/>
        <a:p>
          <a:endParaRPr lang="es-EC"/>
        </a:p>
      </dgm:t>
    </dgm:pt>
    <dgm:pt modelId="{10F4D6C4-599F-48E7-ABAC-85D09CBAFA13}" type="pres">
      <dgm:prSet presAssocID="{354FDE12-22CB-47FD-B349-FAB666DBD8D0}" presName="level3hierChild" presStyleCnt="0"/>
      <dgm:spPr/>
    </dgm:pt>
    <dgm:pt modelId="{FEFC18F0-7647-4465-BC10-BC644122240E}" type="pres">
      <dgm:prSet presAssocID="{65A5E41F-5E91-4925-AF64-5C07667961A2}" presName="conn2-1" presStyleLbl="parChTrans1D3" presStyleIdx="0" presStyleCnt="6" custScaleX="2000000"/>
      <dgm:spPr/>
      <dgm:t>
        <a:bodyPr/>
        <a:lstStyle/>
        <a:p>
          <a:endParaRPr lang="es-EC"/>
        </a:p>
      </dgm:t>
    </dgm:pt>
    <dgm:pt modelId="{D1114A1C-2064-4637-92BE-800E80B97A0B}" type="pres">
      <dgm:prSet presAssocID="{65A5E41F-5E91-4925-AF64-5C07667961A2}" presName="connTx" presStyleLbl="parChTrans1D3" presStyleIdx="0" presStyleCnt="6"/>
      <dgm:spPr/>
      <dgm:t>
        <a:bodyPr/>
        <a:lstStyle/>
        <a:p>
          <a:endParaRPr lang="es-EC"/>
        </a:p>
      </dgm:t>
    </dgm:pt>
    <dgm:pt modelId="{817D171C-60F7-4B2C-9710-65869757F688}" type="pres">
      <dgm:prSet presAssocID="{B6F20531-393A-467D-A0B4-F21495697B28}" presName="root2" presStyleCnt="0"/>
      <dgm:spPr/>
    </dgm:pt>
    <dgm:pt modelId="{8AAEB04B-057A-44E2-BD06-EE1C3ACF8B7D}" type="pres">
      <dgm:prSet presAssocID="{B6F20531-393A-467D-A0B4-F21495697B28}" presName="LevelTwoTextNode" presStyleLbl="node3" presStyleIdx="0" presStyleCnt="6" custScaleX="299063" custLinFactNeighborX="37740" custLinFactNeighborY="-4432">
        <dgm:presLayoutVars>
          <dgm:chPref val="3"/>
        </dgm:presLayoutVars>
      </dgm:prSet>
      <dgm:spPr/>
      <dgm:t>
        <a:bodyPr/>
        <a:lstStyle/>
        <a:p>
          <a:endParaRPr lang="es-EC"/>
        </a:p>
      </dgm:t>
    </dgm:pt>
    <dgm:pt modelId="{11A75774-7117-48FB-AF1C-5E40EB24774E}" type="pres">
      <dgm:prSet presAssocID="{B6F20531-393A-467D-A0B4-F21495697B28}" presName="level3hierChild" presStyleCnt="0"/>
      <dgm:spPr/>
    </dgm:pt>
    <dgm:pt modelId="{EF74A8EB-4BAC-4A3B-9292-5B19B18EF098}" type="pres">
      <dgm:prSet presAssocID="{EADBE6F1-EB58-41A1-A73A-24D0AF0F5246}" presName="conn2-1" presStyleLbl="parChTrans1D2" presStyleIdx="1" presStyleCnt="2" custScaleX="2000000"/>
      <dgm:spPr/>
      <dgm:t>
        <a:bodyPr/>
        <a:lstStyle/>
        <a:p>
          <a:endParaRPr lang="es-EC"/>
        </a:p>
      </dgm:t>
    </dgm:pt>
    <dgm:pt modelId="{7F10C915-D541-4AFF-AA89-46F5245A596A}" type="pres">
      <dgm:prSet presAssocID="{EADBE6F1-EB58-41A1-A73A-24D0AF0F5246}" presName="connTx" presStyleLbl="parChTrans1D2" presStyleIdx="1" presStyleCnt="2"/>
      <dgm:spPr/>
      <dgm:t>
        <a:bodyPr/>
        <a:lstStyle/>
        <a:p>
          <a:endParaRPr lang="es-EC"/>
        </a:p>
      </dgm:t>
    </dgm:pt>
    <dgm:pt modelId="{A823B978-3CD6-4774-959A-2233E6160255}" type="pres">
      <dgm:prSet presAssocID="{368760A9-FD74-4AE1-B0B7-1CFA5E66FE87}" presName="root2" presStyleCnt="0"/>
      <dgm:spPr/>
    </dgm:pt>
    <dgm:pt modelId="{FE9236AC-F5AB-4436-B29C-E5569A73CA0F}" type="pres">
      <dgm:prSet presAssocID="{368760A9-FD74-4AE1-B0B7-1CFA5E66FE87}" presName="LevelTwoTextNode" presStyleLbl="node2" presStyleIdx="1" presStyleCnt="2" custScaleX="98081" custLinFactNeighborX="-2432" custLinFactNeighborY="-4450">
        <dgm:presLayoutVars>
          <dgm:chPref val="3"/>
        </dgm:presLayoutVars>
      </dgm:prSet>
      <dgm:spPr/>
      <dgm:t>
        <a:bodyPr/>
        <a:lstStyle/>
        <a:p>
          <a:endParaRPr lang="es-EC"/>
        </a:p>
      </dgm:t>
    </dgm:pt>
    <dgm:pt modelId="{20254250-FBD8-4A51-A088-CE8890FE3DC8}" type="pres">
      <dgm:prSet presAssocID="{368760A9-FD74-4AE1-B0B7-1CFA5E66FE87}" presName="level3hierChild" presStyleCnt="0"/>
      <dgm:spPr/>
    </dgm:pt>
    <dgm:pt modelId="{FB0FD070-3B88-4DE3-B725-22185F18828D}" type="pres">
      <dgm:prSet presAssocID="{74BB8578-7484-4F89-8DCD-EA573D3E0F28}" presName="conn2-1" presStyleLbl="parChTrans1D3" presStyleIdx="1" presStyleCnt="6" custScaleX="2000000"/>
      <dgm:spPr/>
      <dgm:t>
        <a:bodyPr/>
        <a:lstStyle/>
        <a:p>
          <a:endParaRPr lang="es-EC"/>
        </a:p>
      </dgm:t>
    </dgm:pt>
    <dgm:pt modelId="{2A0D9EC4-EF9B-48CE-B6C6-9951E65ACB44}" type="pres">
      <dgm:prSet presAssocID="{74BB8578-7484-4F89-8DCD-EA573D3E0F28}" presName="connTx" presStyleLbl="parChTrans1D3" presStyleIdx="1" presStyleCnt="6"/>
      <dgm:spPr/>
      <dgm:t>
        <a:bodyPr/>
        <a:lstStyle/>
        <a:p>
          <a:endParaRPr lang="es-EC"/>
        </a:p>
      </dgm:t>
    </dgm:pt>
    <dgm:pt modelId="{3E15BE43-4D4D-4D36-8E8E-F917CB9D3CE8}" type="pres">
      <dgm:prSet presAssocID="{3463A21D-1591-4CF6-A777-D95E807BA687}" presName="root2" presStyleCnt="0"/>
      <dgm:spPr/>
    </dgm:pt>
    <dgm:pt modelId="{1B35624F-FA22-4853-B8BB-D4BFFD4705FB}" type="pres">
      <dgm:prSet presAssocID="{3463A21D-1591-4CF6-A777-D95E807BA687}" presName="LevelTwoTextNode" presStyleLbl="node3" presStyleIdx="1" presStyleCnt="6" custScaleX="299063" custLinFactNeighborX="18244" custLinFactNeighborY="-4450">
        <dgm:presLayoutVars>
          <dgm:chPref val="3"/>
        </dgm:presLayoutVars>
      </dgm:prSet>
      <dgm:spPr/>
      <dgm:t>
        <a:bodyPr/>
        <a:lstStyle/>
        <a:p>
          <a:endParaRPr lang="es-EC"/>
        </a:p>
      </dgm:t>
    </dgm:pt>
    <dgm:pt modelId="{3E05A971-55BB-488B-B875-C4B256D68451}" type="pres">
      <dgm:prSet presAssocID="{3463A21D-1591-4CF6-A777-D95E807BA687}" presName="level3hierChild" presStyleCnt="0"/>
      <dgm:spPr/>
    </dgm:pt>
    <dgm:pt modelId="{0DBD33FE-ECEF-42CE-B1C8-F3391543F701}" type="pres">
      <dgm:prSet presAssocID="{808539E7-D219-493E-89F6-76D5576C4D9B}" presName="conn2-1" presStyleLbl="parChTrans1D3" presStyleIdx="2" presStyleCnt="6" custScaleX="2000000"/>
      <dgm:spPr/>
      <dgm:t>
        <a:bodyPr/>
        <a:lstStyle/>
        <a:p>
          <a:endParaRPr lang="es-EC"/>
        </a:p>
      </dgm:t>
    </dgm:pt>
    <dgm:pt modelId="{6BF6E3F7-3C16-4F71-9E68-CD3D3D3ECDF0}" type="pres">
      <dgm:prSet presAssocID="{808539E7-D219-493E-89F6-76D5576C4D9B}" presName="connTx" presStyleLbl="parChTrans1D3" presStyleIdx="2" presStyleCnt="6"/>
      <dgm:spPr/>
      <dgm:t>
        <a:bodyPr/>
        <a:lstStyle/>
        <a:p>
          <a:endParaRPr lang="es-EC"/>
        </a:p>
      </dgm:t>
    </dgm:pt>
    <dgm:pt modelId="{B7D4C16F-6E44-409A-B2A3-EC929E34BD49}" type="pres">
      <dgm:prSet presAssocID="{86C5B524-0749-4118-B7A7-53DA151CFE18}" presName="root2" presStyleCnt="0"/>
      <dgm:spPr/>
    </dgm:pt>
    <dgm:pt modelId="{4B684BE2-0D24-4898-8B2C-96E70F58D8CE}" type="pres">
      <dgm:prSet presAssocID="{86C5B524-0749-4118-B7A7-53DA151CFE18}" presName="LevelTwoTextNode" presStyleLbl="node3" presStyleIdx="2" presStyleCnt="6" custScaleX="299063" custLinFactNeighborX="18244" custLinFactNeighborY="-4450">
        <dgm:presLayoutVars>
          <dgm:chPref val="3"/>
        </dgm:presLayoutVars>
      </dgm:prSet>
      <dgm:spPr/>
      <dgm:t>
        <a:bodyPr/>
        <a:lstStyle/>
        <a:p>
          <a:endParaRPr lang="es-EC"/>
        </a:p>
      </dgm:t>
    </dgm:pt>
    <dgm:pt modelId="{2C68B656-D1B1-44B5-909B-E031C2F290DC}" type="pres">
      <dgm:prSet presAssocID="{86C5B524-0749-4118-B7A7-53DA151CFE18}" presName="level3hierChild" presStyleCnt="0"/>
      <dgm:spPr/>
    </dgm:pt>
    <dgm:pt modelId="{15905A7C-0B04-4B76-98B8-57831E25072C}" type="pres">
      <dgm:prSet presAssocID="{7E319F98-4A5B-4753-900D-53EF9BA20657}" presName="conn2-1" presStyleLbl="parChTrans1D3" presStyleIdx="3" presStyleCnt="6" custScaleX="2000000"/>
      <dgm:spPr/>
      <dgm:t>
        <a:bodyPr/>
        <a:lstStyle/>
        <a:p>
          <a:endParaRPr lang="es-EC"/>
        </a:p>
      </dgm:t>
    </dgm:pt>
    <dgm:pt modelId="{2D6C84F8-6892-4FBD-BADD-2C3B4097E48F}" type="pres">
      <dgm:prSet presAssocID="{7E319F98-4A5B-4753-900D-53EF9BA20657}" presName="connTx" presStyleLbl="parChTrans1D3" presStyleIdx="3" presStyleCnt="6"/>
      <dgm:spPr/>
      <dgm:t>
        <a:bodyPr/>
        <a:lstStyle/>
        <a:p>
          <a:endParaRPr lang="es-EC"/>
        </a:p>
      </dgm:t>
    </dgm:pt>
    <dgm:pt modelId="{54A30B6E-6C09-4BFE-86AA-288415163C0A}" type="pres">
      <dgm:prSet presAssocID="{4C44592F-FA9D-43F5-8960-F8027E56E40D}" presName="root2" presStyleCnt="0"/>
      <dgm:spPr/>
    </dgm:pt>
    <dgm:pt modelId="{7A4CFFC2-C672-4BAB-8681-68BEC084D69F}" type="pres">
      <dgm:prSet presAssocID="{4C44592F-FA9D-43F5-8960-F8027E56E40D}" presName="LevelTwoTextNode" presStyleLbl="node3" presStyleIdx="3" presStyleCnt="6" custScaleX="299063" custLinFactNeighborX="18244" custLinFactNeighborY="-4450">
        <dgm:presLayoutVars>
          <dgm:chPref val="3"/>
        </dgm:presLayoutVars>
      </dgm:prSet>
      <dgm:spPr/>
      <dgm:t>
        <a:bodyPr/>
        <a:lstStyle/>
        <a:p>
          <a:endParaRPr lang="es-EC"/>
        </a:p>
      </dgm:t>
    </dgm:pt>
    <dgm:pt modelId="{3C1D1F1E-73E2-4118-A411-8B5EBACE2834}" type="pres">
      <dgm:prSet presAssocID="{4C44592F-FA9D-43F5-8960-F8027E56E40D}" presName="level3hierChild" presStyleCnt="0"/>
      <dgm:spPr/>
    </dgm:pt>
    <dgm:pt modelId="{ABA448D3-FDA2-4C05-B4DE-B585C2350B4E}" type="pres">
      <dgm:prSet presAssocID="{74D7A561-7C44-41D6-BFF4-0A1210E8F5AE}" presName="conn2-1" presStyleLbl="parChTrans1D3" presStyleIdx="4" presStyleCnt="6" custScaleX="2000000"/>
      <dgm:spPr/>
      <dgm:t>
        <a:bodyPr/>
        <a:lstStyle/>
        <a:p>
          <a:endParaRPr lang="es-EC"/>
        </a:p>
      </dgm:t>
    </dgm:pt>
    <dgm:pt modelId="{8669B8E6-263C-4FE1-A7AE-1790171684E3}" type="pres">
      <dgm:prSet presAssocID="{74D7A561-7C44-41D6-BFF4-0A1210E8F5AE}" presName="connTx" presStyleLbl="parChTrans1D3" presStyleIdx="4" presStyleCnt="6"/>
      <dgm:spPr/>
      <dgm:t>
        <a:bodyPr/>
        <a:lstStyle/>
        <a:p>
          <a:endParaRPr lang="es-EC"/>
        </a:p>
      </dgm:t>
    </dgm:pt>
    <dgm:pt modelId="{3BE7DA98-E25C-406A-B0B8-5A25A381C1AA}" type="pres">
      <dgm:prSet presAssocID="{2EEC9804-8C3A-48AE-8EA2-EC3E92A97036}" presName="root2" presStyleCnt="0"/>
      <dgm:spPr/>
    </dgm:pt>
    <dgm:pt modelId="{0729F3B4-F5FB-4F2B-A791-637210BEC321}" type="pres">
      <dgm:prSet presAssocID="{2EEC9804-8C3A-48AE-8EA2-EC3E92A97036}" presName="LevelTwoTextNode" presStyleLbl="node3" presStyleIdx="4" presStyleCnt="6" custScaleX="299063" custLinFactNeighborX="18244" custLinFactNeighborY="-4450">
        <dgm:presLayoutVars>
          <dgm:chPref val="3"/>
        </dgm:presLayoutVars>
      </dgm:prSet>
      <dgm:spPr/>
      <dgm:t>
        <a:bodyPr/>
        <a:lstStyle/>
        <a:p>
          <a:endParaRPr lang="es-EC"/>
        </a:p>
      </dgm:t>
    </dgm:pt>
    <dgm:pt modelId="{7D20AEC6-AC2E-45C9-9343-A8A2D802C63C}" type="pres">
      <dgm:prSet presAssocID="{2EEC9804-8C3A-48AE-8EA2-EC3E92A97036}" presName="level3hierChild" presStyleCnt="0"/>
      <dgm:spPr/>
    </dgm:pt>
    <dgm:pt modelId="{74FF7F0D-3155-4137-BD4B-4F84F883B1B8}" type="pres">
      <dgm:prSet presAssocID="{D8B8B391-B4D0-4C5C-AF78-FCB87DD30EC4}" presName="conn2-1" presStyleLbl="parChTrans1D3" presStyleIdx="5" presStyleCnt="6" custScaleX="2000000"/>
      <dgm:spPr/>
      <dgm:t>
        <a:bodyPr/>
        <a:lstStyle/>
        <a:p>
          <a:endParaRPr lang="es-EC"/>
        </a:p>
      </dgm:t>
    </dgm:pt>
    <dgm:pt modelId="{A710C8CE-6A11-48AC-88B0-3EEEB94D33CF}" type="pres">
      <dgm:prSet presAssocID="{D8B8B391-B4D0-4C5C-AF78-FCB87DD30EC4}" presName="connTx" presStyleLbl="parChTrans1D3" presStyleIdx="5" presStyleCnt="6"/>
      <dgm:spPr/>
      <dgm:t>
        <a:bodyPr/>
        <a:lstStyle/>
        <a:p>
          <a:endParaRPr lang="es-EC"/>
        </a:p>
      </dgm:t>
    </dgm:pt>
    <dgm:pt modelId="{13A06B82-6AA0-484F-A1DF-FE3EFC4BE9A9}" type="pres">
      <dgm:prSet presAssocID="{9965B4C5-BA4D-4921-9B70-6AC150E8B5C8}" presName="root2" presStyleCnt="0"/>
      <dgm:spPr/>
    </dgm:pt>
    <dgm:pt modelId="{531FBAF0-3F0A-45ED-AF7E-F1D401BFE5DD}" type="pres">
      <dgm:prSet presAssocID="{9965B4C5-BA4D-4921-9B70-6AC150E8B5C8}" presName="LevelTwoTextNode" presStyleLbl="node3" presStyleIdx="5" presStyleCnt="6" custScaleX="299063" custLinFactNeighborX="18244" custLinFactNeighborY="-4450">
        <dgm:presLayoutVars>
          <dgm:chPref val="3"/>
        </dgm:presLayoutVars>
      </dgm:prSet>
      <dgm:spPr/>
      <dgm:t>
        <a:bodyPr/>
        <a:lstStyle/>
        <a:p>
          <a:endParaRPr lang="es-EC"/>
        </a:p>
      </dgm:t>
    </dgm:pt>
    <dgm:pt modelId="{7A44EC8C-871D-4624-964C-7B84F58EBABE}" type="pres">
      <dgm:prSet presAssocID="{9965B4C5-BA4D-4921-9B70-6AC150E8B5C8}" presName="level3hierChild" presStyleCnt="0"/>
      <dgm:spPr/>
    </dgm:pt>
  </dgm:ptLst>
  <dgm:cxnLst>
    <dgm:cxn modelId="{938CA7E4-21E3-4377-9439-9551A5548EB1}" type="presOf" srcId="{808539E7-D219-493E-89F6-76D5576C4D9B}" destId="{6BF6E3F7-3C16-4F71-9E68-CD3D3D3ECDF0}" srcOrd="1" destOrd="0" presId="urn:microsoft.com/office/officeart/2005/8/layout/hierarchy2"/>
    <dgm:cxn modelId="{1C26D2BD-A2EA-4BCD-ABBA-E9098EC8AEA0}" type="presOf" srcId="{EADBE6F1-EB58-41A1-A73A-24D0AF0F5246}" destId="{7F10C915-D541-4AFF-AA89-46F5245A596A}" srcOrd="1" destOrd="0" presId="urn:microsoft.com/office/officeart/2005/8/layout/hierarchy2"/>
    <dgm:cxn modelId="{DB81578A-EDC1-4382-BEE9-208305CE2774}" type="presOf" srcId="{4A31DBED-31FB-48DB-924C-6A68A3E2BDDC}" destId="{3DD55E7D-F987-4FC2-A3E4-685966DD94B0}" srcOrd="1" destOrd="0" presId="urn:microsoft.com/office/officeart/2005/8/layout/hierarchy2"/>
    <dgm:cxn modelId="{B32C6894-6257-4800-9379-497263EFC429}" type="presOf" srcId="{23C990C4-4402-473D-BB4D-47D741E608B2}" destId="{110B6A34-0A53-4DBA-81A5-28C606590F9D}" srcOrd="0" destOrd="0" presId="urn:microsoft.com/office/officeart/2005/8/layout/hierarchy2"/>
    <dgm:cxn modelId="{08ED5F9E-4406-457E-9AD1-3C6D408CA32B}" type="presOf" srcId="{7E319F98-4A5B-4753-900D-53EF9BA20657}" destId="{2D6C84F8-6892-4FBD-BADD-2C3B4097E48F}" srcOrd="1" destOrd="0" presId="urn:microsoft.com/office/officeart/2005/8/layout/hierarchy2"/>
    <dgm:cxn modelId="{45E18523-42BE-4B0D-8156-C1ABE838BBCD}" type="presOf" srcId="{D8B8B391-B4D0-4C5C-AF78-FCB87DD30EC4}" destId="{A710C8CE-6A11-48AC-88B0-3EEEB94D33CF}" srcOrd="1" destOrd="0" presId="urn:microsoft.com/office/officeart/2005/8/layout/hierarchy2"/>
    <dgm:cxn modelId="{A4182B23-7D15-4B73-AE6B-3F589CC088EE}" type="presOf" srcId="{4C44592F-FA9D-43F5-8960-F8027E56E40D}" destId="{7A4CFFC2-C672-4BAB-8681-68BEC084D69F}" srcOrd="0" destOrd="0" presId="urn:microsoft.com/office/officeart/2005/8/layout/hierarchy2"/>
    <dgm:cxn modelId="{0B5A58A2-3961-4EEF-8B20-9AE93C582362}" type="presOf" srcId="{74D7A561-7C44-41D6-BFF4-0A1210E8F5AE}" destId="{ABA448D3-FDA2-4C05-B4DE-B585C2350B4E}" srcOrd="0" destOrd="0" presId="urn:microsoft.com/office/officeart/2005/8/layout/hierarchy2"/>
    <dgm:cxn modelId="{B7C5FC31-B5AA-43B8-98F3-ACD998D9784C}" srcId="{23C990C4-4402-473D-BB4D-47D741E608B2}" destId="{927369BC-44D0-4DE8-81E2-0680149E8AC9}" srcOrd="0" destOrd="0" parTransId="{AA7B3A07-560C-49D6-8301-8811FB2337FA}" sibTransId="{0408D8EF-FDFD-407B-8849-9306A63990F8}"/>
    <dgm:cxn modelId="{1382A395-F3FE-4ED8-84E9-FCE9AC79EB3A}" type="presOf" srcId="{368760A9-FD74-4AE1-B0B7-1CFA5E66FE87}" destId="{FE9236AC-F5AB-4436-B29C-E5569A73CA0F}" srcOrd="0" destOrd="0" presId="urn:microsoft.com/office/officeart/2005/8/layout/hierarchy2"/>
    <dgm:cxn modelId="{65D9128E-38E3-4F91-84E6-C907E03B416B}" type="presOf" srcId="{808539E7-D219-493E-89F6-76D5576C4D9B}" destId="{0DBD33FE-ECEF-42CE-B1C8-F3391543F701}" srcOrd="0" destOrd="0" presId="urn:microsoft.com/office/officeart/2005/8/layout/hierarchy2"/>
    <dgm:cxn modelId="{1676DF35-827C-4781-BC6D-C9455CAFC800}" srcId="{368760A9-FD74-4AE1-B0B7-1CFA5E66FE87}" destId="{86C5B524-0749-4118-B7A7-53DA151CFE18}" srcOrd="1" destOrd="0" parTransId="{808539E7-D219-493E-89F6-76D5576C4D9B}" sibTransId="{D21F5FE9-D34D-4C17-A9A8-DC6AAD0E555E}"/>
    <dgm:cxn modelId="{F5942730-0095-4BF5-A726-74C3E1E4DEFC}" type="presOf" srcId="{927369BC-44D0-4DE8-81E2-0680149E8AC9}" destId="{BC13D468-4FD2-492C-BF09-FD23F3A38C33}" srcOrd="0" destOrd="0" presId="urn:microsoft.com/office/officeart/2005/8/layout/hierarchy2"/>
    <dgm:cxn modelId="{C29B9A5F-B8EF-4D75-A1A4-43B546ADD02A}" type="presOf" srcId="{3463A21D-1591-4CF6-A777-D95E807BA687}" destId="{1B35624F-FA22-4853-B8BB-D4BFFD4705FB}" srcOrd="0" destOrd="0" presId="urn:microsoft.com/office/officeart/2005/8/layout/hierarchy2"/>
    <dgm:cxn modelId="{66C2A961-0BA3-46BC-8CA0-DF521EF4D629}" srcId="{368760A9-FD74-4AE1-B0B7-1CFA5E66FE87}" destId="{2EEC9804-8C3A-48AE-8EA2-EC3E92A97036}" srcOrd="3" destOrd="0" parTransId="{74D7A561-7C44-41D6-BFF4-0A1210E8F5AE}" sibTransId="{C956F393-FFC6-4CC3-95ED-77C9EA1A1001}"/>
    <dgm:cxn modelId="{E41B29A3-DCB0-4700-83F7-C8DC0C54ADF6}" type="presOf" srcId="{74BB8578-7484-4F89-8DCD-EA573D3E0F28}" destId="{FB0FD070-3B88-4DE3-B725-22185F18828D}" srcOrd="0" destOrd="0" presId="urn:microsoft.com/office/officeart/2005/8/layout/hierarchy2"/>
    <dgm:cxn modelId="{2DDBE408-C4F6-4ECC-BD40-38BE3250FBAA}" type="presOf" srcId="{65A5E41F-5E91-4925-AF64-5C07667961A2}" destId="{D1114A1C-2064-4637-92BE-800E80B97A0B}" srcOrd="1" destOrd="0" presId="urn:microsoft.com/office/officeart/2005/8/layout/hierarchy2"/>
    <dgm:cxn modelId="{A96D4BAD-3156-46F8-B06A-F969995BFC31}" srcId="{354FDE12-22CB-47FD-B349-FAB666DBD8D0}" destId="{B6F20531-393A-467D-A0B4-F21495697B28}" srcOrd="0" destOrd="0" parTransId="{65A5E41F-5E91-4925-AF64-5C07667961A2}" sibTransId="{D34935DF-12D1-4659-AE8C-234D66F2A398}"/>
    <dgm:cxn modelId="{25685A9B-E463-43C2-A843-64583C0C2855}" type="presOf" srcId="{65A5E41F-5E91-4925-AF64-5C07667961A2}" destId="{FEFC18F0-7647-4465-BC10-BC644122240E}" srcOrd="0" destOrd="0" presId="urn:microsoft.com/office/officeart/2005/8/layout/hierarchy2"/>
    <dgm:cxn modelId="{2947F282-1C51-4D67-8D0F-F24747376EC1}" type="presOf" srcId="{354FDE12-22CB-47FD-B349-FAB666DBD8D0}" destId="{815C365D-74E2-4DC4-AB61-C80DA4B81487}" srcOrd="0" destOrd="0" presId="urn:microsoft.com/office/officeart/2005/8/layout/hierarchy2"/>
    <dgm:cxn modelId="{CDDE1C2C-4F54-4A68-8968-AB48FE66BD79}" srcId="{927369BC-44D0-4DE8-81E2-0680149E8AC9}" destId="{368760A9-FD74-4AE1-B0B7-1CFA5E66FE87}" srcOrd="1" destOrd="0" parTransId="{EADBE6F1-EB58-41A1-A73A-24D0AF0F5246}" sibTransId="{0EDEE2E2-C9C1-4433-BD64-6114A48EAAE4}"/>
    <dgm:cxn modelId="{D9AEDEB1-C503-4712-ADF5-5831638B549B}" type="presOf" srcId="{4A31DBED-31FB-48DB-924C-6A68A3E2BDDC}" destId="{7F8A589C-D645-4C36-AE1D-E30968758C36}" srcOrd="0" destOrd="0" presId="urn:microsoft.com/office/officeart/2005/8/layout/hierarchy2"/>
    <dgm:cxn modelId="{C912E1CD-DCD1-40A7-BD82-086C12FE53BE}" type="presOf" srcId="{86C5B524-0749-4118-B7A7-53DA151CFE18}" destId="{4B684BE2-0D24-4898-8B2C-96E70F58D8CE}" srcOrd="0" destOrd="0" presId="urn:microsoft.com/office/officeart/2005/8/layout/hierarchy2"/>
    <dgm:cxn modelId="{632E5E51-AF86-442B-8AE6-88AE07A0E8C9}" type="presOf" srcId="{9965B4C5-BA4D-4921-9B70-6AC150E8B5C8}" destId="{531FBAF0-3F0A-45ED-AF7E-F1D401BFE5DD}" srcOrd="0" destOrd="0" presId="urn:microsoft.com/office/officeart/2005/8/layout/hierarchy2"/>
    <dgm:cxn modelId="{89185B6D-6F1F-47D4-BBAC-E6595631DB3A}" srcId="{368760A9-FD74-4AE1-B0B7-1CFA5E66FE87}" destId="{3463A21D-1591-4CF6-A777-D95E807BA687}" srcOrd="0" destOrd="0" parTransId="{74BB8578-7484-4F89-8DCD-EA573D3E0F28}" sibTransId="{C941E661-73D1-4226-BFA3-5980AB9BF8E6}"/>
    <dgm:cxn modelId="{C3503ACF-F7E1-4466-BB79-D6A4FA6C2073}" srcId="{368760A9-FD74-4AE1-B0B7-1CFA5E66FE87}" destId="{4C44592F-FA9D-43F5-8960-F8027E56E40D}" srcOrd="2" destOrd="0" parTransId="{7E319F98-4A5B-4753-900D-53EF9BA20657}" sibTransId="{5D42D5FA-5156-416C-B13F-AC04A778E2C0}"/>
    <dgm:cxn modelId="{DF994046-4250-4103-A624-4B86066BE3A5}" type="presOf" srcId="{EADBE6F1-EB58-41A1-A73A-24D0AF0F5246}" destId="{EF74A8EB-4BAC-4A3B-9292-5B19B18EF098}" srcOrd="0" destOrd="0" presId="urn:microsoft.com/office/officeart/2005/8/layout/hierarchy2"/>
    <dgm:cxn modelId="{0577ECF7-5A17-4A15-AA69-8DC4AC72F8FC}" type="presOf" srcId="{B6F20531-393A-467D-A0B4-F21495697B28}" destId="{8AAEB04B-057A-44E2-BD06-EE1C3ACF8B7D}" srcOrd="0" destOrd="0" presId="urn:microsoft.com/office/officeart/2005/8/layout/hierarchy2"/>
    <dgm:cxn modelId="{403B9669-262A-4521-B61B-AC378C77C752}" type="presOf" srcId="{2EEC9804-8C3A-48AE-8EA2-EC3E92A97036}" destId="{0729F3B4-F5FB-4F2B-A791-637210BEC321}" srcOrd="0" destOrd="0" presId="urn:microsoft.com/office/officeart/2005/8/layout/hierarchy2"/>
    <dgm:cxn modelId="{7BF433B9-659E-42FF-88FA-29AAE62CE333}" srcId="{927369BC-44D0-4DE8-81E2-0680149E8AC9}" destId="{354FDE12-22CB-47FD-B349-FAB666DBD8D0}" srcOrd="0" destOrd="0" parTransId="{4A31DBED-31FB-48DB-924C-6A68A3E2BDDC}" sibTransId="{F63CB043-F238-4104-B8BB-739414192C7D}"/>
    <dgm:cxn modelId="{FA8A0CF9-A89D-4C38-A374-B64A288A5BC2}" type="presOf" srcId="{D8B8B391-B4D0-4C5C-AF78-FCB87DD30EC4}" destId="{74FF7F0D-3155-4137-BD4B-4F84F883B1B8}" srcOrd="0" destOrd="0" presId="urn:microsoft.com/office/officeart/2005/8/layout/hierarchy2"/>
    <dgm:cxn modelId="{80ECD351-8EDE-4009-A64F-35A3B135D7A1}" type="presOf" srcId="{74BB8578-7484-4F89-8DCD-EA573D3E0F28}" destId="{2A0D9EC4-EF9B-48CE-B6C6-9951E65ACB44}" srcOrd="1" destOrd="0" presId="urn:microsoft.com/office/officeart/2005/8/layout/hierarchy2"/>
    <dgm:cxn modelId="{BB3E9ECC-266A-4525-9313-A1473BB00BD9}" srcId="{368760A9-FD74-4AE1-B0B7-1CFA5E66FE87}" destId="{9965B4C5-BA4D-4921-9B70-6AC150E8B5C8}" srcOrd="4" destOrd="0" parTransId="{D8B8B391-B4D0-4C5C-AF78-FCB87DD30EC4}" sibTransId="{A25F3D2B-540C-44F7-A854-A3615A49BA2C}"/>
    <dgm:cxn modelId="{873BCDF6-FCDE-4AA3-990F-4BE95E8D3B75}" type="presOf" srcId="{74D7A561-7C44-41D6-BFF4-0A1210E8F5AE}" destId="{8669B8E6-263C-4FE1-A7AE-1790171684E3}" srcOrd="1" destOrd="0" presId="urn:microsoft.com/office/officeart/2005/8/layout/hierarchy2"/>
    <dgm:cxn modelId="{8C70BC15-83A7-4157-A500-735FA0BE14E9}" type="presOf" srcId="{7E319F98-4A5B-4753-900D-53EF9BA20657}" destId="{15905A7C-0B04-4B76-98B8-57831E25072C}" srcOrd="0" destOrd="0" presId="urn:microsoft.com/office/officeart/2005/8/layout/hierarchy2"/>
    <dgm:cxn modelId="{1FC1D9CC-B1D5-4F15-A58B-252546BD4830}" type="presParOf" srcId="{110B6A34-0A53-4DBA-81A5-28C606590F9D}" destId="{3691F4D4-F06E-4489-A055-2DD861AA8D78}" srcOrd="0" destOrd="0" presId="urn:microsoft.com/office/officeart/2005/8/layout/hierarchy2"/>
    <dgm:cxn modelId="{14DF2CBB-9F0A-4886-8387-5DEAFD426398}" type="presParOf" srcId="{3691F4D4-F06E-4489-A055-2DD861AA8D78}" destId="{BC13D468-4FD2-492C-BF09-FD23F3A38C33}" srcOrd="0" destOrd="0" presId="urn:microsoft.com/office/officeart/2005/8/layout/hierarchy2"/>
    <dgm:cxn modelId="{91D95A7D-A0D1-41BB-9B7E-5F6184A5C55C}" type="presParOf" srcId="{3691F4D4-F06E-4489-A055-2DD861AA8D78}" destId="{9BE167E9-6344-40E5-A0ED-112051ADF1B3}" srcOrd="1" destOrd="0" presId="urn:microsoft.com/office/officeart/2005/8/layout/hierarchy2"/>
    <dgm:cxn modelId="{3932AAB3-63C6-45D8-84CC-5255867E8E1B}" type="presParOf" srcId="{9BE167E9-6344-40E5-A0ED-112051ADF1B3}" destId="{7F8A589C-D645-4C36-AE1D-E30968758C36}" srcOrd="0" destOrd="0" presId="urn:microsoft.com/office/officeart/2005/8/layout/hierarchy2"/>
    <dgm:cxn modelId="{88AB1AE5-CD77-4ACB-A6ED-1AC555521BD7}" type="presParOf" srcId="{7F8A589C-D645-4C36-AE1D-E30968758C36}" destId="{3DD55E7D-F987-4FC2-A3E4-685966DD94B0}" srcOrd="0" destOrd="0" presId="urn:microsoft.com/office/officeart/2005/8/layout/hierarchy2"/>
    <dgm:cxn modelId="{3A37D72E-1D3A-4C0C-999E-2DEA58408B78}" type="presParOf" srcId="{9BE167E9-6344-40E5-A0ED-112051ADF1B3}" destId="{B9CF1001-6F45-43EF-BBE4-7993F134A899}" srcOrd="1" destOrd="0" presId="urn:microsoft.com/office/officeart/2005/8/layout/hierarchy2"/>
    <dgm:cxn modelId="{F48A4C4D-6476-4A4E-93A2-E8C1FA24C725}" type="presParOf" srcId="{B9CF1001-6F45-43EF-BBE4-7993F134A899}" destId="{815C365D-74E2-4DC4-AB61-C80DA4B81487}" srcOrd="0" destOrd="0" presId="urn:microsoft.com/office/officeart/2005/8/layout/hierarchy2"/>
    <dgm:cxn modelId="{CDCCBD44-6CED-4A54-8186-CAE526DA6480}" type="presParOf" srcId="{B9CF1001-6F45-43EF-BBE4-7993F134A899}" destId="{10F4D6C4-599F-48E7-ABAC-85D09CBAFA13}" srcOrd="1" destOrd="0" presId="urn:microsoft.com/office/officeart/2005/8/layout/hierarchy2"/>
    <dgm:cxn modelId="{B4125CB9-2A75-4E0D-A53E-6824C36578DF}" type="presParOf" srcId="{10F4D6C4-599F-48E7-ABAC-85D09CBAFA13}" destId="{FEFC18F0-7647-4465-BC10-BC644122240E}" srcOrd="0" destOrd="0" presId="urn:microsoft.com/office/officeart/2005/8/layout/hierarchy2"/>
    <dgm:cxn modelId="{2584E737-E014-40B7-9A70-1587645ECD5C}" type="presParOf" srcId="{FEFC18F0-7647-4465-BC10-BC644122240E}" destId="{D1114A1C-2064-4637-92BE-800E80B97A0B}" srcOrd="0" destOrd="0" presId="urn:microsoft.com/office/officeart/2005/8/layout/hierarchy2"/>
    <dgm:cxn modelId="{8C4298A7-F6A2-49AD-9723-D93A90D68AA3}" type="presParOf" srcId="{10F4D6C4-599F-48E7-ABAC-85D09CBAFA13}" destId="{817D171C-60F7-4B2C-9710-65869757F688}" srcOrd="1" destOrd="0" presId="urn:microsoft.com/office/officeart/2005/8/layout/hierarchy2"/>
    <dgm:cxn modelId="{DD75B5DE-C02A-4565-B20C-3F2EF167506B}" type="presParOf" srcId="{817D171C-60F7-4B2C-9710-65869757F688}" destId="{8AAEB04B-057A-44E2-BD06-EE1C3ACF8B7D}" srcOrd="0" destOrd="0" presId="urn:microsoft.com/office/officeart/2005/8/layout/hierarchy2"/>
    <dgm:cxn modelId="{AFB2D52F-2B8D-4B56-A627-9774BCB2D70C}" type="presParOf" srcId="{817D171C-60F7-4B2C-9710-65869757F688}" destId="{11A75774-7117-48FB-AF1C-5E40EB24774E}" srcOrd="1" destOrd="0" presId="urn:microsoft.com/office/officeart/2005/8/layout/hierarchy2"/>
    <dgm:cxn modelId="{2A52BD82-823D-4B35-B758-D061CBF077C1}" type="presParOf" srcId="{9BE167E9-6344-40E5-A0ED-112051ADF1B3}" destId="{EF74A8EB-4BAC-4A3B-9292-5B19B18EF098}" srcOrd="2" destOrd="0" presId="urn:microsoft.com/office/officeart/2005/8/layout/hierarchy2"/>
    <dgm:cxn modelId="{0E9288DB-9748-4C87-8F8C-B7B7F5D65A07}" type="presParOf" srcId="{EF74A8EB-4BAC-4A3B-9292-5B19B18EF098}" destId="{7F10C915-D541-4AFF-AA89-46F5245A596A}" srcOrd="0" destOrd="0" presId="urn:microsoft.com/office/officeart/2005/8/layout/hierarchy2"/>
    <dgm:cxn modelId="{E1FC7247-A72B-4B3C-8C1A-1597F3DAC424}" type="presParOf" srcId="{9BE167E9-6344-40E5-A0ED-112051ADF1B3}" destId="{A823B978-3CD6-4774-959A-2233E6160255}" srcOrd="3" destOrd="0" presId="urn:microsoft.com/office/officeart/2005/8/layout/hierarchy2"/>
    <dgm:cxn modelId="{4E2A9479-91DE-4C12-A953-36621C176ED3}" type="presParOf" srcId="{A823B978-3CD6-4774-959A-2233E6160255}" destId="{FE9236AC-F5AB-4436-B29C-E5569A73CA0F}" srcOrd="0" destOrd="0" presId="urn:microsoft.com/office/officeart/2005/8/layout/hierarchy2"/>
    <dgm:cxn modelId="{94B8A870-A3FA-42B8-9F47-33A9E38EFA8C}" type="presParOf" srcId="{A823B978-3CD6-4774-959A-2233E6160255}" destId="{20254250-FBD8-4A51-A088-CE8890FE3DC8}" srcOrd="1" destOrd="0" presId="urn:microsoft.com/office/officeart/2005/8/layout/hierarchy2"/>
    <dgm:cxn modelId="{33833D0C-3CAC-41DB-BC86-C356C7C27533}" type="presParOf" srcId="{20254250-FBD8-4A51-A088-CE8890FE3DC8}" destId="{FB0FD070-3B88-4DE3-B725-22185F18828D}" srcOrd="0" destOrd="0" presId="urn:microsoft.com/office/officeart/2005/8/layout/hierarchy2"/>
    <dgm:cxn modelId="{D9E26B55-269B-4F61-89EC-142A3A49D135}" type="presParOf" srcId="{FB0FD070-3B88-4DE3-B725-22185F18828D}" destId="{2A0D9EC4-EF9B-48CE-B6C6-9951E65ACB44}" srcOrd="0" destOrd="0" presId="urn:microsoft.com/office/officeart/2005/8/layout/hierarchy2"/>
    <dgm:cxn modelId="{AF73E4C3-7343-4BBD-AAFE-4736DA5A8B69}" type="presParOf" srcId="{20254250-FBD8-4A51-A088-CE8890FE3DC8}" destId="{3E15BE43-4D4D-4D36-8E8E-F917CB9D3CE8}" srcOrd="1" destOrd="0" presId="urn:microsoft.com/office/officeart/2005/8/layout/hierarchy2"/>
    <dgm:cxn modelId="{169FF390-2191-454F-8087-35AF0901057A}" type="presParOf" srcId="{3E15BE43-4D4D-4D36-8E8E-F917CB9D3CE8}" destId="{1B35624F-FA22-4853-B8BB-D4BFFD4705FB}" srcOrd="0" destOrd="0" presId="urn:microsoft.com/office/officeart/2005/8/layout/hierarchy2"/>
    <dgm:cxn modelId="{A5BE18F2-31CC-4554-86BF-4BE2E39DE524}" type="presParOf" srcId="{3E15BE43-4D4D-4D36-8E8E-F917CB9D3CE8}" destId="{3E05A971-55BB-488B-B875-C4B256D68451}" srcOrd="1" destOrd="0" presId="urn:microsoft.com/office/officeart/2005/8/layout/hierarchy2"/>
    <dgm:cxn modelId="{909BB1B0-3A87-432E-A675-08B122FEBE5B}" type="presParOf" srcId="{20254250-FBD8-4A51-A088-CE8890FE3DC8}" destId="{0DBD33FE-ECEF-42CE-B1C8-F3391543F701}" srcOrd="2" destOrd="0" presId="urn:microsoft.com/office/officeart/2005/8/layout/hierarchy2"/>
    <dgm:cxn modelId="{0C64293C-62EA-4B06-BD2D-C64593113065}" type="presParOf" srcId="{0DBD33FE-ECEF-42CE-B1C8-F3391543F701}" destId="{6BF6E3F7-3C16-4F71-9E68-CD3D3D3ECDF0}" srcOrd="0" destOrd="0" presId="urn:microsoft.com/office/officeart/2005/8/layout/hierarchy2"/>
    <dgm:cxn modelId="{5FE88A91-5A1A-4A15-9AAE-1D1F441AF470}" type="presParOf" srcId="{20254250-FBD8-4A51-A088-CE8890FE3DC8}" destId="{B7D4C16F-6E44-409A-B2A3-EC929E34BD49}" srcOrd="3" destOrd="0" presId="urn:microsoft.com/office/officeart/2005/8/layout/hierarchy2"/>
    <dgm:cxn modelId="{CCE78C9E-1FBC-4ED5-B738-26875DFC8DD6}" type="presParOf" srcId="{B7D4C16F-6E44-409A-B2A3-EC929E34BD49}" destId="{4B684BE2-0D24-4898-8B2C-96E70F58D8CE}" srcOrd="0" destOrd="0" presId="urn:microsoft.com/office/officeart/2005/8/layout/hierarchy2"/>
    <dgm:cxn modelId="{7CEF3298-BA17-4B07-BC57-97427D12CB90}" type="presParOf" srcId="{B7D4C16F-6E44-409A-B2A3-EC929E34BD49}" destId="{2C68B656-D1B1-44B5-909B-E031C2F290DC}" srcOrd="1" destOrd="0" presId="urn:microsoft.com/office/officeart/2005/8/layout/hierarchy2"/>
    <dgm:cxn modelId="{A1421C10-E1B3-43AD-BD18-FF88F1618D7E}" type="presParOf" srcId="{20254250-FBD8-4A51-A088-CE8890FE3DC8}" destId="{15905A7C-0B04-4B76-98B8-57831E25072C}" srcOrd="4" destOrd="0" presId="urn:microsoft.com/office/officeart/2005/8/layout/hierarchy2"/>
    <dgm:cxn modelId="{08D482C2-C227-4C16-8809-85EF30F2E86F}" type="presParOf" srcId="{15905A7C-0B04-4B76-98B8-57831E25072C}" destId="{2D6C84F8-6892-4FBD-BADD-2C3B4097E48F}" srcOrd="0" destOrd="0" presId="urn:microsoft.com/office/officeart/2005/8/layout/hierarchy2"/>
    <dgm:cxn modelId="{2DD0DE52-1988-4F08-BDDB-D778D86606A2}" type="presParOf" srcId="{20254250-FBD8-4A51-A088-CE8890FE3DC8}" destId="{54A30B6E-6C09-4BFE-86AA-288415163C0A}" srcOrd="5" destOrd="0" presId="urn:microsoft.com/office/officeart/2005/8/layout/hierarchy2"/>
    <dgm:cxn modelId="{823CB402-3EED-4027-A6A5-15D54740C551}" type="presParOf" srcId="{54A30B6E-6C09-4BFE-86AA-288415163C0A}" destId="{7A4CFFC2-C672-4BAB-8681-68BEC084D69F}" srcOrd="0" destOrd="0" presId="urn:microsoft.com/office/officeart/2005/8/layout/hierarchy2"/>
    <dgm:cxn modelId="{A7EECC3A-BD4C-4772-AAF7-E121404A5389}" type="presParOf" srcId="{54A30B6E-6C09-4BFE-86AA-288415163C0A}" destId="{3C1D1F1E-73E2-4118-A411-8B5EBACE2834}" srcOrd="1" destOrd="0" presId="urn:microsoft.com/office/officeart/2005/8/layout/hierarchy2"/>
    <dgm:cxn modelId="{9FF2D6EF-F770-43C4-BBBB-A429DEEF3730}" type="presParOf" srcId="{20254250-FBD8-4A51-A088-CE8890FE3DC8}" destId="{ABA448D3-FDA2-4C05-B4DE-B585C2350B4E}" srcOrd="6" destOrd="0" presId="urn:microsoft.com/office/officeart/2005/8/layout/hierarchy2"/>
    <dgm:cxn modelId="{BFB0E9CA-9D19-4418-9477-82D3FA814EEC}" type="presParOf" srcId="{ABA448D3-FDA2-4C05-B4DE-B585C2350B4E}" destId="{8669B8E6-263C-4FE1-A7AE-1790171684E3}" srcOrd="0" destOrd="0" presId="urn:microsoft.com/office/officeart/2005/8/layout/hierarchy2"/>
    <dgm:cxn modelId="{CD9E8E4D-9BE5-4A47-B5A4-3C1968C4D9BB}" type="presParOf" srcId="{20254250-FBD8-4A51-A088-CE8890FE3DC8}" destId="{3BE7DA98-E25C-406A-B0B8-5A25A381C1AA}" srcOrd="7" destOrd="0" presId="urn:microsoft.com/office/officeart/2005/8/layout/hierarchy2"/>
    <dgm:cxn modelId="{29473688-3E3E-4FA0-8467-D13A3648893E}" type="presParOf" srcId="{3BE7DA98-E25C-406A-B0B8-5A25A381C1AA}" destId="{0729F3B4-F5FB-4F2B-A791-637210BEC321}" srcOrd="0" destOrd="0" presId="urn:microsoft.com/office/officeart/2005/8/layout/hierarchy2"/>
    <dgm:cxn modelId="{A836DE51-8497-4F9A-96D4-9C1AC01FEB2C}" type="presParOf" srcId="{3BE7DA98-E25C-406A-B0B8-5A25A381C1AA}" destId="{7D20AEC6-AC2E-45C9-9343-A8A2D802C63C}" srcOrd="1" destOrd="0" presId="urn:microsoft.com/office/officeart/2005/8/layout/hierarchy2"/>
    <dgm:cxn modelId="{1A7AAFA0-4C45-41E1-A588-8639CB237A8C}" type="presParOf" srcId="{20254250-FBD8-4A51-A088-CE8890FE3DC8}" destId="{74FF7F0D-3155-4137-BD4B-4F84F883B1B8}" srcOrd="8" destOrd="0" presId="urn:microsoft.com/office/officeart/2005/8/layout/hierarchy2"/>
    <dgm:cxn modelId="{5BE53A2B-A6EC-4688-8D16-6D731DC36E78}" type="presParOf" srcId="{74FF7F0D-3155-4137-BD4B-4F84F883B1B8}" destId="{A710C8CE-6A11-48AC-88B0-3EEEB94D33CF}" srcOrd="0" destOrd="0" presId="urn:microsoft.com/office/officeart/2005/8/layout/hierarchy2"/>
    <dgm:cxn modelId="{C3BF2746-9C10-42A2-9541-4E94D922D8E2}" type="presParOf" srcId="{20254250-FBD8-4A51-A088-CE8890FE3DC8}" destId="{13A06B82-6AA0-484F-A1DF-FE3EFC4BE9A9}" srcOrd="9" destOrd="0" presId="urn:microsoft.com/office/officeart/2005/8/layout/hierarchy2"/>
    <dgm:cxn modelId="{4C2C98B8-1890-4D3D-B783-086517D68130}" type="presParOf" srcId="{13A06B82-6AA0-484F-A1DF-FE3EFC4BE9A9}" destId="{531FBAF0-3F0A-45ED-AF7E-F1D401BFE5DD}" srcOrd="0" destOrd="0" presId="urn:microsoft.com/office/officeart/2005/8/layout/hierarchy2"/>
    <dgm:cxn modelId="{8C348030-D216-4A6A-BBA3-0FC4386BA0E7}" type="presParOf" srcId="{13A06B82-6AA0-484F-A1DF-FE3EFC4BE9A9}" destId="{7A44EC8C-871D-4624-964C-7B84F58EBABE}"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E870160-968D-4E22-9BD8-5C7AD5E5A31A}" type="doc">
      <dgm:prSet loTypeId="urn:microsoft.com/office/officeart/2008/layout/RadialCluster" loCatId="cycle" qsTypeId="urn:microsoft.com/office/officeart/2005/8/quickstyle/simple5" qsCatId="simple" csTypeId="urn:microsoft.com/office/officeart/2005/8/colors/accent3_1" csCatId="accent3" phldr="1"/>
      <dgm:spPr/>
      <dgm:t>
        <a:bodyPr/>
        <a:lstStyle/>
        <a:p>
          <a:endParaRPr lang="es-EC"/>
        </a:p>
      </dgm:t>
    </dgm:pt>
    <dgm:pt modelId="{5552421B-AB27-4EA2-950D-22DDA208DED9}">
      <dgm:prSet phldrT="[Texto]" custT="1"/>
      <dgm:spPr>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dgm:spPr>
      <dgm:t>
        <a:bodyPr/>
        <a:lstStyle/>
        <a:p>
          <a:r>
            <a:rPr lang="es-MX" sz="1800" b="1" dirty="0">
              <a:latin typeface="Times New Roman" panose="02020603050405020304" pitchFamily="18" charset="0"/>
              <a:cs typeface="Times New Roman" panose="02020603050405020304" pitchFamily="18" charset="0"/>
            </a:rPr>
            <a:t>FUENTES</a:t>
          </a:r>
          <a:endParaRPr lang="es-EC" sz="1800" b="1" dirty="0">
            <a:latin typeface="Times New Roman" panose="02020603050405020304" pitchFamily="18" charset="0"/>
            <a:cs typeface="Times New Roman" panose="02020603050405020304" pitchFamily="18" charset="0"/>
          </a:endParaRPr>
        </a:p>
      </dgm:t>
    </dgm:pt>
    <dgm:pt modelId="{D9411FBF-BD1B-414E-BF21-4A08362CD6AF}" type="parTrans" cxnId="{C8C38044-C4E8-4699-96F6-6C98068573BE}">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D828F2D8-D88B-4E5F-8231-0C878343F5DD}" type="sibTrans" cxnId="{C8C38044-C4E8-4699-96F6-6C98068573BE}">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C6C7A5F6-D2D7-48CF-B438-1E3305A00466}">
      <dgm:prSet phldrT="[Texto]" custT="1"/>
      <dgm:spPr>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dgm:spPr>
      <dgm:t>
        <a:bodyPr/>
        <a:lstStyle/>
        <a:p>
          <a:r>
            <a:rPr lang="es-EC" sz="1400">
              <a:latin typeface="Times New Roman" panose="02020603050405020304" pitchFamily="18" charset="0"/>
              <a:cs typeface="Times New Roman" panose="02020603050405020304" pitchFamily="18" charset="0"/>
            </a:rPr>
            <a:t>INFORMACIÓN PRIMARIA </a:t>
          </a:r>
          <a:endParaRPr lang="es-EC" sz="1400" dirty="0">
            <a:latin typeface="Times New Roman" panose="02020603050405020304" pitchFamily="18" charset="0"/>
            <a:cs typeface="Times New Roman" panose="02020603050405020304" pitchFamily="18" charset="0"/>
          </a:endParaRPr>
        </a:p>
      </dgm:t>
    </dgm:pt>
    <dgm:pt modelId="{B54582DD-F119-405E-A2A0-97E69FB0B519}" type="parTrans" cxnId="{211EA4A2-597C-4579-95E4-DBAD7FBFC42D}">
      <dgm:prSet/>
      <dgm:spPr>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8A1FC500-93AD-4871-9FE7-369FFB2D3D39}" type="sibTrans" cxnId="{211EA4A2-597C-4579-95E4-DBAD7FBFC42D}">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EC10D397-9A60-4A30-97FA-FB7ABA25440E}">
      <dgm:prSet phldrT="[Texto]" custT="1"/>
      <dgm:spPr>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dgm:spPr>
      <dgm:t>
        <a:bodyPr/>
        <a:lstStyle/>
        <a:p>
          <a:r>
            <a:rPr lang="es-EC" sz="1400">
              <a:latin typeface="Times New Roman" panose="02020603050405020304" pitchFamily="18" charset="0"/>
              <a:cs typeface="Times New Roman" panose="02020603050405020304" pitchFamily="18" charset="0"/>
            </a:rPr>
            <a:t>INFORMACIÓN SECUANDARIA</a:t>
          </a:r>
          <a:endParaRPr lang="es-EC" sz="1400" dirty="0">
            <a:latin typeface="Times New Roman" panose="02020603050405020304" pitchFamily="18" charset="0"/>
            <a:cs typeface="Times New Roman" panose="02020603050405020304" pitchFamily="18" charset="0"/>
          </a:endParaRPr>
        </a:p>
      </dgm:t>
    </dgm:pt>
    <dgm:pt modelId="{998600EB-A79F-4426-9357-536181C830BE}" type="parTrans" cxnId="{0A14DAE2-2E82-49B2-8AB4-71355FF3F12B}">
      <dgm:prSet/>
      <dgm:spPr>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0B10B6E4-8B93-4022-A68B-E296FAC3F5C9}" type="sibTrans" cxnId="{0A14DAE2-2E82-49B2-8AB4-71355FF3F12B}">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95726E97-CFB8-4D79-BBF4-BA1E255FD8F7}">
      <dgm:prSet phldrT="[Texto]" custT="1"/>
      <dgm:spPr>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dgm:spPr>
      <dgm:t>
        <a:bodyPr/>
        <a:lstStyle/>
        <a:p>
          <a:r>
            <a:rPr lang="es-EC" sz="1400" dirty="0">
              <a:latin typeface="Times New Roman" panose="02020603050405020304" pitchFamily="18" charset="0"/>
              <a:cs typeface="Times New Roman" panose="02020603050405020304" pitchFamily="18" charset="0"/>
            </a:rPr>
            <a:t>INSTRUMENTO DE RECOLECCIÓN:</a:t>
          </a:r>
        </a:p>
        <a:p>
          <a:r>
            <a:rPr lang="es-MX" sz="1400" b="1" dirty="0">
              <a:latin typeface="Times New Roman" panose="02020603050405020304" pitchFamily="18" charset="0"/>
              <a:cs typeface="Times New Roman" panose="02020603050405020304" pitchFamily="18" charset="0"/>
            </a:rPr>
            <a:t>CUESTIONARIO</a:t>
          </a:r>
          <a:endParaRPr lang="es-EC" sz="1400" b="1" dirty="0">
            <a:latin typeface="Times New Roman" panose="02020603050405020304" pitchFamily="18" charset="0"/>
            <a:cs typeface="Times New Roman" panose="02020603050405020304" pitchFamily="18" charset="0"/>
          </a:endParaRPr>
        </a:p>
      </dgm:t>
    </dgm:pt>
    <dgm:pt modelId="{E181ADF4-0A89-43EA-860E-6C8208BD7194}" type="sibTrans" cxnId="{3119D0A4-6FF6-49B0-A3BD-99A4D6C4D3E8}">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1C16C250-13EA-4D1B-B1B9-550CF4EEAD22}" type="parTrans" cxnId="{3119D0A4-6FF6-49B0-A3BD-99A4D6C4D3E8}">
      <dgm:prSet/>
      <dgm:spPr>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a:ln>
          <a:noFill/>
        </a:ln>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1CCD76CE-7E01-4E75-A9C3-DA47A28993D2}" type="pres">
      <dgm:prSet presAssocID="{5E870160-968D-4E22-9BD8-5C7AD5E5A31A}" presName="Name0" presStyleCnt="0">
        <dgm:presLayoutVars>
          <dgm:chMax val="1"/>
          <dgm:chPref val="1"/>
          <dgm:dir/>
          <dgm:animOne val="branch"/>
          <dgm:animLvl val="lvl"/>
        </dgm:presLayoutVars>
      </dgm:prSet>
      <dgm:spPr/>
      <dgm:t>
        <a:bodyPr/>
        <a:lstStyle/>
        <a:p>
          <a:endParaRPr lang="es-EC"/>
        </a:p>
      </dgm:t>
    </dgm:pt>
    <dgm:pt modelId="{11EFF785-B68C-4BF2-8261-07510E743BDD}" type="pres">
      <dgm:prSet presAssocID="{5552421B-AB27-4EA2-950D-22DDA208DED9}" presName="singleCycle" presStyleCnt="0"/>
      <dgm:spPr/>
    </dgm:pt>
    <dgm:pt modelId="{AEBC4F0A-0CEE-499E-A94B-4591C4EE350E}" type="pres">
      <dgm:prSet presAssocID="{5552421B-AB27-4EA2-950D-22DDA208DED9}" presName="singleCenter" presStyleLbl="node1" presStyleIdx="0" presStyleCnt="4" custScaleX="145804" custScaleY="55521" custLinFactNeighborX="-71579" custLinFactNeighborY="-6038">
        <dgm:presLayoutVars>
          <dgm:chMax val="7"/>
          <dgm:chPref val="7"/>
        </dgm:presLayoutVars>
      </dgm:prSet>
      <dgm:spPr/>
      <dgm:t>
        <a:bodyPr/>
        <a:lstStyle/>
        <a:p>
          <a:endParaRPr lang="es-EC"/>
        </a:p>
      </dgm:t>
    </dgm:pt>
    <dgm:pt modelId="{8D5D3664-9E2E-4D10-8A27-01229DFFF7C9}" type="pres">
      <dgm:prSet presAssocID="{B54582DD-F119-405E-A2A0-97E69FB0B519}" presName="Name56" presStyleLbl="parChTrans1D2" presStyleIdx="0" presStyleCnt="3" custSzX="689691"/>
      <dgm:spPr/>
      <dgm:t>
        <a:bodyPr/>
        <a:lstStyle/>
        <a:p>
          <a:endParaRPr lang="es-EC"/>
        </a:p>
      </dgm:t>
    </dgm:pt>
    <dgm:pt modelId="{443073EC-4418-4066-8F4A-8CCA7F9A8585}" type="pres">
      <dgm:prSet presAssocID="{C6C7A5F6-D2D7-48CF-B438-1E3305A00466}" presName="text0" presStyleLbl="node1" presStyleIdx="1" presStyleCnt="4" custScaleX="220380" custScaleY="79145" custRadScaleRad="121845" custRadScaleInc="-84740">
        <dgm:presLayoutVars>
          <dgm:bulletEnabled val="1"/>
        </dgm:presLayoutVars>
      </dgm:prSet>
      <dgm:spPr/>
      <dgm:t>
        <a:bodyPr/>
        <a:lstStyle/>
        <a:p>
          <a:endParaRPr lang="es-EC"/>
        </a:p>
      </dgm:t>
    </dgm:pt>
    <dgm:pt modelId="{C0FC34FB-D858-4A45-B3B5-478C432B2F0F}" type="pres">
      <dgm:prSet presAssocID="{998600EB-A79F-4426-9357-536181C830BE}" presName="Name56" presStyleLbl="parChTrans1D2" presStyleIdx="1" presStyleCnt="3" custSzX="131301"/>
      <dgm:spPr/>
      <dgm:t>
        <a:bodyPr/>
        <a:lstStyle/>
        <a:p>
          <a:endParaRPr lang="es-EC"/>
        </a:p>
      </dgm:t>
    </dgm:pt>
    <dgm:pt modelId="{1BC78C8F-BECC-4A60-8594-31CACF129414}" type="pres">
      <dgm:prSet presAssocID="{EC10D397-9A60-4A30-97FA-FB7ABA25440E}" presName="text0" presStyleLbl="node1" presStyleIdx="2" presStyleCnt="4" custScaleX="220380" custScaleY="79145" custRadScaleRad="105799" custRadScaleInc="201765">
        <dgm:presLayoutVars>
          <dgm:bulletEnabled val="1"/>
        </dgm:presLayoutVars>
      </dgm:prSet>
      <dgm:spPr/>
      <dgm:t>
        <a:bodyPr/>
        <a:lstStyle/>
        <a:p>
          <a:endParaRPr lang="es-EC"/>
        </a:p>
      </dgm:t>
    </dgm:pt>
    <dgm:pt modelId="{D5661990-C73E-4AA3-B76D-E92EE375F184}" type="pres">
      <dgm:prSet presAssocID="{1C16C250-13EA-4D1B-B1B9-550CF4EEAD22}" presName="Name56" presStyleLbl="parChTrans1D2" presStyleIdx="2" presStyleCnt="3" custSzX="131301"/>
      <dgm:spPr/>
      <dgm:t>
        <a:bodyPr/>
        <a:lstStyle/>
        <a:p>
          <a:endParaRPr lang="es-EC"/>
        </a:p>
      </dgm:t>
    </dgm:pt>
    <dgm:pt modelId="{BB2C1426-F12C-46AE-A428-33FDEED97153}" type="pres">
      <dgm:prSet presAssocID="{95726E97-CFB8-4D79-BBF4-BA1E255FD8F7}" presName="text0" presStyleLbl="node1" presStyleIdx="3" presStyleCnt="4" custScaleX="220380" custScaleY="79145" custRadScaleRad="156170" custRadScaleInc="-298597">
        <dgm:presLayoutVars>
          <dgm:bulletEnabled val="1"/>
        </dgm:presLayoutVars>
      </dgm:prSet>
      <dgm:spPr/>
      <dgm:t>
        <a:bodyPr/>
        <a:lstStyle/>
        <a:p>
          <a:endParaRPr lang="es-EC"/>
        </a:p>
      </dgm:t>
    </dgm:pt>
  </dgm:ptLst>
  <dgm:cxnLst>
    <dgm:cxn modelId="{3119D0A4-6FF6-49B0-A3BD-99A4D6C4D3E8}" srcId="{5552421B-AB27-4EA2-950D-22DDA208DED9}" destId="{95726E97-CFB8-4D79-BBF4-BA1E255FD8F7}" srcOrd="2" destOrd="0" parTransId="{1C16C250-13EA-4D1B-B1B9-550CF4EEAD22}" sibTransId="{E181ADF4-0A89-43EA-860E-6C8208BD7194}"/>
    <dgm:cxn modelId="{234E2F54-B5C7-4CCC-8E94-9819EFA4BDF8}" type="presOf" srcId="{998600EB-A79F-4426-9357-536181C830BE}" destId="{C0FC34FB-D858-4A45-B3B5-478C432B2F0F}" srcOrd="0" destOrd="0" presId="urn:microsoft.com/office/officeart/2008/layout/RadialCluster"/>
    <dgm:cxn modelId="{A7599DBB-B2D5-4EDB-BE07-E1F0A3370619}" type="presOf" srcId="{B54582DD-F119-405E-A2A0-97E69FB0B519}" destId="{8D5D3664-9E2E-4D10-8A27-01229DFFF7C9}" srcOrd="0" destOrd="0" presId="urn:microsoft.com/office/officeart/2008/layout/RadialCluster"/>
    <dgm:cxn modelId="{C8C38044-C4E8-4699-96F6-6C98068573BE}" srcId="{5E870160-968D-4E22-9BD8-5C7AD5E5A31A}" destId="{5552421B-AB27-4EA2-950D-22DDA208DED9}" srcOrd="0" destOrd="0" parTransId="{D9411FBF-BD1B-414E-BF21-4A08362CD6AF}" sibTransId="{D828F2D8-D88B-4E5F-8231-0C878343F5DD}"/>
    <dgm:cxn modelId="{0A14DAE2-2E82-49B2-8AB4-71355FF3F12B}" srcId="{5552421B-AB27-4EA2-950D-22DDA208DED9}" destId="{EC10D397-9A60-4A30-97FA-FB7ABA25440E}" srcOrd="1" destOrd="0" parTransId="{998600EB-A79F-4426-9357-536181C830BE}" sibTransId="{0B10B6E4-8B93-4022-A68B-E296FAC3F5C9}"/>
    <dgm:cxn modelId="{49F945B8-0695-43F5-8254-CB37CCBB551F}" type="presOf" srcId="{95726E97-CFB8-4D79-BBF4-BA1E255FD8F7}" destId="{BB2C1426-F12C-46AE-A428-33FDEED97153}" srcOrd="0" destOrd="0" presId="urn:microsoft.com/office/officeart/2008/layout/RadialCluster"/>
    <dgm:cxn modelId="{8DA02EB6-C403-4E87-9157-D0FAD47402EF}" type="presOf" srcId="{1C16C250-13EA-4D1B-B1B9-550CF4EEAD22}" destId="{D5661990-C73E-4AA3-B76D-E92EE375F184}" srcOrd="0" destOrd="0" presId="urn:microsoft.com/office/officeart/2008/layout/RadialCluster"/>
    <dgm:cxn modelId="{F5B4C95B-56D5-4614-9F53-DBE7070F9C75}" type="presOf" srcId="{5552421B-AB27-4EA2-950D-22DDA208DED9}" destId="{AEBC4F0A-0CEE-499E-A94B-4591C4EE350E}" srcOrd="0" destOrd="0" presId="urn:microsoft.com/office/officeart/2008/layout/RadialCluster"/>
    <dgm:cxn modelId="{2F34B7AE-28A5-4DDF-AE71-1BE7D69B988B}" type="presOf" srcId="{5E870160-968D-4E22-9BD8-5C7AD5E5A31A}" destId="{1CCD76CE-7E01-4E75-A9C3-DA47A28993D2}" srcOrd="0" destOrd="0" presId="urn:microsoft.com/office/officeart/2008/layout/RadialCluster"/>
    <dgm:cxn modelId="{2EF49976-BF02-41D7-82AA-C29B51AFAE70}" type="presOf" srcId="{C6C7A5F6-D2D7-48CF-B438-1E3305A00466}" destId="{443073EC-4418-4066-8F4A-8CCA7F9A8585}" srcOrd="0" destOrd="0" presId="urn:microsoft.com/office/officeart/2008/layout/RadialCluster"/>
    <dgm:cxn modelId="{211EA4A2-597C-4579-95E4-DBAD7FBFC42D}" srcId="{5552421B-AB27-4EA2-950D-22DDA208DED9}" destId="{C6C7A5F6-D2D7-48CF-B438-1E3305A00466}" srcOrd="0" destOrd="0" parTransId="{B54582DD-F119-405E-A2A0-97E69FB0B519}" sibTransId="{8A1FC500-93AD-4871-9FE7-369FFB2D3D39}"/>
    <dgm:cxn modelId="{F889A185-4F34-4F37-976A-4C3DC88031C0}" type="presOf" srcId="{EC10D397-9A60-4A30-97FA-FB7ABA25440E}" destId="{1BC78C8F-BECC-4A60-8594-31CACF129414}" srcOrd="0" destOrd="0" presId="urn:microsoft.com/office/officeart/2008/layout/RadialCluster"/>
    <dgm:cxn modelId="{D72C61E6-68CD-4A50-974F-4CCED5111EFB}" type="presParOf" srcId="{1CCD76CE-7E01-4E75-A9C3-DA47A28993D2}" destId="{11EFF785-B68C-4BF2-8261-07510E743BDD}" srcOrd="0" destOrd="0" presId="urn:microsoft.com/office/officeart/2008/layout/RadialCluster"/>
    <dgm:cxn modelId="{5CF6765B-FADF-4BF9-9D53-E640FD30CC76}" type="presParOf" srcId="{11EFF785-B68C-4BF2-8261-07510E743BDD}" destId="{AEBC4F0A-0CEE-499E-A94B-4591C4EE350E}" srcOrd="0" destOrd="0" presId="urn:microsoft.com/office/officeart/2008/layout/RadialCluster"/>
    <dgm:cxn modelId="{0393C33B-34B5-49C7-8311-303F723CE51E}" type="presParOf" srcId="{11EFF785-B68C-4BF2-8261-07510E743BDD}" destId="{8D5D3664-9E2E-4D10-8A27-01229DFFF7C9}" srcOrd="1" destOrd="0" presId="urn:microsoft.com/office/officeart/2008/layout/RadialCluster"/>
    <dgm:cxn modelId="{260730B1-3305-41B5-87B8-F8B43EAC9808}" type="presParOf" srcId="{11EFF785-B68C-4BF2-8261-07510E743BDD}" destId="{443073EC-4418-4066-8F4A-8CCA7F9A8585}" srcOrd="2" destOrd="0" presId="urn:microsoft.com/office/officeart/2008/layout/RadialCluster"/>
    <dgm:cxn modelId="{ABFA00D4-15ED-40E4-ADD4-0C12B73EBEB4}" type="presParOf" srcId="{11EFF785-B68C-4BF2-8261-07510E743BDD}" destId="{C0FC34FB-D858-4A45-B3B5-478C432B2F0F}" srcOrd="3" destOrd="0" presId="urn:microsoft.com/office/officeart/2008/layout/RadialCluster"/>
    <dgm:cxn modelId="{FA4F6825-096E-48A5-9326-59E15AAA4E25}" type="presParOf" srcId="{11EFF785-B68C-4BF2-8261-07510E743BDD}" destId="{1BC78C8F-BECC-4A60-8594-31CACF129414}" srcOrd="4" destOrd="0" presId="urn:microsoft.com/office/officeart/2008/layout/RadialCluster"/>
    <dgm:cxn modelId="{AE51D101-260B-45A2-A354-4C18A19630F8}" type="presParOf" srcId="{11EFF785-B68C-4BF2-8261-07510E743BDD}" destId="{D5661990-C73E-4AA3-B76D-E92EE375F184}" srcOrd="5" destOrd="0" presId="urn:microsoft.com/office/officeart/2008/layout/RadialCluster"/>
    <dgm:cxn modelId="{9F7BD168-B9C1-4D89-8AD0-4AFFD51EFF20}" type="presParOf" srcId="{11EFF785-B68C-4BF2-8261-07510E743BDD}" destId="{BB2C1426-F12C-46AE-A428-33FDEED97153}" srcOrd="6" destOrd="0" presId="urn:microsoft.com/office/officeart/2008/layout/RadialCluster"/>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9E382E8-B21C-4D17-B414-2165D98239ED}" type="doc">
      <dgm:prSet loTypeId="urn:microsoft.com/office/officeart/2005/8/layout/cycle2" loCatId="cycle" qsTypeId="urn:microsoft.com/office/officeart/2005/8/quickstyle/simple1" qsCatId="simple" csTypeId="urn:microsoft.com/office/officeart/2005/8/colors/accent2_3" csCatId="accent2" phldr="1"/>
      <dgm:spPr/>
      <dgm:t>
        <a:bodyPr/>
        <a:lstStyle/>
        <a:p>
          <a:endParaRPr lang="es-EC"/>
        </a:p>
      </dgm:t>
    </dgm:pt>
    <dgm:pt modelId="{D85DD263-0AD6-42F8-B42D-23ECCDBCAC1D}">
      <dgm:prSet phldrT="[Texto]" custT="1"/>
      <dgm:spPr>
        <a:solidFill>
          <a:srgbClr val="FFFF66"/>
        </a:solidFill>
      </dgm:spPr>
      <dgm:t>
        <a:bodyPr/>
        <a:lstStyle/>
        <a:p>
          <a:r>
            <a:rPr lang="es-ES" sz="1400" b="1" dirty="0">
              <a:solidFill>
                <a:schemeClr val="tx1"/>
              </a:solidFill>
              <a:latin typeface="Times New Roman" panose="02020603050405020304" pitchFamily="18" charset="0"/>
              <a:cs typeface="Times New Roman" panose="02020603050405020304" pitchFamily="18" charset="0"/>
            </a:rPr>
            <a:t>Poder de negociación de los consumidores </a:t>
          </a:r>
          <a:endParaRPr lang="es-EC" sz="1400" dirty="0">
            <a:solidFill>
              <a:schemeClr val="tx1"/>
            </a:solidFill>
            <a:latin typeface="Times New Roman" panose="02020603050405020304" pitchFamily="18" charset="0"/>
            <a:cs typeface="Times New Roman" panose="02020603050405020304" pitchFamily="18" charset="0"/>
          </a:endParaRPr>
        </a:p>
      </dgm:t>
    </dgm:pt>
    <dgm:pt modelId="{44A75045-6436-487B-831D-9B0FAE79C37F}" type="parTrans" cxnId="{4C691FF1-F300-4D01-A40C-AA09685A9853}">
      <dgm:prSet/>
      <dgm:spPr/>
      <dgm:t>
        <a:bodyPr/>
        <a:lstStyle/>
        <a:p>
          <a:endParaRPr lang="es-EC" sz="1400">
            <a:latin typeface="Times New Roman" panose="02020603050405020304" pitchFamily="18" charset="0"/>
            <a:cs typeface="Times New Roman" panose="02020603050405020304" pitchFamily="18" charset="0"/>
          </a:endParaRPr>
        </a:p>
      </dgm:t>
    </dgm:pt>
    <dgm:pt modelId="{86E6F347-C95B-4606-9AC8-D3AD3CF23D4F}" type="sibTrans" cxnId="{4C691FF1-F300-4D01-A40C-AA09685A9853}">
      <dgm:prSet custT="1"/>
      <dgm:spPr/>
      <dgm:t>
        <a:bodyPr/>
        <a:lstStyle/>
        <a:p>
          <a:endParaRPr lang="es-EC" sz="1400">
            <a:latin typeface="Times New Roman" panose="02020603050405020304" pitchFamily="18" charset="0"/>
            <a:cs typeface="Times New Roman" panose="02020603050405020304" pitchFamily="18" charset="0"/>
          </a:endParaRPr>
        </a:p>
      </dgm:t>
    </dgm:pt>
    <dgm:pt modelId="{3FC089BD-4BB5-41F0-A3E7-93B54499FE3A}">
      <dgm:prSet custT="1"/>
      <dgm:spPr/>
      <dgm:t>
        <a:bodyPr/>
        <a:lstStyle/>
        <a:p>
          <a:r>
            <a:rPr lang="es-ES" sz="1400" b="1" dirty="0">
              <a:latin typeface="Times New Roman" panose="02020603050405020304" pitchFamily="18" charset="0"/>
              <a:cs typeface="Times New Roman" panose="02020603050405020304" pitchFamily="18" charset="0"/>
            </a:rPr>
            <a:t>Poder de negociación de los proveedores </a:t>
          </a:r>
          <a:endParaRPr lang="es-EC" sz="1400" b="1" dirty="0">
            <a:latin typeface="Times New Roman" panose="02020603050405020304" pitchFamily="18" charset="0"/>
            <a:cs typeface="Times New Roman" panose="02020603050405020304" pitchFamily="18" charset="0"/>
          </a:endParaRPr>
        </a:p>
      </dgm:t>
    </dgm:pt>
    <dgm:pt modelId="{2E42BB3B-767B-4A39-88ED-03185CEAE8F0}" type="parTrans" cxnId="{2C8C5388-145D-4CE6-BFD1-3B7B856E1012}">
      <dgm:prSet/>
      <dgm:spPr/>
      <dgm:t>
        <a:bodyPr/>
        <a:lstStyle/>
        <a:p>
          <a:endParaRPr lang="es-EC" sz="1400">
            <a:latin typeface="Times New Roman" panose="02020603050405020304" pitchFamily="18" charset="0"/>
            <a:cs typeface="Times New Roman" panose="02020603050405020304" pitchFamily="18" charset="0"/>
          </a:endParaRPr>
        </a:p>
      </dgm:t>
    </dgm:pt>
    <dgm:pt modelId="{D69D5FEC-5160-460F-8699-132B7049D1E8}" type="sibTrans" cxnId="{2C8C5388-145D-4CE6-BFD1-3B7B856E1012}">
      <dgm:prSet custT="1"/>
      <dgm:spPr/>
      <dgm:t>
        <a:bodyPr/>
        <a:lstStyle/>
        <a:p>
          <a:endParaRPr lang="es-EC" sz="1400">
            <a:latin typeface="Times New Roman" panose="02020603050405020304" pitchFamily="18" charset="0"/>
            <a:cs typeface="Times New Roman" panose="02020603050405020304" pitchFamily="18" charset="0"/>
          </a:endParaRPr>
        </a:p>
      </dgm:t>
    </dgm:pt>
    <dgm:pt modelId="{6A78BB1B-9CBC-4718-9800-F6A81D77634A}">
      <dgm:prSet custT="1"/>
      <dgm:spPr>
        <a:solidFill>
          <a:srgbClr val="FFFF99"/>
        </a:solidFill>
      </dgm:spPr>
      <dgm:t>
        <a:bodyPr/>
        <a:lstStyle/>
        <a:p>
          <a:r>
            <a:rPr lang="es-ES" sz="1400" b="1" dirty="0">
              <a:solidFill>
                <a:schemeClr val="tx1"/>
              </a:solidFill>
              <a:latin typeface="Times New Roman" panose="02020603050405020304" pitchFamily="18" charset="0"/>
              <a:cs typeface="Times New Roman" panose="02020603050405020304" pitchFamily="18" charset="0"/>
            </a:rPr>
            <a:t>Nivel de rivalidad de los competidores </a:t>
          </a:r>
          <a:endParaRPr lang="es-EC" sz="1400" b="1" dirty="0">
            <a:solidFill>
              <a:schemeClr val="tx1"/>
            </a:solidFill>
            <a:latin typeface="Times New Roman" panose="02020603050405020304" pitchFamily="18" charset="0"/>
            <a:cs typeface="Times New Roman" panose="02020603050405020304" pitchFamily="18" charset="0"/>
          </a:endParaRPr>
        </a:p>
      </dgm:t>
    </dgm:pt>
    <dgm:pt modelId="{21291DF9-EF55-480D-85EA-5CBE9A55CBE2}" type="parTrans" cxnId="{355C5A9A-AD4B-45DC-8569-A4BDD427212D}">
      <dgm:prSet/>
      <dgm:spPr/>
      <dgm:t>
        <a:bodyPr/>
        <a:lstStyle/>
        <a:p>
          <a:endParaRPr lang="es-EC" sz="1400">
            <a:latin typeface="Times New Roman" panose="02020603050405020304" pitchFamily="18" charset="0"/>
            <a:cs typeface="Times New Roman" panose="02020603050405020304" pitchFamily="18" charset="0"/>
          </a:endParaRPr>
        </a:p>
      </dgm:t>
    </dgm:pt>
    <dgm:pt modelId="{0A7719E9-E3A8-4641-BDDC-77F734A3EA0E}" type="sibTrans" cxnId="{355C5A9A-AD4B-45DC-8569-A4BDD427212D}">
      <dgm:prSet custT="1"/>
      <dgm:spPr/>
      <dgm:t>
        <a:bodyPr/>
        <a:lstStyle/>
        <a:p>
          <a:endParaRPr lang="es-EC" sz="1400">
            <a:latin typeface="Times New Roman" panose="02020603050405020304" pitchFamily="18" charset="0"/>
            <a:cs typeface="Times New Roman" panose="02020603050405020304" pitchFamily="18" charset="0"/>
          </a:endParaRPr>
        </a:p>
      </dgm:t>
    </dgm:pt>
    <dgm:pt modelId="{3B89D251-6339-488D-AA9C-FD57E4207920}">
      <dgm:prSet custT="1"/>
      <dgm:spPr/>
      <dgm:t>
        <a:bodyPr/>
        <a:lstStyle/>
        <a:p>
          <a:r>
            <a:rPr lang="es-ES" sz="1400" b="1" dirty="0">
              <a:solidFill>
                <a:schemeClr val="tx1"/>
              </a:solidFill>
              <a:latin typeface="Times New Roman" panose="02020603050405020304" pitchFamily="18" charset="0"/>
              <a:cs typeface="Times New Roman" panose="02020603050405020304" pitchFamily="18" charset="0"/>
            </a:rPr>
            <a:t>Amenaza de nuevos competidores </a:t>
          </a:r>
          <a:endParaRPr lang="es-EC" sz="1400" b="1" dirty="0">
            <a:solidFill>
              <a:schemeClr val="tx1"/>
            </a:solidFill>
            <a:latin typeface="Times New Roman" panose="02020603050405020304" pitchFamily="18" charset="0"/>
            <a:cs typeface="Times New Roman" panose="02020603050405020304" pitchFamily="18" charset="0"/>
          </a:endParaRPr>
        </a:p>
      </dgm:t>
    </dgm:pt>
    <dgm:pt modelId="{C3A59CC5-8A99-4EFC-B50A-24DCCB33D1F3}" type="parTrans" cxnId="{299E9089-E38E-4D9B-822B-E151D8C694A4}">
      <dgm:prSet/>
      <dgm:spPr/>
      <dgm:t>
        <a:bodyPr/>
        <a:lstStyle/>
        <a:p>
          <a:endParaRPr lang="es-EC" sz="1400">
            <a:latin typeface="Times New Roman" panose="02020603050405020304" pitchFamily="18" charset="0"/>
            <a:cs typeface="Times New Roman" panose="02020603050405020304" pitchFamily="18" charset="0"/>
          </a:endParaRPr>
        </a:p>
      </dgm:t>
    </dgm:pt>
    <dgm:pt modelId="{23DB2DBA-57A6-46FD-89BF-B99F89F8CB12}" type="sibTrans" cxnId="{299E9089-E38E-4D9B-822B-E151D8C694A4}">
      <dgm:prSet custT="1"/>
      <dgm:spPr/>
      <dgm:t>
        <a:bodyPr/>
        <a:lstStyle/>
        <a:p>
          <a:endParaRPr lang="es-EC" sz="1400">
            <a:latin typeface="Times New Roman" panose="02020603050405020304" pitchFamily="18" charset="0"/>
            <a:cs typeface="Times New Roman" panose="02020603050405020304" pitchFamily="18" charset="0"/>
          </a:endParaRPr>
        </a:p>
      </dgm:t>
    </dgm:pt>
    <dgm:pt modelId="{4A354335-7012-4FF5-AC95-4942F2726D51}">
      <dgm:prSet custT="1"/>
      <dgm:spPr>
        <a:solidFill>
          <a:srgbClr val="FFCC99"/>
        </a:solidFill>
      </dgm:spPr>
      <dgm:t>
        <a:bodyPr/>
        <a:lstStyle/>
        <a:p>
          <a:r>
            <a:rPr lang="es-ES" sz="1400" b="1" dirty="0">
              <a:solidFill>
                <a:schemeClr val="tx1"/>
              </a:solidFill>
              <a:latin typeface="Times New Roman" panose="02020603050405020304" pitchFamily="18" charset="0"/>
              <a:cs typeface="Times New Roman" panose="02020603050405020304" pitchFamily="18" charset="0"/>
            </a:rPr>
            <a:t>Amenaza de nuevos servicios sustitutos </a:t>
          </a:r>
          <a:endParaRPr lang="es-EC" sz="1400" b="1" dirty="0">
            <a:solidFill>
              <a:schemeClr val="tx1"/>
            </a:solidFill>
            <a:latin typeface="Times New Roman" panose="02020603050405020304" pitchFamily="18" charset="0"/>
            <a:cs typeface="Times New Roman" panose="02020603050405020304" pitchFamily="18" charset="0"/>
          </a:endParaRPr>
        </a:p>
      </dgm:t>
    </dgm:pt>
    <dgm:pt modelId="{D13F9C4D-5C81-49D3-9DB4-F38899433FA2}" type="parTrans" cxnId="{48220BF8-2D29-40D0-BCE0-3287830A7A89}">
      <dgm:prSet/>
      <dgm:spPr/>
      <dgm:t>
        <a:bodyPr/>
        <a:lstStyle/>
        <a:p>
          <a:endParaRPr lang="es-EC" sz="1400">
            <a:latin typeface="Times New Roman" panose="02020603050405020304" pitchFamily="18" charset="0"/>
            <a:cs typeface="Times New Roman" panose="02020603050405020304" pitchFamily="18" charset="0"/>
          </a:endParaRPr>
        </a:p>
      </dgm:t>
    </dgm:pt>
    <dgm:pt modelId="{673E85C2-3624-4AA4-8835-9D31EE1FD438}" type="sibTrans" cxnId="{48220BF8-2D29-40D0-BCE0-3287830A7A89}">
      <dgm:prSet custT="1"/>
      <dgm:spPr/>
      <dgm:t>
        <a:bodyPr/>
        <a:lstStyle/>
        <a:p>
          <a:endParaRPr lang="es-EC" sz="1400">
            <a:latin typeface="Times New Roman" panose="02020603050405020304" pitchFamily="18" charset="0"/>
            <a:cs typeface="Times New Roman" panose="02020603050405020304" pitchFamily="18" charset="0"/>
          </a:endParaRPr>
        </a:p>
      </dgm:t>
    </dgm:pt>
    <dgm:pt modelId="{65FAABFD-9D0C-47AC-B9E6-4EC39300E94A}" type="pres">
      <dgm:prSet presAssocID="{49E382E8-B21C-4D17-B414-2165D98239ED}" presName="cycle" presStyleCnt="0">
        <dgm:presLayoutVars>
          <dgm:dir/>
          <dgm:resizeHandles val="exact"/>
        </dgm:presLayoutVars>
      </dgm:prSet>
      <dgm:spPr/>
      <dgm:t>
        <a:bodyPr/>
        <a:lstStyle/>
        <a:p>
          <a:endParaRPr lang="es-EC"/>
        </a:p>
      </dgm:t>
    </dgm:pt>
    <dgm:pt modelId="{8602A663-B34D-4CE2-A394-0259FF26D64E}" type="pres">
      <dgm:prSet presAssocID="{D85DD263-0AD6-42F8-B42D-23ECCDBCAC1D}" presName="node" presStyleLbl="node1" presStyleIdx="0" presStyleCnt="5">
        <dgm:presLayoutVars>
          <dgm:bulletEnabled val="1"/>
        </dgm:presLayoutVars>
      </dgm:prSet>
      <dgm:spPr/>
      <dgm:t>
        <a:bodyPr/>
        <a:lstStyle/>
        <a:p>
          <a:endParaRPr lang="es-EC"/>
        </a:p>
      </dgm:t>
    </dgm:pt>
    <dgm:pt modelId="{C1D15391-DC56-4244-AE7F-7688708B056D}" type="pres">
      <dgm:prSet presAssocID="{86E6F347-C95B-4606-9AC8-D3AD3CF23D4F}" presName="sibTrans" presStyleLbl="sibTrans2D1" presStyleIdx="0" presStyleCnt="5"/>
      <dgm:spPr/>
      <dgm:t>
        <a:bodyPr/>
        <a:lstStyle/>
        <a:p>
          <a:endParaRPr lang="es-EC"/>
        </a:p>
      </dgm:t>
    </dgm:pt>
    <dgm:pt modelId="{C159772D-E9C2-48BB-B792-42F0B624A496}" type="pres">
      <dgm:prSet presAssocID="{86E6F347-C95B-4606-9AC8-D3AD3CF23D4F}" presName="connectorText" presStyleLbl="sibTrans2D1" presStyleIdx="0" presStyleCnt="5"/>
      <dgm:spPr/>
      <dgm:t>
        <a:bodyPr/>
        <a:lstStyle/>
        <a:p>
          <a:endParaRPr lang="es-EC"/>
        </a:p>
      </dgm:t>
    </dgm:pt>
    <dgm:pt modelId="{B389CE7C-BC39-48D5-8AC8-F31B1FEF9372}" type="pres">
      <dgm:prSet presAssocID="{3FC089BD-4BB5-41F0-A3E7-93B54499FE3A}" presName="node" presStyleLbl="node1" presStyleIdx="1" presStyleCnt="5">
        <dgm:presLayoutVars>
          <dgm:bulletEnabled val="1"/>
        </dgm:presLayoutVars>
      </dgm:prSet>
      <dgm:spPr/>
      <dgm:t>
        <a:bodyPr/>
        <a:lstStyle/>
        <a:p>
          <a:endParaRPr lang="es-EC"/>
        </a:p>
      </dgm:t>
    </dgm:pt>
    <dgm:pt modelId="{F83394F4-7151-40E5-9C9D-2DA603AA427E}" type="pres">
      <dgm:prSet presAssocID="{D69D5FEC-5160-460F-8699-132B7049D1E8}" presName="sibTrans" presStyleLbl="sibTrans2D1" presStyleIdx="1" presStyleCnt="5"/>
      <dgm:spPr/>
      <dgm:t>
        <a:bodyPr/>
        <a:lstStyle/>
        <a:p>
          <a:endParaRPr lang="es-EC"/>
        </a:p>
      </dgm:t>
    </dgm:pt>
    <dgm:pt modelId="{D5DBC31D-9B56-42E5-980F-320D34EC4862}" type="pres">
      <dgm:prSet presAssocID="{D69D5FEC-5160-460F-8699-132B7049D1E8}" presName="connectorText" presStyleLbl="sibTrans2D1" presStyleIdx="1" presStyleCnt="5"/>
      <dgm:spPr/>
      <dgm:t>
        <a:bodyPr/>
        <a:lstStyle/>
        <a:p>
          <a:endParaRPr lang="es-EC"/>
        </a:p>
      </dgm:t>
    </dgm:pt>
    <dgm:pt modelId="{A1B59910-D3E0-44FB-9909-0D56C6E74892}" type="pres">
      <dgm:prSet presAssocID="{6A78BB1B-9CBC-4718-9800-F6A81D77634A}" presName="node" presStyleLbl="node1" presStyleIdx="2" presStyleCnt="5">
        <dgm:presLayoutVars>
          <dgm:bulletEnabled val="1"/>
        </dgm:presLayoutVars>
      </dgm:prSet>
      <dgm:spPr/>
      <dgm:t>
        <a:bodyPr/>
        <a:lstStyle/>
        <a:p>
          <a:endParaRPr lang="es-EC"/>
        </a:p>
      </dgm:t>
    </dgm:pt>
    <dgm:pt modelId="{D5CB6290-95A9-4E7F-BDC4-7ED64A2D22F8}" type="pres">
      <dgm:prSet presAssocID="{0A7719E9-E3A8-4641-BDDC-77F734A3EA0E}" presName="sibTrans" presStyleLbl="sibTrans2D1" presStyleIdx="2" presStyleCnt="5"/>
      <dgm:spPr/>
      <dgm:t>
        <a:bodyPr/>
        <a:lstStyle/>
        <a:p>
          <a:endParaRPr lang="es-EC"/>
        </a:p>
      </dgm:t>
    </dgm:pt>
    <dgm:pt modelId="{E331B499-0C78-489E-810F-B3F3F153E15F}" type="pres">
      <dgm:prSet presAssocID="{0A7719E9-E3A8-4641-BDDC-77F734A3EA0E}" presName="connectorText" presStyleLbl="sibTrans2D1" presStyleIdx="2" presStyleCnt="5"/>
      <dgm:spPr/>
      <dgm:t>
        <a:bodyPr/>
        <a:lstStyle/>
        <a:p>
          <a:endParaRPr lang="es-EC"/>
        </a:p>
      </dgm:t>
    </dgm:pt>
    <dgm:pt modelId="{DDE4004E-4EA2-4573-8BBD-D710601091CB}" type="pres">
      <dgm:prSet presAssocID="{3B89D251-6339-488D-AA9C-FD57E4207920}" presName="node" presStyleLbl="node1" presStyleIdx="3" presStyleCnt="5">
        <dgm:presLayoutVars>
          <dgm:bulletEnabled val="1"/>
        </dgm:presLayoutVars>
      </dgm:prSet>
      <dgm:spPr/>
      <dgm:t>
        <a:bodyPr/>
        <a:lstStyle/>
        <a:p>
          <a:endParaRPr lang="es-EC"/>
        </a:p>
      </dgm:t>
    </dgm:pt>
    <dgm:pt modelId="{156189E4-D9C1-4AE5-AA92-BB38E9B4D55E}" type="pres">
      <dgm:prSet presAssocID="{23DB2DBA-57A6-46FD-89BF-B99F89F8CB12}" presName="sibTrans" presStyleLbl="sibTrans2D1" presStyleIdx="3" presStyleCnt="5"/>
      <dgm:spPr/>
      <dgm:t>
        <a:bodyPr/>
        <a:lstStyle/>
        <a:p>
          <a:endParaRPr lang="es-EC"/>
        </a:p>
      </dgm:t>
    </dgm:pt>
    <dgm:pt modelId="{2D69E2D6-59F2-43AE-BA45-58744A6D6D2C}" type="pres">
      <dgm:prSet presAssocID="{23DB2DBA-57A6-46FD-89BF-B99F89F8CB12}" presName="connectorText" presStyleLbl="sibTrans2D1" presStyleIdx="3" presStyleCnt="5"/>
      <dgm:spPr/>
      <dgm:t>
        <a:bodyPr/>
        <a:lstStyle/>
        <a:p>
          <a:endParaRPr lang="es-EC"/>
        </a:p>
      </dgm:t>
    </dgm:pt>
    <dgm:pt modelId="{53F441FB-60B7-4C36-8F14-503283802439}" type="pres">
      <dgm:prSet presAssocID="{4A354335-7012-4FF5-AC95-4942F2726D51}" presName="node" presStyleLbl="node1" presStyleIdx="4" presStyleCnt="5">
        <dgm:presLayoutVars>
          <dgm:bulletEnabled val="1"/>
        </dgm:presLayoutVars>
      </dgm:prSet>
      <dgm:spPr/>
      <dgm:t>
        <a:bodyPr/>
        <a:lstStyle/>
        <a:p>
          <a:endParaRPr lang="es-EC"/>
        </a:p>
      </dgm:t>
    </dgm:pt>
    <dgm:pt modelId="{DBEE1704-6A29-4EA0-9EDC-E2B13F344386}" type="pres">
      <dgm:prSet presAssocID="{673E85C2-3624-4AA4-8835-9D31EE1FD438}" presName="sibTrans" presStyleLbl="sibTrans2D1" presStyleIdx="4" presStyleCnt="5"/>
      <dgm:spPr/>
      <dgm:t>
        <a:bodyPr/>
        <a:lstStyle/>
        <a:p>
          <a:endParaRPr lang="es-EC"/>
        </a:p>
      </dgm:t>
    </dgm:pt>
    <dgm:pt modelId="{9679E0D5-15AF-4EFD-B8BC-1CE8427EED1C}" type="pres">
      <dgm:prSet presAssocID="{673E85C2-3624-4AA4-8835-9D31EE1FD438}" presName="connectorText" presStyleLbl="sibTrans2D1" presStyleIdx="4" presStyleCnt="5"/>
      <dgm:spPr/>
      <dgm:t>
        <a:bodyPr/>
        <a:lstStyle/>
        <a:p>
          <a:endParaRPr lang="es-EC"/>
        </a:p>
      </dgm:t>
    </dgm:pt>
  </dgm:ptLst>
  <dgm:cxnLst>
    <dgm:cxn modelId="{48220BF8-2D29-40D0-BCE0-3287830A7A89}" srcId="{49E382E8-B21C-4D17-B414-2165D98239ED}" destId="{4A354335-7012-4FF5-AC95-4942F2726D51}" srcOrd="4" destOrd="0" parTransId="{D13F9C4D-5C81-49D3-9DB4-F38899433FA2}" sibTransId="{673E85C2-3624-4AA4-8835-9D31EE1FD438}"/>
    <dgm:cxn modelId="{355C5A9A-AD4B-45DC-8569-A4BDD427212D}" srcId="{49E382E8-B21C-4D17-B414-2165D98239ED}" destId="{6A78BB1B-9CBC-4718-9800-F6A81D77634A}" srcOrd="2" destOrd="0" parTransId="{21291DF9-EF55-480D-85EA-5CBE9A55CBE2}" sibTransId="{0A7719E9-E3A8-4641-BDDC-77F734A3EA0E}"/>
    <dgm:cxn modelId="{53384CD1-C824-42A5-A999-23F544EDA046}" type="presOf" srcId="{673E85C2-3624-4AA4-8835-9D31EE1FD438}" destId="{9679E0D5-15AF-4EFD-B8BC-1CE8427EED1C}" srcOrd="1" destOrd="0" presId="urn:microsoft.com/office/officeart/2005/8/layout/cycle2"/>
    <dgm:cxn modelId="{9D5DB0FB-C962-4736-9549-4720C9CA6AA6}" type="presOf" srcId="{49E382E8-B21C-4D17-B414-2165D98239ED}" destId="{65FAABFD-9D0C-47AC-B9E6-4EC39300E94A}" srcOrd="0" destOrd="0" presId="urn:microsoft.com/office/officeart/2005/8/layout/cycle2"/>
    <dgm:cxn modelId="{2C8C5388-145D-4CE6-BFD1-3B7B856E1012}" srcId="{49E382E8-B21C-4D17-B414-2165D98239ED}" destId="{3FC089BD-4BB5-41F0-A3E7-93B54499FE3A}" srcOrd="1" destOrd="0" parTransId="{2E42BB3B-767B-4A39-88ED-03185CEAE8F0}" sibTransId="{D69D5FEC-5160-460F-8699-132B7049D1E8}"/>
    <dgm:cxn modelId="{5AB96669-65EA-43BC-98F7-5F10B97139FE}" type="presOf" srcId="{D85DD263-0AD6-42F8-B42D-23ECCDBCAC1D}" destId="{8602A663-B34D-4CE2-A394-0259FF26D64E}" srcOrd="0" destOrd="0" presId="urn:microsoft.com/office/officeart/2005/8/layout/cycle2"/>
    <dgm:cxn modelId="{65651EAB-C41C-41BD-8D94-5B63CD43B578}" type="presOf" srcId="{3FC089BD-4BB5-41F0-A3E7-93B54499FE3A}" destId="{B389CE7C-BC39-48D5-8AC8-F31B1FEF9372}" srcOrd="0" destOrd="0" presId="urn:microsoft.com/office/officeart/2005/8/layout/cycle2"/>
    <dgm:cxn modelId="{77129194-BC15-41EA-A8DF-9DA834860592}" type="presOf" srcId="{6A78BB1B-9CBC-4718-9800-F6A81D77634A}" destId="{A1B59910-D3E0-44FB-9909-0D56C6E74892}" srcOrd="0" destOrd="0" presId="urn:microsoft.com/office/officeart/2005/8/layout/cycle2"/>
    <dgm:cxn modelId="{0FE01CEE-8356-4484-8652-AA07FE22F6A2}" type="presOf" srcId="{86E6F347-C95B-4606-9AC8-D3AD3CF23D4F}" destId="{C1D15391-DC56-4244-AE7F-7688708B056D}" srcOrd="0" destOrd="0" presId="urn:microsoft.com/office/officeart/2005/8/layout/cycle2"/>
    <dgm:cxn modelId="{4F2E322D-DDA5-40D0-8224-EEA5A70D86B3}" type="presOf" srcId="{0A7719E9-E3A8-4641-BDDC-77F734A3EA0E}" destId="{D5CB6290-95A9-4E7F-BDC4-7ED64A2D22F8}" srcOrd="0" destOrd="0" presId="urn:microsoft.com/office/officeart/2005/8/layout/cycle2"/>
    <dgm:cxn modelId="{9C9BF18A-D734-41B4-BD3E-EC1D1C28EC02}" type="presOf" srcId="{23DB2DBA-57A6-46FD-89BF-B99F89F8CB12}" destId="{2D69E2D6-59F2-43AE-BA45-58744A6D6D2C}" srcOrd="1" destOrd="0" presId="urn:microsoft.com/office/officeart/2005/8/layout/cycle2"/>
    <dgm:cxn modelId="{CDCDB2F7-A92D-4552-88F1-CBB7F26B0804}" type="presOf" srcId="{D69D5FEC-5160-460F-8699-132B7049D1E8}" destId="{D5DBC31D-9B56-42E5-980F-320D34EC4862}" srcOrd="1" destOrd="0" presId="urn:microsoft.com/office/officeart/2005/8/layout/cycle2"/>
    <dgm:cxn modelId="{617F1F2F-5849-406E-A2E6-34CA573806C6}" type="presOf" srcId="{4A354335-7012-4FF5-AC95-4942F2726D51}" destId="{53F441FB-60B7-4C36-8F14-503283802439}" srcOrd="0" destOrd="0" presId="urn:microsoft.com/office/officeart/2005/8/layout/cycle2"/>
    <dgm:cxn modelId="{299E9089-E38E-4D9B-822B-E151D8C694A4}" srcId="{49E382E8-B21C-4D17-B414-2165D98239ED}" destId="{3B89D251-6339-488D-AA9C-FD57E4207920}" srcOrd="3" destOrd="0" parTransId="{C3A59CC5-8A99-4EFC-B50A-24DCCB33D1F3}" sibTransId="{23DB2DBA-57A6-46FD-89BF-B99F89F8CB12}"/>
    <dgm:cxn modelId="{B557F3BF-5686-43C5-BBC2-5E3CA67B63EC}" type="presOf" srcId="{0A7719E9-E3A8-4641-BDDC-77F734A3EA0E}" destId="{E331B499-0C78-489E-810F-B3F3F153E15F}" srcOrd="1" destOrd="0" presId="urn:microsoft.com/office/officeart/2005/8/layout/cycle2"/>
    <dgm:cxn modelId="{99BDF278-3567-44AF-A517-FB44FA1385AE}" type="presOf" srcId="{86E6F347-C95B-4606-9AC8-D3AD3CF23D4F}" destId="{C159772D-E9C2-48BB-B792-42F0B624A496}" srcOrd="1" destOrd="0" presId="urn:microsoft.com/office/officeart/2005/8/layout/cycle2"/>
    <dgm:cxn modelId="{F74F5914-746B-4894-8149-B046C9F1129F}" type="presOf" srcId="{D69D5FEC-5160-460F-8699-132B7049D1E8}" destId="{F83394F4-7151-40E5-9C9D-2DA603AA427E}" srcOrd="0" destOrd="0" presId="urn:microsoft.com/office/officeart/2005/8/layout/cycle2"/>
    <dgm:cxn modelId="{25928EF3-1C4F-424D-8B96-C9D8C04EF8D9}" type="presOf" srcId="{673E85C2-3624-4AA4-8835-9D31EE1FD438}" destId="{DBEE1704-6A29-4EA0-9EDC-E2B13F344386}" srcOrd="0" destOrd="0" presId="urn:microsoft.com/office/officeart/2005/8/layout/cycle2"/>
    <dgm:cxn modelId="{4C691FF1-F300-4D01-A40C-AA09685A9853}" srcId="{49E382E8-B21C-4D17-B414-2165D98239ED}" destId="{D85DD263-0AD6-42F8-B42D-23ECCDBCAC1D}" srcOrd="0" destOrd="0" parTransId="{44A75045-6436-487B-831D-9B0FAE79C37F}" sibTransId="{86E6F347-C95B-4606-9AC8-D3AD3CF23D4F}"/>
    <dgm:cxn modelId="{61A06D05-F1AA-4A66-BC42-4422FAF46DFE}" type="presOf" srcId="{3B89D251-6339-488D-AA9C-FD57E4207920}" destId="{DDE4004E-4EA2-4573-8BBD-D710601091CB}" srcOrd="0" destOrd="0" presId="urn:microsoft.com/office/officeart/2005/8/layout/cycle2"/>
    <dgm:cxn modelId="{E31C3E68-E2A9-4594-A2EC-1D386DE8455E}" type="presOf" srcId="{23DB2DBA-57A6-46FD-89BF-B99F89F8CB12}" destId="{156189E4-D9C1-4AE5-AA92-BB38E9B4D55E}" srcOrd="0" destOrd="0" presId="urn:microsoft.com/office/officeart/2005/8/layout/cycle2"/>
    <dgm:cxn modelId="{AC2DABBC-4AD5-4788-AB79-320383B568A8}" type="presParOf" srcId="{65FAABFD-9D0C-47AC-B9E6-4EC39300E94A}" destId="{8602A663-B34D-4CE2-A394-0259FF26D64E}" srcOrd="0" destOrd="0" presId="urn:microsoft.com/office/officeart/2005/8/layout/cycle2"/>
    <dgm:cxn modelId="{72AF0293-11C0-437E-8F6C-84E97F3A5C76}" type="presParOf" srcId="{65FAABFD-9D0C-47AC-B9E6-4EC39300E94A}" destId="{C1D15391-DC56-4244-AE7F-7688708B056D}" srcOrd="1" destOrd="0" presId="urn:microsoft.com/office/officeart/2005/8/layout/cycle2"/>
    <dgm:cxn modelId="{99E39E75-BAEA-45AB-A39D-CA5006A2A4BF}" type="presParOf" srcId="{C1D15391-DC56-4244-AE7F-7688708B056D}" destId="{C159772D-E9C2-48BB-B792-42F0B624A496}" srcOrd="0" destOrd="0" presId="urn:microsoft.com/office/officeart/2005/8/layout/cycle2"/>
    <dgm:cxn modelId="{0674DEA0-B451-4069-A129-DE66205F0809}" type="presParOf" srcId="{65FAABFD-9D0C-47AC-B9E6-4EC39300E94A}" destId="{B389CE7C-BC39-48D5-8AC8-F31B1FEF9372}" srcOrd="2" destOrd="0" presId="urn:microsoft.com/office/officeart/2005/8/layout/cycle2"/>
    <dgm:cxn modelId="{B29E2187-B558-4959-9281-F5F92E36EF57}" type="presParOf" srcId="{65FAABFD-9D0C-47AC-B9E6-4EC39300E94A}" destId="{F83394F4-7151-40E5-9C9D-2DA603AA427E}" srcOrd="3" destOrd="0" presId="urn:microsoft.com/office/officeart/2005/8/layout/cycle2"/>
    <dgm:cxn modelId="{26F803EE-1C32-4A7F-9261-59D54E5A14DA}" type="presParOf" srcId="{F83394F4-7151-40E5-9C9D-2DA603AA427E}" destId="{D5DBC31D-9B56-42E5-980F-320D34EC4862}" srcOrd="0" destOrd="0" presId="urn:microsoft.com/office/officeart/2005/8/layout/cycle2"/>
    <dgm:cxn modelId="{9E7C25C5-9C25-4341-9280-EE9790A18BAB}" type="presParOf" srcId="{65FAABFD-9D0C-47AC-B9E6-4EC39300E94A}" destId="{A1B59910-D3E0-44FB-9909-0D56C6E74892}" srcOrd="4" destOrd="0" presId="urn:microsoft.com/office/officeart/2005/8/layout/cycle2"/>
    <dgm:cxn modelId="{38399EC1-202C-44A1-93F7-7320F3029C91}" type="presParOf" srcId="{65FAABFD-9D0C-47AC-B9E6-4EC39300E94A}" destId="{D5CB6290-95A9-4E7F-BDC4-7ED64A2D22F8}" srcOrd="5" destOrd="0" presId="urn:microsoft.com/office/officeart/2005/8/layout/cycle2"/>
    <dgm:cxn modelId="{EC39C990-BC7D-4A16-A6CB-2C756BA64B46}" type="presParOf" srcId="{D5CB6290-95A9-4E7F-BDC4-7ED64A2D22F8}" destId="{E331B499-0C78-489E-810F-B3F3F153E15F}" srcOrd="0" destOrd="0" presId="urn:microsoft.com/office/officeart/2005/8/layout/cycle2"/>
    <dgm:cxn modelId="{6BD77C86-8699-4A8A-B80F-92CADDCA2B83}" type="presParOf" srcId="{65FAABFD-9D0C-47AC-B9E6-4EC39300E94A}" destId="{DDE4004E-4EA2-4573-8BBD-D710601091CB}" srcOrd="6" destOrd="0" presId="urn:microsoft.com/office/officeart/2005/8/layout/cycle2"/>
    <dgm:cxn modelId="{511A20C9-9900-460C-8E75-CD289FE921F0}" type="presParOf" srcId="{65FAABFD-9D0C-47AC-B9E6-4EC39300E94A}" destId="{156189E4-D9C1-4AE5-AA92-BB38E9B4D55E}" srcOrd="7" destOrd="0" presId="urn:microsoft.com/office/officeart/2005/8/layout/cycle2"/>
    <dgm:cxn modelId="{3B33CDDE-042F-4730-B3E8-CB3820A7E776}" type="presParOf" srcId="{156189E4-D9C1-4AE5-AA92-BB38E9B4D55E}" destId="{2D69E2D6-59F2-43AE-BA45-58744A6D6D2C}" srcOrd="0" destOrd="0" presId="urn:microsoft.com/office/officeart/2005/8/layout/cycle2"/>
    <dgm:cxn modelId="{90F1AE07-62C1-4604-8FC1-56E1D24DD726}" type="presParOf" srcId="{65FAABFD-9D0C-47AC-B9E6-4EC39300E94A}" destId="{53F441FB-60B7-4C36-8F14-503283802439}" srcOrd="8" destOrd="0" presId="urn:microsoft.com/office/officeart/2005/8/layout/cycle2"/>
    <dgm:cxn modelId="{8A58DD18-1464-49F2-A0DB-5CF0433A9F4C}" type="presParOf" srcId="{65FAABFD-9D0C-47AC-B9E6-4EC39300E94A}" destId="{DBEE1704-6A29-4EA0-9EDC-E2B13F344386}" srcOrd="9" destOrd="0" presId="urn:microsoft.com/office/officeart/2005/8/layout/cycle2"/>
    <dgm:cxn modelId="{E3524E74-D472-42D1-8CE8-09654D685BCD}" type="presParOf" srcId="{DBEE1704-6A29-4EA0-9EDC-E2B13F344386}" destId="{9679E0D5-15AF-4EFD-B8BC-1CE8427EED1C}"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B1D2691-60CD-4D13-B734-6743BE5A7879}" type="doc">
      <dgm:prSet loTypeId="urn:microsoft.com/office/officeart/2005/8/layout/radial1" loCatId="cycle" qsTypeId="urn:microsoft.com/office/officeart/2005/8/quickstyle/simple1" qsCatId="simple" csTypeId="urn:microsoft.com/office/officeart/2005/8/colors/accent2_1" csCatId="accent2" phldr="1"/>
      <dgm:spPr/>
      <dgm:t>
        <a:bodyPr/>
        <a:lstStyle/>
        <a:p>
          <a:endParaRPr lang="es-EC"/>
        </a:p>
      </dgm:t>
    </dgm:pt>
    <dgm:pt modelId="{6D3D6448-79AB-4160-B31F-3F9B2DCCACED}">
      <dgm:prSet phldrT="[Texto]" custT="1"/>
      <dgm:spPr/>
      <dgm:t>
        <a:bodyPr/>
        <a:lstStyle/>
        <a:p>
          <a:r>
            <a:rPr lang="es-MX" sz="1400" b="1" dirty="0">
              <a:latin typeface="Times New Roman" panose="02020603050405020304" pitchFamily="18" charset="0"/>
              <a:cs typeface="Times New Roman" panose="02020603050405020304" pitchFamily="18" charset="0"/>
            </a:rPr>
            <a:t>EJE TEMÁTICO</a:t>
          </a:r>
          <a:endParaRPr lang="es-EC" sz="1400" b="1" dirty="0">
            <a:latin typeface="Times New Roman" panose="02020603050405020304" pitchFamily="18" charset="0"/>
            <a:cs typeface="Times New Roman" panose="02020603050405020304" pitchFamily="18" charset="0"/>
          </a:endParaRPr>
        </a:p>
      </dgm:t>
    </dgm:pt>
    <dgm:pt modelId="{649A6FA6-75E5-42DF-AB29-3AABACA20F3E}" type="parTrans" cxnId="{7128D582-E248-4ABB-9F9E-4CDD5F0E1CC9}">
      <dgm:prSet/>
      <dgm:spPr/>
      <dgm:t>
        <a:bodyPr/>
        <a:lstStyle/>
        <a:p>
          <a:endParaRPr lang="es-EC" sz="1400">
            <a:latin typeface="Times New Roman" panose="02020603050405020304" pitchFamily="18" charset="0"/>
            <a:cs typeface="Times New Roman" panose="02020603050405020304" pitchFamily="18" charset="0"/>
          </a:endParaRPr>
        </a:p>
      </dgm:t>
    </dgm:pt>
    <dgm:pt modelId="{9C3D3FC5-F5E0-4475-927C-2D64146A20E2}" type="sibTrans" cxnId="{7128D582-E248-4ABB-9F9E-4CDD5F0E1CC9}">
      <dgm:prSet/>
      <dgm:spPr/>
      <dgm:t>
        <a:bodyPr/>
        <a:lstStyle/>
        <a:p>
          <a:endParaRPr lang="es-EC" sz="1400">
            <a:latin typeface="Times New Roman" panose="02020603050405020304" pitchFamily="18" charset="0"/>
            <a:cs typeface="Times New Roman" panose="02020603050405020304" pitchFamily="18" charset="0"/>
          </a:endParaRPr>
        </a:p>
      </dgm:t>
    </dgm:pt>
    <dgm:pt modelId="{1ECC80E2-1381-4F93-B94F-F8FDC7BEF755}">
      <dgm:prSet phldrT="[Texto]" custT="1"/>
      <dgm:spPr/>
      <dgm:t>
        <a:bodyPr/>
        <a:lstStyle/>
        <a:p>
          <a:r>
            <a:rPr lang="es-EC" sz="1100" b="1" dirty="0">
              <a:latin typeface="Times New Roman" panose="02020603050405020304" pitchFamily="18" charset="0"/>
              <a:cs typeface="Times New Roman" panose="02020603050405020304" pitchFamily="18" charset="0"/>
            </a:rPr>
            <a:t> FACTORES EXTERNOS</a:t>
          </a:r>
        </a:p>
      </dgm:t>
    </dgm:pt>
    <dgm:pt modelId="{EAB17724-46FE-4A8E-B773-43BC6AD676C8}" type="parTrans" cxnId="{99760E9F-33D4-40B4-9212-93F7AFC9FD13}">
      <dgm:prSet custT="1"/>
      <dgm:spPr/>
      <dgm:t>
        <a:bodyPr/>
        <a:lstStyle/>
        <a:p>
          <a:endParaRPr lang="es-EC" sz="1400">
            <a:latin typeface="Times New Roman" panose="02020603050405020304" pitchFamily="18" charset="0"/>
            <a:cs typeface="Times New Roman" panose="02020603050405020304" pitchFamily="18" charset="0"/>
          </a:endParaRPr>
        </a:p>
      </dgm:t>
    </dgm:pt>
    <dgm:pt modelId="{57069E8D-6BBA-43F9-A583-A75CD48C26E3}" type="sibTrans" cxnId="{99760E9F-33D4-40B4-9212-93F7AFC9FD13}">
      <dgm:prSet/>
      <dgm:spPr/>
      <dgm:t>
        <a:bodyPr/>
        <a:lstStyle/>
        <a:p>
          <a:endParaRPr lang="es-EC" sz="1400">
            <a:latin typeface="Times New Roman" panose="02020603050405020304" pitchFamily="18" charset="0"/>
            <a:cs typeface="Times New Roman" panose="02020603050405020304" pitchFamily="18" charset="0"/>
          </a:endParaRPr>
        </a:p>
      </dgm:t>
    </dgm:pt>
    <dgm:pt modelId="{0CA5556A-C39F-4D96-B5BB-58104004D8FE}">
      <dgm:prSet phldrT="[Texto]" custT="1"/>
      <dgm:spPr/>
      <dgm:t>
        <a:bodyPr/>
        <a:lstStyle/>
        <a:p>
          <a:r>
            <a:rPr lang="es-MX" sz="1200" b="1" dirty="0">
              <a:latin typeface="Times New Roman" panose="02020603050405020304" pitchFamily="18" charset="0"/>
              <a:cs typeface="Times New Roman" panose="02020603050405020304" pitchFamily="18" charset="0"/>
            </a:rPr>
            <a:t>Políticos, económicos</a:t>
          </a:r>
          <a:endParaRPr lang="es-EC" sz="1200" b="1" dirty="0">
            <a:latin typeface="Times New Roman" panose="02020603050405020304" pitchFamily="18" charset="0"/>
            <a:cs typeface="Times New Roman" panose="02020603050405020304" pitchFamily="18" charset="0"/>
          </a:endParaRPr>
        </a:p>
      </dgm:t>
    </dgm:pt>
    <dgm:pt modelId="{7A5D3E1A-2A31-4F0E-A17E-3160415F01DA}" type="parTrans" cxnId="{1EAA0616-CE4F-45FD-8219-9B9D387C518D}">
      <dgm:prSet custT="1"/>
      <dgm:spPr/>
      <dgm:t>
        <a:bodyPr/>
        <a:lstStyle/>
        <a:p>
          <a:endParaRPr lang="es-EC" sz="1400">
            <a:latin typeface="Times New Roman" panose="02020603050405020304" pitchFamily="18" charset="0"/>
            <a:cs typeface="Times New Roman" panose="02020603050405020304" pitchFamily="18" charset="0"/>
          </a:endParaRPr>
        </a:p>
      </dgm:t>
    </dgm:pt>
    <dgm:pt modelId="{5F8B2C66-B3C2-400A-A668-2680F9F212CA}" type="sibTrans" cxnId="{1EAA0616-CE4F-45FD-8219-9B9D387C518D}">
      <dgm:prSet/>
      <dgm:spPr/>
      <dgm:t>
        <a:bodyPr/>
        <a:lstStyle/>
        <a:p>
          <a:endParaRPr lang="es-EC" sz="1400">
            <a:latin typeface="Times New Roman" panose="02020603050405020304" pitchFamily="18" charset="0"/>
            <a:cs typeface="Times New Roman" panose="02020603050405020304" pitchFamily="18" charset="0"/>
          </a:endParaRPr>
        </a:p>
      </dgm:t>
    </dgm:pt>
    <dgm:pt modelId="{4D9DD0C4-A9A7-47AB-8920-E34EE383F926}">
      <dgm:prSet phldrT="[Texto]" custT="1"/>
      <dgm:spPr/>
      <dgm:t>
        <a:bodyPr/>
        <a:lstStyle/>
        <a:p>
          <a:r>
            <a:rPr lang="es-MX" sz="1400" b="1" dirty="0">
              <a:latin typeface="Times New Roman" panose="02020603050405020304" pitchFamily="18" charset="0"/>
              <a:cs typeface="Times New Roman" panose="02020603050405020304" pitchFamily="18" charset="0"/>
            </a:rPr>
            <a:t>FACTORES QUE INFLUYEN EN LA RENTABILIDAD</a:t>
          </a:r>
          <a:endParaRPr lang="es-EC" sz="1400" b="1" dirty="0">
            <a:latin typeface="Times New Roman" panose="02020603050405020304" pitchFamily="18" charset="0"/>
            <a:cs typeface="Times New Roman" panose="02020603050405020304" pitchFamily="18" charset="0"/>
          </a:endParaRPr>
        </a:p>
      </dgm:t>
    </dgm:pt>
    <dgm:pt modelId="{771C5436-D10A-4DDA-86D4-E347C0BFAE02}" type="parTrans" cxnId="{5589CBBF-89D1-4189-8613-D9B236DB2922}">
      <dgm:prSet custT="1"/>
      <dgm:spPr/>
      <dgm:t>
        <a:bodyPr/>
        <a:lstStyle/>
        <a:p>
          <a:endParaRPr lang="es-EC" sz="1400">
            <a:latin typeface="Times New Roman" panose="02020603050405020304" pitchFamily="18" charset="0"/>
            <a:cs typeface="Times New Roman" panose="02020603050405020304" pitchFamily="18" charset="0"/>
          </a:endParaRPr>
        </a:p>
      </dgm:t>
    </dgm:pt>
    <dgm:pt modelId="{5A55FB6F-AE55-4C17-B7F3-BF01365FB369}" type="sibTrans" cxnId="{5589CBBF-89D1-4189-8613-D9B236DB2922}">
      <dgm:prSet/>
      <dgm:spPr/>
      <dgm:t>
        <a:bodyPr/>
        <a:lstStyle/>
        <a:p>
          <a:endParaRPr lang="es-EC" sz="1400">
            <a:latin typeface="Times New Roman" panose="02020603050405020304" pitchFamily="18" charset="0"/>
            <a:cs typeface="Times New Roman" panose="02020603050405020304" pitchFamily="18" charset="0"/>
          </a:endParaRPr>
        </a:p>
      </dgm:t>
    </dgm:pt>
    <dgm:pt modelId="{75CABCD7-3072-4353-862E-A158209F2C24}">
      <dgm:prSet phldrT="[Texto]" custT="1"/>
      <dgm:spPr/>
      <dgm:t>
        <a:bodyPr/>
        <a:lstStyle/>
        <a:p>
          <a:r>
            <a:rPr lang="es-MX" sz="1400" dirty="0">
              <a:latin typeface="Times New Roman" panose="02020603050405020304" pitchFamily="18" charset="0"/>
              <a:cs typeface="Times New Roman" panose="02020603050405020304" pitchFamily="18" charset="0"/>
            </a:rPr>
            <a:t>Competencia desleal, aumento de la oferta</a:t>
          </a:r>
          <a:endParaRPr lang="es-EC" sz="1400" dirty="0">
            <a:latin typeface="Times New Roman" panose="02020603050405020304" pitchFamily="18" charset="0"/>
            <a:cs typeface="Times New Roman" panose="02020603050405020304" pitchFamily="18" charset="0"/>
          </a:endParaRPr>
        </a:p>
      </dgm:t>
    </dgm:pt>
    <dgm:pt modelId="{E320AF09-6527-446E-8954-2D04699EDE88}" type="parTrans" cxnId="{80FC19B1-8CB5-4865-B177-B47289BFFEB2}">
      <dgm:prSet custT="1"/>
      <dgm:spPr/>
      <dgm:t>
        <a:bodyPr/>
        <a:lstStyle/>
        <a:p>
          <a:endParaRPr lang="es-EC" sz="1400">
            <a:latin typeface="Times New Roman" panose="02020603050405020304" pitchFamily="18" charset="0"/>
            <a:cs typeface="Times New Roman" panose="02020603050405020304" pitchFamily="18" charset="0"/>
          </a:endParaRPr>
        </a:p>
      </dgm:t>
    </dgm:pt>
    <dgm:pt modelId="{C40B65E9-07BF-43C4-870E-6984806FC3A3}" type="sibTrans" cxnId="{80FC19B1-8CB5-4865-B177-B47289BFFEB2}">
      <dgm:prSet/>
      <dgm:spPr/>
      <dgm:t>
        <a:bodyPr/>
        <a:lstStyle/>
        <a:p>
          <a:endParaRPr lang="es-EC" sz="1400">
            <a:latin typeface="Times New Roman" panose="02020603050405020304" pitchFamily="18" charset="0"/>
            <a:cs typeface="Times New Roman" panose="02020603050405020304" pitchFamily="18" charset="0"/>
          </a:endParaRPr>
        </a:p>
      </dgm:t>
    </dgm:pt>
    <dgm:pt modelId="{2B8DB607-987B-4573-A75A-9A6B90CC9871}">
      <dgm:prSet custT="1"/>
      <dgm:spPr/>
      <dgm:t>
        <a:bodyPr/>
        <a:lstStyle/>
        <a:p>
          <a:r>
            <a:rPr lang="es-MX" sz="1100" b="1" dirty="0">
              <a:latin typeface="Times New Roman" panose="02020603050405020304" pitchFamily="18" charset="0"/>
              <a:cs typeface="Times New Roman" panose="02020603050405020304" pitchFamily="18" charset="0"/>
            </a:rPr>
            <a:t>FALTA DE PLANIFICACIÓN FINANCIERA</a:t>
          </a:r>
          <a:endParaRPr lang="es-EC" sz="1100" b="1" dirty="0">
            <a:latin typeface="Times New Roman" panose="02020603050405020304" pitchFamily="18" charset="0"/>
            <a:cs typeface="Times New Roman" panose="02020603050405020304" pitchFamily="18" charset="0"/>
          </a:endParaRPr>
        </a:p>
      </dgm:t>
    </dgm:pt>
    <dgm:pt modelId="{92BAFFC3-8B15-46B5-8A64-8743178D1519}" type="parTrans" cxnId="{BE2A42CC-7B88-4461-9C52-3656B9D13F7C}">
      <dgm:prSet custT="1"/>
      <dgm:spPr/>
      <dgm:t>
        <a:bodyPr/>
        <a:lstStyle/>
        <a:p>
          <a:endParaRPr lang="es-EC" sz="1400">
            <a:latin typeface="Times New Roman" panose="02020603050405020304" pitchFamily="18" charset="0"/>
            <a:cs typeface="Times New Roman" panose="02020603050405020304" pitchFamily="18" charset="0"/>
          </a:endParaRPr>
        </a:p>
      </dgm:t>
    </dgm:pt>
    <dgm:pt modelId="{A5D62FD9-ABC5-41C6-B3BA-40363986D8F1}" type="sibTrans" cxnId="{BE2A42CC-7B88-4461-9C52-3656B9D13F7C}">
      <dgm:prSet/>
      <dgm:spPr/>
      <dgm:t>
        <a:bodyPr/>
        <a:lstStyle/>
        <a:p>
          <a:endParaRPr lang="es-EC" sz="1400">
            <a:latin typeface="Times New Roman" panose="02020603050405020304" pitchFamily="18" charset="0"/>
            <a:cs typeface="Times New Roman" panose="02020603050405020304" pitchFamily="18" charset="0"/>
          </a:endParaRPr>
        </a:p>
      </dgm:t>
    </dgm:pt>
    <dgm:pt modelId="{5A85C8FE-E7FE-40B7-BB61-8E8767E3DBBE}">
      <dgm:prSet custT="1"/>
      <dgm:spPr/>
      <dgm:t>
        <a:bodyPr/>
        <a:lstStyle/>
        <a:p>
          <a:r>
            <a:rPr lang="es-MX" sz="1100" b="1" dirty="0">
              <a:latin typeface="Times New Roman" panose="02020603050405020304" pitchFamily="18" charset="0"/>
              <a:cs typeface="Times New Roman" panose="02020603050405020304" pitchFamily="18" charset="0"/>
            </a:rPr>
            <a:t>MEDIDAS DE APALANCAMIENTO TRADICIONALES</a:t>
          </a:r>
          <a:endParaRPr lang="es-EC" sz="1100" b="1" dirty="0">
            <a:latin typeface="Times New Roman" panose="02020603050405020304" pitchFamily="18" charset="0"/>
            <a:cs typeface="Times New Roman" panose="02020603050405020304" pitchFamily="18" charset="0"/>
          </a:endParaRPr>
        </a:p>
      </dgm:t>
    </dgm:pt>
    <dgm:pt modelId="{CD5E3A06-E0D4-4E3A-A5CE-8CAB0DABA488}" type="parTrans" cxnId="{1F716F6C-34BB-46BB-AC54-7D1B45845D75}">
      <dgm:prSet custT="1"/>
      <dgm:spPr/>
      <dgm:t>
        <a:bodyPr/>
        <a:lstStyle/>
        <a:p>
          <a:endParaRPr lang="es-EC" sz="1400">
            <a:latin typeface="Times New Roman" panose="02020603050405020304" pitchFamily="18" charset="0"/>
            <a:cs typeface="Times New Roman" panose="02020603050405020304" pitchFamily="18" charset="0"/>
          </a:endParaRPr>
        </a:p>
      </dgm:t>
    </dgm:pt>
    <dgm:pt modelId="{5CD1892A-3464-49BF-B28F-F831C1A4A2F6}" type="sibTrans" cxnId="{1F716F6C-34BB-46BB-AC54-7D1B45845D75}">
      <dgm:prSet/>
      <dgm:spPr/>
      <dgm:t>
        <a:bodyPr/>
        <a:lstStyle/>
        <a:p>
          <a:endParaRPr lang="es-EC" sz="1400">
            <a:latin typeface="Times New Roman" panose="02020603050405020304" pitchFamily="18" charset="0"/>
            <a:cs typeface="Times New Roman" panose="02020603050405020304" pitchFamily="18" charset="0"/>
          </a:endParaRPr>
        </a:p>
      </dgm:t>
    </dgm:pt>
    <dgm:pt modelId="{22D1B815-7B0A-41EE-B08F-EB7AB5899DCE}">
      <dgm:prSet custT="1"/>
      <dgm:spPr/>
      <dgm:t>
        <a:bodyPr/>
        <a:lstStyle/>
        <a:p>
          <a:r>
            <a:rPr lang="es-MX" sz="1200" dirty="0">
              <a:latin typeface="Times New Roman" panose="02020603050405020304" pitchFamily="18" charset="0"/>
              <a:cs typeface="Times New Roman" panose="02020603050405020304" pitchFamily="18" charset="0"/>
            </a:rPr>
            <a:t>Reducción de la nómina, aumento </a:t>
          </a:r>
          <a:r>
            <a:rPr lang="es-MX" sz="1200" dirty="0" smtClean="0">
              <a:latin typeface="Times New Roman" panose="02020603050405020304" pitchFamily="18" charset="0"/>
              <a:cs typeface="Times New Roman" panose="02020603050405020304" pitchFamily="18" charset="0"/>
            </a:rPr>
            <a:t>gasto</a:t>
          </a:r>
          <a:r>
            <a:rPr lang="es-MX" sz="1200" dirty="0">
              <a:latin typeface="Times New Roman" panose="02020603050405020304" pitchFamily="18" charset="0"/>
              <a:cs typeface="Times New Roman" panose="02020603050405020304" pitchFamily="18" charset="0"/>
            </a:rPr>
            <a:t>. publicidad</a:t>
          </a:r>
          <a:endParaRPr lang="es-EC" sz="1200" dirty="0">
            <a:latin typeface="Times New Roman" panose="02020603050405020304" pitchFamily="18" charset="0"/>
            <a:cs typeface="Times New Roman" panose="02020603050405020304" pitchFamily="18" charset="0"/>
          </a:endParaRPr>
        </a:p>
      </dgm:t>
    </dgm:pt>
    <dgm:pt modelId="{983D701E-72EF-49FE-B038-A4FA5EDAE778}" type="parTrans" cxnId="{41F8DE9D-2464-411C-AA88-045A295697B5}">
      <dgm:prSet custT="1"/>
      <dgm:spPr/>
      <dgm:t>
        <a:bodyPr/>
        <a:lstStyle/>
        <a:p>
          <a:endParaRPr lang="es-EC" sz="1400">
            <a:latin typeface="Times New Roman" panose="02020603050405020304" pitchFamily="18" charset="0"/>
            <a:cs typeface="Times New Roman" panose="02020603050405020304" pitchFamily="18" charset="0"/>
          </a:endParaRPr>
        </a:p>
      </dgm:t>
    </dgm:pt>
    <dgm:pt modelId="{00D46CE6-3DCD-4975-A29D-9F58EB20C9FF}" type="sibTrans" cxnId="{41F8DE9D-2464-411C-AA88-045A295697B5}">
      <dgm:prSet/>
      <dgm:spPr/>
      <dgm:t>
        <a:bodyPr/>
        <a:lstStyle/>
        <a:p>
          <a:endParaRPr lang="es-EC" sz="1400">
            <a:latin typeface="Times New Roman" panose="02020603050405020304" pitchFamily="18" charset="0"/>
            <a:cs typeface="Times New Roman" panose="02020603050405020304" pitchFamily="18" charset="0"/>
          </a:endParaRPr>
        </a:p>
      </dgm:t>
    </dgm:pt>
    <dgm:pt modelId="{D03345B6-6130-429E-B800-21FE4C4065E0}">
      <dgm:prSet custT="1"/>
      <dgm:spPr/>
      <dgm:t>
        <a:bodyPr/>
        <a:lstStyle/>
        <a:p>
          <a:r>
            <a:rPr lang="es-MX" sz="1100" b="1" dirty="0">
              <a:solidFill>
                <a:srgbClr val="FF0000"/>
              </a:solidFill>
              <a:latin typeface="Times New Roman" panose="02020603050405020304" pitchFamily="18" charset="0"/>
              <a:cs typeface="Times New Roman" panose="02020603050405020304" pitchFamily="18" charset="0"/>
            </a:rPr>
            <a:t>No cuentan con estrategias de financiamiento e inversión</a:t>
          </a:r>
          <a:endParaRPr lang="es-EC" sz="1100" b="1" dirty="0">
            <a:solidFill>
              <a:srgbClr val="FF0000"/>
            </a:solidFill>
            <a:latin typeface="Times New Roman" panose="02020603050405020304" pitchFamily="18" charset="0"/>
            <a:cs typeface="Times New Roman" panose="02020603050405020304" pitchFamily="18" charset="0"/>
          </a:endParaRPr>
        </a:p>
      </dgm:t>
    </dgm:pt>
    <dgm:pt modelId="{28E9154C-88DA-45BA-85EF-559CF24549A2}" type="parTrans" cxnId="{F9025074-8095-4878-9AB8-8414A0241C28}">
      <dgm:prSet/>
      <dgm:spPr/>
      <dgm:t>
        <a:bodyPr/>
        <a:lstStyle/>
        <a:p>
          <a:endParaRPr lang="es-EC"/>
        </a:p>
      </dgm:t>
    </dgm:pt>
    <dgm:pt modelId="{B6A396BD-948B-42C6-855D-A7F5E6125DBA}" type="sibTrans" cxnId="{F9025074-8095-4878-9AB8-8414A0241C28}">
      <dgm:prSet/>
      <dgm:spPr/>
      <dgm:t>
        <a:bodyPr/>
        <a:lstStyle/>
        <a:p>
          <a:endParaRPr lang="es-EC"/>
        </a:p>
      </dgm:t>
    </dgm:pt>
    <dgm:pt modelId="{E46198D0-06D3-48C6-B02D-6D78F9137E3C}" type="pres">
      <dgm:prSet presAssocID="{7B1D2691-60CD-4D13-B734-6743BE5A7879}" presName="cycle" presStyleCnt="0">
        <dgm:presLayoutVars>
          <dgm:chMax val="1"/>
          <dgm:dir/>
          <dgm:animLvl val="ctr"/>
          <dgm:resizeHandles val="exact"/>
        </dgm:presLayoutVars>
      </dgm:prSet>
      <dgm:spPr/>
      <dgm:t>
        <a:bodyPr/>
        <a:lstStyle/>
        <a:p>
          <a:endParaRPr lang="es-EC"/>
        </a:p>
      </dgm:t>
    </dgm:pt>
    <dgm:pt modelId="{0E0385AB-86A0-4C4C-A834-C83AC478F98F}" type="pres">
      <dgm:prSet presAssocID="{6D3D6448-79AB-4160-B31F-3F9B2DCCACED}" presName="centerShape" presStyleLbl="node0" presStyleIdx="0" presStyleCnt="1" custScaleX="138247"/>
      <dgm:spPr/>
      <dgm:t>
        <a:bodyPr/>
        <a:lstStyle/>
        <a:p>
          <a:endParaRPr lang="es-EC"/>
        </a:p>
      </dgm:t>
    </dgm:pt>
    <dgm:pt modelId="{8B238E0B-13F9-4813-96D2-8D1357B5A209}" type="pres">
      <dgm:prSet presAssocID="{EAB17724-46FE-4A8E-B773-43BC6AD676C8}" presName="Name9" presStyleLbl="parChTrans1D2" presStyleIdx="0" presStyleCnt="8"/>
      <dgm:spPr/>
      <dgm:t>
        <a:bodyPr/>
        <a:lstStyle/>
        <a:p>
          <a:endParaRPr lang="es-EC"/>
        </a:p>
      </dgm:t>
    </dgm:pt>
    <dgm:pt modelId="{27422B6C-2A90-4C96-AC44-84CB963A7439}" type="pres">
      <dgm:prSet presAssocID="{EAB17724-46FE-4A8E-B773-43BC6AD676C8}" presName="connTx" presStyleLbl="parChTrans1D2" presStyleIdx="0" presStyleCnt="8"/>
      <dgm:spPr/>
      <dgm:t>
        <a:bodyPr/>
        <a:lstStyle/>
        <a:p>
          <a:endParaRPr lang="es-EC"/>
        </a:p>
      </dgm:t>
    </dgm:pt>
    <dgm:pt modelId="{FF8E84FA-A9F9-4BE3-BB42-377E39047C25}" type="pres">
      <dgm:prSet presAssocID="{1ECC80E2-1381-4F93-B94F-F8FDC7BEF755}" presName="node" presStyleLbl="node1" presStyleIdx="0" presStyleCnt="8">
        <dgm:presLayoutVars>
          <dgm:bulletEnabled val="1"/>
        </dgm:presLayoutVars>
      </dgm:prSet>
      <dgm:spPr/>
      <dgm:t>
        <a:bodyPr/>
        <a:lstStyle/>
        <a:p>
          <a:endParaRPr lang="es-EC"/>
        </a:p>
      </dgm:t>
    </dgm:pt>
    <dgm:pt modelId="{50FB0718-9946-43E5-B9BF-73DC7E33189C}" type="pres">
      <dgm:prSet presAssocID="{7A5D3E1A-2A31-4F0E-A17E-3160415F01DA}" presName="Name9" presStyleLbl="parChTrans1D2" presStyleIdx="1" presStyleCnt="8"/>
      <dgm:spPr/>
      <dgm:t>
        <a:bodyPr/>
        <a:lstStyle/>
        <a:p>
          <a:endParaRPr lang="es-EC"/>
        </a:p>
      </dgm:t>
    </dgm:pt>
    <dgm:pt modelId="{7FE0E5CF-1B5D-492A-A869-A3854051020F}" type="pres">
      <dgm:prSet presAssocID="{7A5D3E1A-2A31-4F0E-A17E-3160415F01DA}" presName="connTx" presStyleLbl="parChTrans1D2" presStyleIdx="1" presStyleCnt="8"/>
      <dgm:spPr/>
      <dgm:t>
        <a:bodyPr/>
        <a:lstStyle/>
        <a:p>
          <a:endParaRPr lang="es-EC"/>
        </a:p>
      </dgm:t>
    </dgm:pt>
    <dgm:pt modelId="{4D3523BB-BF71-4453-8A76-C6EA4F026F29}" type="pres">
      <dgm:prSet presAssocID="{0CA5556A-C39F-4D96-B5BB-58104004D8FE}" presName="node" presStyleLbl="node1" presStyleIdx="1" presStyleCnt="8">
        <dgm:presLayoutVars>
          <dgm:bulletEnabled val="1"/>
        </dgm:presLayoutVars>
      </dgm:prSet>
      <dgm:spPr/>
      <dgm:t>
        <a:bodyPr/>
        <a:lstStyle/>
        <a:p>
          <a:endParaRPr lang="es-EC"/>
        </a:p>
      </dgm:t>
    </dgm:pt>
    <dgm:pt modelId="{9DB0D589-6A53-41D3-AC5D-F54BB5A13F88}" type="pres">
      <dgm:prSet presAssocID="{771C5436-D10A-4DDA-86D4-E347C0BFAE02}" presName="Name9" presStyleLbl="parChTrans1D2" presStyleIdx="2" presStyleCnt="8"/>
      <dgm:spPr/>
      <dgm:t>
        <a:bodyPr/>
        <a:lstStyle/>
        <a:p>
          <a:endParaRPr lang="es-EC"/>
        </a:p>
      </dgm:t>
    </dgm:pt>
    <dgm:pt modelId="{80B0B886-A45F-4041-802E-9528FB1B1A1D}" type="pres">
      <dgm:prSet presAssocID="{771C5436-D10A-4DDA-86D4-E347C0BFAE02}" presName="connTx" presStyleLbl="parChTrans1D2" presStyleIdx="2" presStyleCnt="8"/>
      <dgm:spPr/>
      <dgm:t>
        <a:bodyPr/>
        <a:lstStyle/>
        <a:p>
          <a:endParaRPr lang="es-EC"/>
        </a:p>
      </dgm:t>
    </dgm:pt>
    <dgm:pt modelId="{B8FAC694-93F5-4729-B74E-6E733099BCAB}" type="pres">
      <dgm:prSet presAssocID="{4D9DD0C4-A9A7-47AB-8920-E34EE383F926}" presName="node" presStyleLbl="node1" presStyleIdx="2" presStyleCnt="8" custScaleX="186913">
        <dgm:presLayoutVars>
          <dgm:bulletEnabled val="1"/>
        </dgm:presLayoutVars>
      </dgm:prSet>
      <dgm:spPr/>
      <dgm:t>
        <a:bodyPr/>
        <a:lstStyle/>
        <a:p>
          <a:endParaRPr lang="es-EC"/>
        </a:p>
      </dgm:t>
    </dgm:pt>
    <dgm:pt modelId="{5190DF77-F8FF-4324-AC74-3E059B188367}" type="pres">
      <dgm:prSet presAssocID="{E320AF09-6527-446E-8954-2D04699EDE88}" presName="Name9" presStyleLbl="parChTrans1D2" presStyleIdx="3" presStyleCnt="8"/>
      <dgm:spPr/>
      <dgm:t>
        <a:bodyPr/>
        <a:lstStyle/>
        <a:p>
          <a:endParaRPr lang="es-EC"/>
        </a:p>
      </dgm:t>
    </dgm:pt>
    <dgm:pt modelId="{EA28FC25-79B9-44E1-8CD4-C0D6F2673BC0}" type="pres">
      <dgm:prSet presAssocID="{E320AF09-6527-446E-8954-2D04699EDE88}" presName="connTx" presStyleLbl="parChTrans1D2" presStyleIdx="3" presStyleCnt="8"/>
      <dgm:spPr/>
      <dgm:t>
        <a:bodyPr/>
        <a:lstStyle/>
        <a:p>
          <a:endParaRPr lang="es-EC"/>
        </a:p>
      </dgm:t>
    </dgm:pt>
    <dgm:pt modelId="{A2607539-975B-47A7-BFFD-29D79CDF96B3}" type="pres">
      <dgm:prSet presAssocID="{75CABCD7-3072-4353-862E-A158209F2C24}" presName="node" presStyleLbl="node1" presStyleIdx="3" presStyleCnt="8" custScaleX="130906">
        <dgm:presLayoutVars>
          <dgm:bulletEnabled val="1"/>
        </dgm:presLayoutVars>
      </dgm:prSet>
      <dgm:spPr/>
      <dgm:t>
        <a:bodyPr/>
        <a:lstStyle/>
        <a:p>
          <a:endParaRPr lang="es-EC"/>
        </a:p>
      </dgm:t>
    </dgm:pt>
    <dgm:pt modelId="{6078E061-A6D5-4421-A832-F831E11FCEFD}" type="pres">
      <dgm:prSet presAssocID="{92BAFFC3-8B15-46B5-8A64-8743178D1519}" presName="Name9" presStyleLbl="parChTrans1D2" presStyleIdx="4" presStyleCnt="8"/>
      <dgm:spPr/>
      <dgm:t>
        <a:bodyPr/>
        <a:lstStyle/>
        <a:p>
          <a:endParaRPr lang="es-EC"/>
        </a:p>
      </dgm:t>
    </dgm:pt>
    <dgm:pt modelId="{110890EE-1C7E-43C7-ACDE-7D1692423DA0}" type="pres">
      <dgm:prSet presAssocID="{92BAFFC3-8B15-46B5-8A64-8743178D1519}" presName="connTx" presStyleLbl="parChTrans1D2" presStyleIdx="4" presStyleCnt="8"/>
      <dgm:spPr/>
      <dgm:t>
        <a:bodyPr/>
        <a:lstStyle/>
        <a:p>
          <a:endParaRPr lang="es-EC"/>
        </a:p>
      </dgm:t>
    </dgm:pt>
    <dgm:pt modelId="{A9716D59-C162-4516-9CBE-8A62203424FF}" type="pres">
      <dgm:prSet presAssocID="{2B8DB607-987B-4573-A75A-9A6B90CC9871}" presName="node" presStyleLbl="node1" presStyleIdx="4" presStyleCnt="8" custScaleX="145319">
        <dgm:presLayoutVars>
          <dgm:bulletEnabled val="1"/>
        </dgm:presLayoutVars>
      </dgm:prSet>
      <dgm:spPr/>
      <dgm:t>
        <a:bodyPr/>
        <a:lstStyle/>
        <a:p>
          <a:endParaRPr lang="es-EC"/>
        </a:p>
      </dgm:t>
    </dgm:pt>
    <dgm:pt modelId="{A8F9183F-6690-4BA2-B375-5506BD1CA780}" type="pres">
      <dgm:prSet presAssocID="{CD5E3A06-E0D4-4E3A-A5CE-8CAB0DABA488}" presName="Name9" presStyleLbl="parChTrans1D2" presStyleIdx="5" presStyleCnt="8"/>
      <dgm:spPr/>
      <dgm:t>
        <a:bodyPr/>
        <a:lstStyle/>
        <a:p>
          <a:endParaRPr lang="es-EC"/>
        </a:p>
      </dgm:t>
    </dgm:pt>
    <dgm:pt modelId="{6745BF63-3DF5-45BF-8013-102E3FD8CD50}" type="pres">
      <dgm:prSet presAssocID="{CD5E3A06-E0D4-4E3A-A5CE-8CAB0DABA488}" presName="connTx" presStyleLbl="parChTrans1D2" presStyleIdx="5" presStyleCnt="8"/>
      <dgm:spPr/>
      <dgm:t>
        <a:bodyPr/>
        <a:lstStyle/>
        <a:p>
          <a:endParaRPr lang="es-EC"/>
        </a:p>
      </dgm:t>
    </dgm:pt>
    <dgm:pt modelId="{99DD39A3-D26D-4CA4-B125-8816390122C6}" type="pres">
      <dgm:prSet presAssocID="{5A85C8FE-E7FE-40B7-BB61-8E8767E3DBBE}" presName="node" presStyleLbl="node1" presStyleIdx="5" presStyleCnt="8" custScaleX="177593" custScaleY="112951">
        <dgm:presLayoutVars>
          <dgm:bulletEnabled val="1"/>
        </dgm:presLayoutVars>
      </dgm:prSet>
      <dgm:spPr/>
      <dgm:t>
        <a:bodyPr/>
        <a:lstStyle/>
        <a:p>
          <a:endParaRPr lang="es-EC"/>
        </a:p>
      </dgm:t>
    </dgm:pt>
    <dgm:pt modelId="{2839B592-C341-4583-BF79-217C1A5CD15D}" type="pres">
      <dgm:prSet presAssocID="{983D701E-72EF-49FE-B038-A4FA5EDAE778}" presName="Name9" presStyleLbl="parChTrans1D2" presStyleIdx="6" presStyleCnt="8"/>
      <dgm:spPr/>
      <dgm:t>
        <a:bodyPr/>
        <a:lstStyle/>
        <a:p>
          <a:endParaRPr lang="es-EC"/>
        </a:p>
      </dgm:t>
    </dgm:pt>
    <dgm:pt modelId="{AB485841-3D46-40F6-BD53-E7255E5F09E6}" type="pres">
      <dgm:prSet presAssocID="{983D701E-72EF-49FE-B038-A4FA5EDAE778}" presName="connTx" presStyleLbl="parChTrans1D2" presStyleIdx="6" presStyleCnt="8"/>
      <dgm:spPr/>
      <dgm:t>
        <a:bodyPr/>
        <a:lstStyle/>
        <a:p>
          <a:endParaRPr lang="es-EC"/>
        </a:p>
      </dgm:t>
    </dgm:pt>
    <dgm:pt modelId="{2683D508-65CA-4319-8AA8-0DD8040B2A69}" type="pres">
      <dgm:prSet presAssocID="{22D1B815-7B0A-41EE-B08F-EB7AB5899DCE}" presName="node" presStyleLbl="node1" presStyleIdx="6" presStyleCnt="8" custScaleX="126565">
        <dgm:presLayoutVars>
          <dgm:bulletEnabled val="1"/>
        </dgm:presLayoutVars>
      </dgm:prSet>
      <dgm:spPr/>
      <dgm:t>
        <a:bodyPr/>
        <a:lstStyle/>
        <a:p>
          <a:endParaRPr lang="es-EC"/>
        </a:p>
      </dgm:t>
    </dgm:pt>
    <dgm:pt modelId="{3E100277-6F9C-44BB-BD0F-5A3B3627B86B}" type="pres">
      <dgm:prSet presAssocID="{28E9154C-88DA-45BA-85EF-559CF24549A2}" presName="Name9" presStyleLbl="parChTrans1D2" presStyleIdx="7" presStyleCnt="8"/>
      <dgm:spPr/>
      <dgm:t>
        <a:bodyPr/>
        <a:lstStyle/>
        <a:p>
          <a:endParaRPr lang="es-EC"/>
        </a:p>
      </dgm:t>
    </dgm:pt>
    <dgm:pt modelId="{B8FE3F77-7057-4A63-A355-369080A1052B}" type="pres">
      <dgm:prSet presAssocID="{28E9154C-88DA-45BA-85EF-559CF24549A2}" presName="connTx" presStyleLbl="parChTrans1D2" presStyleIdx="7" presStyleCnt="8"/>
      <dgm:spPr/>
      <dgm:t>
        <a:bodyPr/>
        <a:lstStyle/>
        <a:p>
          <a:endParaRPr lang="es-EC"/>
        </a:p>
      </dgm:t>
    </dgm:pt>
    <dgm:pt modelId="{39A5CDB2-A8D5-45BB-BC33-688515BD46B8}" type="pres">
      <dgm:prSet presAssocID="{D03345B6-6130-429E-B800-21FE4C4065E0}" presName="node" presStyleLbl="node1" presStyleIdx="7" presStyleCnt="8" custScaleX="116865">
        <dgm:presLayoutVars>
          <dgm:bulletEnabled val="1"/>
        </dgm:presLayoutVars>
      </dgm:prSet>
      <dgm:spPr/>
      <dgm:t>
        <a:bodyPr/>
        <a:lstStyle/>
        <a:p>
          <a:endParaRPr lang="es-EC"/>
        </a:p>
      </dgm:t>
    </dgm:pt>
  </dgm:ptLst>
  <dgm:cxnLst>
    <dgm:cxn modelId="{BE2A42CC-7B88-4461-9C52-3656B9D13F7C}" srcId="{6D3D6448-79AB-4160-B31F-3F9B2DCCACED}" destId="{2B8DB607-987B-4573-A75A-9A6B90CC9871}" srcOrd="4" destOrd="0" parTransId="{92BAFFC3-8B15-46B5-8A64-8743178D1519}" sibTransId="{A5D62FD9-ABC5-41C6-B3BA-40363986D8F1}"/>
    <dgm:cxn modelId="{0389A6EC-7A9C-495F-B763-F2542355614A}" type="presOf" srcId="{28E9154C-88DA-45BA-85EF-559CF24549A2}" destId="{3E100277-6F9C-44BB-BD0F-5A3B3627B86B}" srcOrd="0" destOrd="0" presId="urn:microsoft.com/office/officeart/2005/8/layout/radial1"/>
    <dgm:cxn modelId="{415C277A-1759-4826-94DB-A1328126A16C}" type="presOf" srcId="{1ECC80E2-1381-4F93-B94F-F8FDC7BEF755}" destId="{FF8E84FA-A9F9-4BE3-BB42-377E39047C25}" srcOrd="0" destOrd="0" presId="urn:microsoft.com/office/officeart/2005/8/layout/radial1"/>
    <dgm:cxn modelId="{1CD77849-B72C-4560-AE11-321A3A2D3B6D}" type="presOf" srcId="{CD5E3A06-E0D4-4E3A-A5CE-8CAB0DABA488}" destId="{6745BF63-3DF5-45BF-8013-102E3FD8CD50}" srcOrd="1" destOrd="0" presId="urn:microsoft.com/office/officeart/2005/8/layout/radial1"/>
    <dgm:cxn modelId="{2945B50E-318D-4D1D-93DB-9B9877CA3110}" type="presOf" srcId="{CD5E3A06-E0D4-4E3A-A5CE-8CAB0DABA488}" destId="{A8F9183F-6690-4BA2-B375-5506BD1CA780}" srcOrd="0" destOrd="0" presId="urn:microsoft.com/office/officeart/2005/8/layout/radial1"/>
    <dgm:cxn modelId="{D19BFE88-CB99-41AC-A2DA-051070518B87}" type="presOf" srcId="{0CA5556A-C39F-4D96-B5BB-58104004D8FE}" destId="{4D3523BB-BF71-4453-8A76-C6EA4F026F29}" srcOrd="0" destOrd="0" presId="urn:microsoft.com/office/officeart/2005/8/layout/radial1"/>
    <dgm:cxn modelId="{CAC6EA45-224D-48EA-90F6-5FD60CACE1B2}" type="presOf" srcId="{983D701E-72EF-49FE-B038-A4FA5EDAE778}" destId="{AB485841-3D46-40F6-BD53-E7255E5F09E6}" srcOrd="1" destOrd="0" presId="urn:microsoft.com/office/officeart/2005/8/layout/radial1"/>
    <dgm:cxn modelId="{1621D517-F870-455C-A579-68FF30E5628E}" type="presOf" srcId="{2B8DB607-987B-4573-A75A-9A6B90CC9871}" destId="{A9716D59-C162-4516-9CBE-8A62203424FF}" srcOrd="0" destOrd="0" presId="urn:microsoft.com/office/officeart/2005/8/layout/radial1"/>
    <dgm:cxn modelId="{32DB1E83-C215-4F2C-8AF1-C6D0B8E3BAA7}" type="presOf" srcId="{6D3D6448-79AB-4160-B31F-3F9B2DCCACED}" destId="{0E0385AB-86A0-4C4C-A834-C83AC478F98F}" srcOrd="0" destOrd="0" presId="urn:microsoft.com/office/officeart/2005/8/layout/radial1"/>
    <dgm:cxn modelId="{7128D582-E248-4ABB-9F9E-4CDD5F0E1CC9}" srcId="{7B1D2691-60CD-4D13-B734-6743BE5A7879}" destId="{6D3D6448-79AB-4160-B31F-3F9B2DCCACED}" srcOrd="0" destOrd="0" parTransId="{649A6FA6-75E5-42DF-AB29-3AABACA20F3E}" sibTransId="{9C3D3FC5-F5E0-4475-927C-2D64146A20E2}"/>
    <dgm:cxn modelId="{C11B98D4-C962-4DC4-ABD9-0D5C0D939109}" type="presOf" srcId="{7A5D3E1A-2A31-4F0E-A17E-3160415F01DA}" destId="{50FB0718-9946-43E5-B9BF-73DC7E33189C}" srcOrd="0" destOrd="0" presId="urn:microsoft.com/office/officeart/2005/8/layout/radial1"/>
    <dgm:cxn modelId="{80FC19B1-8CB5-4865-B177-B47289BFFEB2}" srcId="{6D3D6448-79AB-4160-B31F-3F9B2DCCACED}" destId="{75CABCD7-3072-4353-862E-A158209F2C24}" srcOrd="3" destOrd="0" parTransId="{E320AF09-6527-446E-8954-2D04699EDE88}" sibTransId="{C40B65E9-07BF-43C4-870E-6984806FC3A3}"/>
    <dgm:cxn modelId="{21008C8C-D460-44A7-BC46-C6001520800D}" type="presOf" srcId="{4D9DD0C4-A9A7-47AB-8920-E34EE383F926}" destId="{B8FAC694-93F5-4729-B74E-6E733099BCAB}" srcOrd="0" destOrd="0" presId="urn:microsoft.com/office/officeart/2005/8/layout/radial1"/>
    <dgm:cxn modelId="{B5252F32-3A55-4466-8DD6-B5024BEB9763}" type="presOf" srcId="{5A85C8FE-E7FE-40B7-BB61-8E8767E3DBBE}" destId="{99DD39A3-D26D-4CA4-B125-8816390122C6}" srcOrd="0" destOrd="0" presId="urn:microsoft.com/office/officeart/2005/8/layout/radial1"/>
    <dgm:cxn modelId="{020F77A7-5BFA-42BA-A359-9424ACDDB604}" type="presOf" srcId="{7B1D2691-60CD-4D13-B734-6743BE5A7879}" destId="{E46198D0-06D3-48C6-B02D-6D78F9137E3C}" srcOrd="0" destOrd="0" presId="urn:microsoft.com/office/officeart/2005/8/layout/radial1"/>
    <dgm:cxn modelId="{77BDE5BF-5CA5-44BF-8B70-8326E112CD17}" type="presOf" srcId="{EAB17724-46FE-4A8E-B773-43BC6AD676C8}" destId="{8B238E0B-13F9-4813-96D2-8D1357B5A209}" srcOrd="0" destOrd="0" presId="urn:microsoft.com/office/officeart/2005/8/layout/radial1"/>
    <dgm:cxn modelId="{6DC9A373-B692-418D-8FAC-BFB42A88C540}" type="presOf" srcId="{75CABCD7-3072-4353-862E-A158209F2C24}" destId="{A2607539-975B-47A7-BFFD-29D79CDF96B3}" srcOrd="0" destOrd="0" presId="urn:microsoft.com/office/officeart/2005/8/layout/radial1"/>
    <dgm:cxn modelId="{9F9F493B-32CD-405E-822F-9750F3F26504}" type="presOf" srcId="{D03345B6-6130-429E-B800-21FE4C4065E0}" destId="{39A5CDB2-A8D5-45BB-BC33-688515BD46B8}" srcOrd="0" destOrd="0" presId="urn:microsoft.com/office/officeart/2005/8/layout/radial1"/>
    <dgm:cxn modelId="{A131B57C-CBAF-418E-8251-99B38172A6DD}" type="presOf" srcId="{EAB17724-46FE-4A8E-B773-43BC6AD676C8}" destId="{27422B6C-2A90-4C96-AC44-84CB963A7439}" srcOrd="1" destOrd="0" presId="urn:microsoft.com/office/officeart/2005/8/layout/radial1"/>
    <dgm:cxn modelId="{0FC92780-6288-4152-88F9-01A1E089DC31}" type="presOf" srcId="{771C5436-D10A-4DDA-86D4-E347C0BFAE02}" destId="{80B0B886-A45F-4041-802E-9528FB1B1A1D}" srcOrd="1" destOrd="0" presId="urn:microsoft.com/office/officeart/2005/8/layout/radial1"/>
    <dgm:cxn modelId="{5589CBBF-89D1-4189-8613-D9B236DB2922}" srcId="{6D3D6448-79AB-4160-B31F-3F9B2DCCACED}" destId="{4D9DD0C4-A9A7-47AB-8920-E34EE383F926}" srcOrd="2" destOrd="0" parTransId="{771C5436-D10A-4DDA-86D4-E347C0BFAE02}" sibTransId="{5A55FB6F-AE55-4C17-B7F3-BF01365FB369}"/>
    <dgm:cxn modelId="{99760E9F-33D4-40B4-9212-93F7AFC9FD13}" srcId="{6D3D6448-79AB-4160-B31F-3F9B2DCCACED}" destId="{1ECC80E2-1381-4F93-B94F-F8FDC7BEF755}" srcOrd="0" destOrd="0" parTransId="{EAB17724-46FE-4A8E-B773-43BC6AD676C8}" sibTransId="{57069E8D-6BBA-43F9-A583-A75CD48C26E3}"/>
    <dgm:cxn modelId="{1F716F6C-34BB-46BB-AC54-7D1B45845D75}" srcId="{6D3D6448-79AB-4160-B31F-3F9B2DCCACED}" destId="{5A85C8FE-E7FE-40B7-BB61-8E8767E3DBBE}" srcOrd="5" destOrd="0" parTransId="{CD5E3A06-E0D4-4E3A-A5CE-8CAB0DABA488}" sibTransId="{5CD1892A-3464-49BF-B28F-F831C1A4A2F6}"/>
    <dgm:cxn modelId="{B307C9A8-BC0D-486B-8479-AA49A75A0DB3}" type="presOf" srcId="{E320AF09-6527-446E-8954-2D04699EDE88}" destId="{5190DF77-F8FF-4324-AC74-3E059B188367}" srcOrd="0" destOrd="0" presId="urn:microsoft.com/office/officeart/2005/8/layout/radial1"/>
    <dgm:cxn modelId="{41F8DE9D-2464-411C-AA88-045A295697B5}" srcId="{6D3D6448-79AB-4160-B31F-3F9B2DCCACED}" destId="{22D1B815-7B0A-41EE-B08F-EB7AB5899DCE}" srcOrd="6" destOrd="0" parTransId="{983D701E-72EF-49FE-B038-A4FA5EDAE778}" sibTransId="{00D46CE6-3DCD-4975-A29D-9F58EB20C9FF}"/>
    <dgm:cxn modelId="{FCA2EE4F-68B1-460B-998C-642B8BE78062}" type="presOf" srcId="{771C5436-D10A-4DDA-86D4-E347C0BFAE02}" destId="{9DB0D589-6A53-41D3-AC5D-F54BB5A13F88}" srcOrd="0" destOrd="0" presId="urn:microsoft.com/office/officeart/2005/8/layout/radial1"/>
    <dgm:cxn modelId="{7A7AF8B5-E9B6-43CF-B643-99B9834B2BDB}" type="presOf" srcId="{22D1B815-7B0A-41EE-B08F-EB7AB5899DCE}" destId="{2683D508-65CA-4319-8AA8-0DD8040B2A69}" srcOrd="0" destOrd="0" presId="urn:microsoft.com/office/officeart/2005/8/layout/radial1"/>
    <dgm:cxn modelId="{59FD9FE0-0F6F-4FAD-A063-5E841EC981DB}" type="presOf" srcId="{92BAFFC3-8B15-46B5-8A64-8743178D1519}" destId="{110890EE-1C7E-43C7-ACDE-7D1692423DA0}" srcOrd="1" destOrd="0" presId="urn:microsoft.com/office/officeart/2005/8/layout/radial1"/>
    <dgm:cxn modelId="{F9025074-8095-4878-9AB8-8414A0241C28}" srcId="{6D3D6448-79AB-4160-B31F-3F9B2DCCACED}" destId="{D03345B6-6130-429E-B800-21FE4C4065E0}" srcOrd="7" destOrd="0" parTransId="{28E9154C-88DA-45BA-85EF-559CF24549A2}" sibTransId="{B6A396BD-948B-42C6-855D-A7F5E6125DBA}"/>
    <dgm:cxn modelId="{FF24F165-D38C-46FC-B573-55E543EE768F}" type="presOf" srcId="{7A5D3E1A-2A31-4F0E-A17E-3160415F01DA}" destId="{7FE0E5CF-1B5D-492A-A869-A3854051020F}" srcOrd="1" destOrd="0" presId="urn:microsoft.com/office/officeart/2005/8/layout/radial1"/>
    <dgm:cxn modelId="{DC69F3BA-8D18-47EB-9C95-1D7374DEC482}" type="presOf" srcId="{E320AF09-6527-446E-8954-2D04699EDE88}" destId="{EA28FC25-79B9-44E1-8CD4-C0D6F2673BC0}" srcOrd="1" destOrd="0" presId="urn:microsoft.com/office/officeart/2005/8/layout/radial1"/>
    <dgm:cxn modelId="{68EEB782-446C-422A-B322-9030020ED646}" type="presOf" srcId="{28E9154C-88DA-45BA-85EF-559CF24549A2}" destId="{B8FE3F77-7057-4A63-A355-369080A1052B}" srcOrd="1" destOrd="0" presId="urn:microsoft.com/office/officeart/2005/8/layout/radial1"/>
    <dgm:cxn modelId="{5570463C-03D6-4508-BA34-73C30C78C8EC}" type="presOf" srcId="{983D701E-72EF-49FE-B038-A4FA5EDAE778}" destId="{2839B592-C341-4583-BF79-217C1A5CD15D}" srcOrd="0" destOrd="0" presId="urn:microsoft.com/office/officeart/2005/8/layout/radial1"/>
    <dgm:cxn modelId="{1EAA0616-CE4F-45FD-8219-9B9D387C518D}" srcId="{6D3D6448-79AB-4160-B31F-3F9B2DCCACED}" destId="{0CA5556A-C39F-4D96-B5BB-58104004D8FE}" srcOrd="1" destOrd="0" parTransId="{7A5D3E1A-2A31-4F0E-A17E-3160415F01DA}" sibTransId="{5F8B2C66-B3C2-400A-A668-2680F9F212CA}"/>
    <dgm:cxn modelId="{883E6242-7376-47DB-ABB1-C5010DCC19A1}" type="presOf" srcId="{92BAFFC3-8B15-46B5-8A64-8743178D1519}" destId="{6078E061-A6D5-4421-A832-F831E11FCEFD}" srcOrd="0" destOrd="0" presId="urn:microsoft.com/office/officeart/2005/8/layout/radial1"/>
    <dgm:cxn modelId="{E932DB9A-1206-450C-A6BD-FBA5BCEDAD4D}" type="presParOf" srcId="{E46198D0-06D3-48C6-B02D-6D78F9137E3C}" destId="{0E0385AB-86A0-4C4C-A834-C83AC478F98F}" srcOrd="0" destOrd="0" presId="urn:microsoft.com/office/officeart/2005/8/layout/radial1"/>
    <dgm:cxn modelId="{453507CB-F52C-46FC-9355-466BD03D686A}" type="presParOf" srcId="{E46198D0-06D3-48C6-B02D-6D78F9137E3C}" destId="{8B238E0B-13F9-4813-96D2-8D1357B5A209}" srcOrd="1" destOrd="0" presId="urn:microsoft.com/office/officeart/2005/8/layout/radial1"/>
    <dgm:cxn modelId="{D4451A3B-F191-4733-B1D7-653B446CAD2B}" type="presParOf" srcId="{8B238E0B-13F9-4813-96D2-8D1357B5A209}" destId="{27422B6C-2A90-4C96-AC44-84CB963A7439}" srcOrd="0" destOrd="0" presId="urn:microsoft.com/office/officeart/2005/8/layout/radial1"/>
    <dgm:cxn modelId="{F775F64B-0424-439A-8E04-79D49E68C0D4}" type="presParOf" srcId="{E46198D0-06D3-48C6-B02D-6D78F9137E3C}" destId="{FF8E84FA-A9F9-4BE3-BB42-377E39047C25}" srcOrd="2" destOrd="0" presId="urn:microsoft.com/office/officeart/2005/8/layout/radial1"/>
    <dgm:cxn modelId="{F3E65731-61BE-4013-80C8-3787106416EF}" type="presParOf" srcId="{E46198D0-06D3-48C6-B02D-6D78F9137E3C}" destId="{50FB0718-9946-43E5-B9BF-73DC7E33189C}" srcOrd="3" destOrd="0" presId="urn:microsoft.com/office/officeart/2005/8/layout/radial1"/>
    <dgm:cxn modelId="{5D712900-0028-4C53-975B-3EBC2EE8C0C3}" type="presParOf" srcId="{50FB0718-9946-43E5-B9BF-73DC7E33189C}" destId="{7FE0E5CF-1B5D-492A-A869-A3854051020F}" srcOrd="0" destOrd="0" presId="urn:microsoft.com/office/officeart/2005/8/layout/radial1"/>
    <dgm:cxn modelId="{E6057772-C257-4230-A88B-A3DA1EAB3599}" type="presParOf" srcId="{E46198D0-06D3-48C6-B02D-6D78F9137E3C}" destId="{4D3523BB-BF71-4453-8A76-C6EA4F026F29}" srcOrd="4" destOrd="0" presId="urn:microsoft.com/office/officeart/2005/8/layout/radial1"/>
    <dgm:cxn modelId="{D4420957-0B39-48DF-A446-914C36A0D2D7}" type="presParOf" srcId="{E46198D0-06D3-48C6-B02D-6D78F9137E3C}" destId="{9DB0D589-6A53-41D3-AC5D-F54BB5A13F88}" srcOrd="5" destOrd="0" presId="urn:microsoft.com/office/officeart/2005/8/layout/radial1"/>
    <dgm:cxn modelId="{20122FB4-01C8-4AE1-8B6A-626201701FBB}" type="presParOf" srcId="{9DB0D589-6A53-41D3-AC5D-F54BB5A13F88}" destId="{80B0B886-A45F-4041-802E-9528FB1B1A1D}" srcOrd="0" destOrd="0" presId="urn:microsoft.com/office/officeart/2005/8/layout/radial1"/>
    <dgm:cxn modelId="{3D99E9B9-E398-4834-88ED-04437CF317B9}" type="presParOf" srcId="{E46198D0-06D3-48C6-B02D-6D78F9137E3C}" destId="{B8FAC694-93F5-4729-B74E-6E733099BCAB}" srcOrd="6" destOrd="0" presId="urn:microsoft.com/office/officeart/2005/8/layout/radial1"/>
    <dgm:cxn modelId="{8E797B22-7DC7-4A7F-9BDE-78188E2E08B3}" type="presParOf" srcId="{E46198D0-06D3-48C6-B02D-6D78F9137E3C}" destId="{5190DF77-F8FF-4324-AC74-3E059B188367}" srcOrd="7" destOrd="0" presId="urn:microsoft.com/office/officeart/2005/8/layout/radial1"/>
    <dgm:cxn modelId="{ECB91C9C-645D-46AF-86D6-9066338C2EEE}" type="presParOf" srcId="{5190DF77-F8FF-4324-AC74-3E059B188367}" destId="{EA28FC25-79B9-44E1-8CD4-C0D6F2673BC0}" srcOrd="0" destOrd="0" presId="urn:microsoft.com/office/officeart/2005/8/layout/radial1"/>
    <dgm:cxn modelId="{B17D785A-9F80-48A9-A165-CF4E0B707E44}" type="presParOf" srcId="{E46198D0-06D3-48C6-B02D-6D78F9137E3C}" destId="{A2607539-975B-47A7-BFFD-29D79CDF96B3}" srcOrd="8" destOrd="0" presId="urn:microsoft.com/office/officeart/2005/8/layout/radial1"/>
    <dgm:cxn modelId="{CF09CFEB-125E-4DB7-899F-D1DA6BA09BFE}" type="presParOf" srcId="{E46198D0-06D3-48C6-B02D-6D78F9137E3C}" destId="{6078E061-A6D5-4421-A832-F831E11FCEFD}" srcOrd="9" destOrd="0" presId="urn:microsoft.com/office/officeart/2005/8/layout/radial1"/>
    <dgm:cxn modelId="{E01E14C4-B771-4B0B-B07E-BAF20F770A63}" type="presParOf" srcId="{6078E061-A6D5-4421-A832-F831E11FCEFD}" destId="{110890EE-1C7E-43C7-ACDE-7D1692423DA0}" srcOrd="0" destOrd="0" presId="urn:microsoft.com/office/officeart/2005/8/layout/radial1"/>
    <dgm:cxn modelId="{C1B0DC67-6E74-4963-A81B-15C51243CBF5}" type="presParOf" srcId="{E46198D0-06D3-48C6-B02D-6D78F9137E3C}" destId="{A9716D59-C162-4516-9CBE-8A62203424FF}" srcOrd="10" destOrd="0" presId="urn:microsoft.com/office/officeart/2005/8/layout/radial1"/>
    <dgm:cxn modelId="{AC39BEF4-10D0-4C8C-B110-2BD7EDC3B64A}" type="presParOf" srcId="{E46198D0-06D3-48C6-B02D-6D78F9137E3C}" destId="{A8F9183F-6690-4BA2-B375-5506BD1CA780}" srcOrd="11" destOrd="0" presId="urn:microsoft.com/office/officeart/2005/8/layout/radial1"/>
    <dgm:cxn modelId="{13E226F4-0FD3-4531-88BD-CE00AA6DC124}" type="presParOf" srcId="{A8F9183F-6690-4BA2-B375-5506BD1CA780}" destId="{6745BF63-3DF5-45BF-8013-102E3FD8CD50}" srcOrd="0" destOrd="0" presId="urn:microsoft.com/office/officeart/2005/8/layout/radial1"/>
    <dgm:cxn modelId="{7D705C76-36FB-499B-9A3B-31DEFAA1D492}" type="presParOf" srcId="{E46198D0-06D3-48C6-B02D-6D78F9137E3C}" destId="{99DD39A3-D26D-4CA4-B125-8816390122C6}" srcOrd="12" destOrd="0" presId="urn:microsoft.com/office/officeart/2005/8/layout/radial1"/>
    <dgm:cxn modelId="{4F0CC750-F4A3-44D7-A8CC-DA0A1904B2EB}" type="presParOf" srcId="{E46198D0-06D3-48C6-B02D-6D78F9137E3C}" destId="{2839B592-C341-4583-BF79-217C1A5CD15D}" srcOrd="13" destOrd="0" presId="urn:microsoft.com/office/officeart/2005/8/layout/radial1"/>
    <dgm:cxn modelId="{05D8CABA-4596-42E3-83F4-DB23A3D3C5BC}" type="presParOf" srcId="{2839B592-C341-4583-BF79-217C1A5CD15D}" destId="{AB485841-3D46-40F6-BD53-E7255E5F09E6}" srcOrd="0" destOrd="0" presId="urn:microsoft.com/office/officeart/2005/8/layout/radial1"/>
    <dgm:cxn modelId="{A5991A9C-A8CF-4925-8633-2719B9AD4BAA}" type="presParOf" srcId="{E46198D0-06D3-48C6-B02D-6D78F9137E3C}" destId="{2683D508-65CA-4319-8AA8-0DD8040B2A69}" srcOrd="14" destOrd="0" presId="urn:microsoft.com/office/officeart/2005/8/layout/radial1"/>
    <dgm:cxn modelId="{6F836F50-2EED-4B70-90F6-890CB5D8B2E0}" type="presParOf" srcId="{E46198D0-06D3-48C6-B02D-6D78F9137E3C}" destId="{3E100277-6F9C-44BB-BD0F-5A3B3627B86B}" srcOrd="15" destOrd="0" presId="urn:microsoft.com/office/officeart/2005/8/layout/radial1"/>
    <dgm:cxn modelId="{0C234527-CB73-4D47-8AAE-DFF34A694E2C}" type="presParOf" srcId="{3E100277-6F9C-44BB-BD0F-5A3B3627B86B}" destId="{B8FE3F77-7057-4A63-A355-369080A1052B}" srcOrd="0" destOrd="0" presId="urn:microsoft.com/office/officeart/2005/8/layout/radial1"/>
    <dgm:cxn modelId="{4104CB2E-FFB5-4587-9E19-6648D46B96E7}" type="presParOf" srcId="{E46198D0-06D3-48C6-B02D-6D78F9137E3C}" destId="{39A5CDB2-A8D5-45BB-BC33-688515BD46B8}"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343F21D-5A1F-45C6-90A6-76E8B4C68534}" type="doc">
      <dgm:prSet loTypeId="urn:microsoft.com/office/officeart/2005/8/layout/radial1" loCatId="cycle" qsTypeId="urn:microsoft.com/office/officeart/2005/8/quickstyle/simple1" qsCatId="simple" csTypeId="urn:microsoft.com/office/officeart/2005/8/colors/accent2_1" csCatId="accent2" phldr="1"/>
      <dgm:spPr/>
      <dgm:t>
        <a:bodyPr/>
        <a:lstStyle/>
        <a:p>
          <a:endParaRPr lang="es-EC"/>
        </a:p>
      </dgm:t>
    </dgm:pt>
    <dgm:pt modelId="{26F7E143-7D31-4C35-9ADD-22A952CFAC53}">
      <dgm:prSet phldrT="[Texto]" custT="1"/>
      <dgm:spPr/>
      <dgm:t>
        <a:bodyPr/>
        <a:lstStyle/>
        <a:p>
          <a:r>
            <a:rPr lang="es-MX" sz="1000" b="1">
              <a:latin typeface="Times New Roman" panose="02020603050405020304" pitchFamily="18" charset="0"/>
              <a:cs typeface="Times New Roman" panose="02020603050405020304" pitchFamily="18" charset="0"/>
            </a:rPr>
            <a:t>PROPONER</a:t>
          </a:r>
          <a:endParaRPr lang="es-EC" sz="1000" b="1" dirty="0">
            <a:latin typeface="Times New Roman" panose="02020603050405020304" pitchFamily="18" charset="0"/>
            <a:cs typeface="Times New Roman" panose="02020603050405020304" pitchFamily="18" charset="0"/>
          </a:endParaRPr>
        </a:p>
      </dgm:t>
    </dgm:pt>
    <dgm:pt modelId="{320B493D-0E59-4DAB-B806-57BBA4D72F61}" type="parTrans" cxnId="{20B751F0-17EC-4988-8ECE-D7DD8D049016}">
      <dgm:prSet/>
      <dgm:spPr/>
      <dgm:t>
        <a:bodyPr/>
        <a:lstStyle/>
        <a:p>
          <a:endParaRPr lang="es-EC">
            <a:solidFill>
              <a:schemeClr val="tx1"/>
            </a:solidFill>
          </a:endParaRPr>
        </a:p>
      </dgm:t>
    </dgm:pt>
    <dgm:pt modelId="{39B1BB6D-489A-4A73-949B-A8977DC50E5A}" type="sibTrans" cxnId="{20B751F0-17EC-4988-8ECE-D7DD8D049016}">
      <dgm:prSet/>
      <dgm:spPr/>
      <dgm:t>
        <a:bodyPr/>
        <a:lstStyle/>
        <a:p>
          <a:endParaRPr lang="es-EC">
            <a:solidFill>
              <a:schemeClr val="tx1"/>
            </a:solidFill>
          </a:endParaRPr>
        </a:p>
      </dgm:t>
    </dgm:pt>
    <dgm:pt modelId="{DEA1C70D-63A9-41CE-B98E-65109AB4FBFB}">
      <dgm:prSet phldrT="[Texto]" custT="1"/>
      <dgm:spPr/>
      <dgm:t>
        <a:bodyPr/>
        <a:lstStyle/>
        <a:p>
          <a:r>
            <a:rPr lang="es-MX" sz="1000" b="1">
              <a:latin typeface="Times New Roman" panose="02020603050405020304" pitchFamily="18" charset="0"/>
              <a:cs typeface="Times New Roman" panose="02020603050405020304" pitchFamily="18" charset="0"/>
            </a:rPr>
            <a:t>ESTRATEGIAS FINANCIERAS</a:t>
          </a:r>
          <a:endParaRPr lang="es-EC" sz="1000" b="1" dirty="0">
            <a:latin typeface="Times New Roman" panose="02020603050405020304" pitchFamily="18" charset="0"/>
            <a:cs typeface="Times New Roman" panose="02020603050405020304" pitchFamily="18" charset="0"/>
          </a:endParaRPr>
        </a:p>
      </dgm:t>
    </dgm:pt>
    <dgm:pt modelId="{F0AA2934-2006-456D-8A74-FF40114BA57A}" type="parTrans" cxnId="{1EEF697B-009A-4099-AA79-DAA903B56147}">
      <dgm:prSet custT="1"/>
      <dgm:spPr/>
      <dgm:t>
        <a:bodyPr/>
        <a:lstStyle/>
        <a:p>
          <a:endParaRPr lang="es-EC" sz="1000" b="1">
            <a:solidFill>
              <a:schemeClr val="tx1"/>
            </a:solidFill>
            <a:latin typeface="Times New Roman" panose="02020603050405020304" pitchFamily="18" charset="0"/>
            <a:cs typeface="Times New Roman" panose="02020603050405020304" pitchFamily="18" charset="0"/>
          </a:endParaRPr>
        </a:p>
      </dgm:t>
    </dgm:pt>
    <dgm:pt modelId="{B9BD9E02-72B2-403D-BFD9-6901174F2139}" type="sibTrans" cxnId="{1EEF697B-009A-4099-AA79-DAA903B56147}">
      <dgm:prSet/>
      <dgm:spPr/>
      <dgm:t>
        <a:bodyPr/>
        <a:lstStyle/>
        <a:p>
          <a:endParaRPr lang="es-EC">
            <a:solidFill>
              <a:schemeClr val="tx1"/>
            </a:solidFill>
          </a:endParaRPr>
        </a:p>
      </dgm:t>
    </dgm:pt>
    <dgm:pt modelId="{FBE9041B-346B-4BC1-8B05-C274E67F0DB6}">
      <dgm:prSet phldrT="[Texto]" custT="1"/>
      <dgm:spPr/>
      <dgm:t>
        <a:bodyPr/>
        <a:lstStyle/>
        <a:p>
          <a:r>
            <a:rPr lang="es-MX" sz="1000" b="1">
              <a:latin typeface="Times New Roman" panose="02020603050405020304" pitchFamily="18" charset="0"/>
              <a:cs typeface="Times New Roman" panose="02020603050405020304" pitchFamily="18" charset="0"/>
            </a:rPr>
            <a:t>POLÍTICAS</a:t>
          </a:r>
          <a:endParaRPr lang="es-EC" sz="1000" b="1" dirty="0">
            <a:latin typeface="Times New Roman" panose="02020603050405020304" pitchFamily="18" charset="0"/>
            <a:cs typeface="Times New Roman" panose="02020603050405020304" pitchFamily="18" charset="0"/>
          </a:endParaRPr>
        </a:p>
      </dgm:t>
    </dgm:pt>
    <dgm:pt modelId="{74C69B1C-BB08-443B-B1E1-B60E898E8480}" type="parTrans" cxnId="{7EB62078-F19F-4180-AA9D-F7D1FF609508}">
      <dgm:prSet custT="1"/>
      <dgm:spPr/>
      <dgm:t>
        <a:bodyPr/>
        <a:lstStyle/>
        <a:p>
          <a:endParaRPr lang="es-EC" sz="1000" b="1">
            <a:solidFill>
              <a:schemeClr val="tx1"/>
            </a:solidFill>
            <a:latin typeface="Times New Roman" panose="02020603050405020304" pitchFamily="18" charset="0"/>
            <a:cs typeface="Times New Roman" panose="02020603050405020304" pitchFamily="18" charset="0"/>
          </a:endParaRPr>
        </a:p>
      </dgm:t>
    </dgm:pt>
    <dgm:pt modelId="{490C56E8-6C4D-4324-9498-D5D6B0BD2CA6}" type="sibTrans" cxnId="{7EB62078-F19F-4180-AA9D-F7D1FF609508}">
      <dgm:prSet/>
      <dgm:spPr/>
      <dgm:t>
        <a:bodyPr/>
        <a:lstStyle/>
        <a:p>
          <a:endParaRPr lang="es-EC">
            <a:solidFill>
              <a:schemeClr val="tx1"/>
            </a:solidFill>
          </a:endParaRPr>
        </a:p>
      </dgm:t>
    </dgm:pt>
    <dgm:pt modelId="{B4EAB17D-D3C1-4F97-AA15-63A1C896D1E2}">
      <dgm:prSet phldrT="[Texto]" custT="1"/>
      <dgm:spPr/>
      <dgm:t>
        <a:bodyPr/>
        <a:lstStyle/>
        <a:p>
          <a:r>
            <a:rPr lang="es-MX" sz="1000" b="1">
              <a:latin typeface="Times New Roman" panose="02020603050405020304" pitchFamily="18" charset="0"/>
              <a:cs typeface="Times New Roman" panose="02020603050405020304" pitchFamily="18" charset="0"/>
            </a:rPr>
            <a:t>ACCIONES</a:t>
          </a:r>
          <a:endParaRPr lang="es-EC" sz="1000" b="1" dirty="0">
            <a:latin typeface="Times New Roman" panose="02020603050405020304" pitchFamily="18" charset="0"/>
            <a:cs typeface="Times New Roman" panose="02020603050405020304" pitchFamily="18" charset="0"/>
          </a:endParaRPr>
        </a:p>
      </dgm:t>
    </dgm:pt>
    <dgm:pt modelId="{4787F326-A3F6-4E3D-8C96-4D6830FEB38F}" type="parTrans" cxnId="{EAC11797-B524-48C9-AF6A-0B626380717D}">
      <dgm:prSet custT="1"/>
      <dgm:spPr/>
      <dgm:t>
        <a:bodyPr/>
        <a:lstStyle/>
        <a:p>
          <a:endParaRPr lang="es-EC" sz="1000" b="1">
            <a:solidFill>
              <a:schemeClr val="tx1"/>
            </a:solidFill>
            <a:latin typeface="Times New Roman" panose="02020603050405020304" pitchFamily="18" charset="0"/>
            <a:cs typeface="Times New Roman" panose="02020603050405020304" pitchFamily="18" charset="0"/>
          </a:endParaRPr>
        </a:p>
      </dgm:t>
    </dgm:pt>
    <dgm:pt modelId="{EAA946EF-B1A2-4E9F-A4D2-F39F8AE691A6}" type="sibTrans" cxnId="{EAC11797-B524-48C9-AF6A-0B626380717D}">
      <dgm:prSet/>
      <dgm:spPr/>
      <dgm:t>
        <a:bodyPr/>
        <a:lstStyle/>
        <a:p>
          <a:endParaRPr lang="es-EC">
            <a:solidFill>
              <a:schemeClr val="tx1"/>
            </a:solidFill>
          </a:endParaRPr>
        </a:p>
      </dgm:t>
    </dgm:pt>
    <dgm:pt modelId="{315E6ED9-E619-4FA8-B5AB-8DED15A86A6A}">
      <dgm:prSet phldrT="[Texto]" custT="1"/>
      <dgm:spPr/>
      <dgm:t>
        <a:bodyPr/>
        <a:lstStyle/>
        <a:p>
          <a:r>
            <a:rPr lang="es-MX" sz="1000" b="1" dirty="0">
              <a:latin typeface="Times New Roman" panose="02020603050405020304" pitchFamily="18" charset="0"/>
              <a:cs typeface="Times New Roman" panose="02020603050405020304" pitchFamily="18" charset="0"/>
            </a:rPr>
            <a:t>RESPONSABILIDADES</a:t>
          </a:r>
          <a:endParaRPr lang="es-EC" sz="1000" b="1" dirty="0">
            <a:latin typeface="Times New Roman" panose="02020603050405020304" pitchFamily="18" charset="0"/>
            <a:cs typeface="Times New Roman" panose="02020603050405020304" pitchFamily="18" charset="0"/>
          </a:endParaRPr>
        </a:p>
      </dgm:t>
    </dgm:pt>
    <dgm:pt modelId="{654EF166-C64E-46F4-AAA5-BC123C66E14B}" type="parTrans" cxnId="{052BBBAF-4651-4341-8B73-C8D51A714C41}">
      <dgm:prSet custT="1"/>
      <dgm:spPr/>
      <dgm:t>
        <a:bodyPr/>
        <a:lstStyle/>
        <a:p>
          <a:endParaRPr lang="es-EC" sz="1000" b="1">
            <a:solidFill>
              <a:schemeClr val="tx1"/>
            </a:solidFill>
            <a:latin typeface="Times New Roman" panose="02020603050405020304" pitchFamily="18" charset="0"/>
            <a:cs typeface="Times New Roman" panose="02020603050405020304" pitchFamily="18" charset="0"/>
          </a:endParaRPr>
        </a:p>
      </dgm:t>
    </dgm:pt>
    <dgm:pt modelId="{65C4CA00-AF48-4950-BA55-C17974E5E774}" type="sibTrans" cxnId="{052BBBAF-4651-4341-8B73-C8D51A714C41}">
      <dgm:prSet/>
      <dgm:spPr/>
      <dgm:t>
        <a:bodyPr/>
        <a:lstStyle/>
        <a:p>
          <a:endParaRPr lang="es-EC">
            <a:solidFill>
              <a:schemeClr val="tx1"/>
            </a:solidFill>
          </a:endParaRPr>
        </a:p>
      </dgm:t>
    </dgm:pt>
    <dgm:pt modelId="{33E323D1-7AB5-4CC3-AE30-E8E25238D047}" type="pres">
      <dgm:prSet presAssocID="{F343F21D-5A1F-45C6-90A6-76E8B4C68534}" presName="cycle" presStyleCnt="0">
        <dgm:presLayoutVars>
          <dgm:chMax val="1"/>
          <dgm:dir/>
          <dgm:animLvl val="ctr"/>
          <dgm:resizeHandles val="exact"/>
        </dgm:presLayoutVars>
      </dgm:prSet>
      <dgm:spPr/>
      <dgm:t>
        <a:bodyPr/>
        <a:lstStyle/>
        <a:p>
          <a:endParaRPr lang="es-EC"/>
        </a:p>
      </dgm:t>
    </dgm:pt>
    <dgm:pt modelId="{B6DBA28F-1BAA-4EB1-AB0E-F3712D6B3FC9}" type="pres">
      <dgm:prSet presAssocID="{26F7E143-7D31-4C35-9ADD-22A952CFAC53}" presName="centerShape" presStyleLbl="node0" presStyleIdx="0" presStyleCnt="1"/>
      <dgm:spPr/>
      <dgm:t>
        <a:bodyPr/>
        <a:lstStyle/>
        <a:p>
          <a:endParaRPr lang="es-EC"/>
        </a:p>
      </dgm:t>
    </dgm:pt>
    <dgm:pt modelId="{8A68040D-C699-4F18-B01F-0CE96E76CFB5}" type="pres">
      <dgm:prSet presAssocID="{F0AA2934-2006-456D-8A74-FF40114BA57A}" presName="Name9" presStyleLbl="parChTrans1D2" presStyleIdx="0" presStyleCnt="4"/>
      <dgm:spPr/>
      <dgm:t>
        <a:bodyPr/>
        <a:lstStyle/>
        <a:p>
          <a:endParaRPr lang="es-EC"/>
        </a:p>
      </dgm:t>
    </dgm:pt>
    <dgm:pt modelId="{68ACB4C4-6A50-4F67-9C08-3D9030F34CAC}" type="pres">
      <dgm:prSet presAssocID="{F0AA2934-2006-456D-8A74-FF40114BA57A}" presName="connTx" presStyleLbl="parChTrans1D2" presStyleIdx="0" presStyleCnt="4"/>
      <dgm:spPr/>
      <dgm:t>
        <a:bodyPr/>
        <a:lstStyle/>
        <a:p>
          <a:endParaRPr lang="es-EC"/>
        </a:p>
      </dgm:t>
    </dgm:pt>
    <dgm:pt modelId="{C0FCB34E-E11C-4718-926A-178BBD366D31}" type="pres">
      <dgm:prSet presAssocID="{DEA1C70D-63A9-41CE-B98E-65109AB4FBFB}" presName="node" presStyleLbl="node1" presStyleIdx="0" presStyleCnt="4">
        <dgm:presLayoutVars>
          <dgm:bulletEnabled val="1"/>
        </dgm:presLayoutVars>
      </dgm:prSet>
      <dgm:spPr/>
      <dgm:t>
        <a:bodyPr/>
        <a:lstStyle/>
        <a:p>
          <a:endParaRPr lang="es-EC"/>
        </a:p>
      </dgm:t>
    </dgm:pt>
    <dgm:pt modelId="{AB931587-A0CC-49B3-92B7-AC8EF38E0EAA}" type="pres">
      <dgm:prSet presAssocID="{74C69B1C-BB08-443B-B1E1-B60E898E8480}" presName="Name9" presStyleLbl="parChTrans1D2" presStyleIdx="1" presStyleCnt="4"/>
      <dgm:spPr/>
      <dgm:t>
        <a:bodyPr/>
        <a:lstStyle/>
        <a:p>
          <a:endParaRPr lang="es-EC"/>
        </a:p>
      </dgm:t>
    </dgm:pt>
    <dgm:pt modelId="{C8E123FA-E82D-4F41-A316-DEE080FFAD08}" type="pres">
      <dgm:prSet presAssocID="{74C69B1C-BB08-443B-B1E1-B60E898E8480}" presName="connTx" presStyleLbl="parChTrans1D2" presStyleIdx="1" presStyleCnt="4"/>
      <dgm:spPr/>
      <dgm:t>
        <a:bodyPr/>
        <a:lstStyle/>
        <a:p>
          <a:endParaRPr lang="es-EC"/>
        </a:p>
      </dgm:t>
    </dgm:pt>
    <dgm:pt modelId="{121CE7DE-E705-43A0-8ABD-8EAB795438A5}" type="pres">
      <dgm:prSet presAssocID="{FBE9041B-346B-4BC1-8B05-C274E67F0DB6}" presName="node" presStyleLbl="node1" presStyleIdx="1" presStyleCnt="4">
        <dgm:presLayoutVars>
          <dgm:bulletEnabled val="1"/>
        </dgm:presLayoutVars>
      </dgm:prSet>
      <dgm:spPr/>
      <dgm:t>
        <a:bodyPr/>
        <a:lstStyle/>
        <a:p>
          <a:endParaRPr lang="es-EC"/>
        </a:p>
      </dgm:t>
    </dgm:pt>
    <dgm:pt modelId="{B1B5DA80-4BB8-4FB7-A9A2-203355465D32}" type="pres">
      <dgm:prSet presAssocID="{4787F326-A3F6-4E3D-8C96-4D6830FEB38F}" presName="Name9" presStyleLbl="parChTrans1D2" presStyleIdx="2" presStyleCnt="4"/>
      <dgm:spPr/>
      <dgm:t>
        <a:bodyPr/>
        <a:lstStyle/>
        <a:p>
          <a:endParaRPr lang="es-EC"/>
        </a:p>
      </dgm:t>
    </dgm:pt>
    <dgm:pt modelId="{463B913B-FD01-4805-8AB6-C65156A24341}" type="pres">
      <dgm:prSet presAssocID="{4787F326-A3F6-4E3D-8C96-4D6830FEB38F}" presName="connTx" presStyleLbl="parChTrans1D2" presStyleIdx="2" presStyleCnt="4"/>
      <dgm:spPr/>
      <dgm:t>
        <a:bodyPr/>
        <a:lstStyle/>
        <a:p>
          <a:endParaRPr lang="es-EC"/>
        </a:p>
      </dgm:t>
    </dgm:pt>
    <dgm:pt modelId="{1E63F345-4637-4E1F-8AFE-E0808E1A1678}" type="pres">
      <dgm:prSet presAssocID="{B4EAB17D-D3C1-4F97-AA15-63A1C896D1E2}" presName="node" presStyleLbl="node1" presStyleIdx="2" presStyleCnt="4">
        <dgm:presLayoutVars>
          <dgm:bulletEnabled val="1"/>
        </dgm:presLayoutVars>
      </dgm:prSet>
      <dgm:spPr/>
      <dgm:t>
        <a:bodyPr/>
        <a:lstStyle/>
        <a:p>
          <a:endParaRPr lang="es-EC"/>
        </a:p>
      </dgm:t>
    </dgm:pt>
    <dgm:pt modelId="{3D23A8E3-6A87-46F8-9A75-DD2837137D19}" type="pres">
      <dgm:prSet presAssocID="{654EF166-C64E-46F4-AAA5-BC123C66E14B}" presName="Name9" presStyleLbl="parChTrans1D2" presStyleIdx="3" presStyleCnt="4"/>
      <dgm:spPr/>
      <dgm:t>
        <a:bodyPr/>
        <a:lstStyle/>
        <a:p>
          <a:endParaRPr lang="es-EC"/>
        </a:p>
      </dgm:t>
    </dgm:pt>
    <dgm:pt modelId="{305197AB-4E1B-44E3-834A-009864D3C0C5}" type="pres">
      <dgm:prSet presAssocID="{654EF166-C64E-46F4-AAA5-BC123C66E14B}" presName="connTx" presStyleLbl="parChTrans1D2" presStyleIdx="3" presStyleCnt="4"/>
      <dgm:spPr/>
      <dgm:t>
        <a:bodyPr/>
        <a:lstStyle/>
        <a:p>
          <a:endParaRPr lang="es-EC"/>
        </a:p>
      </dgm:t>
    </dgm:pt>
    <dgm:pt modelId="{406389C8-53E1-48E1-9CDC-0ED81DDA6395}" type="pres">
      <dgm:prSet presAssocID="{315E6ED9-E619-4FA8-B5AB-8DED15A86A6A}" presName="node" presStyleLbl="node1" presStyleIdx="3" presStyleCnt="4">
        <dgm:presLayoutVars>
          <dgm:bulletEnabled val="1"/>
        </dgm:presLayoutVars>
      </dgm:prSet>
      <dgm:spPr/>
      <dgm:t>
        <a:bodyPr/>
        <a:lstStyle/>
        <a:p>
          <a:endParaRPr lang="es-EC"/>
        </a:p>
      </dgm:t>
    </dgm:pt>
  </dgm:ptLst>
  <dgm:cxnLst>
    <dgm:cxn modelId="{E7B9B68B-8E7D-4D2B-94FC-68956EB45D69}" type="presOf" srcId="{74C69B1C-BB08-443B-B1E1-B60E898E8480}" destId="{AB931587-A0CC-49B3-92B7-AC8EF38E0EAA}" srcOrd="0" destOrd="0" presId="urn:microsoft.com/office/officeart/2005/8/layout/radial1"/>
    <dgm:cxn modelId="{C49A56B7-BF10-4CEB-B52D-4582FF3386F3}" type="presOf" srcId="{654EF166-C64E-46F4-AAA5-BC123C66E14B}" destId="{3D23A8E3-6A87-46F8-9A75-DD2837137D19}" srcOrd="0" destOrd="0" presId="urn:microsoft.com/office/officeart/2005/8/layout/radial1"/>
    <dgm:cxn modelId="{E6804DC5-E04D-4CCF-97BF-FEAF5A5158D3}" type="presOf" srcId="{4787F326-A3F6-4E3D-8C96-4D6830FEB38F}" destId="{463B913B-FD01-4805-8AB6-C65156A24341}" srcOrd="1" destOrd="0" presId="urn:microsoft.com/office/officeart/2005/8/layout/radial1"/>
    <dgm:cxn modelId="{B0776771-0AB2-4EE5-B5D2-B1ECF6E84794}" type="presOf" srcId="{F0AA2934-2006-456D-8A74-FF40114BA57A}" destId="{8A68040D-C699-4F18-B01F-0CE96E76CFB5}" srcOrd="0" destOrd="0" presId="urn:microsoft.com/office/officeart/2005/8/layout/radial1"/>
    <dgm:cxn modelId="{9AB5C487-0BCB-4B1B-AF31-2EFB5C80FD99}" type="presOf" srcId="{FBE9041B-346B-4BC1-8B05-C274E67F0DB6}" destId="{121CE7DE-E705-43A0-8ABD-8EAB795438A5}" srcOrd="0" destOrd="0" presId="urn:microsoft.com/office/officeart/2005/8/layout/radial1"/>
    <dgm:cxn modelId="{D3EAEDCF-BFEB-4BDA-928E-33339E590FAB}" type="presOf" srcId="{F0AA2934-2006-456D-8A74-FF40114BA57A}" destId="{68ACB4C4-6A50-4F67-9C08-3D9030F34CAC}" srcOrd="1" destOrd="0" presId="urn:microsoft.com/office/officeart/2005/8/layout/radial1"/>
    <dgm:cxn modelId="{7FD7CD95-15B2-4337-A881-BBB70BEFEE14}" type="presOf" srcId="{654EF166-C64E-46F4-AAA5-BC123C66E14B}" destId="{305197AB-4E1B-44E3-834A-009864D3C0C5}" srcOrd="1" destOrd="0" presId="urn:microsoft.com/office/officeart/2005/8/layout/radial1"/>
    <dgm:cxn modelId="{2922B890-BFF3-4891-B2CE-CD6EA623CF87}" type="presOf" srcId="{74C69B1C-BB08-443B-B1E1-B60E898E8480}" destId="{C8E123FA-E82D-4F41-A316-DEE080FFAD08}" srcOrd="1" destOrd="0" presId="urn:microsoft.com/office/officeart/2005/8/layout/radial1"/>
    <dgm:cxn modelId="{D47D4136-51F9-4817-90E4-1AC6CC2DAFEA}" type="presOf" srcId="{DEA1C70D-63A9-41CE-B98E-65109AB4FBFB}" destId="{C0FCB34E-E11C-4718-926A-178BBD366D31}" srcOrd="0" destOrd="0" presId="urn:microsoft.com/office/officeart/2005/8/layout/radial1"/>
    <dgm:cxn modelId="{052BBBAF-4651-4341-8B73-C8D51A714C41}" srcId="{26F7E143-7D31-4C35-9ADD-22A952CFAC53}" destId="{315E6ED9-E619-4FA8-B5AB-8DED15A86A6A}" srcOrd="3" destOrd="0" parTransId="{654EF166-C64E-46F4-AAA5-BC123C66E14B}" sibTransId="{65C4CA00-AF48-4950-BA55-C17974E5E774}"/>
    <dgm:cxn modelId="{852D12D0-B26A-4A36-9E3F-F2ECBC7B0DA0}" type="presOf" srcId="{315E6ED9-E619-4FA8-B5AB-8DED15A86A6A}" destId="{406389C8-53E1-48E1-9CDC-0ED81DDA6395}" srcOrd="0" destOrd="0" presId="urn:microsoft.com/office/officeart/2005/8/layout/radial1"/>
    <dgm:cxn modelId="{2CC25A4D-0F59-4BE8-BF0E-EA47E4362DE4}" type="presOf" srcId="{4787F326-A3F6-4E3D-8C96-4D6830FEB38F}" destId="{B1B5DA80-4BB8-4FB7-A9A2-203355465D32}" srcOrd="0" destOrd="0" presId="urn:microsoft.com/office/officeart/2005/8/layout/radial1"/>
    <dgm:cxn modelId="{5D8FB859-6293-40B6-89CD-567FC5ED9171}" type="presOf" srcId="{B4EAB17D-D3C1-4F97-AA15-63A1C896D1E2}" destId="{1E63F345-4637-4E1F-8AFE-E0808E1A1678}" srcOrd="0" destOrd="0" presId="urn:microsoft.com/office/officeart/2005/8/layout/radial1"/>
    <dgm:cxn modelId="{1EEF697B-009A-4099-AA79-DAA903B56147}" srcId="{26F7E143-7D31-4C35-9ADD-22A952CFAC53}" destId="{DEA1C70D-63A9-41CE-B98E-65109AB4FBFB}" srcOrd="0" destOrd="0" parTransId="{F0AA2934-2006-456D-8A74-FF40114BA57A}" sibTransId="{B9BD9E02-72B2-403D-BFD9-6901174F2139}"/>
    <dgm:cxn modelId="{723BBDB3-7745-4725-969D-C7E7B743DB8B}" type="presOf" srcId="{26F7E143-7D31-4C35-9ADD-22A952CFAC53}" destId="{B6DBA28F-1BAA-4EB1-AB0E-F3712D6B3FC9}" srcOrd="0" destOrd="0" presId="urn:microsoft.com/office/officeart/2005/8/layout/radial1"/>
    <dgm:cxn modelId="{7EB62078-F19F-4180-AA9D-F7D1FF609508}" srcId="{26F7E143-7D31-4C35-9ADD-22A952CFAC53}" destId="{FBE9041B-346B-4BC1-8B05-C274E67F0DB6}" srcOrd="1" destOrd="0" parTransId="{74C69B1C-BB08-443B-B1E1-B60E898E8480}" sibTransId="{490C56E8-6C4D-4324-9498-D5D6B0BD2CA6}"/>
    <dgm:cxn modelId="{EAC11797-B524-48C9-AF6A-0B626380717D}" srcId="{26F7E143-7D31-4C35-9ADD-22A952CFAC53}" destId="{B4EAB17D-D3C1-4F97-AA15-63A1C896D1E2}" srcOrd="2" destOrd="0" parTransId="{4787F326-A3F6-4E3D-8C96-4D6830FEB38F}" sibTransId="{EAA946EF-B1A2-4E9F-A4D2-F39F8AE691A6}"/>
    <dgm:cxn modelId="{20B751F0-17EC-4988-8ECE-D7DD8D049016}" srcId="{F343F21D-5A1F-45C6-90A6-76E8B4C68534}" destId="{26F7E143-7D31-4C35-9ADD-22A952CFAC53}" srcOrd="0" destOrd="0" parTransId="{320B493D-0E59-4DAB-B806-57BBA4D72F61}" sibTransId="{39B1BB6D-489A-4A73-949B-A8977DC50E5A}"/>
    <dgm:cxn modelId="{65150554-4B51-4139-BE2C-F7BA225751E3}" type="presOf" srcId="{F343F21D-5A1F-45C6-90A6-76E8B4C68534}" destId="{33E323D1-7AB5-4CC3-AE30-E8E25238D047}" srcOrd="0" destOrd="0" presId="urn:microsoft.com/office/officeart/2005/8/layout/radial1"/>
    <dgm:cxn modelId="{1771315A-B3D0-4BA7-B5AD-9A69C7422464}" type="presParOf" srcId="{33E323D1-7AB5-4CC3-AE30-E8E25238D047}" destId="{B6DBA28F-1BAA-4EB1-AB0E-F3712D6B3FC9}" srcOrd="0" destOrd="0" presId="urn:microsoft.com/office/officeart/2005/8/layout/radial1"/>
    <dgm:cxn modelId="{17E3869E-70D0-47D8-BF7E-13FED64CDAE2}" type="presParOf" srcId="{33E323D1-7AB5-4CC3-AE30-E8E25238D047}" destId="{8A68040D-C699-4F18-B01F-0CE96E76CFB5}" srcOrd="1" destOrd="0" presId="urn:microsoft.com/office/officeart/2005/8/layout/radial1"/>
    <dgm:cxn modelId="{7A740068-BDA6-4F8D-94EF-3D82EBB1047F}" type="presParOf" srcId="{8A68040D-C699-4F18-B01F-0CE96E76CFB5}" destId="{68ACB4C4-6A50-4F67-9C08-3D9030F34CAC}" srcOrd="0" destOrd="0" presId="urn:microsoft.com/office/officeart/2005/8/layout/radial1"/>
    <dgm:cxn modelId="{A89126C0-696B-4D96-AD62-6F6C5D1E68FA}" type="presParOf" srcId="{33E323D1-7AB5-4CC3-AE30-E8E25238D047}" destId="{C0FCB34E-E11C-4718-926A-178BBD366D31}" srcOrd="2" destOrd="0" presId="urn:microsoft.com/office/officeart/2005/8/layout/radial1"/>
    <dgm:cxn modelId="{6395AD95-B535-4741-84EE-79DFA6B47E22}" type="presParOf" srcId="{33E323D1-7AB5-4CC3-AE30-E8E25238D047}" destId="{AB931587-A0CC-49B3-92B7-AC8EF38E0EAA}" srcOrd="3" destOrd="0" presId="urn:microsoft.com/office/officeart/2005/8/layout/radial1"/>
    <dgm:cxn modelId="{13608D83-5E7C-460F-A64A-6275C4CA0334}" type="presParOf" srcId="{AB931587-A0CC-49B3-92B7-AC8EF38E0EAA}" destId="{C8E123FA-E82D-4F41-A316-DEE080FFAD08}" srcOrd="0" destOrd="0" presId="urn:microsoft.com/office/officeart/2005/8/layout/radial1"/>
    <dgm:cxn modelId="{7C479EC6-7716-46AA-B5C0-15AB33002409}" type="presParOf" srcId="{33E323D1-7AB5-4CC3-AE30-E8E25238D047}" destId="{121CE7DE-E705-43A0-8ABD-8EAB795438A5}" srcOrd="4" destOrd="0" presId="urn:microsoft.com/office/officeart/2005/8/layout/radial1"/>
    <dgm:cxn modelId="{491D5712-B6F8-472F-9C0F-1BEE4EC39207}" type="presParOf" srcId="{33E323D1-7AB5-4CC3-AE30-E8E25238D047}" destId="{B1B5DA80-4BB8-4FB7-A9A2-203355465D32}" srcOrd="5" destOrd="0" presId="urn:microsoft.com/office/officeart/2005/8/layout/radial1"/>
    <dgm:cxn modelId="{96A21691-EA9C-4822-A36B-BC3361CDD53F}" type="presParOf" srcId="{B1B5DA80-4BB8-4FB7-A9A2-203355465D32}" destId="{463B913B-FD01-4805-8AB6-C65156A24341}" srcOrd="0" destOrd="0" presId="urn:microsoft.com/office/officeart/2005/8/layout/radial1"/>
    <dgm:cxn modelId="{FCDCDC00-FE74-4956-AE4E-2007BA0358E2}" type="presParOf" srcId="{33E323D1-7AB5-4CC3-AE30-E8E25238D047}" destId="{1E63F345-4637-4E1F-8AFE-E0808E1A1678}" srcOrd="6" destOrd="0" presId="urn:microsoft.com/office/officeart/2005/8/layout/radial1"/>
    <dgm:cxn modelId="{554E5160-23B1-40CB-89CF-F71C41FFAA70}" type="presParOf" srcId="{33E323D1-7AB5-4CC3-AE30-E8E25238D047}" destId="{3D23A8E3-6A87-46F8-9A75-DD2837137D19}" srcOrd="7" destOrd="0" presId="urn:microsoft.com/office/officeart/2005/8/layout/radial1"/>
    <dgm:cxn modelId="{7408A9A7-6BD2-4324-864B-3D36FB10EB45}" type="presParOf" srcId="{3D23A8E3-6A87-46F8-9A75-DD2837137D19}" destId="{305197AB-4E1B-44E3-834A-009864D3C0C5}" srcOrd="0" destOrd="0" presId="urn:microsoft.com/office/officeart/2005/8/layout/radial1"/>
    <dgm:cxn modelId="{324EC95A-662E-4203-88F5-AEC318A356B0}" type="presParOf" srcId="{33E323D1-7AB5-4CC3-AE30-E8E25238D047}" destId="{406389C8-53E1-48E1-9CDC-0ED81DDA6395}" srcOrd="8" destOrd="0" presId="urn:microsoft.com/office/officeart/2005/8/layout/radial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7E87F0C-B8C3-4FC1-924B-39E4FEA9339F}" type="doc">
      <dgm:prSet loTypeId="urn:microsoft.com/office/officeart/2005/8/layout/hList3" loCatId="list" qsTypeId="urn:microsoft.com/office/officeart/2005/8/quickstyle/simple5" qsCatId="simple" csTypeId="urn:microsoft.com/office/officeart/2005/8/colors/accent1_5" csCatId="accent1" phldr="1"/>
      <dgm:spPr/>
      <dgm:t>
        <a:bodyPr/>
        <a:lstStyle/>
        <a:p>
          <a:endParaRPr lang="es-EC"/>
        </a:p>
      </dgm:t>
    </dgm:pt>
    <dgm:pt modelId="{2D51441F-1554-46DC-B7D2-AECC37523C17}">
      <dgm:prSet phldrT="[Texto]" custT="1"/>
      <dgm:spPr/>
      <dgm:t>
        <a:bodyPr/>
        <a:lstStyle/>
        <a:p>
          <a:r>
            <a:rPr lang="es-EC" sz="2400" b="1" i="1" dirty="0">
              <a:solidFill>
                <a:schemeClr val="tx1"/>
              </a:solidFill>
              <a:latin typeface="Times New Roman" panose="02020603050405020304" pitchFamily="18" charset="0"/>
              <a:cs typeface="Times New Roman" panose="02020603050405020304" pitchFamily="18" charset="0"/>
            </a:rPr>
            <a:t>CONCLUSIONES</a:t>
          </a:r>
        </a:p>
      </dgm:t>
    </dgm:pt>
    <dgm:pt modelId="{7CDF1429-20D8-4E24-919C-7A351A4BBEB8}" type="parTrans" cxnId="{30C6C0C7-6E5F-4612-9F59-2B834671C92C}">
      <dgm:prSet/>
      <dgm:spPr/>
      <dgm:t>
        <a:bodyPr/>
        <a:lstStyle/>
        <a:p>
          <a:endParaRPr lang="es-EC" sz="1000">
            <a:solidFill>
              <a:schemeClr val="tx1"/>
            </a:solidFill>
            <a:latin typeface="Times New Roman" panose="02020603050405020304" pitchFamily="18" charset="0"/>
            <a:cs typeface="Times New Roman" panose="02020603050405020304" pitchFamily="18" charset="0"/>
          </a:endParaRPr>
        </a:p>
      </dgm:t>
    </dgm:pt>
    <dgm:pt modelId="{C2EE9013-6918-4D4C-9185-905D93456EBC}" type="sibTrans" cxnId="{30C6C0C7-6E5F-4612-9F59-2B834671C92C}">
      <dgm:prSet/>
      <dgm:spPr/>
      <dgm:t>
        <a:bodyPr/>
        <a:lstStyle/>
        <a:p>
          <a:endParaRPr lang="es-EC" sz="1000">
            <a:solidFill>
              <a:schemeClr val="tx1"/>
            </a:solidFill>
            <a:latin typeface="Times New Roman" panose="02020603050405020304" pitchFamily="18" charset="0"/>
            <a:cs typeface="Times New Roman" panose="02020603050405020304" pitchFamily="18" charset="0"/>
          </a:endParaRPr>
        </a:p>
      </dgm:t>
    </dgm:pt>
    <dgm:pt modelId="{A2DD5A21-4DA1-4AB9-98E0-ED5F406DFD93}">
      <dgm:prSet phldrT="[Texto]" custT="1"/>
      <dgm:spPr/>
      <dgm:t>
        <a:bodyPr/>
        <a:lstStyle/>
        <a:p>
          <a:r>
            <a:rPr lang="es-EC" sz="1000" dirty="0" smtClean="0">
              <a:solidFill>
                <a:schemeClr val="tx1"/>
              </a:solidFill>
            </a:rPr>
            <a:t>La economía de la industria hotelera del sector se ve afectada de forma directa por factores externos como el PIB, la tasa inflacionaria y la tasa de interés activas, puesto que la misma presenta problemas principalmente por la falta de financiamiento, la reducción del capital de trabajo, y con ello la disminución de la rentabilidad.</a:t>
          </a:r>
          <a:r>
            <a:rPr lang="es-ES" sz="1000" dirty="0" smtClean="0">
              <a:solidFill>
                <a:schemeClr val="tx1"/>
              </a:solidFill>
            </a:rPr>
            <a:t> de alguna manera este factor incide en el crecimiento económico de los negocios objeto de investigación del presente proyecto. </a:t>
          </a:r>
          <a:endParaRPr lang="es-EC" sz="1000" dirty="0">
            <a:solidFill>
              <a:schemeClr val="tx1"/>
            </a:solidFill>
            <a:latin typeface="Times New Roman" panose="02020603050405020304" pitchFamily="18" charset="0"/>
            <a:cs typeface="Times New Roman" panose="02020603050405020304" pitchFamily="18" charset="0"/>
          </a:endParaRPr>
        </a:p>
      </dgm:t>
    </dgm:pt>
    <dgm:pt modelId="{93FA9D19-292B-4228-B046-EE4EB3590A7F}" type="parTrans" cxnId="{0CFCA79A-1A75-4AC7-81E9-08025BA3E631}">
      <dgm:prSet/>
      <dgm:spPr/>
      <dgm:t>
        <a:bodyPr/>
        <a:lstStyle/>
        <a:p>
          <a:endParaRPr lang="es-EC" sz="1000">
            <a:solidFill>
              <a:schemeClr val="tx1"/>
            </a:solidFill>
            <a:latin typeface="Times New Roman" panose="02020603050405020304" pitchFamily="18" charset="0"/>
            <a:cs typeface="Times New Roman" panose="02020603050405020304" pitchFamily="18" charset="0"/>
          </a:endParaRPr>
        </a:p>
      </dgm:t>
    </dgm:pt>
    <dgm:pt modelId="{69B91B81-F71E-4F80-9223-96864EC82E23}" type="sibTrans" cxnId="{0CFCA79A-1A75-4AC7-81E9-08025BA3E631}">
      <dgm:prSet/>
      <dgm:spPr/>
      <dgm:t>
        <a:bodyPr/>
        <a:lstStyle/>
        <a:p>
          <a:endParaRPr lang="es-EC" sz="1000">
            <a:solidFill>
              <a:schemeClr val="tx1"/>
            </a:solidFill>
            <a:latin typeface="Times New Roman" panose="02020603050405020304" pitchFamily="18" charset="0"/>
            <a:cs typeface="Times New Roman" panose="02020603050405020304" pitchFamily="18" charset="0"/>
          </a:endParaRPr>
        </a:p>
      </dgm:t>
    </dgm:pt>
    <dgm:pt modelId="{D408EEF3-A112-41CC-8378-11FAE6602676}">
      <dgm:prSet/>
      <dgm:spPr/>
      <dgm:t>
        <a:bodyPr/>
        <a:lstStyle/>
        <a:p>
          <a:r>
            <a:rPr lang="es-ES" dirty="0" smtClean="0">
              <a:solidFill>
                <a:schemeClr val="tx1"/>
              </a:solidFill>
            </a:rPr>
            <a:t>De igual forma se analizó los factores internos de la industria, donde se pudo conocer que las principales falencias que afectan a la obtención de una rentabilidad saludable, tales como la inadecuada utilización de los recursos, que han generado in incremento tanto en los costos como en los gastos administrativos y de comercialización, ocasionado que el precio final se los servicios hoteleros se incremente, razón por la cual el porcentaje de las ventas se ve reducido en los últimos tres periodos.</a:t>
          </a:r>
          <a:endParaRPr lang="es-EC" dirty="0">
            <a:solidFill>
              <a:schemeClr val="tx1"/>
            </a:solidFill>
          </a:endParaRPr>
        </a:p>
      </dgm:t>
    </dgm:pt>
    <dgm:pt modelId="{1E02D01C-644D-446A-8A91-929DBB563E61}" type="parTrans" cxnId="{42AE3BFA-72B1-4054-9928-CA26D468CB54}">
      <dgm:prSet/>
      <dgm:spPr/>
      <dgm:t>
        <a:bodyPr/>
        <a:lstStyle/>
        <a:p>
          <a:endParaRPr lang="es-EC"/>
        </a:p>
      </dgm:t>
    </dgm:pt>
    <dgm:pt modelId="{339A22B1-6FC3-48CD-9080-FAAC6EF33A2A}" type="sibTrans" cxnId="{42AE3BFA-72B1-4054-9928-CA26D468CB54}">
      <dgm:prSet/>
      <dgm:spPr/>
      <dgm:t>
        <a:bodyPr/>
        <a:lstStyle/>
        <a:p>
          <a:endParaRPr lang="es-EC"/>
        </a:p>
      </dgm:t>
    </dgm:pt>
    <dgm:pt modelId="{5A212439-F546-4AA7-B145-58F98F7CF9CD}">
      <dgm:prSet/>
      <dgm:spPr/>
      <dgm:t>
        <a:bodyPr/>
        <a:lstStyle/>
        <a:p>
          <a:r>
            <a:rPr lang="es-ES" smtClean="0">
              <a:solidFill>
                <a:schemeClr val="tx1"/>
              </a:solidFill>
            </a:rPr>
            <a:t>Por otra parte, en el transcurso de la investigación se pudo evidenciar que la gran mayoría de entidades hoteleras del sector no tiene implantados dentro de sus procesos administrativos  políticas de reinversión, lo que genera  una evidente perdida del capital, puesto que la falta de ingresos ordinarios(ventas netas de los servicios de alojamiento), las empresas han optado por la utilización de las reservas de capital y endeudamientos a corto y largo plazo, a fin de cubrir sus obligaciones corrientes</a:t>
          </a:r>
          <a:endParaRPr lang="es-EC">
            <a:solidFill>
              <a:schemeClr val="tx1"/>
            </a:solidFill>
          </a:endParaRPr>
        </a:p>
      </dgm:t>
    </dgm:pt>
    <dgm:pt modelId="{B77390BE-4FF2-4BEB-A382-12C40BEDF153}" type="parTrans" cxnId="{193CBAA8-6761-4F54-82BA-B39D9146AB66}">
      <dgm:prSet/>
      <dgm:spPr/>
      <dgm:t>
        <a:bodyPr/>
        <a:lstStyle/>
        <a:p>
          <a:endParaRPr lang="es-EC"/>
        </a:p>
      </dgm:t>
    </dgm:pt>
    <dgm:pt modelId="{AC9955B4-ABE2-437D-9955-3EF981378A77}" type="sibTrans" cxnId="{193CBAA8-6761-4F54-82BA-B39D9146AB66}">
      <dgm:prSet/>
      <dgm:spPr/>
      <dgm:t>
        <a:bodyPr/>
        <a:lstStyle/>
        <a:p>
          <a:endParaRPr lang="es-EC"/>
        </a:p>
      </dgm:t>
    </dgm:pt>
    <dgm:pt modelId="{E28B345C-1DC1-417B-AF5D-5E8AA46499E0}">
      <dgm:prSet/>
      <dgm:spPr/>
      <dgm:t>
        <a:bodyPr/>
        <a:lstStyle/>
        <a:p>
          <a:r>
            <a:rPr lang="es-ES" smtClean="0">
              <a:solidFill>
                <a:schemeClr val="tx1"/>
              </a:solidFill>
            </a:rPr>
            <a:t>De igual forma existe una escasa rotación de los inventarios, manteniendo el capital de trabajo inactivos por más tiempo de los establecido, esto genera una falta de liquidez e imposibilita a que los administradores realicen inversiones de sus réditos excedentes, de tal manera que con los ingresos que dichas inversiones generen puedan cubrir parte parcial de los costos y gastos, proporcionándoles las oportunidad de implantar nuevas estrategias de ventas , tal como entrega de descuentos , promociones e inclusive la reducción del precio final del servicio.</a:t>
          </a:r>
          <a:endParaRPr lang="es-EC">
            <a:solidFill>
              <a:schemeClr val="tx1"/>
            </a:solidFill>
          </a:endParaRPr>
        </a:p>
      </dgm:t>
    </dgm:pt>
    <dgm:pt modelId="{0AA31043-0A56-4D51-B1E6-B6741E2D003E}" type="parTrans" cxnId="{EB831FBD-144A-4F85-9EC4-1B4614EE013D}">
      <dgm:prSet/>
      <dgm:spPr/>
      <dgm:t>
        <a:bodyPr/>
        <a:lstStyle/>
        <a:p>
          <a:endParaRPr lang="es-EC"/>
        </a:p>
      </dgm:t>
    </dgm:pt>
    <dgm:pt modelId="{48C98CCC-40B4-4600-8FFB-BAB0C38B7392}" type="sibTrans" cxnId="{EB831FBD-144A-4F85-9EC4-1B4614EE013D}">
      <dgm:prSet/>
      <dgm:spPr/>
      <dgm:t>
        <a:bodyPr/>
        <a:lstStyle/>
        <a:p>
          <a:endParaRPr lang="es-EC"/>
        </a:p>
      </dgm:t>
    </dgm:pt>
    <dgm:pt modelId="{6884E854-4C64-4952-A74D-5139058016B3}">
      <dgm:prSet/>
      <dgm:spPr/>
      <dgm:t>
        <a:bodyPr/>
        <a:lstStyle/>
        <a:p>
          <a:r>
            <a:rPr lang="es-ES" smtClean="0">
              <a:solidFill>
                <a:schemeClr val="tx1"/>
              </a:solidFill>
            </a:rPr>
            <a:t>En consecuencia, como objetivo específico del presente proyecto se plantea nuevas estrategias enfocadas a incrementar la venta de los servicios de alojamiento , por medio del mejoramiento de la infraestructura a fin de incrementar la  competitividad en el hotel , así como también se provee el mejoramiento de los servicios  a través de planes de inversión y financiamiento que permita potencializar los recursos existentes optimizando los  costos y gastos por medio de capacitaciones directas a los trabajadores .</a:t>
          </a:r>
          <a:endParaRPr lang="es-EC">
            <a:solidFill>
              <a:schemeClr val="tx1"/>
            </a:solidFill>
          </a:endParaRPr>
        </a:p>
      </dgm:t>
    </dgm:pt>
    <dgm:pt modelId="{D09889F7-40B9-412A-89BE-7CE55FEACBDF}" type="parTrans" cxnId="{423B373A-9A4B-4181-9F36-1EAABE0F34B8}">
      <dgm:prSet/>
      <dgm:spPr/>
      <dgm:t>
        <a:bodyPr/>
        <a:lstStyle/>
        <a:p>
          <a:endParaRPr lang="es-EC"/>
        </a:p>
      </dgm:t>
    </dgm:pt>
    <dgm:pt modelId="{C654E79F-9B35-4C5A-AD17-46EDEF79A21D}" type="sibTrans" cxnId="{423B373A-9A4B-4181-9F36-1EAABE0F34B8}">
      <dgm:prSet/>
      <dgm:spPr/>
      <dgm:t>
        <a:bodyPr/>
        <a:lstStyle/>
        <a:p>
          <a:endParaRPr lang="es-EC"/>
        </a:p>
      </dgm:t>
    </dgm:pt>
    <dgm:pt modelId="{C1630632-BEBB-4F0D-B185-A84E84BA122C}">
      <dgm:prSet/>
      <dgm:spPr/>
      <dgm:t>
        <a:bodyPr/>
        <a:lstStyle/>
        <a:p>
          <a:endParaRPr lang="es-EC">
            <a:solidFill>
              <a:schemeClr val="tx1"/>
            </a:solidFill>
          </a:endParaRPr>
        </a:p>
      </dgm:t>
    </dgm:pt>
    <dgm:pt modelId="{19A0C52E-8462-4436-926F-0EB674ECAA43}" type="parTrans" cxnId="{1C649028-F3F1-4E2F-9ADA-0B7B0C7360E9}">
      <dgm:prSet/>
      <dgm:spPr/>
      <dgm:t>
        <a:bodyPr/>
        <a:lstStyle/>
        <a:p>
          <a:endParaRPr lang="es-EC"/>
        </a:p>
      </dgm:t>
    </dgm:pt>
    <dgm:pt modelId="{9EDC3997-280A-4374-937A-974D81303D57}" type="sibTrans" cxnId="{1C649028-F3F1-4E2F-9ADA-0B7B0C7360E9}">
      <dgm:prSet/>
      <dgm:spPr/>
      <dgm:t>
        <a:bodyPr/>
        <a:lstStyle/>
        <a:p>
          <a:endParaRPr lang="es-EC"/>
        </a:p>
      </dgm:t>
    </dgm:pt>
    <dgm:pt modelId="{2BE1549D-5067-4F36-B4D8-E6850C1BFC6A}">
      <dgm:prSet/>
      <dgm:spPr/>
      <dgm:t>
        <a:bodyPr/>
        <a:lstStyle/>
        <a:p>
          <a:r>
            <a:rPr lang="es-ES" smtClean="0">
              <a:solidFill>
                <a:schemeClr val="tx1"/>
              </a:solidFill>
            </a:rPr>
            <a:t>De igual forma se plantea políticas para recapitalizar las utilidades a fin de apalancar el capital de trabajo reduciendo los gastos financieros. De tal manera que las instituciones hoteleras, se vean favorecidas en el mejoramiento de la liquidez dentro de un corto y mediano plazo permitiéndoles con ello implementar nuevos proyectos se permita proporcionar al cliente un ambiente de confort que permita fidelizar los clientes potenciales y mejorar los parámetros de rentabilidad. </a:t>
          </a:r>
          <a:endParaRPr lang="es-EC">
            <a:solidFill>
              <a:schemeClr val="tx1"/>
            </a:solidFill>
          </a:endParaRPr>
        </a:p>
      </dgm:t>
    </dgm:pt>
    <dgm:pt modelId="{D5C0EB49-EB96-417B-A736-18A4F5DF7A30}" type="parTrans" cxnId="{8CAAAFD4-8AD5-4790-8149-61BAEE2BC6D9}">
      <dgm:prSet/>
      <dgm:spPr/>
      <dgm:t>
        <a:bodyPr/>
        <a:lstStyle/>
        <a:p>
          <a:endParaRPr lang="es-EC"/>
        </a:p>
      </dgm:t>
    </dgm:pt>
    <dgm:pt modelId="{F65048C9-4FB7-4A73-B533-191607BB0E28}" type="sibTrans" cxnId="{8CAAAFD4-8AD5-4790-8149-61BAEE2BC6D9}">
      <dgm:prSet/>
      <dgm:spPr/>
      <dgm:t>
        <a:bodyPr/>
        <a:lstStyle/>
        <a:p>
          <a:endParaRPr lang="es-EC"/>
        </a:p>
      </dgm:t>
    </dgm:pt>
    <dgm:pt modelId="{F19986AA-2BAA-4850-B1B0-DDDD6D987E07}" type="pres">
      <dgm:prSet presAssocID="{07E87F0C-B8C3-4FC1-924B-39E4FEA9339F}" presName="composite" presStyleCnt="0">
        <dgm:presLayoutVars>
          <dgm:chMax val="1"/>
          <dgm:dir/>
          <dgm:resizeHandles val="exact"/>
        </dgm:presLayoutVars>
      </dgm:prSet>
      <dgm:spPr/>
      <dgm:t>
        <a:bodyPr/>
        <a:lstStyle/>
        <a:p>
          <a:endParaRPr lang="es-EC"/>
        </a:p>
      </dgm:t>
    </dgm:pt>
    <dgm:pt modelId="{A4C8E998-8EEC-4B6B-A457-0555EF76AB7F}" type="pres">
      <dgm:prSet presAssocID="{2D51441F-1554-46DC-B7D2-AECC37523C17}" presName="roof" presStyleLbl="dkBgShp" presStyleIdx="0" presStyleCnt="2" custScaleY="72840"/>
      <dgm:spPr/>
      <dgm:t>
        <a:bodyPr/>
        <a:lstStyle/>
        <a:p>
          <a:endParaRPr lang="es-EC"/>
        </a:p>
      </dgm:t>
    </dgm:pt>
    <dgm:pt modelId="{172A39E2-5EBF-4B00-8BEF-A2FBC8E2AE58}" type="pres">
      <dgm:prSet presAssocID="{2D51441F-1554-46DC-B7D2-AECC37523C17}" presName="pillars" presStyleCnt="0"/>
      <dgm:spPr/>
    </dgm:pt>
    <dgm:pt modelId="{6817A315-794E-429C-A08E-AE2BCC4A999F}" type="pres">
      <dgm:prSet presAssocID="{2D51441F-1554-46DC-B7D2-AECC37523C17}" presName="pillar1" presStyleLbl="node1" presStyleIdx="0" presStyleCnt="6">
        <dgm:presLayoutVars>
          <dgm:bulletEnabled val="1"/>
        </dgm:presLayoutVars>
      </dgm:prSet>
      <dgm:spPr/>
      <dgm:t>
        <a:bodyPr/>
        <a:lstStyle/>
        <a:p>
          <a:endParaRPr lang="es-EC"/>
        </a:p>
      </dgm:t>
    </dgm:pt>
    <dgm:pt modelId="{420E9D7B-D6B4-46CD-BDB2-2CAB6DD0533D}" type="pres">
      <dgm:prSet presAssocID="{D408EEF3-A112-41CC-8378-11FAE6602676}" presName="pillarX" presStyleLbl="node1" presStyleIdx="1" presStyleCnt="6">
        <dgm:presLayoutVars>
          <dgm:bulletEnabled val="1"/>
        </dgm:presLayoutVars>
      </dgm:prSet>
      <dgm:spPr/>
    </dgm:pt>
    <dgm:pt modelId="{FF6568D4-6543-4BB3-BCEA-797F33B1DF86}" type="pres">
      <dgm:prSet presAssocID="{5A212439-F546-4AA7-B145-58F98F7CF9CD}" presName="pillarX" presStyleLbl="node1" presStyleIdx="2" presStyleCnt="6">
        <dgm:presLayoutVars>
          <dgm:bulletEnabled val="1"/>
        </dgm:presLayoutVars>
      </dgm:prSet>
      <dgm:spPr/>
    </dgm:pt>
    <dgm:pt modelId="{3D6B89CC-C1AA-44F6-80F4-8717601A198B}" type="pres">
      <dgm:prSet presAssocID="{E28B345C-1DC1-417B-AF5D-5E8AA46499E0}" presName="pillarX" presStyleLbl="node1" presStyleIdx="3" presStyleCnt="6">
        <dgm:presLayoutVars>
          <dgm:bulletEnabled val="1"/>
        </dgm:presLayoutVars>
      </dgm:prSet>
      <dgm:spPr/>
    </dgm:pt>
    <dgm:pt modelId="{01ABEA25-ACD9-42BB-BDB6-9570B287F070}" type="pres">
      <dgm:prSet presAssocID="{6884E854-4C64-4952-A74D-5139058016B3}" presName="pillarX" presStyleLbl="node1" presStyleIdx="4" presStyleCnt="6">
        <dgm:presLayoutVars>
          <dgm:bulletEnabled val="1"/>
        </dgm:presLayoutVars>
      </dgm:prSet>
      <dgm:spPr/>
    </dgm:pt>
    <dgm:pt modelId="{6E0B10E4-EB46-4A8A-AA21-81EE750927A0}" type="pres">
      <dgm:prSet presAssocID="{2BE1549D-5067-4F36-B4D8-E6850C1BFC6A}" presName="pillarX" presStyleLbl="node1" presStyleIdx="5" presStyleCnt="6">
        <dgm:presLayoutVars>
          <dgm:bulletEnabled val="1"/>
        </dgm:presLayoutVars>
      </dgm:prSet>
      <dgm:spPr/>
    </dgm:pt>
    <dgm:pt modelId="{98154355-F3AA-4A26-9C22-95A239522A9E}" type="pres">
      <dgm:prSet presAssocID="{2D51441F-1554-46DC-B7D2-AECC37523C17}" presName="base" presStyleLbl="dkBgShp" presStyleIdx="1" presStyleCnt="2"/>
      <dgm:spPr/>
    </dgm:pt>
  </dgm:ptLst>
  <dgm:cxnLst>
    <dgm:cxn modelId="{56633CF0-C321-4EE8-80E1-66855FD0EFFC}" type="presOf" srcId="{E28B345C-1DC1-417B-AF5D-5E8AA46499E0}" destId="{3D6B89CC-C1AA-44F6-80F4-8717601A198B}" srcOrd="0" destOrd="0" presId="urn:microsoft.com/office/officeart/2005/8/layout/hList3"/>
    <dgm:cxn modelId="{5DD3EE76-FE66-4522-B255-35450B447DB6}" type="presOf" srcId="{D408EEF3-A112-41CC-8378-11FAE6602676}" destId="{420E9D7B-D6B4-46CD-BDB2-2CAB6DD0533D}" srcOrd="0" destOrd="0" presId="urn:microsoft.com/office/officeart/2005/8/layout/hList3"/>
    <dgm:cxn modelId="{423B373A-9A4B-4181-9F36-1EAABE0F34B8}" srcId="{2D51441F-1554-46DC-B7D2-AECC37523C17}" destId="{6884E854-4C64-4952-A74D-5139058016B3}" srcOrd="4" destOrd="0" parTransId="{D09889F7-40B9-412A-89BE-7CE55FEACBDF}" sibTransId="{C654E79F-9B35-4C5A-AD17-46EDEF79A21D}"/>
    <dgm:cxn modelId="{0CFCA79A-1A75-4AC7-81E9-08025BA3E631}" srcId="{2D51441F-1554-46DC-B7D2-AECC37523C17}" destId="{A2DD5A21-4DA1-4AB9-98E0-ED5F406DFD93}" srcOrd="0" destOrd="0" parTransId="{93FA9D19-292B-4228-B046-EE4EB3590A7F}" sibTransId="{69B91B81-F71E-4F80-9223-96864EC82E23}"/>
    <dgm:cxn modelId="{DC378D12-5859-41D8-9D09-9ADB7B6FDE5A}" type="presOf" srcId="{6884E854-4C64-4952-A74D-5139058016B3}" destId="{01ABEA25-ACD9-42BB-BDB6-9570B287F070}" srcOrd="0" destOrd="0" presId="urn:microsoft.com/office/officeart/2005/8/layout/hList3"/>
    <dgm:cxn modelId="{193CBAA8-6761-4F54-82BA-B39D9146AB66}" srcId="{2D51441F-1554-46DC-B7D2-AECC37523C17}" destId="{5A212439-F546-4AA7-B145-58F98F7CF9CD}" srcOrd="2" destOrd="0" parTransId="{B77390BE-4FF2-4BEB-A382-12C40BEDF153}" sibTransId="{AC9955B4-ABE2-437D-9955-3EF981378A77}"/>
    <dgm:cxn modelId="{30C6C0C7-6E5F-4612-9F59-2B834671C92C}" srcId="{07E87F0C-B8C3-4FC1-924B-39E4FEA9339F}" destId="{2D51441F-1554-46DC-B7D2-AECC37523C17}" srcOrd="0" destOrd="0" parTransId="{7CDF1429-20D8-4E24-919C-7A351A4BBEB8}" sibTransId="{C2EE9013-6918-4D4C-9185-905D93456EBC}"/>
    <dgm:cxn modelId="{2246F971-4694-49FF-9BD5-6C68EDDF055E}" type="presOf" srcId="{2BE1549D-5067-4F36-B4D8-E6850C1BFC6A}" destId="{6E0B10E4-EB46-4A8A-AA21-81EE750927A0}" srcOrd="0" destOrd="0" presId="urn:microsoft.com/office/officeart/2005/8/layout/hList3"/>
    <dgm:cxn modelId="{1C649028-F3F1-4E2F-9ADA-0B7B0C7360E9}" srcId="{6884E854-4C64-4952-A74D-5139058016B3}" destId="{C1630632-BEBB-4F0D-B185-A84E84BA122C}" srcOrd="0" destOrd="0" parTransId="{19A0C52E-8462-4436-926F-0EB674ECAA43}" sibTransId="{9EDC3997-280A-4374-937A-974D81303D57}"/>
    <dgm:cxn modelId="{DFDE06EA-1615-4B2B-8920-2D1387F9A29B}" type="presOf" srcId="{A2DD5A21-4DA1-4AB9-98E0-ED5F406DFD93}" destId="{6817A315-794E-429C-A08E-AE2BCC4A999F}" srcOrd="0" destOrd="0" presId="urn:microsoft.com/office/officeart/2005/8/layout/hList3"/>
    <dgm:cxn modelId="{EB831FBD-144A-4F85-9EC4-1B4614EE013D}" srcId="{2D51441F-1554-46DC-B7D2-AECC37523C17}" destId="{E28B345C-1DC1-417B-AF5D-5E8AA46499E0}" srcOrd="3" destOrd="0" parTransId="{0AA31043-0A56-4D51-B1E6-B6741E2D003E}" sibTransId="{48C98CCC-40B4-4600-8FFB-BAB0C38B7392}"/>
    <dgm:cxn modelId="{7D237F95-FD2B-4FBF-BB5B-CFA90384333A}" type="presOf" srcId="{2D51441F-1554-46DC-B7D2-AECC37523C17}" destId="{A4C8E998-8EEC-4B6B-A457-0555EF76AB7F}" srcOrd="0" destOrd="0" presId="urn:microsoft.com/office/officeart/2005/8/layout/hList3"/>
    <dgm:cxn modelId="{8CAAAFD4-8AD5-4790-8149-61BAEE2BC6D9}" srcId="{2D51441F-1554-46DC-B7D2-AECC37523C17}" destId="{2BE1549D-5067-4F36-B4D8-E6850C1BFC6A}" srcOrd="5" destOrd="0" parTransId="{D5C0EB49-EB96-417B-A736-18A4F5DF7A30}" sibTransId="{F65048C9-4FB7-4A73-B533-191607BB0E28}"/>
    <dgm:cxn modelId="{42D7B8BD-EDFE-49C1-BBE9-949E941C070A}" type="presOf" srcId="{07E87F0C-B8C3-4FC1-924B-39E4FEA9339F}" destId="{F19986AA-2BAA-4850-B1B0-DDDD6D987E07}" srcOrd="0" destOrd="0" presId="urn:microsoft.com/office/officeart/2005/8/layout/hList3"/>
    <dgm:cxn modelId="{7DA2CE1D-8E07-4DBA-AAC8-346F09294855}" type="presOf" srcId="{5A212439-F546-4AA7-B145-58F98F7CF9CD}" destId="{FF6568D4-6543-4BB3-BCEA-797F33B1DF86}" srcOrd="0" destOrd="0" presId="urn:microsoft.com/office/officeart/2005/8/layout/hList3"/>
    <dgm:cxn modelId="{42AE3BFA-72B1-4054-9928-CA26D468CB54}" srcId="{2D51441F-1554-46DC-B7D2-AECC37523C17}" destId="{D408EEF3-A112-41CC-8378-11FAE6602676}" srcOrd="1" destOrd="0" parTransId="{1E02D01C-644D-446A-8A91-929DBB563E61}" sibTransId="{339A22B1-6FC3-48CD-9080-FAAC6EF33A2A}"/>
    <dgm:cxn modelId="{A575C783-5AD3-488A-8F9C-8BE98DEB07E2}" type="presOf" srcId="{C1630632-BEBB-4F0D-B185-A84E84BA122C}" destId="{01ABEA25-ACD9-42BB-BDB6-9570B287F070}" srcOrd="0" destOrd="1" presId="urn:microsoft.com/office/officeart/2005/8/layout/hList3"/>
    <dgm:cxn modelId="{C7D0D6A5-A062-47DF-929B-57E2D9F764A1}" type="presParOf" srcId="{F19986AA-2BAA-4850-B1B0-DDDD6D987E07}" destId="{A4C8E998-8EEC-4B6B-A457-0555EF76AB7F}" srcOrd="0" destOrd="0" presId="urn:microsoft.com/office/officeart/2005/8/layout/hList3"/>
    <dgm:cxn modelId="{C700BB65-5455-4239-A4A7-AD4F9EE08266}" type="presParOf" srcId="{F19986AA-2BAA-4850-B1B0-DDDD6D987E07}" destId="{172A39E2-5EBF-4B00-8BEF-A2FBC8E2AE58}" srcOrd="1" destOrd="0" presId="urn:microsoft.com/office/officeart/2005/8/layout/hList3"/>
    <dgm:cxn modelId="{BAB77E3F-C586-4A09-9B1E-22369B3D8FE4}" type="presParOf" srcId="{172A39E2-5EBF-4B00-8BEF-A2FBC8E2AE58}" destId="{6817A315-794E-429C-A08E-AE2BCC4A999F}" srcOrd="0" destOrd="0" presId="urn:microsoft.com/office/officeart/2005/8/layout/hList3"/>
    <dgm:cxn modelId="{1EA69251-3C9D-4251-8613-0E24F3F9CF19}" type="presParOf" srcId="{172A39E2-5EBF-4B00-8BEF-A2FBC8E2AE58}" destId="{420E9D7B-D6B4-46CD-BDB2-2CAB6DD0533D}" srcOrd="1" destOrd="0" presId="urn:microsoft.com/office/officeart/2005/8/layout/hList3"/>
    <dgm:cxn modelId="{0B148DCC-38DF-4636-955F-02FBC6D60986}" type="presParOf" srcId="{172A39E2-5EBF-4B00-8BEF-A2FBC8E2AE58}" destId="{FF6568D4-6543-4BB3-BCEA-797F33B1DF86}" srcOrd="2" destOrd="0" presId="urn:microsoft.com/office/officeart/2005/8/layout/hList3"/>
    <dgm:cxn modelId="{0ACFCAF4-71E3-40A8-9220-920D0D57AA4D}" type="presParOf" srcId="{172A39E2-5EBF-4B00-8BEF-A2FBC8E2AE58}" destId="{3D6B89CC-C1AA-44F6-80F4-8717601A198B}" srcOrd="3" destOrd="0" presId="urn:microsoft.com/office/officeart/2005/8/layout/hList3"/>
    <dgm:cxn modelId="{7572557B-D2AF-41AC-BAEC-395DD25C13F3}" type="presParOf" srcId="{172A39E2-5EBF-4B00-8BEF-A2FBC8E2AE58}" destId="{01ABEA25-ACD9-42BB-BDB6-9570B287F070}" srcOrd="4" destOrd="0" presId="urn:microsoft.com/office/officeart/2005/8/layout/hList3"/>
    <dgm:cxn modelId="{0A8FDE19-CEA6-48C8-B82A-626A6D41CDDA}" type="presParOf" srcId="{172A39E2-5EBF-4B00-8BEF-A2FBC8E2AE58}" destId="{6E0B10E4-EB46-4A8A-AA21-81EE750927A0}" srcOrd="5" destOrd="0" presId="urn:microsoft.com/office/officeart/2005/8/layout/hList3"/>
    <dgm:cxn modelId="{EEC7707B-712B-4782-BCA7-80105C4FA171}" type="presParOf" srcId="{F19986AA-2BAA-4850-B1B0-DDDD6D987E07}" destId="{98154355-F3AA-4A26-9C22-95A239522A9E}"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E531A9B-00D4-47DE-AAB0-A8C59F503151}" type="doc">
      <dgm:prSet loTypeId="urn:microsoft.com/office/officeart/2005/8/layout/hList3" loCatId="list" qsTypeId="urn:microsoft.com/office/officeart/2005/8/quickstyle/simple3" qsCatId="simple" csTypeId="urn:microsoft.com/office/officeart/2005/8/colors/accent3_1" csCatId="accent3" phldr="1"/>
      <dgm:spPr/>
      <dgm:t>
        <a:bodyPr/>
        <a:lstStyle/>
        <a:p>
          <a:endParaRPr lang="es-EC"/>
        </a:p>
      </dgm:t>
    </dgm:pt>
    <dgm:pt modelId="{377336E2-F1BD-4ED8-ADD0-B44374B2470F}">
      <dgm:prSet phldrT="[Texto]" custT="1"/>
      <dgm:spPr/>
      <dgm:t>
        <a:bodyPr/>
        <a:lstStyle/>
        <a:p>
          <a:r>
            <a:rPr lang="es-EC" sz="2800" b="1" i="1" dirty="0">
              <a:solidFill>
                <a:schemeClr val="tx1"/>
              </a:solidFill>
              <a:latin typeface="Times New Roman" panose="02020603050405020304" pitchFamily="18" charset="0"/>
              <a:cs typeface="Times New Roman" panose="02020603050405020304" pitchFamily="18" charset="0"/>
            </a:rPr>
            <a:t>RECOMENDACIONES</a:t>
          </a:r>
        </a:p>
      </dgm:t>
    </dgm:pt>
    <dgm:pt modelId="{077A8868-4C92-468C-9F2B-98CF5DD95E31}" type="parTrans" cxnId="{3DF93C02-01CF-4146-8941-C4293F06DDEF}">
      <dgm:prSet/>
      <dgm:spPr/>
      <dgm:t>
        <a:bodyPr/>
        <a:lstStyle/>
        <a:p>
          <a:endParaRPr lang="es-EC" sz="1100">
            <a:solidFill>
              <a:schemeClr val="tx1"/>
            </a:solidFill>
            <a:latin typeface="Times New Roman" panose="02020603050405020304" pitchFamily="18" charset="0"/>
            <a:cs typeface="Times New Roman" panose="02020603050405020304" pitchFamily="18" charset="0"/>
          </a:endParaRPr>
        </a:p>
      </dgm:t>
    </dgm:pt>
    <dgm:pt modelId="{65E77E3C-774E-4EAF-84CF-7DFA5A1EE321}" type="sibTrans" cxnId="{3DF93C02-01CF-4146-8941-C4293F06DDEF}">
      <dgm:prSet/>
      <dgm:spPr/>
      <dgm:t>
        <a:bodyPr/>
        <a:lstStyle/>
        <a:p>
          <a:endParaRPr lang="es-EC" sz="1100">
            <a:solidFill>
              <a:schemeClr val="tx1"/>
            </a:solidFill>
            <a:latin typeface="Times New Roman" panose="02020603050405020304" pitchFamily="18" charset="0"/>
            <a:cs typeface="Times New Roman" panose="02020603050405020304" pitchFamily="18" charset="0"/>
          </a:endParaRPr>
        </a:p>
      </dgm:t>
    </dgm:pt>
    <dgm:pt modelId="{A06DD381-E9BB-46FC-B37F-0295F17A81EE}">
      <dgm:prSet phldrT="[Texto]" custT="1"/>
      <dgm:spPr/>
      <dgm:t>
        <a:bodyPr/>
        <a:lstStyle/>
        <a:p>
          <a:r>
            <a:rPr lang="es-ES" sz="1100" dirty="0" smtClean="0"/>
            <a:t>Es recomendable que, a más de analizar los factores políticos, económicos sociales y tecnológicos, se deberá evaluar también aquellos aspectos que se relacionan con la protección y cuidado ambiental, establecer la forma que estos factores impacta en el sector hotelero con la intencionalidad mitigar el riego por medio de la implantación de acciones válidas que presenten resultados eficientes dentro de un horizonte de tiempo moderado </a:t>
          </a:r>
          <a:endParaRPr lang="es-EC" sz="1100" dirty="0">
            <a:latin typeface="Times New Roman" panose="02020603050405020304" pitchFamily="18" charset="0"/>
            <a:cs typeface="Times New Roman" panose="02020603050405020304" pitchFamily="18" charset="0"/>
          </a:endParaRPr>
        </a:p>
      </dgm:t>
    </dgm:pt>
    <dgm:pt modelId="{D39A8E77-AEDA-4965-BAEF-C0E8761F707F}" type="parTrans" cxnId="{D4F23484-5983-459B-9837-0A2AF96EFD23}">
      <dgm:prSet/>
      <dgm:spPr/>
      <dgm:t>
        <a:bodyPr/>
        <a:lstStyle/>
        <a:p>
          <a:endParaRPr lang="es-EC" sz="1100">
            <a:solidFill>
              <a:schemeClr val="tx1"/>
            </a:solidFill>
            <a:latin typeface="Times New Roman" panose="02020603050405020304" pitchFamily="18" charset="0"/>
            <a:cs typeface="Times New Roman" panose="02020603050405020304" pitchFamily="18" charset="0"/>
          </a:endParaRPr>
        </a:p>
      </dgm:t>
    </dgm:pt>
    <dgm:pt modelId="{ED0DBDF2-8433-4FBD-B61B-40D05F19AEB1}" type="sibTrans" cxnId="{D4F23484-5983-459B-9837-0A2AF96EFD23}">
      <dgm:prSet/>
      <dgm:spPr/>
      <dgm:t>
        <a:bodyPr/>
        <a:lstStyle/>
        <a:p>
          <a:endParaRPr lang="es-EC" sz="1100">
            <a:solidFill>
              <a:schemeClr val="tx1"/>
            </a:solidFill>
            <a:latin typeface="Times New Roman" panose="02020603050405020304" pitchFamily="18" charset="0"/>
            <a:cs typeface="Times New Roman" panose="02020603050405020304" pitchFamily="18" charset="0"/>
          </a:endParaRPr>
        </a:p>
      </dgm:t>
    </dgm:pt>
    <dgm:pt modelId="{7071A02E-88E2-4626-B5B6-F5F01474E59C}">
      <dgm:prSet/>
      <dgm:spPr/>
      <dgm:t>
        <a:bodyPr/>
        <a:lstStyle/>
        <a:p>
          <a:r>
            <a:rPr lang="es-ES" smtClean="0"/>
            <a:t>A más de las capacidades financieras internas que se reflejan en las empresas hoteleras de cuatro estrellas, resulta fundamental que se evalúen sus procesos en la prestación del servicio con la finalidad de optimizar sus tiempos de ejecución, estos facilitarían un ahorro de recursos financieros utilizados lo que favorece también a los márgenes de rentabilidad obtenidos dentro de un corto, mediano y largo plazo. </a:t>
          </a:r>
          <a:endParaRPr lang="es-EC"/>
        </a:p>
      </dgm:t>
    </dgm:pt>
    <dgm:pt modelId="{8A0BB22C-566A-4B5B-90C6-F95D3A916B5E}" type="parTrans" cxnId="{3E7C2C9C-EEA7-4001-842E-FCA5EB5B20E9}">
      <dgm:prSet/>
      <dgm:spPr/>
      <dgm:t>
        <a:bodyPr/>
        <a:lstStyle/>
        <a:p>
          <a:endParaRPr lang="es-EC"/>
        </a:p>
      </dgm:t>
    </dgm:pt>
    <dgm:pt modelId="{39B349DB-71F7-47DA-BCBC-AA3F2639108E}" type="sibTrans" cxnId="{3E7C2C9C-EEA7-4001-842E-FCA5EB5B20E9}">
      <dgm:prSet/>
      <dgm:spPr/>
      <dgm:t>
        <a:bodyPr/>
        <a:lstStyle/>
        <a:p>
          <a:endParaRPr lang="es-EC"/>
        </a:p>
      </dgm:t>
    </dgm:pt>
    <dgm:pt modelId="{3BA669DF-E668-4F8E-BA9E-0307BF4DE496}">
      <dgm:prSet/>
      <dgm:spPr/>
      <dgm:t>
        <a:bodyPr/>
        <a:lstStyle/>
        <a:p>
          <a:r>
            <a:rPr lang="es-ES" dirty="0" smtClean="0"/>
            <a:t>El efectuar planes de reinversión y capitalizaciones futuras, esto puede ser una nueva alternativa para el financiamiento de nuevos proyectos que se podrían implementar, pero previamente a ello es aconsejable que se presente un plan en el que se detallen el conjunto de actividades que se ejecutarán, el presupuesto para cada uno de ellos, sus responsables y los indicadores de gestión para cada uno de ellos con el propósito de evaluar el logro de sus resultados. Y un plan de contingencia para escenarios desfavorables. </a:t>
          </a:r>
          <a:endParaRPr lang="es-EC" dirty="0"/>
        </a:p>
      </dgm:t>
    </dgm:pt>
    <dgm:pt modelId="{8B521935-2140-445D-A81A-007296CF44AD}" type="parTrans" cxnId="{443210C6-A17E-421F-9079-3EBDEEADFBC3}">
      <dgm:prSet/>
      <dgm:spPr/>
      <dgm:t>
        <a:bodyPr/>
        <a:lstStyle/>
        <a:p>
          <a:endParaRPr lang="es-EC"/>
        </a:p>
      </dgm:t>
    </dgm:pt>
    <dgm:pt modelId="{6EB836F2-B4AD-41ED-8292-983F36496E96}" type="sibTrans" cxnId="{443210C6-A17E-421F-9079-3EBDEEADFBC3}">
      <dgm:prSet/>
      <dgm:spPr/>
      <dgm:t>
        <a:bodyPr/>
        <a:lstStyle/>
        <a:p>
          <a:endParaRPr lang="es-EC"/>
        </a:p>
      </dgm:t>
    </dgm:pt>
    <dgm:pt modelId="{D57F63D7-D05B-4602-87B1-19643E30A892}">
      <dgm:prSet/>
      <dgm:spPr/>
      <dgm:t>
        <a:bodyPr/>
        <a:lstStyle/>
        <a:p>
          <a:r>
            <a:rPr lang="es-ES" smtClean="0"/>
            <a:t>Es indispensable implementar un sistema de evaluación permanente de inventarios, de tal manera que le permita al administrador tener claro la cantidad máxima y mínima de insumos con la que puede contar para la realización estable de la operatividad del hotel, sin que este ponga en riesgo el capital de trabajo, así como también la liquidez de la empresa.</a:t>
          </a:r>
          <a:endParaRPr lang="es-EC" dirty="0"/>
        </a:p>
      </dgm:t>
    </dgm:pt>
    <dgm:pt modelId="{010A4233-DFC9-4386-A9C9-CA509E6E8AD0}" type="parTrans" cxnId="{BDDC5D14-EA42-4649-916B-D0CE80DDE3EB}">
      <dgm:prSet/>
      <dgm:spPr/>
      <dgm:t>
        <a:bodyPr/>
        <a:lstStyle/>
        <a:p>
          <a:endParaRPr lang="es-EC"/>
        </a:p>
      </dgm:t>
    </dgm:pt>
    <dgm:pt modelId="{7FBA000B-A76B-4789-BDCB-3C832BDA5D1C}" type="sibTrans" cxnId="{BDDC5D14-EA42-4649-916B-D0CE80DDE3EB}">
      <dgm:prSet/>
      <dgm:spPr/>
      <dgm:t>
        <a:bodyPr/>
        <a:lstStyle/>
        <a:p>
          <a:endParaRPr lang="es-EC"/>
        </a:p>
      </dgm:t>
    </dgm:pt>
    <dgm:pt modelId="{A43B1507-19AB-47DA-A1C1-63EA3E45335F}" type="pres">
      <dgm:prSet presAssocID="{2E531A9B-00D4-47DE-AAB0-A8C59F503151}" presName="composite" presStyleCnt="0">
        <dgm:presLayoutVars>
          <dgm:chMax val="1"/>
          <dgm:dir/>
          <dgm:resizeHandles val="exact"/>
        </dgm:presLayoutVars>
      </dgm:prSet>
      <dgm:spPr/>
      <dgm:t>
        <a:bodyPr/>
        <a:lstStyle/>
        <a:p>
          <a:endParaRPr lang="es-EC"/>
        </a:p>
      </dgm:t>
    </dgm:pt>
    <dgm:pt modelId="{3426DDC5-1BD4-483E-8E23-0B2242BDE1C0}" type="pres">
      <dgm:prSet presAssocID="{377336E2-F1BD-4ED8-ADD0-B44374B2470F}" presName="roof" presStyleLbl="dkBgShp" presStyleIdx="0" presStyleCnt="2" custScaleY="70834"/>
      <dgm:spPr/>
      <dgm:t>
        <a:bodyPr/>
        <a:lstStyle/>
        <a:p>
          <a:endParaRPr lang="es-EC"/>
        </a:p>
      </dgm:t>
    </dgm:pt>
    <dgm:pt modelId="{D16B0667-1DB9-4F6D-AEDF-FD05EF8EABCD}" type="pres">
      <dgm:prSet presAssocID="{377336E2-F1BD-4ED8-ADD0-B44374B2470F}" presName="pillars" presStyleCnt="0"/>
      <dgm:spPr/>
    </dgm:pt>
    <dgm:pt modelId="{CA94E26A-CA38-4F3D-9A70-1FB40FA62A0D}" type="pres">
      <dgm:prSet presAssocID="{377336E2-F1BD-4ED8-ADD0-B44374B2470F}" presName="pillar1" presStyleLbl="node1" presStyleIdx="0" presStyleCnt="4">
        <dgm:presLayoutVars>
          <dgm:bulletEnabled val="1"/>
        </dgm:presLayoutVars>
      </dgm:prSet>
      <dgm:spPr/>
      <dgm:t>
        <a:bodyPr/>
        <a:lstStyle/>
        <a:p>
          <a:endParaRPr lang="es-EC"/>
        </a:p>
      </dgm:t>
    </dgm:pt>
    <dgm:pt modelId="{51DE8EE3-96AE-43D5-90DF-212C01641497}" type="pres">
      <dgm:prSet presAssocID="{7071A02E-88E2-4626-B5B6-F5F01474E59C}" presName="pillarX" presStyleLbl="node1" presStyleIdx="1" presStyleCnt="4">
        <dgm:presLayoutVars>
          <dgm:bulletEnabled val="1"/>
        </dgm:presLayoutVars>
      </dgm:prSet>
      <dgm:spPr/>
    </dgm:pt>
    <dgm:pt modelId="{2B6D13D1-977D-4B25-B74E-A7B60C1D6E4D}" type="pres">
      <dgm:prSet presAssocID="{3BA669DF-E668-4F8E-BA9E-0307BF4DE496}" presName="pillarX" presStyleLbl="node1" presStyleIdx="2" presStyleCnt="4">
        <dgm:presLayoutVars>
          <dgm:bulletEnabled val="1"/>
        </dgm:presLayoutVars>
      </dgm:prSet>
      <dgm:spPr/>
      <dgm:t>
        <a:bodyPr/>
        <a:lstStyle/>
        <a:p>
          <a:endParaRPr lang="es-EC"/>
        </a:p>
      </dgm:t>
    </dgm:pt>
    <dgm:pt modelId="{863CAAF2-242F-4ED0-8A80-29DF14F05A32}" type="pres">
      <dgm:prSet presAssocID="{D57F63D7-D05B-4602-87B1-19643E30A892}" presName="pillarX" presStyleLbl="node1" presStyleIdx="3" presStyleCnt="4">
        <dgm:presLayoutVars>
          <dgm:bulletEnabled val="1"/>
        </dgm:presLayoutVars>
      </dgm:prSet>
      <dgm:spPr/>
      <dgm:t>
        <a:bodyPr/>
        <a:lstStyle/>
        <a:p>
          <a:endParaRPr lang="es-EC"/>
        </a:p>
      </dgm:t>
    </dgm:pt>
    <dgm:pt modelId="{5C062DD6-2BD7-4CE1-9C21-34F673F68354}" type="pres">
      <dgm:prSet presAssocID="{377336E2-F1BD-4ED8-ADD0-B44374B2470F}" presName="base" presStyleLbl="dkBgShp" presStyleIdx="1" presStyleCnt="2"/>
      <dgm:spPr/>
    </dgm:pt>
  </dgm:ptLst>
  <dgm:cxnLst>
    <dgm:cxn modelId="{B3DC1712-4B96-4DD2-9393-CA3E11C91855}" type="presOf" srcId="{7071A02E-88E2-4626-B5B6-F5F01474E59C}" destId="{51DE8EE3-96AE-43D5-90DF-212C01641497}" srcOrd="0" destOrd="0" presId="urn:microsoft.com/office/officeart/2005/8/layout/hList3"/>
    <dgm:cxn modelId="{D4F23484-5983-459B-9837-0A2AF96EFD23}" srcId="{377336E2-F1BD-4ED8-ADD0-B44374B2470F}" destId="{A06DD381-E9BB-46FC-B37F-0295F17A81EE}" srcOrd="0" destOrd="0" parTransId="{D39A8E77-AEDA-4965-BAEF-C0E8761F707F}" sibTransId="{ED0DBDF2-8433-4FBD-B61B-40D05F19AEB1}"/>
    <dgm:cxn modelId="{443210C6-A17E-421F-9079-3EBDEEADFBC3}" srcId="{377336E2-F1BD-4ED8-ADD0-B44374B2470F}" destId="{3BA669DF-E668-4F8E-BA9E-0307BF4DE496}" srcOrd="2" destOrd="0" parTransId="{8B521935-2140-445D-A81A-007296CF44AD}" sibTransId="{6EB836F2-B4AD-41ED-8292-983F36496E96}"/>
    <dgm:cxn modelId="{47C62B76-B76B-4A08-8710-8E8DBBBE1229}" type="presOf" srcId="{3BA669DF-E668-4F8E-BA9E-0307BF4DE496}" destId="{2B6D13D1-977D-4B25-B74E-A7B60C1D6E4D}" srcOrd="0" destOrd="0" presId="urn:microsoft.com/office/officeart/2005/8/layout/hList3"/>
    <dgm:cxn modelId="{54AB078E-4912-4059-ADBC-AE24BFF698BF}" type="presOf" srcId="{D57F63D7-D05B-4602-87B1-19643E30A892}" destId="{863CAAF2-242F-4ED0-8A80-29DF14F05A32}" srcOrd="0" destOrd="0" presId="urn:microsoft.com/office/officeart/2005/8/layout/hList3"/>
    <dgm:cxn modelId="{65FD0C95-1191-4677-ABE5-8DA3B4A9F27C}" type="presOf" srcId="{2E531A9B-00D4-47DE-AAB0-A8C59F503151}" destId="{A43B1507-19AB-47DA-A1C1-63EA3E45335F}" srcOrd="0" destOrd="0" presId="urn:microsoft.com/office/officeart/2005/8/layout/hList3"/>
    <dgm:cxn modelId="{B2753058-9570-41C2-94BE-85B1F775823C}" type="presOf" srcId="{377336E2-F1BD-4ED8-ADD0-B44374B2470F}" destId="{3426DDC5-1BD4-483E-8E23-0B2242BDE1C0}" srcOrd="0" destOrd="0" presId="urn:microsoft.com/office/officeart/2005/8/layout/hList3"/>
    <dgm:cxn modelId="{3E7C2C9C-EEA7-4001-842E-FCA5EB5B20E9}" srcId="{377336E2-F1BD-4ED8-ADD0-B44374B2470F}" destId="{7071A02E-88E2-4626-B5B6-F5F01474E59C}" srcOrd="1" destOrd="0" parTransId="{8A0BB22C-566A-4B5B-90C6-F95D3A916B5E}" sibTransId="{39B349DB-71F7-47DA-BCBC-AA3F2639108E}"/>
    <dgm:cxn modelId="{C3B599A6-68B3-4611-A86E-FC7E1A47B552}" type="presOf" srcId="{A06DD381-E9BB-46FC-B37F-0295F17A81EE}" destId="{CA94E26A-CA38-4F3D-9A70-1FB40FA62A0D}" srcOrd="0" destOrd="0" presId="urn:microsoft.com/office/officeart/2005/8/layout/hList3"/>
    <dgm:cxn modelId="{3DF93C02-01CF-4146-8941-C4293F06DDEF}" srcId="{2E531A9B-00D4-47DE-AAB0-A8C59F503151}" destId="{377336E2-F1BD-4ED8-ADD0-B44374B2470F}" srcOrd="0" destOrd="0" parTransId="{077A8868-4C92-468C-9F2B-98CF5DD95E31}" sibTransId="{65E77E3C-774E-4EAF-84CF-7DFA5A1EE321}"/>
    <dgm:cxn modelId="{BDDC5D14-EA42-4649-916B-D0CE80DDE3EB}" srcId="{377336E2-F1BD-4ED8-ADD0-B44374B2470F}" destId="{D57F63D7-D05B-4602-87B1-19643E30A892}" srcOrd="3" destOrd="0" parTransId="{010A4233-DFC9-4386-A9C9-CA509E6E8AD0}" sibTransId="{7FBA000B-A76B-4789-BDCB-3C832BDA5D1C}"/>
    <dgm:cxn modelId="{CD6D027D-89F1-4DDE-A7D7-EFCF18F63FA9}" type="presParOf" srcId="{A43B1507-19AB-47DA-A1C1-63EA3E45335F}" destId="{3426DDC5-1BD4-483E-8E23-0B2242BDE1C0}" srcOrd="0" destOrd="0" presId="urn:microsoft.com/office/officeart/2005/8/layout/hList3"/>
    <dgm:cxn modelId="{4E316A19-0373-430F-8437-F632E89AFA06}" type="presParOf" srcId="{A43B1507-19AB-47DA-A1C1-63EA3E45335F}" destId="{D16B0667-1DB9-4F6D-AEDF-FD05EF8EABCD}" srcOrd="1" destOrd="0" presId="urn:microsoft.com/office/officeart/2005/8/layout/hList3"/>
    <dgm:cxn modelId="{5BE84AD7-E2AB-4B11-A0A9-B1D2F1CB2F5A}" type="presParOf" srcId="{D16B0667-1DB9-4F6D-AEDF-FD05EF8EABCD}" destId="{CA94E26A-CA38-4F3D-9A70-1FB40FA62A0D}" srcOrd="0" destOrd="0" presId="urn:microsoft.com/office/officeart/2005/8/layout/hList3"/>
    <dgm:cxn modelId="{1F87C76A-2DD5-4DE1-B5D9-5F326A2DFB18}" type="presParOf" srcId="{D16B0667-1DB9-4F6D-AEDF-FD05EF8EABCD}" destId="{51DE8EE3-96AE-43D5-90DF-212C01641497}" srcOrd="1" destOrd="0" presId="urn:microsoft.com/office/officeart/2005/8/layout/hList3"/>
    <dgm:cxn modelId="{131744FD-9831-4965-B0B5-8836729D17B1}" type="presParOf" srcId="{D16B0667-1DB9-4F6D-AEDF-FD05EF8EABCD}" destId="{2B6D13D1-977D-4B25-B74E-A7B60C1D6E4D}" srcOrd="2" destOrd="0" presId="urn:microsoft.com/office/officeart/2005/8/layout/hList3"/>
    <dgm:cxn modelId="{6C78B841-7450-43F9-990C-D87B12BBCF4B}" type="presParOf" srcId="{D16B0667-1DB9-4F6D-AEDF-FD05EF8EABCD}" destId="{863CAAF2-242F-4ED0-8A80-29DF14F05A32}" srcOrd="3" destOrd="0" presId="urn:microsoft.com/office/officeart/2005/8/layout/hList3"/>
    <dgm:cxn modelId="{2A9B1E00-6BC1-4FF6-8468-27FB8BAC2537}" type="presParOf" srcId="{A43B1507-19AB-47DA-A1C1-63EA3E45335F}" destId="{5C062DD6-2BD7-4CE1-9C21-34F673F68354}"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A3C26A-C9FC-4B2D-B6F1-DFEA4CBBF214}" type="doc">
      <dgm:prSet loTypeId="urn:microsoft.com/office/officeart/2005/8/layout/chevronAccent+Icon" loCatId="process" qsTypeId="urn:microsoft.com/office/officeart/2005/8/quickstyle/simple1" qsCatId="simple" csTypeId="urn:microsoft.com/office/officeart/2005/8/colors/accent2_1" csCatId="accent2" phldr="1"/>
      <dgm:spPr/>
    </dgm:pt>
    <dgm:pt modelId="{F8C665B7-9E0D-4680-AC21-7767BEC450C3}">
      <dgm:prSet phldrT="[Texto]" custT="1"/>
      <dgm:spPr/>
      <dgm:t>
        <a:bodyPr/>
        <a:lstStyle/>
        <a:p>
          <a:r>
            <a:rPr lang="es-MX" sz="1200" b="1" dirty="0"/>
            <a:t>HIPÓTESIS</a:t>
          </a:r>
          <a:endParaRPr lang="es-EC" sz="1200" b="1" dirty="0"/>
        </a:p>
      </dgm:t>
    </dgm:pt>
    <dgm:pt modelId="{A52BEE32-F9A4-44AC-9B2E-E8F3E950E26B}" type="parTrans" cxnId="{A936D51B-81C4-44CC-85B2-CEFC4BEE1DEB}">
      <dgm:prSet/>
      <dgm:spPr/>
      <dgm:t>
        <a:bodyPr/>
        <a:lstStyle/>
        <a:p>
          <a:endParaRPr lang="es-EC"/>
        </a:p>
      </dgm:t>
    </dgm:pt>
    <dgm:pt modelId="{51442B9F-7C12-4A22-A35A-8A9331C71977}" type="sibTrans" cxnId="{A936D51B-81C4-44CC-85B2-CEFC4BEE1DEB}">
      <dgm:prSet/>
      <dgm:spPr/>
      <dgm:t>
        <a:bodyPr/>
        <a:lstStyle/>
        <a:p>
          <a:endParaRPr lang="es-EC"/>
        </a:p>
      </dgm:t>
    </dgm:pt>
    <dgm:pt modelId="{1180683D-E0EF-4F66-8E9D-37C55FD1DA7D}">
      <dgm:prSet phldrT="[Texto]" custT="1"/>
      <dgm:spPr/>
      <dgm:t>
        <a:bodyPr/>
        <a:lstStyle/>
        <a:p>
          <a:r>
            <a:rPr lang="es-ES" sz="1200" dirty="0"/>
            <a:t>Las estrategias de financiamiento e Inversión de los hoteles de cuatro estrellas del Distrito Metropolitano de Quito inciden en la rentabilidad.</a:t>
          </a:r>
          <a:endParaRPr lang="es-EC" sz="1200" dirty="0"/>
        </a:p>
      </dgm:t>
    </dgm:pt>
    <dgm:pt modelId="{834CEFE6-66E6-48E4-97EB-6A32FE502C06}" type="parTrans" cxnId="{8B71BCA0-7414-4DB4-A60E-B38E04FCA25E}">
      <dgm:prSet/>
      <dgm:spPr/>
      <dgm:t>
        <a:bodyPr/>
        <a:lstStyle/>
        <a:p>
          <a:endParaRPr lang="es-EC"/>
        </a:p>
      </dgm:t>
    </dgm:pt>
    <dgm:pt modelId="{7FF94443-D2D4-4293-8DF1-40EDB296438A}" type="sibTrans" cxnId="{8B71BCA0-7414-4DB4-A60E-B38E04FCA25E}">
      <dgm:prSet/>
      <dgm:spPr/>
      <dgm:t>
        <a:bodyPr/>
        <a:lstStyle/>
        <a:p>
          <a:endParaRPr lang="es-EC"/>
        </a:p>
      </dgm:t>
    </dgm:pt>
    <dgm:pt modelId="{81B8523F-3AFD-495D-B247-C5A957706DDF}" type="pres">
      <dgm:prSet presAssocID="{77A3C26A-C9FC-4B2D-B6F1-DFEA4CBBF214}" presName="Name0" presStyleCnt="0">
        <dgm:presLayoutVars>
          <dgm:dir/>
          <dgm:resizeHandles val="exact"/>
        </dgm:presLayoutVars>
      </dgm:prSet>
      <dgm:spPr/>
    </dgm:pt>
    <dgm:pt modelId="{512C4EA0-B8FB-4FE4-9DEF-C2A11A220C3B}" type="pres">
      <dgm:prSet presAssocID="{F8C665B7-9E0D-4680-AC21-7767BEC450C3}" presName="composite" presStyleCnt="0"/>
      <dgm:spPr/>
    </dgm:pt>
    <dgm:pt modelId="{1BF56F4B-B462-43BB-82E3-DC8736A837F8}" type="pres">
      <dgm:prSet presAssocID="{F8C665B7-9E0D-4680-AC21-7767BEC450C3}" presName="bgChev" presStyleLbl="node1" presStyleIdx="0" presStyleCnt="2" custScaleX="62683"/>
      <dgm:spPr/>
    </dgm:pt>
    <dgm:pt modelId="{E00466DC-5DDB-4E17-8D52-C0B8ED699277}" type="pres">
      <dgm:prSet presAssocID="{F8C665B7-9E0D-4680-AC21-7767BEC450C3}" presName="txNode" presStyleLbl="fgAcc1" presStyleIdx="0" presStyleCnt="2" custScaleX="79899" custLinFactNeighborX="-9130" custLinFactNeighborY="-9231">
        <dgm:presLayoutVars>
          <dgm:bulletEnabled val="1"/>
        </dgm:presLayoutVars>
      </dgm:prSet>
      <dgm:spPr/>
      <dgm:t>
        <a:bodyPr/>
        <a:lstStyle/>
        <a:p>
          <a:endParaRPr lang="es-EC"/>
        </a:p>
      </dgm:t>
    </dgm:pt>
    <dgm:pt modelId="{01B8BAE1-2AC9-4A49-8B05-36E5DAE0BAE1}" type="pres">
      <dgm:prSet presAssocID="{51442B9F-7C12-4A22-A35A-8A9331C71977}" presName="compositeSpace" presStyleCnt="0"/>
      <dgm:spPr/>
    </dgm:pt>
    <dgm:pt modelId="{E21E6E57-8A02-40E1-B386-4FE7B7F7F7B7}" type="pres">
      <dgm:prSet presAssocID="{1180683D-E0EF-4F66-8E9D-37C55FD1DA7D}" presName="composite" presStyleCnt="0"/>
      <dgm:spPr/>
    </dgm:pt>
    <dgm:pt modelId="{D7AC0E5E-DC40-41D0-A584-FDE934331A80}" type="pres">
      <dgm:prSet presAssocID="{1180683D-E0EF-4F66-8E9D-37C55FD1DA7D}" presName="bgChev" presStyleLbl="node1" presStyleIdx="1" presStyleCnt="2" custLinFactNeighborX="-15789" custLinFactNeighborY="5602"/>
      <dgm:spPr/>
    </dgm:pt>
    <dgm:pt modelId="{E66F0FDB-0BA1-4924-AF55-C548C839E77C}" type="pres">
      <dgm:prSet presAssocID="{1180683D-E0EF-4F66-8E9D-37C55FD1DA7D}" presName="txNode" presStyleLbl="fgAcc1" presStyleIdx="1" presStyleCnt="2" custScaleX="125030" custScaleY="128554">
        <dgm:presLayoutVars>
          <dgm:bulletEnabled val="1"/>
        </dgm:presLayoutVars>
      </dgm:prSet>
      <dgm:spPr/>
      <dgm:t>
        <a:bodyPr/>
        <a:lstStyle/>
        <a:p>
          <a:endParaRPr lang="es-EC"/>
        </a:p>
      </dgm:t>
    </dgm:pt>
  </dgm:ptLst>
  <dgm:cxnLst>
    <dgm:cxn modelId="{EE0749D7-C832-4B2C-8697-52E1F34DEDC5}" type="presOf" srcId="{F8C665B7-9E0D-4680-AC21-7767BEC450C3}" destId="{E00466DC-5DDB-4E17-8D52-C0B8ED699277}" srcOrd="0" destOrd="0" presId="urn:microsoft.com/office/officeart/2005/8/layout/chevronAccent+Icon"/>
    <dgm:cxn modelId="{A26129C9-7D6A-4833-92D9-A01A5140E93C}" type="presOf" srcId="{77A3C26A-C9FC-4B2D-B6F1-DFEA4CBBF214}" destId="{81B8523F-3AFD-495D-B247-C5A957706DDF}" srcOrd="0" destOrd="0" presId="urn:microsoft.com/office/officeart/2005/8/layout/chevronAccent+Icon"/>
    <dgm:cxn modelId="{A936D51B-81C4-44CC-85B2-CEFC4BEE1DEB}" srcId="{77A3C26A-C9FC-4B2D-B6F1-DFEA4CBBF214}" destId="{F8C665B7-9E0D-4680-AC21-7767BEC450C3}" srcOrd="0" destOrd="0" parTransId="{A52BEE32-F9A4-44AC-9B2E-E8F3E950E26B}" sibTransId="{51442B9F-7C12-4A22-A35A-8A9331C71977}"/>
    <dgm:cxn modelId="{8B71BCA0-7414-4DB4-A60E-B38E04FCA25E}" srcId="{77A3C26A-C9FC-4B2D-B6F1-DFEA4CBBF214}" destId="{1180683D-E0EF-4F66-8E9D-37C55FD1DA7D}" srcOrd="1" destOrd="0" parTransId="{834CEFE6-66E6-48E4-97EB-6A32FE502C06}" sibTransId="{7FF94443-D2D4-4293-8DF1-40EDB296438A}"/>
    <dgm:cxn modelId="{78A67EF2-0467-4247-A672-30A9049EA47E}" type="presOf" srcId="{1180683D-E0EF-4F66-8E9D-37C55FD1DA7D}" destId="{E66F0FDB-0BA1-4924-AF55-C548C839E77C}" srcOrd="0" destOrd="0" presId="urn:microsoft.com/office/officeart/2005/8/layout/chevronAccent+Icon"/>
    <dgm:cxn modelId="{F583F00B-4E19-4B96-B6BF-0C5A6D4BB5E2}" type="presParOf" srcId="{81B8523F-3AFD-495D-B247-C5A957706DDF}" destId="{512C4EA0-B8FB-4FE4-9DEF-C2A11A220C3B}" srcOrd="0" destOrd="0" presId="urn:microsoft.com/office/officeart/2005/8/layout/chevronAccent+Icon"/>
    <dgm:cxn modelId="{21C3F55C-346C-497D-ADB0-E12F4D4DC85F}" type="presParOf" srcId="{512C4EA0-B8FB-4FE4-9DEF-C2A11A220C3B}" destId="{1BF56F4B-B462-43BB-82E3-DC8736A837F8}" srcOrd="0" destOrd="0" presId="urn:microsoft.com/office/officeart/2005/8/layout/chevronAccent+Icon"/>
    <dgm:cxn modelId="{28BEFA31-F9C5-4B46-B048-B8198C2A6B00}" type="presParOf" srcId="{512C4EA0-B8FB-4FE4-9DEF-C2A11A220C3B}" destId="{E00466DC-5DDB-4E17-8D52-C0B8ED699277}" srcOrd="1" destOrd="0" presId="urn:microsoft.com/office/officeart/2005/8/layout/chevronAccent+Icon"/>
    <dgm:cxn modelId="{A9837485-04C2-4750-8FCC-6D74795B1DEB}" type="presParOf" srcId="{81B8523F-3AFD-495D-B247-C5A957706DDF}" destId="{01B8BAE1-2AC9-4A49-8B05-36E5DAE0BAE1}" srcOrd="1" destOrd="0" presId="urn:microsoft.com/office/officeart/2005/8/layout/chevronAccent+Icon"/>
    <dgm:cxn modelId="{3FDC2C45-C9B3-4B11-AEEC-F0159C232B59}" type="presParOf" srcId="{81B8523F-3AFD-495D-B247-C5A957706DDF}" destId="{E21E6E57-8A02-40E1-B386-4FE7B7F7F7B7}" srcOrd="2" destOrd="0" presId="urn:microsoft.com/office/officeart/2005/8/layout/chevronAccent+Icon"/>
    <dgm:cxn modelId="{32454DBB-C387-4749-ACEC-2CC77F6F93A0}" type="presParOf" srcId="{E21E6E57-8A02-40E1-B386-4FE7B7F7F7B7}" destId="{D7AC0E5E-DC40-41D0-A584-FDE934331A80}" srcOrd="0" destOrd="0" presId="urn:microsoft.com/office/officeart/2005/8/layout/chevronAccent+Icon"/>
    <dgm:cxn modelId="{FA93F16C-1568-4280-8B79-CA04EDB0B42D}" type="presParOf" srcId="{E21E6E57-8A02-40E1-B386-4FE7B7F7F7B7}" destId="{E66F0FDB-0BA1-4924-AF55-C548C839E77C}" srcOrd="1" destOrd="0" presId="urn:microsoft.com/office/officeart/2005/8/layout/chevronAccent+Icon"/>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8CBB96-5B9B-4659-993E-D04D592D3F7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CC771322-7274-4B80-A35E-EAC8289DA8FF}" type="pres">
      <dgm:prSet presAssocID="{738CBB96-5B9B-4659-993E-D04D592D3F77}" presName="diagram" presStyleCnt="0">
        <dgm:presLayoutVars>
          <dgm:dir/>
          <dgm:resizeHandles val="exact"/>
        </dgm:presLayoutVars>
      </dgm:prSet>
      <dgm:spPr/>
      <dgm:t>
        <a:bodyPr/>
        <a:lstStyle/>
        <a:p>
          <a:endParaRPr lang="es-EC"/>
        </a:p>
      </dgm:t>
    </dgm:pt>
  </dgm:ptLst>
  <dgm:cxnLst>
    <dgm:cxn modelId="{5E8A9A38-9680-4DAE-A9AB-36DE7CF8D3AA}" type="presOf" srcId="{738CBB96-5B9B-4659-993E-D04D592D3F77}" destId="{CC771322-7274-4B80-A35E-EAC8289DA8FF}"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452417-DC67-4BCD-B109-150D590AB492}" type="doc">
      <dgm:prSet loTypeId="urn:microsoft.com/office/officeart/2005/8/layout/cycle7" loCatId="cycle" qsTypeId="urn:microsoft.com/office/officeart/2005/8/quickstyle/simple1" qsCatId="simple" csTypeId="urn:microsoft.com/office/officeart/2005/8/colors/accent2_1" csCatId="accent2" phldr="1"/>
      <dgm:spPr/>
      <dgm:t>
        <a:bodyPr/>
        <a:lstStyle/>
        <a:p>
          <a:endParaRPr lang="es-EC"/>
        </a:p>
      </dgm:t>
    </dgm:pt>
    <dgm:pt modelId="{17207E4F-E8D8-422E-B3A4-1013A9C6DF24}">
      <dgm:prSet phldrT="[Texto]" custT="1"/>
      <dgm:spPr/>
      <dgm:t>
        <a:bodyPr/>
        <a:lstStyle/>
        <a:p>
          <a:r>
            <a:rPr lang="es-MX" sz="1400" b="1" dirty="0">
              <a:latin typeface="Times New Roman" panose="02020603050405020304" pitchFamily="18" charset="0"/>
              <a:cs typeface="Times New Roman" panose="02020603050405020304" pitchFamily="18" charset="0"/>
            </a:rPr>
            <a:t>ESTRATEGIAS DE INVERSIÓN</a:t>
          </a:r>
          <a:endParaRPr lang="es-EC" sz="1400" b="1" dirty="0">
            <a:latin typeface="Times New Roman" panose="02020603050405020304" pitchFamily="18" charset="0"/>
            <a:cs typeface="Times New Roman" panose="02020603050405020304" pitchFamily="18" charset="0"/>
          </a:endParaRPr>
        </a:p>
      </dgm:t>
    </dgm:pt>
    <dgm:pt modelId="{AEE87A03-634D-4B40-A7B2-3861899C4678}" type="parTrans" cxnId="{DC07D04C-FED2-4621-98D4-7593458D2A38}">
      <dgm:prSet/>
      <dgm:spPr/>
      <dgm:t>
        <a:bodyPr/>
        <a:lstStyle/>
        <a:p>
          <a:endParaRPr lang="es-EC" sz="1400">
            <a:latin typeface="Times New Roman" panose="02020603050405020304" pitchFamily="18" charset="0"/>
            <a:cs typeface="Times New Roman" panose="02020603050405020304" pitchFamily="18" charset="0"/>
          </a:endParaRPr>
        </a:p>
      </dgm:t>
    </dgm:pt>
    <dgm:pt modelId="{79799E4F-053D-48BA-BBAC-9ED42149664B}" type="sibTrans" cxnId="{DC07D04C-FED2-4621-98D4-7593458D2A38}">
      <dgm:prSet custT="1"/>
      <dgm:spPr/>
      <dgm:t>
        <a:bodyPr/>
        <a:lstStyle/>
        <a:p>
          <a:endParaRPr lang="es-EC" sz="1400">
            <a:latin typeface="Times New Roman" panose="02020603050405020304" pitchFamily="18" charset="0"/>
            <a:cs typeface="Times New Roman" panose="02020603050405020304" pitchFamily="18" charset="0"/>
          </a:endParaRPr>
        </a:p>
      </dgm:t>
    </dgm:pt>
    <dgm:pt modelId="{7A5C07A2-A687-4958-B2A7-BE2F7B9AE92D}">
      <dgm:prSet phldrT="[Texto]" custT="1"/>
      <dgm:spPr/>
      <dgm:t>
        <a:bodyPr/>
        <a:lstStyle/>
        <a:p>
          <a:r>
            <a:rPr lang="es-MX" sz="1400" b="1" dirty="0">
              <a:latin typeface="Times New Roman" panose="02020603050405020304" pitchFamily="18" charset="0"/>
              <a:cs typeface="Times New Roman" panose="02020603050405020304" pitchFamily="18" charset="0"/>
            </a:rPr>
            <a:t>Conjunto de reglas , comportamientos y procedimientos orientados a los inversores a seleccionar la mejor oferta de cartera o portafolio.</a:t>
          </a:r>
          <a:endParaRPr lang="es-EC" sz="1400" dirty="0">
            <a:latin typeface="Times New Roman" panose="02020603050405020304" pitchFamily="18" charset="0"/>
            <a:cs typeface="Times New Roman" panose="02020603050405020304" pitchFamily="18" charset="0"/>
          </a:endParaRPr>
        </a:p>
      </dgm:t>
    </dgm:pt>
    <dgm:pt modelId="{36A4776F-EFEC-4152-86B4-B6A7A8F29F48}" type="parTrans" cxnId="{201357E8-8604-4D19-9A13-BA10F59ADD29}">
      <dgm:prSet/>
      <dgm:spPr/>
      <dgm:t>
        <a:bodyPr/>
        <a:lstStyle/>
        <a:p>
          <a:endParaRPr lang="es-EC" sz="1400">
            <a:latin typeface="Times New Roman" panose="02020603050405020304" pitchFamily="18" charset="0"/>
            <a:cs typeface="Times New Roman" panose="02020603050405020304" pitchFamily="18" charset="0"/>
          </a:endParaRPr>
        </a:p>
      </dgm:t>
    </dgm:pt>
    <dgm:pt modelId="{6B3B7B6F-3E4E-41B7-8115-0EB4DCEDB0F2}" type="sibTrans" cxnId="{201357E8-8604-4D19-9A13-BA10F59ADD29}">
      <dgm:prSet custT="1"/>
      <dgm:spPr/>
      <dgm:t>
        <a:bodyPr/>
        <a:lstStyle/>
        <a:p>
          <a:endParaRPr lang="es-EC" sz="1400">
            <a:latin typeface="Times New Roman" panose="02020603050405020304" pitchFamily="18" charset="0"/>
            <a:cs typeface="Times New Roman" panose="02020603050405020304" pitchFamily="18" charset="0"/>
          </a:endParaRPr>
        </a:p>
      </dgm:t>
    </dgm:pt>
    <dgm:pt modelId="{7A334B69-2052-4141-AE00-415232E2710E}">
      <dgm:prSet phldrT="[Texto]" custT="1"/>
      <dgm:spPr/>
      <dgm:t>
        <a:bodyPr/>
        <a:lstStyle/>
        <a:p>
          <a:r>
            <a:rPr lang="es-MX" sz="1400" b="1" dirty="0">
              <a:latin typeface="Times New Roman" panose="02020603050405020304" pitchFamily="18" charset="0"/>
              <a:cs typeface="Times New Roman" panose="02020603050405020304" pitchFamily="18" charset="0"/>
            </a:rPr>
            <a:t>-La planeación de las estrategias</a:t>
          </a:r>
        </a:p>
        <a:p>
          <a:r>
            <a:rPr lang="es-MX" sz="1400" b="1" dirty="0">
              <a:latin typeface="Times New Roman" panose="02020603050405020304" pitchFamily="18" charset="0"/>
              <a:cs typeface="Times New Roman" panose="02020603050405020304" pitchFamily="18" charset="0"/>
            </a:rPr>
            <a:t>Factores que se debe considerar para seleccionar una estrategia de inversión</a:t>
          </a:r>
          <a:endParaRPr lang="es-EC" sz="1400" b="1" dirty="0">
            <a:latin typeface="Times New Roman" panose="02020603050405020304" pitchFamily="18" charset="0"/>
            <a:cs typeface="Times New Roman" panose="02020603050405020304" pitchFamily="18" charset="0"/>
          </a:endParaRPr>
        </a:p>
      </dgm:t>
    </dgm:pt>
    <dgm:pt modelId="{DAB0D76D-5C07-489B-8761-A1731A82FC04}" type="parTrans" cxnId="{892FBC34-1D4C-422E-B886-D97C9919AD3E}">
      <dgm:prSet/>
      <dgm:spPr/>
      <dgm:t>
        <a:bodyPr/>
        <a:lstStyle/>
        <a:p>
          <a:endParaRPr lang="es-EC" sz="1400">
            <a:latin typeface="Times New Roman" panose="02020603050405020304" pitchFamily="18" charset="0"/>
            <a:cs typeface="Times New Roman" panose="02020603050405020304" pitchFamily="18" charset="0"/>
          </a:endParaRPr>
        </a:p>
      </dgm:t>
    </dgm:pt>
    <dgm:pt modelId="{EF8B3EF7-2261-4240-8011-B0845CF6D917}" type="sibTrans" cxnId="{892FBC34-1D4C-422E-B886-D97C9919AD3E}">
      <dgm:prSet custT="1"/>
      <dgm:spPr/>
      <dgm:t>
        <a:bodyPr/>
        <a:lstStyle/>
        <a:p>
          <a:endParaRPr lang="es-EC" sz="1400">
            <a:latin typeface="Times New Roman" panose="02020603050405020304" pitchFamily="18" charset="0"/>
            <a:cs typeface="Times New Roman" panose="02020603050405020304" pitchFamily="18" charset="0"/>
          </a:endParaRPr>
        </a:p>
      </dgm:t>
    </dgm:pt>
    <dgm:pt modelId="{75243CB2-D54F-4008-977E-E5E266EDFBC5}" type="pres">
      <dgm:prSet presAssocID="{BC452417-DC67-4BCD-B109-150D590AB492}" presName="Name0" presStyleCnt="0">
        <dgm:presLayoutVars>
          <dgm:dir/>
          <dgm:resizeHandles val="exact"/>
        </dgm:presLayoutVars>
      </dgm:prSet>
      <dgm:spPr/>
      <dgm:t>
        <a:bodyPr/>
        <a:lstStyle/>
        <a:p>
          <a:endParaRPr lang="es-EC"/>
        </a:p>
      </dgm:t>
    </dgm:pt>
    <dgm:pt modelId="{284F8F4C-C1A4-4683-A4FC-70FBF2A51A56}" type="pres">
      <dgm:prSet presAssocID="{17207E4F-E8D8-422E-B3A4-1013A9C6DF24}" presName="node" presStyleLbl="node1" presStyleIdx="0" presStyleCnt="3">
        <dgm:presLayoutVars>
          <dgm:bulletEnabled val="1"/>
        </dgm:presLayoutVars>
      </dgm:prSet>
      <dgm:spPr/>
      <dgm:t>
        <a:bodyPr/>
        <a:lstStyle/>
        <a:p>
          <a:endParaRPr lang="es-EC"/>
        </a:p>
      </dgm:t>
    </dgm:pt>
    <dgm:pt modelId="{81FEB11E-71E5-4968-A241-6904D35BAEF1}" type="pres">
      <dgm:prSet presAssocID="{79799E4F-053D-48BA-BBAC-9ED42149664B}" presName="sibTrans" presStyleLbl="sibTrans2D1" presStyleIdx="0" presStyleCnt="3"/>
      <dgm:spPr/>
      <dgm:t>
        <a:bodyPr/>
        <a:lstStyle/>
        <a:p>
          <a:endParaRPr lang="es-EC"/>
        </a:p>
      </dgm:t>
    </dgm:pt>
    <dgm:pt modelId="{6AF3328A-AB77-4982-85A4-1FC82380ADD1}" type="pres">
      <dgm:prSet presAssocID="{79799E4F-053D-48BA-BBAC-9ED42149664B}" presName="connectorText" presStyleLbl="sibTrans2D1" presStyleIdx="0" presStyleCnt="3"/>
      <dgm:spPr/>
      <dgm:t>
        <a:bodyPr/>
        <a:lstStyle/>
        <a:p>
          <a:endParaRPr lang="es-EC"/>
        </a:p>
      </dgm:t>
    </dgm:pt>
    <dgm:pt modelId="{46750F1F-F558-4F4A-8732-397ECEAD0739}" type="pres">
      <dgm:prSet presAssocID="{7A5C07A2-A687-4958-B2A7-BE2F7B9AE92D}" presName="node" presStyleLbl="node1" presStyleIdx="1" presStyleCnt="3" custLinFactNeighborX="-30650" custLinFactNeighborY="-24889">
        <dgm:presLayoutVars>
          <dgm:bulletEnabled val="1"/>
        </dgm:presLayoutVars>
      </dgm:prSet>
      <dgm:spPr/>
      <dgm:t>
        <a:bodyPr/>
        <a:lstStyle/>
        <a:p>
          <a:endParaRPr lang="es-EC"/>
        </a:p>
      </dgm:t>
    </dgm:pt>
    <dgm:pt modelId="{BD2CC749-36A8-4B5B-80F5-9EBC7C3C7679}" type="pres">
      <dgm:prSet presAssocID="{6B3B7B6F-3E4E-41B7-8115-0EB4DCEDB0F2}" presName="sibTrans" presStyleLbl="sibTrans2D1" presStyleIdx="1" presStyleCnt="3"/>
      <dgm:spPr/>
      <dgm:t>
        <a:bodyPr/>
        <a:lstStyle/>
        <a:p>
          <a:endParaRPr lang="es-EC"/>
        </a:p>
      </dgm:t>
    </dgm:pt>
    <dgm:pt modelId="{E43132BF-781E-44C8-BC84-FF07778BD22D}" type="pres">
      <dgm:prSet presAssocID="{6B3B7B6F-3E4E-41B7-8115-0EB4DCEDB0F2}" presName="connectorText" presStyleLbl="sibTrans2D1" presStyleIdx="1" presStyleCnt="3"/>
      <dgm:spPr/>
      <dgm:t>
        <a:bodyPr/>
        <a:lstStyle/>
        <a:p>
          <a:endParaRPr lang="es-EC"/>
        </a:p>
      </dgm:t>
    </dgm:pt>
    <dgm:pt modelId="{1DD8AE19-C027-43D5-80AC-56C23F05A5F6}" type="pres">
      <dgm:prSet presAssocID="{7A334B69-2052-4141-AE00-415232E2710E}" presName="node" presStyleLbl="node1" presStyleIdx="2" presStyleCnt="3">
        <dgm:presLayoutVars>
          <dgm:bulletEnabled val="1"/>
        </dgm:presLayoutVars>
      </dgm:prSet>
      <dgm:spPr/>
      <dgm:t>
        <a:bodyPr/>
        <a:lstStyle/>
        <a:p>
          <a:endParaRPr lang="es-EC"/>
        </a:p>
      </dgm:t>
    </dgm:pt>
    <dgm:pt modelId="{A8B9CB5D-041D-4700-A128-7BBE4CC7AC9B}" type="pres">
      <dgm:prSet presAssocID="{EF8B3EF7-2261-4240-8011-B0845CF6D917}" presName="sibTrans" presStyleLbl="sibTrans2D1" presStyleIdx="2" presStyleCnt="3"/>
      <dgm:spPr/>
      <dgm:t>
        <a:bodyPr/>
        <a:lstStyle/>
        <a:p>
          <a:endParaRPr lang="es-EC"/>
        </a:p>
      </dgm:t>
    </dgm:pt>
    <dgm:pt modelId="{87981490-7E14-40C5-B2AF-9645B71D5037}" type="pres">
      <dgm:prSet presAssocID="{EF8B3EF7-2261-4240-8011-B0845CF6D917}" presName="connectorText" presStyleLbl="sibTrans2D1" presStyleIdx="2" presStyleCnt="3"/>
      <dgm:spPr/>
      <dgm:t>
        <a:bodyPr/>
        <a:lstStyle/>
        <a:p>
          <a:endParaRPr lang="es-EC"/>
        </a:p>
      </dgm:t>
    </dgm:pt>
  </dgm:ptLst>
  <dgm:cxnLst>
    <dgm:cxn modelId="{136EA47E-22AF-4F2A-908C-CAA231356AF7}" type="presOf" srcId="{17207E4F-E8D8-422E-B3A4-1013A9C6DF24}" destId="{284F8F4C-C1A4-4683-A4FC-70FBF2A51A56}" srcOrd="0" destOrd="0" presId="urn:microsoft.com/office/officeart/2005/8/layout/cycle7"/>
    <dgm:cxn modelId="{9C8AE6D7-CD05-4E5F-86FF-0D877E4FF66F}" type="presOf" srcId="{BC452417-DC67-4BCD-B109-150D590AB492}" destId="{75243CB2-D54F-4008-977E-E5E266EDFBC5}" srcOrd="0" destOrd="0" presId="urn:microsoft.com/office/officeart/2005/8/layout/cycle7"/>
    <dgm:cxn modelId="{EFEA302E-EAFA-419F-A521-A6BDCA5E75DC}" type="presOf" srcId="{7A334B69-2052-4141-AE00-415232E2710E}" destId="{1DD8AE19-C027-43D5-80AC-56C23F05A5F6}" srcOrd="0" destOrd="0" presId="urn:microsoft.com/office/officeart/2005/8/layout/cycle7"/>
    <dgm:cxn modelId="{201357E8-8604-4D19-9A13-BA10F59ADD29}" srcId="{BC452417-DC67-4BCD-B109-150D590AB492}" destId="{7A5C07A2-A687-4958-B2A7-BE2F7B9AE92D}" srcOrd="1" destOrd="0" parTransId="{36A4776F-EFEC-4152-86B4-B6A7A8F29F48}" sibTransId="{6B3B7B6F-3E4E-41B7-8115-0EB4DCEDB0F2}"/>
    <dgm:cxn modelId="{880E5001-A93C-4553-98A9-10D06AF11B4C}" type="presOf" srcId="{79799E4F-053D-48BA-BBAC-9ED42149664B}" destId="{81FEB11E-71E5-4968-A241-6904D35BAEF1}" srcOrd="0" destOrd="0" presId="urn:microsoft.com/office/officeart/2005/8/layout/cycle7"/>
    <dgm:cxn modelId="{892FBC34-1D4C-422E-B886-D97C9919AD3E}" srcId="{BC452417-DC67-4BCD-B109-150D590AB492}" destId="{7A334B69-2052-4141-AE00-415232E2710E}" srcOrd="2" destOrd="0" parTransId="{DAB0D76D-5C07-489B-8761-A1731A82FC04}" sibTransId="{EF8B3EF7-2261-4240-8011-B0845CF6D917}"/>
    <dgm:cxn modelId="{FE1A7C55-BB4D-4944-A8AD-59778DEAE8D4}" type="presOf" srcId="{7A5C07A2-A687-4958-B2A7-BE2F7B9AE92D}" destId="{46750F1F-F558-4F4A-8732-397ECEAD0739}" srcOrd="0" destOrd="0" presId="urn:microsoft.com/office/officeart/2005/8/layout/cycle7"/>
    <dgm:cxn modelId="{AE2EB959-8616-4F62-95C2-453D76C61D91}" type="presOf" srcId="{79799E4F-053D-48BA-BBAC-9ED42149664B}" destId="{6AF3328A-AB77-4982-85A4-1FC82380ADD1}" srcOrd="1" destOrd="0" presId="urn:microsoft.com/office/officeart/2005/8/layout/cycle7"/>
    <dgm:cxn modelId="{BB46C34B-26BA-4DC5-AB7F-EE63A6556773}" type="presOf" srcId="{6B3B7B6F-3E4E-41B7-8115-0EB4DCEDB0F2}" destId="{BD2CC749-36A8-4B5B-80F5-9EBC7C3C7679}" srcOrd="0" destOrd="0" presId="urn:microsoft.com/office/officeart/2005/8/layout/cycle7"/>
    <dgm:cxn modelId="{FBFBC14A-BAC2-45A5-84A5-AD6208DAA752}" type="presOf" srcId="{6B3B7B6F-3E4E-41B7-8115-0EB4DCEDB0F2}" destId="{E43132BF-781E-44C8-BC84-FF07778BD22D}" srcOrd="1" destOrd="0" presId="urn:microsoft.com/office/officeart/2005/8/layout/cycle7"/>
    <dgm:cxn modelId="{913BB13D-4F43-485D-A338-175C1C4CE3A0}" type="presOf" srcId="{EF8B3EF7-2261-4240-8011-B0845CF6D917}" destId="{87981490-7E14-40C5-B2AF-9645B71D5037}" srcOrd="1" destOrd="0" presId="urn:microsoft.com/office/officeart/2005/8/layout/cycle7"/>
    <dgm:cxn modelId="{7A813ADB-5B2E-41E7-9A15-161D09E49A6D}" type="presOf" srcId="{EF8B3EF7-2261-4240-8011-B0845CF6D917}" destId="{A8B9CB5D-041D-4700-A128-7BBE4CC7AC9B}" srcOrd="0" destOrd="0" presId="urn:microsoft.com/office/officeart/2005/8/layout/cycle7"/>
    <dgm:cxn modelId="{DC07D04C-FED2-4621-98D4-7593458D2A38}" srcId="{BC452417-DC67-4BCD-B109-150D590AB492}" destId="{17207E4F-E8D8-422E-B3A4-1013A9C6DF24}" srcOrd="0" destOrd="0" parTransId="{AEE87A03-634D-4B40-A7B2-3861899C4678}" sibTransId="{79799E4F-053D-48BA-BBAC-9ED42149664B}"/>
    <dgm:cxn modelId="{4330DC66-7D79-401F-B352-B9AE29D3BD3D}" type="presParOf" srcId="{75243CB2-D54F-4008-977E-E5E266EDFBC5}" destId="{284F8F4C-C1A4-4683-A4FC-70FBF2A51A56}" srcOrd="0" destOrd="0" presId="urn:microsoft.com/office/officeart/2005/8/layout/cycle7"/>
    <dgm:cxn modelId="{81879E83-6EF3-448A-814C-5A4104F755BA}" type="presParOf" srcId="{75243CB2-D54F-4008-977E-E5E266EDFBC5}" destId="{81FEB11E-71E5-4968-A241-6904D35BAEF1}" srcOrd="1" destOrd="0" presId="urn:microsoft.com/office/officeart/2005/8/layout/cycle7"/>
    <dgm:cxn modelId="{0411EE63-8E2C-425B-9ACD-59DA31A66943}" type="presParOf" srcId="{81FEB11E-71E5-4968-A241-6904D35BAEF1}" destId="{6AF3328A-AB77-4982-85A4-1FC82380ADD1}" srcOrd="0" destOrd="0" presId="urn:microsoft.com/office/officeart/2005/8/layout/cycle7"/>
    <dgm:cxn modelId="{812100A4-4FA1-4B63-ABD5-A7C98AE5064C}" type="presParOf" srcId="{75243CB2-D54F-4008-977E-E5E266EDFBC5}" destId="{46750F1F-F558-4F4A-8732-397ECEAD0739}" srcOrd="2" destOrd="0" presId="urn:microsoft.com/office/officeart/2005/8/layout/cycle7"/>
    <dgm:cxn modelId="{64C534EF-9031-4071-B673-478DBFEE0663}" type="presParOf" srcId="{75243CB2-D54F-4008-977E-E5E266EDFBC5}" destId="{BD2CC749-36A8-4B5B-80F5-9EBC7C3C7679}" srcOrd="3" destOrd="0" presId="urn:microsoft.com/office/officeart/2005/8/layout/cycle7"/>
    <dgm:cxn modelId="{761A2F81-66E7-4DC8-A427-54DD0C16EED3}" type="presParOf" srcId="{BD2CC749-36A8-4B5B-80F5-9EBC7C3C7679}" destId="{E43132BF-781E-44C8-BC84-FF07778BD22D}" srcOrd="0" destOrd="0" presId="urn:microsoft.com/office/officeart/2005/8/layout/cycle7"/>
    <dgm:cxn modelId="{36AB527B-3316-4E7D-AAA9-FD31605282A4}" type="presParOf" srcId="{75243CB2-D54F-4008-977E-E5E266EDFBC5}" destId="{1DD8AE19-C027-43D5-80AC-56C23F05A5F6}" srcOrd="4" destOrd="0" presId="urn:microsoft.com/office/officeart/2005/8/layout/cycle7"/>
    <dgm:cxn modelId="{242069E1-DB51-46AB-A2BA-63F35C580507}" type="presParOf" srcId="{75243CB2-D54F-4008-977E-E5E266EDFBC5}" destId="{A8B9CB5D-041D-4700-A128-7BBE4CC7AC9B}" srcOrd="5" destOrd="0" presId="urn:microsoft.com/office/officeart/2005/8/layout/cycle7"/>
    <dgm:cxn modelId="{C3508115-49B2-4F97-B7EA-9E95AF37328C}" type="presParOf" srcId="{A8B9CB5D-041D-4700-A128-7BBE4CC7AC9B}" destId="{87981490-7E14-40C5-B2AF-9645B71D5037}" srcOrd="0" destOrd="0" presId="urn:microsoft.com/office/officeart/2005/8/layout/cycle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172050-6F9B-4166-B0BC-0F73BDEC8E17}"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endParaRPr lang="es-EC"/>
        </a:p>
      </dgm:t>
    </dgm:pt>
    <dgm:pt modelId="{CF93E12F-6DCE-44FB-B16E-3D4D5CFAB913}">
      <dgm:prSet phldrT="[Texto]" custT="1"/>
      <dgm:spPr>
        <a:solidFill>
          <a:srgbClr val="FAD2EF"/>
        </a:solidFill>
      </dgm:spPr>
      <dgm:t>
        <a:bodyPr/>
        <a:lstStyle/>
        <a:p>
          <a:r>
            <a:rPr lang="es-MX" sz="1600">
              <a:latin typeface="Times New Roman" panose="02020603050405020304" pitchFamily="18" charset="0"/>
              <a:cs typeface="Times New Roman" panose="02020603050405020304" pitchFamily="18" charset="0"/>
            </a:rPr>
            <a:t>Dirección estretégica</a:t>
          </a:r>
          <a:endParaRPr lang="es-EC" sz="1600" dirty="0">
            <a:latin typeface="Times New Roman" panose="02020603050405020304" pitchFamily="18" charset="0"/>
            <a:cs typeface="Times New Roman" panose="02020603050405020304" pitchFamily="18" charset="0"/>
          </a:endParaRPr>
        </a:p>
      </dgm:t>
    </dgm:pt>
    <dgm:pt modelId="{14136437-1B7E-47FD-8AA1-8D435A0A1B22}" type="parTrans" cxnId="{3806FF83-ED46-416D-BD6B-328E71FC2AE0}">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9D6090D2-0CE7-4D03-8260-213EDBE73B99}" type="sibTrans" cxnId="{3806FF83-ED46-416D-BD6B-328E71FC2AE0}">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102D281B-6563-4288-AD12-66C20F7160E3}" type="asst">
      <dgm:prSet phldrT="[Texto]" custT="1"/>
      <dgm:spPr>
        <a:solidFill>
          <a:srgbClr val="D6F5F6"/>
        </a:solidFill>
      </dgm:spPr>
      <dgm:t>
        <a:bodyPr/>
        <a:lstStyle/>
        <a:p>
          <a:r>
            <a:rPr lang="es-EC" sz="1400" dirty="0">
              <a:latin typeface="Times New Roman" panose="02020603050405020304" pitchFamily="18" charset="0"/>
              <a:cs typeface="Times New Roman" panose="02020603050405020304" pitchFamily="18" charset="0"/>
            </a:rPr>
            <a:t>Toma de decisiones sobre los problemas más importantes que se presentan en una organización, pero también ha de procurar formular una estrategia y ponerla en práctica.</a:t>
          </a:r>
        </a:p>
      </dgm:t>
    </dgm:pt>
    <dgm:pt modelId="{0FE6310E-F0F6-4C72-8BCF-B10FD21541ED}" type="parTrans" cxnId="{EC80FED3-8907-47DA-A65D-B43C3916B8FF}">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0C23087B-B790-485E-BC26-DE2FD913CA38}" type="sibTrans" cxnId="{EC80FED3-8907-47DA-A65D-B43C3916B8FF}">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CC5477D4-1CF2-4464-91FC-6D3EAA574D86}">
      <dgm:prSet phldrT="[Texto]" custT="1"/>
      <dgm:spPr>
        <a:solidFill>
          <a:schemeClr val="accent3">
            <a:lumMod val="95000"/>
          </a:schemeClr>
        </a:solidFill>
      </dgm:spPr>
      <dgm:t>
        <a:bodyPr/>
        <a:lstStyle/>
        <a:p>
          <a:r>
            <a:rPr lang="es-EC" sz="1400">
              <a:latin typeface="Times New Roman" panose="02020603050405020304" pitchFamily="18" charset="0"/>
              <a:cs typeface="Times New Roman" panose="02020603050405020304" pitchFamily="18" charset="0"/>
            </a:rPr>
            <a:t>El ámbito o campo de actividad (Scope)</a:t>
          </a:r>
          <a:endParaRPr lang="es-EC" sz="1400" dirty="0">
            <a:latin typeface="Times New Roman" panose="02020603050405020304" pitchFamily="18" charset="0"/>
            <a:cs typeface="Times New Roman" panose="02020603050405020304" pitchFamily="18" charset="0"/>
          </a:endParaRPr>
        </a:p>
      </dgm:t>
    </dgm:pt>
    <dgm:pt modelId="{063E82B6-1F77-451F-B51B-7B9B322D27A0}" type="parTrans" cxnId="{F5E965F9-4443-4FB4-80E7-56AE905A1776}">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2233B007-FAEC-48C6-9773-487074C71DC2}" type="sibTrans" cxnId="{F5E965F9-4443-4FB4-80E7-56AE905A1776}">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56EB7E48-BBCB-4C28-855F-3911460185C1}">
      <dgm:prSet custT="1"/>
      <dgm:spPr>
        <a:solidFill>
          <a:schemeClr val="accent6">
            <a:lumMod val="20000"/>
            <a:lumOff val="80000"/>
          </a:schemeClr>
        </a:solidFill>
      </dgm:spPr>
      <dgm:t>
        <a:bodyPr/>
        <a:lstStyle/>
        <a:p>
          <a:r>
            <a:rPr lang="es-EC" sz="1400">
              <a:latin typeface="Times New Roman" panose="02020603050405020304" pitchFamily="18" charset="0"/>
              <a:cs typeface="Times New Roman" panose="02020603050405020304" pitchFamily="18" charset="0"/>
            </a:rPr>
            <a:t>Las capacidades o competencias distintivas. </a:t>
          </a:r>
          <a:endParaRPr lang="es-EC" sz="1400" dirty="0">
            <a:latin typeface="Times New Roman" panose="02020603050405020304" pitchFamily="18" charset="0"/>
            <a:cs typeface="Times New Roman" panose="02020603050405020304" pitchFamily="18" charset="0"/>
          </a:endParaRPr>
        </a:p>
      </dgm:t>
    </dgm:pt>
    <dgm:pt modelId="{BC3B1AAF-5E1A-44C3-B5DD-E93680C4CDFD}" type="parTrans" cxnId="{88807D0C-2458-4223-AB19-EED03E9FE321}">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660AB8DC-69AC-4E43-A52D-7CE55A3825D4}" type="sibTrans" cxnId="{88807D0C-2458-4223-AB19-EED03E9FE321}">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3FE00B84-0177-4C22-A131-5BD26F25465C}">
      <dgm:prSet custT="1"/>
      <dgm:spPr>
        <a:solidFill>
          <a:srgbClr val="FFFFCC"/>
        </a:solidFill>
      </dgm:spPr>
      <dgm:t>
        <a:bodyPr/>
        <a:lstStyle/>
        <a:p>
          <a:r>
            <a:rPr lang="es-EC" sz="1400">
              <a:latin typeface="Times New Roman" panose="02020603050405020304" pitchFamily="18" charset="0"/>
              <a:cs typeface="Times New Roman" panose="02020603050405020304" pitchFamily="18" charset="0"/>
            </a:rPr>
            <a:t>Las ventajas competitivas. </a:t>
          </a:r>
          <a:endParaRPr lang="es-EC" sz="1400" dirty="0">
            <a:latin typeface="Times New Roman" panose="02020603050405020304" pitchFamily="18" charset="0"/>
            <a:cs typeface="Times New Roman" panose="02020603050405020304" pitchFamily="18" charset="0"/>
          </a:endParaRPr>
        </a:p>
      </dgm:t>
    </dgm:pt>
    <dgm:pt modelId="{83380E3B-8AD4-4890-A19E-5DE15FF81CE4}" type="parTrans" cxnId="{10A134C0-ED0D-4E51-BE4B-D927A406145A}">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23AA79CC-4F75-433A-8952-034A7808EA14}" type="sibTrans" cxnId="{10A134C0-ED0D-4E51-BE4B-D927A406145A}">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2AAB5F6E-C8DC-41E5-AD22-783A44A6BD8B}">
      <dgm:prSet custT="1"/>
      <dgm:spPr>
        <a:solidFill>
          <a:srgbClr val="FFCC99"/>
        </a:solidFill>
      </dgm:spPr>
      <dgm:t>
        <a:bodyPr/>
        <a:lstStyle/>
        <a:p>
          <a:r>
            <a:rPr lang="es-EC" sz="1400">
              <a:latin typeface="Times New Roman" panose="02020603050405020304" pitchFamily="18" charset="0"/>
              <a:cs typeface="Times New Roman" panose="02020603050405020304" pitchFamily="18" charset="0"/>
            </a:rPr>
            <a:t>La sinergia. </a:t>
          </a:r>
          <a:endParaRPr lang="es-EC" sz="1400" dirty="0">
            <a:latin typeface="Times New Roman" panose="02020603050405020304" pitchFamily="18" charset="0"/>
            <a:cs typeface="Times New Roman" panose="02020603050405020304" pitchFamily="18" charset="0"/>
          </a:endParaRPr>
        </a:p>
      </dgm:t>
    </dgm:pt>
    <dgm:pt modelId="{C713B3FB-52D2-4810-9AAB-B19E0372DA27}" type="parTrans" cxnId="{34D34522-6866-4E3A-9735-99C6AD9FCEC4}">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7B16BA0A-178E-4768-A6D0-C01C2D12B997}" type="sibTrans" cxnId="{34D34522-6866-4E3A-9735-99C6AD9FCEC4}">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8D6CA921-01D7-490C-A9ED-EFF2C05D37C5}" type="pres">
      <dgm:prSet presAssocID="{34172050-6F9B-4166-B0BC-0F73BDEC8E17}" presName="hierChild1" presStyleCnt="0">
        <dgm:presLayoutVars>
          <dgm:orgChart val="1"/>
          <dgm:chPref val="1"/>
          <dgm:dir/>
          <dgm:animOne val="branch"/>
          <dgm:animLvl val="lvl"/>
          <dgm:resizeHandles/>
        </dgm:presLayoutVars>
      </dgm:prSet>
      <dgm:spPr/>
      <dgm:t>
        <a:bodyPr/>
        <a:lstStyle/>
        <a:p>
          <a:endParaRPr lang="es-EC"/>
        </a:p>
      </dgm:t>
    </dgm:pt>
    <dgm:pt modelId="{08F4D7E2-F984-48F3-A915-E28E7595AD0D}" type="pres">
      <dgm:prSet presAssocID="{CF93E12F-6DCE-44FB-B16E-3D4D5CFAB913}" presName="hierRoot1" presStyleCnt="0">
        <dgm:presLayoutVars>
          <dgm:hierBranch val="init"/>
        </dgm:presLayoutVars>
      </dgm:prSet>
      <dgm:spPr/>
    </dgm:pt>
    <dgm:pt modelId="{FFE94D1F-AF5F-4F6D-8B49-9E729CAD915A}" type="pres">
      <dgm:prSet presAssocID="{CF93E12F-6DCE-44FB-B16E-3D4D5CFAB913}" presName="rootComposite1" presStyleCnt="0"/>
      <dgm:spPr/>
    </dgm:pt>
    <dgm:pt modelId="{D19B86A2-E320-4F37-BD14-AF2BAEF16569}" type="pres">
      <dgm:prSet presAssocID="{CF93E12F-6DCE-44FB-B16E-3D4D5CFAB913}" presName="rootText1" presStyleLbl="node0" presStyleIdx="0" presStyleCnt="1" custScaleX="216730">
        <dgm:presLayoutVars>
          <dgm:chPref val="3"/>
        </dgm:presLayoutVars>
      </dgm:prSet>
      <dgm:spPr/>
      <dgm:t>
        <a:bodyPr/>
        <a:lstStyle/>
        <a:p>
          <a:endParaRPr lang="es-EC"/>
        </a:p>
      </dgm:t>
    </dgm:pt>
    <dgm:pt modelId="{2BAED939-55EA-4979-B87A-6191F120A237}" type="pres">
      <dgm:prSet presAssocID="{CF93E12F-6DCE-44FB-B16E-3D4D5CFAB913}" presName="rootConnector1" presStyleLbl="node1" presStyleIdx="0" presStyleCnt="0"/>
      <dgm:spPr/>
      <dgm:t>
        <a:bodyPr/>
        <a:lstStyle/>
        <a:p>
          <a:endParaRPr lang="es-EC"/>
        </a:p>
      </dgm:t>
    </dgm:pt>
    <dgm:pt modelId="{DB49075B-8D74-4A25-9397-669B3D889017}" type="pres">
      <dgm:prSet presAssocID="{CF93E12F-6DCE-44FB-B16E-3D4D5CFAB913}" presName="hierChild2" presStyleCnt="0"/>
      <dgm:spPr/>
    </dgm:pt>
    <dgm:pt modelId="{E5E25138-C3E4-42D5-95BE-2165B0A3B627}" type="pres">
      <dgm:prSet presAssocID="{063E82B6-1F77-451F-B51B-7B9B322D27A0}" presName="Name37" presStyleLbl="parChTrans1D2" presStyleIdx="0" presStyleCnt="5"/>
      <dgm:spPr/>
      <dgm:t>
        <a:bodyPr/>
        <a:lstStyle/>
        <a:p>
          <a:endParaRPr lang="es-EC"/>
        </a:p>
      </dgm:t>
    </dgm:pt>
    <dgm:pt modelId="{E0F649FE-EF49-4189-A44E-F575980BC0A6}" type="pres">
      <dgm:prSet presAssocID="{CC5477D4-1CF2-4464-91FC-6D3EAA574D86}" presName="hierRoot2" presStyleCnt="0">
        <dgm:presLayoutVars>
          <dgm:hierBranch val="init"/>
        </dgm:presLayoutVars>
      </dgm:prSet>
      <dgm:spPr/>
    </dgm:pt>
    <dgm:pt modelId="{AAC73FCB-BFA9-482C-8A63-47D6885BD2F2}" type="pres">
      <dgm:prSet presAssocID="{CC5477D4-1CF2-4464-91FC-6D3EAA574D86}" presName="rootComposite" presStyleCnt="0"/>
      <dgm:spPr/>
    </dgm:pt>
    <dgm:pt modelId="{0BFD241B-D303-4BDB-84A6-B82FB360BBF8}" type="pres">
      <dgm:prSet presAssocID="{CC5477D4-1CF2-4464-91FC-6D3EAA574D86}" presName="rootText" presStyleLbl="node2" presStyleIdx="0" presStyleCnt="4" custScaleX="189923">
        <dgm:presLayoutVars>
          <dgm:chPref val="3"/>
        </dgm:presLayoutVars>
      </dgm:prSet>
      <dgm:spPr/>
      <dgm:t>
        <a:bodyPr/>
        <a:lstStyle/>
        <a:p>
          <a:endParaRPr lang="es-EC"/>
        </a:p>
      </dgm:t>
    </dgm:pt>
    <dgm:pt modelId="{EB4C2A00-3C24-4C63-8A0D-876E65D3EE34}" type="pres">
      <dgm:prSet presAssocID="{CC5477D4-1CF2-4464-91FC-6D3EAA574D86}" presName="rootConnector" presStyleLbl="node2" presStyleIdx="0" presStyleCnt="4"/>
      <dgm:spPr/>
      <dgm:t>
        <a:bodyPr/>
        <a:lstStyle/>
        <a:p>
          <a:endParaRPr lang="es-EC"/>
        </a:p>
      </dgm:t>
    </dgm:pt>
    <dgm:pt modelId="{4E85FCDE-E374-42CF-B85B-F3B408C491D7}" type="pres">
      <dgm:prSet presAssocID="{CC5477D4-1CF2-4464-91FC-6D3EAA574D86}" presName="hierChild4" presStyleCnt="0"/>
      <dgm:spPr/>
    </dgm:pt>
    <dgm:pt modelId="{52EE7763-E63D-410C-B37B-F8BBFBFE2F67}" type="pres">
      <dgm:prSet presAssocID="{CC5477D4-1CF2-4464-91FC-6D3EAA574D86}" presName="hierChild5" presStyleCnt="0"/>
      <dgm:spPr/>
    </dgm:pt>
    <dgm:pt modelId="{A9F64229-987C-446E-8FE0-F8D54E6695B7}" type="pres">
      <dgm:prSet presAssocID="{BC3B1AAF-5E1A-44C3-B5DD-E93680C4CDFD}" presName="Name37" presStyleLbl="parChTrans1D2" presStyleIdx="1" presStyleCnt="5"/>
      <dgm:spPr/>
      <dgm:t>
        <a:bodyPr/>
        <a:lstStyle/>
        <a:p>
          <a:endParaRPr lang="es-EC"/>
        </a:p>
      </dgm:t>
    </dgm:pt>
    <dgm:pt modelId="{441A692D-547C-40C0-99C7-5011B30D9567}" type="pres">
      <dgm:prSet presAssocID="{56EB7E48-BBCB-4C28-855F-3911460185C1}" presName="hierRoot2" presStyleCnt="0">
        <dgm:presLayoutVars>
          <dgm:hierBranch val="init"/>
        </dgm:presLayoutVars>
      </dgm:prSet>
      <dgm:spPr/>
    </dgm:pt>
    <dgm:pt modelId="{EFB17A28-436D-4BAD-9A3B-8B7158D96E1C}" type="pres">
      <dgm:prSet presAssocID="{56EB7E48-BBCB-4C28-855F-3911460185C1}" presName="rootComposite" presStyleCnt="0"/>
      <dgm:spPr/>
    </dgm:pt>
    <dgm:pt modelId="{972E62EA-D0CB-461D-8E52-96C439714A9D}" type="pres">
      <dgm:prSet presAssocID="{56EB7E48-BBCB-4C28-855F-3911460185C1}" presName="rootText" presStyleLbl="node2" presStyleIdx="1" presStyleCnt="4" custScaleX="189923">
        <dgm:presLayoutVars>
          <dgm:chPref val="3"/>
        </dgm:presLayoutVars>
      </dgm:prSet>
      <dgm:spPr/>
      <dgm:t>
        <a:bodyPr/>
        <a:lstStyle/>
        <a:p>
          <a:endParaRPr lang="es-EC"/>
        </a:p>
      </dgm:t>
    </dgm:pt>
    <dgm:pt modelId="{CC795069-85E0-4CC4-A3E2-0FB27AE3E3D5}" type="pres">
      <dgm:prSet presAssocID="{56EB7E48-BBCB-4C28-855F-3911460185C1}" presName="rootConnector" presStyleLbl="node2" presStyleIdx="1" presStyleCnt="4"/>
      <dgm:spPr/>
      <dgm:t>
        <a:bodyPr/>
        <a:lstStyle/>
        <a:p>
          <a:endParaRPr lang="es-EC"/>
        </a:p>
      </dgm:t>
    </dgm:pt>
    <dgm:pt modelId="{9CB8C0D4-F37D-4635-92FA-B7E4E77DEC3F}" type="pres">
      <dgm:prSet presAssocID="{56EB7E48-BBCB-4C28-855F-3911460185C1}" presName="hierChild4" presStyleCnt="0"/>
      <dgm:spPr/>
    </dgm:pt>
    <dgm:pt modelId="{9E8F54A0-AEDB-4B56-8FD5-4F9FE75F0DE9}" type="pres">
      <dgm:prSet presAssocID="{56EB7E48-BBCB-4C28-855F-3911460185C1}" presName="hierChild5" presStyleCnt="0"/>
      <dgm:spPr/>
    </dgm:pt>
    <dgm:pt modelId="{854F2959-6F68-487C-BFC5-AA8852988FD6}" type="pres">
      <dgm:prSet presAssocID="{83380E3B-8AD4-4890-A19E-5DE15FF81CE4}" presName="Name37" presStyleLbl="parChTrans1D2" presStyleIdx="2" presStyleCnt="5"/>
      <dgm:spPr/>
      <dgm:t>
        <a:bodyPr/>
        <a:lstStyle/>
        <a:p>
          <a:endParaRPr lang="es-EC"/>
        </a:p>
      </dgm:t>
    </dgm:pt>
    <dgm:pt modelId="{91466B0E-3996-4B47-8E7D-114CA05287C8}" type="pres">
      <dgm:prSet presAssocID="{3FE00B84-0177-4C22-A131-5BD26F25465C}" presName="hierRoot2" presStyleCnt="0">
        <dgm:presLayoutVars>
          <dgm:hierBranch val="init"/>
        </dgm:presLayoutVars>
      </dgm:prSet>
      <dgm:spPr/>
    </dgm:pt>
    <dgm:pt modelId="{C8A67814-4352-4DFF-A3E3-AEB460F7D8E9}" type="pres">
      <dgm:prSet presAssocID="{3FE00B84-0177-4C22-A131-5BD26F25465C}" presName="rootComposite" presStyleCnt="0"/>
      <dgm:spPr/>
    </dgm:pt>
    <dgm:pt modelId="{3709BD5C-F771-4EEE-BF4E-10D88F931D87}" type="pres">
      <dgm:prSet presAssocID="{3FE00B84-0177-4C22-A131-5BD26F25465C}" presName="rootText" presStyleLbl="node2" presStyleIdx="2" presStyleCnt="4" custScaleX="189923">
        <dgm:presLayoutVars>
          <dgm:chPref val="3"/>
        </dgm:presLayoutVars>
      </dgm:prSet>
      <dgm:spPr/>
      <dgm:t>
        <a:bodyPr/>
        <a:lstStyle/>
        <a:p>
          <a:endParaRPr lang="es-EC"/>
        </a:p>
      </dgm:t>
    </dgm:pt>
    <dgm:pt modelId="{63F33500-EFD2-429F-A72F-A77C16A135FD}" type="pres">
      <dgm:prSet presAssocID="{3FE00B84-0177-4C22-A131-5BD26F25465C}" presName="rootConnector" presStyleLbl="node2" presStyleIdx="2" presStyleCnt="4"/>
      <dgm:spPr/>
      <dgm:t>
        <a:bodyPr/>
        <a:lstStyle/>
        <a:p>
          <a:endParaRPr lang="es-EC"/>
        </a:p>
      </dgm:t>
    </dgm:pt>
    <dgm:pt modelId="{DB000D1A-5A4D-4C85-BEA3-6CB14F2741FC}" type="pres">
      <dgm:prSet presAssocID="{3FE00B84-0177-4C22-A131-5BD26F25465C}" presName="hierChild4" presStyleCnt="0"/>
      <dgm:spPr/>
    </dgm:pt>
    <dgm:pt modelId="{0FBB9420-92F8-44C0-AD5E-1C40B758CABA}" type="pres">
      <dgm:prSet presAssocID="{3FE00B84-0177-4C22-A131-5BD26F25465C}" presName="hierChild5" presStyleCnt="0"/>
      <dgm:spPr/>
    </dgm:pt>
    <dgm:pt modelId="{18206110-CB07-4459-82F5-70323CC6322E}" type="pres">
      <dgm:prSet presAssocID="{C713B3FB-52D2-4810-9AAB-B19E0372DA27}" presName="Name37" presStyleLbl="parChTrans1D2" presStyleIdx="3" presStyleCnt="5"/>
      <dgm:spPr/>
      <dgm:t>
        <a:bodyPr/>
        <a:lstStyle/>
        <a:p>
          <a:endParaRPr lang="es-EC"/>
        </a:p>
      </dgm:t>
    </dgm:pt>
    <dgm:pt modelId="{1DCB5486-FE94-443E-98AE-41E7C4E3ED91}" type="pres">
      <dgm:prSet presAssocID="{2AAB5F6E-C8DC-41E5-AD22-783A44A6BD8B}" presName="hierRoot2" presStyleCnt="0">
        <dgm:presLayoutVars>
          <dgm:hierBranch val="init"/>
        </dgm:presLayoutVars>
      </dgm:prSet>
      <dgm:spPr/>
    </dgm:pt>
    <dgm:pt modelId="{82495898-0C54-4BDE-94ED-3A0140C74565}" type="pres">
      <dgm:prSet presAssocID="{2AAB5F6E-C8DC-41E5-AD22-783A44A6BD8B}" presName="rootComposite" presStyleCnt="0"/>
      <dgm:spPr/>
    </dgm:pt>
    <dgm:pt modelId="{94E6E49B-7A06-431A-AD20-183D90569D3C}" type="pres">
      <dgm:prSet presAssocID="{2AAB5F6E-C8DC-41E5-AD22-783A44A6BD8B}" presName="rootText" presStyleLbl="node2" presStyleIdx="3" presStyleCnt="4" custScaleX="189923">
        <dgm:presLayoutVars>
          <dgm:chPref val="3"/>
        </dgm:presLayoutVars>
      </dgm:prSet>
      <dgm:spPr/>
      <dgm:t>
        <a:bodyPr/>
        <a:lstStyle/>
        <a:p>
          <a:endParaRPr lang="es-EC"/>
        </a:p>
      </dgm:t>
    </dgm:pt>
    <dgm:pt modelId="{476CDBCE-189F-433E-ABE4-0480D0C6F9FB}" type="pres">
      <dgm:prSet presAssocID="{2AAB5F6E-C8DC-41E5-AD22-783A44A6BD8B}" presName="rootConnector" presStyleLbl="node2" presStyleIdx="3" presStyleCnt="4"/>
      <dgm:spPr/>
      <dgm:t>
        <a:bodyPr/>
        <a:lstStyle/>
        <a:p>
          <a:endParaRPr lang="es-EC"/>
        </a:p>
      </dgm:t>
    </dgm:pt>
    <dgm:pt modelId="{F97BE4B8-6062-4A4C-BE6E-2FFFE0087237}" type="pres">
      <dgm:prSet presAssocID="{2AAB5F6E-C8DC-41E5-AD22-783A44A6BD8B}" presName="hierChild4" presStyleCnt="0"/>
      <dgm:spPr/>
    </dgm:pt>
    <dgm:pt modelId="{18D6DF90-B4AA-426E-908E-37C1397B5713}" type="pres">
      <dgm:prSet presAssocID="{2AAB5F6E-C8DC-41E5-AD22-783A44A6BD8B}" presName="hierChild5" presStyleCnt="0"/>
      <dgm:spPr/>
    </dgm:pt>
    <dgm:pt modelId="{EDB51225-F7B2-422A-93DC-D1AC39BE4A5D}" type="pres">
      <dgm:prSet presAssocID="{CF93E12F-6DCE-44FB-B16E-3D4D5CFAB913}" presName="hierChild3" presStyleCnt="0"/>
      <dgm:spPr/>
    </dgm:pt>
    <dgm:pt modelId="{9B6FFE0A-0381-4C7E-BFCB-C4A707FAB6E1}" type="pres">
      <dgm:prSet presAssocID="{0FE6310E-F0F6-4C72-8BCF-B10FD21541ED}" presName="Name111" presStyleLbl="parChTrans1D2" presStyleIdx="4" presStyleCnt="5"/>
      <dgm:spPr/>
      <dgm:t>
        <a:bodyPr/>
        <a:lstStyle/>
        <a:p>
          <a:endParaRPr lang="es-EC"/>
        </a:p>
      </dgm:t>
    </dgm:pt>
    <dgm:pt modelId="{EF709E78-A22B-43BA-8010-55DCDE8CF746}" type="pres">
      <dgm:prSet presAssocID="{102D281B-6563-4288-AD12-66C20F7160E3}" presName="hierRoot3" presStyleCnt="0">
        <dgm:presLayoutVars>
          <dgm:hierBranch val="init"/>
        </dgm:presLayoutVars>
      </dgm:prSet>
      <dgm:spPr/>
    </dgm:pt>
    <dgm:pt modelId="{7047B28A-1593-410F-9DFD-2B5E1E0047ED}" type="pres">
      <dgm:prSet presAssocID="{102D281B-6563-4288-AD12-66C20F7160E3}" presName="rootComposite3" presStyleCnt="0"/>
      <dgm:spPr/>
    </dgm:pt>
    <dgm:pt modelId="{F641BDAD-82C9-4FF0-94C4-9E5A0D6335E2}" type="pres">
      <dgm:prSet presAssocID="{102D281B-6563-4288-AD12-66C20F7160E3}" presName="rootText3" presStyleLbl="asst1" presStyleIdx="0" presStyleCnt="1" custScaleX="371003" custScaleY="151868" custLinFactNeighborX="-2467" custLinFactNeighborY="-21773">
        <dgm:presLayoutVars>
          <dgm:chPref val="3"/>
        </dgm:presLayoutVars>
      </dgm:prSet>
      <dgm:spPr/>
      <dgm:t>
        <a:bodyPr/>
        <a:lstStyle/>
        <a:p>
          <a:endParaRPr lang="es-EC"/>
        </a:p>
      </dgm:t>
    </dgm:pt>
    <dgm:pt modelId="{1FE98B92-D465-4DC9-9543-85A4B7671C09}" type="pres">
      <dgm:prSet presAssocID="{102D281B-6563-4288-AD12-66C20F7160E3}" presName="rootConnector3" presStyleLbl="asst1" presStyleIdx="0" presStyleCnt="1"/>
      <dgm:spPr/>
      <dgm:t>
        <a:bodyPr/>
        <a:lstStyle/>
        <a:p>
          <a:endParaRPr lang="es-EC"/>
        </a:p>
      </dgm:t>
    </dgm:pt>
    <dgm:pt modelId="{6EB360BE-09DE-4288-A206-1D2DDE8D0A21}" type="pres">
      <dgm:prSet presAssocID="{102D281B-6563-4288-AD12-66C20F7160E3}" presName="hierChild6" presStyleCnt="0"/>
      <dgm:spPr/>
    </dgm:pt>
    <dgm:pt modelId="{43B2F93B-E30A-4C59-B150-54123C92B865}" type="pres">
      <dgm:prSet presAssocID="{102D281B-6563-4288-AD12-66C20F7160E3}" presName="hierChild7" presStyleCnt="0"/>
      <dgm:spPr/>
    </dgm:pt>
  </dgm:ptLst>
  <dgm:cxnLst>
    <dgm:cxn modelId="{EC80FED3-8907-47DA-A65D-B43C3916B8FF}" srcId="{CF93E12F-6DCE-44FB-B16E-3D4D5CFAB913}" destId="{102D281B-6563-4288-AD12-66C20F7160E3}" srcOrd="0" destOrd="0" parTransId="{0FE6310E-F0F6-4C72-8BCF-B10FD21541ED}" sibTransId="{0C23087B-B790-485E-BC26-DE2FD913CA38}"/>
    <dgm:cxn modelId="{EE4C5396-8B49-4456-B325-7EDD421D0D97}" type="presOf" srcId="{2AAB5F6E-C8DC-41E5-AD22-783A44A6BD8B}" destId="{94E6E49B-7A06-431A-AD20-183D90569D3C}" srcOrd="0" destOrd="0" presId="urn:microsoft.com/office/officeart/2005/8/layout/orgChart1"/>
    <dgm:cxn modelId="{24EC4774-212C-4FC9-92BA-6F3EF82D89DA}" type="presOf" srcId="{C713B3FB-52D2-4810-9AAB-B19E0372DA27}" destId="{18206110-CB07-4459-82F5-70323CC6322E}" srcOrd="0" destOrd="0" presId="urn:microsoft.com/office/officeart/2005/8/layout/orgChart1"/>
    <dgm:cxn modelId="{5952B81F-F8D1-4ED6-B9A3-6AE842217E88}" type="presOf" srcId="{063E82B6-1F77-451F-B51B-7B9B322D27A0}" destId="{E5E25138-C3E4-42D5-95BE-2165B0A3B627}" srcOrd="0" destOrd="0" presId="urn:microsoft.com/office/officeart/2005/8/layout/orgChart1"/>
    <dgm:cxn modelId="{10A134C0-ED0D-4E51-BE4B-D927A406145A}" srcId="{CF93E12F-6DCE-44FB-B16E-3D4D5CFAB913}" destId="{3FE00B84-0177-4C22-A131-5BD26F25465C}" srcOrd="3" destOrd="0" parTransId="{83380E3B-8AD4-4890-A19E-5DE15FF81CE4}" sibTransId="{23AA79CC-4F75-433A-8952-034A7808EA14}"/>
    <dgm:cxn modelId="{C5A46244-8B72-4348-8A25-5430C3F32C42}" type="presOf" srcId="{BC3B1AAF-5E1A-44C3-B5DD-E93680C4CDFD}" destId="{A9F64229-987C-446E-8FE0-F8D54E6695B7}" srcOrd="0" destOrd="0" presId="urn:microsoft.com/office/officeart/2005/8/layout/orgChart1"/>
    <dgm:cxn modelId="{8C997DBD-9774-4D35-B516-6B6573EA0A4F}" type="presOf" srcId="{56EB7E48-BBCB-4C28-855F-3911460185C1}" destId="{CC795069-85E0-4CC4-A3E2-0FB27AE3E3D5}" srcOrd="1" destOrd="0" presId="urn:microsoft.com/office/officeart/2005/8/layout/orgChart1"/>
    <dgm:cxn modelId="{5D61680B-6F7F-4E18-9D89-66D018946801}" type="presOf" srcId="{83380E3B-8AD4-4890-A19E-5DE15FF81CE4}" destId="{854F2959-6F68-487C-BFC5-AA8852988FD6}" srcOrd="0" destOrd="0" presId="urn:microsoft.com/office/officeart/2005/8/layout/orgChart1"/>
    <dgm:cxn modelId="{5EA08FDA-4C09-440F-90E3-3FAC9E553A48}" type="presOf" srcId="{56EB7E48-BBCB-4C28-855F-3911460185C1}" destId="{972E62EA-D0CB-461D-8E52-96C439714A9D}" srcOrd="0" destOrd="0" presId="urn:microsoft.com/office/officeart/2005/8/layout/orgChart1"/>
    <dgm:cxn modelId="{143286BD-0567-4094-9C77-8141D1FE3827}" type="presOf" srcId="{CC5477D4-1CF2-4464-91FC-6D3EAA574D86}" destId="{0BFD241B-D303-4BDB-84A6-B82FB360BBF8}" srcOrd="0" destOrd="0" presId="urn:microsoft.com/office/officeart/2005/8/layout/orgChart1"/>
    <dgm:cxn modelId="{3806FF83-ED46-416D-BD6B-328E71FC2AE0}" srcId="{34172050-6F9B-4166-B0BC-0F73BDEC8E17}" destId="{CF93E12F-6DCE-44FB-B16E-3D4D5CFAB913}" srcOrd="0" destOrd="0" parTransId="{14136437-1B7E-47FD-8AA1-8D435A0A1B22}" sibTransId="{9D6090D2-0CE7-4D03-8260-213EDBE73B99}"/>
    <dgm:cxn modelId="{E8748C4E-F70A-46C7-AD43-2C786548BE40}" type="presOf" srcId="{34172050-6F9B-4166-B0BC-0F73BDEC8E17}" destId="{8D6CA921-01D7-490C-A9ED-EFF2C05D37C5}" srcOrd="0" destOrd="0" presId="urn:microsoft.com/office/officeart/2005/8/layout/orgChart1"/>
    <dgm:cxn modelId="{5131ADA4-1A95-4D8E-8995-1098FC6E10CC}" type="presOf" srcId="{2AAB5F6E-C8DC-41E5-AD22-783A44A6BD8B}" destId="{476CDBCE-189F-433E-ABE4-0480D0C6F9FB}" srcOrd="1" destOrd="0" presId="urn:microsoft.com/office/officeart/2005/8/layout/orgChart1"/>
    <dgm:cxn modelId="{88807D0C-2458-4223-AB19-EED03E9FE321}" srcId="{CF93E12F-6DCE-44FB-B16E-3D4D5CFAB913}" destId="{56EB7E48-BBCB-4C28-855F-3911460185C1}" srcOrd="2" destOrd="0" parTransId="{BC3B1AAF-5E1A-44C3-B5DD-E93680C4CDFD}" sibTransId="{660AB8DC-69AC-4E43-A52D-7CE55A3825D4}"/>
    <dgm:cxn modelId="{386BB5B2-548E-4485-94D5-59E82828B38B}" type="presOf" srcId="{102D281B-6563-4288-AD12-66C20F7160E3}" destId="{F641BDAD-82C9-4FF0-94C4-9E5A0D6335E2}" srcOrd="0" destOrd="0" presId="urn:microsoft.com/office/officeart/2005/8/layout/orgChart1"/>
    <dgm:cxn modelId="{C6B37874-CA85-4908-A200-A5636672B304}" type="presOf" srcId="{102D281B-6563-4288-AD12-66C20F7160E3}" destId="{1FE98B92-D465-4DC9-9543-85A4B7671C09}" srcOrd="1" destOrd="0" presId="urn:microsoft.com/office/officeart/2005/8/layout/orgChart1"/>
    <dgm:cxn modelId="{F5E965F9-4443-4FB4-80E7-56AE905A1776}" srcId="{CF93E12F-6DCE-44FB-B16E-3D4D5CFAB913}" destId="{CC5477D4-1CF2-4464-91FC-6D3EAA574D86}" srcOrd="1" destOrd="0" parTransId="{063E82B6-1F77-451F-B51B-7B9B322D27A0}" sibTransId="{2233B007-FAEC-48C6-9773-487074C71DC2}"/>
    <dgm:cxn modelId="{34D34522-6866-4E3A-9735-99C6AD9FCEC4}" srcId="{CF93E12F-6DCE-44FB-B16E-3D4D5CFAB913}" destId="{2AAB5F6E-C8DC-41E5-AD22-783A44A6BD8B}" srcOrd="4" destOrd="0" parTransId="{C713B3FB-52D2-4810-9AAB-B19E0372DA27}" sibTransId="{7B16BA0A-178E-4768-A6D0-C01C2D12B997}"/>
    <dgm:cxn modelId="{712583F6-95E9-406C-85FB-6AC92FDEEAC4}" type="presOf" srcId="{CC5477D4-1CF2-4464-91FC-6D3EAA574D86}" destId="{EB4C2A00-3C24-4C63-8A0D-876E65D3EE34}" srcOrd="1" destOrd="0" presId="urn:microsoft.com/office/officeart/2005/8/layout/orgChart1"/>
    <dgm:cxn modelId="{88416EE7-3286-44C6-8E98-41FDDB8C7C0A}" type="presOf" srcId="{CF93E12F-6DCE-44FB-B16E-3D4D5CFAB913}" destId="{D19B86A2-E320-4F37-BD14-AF2BAEF16569}" srcOrd="0" destOrd="0" presId="urn:microsoft.com/office/officeart/2005/8/layout/orgChart1"/>
    <dgm:cxn modelId="{F1901BF4-0D94-4ACD-B3C2-DEB17115648F}" type="presOf" srcId="{CF93E12F-6DCE-44FB-B16E-3D4D5CFAB913}" destId="{2BAED939-55EA-4979-B87A-6191F120A237}" srcOrd="1" destOrd="0" presId="urn:microsoft.com/office/officeart/2005/8/layout/orgChart1"/>
    <dgm:cxn modelId="{776BAA4C-0CCB-4A22-AF88-888E13868B95}" type="presOf" srcId="{3FE00B84-0177-4C22-A131-5BD26F25465C}" destId="{3709BD5C-F771-4EEE-BF4E-10D88F931D87}" srcOrd="0" destOrd="0" presId="urn:microsoft.com/office/officeart/2005/8/layout/orgChart1"/>
    <dgm:cxn modelId="{1D8B12AC-FB56-4A5E-BD8D-66149804D809}" type="presOf" srcId="{3FE00B84-0177-4C22-A131-5BD26F25465C}" destId="{63F33500-EFD2-429F-A72F-A77C16A135FD}" srcOrd="1" destOrd="0" presId="urn:microsoft.com/office/officeart/2005/8/layout/orgChart1"/>
    <dgm:cxn modelId="{D2BF1B41-EA26-48CB-84F6-47DA3469F777}" type="presOf" srcId="{0FE6310E-F0F6-4C72-8BCF-B10FD21541ED}" destId="{9B6FFE0A-0381-4C7E-BFCB-C4A707FAB6E1}" srcOrd="0" destOrd="0" presId="urn:microsoft.com/office/officeart/2005/8/layout/orgChart1"/>
    <dgm:cxn modelId="{BB214B59-D315-498A-A06B-6847F1C606BD}" type="presParOf" srcId="{8D6CA921-01D7-490C-A9ED-EFF2C05D37C5}" destId="{08F4D7E2-F984-48F3-A915-E28E7595AD0D}" srcOrd="0" destOrd="0" presId="urn:microsoft.com/office/officeart/2005/8/layout/orgChart1"/>
    <dgm:cxn modelId="{8E5691DD-7C32-4681-9F68-5BF7BAD50281}" type="presParOf" srcId="{08F4D7E2-F984-48F3-A915-E28E7595AD0D}" destId="{FFE94D1F-AF5F-4F6D-8B49-9E729CAD915A}" srcOrd="0" destOrd="0" presId="urn:microsoft.com/office/officeart/2005/8/layout/orgChart1"/>
    <dgm:cxn modelId="{947FD609-5896-4613-9DA2-1C6E4BEB3162}" type="presParOf" srcId="{FFE94D1F-AF5F-4F6D-8B49-9E729CAD915A}" destId="{D19B86A2-E320-4F37-BD14-AF2BAEF16569}" srcOrd="0" destOrd="0" presId="urn:microsoft.com/office/officeart/2005/8/layout/orgChart1"/>
    <dgm:cxn modelId="{DE541330-A466-4554-A34A-ABFAB93AFCEA}" type="presParOf" srcId="{FFE94D1F-AF5F-4F6D-8B49-9E729CAD915A}" destId="{2BAED939-55EA-4979-B87A-6191F120A237}" srcOrd="1" destOrd="0" presId="urn:microsoft.com/office/officeart/2005/8/layout/orgChart1"/>
    <dgm:cxn modelId="{351A88CB-8A38-48FE-971E-A999BA8FFC1C}" type="presParOf" srcId="{08F4D7E2-F984-48F3-A915-E28E7595AD0D}" destId="{DB49075B-8D74-4A25-9397-669B3D889017}" srcOrd="1" destOrd="0" presId="urn:microsoft.com/office/officeart/2005/8/layout/orgChart1"/>
    <dgm:cxn modelId="{EF3BC809-F880-4DF2-B7C7-9FC44B5C2EF3}" type="presParOf" srcId="{DB49075B-8D74-4A25-9397-669B3D889017}" destId="{E5E25138-C3E4-42D5-95BE-2165B0A3B627}" srcOrd="0" destOrd="0" presId="urn:microsoft.com/office/officeart/2005/8/layout/orgChart1"/>
    <dgm:cxn modelId="{C7A1C726-A5BE-4062-9DCD-B39336808663}" type="presParOf" srcId="{DB49075B-8D74-4A25-9397-669B3D889017}" destId="{E0F649FE-EF49-4189-A44E-F575980BC0A6}" srcOrd="1" destOrd="0" presId="urn:microsoft.com/office/officeart/2005/8/layout/orgChart1"/>
    <dgm:cxn modelId="{85B91FA9-B46C-4BAD-9AED-39F43878AAB9}" type="presParOf" srcId="{E0F649FE-EF49-4189-A44E-F575980BC0A6}" destId="{AAC73FCB-BFA9-482C-8A63-47D6885BD2F2}" srcOrd="0" destOrd="0" presId="urn:microsoft.com/office/officeart/2005/8/layout/orgChart1"/>
    <dgm:cxn modelId="{5DD3E48E-730F-4DFB-B963-B1FA059870D9}" type="presParOf" srcId="{AAC73FCB-BFA9-482C-8A63-47D6885BD2F2}" destId="{0BFD241B-D303-4BDB-84A6-B82FB360BBF8}" srcOrd="0" destOrd="0" presId="urn:microsoft.com/office/officeart/2005/8/layout/orgChart1"/>
    <dgm:cxn modelId="{1E9190D0-6197-4B91-8435-09DF63CD39BD}" type="presParOf" srcId="{AAC73FCB-BFA9-482C-8A63-47D6885BD2F2}" destId="{EB4C2A00-3C24-4C63-8A0D-876E65D3EE34}" srcOrd="1" destOrd="0" presId="urn:microsoft.com/office/officeart/2005/8/layout/orgChart1"/>
    <dgm:cxn modelId="{18C5BABC-06E7-4685-A39A-EC2A3AAEE42D}" type="presParOf" srcId="{E0F649FE-EF49-4189-A44E-F575980BC0A6}" destId="{4E85FCDE-E374-42CF-B85B-F3B408C491D7}" srcOrd="1" destOrd="0" presId="urn:microsoft.com/office/officeart/2005/8/layout/orgChart1"/>
    <dgm:cxn modelId="{7E9FAC22-9BF6-4E12-B7B2-AF5595B222D9}" type="presParOf" srcId="{E0F649FE-EF49-4189-A44E-F575980BC0A6}" destId="{52EE7763-E63D-410C-B37B-F8BBFBFE2F67}" srcOrd="2" destOrd="0" presId="urn:microsoft.com/office/officeart/2005/8/layout/orgChart1"/>
    <dgm:cxn modelId="{9A58D4AB-6534-4F23-BBBC-C7D7E8F8F118}" type="presParOf" srcId="{DB49075B-8D74-4A25-9397-669B3D889017}" destId="{A9F64229-987C-446E-8FE0-F8D54E6695B7}" srcOrd="2" destOrd="0" presId="urn:microsoft.com/office/officeart/2005/8/layout/orgChart1"/>
    <dgm:cxn modelId="{62279720-08F1-467A-9F3D-2DC99CF1DACB}" type="presParOf" srcId="{DB49075B-8D74-4A25-9397-669B3D889017}" destId="{441A692D-547C-40C0-99C7-5011B30D9567}" srcOrd="3" destOrd="0" presId="urn:microsoft.com/office/officeart/2005/8/layout/orgChart1"/>
    <dgm:cxn modelId="{CFE6A53B-FB38-4DEC-8701-7A32474A8F0D}" type="presParOf" srcId="{441A692D-547C-40C0-99C7-5011B30D9567}" destId="{EFB17A28-436D-4BAD-9A3B-8B7158D96E1C}" srcOrd="0" destOrd="0" presId="urn:microsoft.com/office/officeart/2005/8/layout/orgChart1"/>
    <dgm:cxn modelId="{66747FE8-1DC4-4130-A246-FF91780A3574}" type="presParOf" srcId="{EFB17A28-436D-4BAD-9A3B-8B7158D96E1C}" destId="{972E62EA-D0CB-461D-8E52-96C439714A9D}" srcOrd="0" destOrd="0" presId="urn:microsoft.com/office/officeart/2005/8/layout/orgChart1"/>
    <dgm:cxn modelId="{0E310959-E69C-4BA0-8BE5-A5425E812802}" type="presParOf" srcId="{EFB17A28-436D-4BAD-9A3B-8B7158D96E1C}" destId="{CC795069-85E0-4CC4-A3E2-0FB27AE3E3D5}" srcOrd="1" destOrd="0" presId="urn:microsoft.com/office/officeart/2005/8/layout/orgChart1"/>
    <dgm:cxn modelId="{558609E4-F1C7-4C97-A9AC-5596AC132748}" type="presParOf" srcId="{441A692D-547C-40C0-99C7-5011B30D9567}" destId="{9CB8C0D4-F37D-4635-92FA-B7E4E77DEC3F}" srcOrd="1" destOrd="0" presId="urn:microsoft.com/office/officeart/2005/8/layout/orgChart1"/>
    <dgm:cxn modelId="{3FA5E730-DF88-4921-9078-0FEA9FEF8DFB}" type="presParOf" srcId="{441A692D-547C-40C0-99C7-5011B30D9567}" destId="{9E8F54A0-AEDB-4B56-8FD5-4F9FE75F0DE9}" srcOrd="2" destOrd="0" presId="urn:microsoft.com/office/officeart/2005/8/layout/orgChart1"/>
    <dgm:cxn modelId="{D029B816-922C-4825-8816-BC528B39DD69}" type="presParOf" srcId="{DB49075B-8D74-4A25-9397-669B3D889017}" destId="{854F2959-6F68-487C-BFC5-AA8852988FD6}" srcOrd="4" destOrd="0" presId="urn:microsoft.com/office/officeart/2005/8/layout/orgChart1"/>
    <dgm:cxn modelId="{4ECE6E20-551C-42E5-8158-FD0B0D562C94}" type="presParOf" srcId="{DB49075B-8D74-4A25-9397-669B3D889017}" destId="{91466B0E-3996-4B47-8E7D-114CA05287C8}" srcOrd="5" destOrd="0" presId="urn:microsoft.com/office/officeart/2005/8/layout/orgChart1"/>
    <dgm:cxn modelId="{8C05CA6F-F34D-4F3A-93D1-262067302C75}" type="presParOf" srcId="{91466B0E-3996-4B47-8E7D-114CA05287C8}" destId="{C8A67814-4352-4DFF-A3E3-AEB460F7D8E9}" srcOrd="0" destOrd="0" presId="urn:microsoft.com/office/officeart/2005/8/layout/orgChart1"/>
    <dgm:cxn modelId="{420F6968-73AE-4343-A44F-2A4E91BE102C}" type="presParOf" srcId="{C8A67814-4352-4DFF-A3E3-AEB460F7D8E9}" destId="{3709BD5C-F771-4EEE-BF4E-10D88F931D87}" srcOrd="0" destOrd="0" presId="urn:microsoft.com/office/officeart/2005/8/layout/orgChart1"/>
    <dgm:cxn modelId="{B26C8ED3-328A-43F0-B734-1BE012BD807B}" type="presParOf" srcId="{C8A67814-4352-4DFF-A3E3-AEB460F7D8E9}" destId="{63F33500-EFD2-429F-A72F-A77C16A135FD}" srcOrd="1" destOrd="0" presId="urn:microsoft.com/office/officeart/2005/8/layout/orgChart1"/>
    <dgm:cxn modelId="{1A3899E3-CE14-453A-8848-18FAF261A614}" type="presParOf" srcId="{91466B0E-3996-4B47-8E7D-114CA05287C8}" destId="{DB000D1A-5A4D-4C85-BEA3-6CB14F2741FC}" srcOrd="1" destOrd="0" presId="urn:microsoft.com/office/officeart/2005/8/layout/orgChart1"/>
    <dgm:cxn modelId="{B7305AF7-4795-4065-84A2-8AD201A92F8F}" type="presParOf" srcId="{91466B0E-3996-4B47-8E7D-114CA05287C8}" destId="{0FBB9420-92F8-44C0-AD5E-1C40B758CABA}" srcOrd="2" destOrd="0" presId="urn:microsoft.com/office/officeart/2005/8/layout/orgChart1"/>
    <dgm:cxn modelId="{5177AD2F-9E25-44B5-A581-DB67D9E46274}" type="presParOf" srcId="{DB49075B-8D74-4A25-9397-669B3D889017}" destId="{18206110-CB07-4459-82F5-70323CC6322E}" srcOrd="6" destOrd="0" presId="urn:microsoft.com/office/officeart/2005/8/layout/orgChart1"/>
    <dgm:cxn modelId="{9C5FE164-4F11-4244-AD3E-D2B3B4EBE76D}" type="presParOf" srcId="{DB49075B-8D74-4A25-9397-669B3D889017}" destId="{1DCB5486-FE94-443E-98AE-41E7C4E3ED91}" srcOrd="7" destOrd="0" presId="urn:microsoft.com/office/officeart/2005/8/layout/orgChart1"/>
    <dgm:cxn modelId="{272655D9-A6B5-415F-9E59-7378B2CF7BCC}" type="presParOf" srcId="{1DCB5486-FE94-443E-98AE-41E7C4E3ED91}" destId="{82495898-0C54-4BDE-94ED-3A0140C74565}" srcOrd="0" destOrd="0" presId="urn:microsoft.com/office/officeart/2005/8/layout/orgChart1"/>
    <dgm:cxn modelId="{6CA8031B-4FBA-4A77-AF58-C55591A86DC5}" type="presParOf" srcId="{82495898-0C54-4BDE-94ED-3A0140C74565}" destId="{94E6E49B-7A06-431A-AD20-183D90569D3C}" srcOrd="0" destOrd="0" presId="urn:microsoft.com/office/officeart/2005/8/layout/orgChart1"/>
    <dgm:cxn modelId="{867DCC2D-04EB-4024-9A94-44F230B572EB}" type="presParOf" srcId="{82495898-0C54-4BDE-94ED-3A0140C74565}" destId="{476CDBCE-189F-433E-ABE4-0480D0C6F9FB}" srcOrd="1" destOrd="0" presId="urn:microsoft.com/office/officeart/2005/8/layout/orgChart1"/>
    <dgm:cxn modelId="{F97B8302-3DF5-4CAC-BA91-DD6EF63F9F61}" type="presParOf" srcId="{1DCB5486-FE94-443E-98AE-41E7C4E3ED91}" destId="{F97BE4B8-6062-4A4C-BE6E-2FFFE0087237}" srcOrd="1" destOrd="0" presId="urn:microsoft.com/office/officeart/2005/8/layout/orgChart1"/>
    <dgm:cxn modelId="{D52334CB-AAC3-4B53-9B87-0F553E5B4190}" type="presParOf" srcId="{1DCB5486-FE94-443E-98AE-41E7C4E3ED91}" destId="{18D6DF90-B4AA-426E-908E-37C1397B5713}" srcOrd="2" destOrd="0" presId="urn:microsoft.com/office/officeart/2005/8/layout/orgChart1"/>
    <dgm:cxn modelId="{C18CABD0-2B3C-4B42-838D-71F054A039EF}" type="presParOf" srcId="{08F4D7E2-F984-48F3-A915-E28E7595AD0D}" destId="{EDB51225-F7B2-422A-93DC-D1AC39BE4A5D}" srcOrd="2" destOrd="0" presId="urn:microsoft.com/office/officeart/2005/8/layout/orgChart1"/>
    <dgm:cxn modelId="{8CF6408C-6459-4C10-85A1-AB869FB439B4}" type="presParOf" srcId="{EDB51225-F7B2-422A-93DC-D1AC39BE4A5D}" destId="{9B6FFE0A-0381-4C7E-BFCB-C4A707FAB6E1}" srcOrd="0" destOrd="0" presId="urn:microsoft.com/office/officeart/2005/8/layout/orgChart1"/>
    <dgm:cxn modelId="{7996EDA2-8C27-4726-B354-87587EC908DA}" type="presParOf" srcId="{EDB51225-F7B2-422A-93DC-D1AC39BE4A5D}" destId="{EF709E78-A22B-43BA-8010-55DCDE8CF746}" srcOrd="1" destOrd="0" presId="urn:microsoft.com/office/officeart/2005/8/layout/orgChart1"/>
    <dgm:cxn modelId="{9E3B0A52-39D2-47D3-A0F3-D5703D388AF5}" type="presParOf" srcId="{EF709E78-A22B-43BA-8010-55DCDE8CF746}" destId="{7047B28A-1593-410F-9DFD-2B5E1E0047ED}" srcOrd="0" destOrd="0" presId="urn:microsoft.com/office/officeart/2005/8/layout/orgChart1"/>
    <dgm:cxn modelId="{A2F354B7-92F7-4CF2-9811-116306689559}" type="presParOf" srcId="{7047B28A-1593-410F-9DFD-2B5E1E0047ED}" destId="{F641BDAD-82C9-4FF0-94C4-9E5A0D6335E2}" srcOrd="0" destOrd="0" presId="urn:microsoft.com/office/officeart/2005/8/layout/orgChart1"/>
    <dgm:cxn modelId="{72B5B96F-AA7B-4F04-88CC-50270C1CA364}" type="presParOf" srcId="{7047B28A-1593-410F-9DFD-2B5E1E0047ED}" destId="{1FE98B92-D465-4DC9-9543-85A4B7671C09}" srcOrd="1" destOrd="0" presId="urn:microsoft.com/office/officeart/2005/8/layout/orgChart1"/>
    <dgm:cxn modelId="{7640A621-0B73-4392-80A9-AE005693595D}" type="presParOf" srcId="{EF709E78-A22B-43BA-8010-55DCDE8CF746}" destId="{6EB360BE-09DE-4288-A206-1D2DDE8D0A21}" srcOrd="1" destOrd="0" presId="urn:microsoft.com/office/officeart/2005/8/layout/orgChart1"/>
    <dgm:cxn modelId="{808ABC43-E71C-4F1D-B8CF-A275C98D1FDF}" type="presParOf" srcId="{EF709E78-A22B-43BA-8010-55DCDE8CF746}" destId="{43B2F93B-E30A-4C59-B150-54123C92B865}" srcOrd="2" destOrd="0" presId="urn:microsoft.com/office/officeart/2005/8/layout/orgChart1"/>
  </dgm:cxnLst>
  <dgm:bg>
    <a:solidFill>
      <a:schemeClr val="bg1"/>
    </a:solidFill>
  </dgm:bg>
  <dgm:whole>
    <a:ln>
      <a:gradFill flip="none" rotWithShape="1">
        <a:gsLst>
          <a:gs pos="14000">
            <a:srgbClr val="F494D9"/>
          </a:gs>
          <a:gs pos="92000">
            <a:schemeClr val="accent1">
              <a:shade val="67500"/>
              <a:satMod val="115000"/>
            </a:schemeClr>
          </a:gs>
          <a:gs pos="100000">
            <a:schemeClr val="accent1">
              <a:shade val="100000"/>
              <a:satMod val="115000"/>
            </a:schemeClr>
          </a:gs>
        </a:gsLst>
        <a:path path="shape">
          <a:fillToRect l="50000" t="50000" r="50000" b="50000"/>
        </a:path>
        <a:tileRect/>
      </a:gradFill>
    </a:ln>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68C5D183-E331-4BE6-B7B3-E95E0A14F486}" type="doc">
      <dgm:prSet loTypeId="urn:microsoft.com/office/officeart/2005/8/layout/process1" loCatId="process" qsTypeId="urn:microsoft.com/office/officeart/2005/8/quickstyle/simple3" qsCatId="simple" csTypeId="urn:microsoft.com/office/officeart/2005/8/colors/accent0_1" csCatId="mainScheme" phldr="1"/>
      <dgm:spPr/>
    </dgm:pt>
    <dgm:pt modelId="{55158C82-A9A6-4CC5-912A-D0CE4A3C1349}">
      <dgm:prSet phldrT="[Texto]" custT="1"/>
      <dgm:spPr/>
      <dgm:t>
        <a:bodyPr/>
        <a:lstStyle/>
        <a:p>
          <a:r>
            <a:rPr lang="es-ES" sz="1200" b="1">
              <a:latin typeface="Times New Roman" panose="02020603050405020304" pitchFamily="18" charset="0"/>
              <a:cs typeface="Times New Roman" panose="02020603050405020304" pitchFamily="18" charset="0"/>
            </a:rPr>
            <a:t>Teoría de Modigliani y Miller </a:t>
          </a:r>
          <a:endParaRPr lang="es-EC" sz="1200" dirty="0">
            <a:latin typeface="Times New Roman" panose="02020603050405020304" pitchFamily="18" charset="0"/>
            <a:cs typeface="Times New Roman" panose="02020603050405020304" pitchFamily="18" charset="0"/>
          </a:endParaRPr>
        </a:p>
      </dgm:t>
    </dgm:pt>
    <dgm:pt modelId="{618BCAEB-0254-4042-8C8C-E8C36B213565}" type="parTrans" cxnId="{A11181A6-B79A-4AA0-ABB0-618C34582E5D}">
      <dgm:prSet/>
      <dgm:spPr/>
      <dgm:t>
        <a:bodyPr/>
        <a:lstStyle/>
        <a:p>
          <a:endParaRPr lang="es-EC" sz="1200">
            <a:solidFill>
              <a:schemeClr val="tx1"/>
            </a:solidFill>
            <a:latin typeface="Times New Roman" panose="02020603050405020304" pitchFamily="18" charset="0"/>
            <a:cs typeface="Times New Roman" panose="02020603050405020304" pitchFamily="18" charset="0"/>
          </a:endParaRPr>
        </a:p>
      </dgm:t>
    </dgm:pt>
    <dgm:pt modelId="{C5DAD3D2-5C25-434C-87A4-620B9E235661}" type="sibTrans" cxnId="{A11181A6-B79A-4AA0-ABB0-618C34582E5D}">
      <dgm:prSet custT="1"/>
      <dgm:spPr/>
      <dgm:t>
        <a:bodyPr/>
        <a:lstStyle/>
        <a:p>
          <a:endParaRPr lang="es-EC" sz="1200">
            <a:solidFill>
              <a:schemeClr val="tx1"/>
            </a:solidFill>
            <a:latin typeface="Times New Roman" panose="02020603050405020304" pitchFamily="18" charset="0"/>
            <a:cs typeface="Times New Roman" panose="02020603050405020304" pitchFamily="18" charset="0"/>
          </a:endParaRPr>
        </a:p>
      </dgm:t>
    </dgm:pt>
    <dgm:pt modelId="{F0030B0F-AD7D-4794-8C8E-A299689BF779}">
      <dgm:prSet phldrT="[Texto]" custT="1"/>
      <dgm:spPr/>
      <dgm:t>
        <a:bodyPr/>
        <a:lstStyle/>
        <a:p>
          <a:r>
            <a:rPr lang="es-ES" sz="1200">
              <a:latin typeface="Times New Roman" panose="02020603050405020304" pitchFamily="18" charset="0"/>
              <a:cs typeface="Times New Roman" panose="02020603050405020304" pitchFamily="18" charset="0"/>
            </a:rPr>
            <a:t>“valor de una compañía no es afectado ante su financiamiento ante la ausencia de impuestos, es decir, que si una entidad se financia con deuda o con aportaciones de capital de sus inversionistas su valor es el mismo” </a:t>
          </a:r>
          <a:endParaRPr lang="es-EC" sz="1200" dirty="0">
            <a:latin typeface="Times New Roman" panose="02020603050405020304" pitchFamily="18" charset="0"/>
            <a:cs typeface="Times New Roman" panose="02020603050405020304" pitchFamily="18" charset="0"/>
          </a:endParaRPr>
        </a:p>
      </dgm:t>
    </dgm:pt>
    <dgm:pt modelId="{D700A661-65CE-4576-B5F3-8195F3A7B9F9}" type="parTrans" cxnId="{F7BF5303-4D35-4098-AB6A-B016FFFCE2EE}">
      <dgm:prSet/>
      <dgm:spPr/>
      <dgm:t>
        <a:bodyPr/>
        <a:lstStyle/>
        <a:p>
          <a:endParaRPr lang="es-EC" sz="1200">
            <a:solidFill>
              <a:schemeClr val="tx1"/>
            </a:solidFill>
            <a:latin typeface="Times New Roman" panose="02020603050405020304" pitchFamily="18" charset="0"/>
            <a:cs typeface="Times New Roman" panose="02020603050405020304" pitchFamily="18" charset="0"/>
          </a:endParaRPr>
        </a:p>
      </dgm:t>
    </dgm:pt>
    <dgm:pt modelId="{55B10711-01D9-4903-A915-1EDCC13C7E6B}" type="sibTrans" cxnId="{F7BF5303-4D35-4098-AB6A-B016FFFCE2EE}">
      <dgm:prSet custT="1"/>
      <dgm:spPr/>
      <dgm:t>
        <a:bodyPr/>
        <a:lstStyle/>
        <a:p>
          <a:endParaRPr lang="es-EC" sz="1200">
            <a:solidFill>
              <a:schemeClr val="tx1"/>
            </a:solidFill>
            <a:latin typeface="Times New Roman" panose="02020603050405020304" pitchFamily="18" charset="0"/>
            <a:cs typeface="Times New Roman" panose="02020603050405020304" pitchFamily="18" charset="0"/>
          </a:endParaRPr>
        </a:p>
      </dgm:t>
    </dgm:pt>
    <dgm:pt modelId="{E8EFE8CE-7942-41AF-8DFC-5E28A98EC4B8}">
      <dgm:prSet phldrT="[Texto]" custT="1"/>
      <dgm:spPr/>
      <dgm:t>
        <a:bodyPr/>
        <a:lstStyle/>
        <a:p>
          <a:r>
            <a:rPr lang="es-ES" sz="1200">
              <a:latin typeface="Times New Roman" panose="02020603050405020304" pitchFamily="18" charset="0"/>
              <a:cs typeface="Times New Roman" panose="02020603050405020304" pitchFamily="18" charset="0"/>
            </a:rPr>
            <a:t>Las formas de financiación ya sea con deuda o una combinación entre capital y deuda, el valor de una empresa no se verá afectada</a:t>
          </a:r>
          <a:endParaRPr lang="es-EC" sz="1200" dirty="0">
            <a:latin typeface="Times New Roman" panose="02020603050405020304" pitchFamily="18" charset="0"/>
            <a:cs typeface="Times New Roman" panose="02020603050405020304" pitchFamily="18" charset="0"/>
          </a:endParaRPr>
        </a:p>
      </dgm:t>
    </dgm:pt>
    <dgm:pt modelId="{28186D29-3A75-490B-A53A-203088FDE213}" type="parTrans" cxnId="{0CE70989-BEA3-437A-93E6-DFA0B5B08C5C}">
      <dgm:prSet/>
      <dgm:spPr/>
      <dgm:t>
        <a:bodyPr/>
        <a:lstStyle/>
        <a:p>
          <a:endParaRPr lang="es-EC" sz="1200">
            <a:solidFill>
              <a:schemeClr val="tx1"/>
            </a:solidFill>
            <a:latin typeface="Times New Roman" panose="02020603050405020304" pitchFamily="18" charset="0"/>
            <a:cs typeface="Times New Roman" panose="02020603050405020304" pitchFamily="18" charset="0"/>
          </a:endParaRPr>
        </a:p>
      </dgm:t>
    </dgm:pt>
    <dgm:pt modelId="{89B00BC8-B883-4FBC-A29B-B796B54ADC8C}" type="sibTrans" cxnId="{0CE70989-BEA3-437A-93E6-DFA0B5B08C5C}">
      <dgm:prSet/>
      <dgm:spPr/>
      <dgm:t>
        <a:bodyPr/>
        <a:lstStyle/>
        <a:p>
          <a:endParaRPr lang="es-EC" sz="1200">
            <a:solidFill>
              <a:schemeClr val="tx1"/>
            </a:solidFill>
            <a:latin typeface="Times New Roman" panose="02020603050405020304" pitchFamily="18" charset="0"/>
            <a:cs typeface="Times New Roman" panose="02020603050405020304" pitchFamily="18" charset="0"/>
          </a:endParaRPr>
        </a:p>
      </dgm:t>
    </dgm:pt>
    <dgm:pt modelId="{8C5D3847-FA3C-4A86-939D-5239CC9503F1}" type="pres">
      <dgm:prSet presAssocID="{68C5D183-E331-4BE6-B7B3-E95E0A14F486}" presName="Name0" presStyleCnt="0">
        <dgm:presLayoutVars>
          <dgm:dir/>
          <dgm:resizeHandles val="exact"/>
        </dgm:presLayoutVars>
      </dgm:prSet>
      <dgm:spPr/>
    </dgm:pt>
    <dgm:pt modelId="{A6667071-2E24-45CC-BD49-1D1116576886}" type="pres">
      <dgm:prSet presAssocID="{55158C82-A9A6-4CC5-912A-D0CE4A3C1349}" presName="node" presStyleLbl="node1" presStyleIdx="0" presStyleCnt="3">
        <dgm:presLayoutVars>
          <dgm:bulletEnabled val="1"/>
        </dgm:presLayoutVars>
      </dgm:prSet>
      <dgm:spPr/>
      <dgm:t>
        <a:bodyPr/>
        <a:lstStyle/>
        <a:p>
          <a:endParaRPr lang="es-EC"/>
        </a:p>
      </dgm:t>
    </dgm:pt>
    <dgm:pt modelId="{687772A8-3104-4191-B5AC-51240B0CDE0B}" type="pres">
      <dgm:prSet presAssocID="{C5DAD3D2-5C25-434C-87A4-620B9E235661}" presName="sibTrans" presStyleLbl="sibTrans2D1" presStyleIdx="0" presStyleCnt="2"/>
      <dgm:spPr/>
      <dgm:t>
        <a:bodyPr/>
        <a:lstStyle/>
        <a:p>
          <a:endParaRPr lang="es-EC"/>
        </a:p>
      </dgm:t>
    </dgm:pt>
    <dgm:pt modelId="{958734F9-9D15-4C61-8657-A2AF3BCB719C}" type="pres">
      <dgm:prSet presAssocID="{C5DAD3D2-5C25-434C-87A4-620B9E235661}" presName="connectorText" presStyleLbl="sibTrans2D1" presStyleIdx="0" presStyleCnt="2"/>
      <dgm:spPr/>
      <dgm:t>
        <a:bodyPr/>
        <a:lstStyle/>
        <a:p>
          <a:endParaRPr lang="es-EC"/>
        </a:p>
      </dgm:t>
    </dgm:pt>
    <dgm:pt modelId="{095AC0DA-E642-48C5-9BC8-901FB6FCB049}" type="pres">
      <dgm:prSet presAssocID="{F0030B0F-AD7D-4794-8C8E-A299689BF779}" presName="node" presStyleLbl="node1" presStyleIdx="1" presStyleCnt="3">
        <dgm:presLayoutVars>
          <dgm:bulletEnabled val="1"/>
        </dgm:presLayoutVars>
      </dgm:prSet>
      <dgm:spPr/>
      <dgm:t>
        <a:bodyPr/>
        <a:lstStyle/>
        <a:p>
          <a:endParaRPr lang="es-EC"/>
        </a:p>
      </dgm:t>
    </dgm:pt>
    <dgm:pt modelId="{ECD9336F-5A6C-47E8-8B90-7500A02626B4}" type="pres">
      <dgm:prSet presAssocID="{55B10711-01D9-4903-A915-1EDCC13C7E6B}" presName="sibTrans" presStyleLbl="sibTrans2D1" presStyleIdx="1" presStyleCnt="2"/>
      <dgm:spPr/>
      <dgm:t>
        <a:bodyPr/>
        <a:lstStyle/>
        <a:p>
          <a:endParaRPr lang="es-EC"/>
        </a:p>
      </dgm:t>
    </dgm:pt>
    <dgm:pt modelId="{9EAE4D76-7F9C-4AD1-88F7-F81B8B08103D}" type="pres">
      <dgm:prSet presAssocID="{55B10711-01D9-4903-A915-1EDCC13C7E6B}" presName="connectorText" presStyleLbl="sibTrans2D1" presStyleIdx="1" presStyleCnt="2"/>
      <dgm:spPr/>
      <dgm:t>
        <a:bodyPr/>
        <a:lstStyle/>
        <a:p>
          <a:endParaRPr lang="es-EC"/>
        </a:p>
      </dgm:t>
    </dgm:pt>
    <dgm:pt modelId="{706B9714-C28E-4771-B63E-601F170CAC11}" type="pres">
      <dgm:prSet presAssocID="{E8EFE8CE-7942-41AF-8DFC-5E28A98EC4B8}" presName="node" presStyleLbl="node1" presStyleIdx="2" presStyleCnt="3">
        <dgm:presLayoutVars>
          <dgm:bulletEnabled val="1"/>
        </dgm:presLayoutVars>
      </dgm:prSet>
      <dgm:spPr/>
      <dgm:t>
        <a:bodyPr/>
        <a:lstStyle/>
        <a:p>
          <a:endParaRPr lang="es-EC"/>
        </a:p>
      </dgm:t>
    </dgm:pt>
  </dgm:ptLst>
  <dgm:cxnLst>
    <dgm:cxn modelId="{A11181A6-B79A-4AA0-ABB0-618C34582E5D}" srcId="{68C5D183-E331-4BE6-B7B3-E95E0A14F486}" destId="{55158C82-A9A6-4CC5-912A-D0CE4A3C1349}" srcOrd="0" destOrd="0" parTransId="{618BCAEB-0254-4042-8C8C-E8C36B213565}" sibTransId="{C5DAD3D2-5C25-434C-87A4-620B9E235661}"/>
    <dgm:cxn modelId="{C4ED27DA-A968-4BDA-BDA3-006B1C8CC013}" type="presOf" srcId="{55158C82-A9A6-4CC5-912A-D0CE4A3C1349}" destId="{A6667071-2E24-45CC-BD49-1D1116576886}" srcOrd="0" destOrd="0" presId="urn:microsoft.com/office/officeart/2005/8/layout/process1"/>
    <dgm:cxn modelId="{9FAB66E5-D0BB-4EDC-9C6F-20119F117AEC}" type="presOf" srcId="{F0030B0F-AD7D-4794-8C8E-A299689BF779}" destId="{095AC0DA-E642-48C5-9BC8-901FB6FCB049}" srcOrd="0" destOrd="0" presId="urn:microsoft.com/office/officeart/2005/8/layout/process1"/>
    <dgm:cxn modelId="{CBF55708-5471-41F4-8577-69707D00F7F1}" type="presOf" srcId="{C5DAD3D2-5C25-434C-87A4-620B9E235661}" destId="{687772A8-3104-4191-B5AC-51240B0CDE0B}" srcOrd="0" destOrd="0" presId="urn:microsoft.com/office/officeart/2005/8/layout/process1"/>
    <dgm:cxn modelId="{76034F3F-5969-4774-9568-3FD02BBA8125}" type="presOf" srcId="{55B10711-01D9-4903-A915-1EDCC13C7E6B}" destId="{9EAE4D76-7F9C-4AD1-88F7-F81B8B08103D}" srcOrd="1" destOrd="0" presId="urn:microsoft.com/office/officeart/2005/8/layout/process1"/>
    <dgm:cxn modelId="{A384522C-54C0-4C45-B8EF-5BACF290CBAF}" type="presOf" srcId="{C5DAD3D2-5C25-434C-87A4-620B9E235661}" destId="{958734F9-9D15-4C61-8657-A2AF3BCB719C}" srcOrd="1" destOrd="0" presId="urn:microsoft.com/office/officeart/2005/8/layout/process1"/>
    <dgm:cxn modelId="{0CE70989-BEA3-437A-93E6-DFA0B5B08C5C}" srcId="{68C5D183-E331-4BE6-B7B3-E95E0A14F486}" destId="{E8EFE8CE-7942-41AF-8DFC-5E28A98EC4B8}" srcOrd="2" destOrd="0" parTransId="{28186D29-3A75-490B-A53A-203088FDE213}" sibTransId="{89B00BC8-B883-4FBC-A29B-B796B54ADC8C}"/>
    <dgm:cxn modelId="{777C890B-E72D-4D74-AC32-9EC4463513DF}" type="presOf" srcId="{55B10711-01D9-4903-A915-1EDCC13C7E6B}" destId="{ECD9336F-5A6C-47E8-8B90-7500A02626B4}" srcOrd="0" destOrd="0" presId="urn:microsoft.com/office/officeart/2005/8/layout/process1"/>
    <dgm:cxn modelId="{F7BF5303-4D35-4098-AB6A-B016FFFCE2EE}" srcId="{68C5D183-E331-4BE6-B7B3-E95E0A14F486}" destId="{F0030B0F-AD7D-4794-8C8E-A299689BF779}" srcOrd="1" destOrd="0" parTransId="{D700A661-65CE-4576-B5F3-8195F3A7B9F9}" sibTransId="{55B10711-01D9-4903-A915-1EDCC13C7E6B}"/>
    <dgm:cxn modelId="{C85C17DC-4FB1-48E3-94EF-33EB837032DA}" type="presOf" srcId="{E8EFE8CE-7942-41AF-8DFC-5E28A98EC4B8}" destId="{706B9714-C28E-4771-B63E-601F170CAC11}" srcOrd="0" destOrd="0" presId="urn:microsoft.com/office/officeart/2005/8/layout/process1"/>
    <dgm:cxn modelId="{A98CC325-6D5E-4F14-B035-7DA5DC45B609}" type="presOf" srcId="{68C5D183-E331-4BE6-B7B3-E95E0A14F486}" destId="{8C5D3847-FA3C-4A86-939D-5239CC9503F1}" srcOrd="0" destOrd="0" presId="urn:microsoft.com/office/officeart/2005/8/layout/process1"/>
    <dgm:cxn modelId="{EBE98EE1-A3EB-48C4-8FED-F5861A486B25}" type="presParOf" srcId="{8C5D3847-FA3C-4A86-939D-5239CC9503F1}" destId="{A6667071-2E24-45CC-BD49-1D1116576886}" srcOrd="0" destOrd="0" presId="urn:microsoft.com/office/officeart/2005/8/layout/process1"/>
    <dgm:cxn modelId="{01714613-6F10-40B5-8B66-831A36D7A000}" type="presParOf" srcId="{8C5D3847-FA3C-4A86-939D-5239CC9503F1}" destId="{687772A8-3104-4191-B5AC-51240B0CDE0B}" srcOrd="1" destOrd="0" presId="urn:microsoft.com/office/officeart/2005/8/layout/process1"/>
    <dgm:cxn modelId="{4B3460C8-C749-4288-90E4-30A3021082D4}" type="presParOf" srcId="{687772A8-3104-4191-B5AC-51240B0CDE0B}" destId="{958734F9-9D15-4C61-8657-A2AF3BCB719C}" srcOrd="0" destOrd="0" presId="urn:microsoft.com/office/officeart/2005/8/layout/process1"/>
    <dgm:cxn modelId="{CA111216-AD27-48BE-8C13-43F7163E81B6}" type="presParOf" srcId="{8C5D3847-FA3C-4A86-939D-5239CC9503F1}" destId="{095AC0DA-E642-48C5-9BC8-901FB6FCB049}" srcOrd="2" destOrd="0" presId="urn:microsoft.com/office/officeart/2005/8/layout/process1"/>
    <dgm:cxn modelId="{1C1E741A-495A-4795-B46A-BBB746636A34}" type="presParOf" srcId="{8C5D3847-FA3C-4A86-939D-5239CC9503F1}" destId="{ECD9336F-5A6C-47E8-8B90-7500A02626B4}" srcOrd="3" destOrd="0" presId="urn:microsoft.com/office/officeart/2005/8/layout/process1"/>
    <dgm:cxn modelId="{83BAF3DE-B26A-4A90-8240-45EB196C412E}" type="presParOf" srcId="{ECD9336F-5A6C-47E8-8B90-7500A02626B4}" destId="{9EAE4D76-7F9C-4AD1-88F7-F81B8B08103D}" srcOrd="0" destOrd="0" presId="urn:microsoft.com/office/officeart/2005/8/layout/process1"/>
    <dgm:cxn modelId="{8899262E-6D15-496B-9ADE-D8419FFD79E1}" type="presParOf" srcId="{8C5D3847-FA3C-4A86-939D-5239CC9503F1}" destId="{706B9714-C28E-4771-B63E-601F170CAC11}" srcOrd="4"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62B1B6-56FC-45FB-B981-C5A3D4939A10}" type="doc">
      <dgm:prSet loTypeId="urn:microsoft.com/office/officeart/2005/8/layout/cycle2" loCatId="cycle" qsTypeId="urn:microsoft.com/office/officeart/2005/8/quickstyle/3d1" qsCatId="3D" csTypeId="urn:microsoft.com/office/officeart/2005/8/colors/accent2_3" csCatId="accent2" phldr="1"/>
      <dgm:spPr/>
      <dgm:t>
        <a:bodyPr/>
        <a:lstStyle/>
        <a:p>
          <a:endParaRPr lang="es-EC"/>
        </a:p>
      </dgm:t>
    </dgm:pt>
    <dgm:pt modelId="{B86AE2DB-57BD-49E7-84C8-69B8ECB57BBC}">
      <dgm:prSet phldrT="[Texto]" custT="1"/>
      <dgm:spPr/>
      <dgm:t>
        <a:bodyPr/>
        <a:lstStyle/>
        <a:p>
          <a:r>
            <a:rPr lang="es-ES" sz="1500" b="1" dirty="0">
              <a:latin typeface="Times New Roman" panose="02020603050405020304" pitchFamily="18" charset="0"/>
              <a:cs typeface="Times New Roman" panose="02020603050405020304" pitchFamily="18" charset="0"/>
            </a:rPr>
            <a:t>Teoría de la selección de cartera</a:t>
          </a:r>
          <a:endParaRPr lang="es-EC" sz="1500" dirty="0">
            <a:latin typeface="Times New Roman" panose="02020603050405020304" pitchFamily="18" charset="0"/>
            <a:cs typeface="Times New Roman" panose="02020603050405020304" pitchFamily="18" charset="0"/>
          </a:endParaRPr>
        </a:p>
      </dgm:t>
    </dgm:pt>
    <dgm:pt modelId="{C7891699-20ED-4D5A-BEEF-4684D856E525}" type="parTrans" cxnId="{343B498F-B58E-4E25-BEAF-2E31F8BB5348}">
      <dgm:prSet/>
      <dgm:spPr/>
      <dgm:t>
        <a:bodyPr/>
        <a:lstStyle/>
        <a:p>
          <a:endParaRPr lang="es-EC" sz="1500">
            <a:latin typeface="Times New Roman" panose="02020603050405020304" pitchFamily="18" charset="0"/>
            <a:cs typeface="Times New Roman" panose="02020603050405020304" pitchFamily="18" charset="0"/>
          </a:endParaRPr>
        </a:p>
      </dgm:t>
    </dgm:pt>
    <dgm:pt modelId="{C7E6B6C9-667A-4175-B8E1-62E12BF56ABF}" type="sibTrans" cxnId="{343B498F-B58E-4E25-BEAF-2E31F8BB5348}">
      <dgm:prSet custT="1"/>
      <dgm:spPr/>
      <dgm:t>
        <a:bodyPr/>
        <a:lstStyle/>
        <a:p>
          <a:endParaRPr lang="es-EC" sz="1500">
            <a:latin typeface="Times New Roman" panose="02020603050405020304" pitchFamily="18" charset="0"/>
            <a:cs typeface="Times New Roman" panose="02020603050405020304" pitchFamily="18" charset="0"/>
          </a:endParaRPr>
        </a:p>
      </dgm:t>
    </dgm:pt>
    <dgm:pt modelId="{3D7CA60C-854C-4CC2-A39F-7FD791175E7C}">
      <dgm:prSet phldrT="[Texto]" custT="1"/>
      <dgm:spPr/>
      <dgm:t>
        <a:bodyPr/>
        <a:lstStyle/>
        <a:p>
          <a:r>
            <a:rPr lang="es-MX" sz="1500" dirty="0">
              <a:latin typeface="Times New Roman" panose="02020603050405020304" pitchFamily="18" charset="0"/>
              <a:cs typeface="Times New Roman" panose="02020603050405020304" pitchFamily="18" charset="0"/>
            </a:rPr>
            <a:t>Maximizar la rentabilidad</a:t>
          </a:r>
          <a:endParaRPr lang="es-EC" sz="1500" dirty="0">
            <a:latin typeface="Times New Roman" panose="02020603050405020304" pitchFamily="18" charset="0"/>
            <a:cs typeface="Times New Roman" panose="02020603050405020304" pitchFamily="18" charset="0"/>
          </a:endParaRPr>
        </a:p>
      </dgm:t>
    </dgm:pt>
    <dgm:pt modelId="{0A64682C-E5B9-4CF0-90D6-C956FA099981}" type="parTrans" cxnId="{CD45946C-4D39-4452-89A8-33504213A83B}">
      <dgm:prSet/>
      <dgm:spPr/>
      <dgm:t>
        <a:bodyPr/>
        <a:lstStyle/>
        <a:p>
          <a:endParaRPr lang="es-EC" sz="1500">
            <a:latin typeface="Times New Roman" panose="02020603050405020304" pitchFamily="18" charset="0"/>
            <a:cs typeface="Times New Roman" panose="02020603050405020304" pitchFamily="18" charset="0"/>
          </a:endParaRPr>
        </a:p>
      </dgm:t>
    </dgm:pt>
    <dgm:pt modelId="{A0950BA4-9AA2-4722-AB6F-0DD8BCD14303}" type="sibTrans" cxnId="{CD45946C-4D39-4452-89A8-33504213A83B}">
      <dgm:prSet custT="1"/>
      <dgm:spPr/>
      <dgm:t>
        <a:bodyPr/>
        <a:lstStyle/>
        <a:p>
          <a:endParaRPr lang="es-EC" sz="1500">
            <a:latin typeface="Times New Roman" panose="02020603050405020304" pitchFamily="18" charset="0"/>
            <a:cs typeface="Times New Roman" panose="02020603050405020304" pitchFamily="18" charset="0"/>
          </a:endParaRPr>
        </a:p>
      </dgm:t>
    </dgm:pt>
    <dgm:pt modelId="{B4CCC887-68CB-4E7E-B049-4E9D75F57728}">
      <dgm:prSet phldrT="[Texto]" custT="1"/>
      <dgm:spPr/>
      <dgm:t>
        <a:bodyPr/>
        <a:lstStyle/>
        <a:p>
          <a:r>
            <a:rPr lang="es-MX" sz="1500" dirty="0">
              <a:latin typeface="Times New Roman" panose="02020603050405020304" pitchFamily="18" charset="0"/>
              <a:cs typeface="Times New Roman" panose="02020603050405020304" pitchFamily="18" charset="0"/>
            </a:rPr>
            <a:t>Minimizar el riesgo</a:t>
          </a:r>
          <a:endParaRPr lang="es-EC" sz="1500" dirty="0">
            <a:latin typeface="Times New Roman" panose="02020603050405020304" pitchFamily="18" charset="0"/>
            <a:cs typeface="Times New Roman" panose="02020603050405020304" pitchFamily="18" charset="0"/>
          </a:endParaRPr>
        </a:p>
      </dgm:t>
    </dgm:pt>
    <dgm:pt modelId="{FF3F0C3A-D063-488C-B1F8-FB23167F4EB8}" type="parTrans" cxnId="{5A2B799C-A313-4DC6-B864-CD7E5CDF4F99}">
      <dgm:prSet/>
      <dgm:spPr/>
      <dgm:t>
        <a:bodyPr/>
        <a:lstStyle/>
        <a:p>
          <a:endParaRPr lang="es-EC" sz="1500">
            <a:latin typeface="Times New Roman" panose="02020603050405020304" pitchFamily="18" charset="0"/>
            <a:cs typeface="Times New Roman" panose="02020603050405020304" pitchFamily="18" charset="0"/>
          </a:endParaRPr>
        </a:p>
      </dgm:t>
    </dgm:pt>
    <dgm:pt modelId="{1270F5BF-D786-4199-B763-A7DC486683B0}" type="sibTrans" cxnId="{5A2B799C-A313-4DC6-B864-CD7E5CDF4F99}">
      <dgm:prSet custT="1"/>
      <dgm:spPr/>
      <dgm:t>
        <a:bodyPr/>
        <a:lstStyle/>
        <a:p>
          <a:endParaRPr lang="es-EC" sz="1500">
            <a:latin typeface="Times New Roman" panose="02020603050405020304" pitchFamily="18" charset="0"/>
            <a:cs typeface="Times New Roman" panose="02020603050405020304" pitchFamily="18" charset="0"/>
          </a:endParaRPr>
        </a:p>
      </dgm:t>
    </dgm:pt>
    <dgm:pt modelId="{E51E103D-D16D-4AD9-BA2D-49385BDA8749}">
      <dgm:prSet phldrT="[Texto]" custT="1"/>
      <dgm:spPr/>
      <dgm:t>
        <a:bodyPr/>
        <a:lstStyle/>
        <a:p>
          <a:r>
            <a:rPr lang="es-MX" sz="1500" dirty="0">
              <a:latin typeface="Times New Roman" panose="02020603050405020304" pitchFamily="18" charset="0"/>
              <a:cs typeface="Times New Roman" panose="02020603050405020304" pitchFamily="18" charset="0"/>
            </a:rPr>
            <a:t>Mediante la diversificación de un conjunto de valores de inversión</a:t>
          </a:r>
          <a:endParaRPr lang="es-EC" sz="1500" dirty="0">
            <a:latin typeface="Times New Roman" panose="02020603050405020304" pitchFamily="18" charset="0"/>
            <a:cs typeface="Times New Roman" panose="02020603050405020304" pitchFamily="18" charset="0"/>
          </a:endParaRPr>
        </a:p>
      </dgm:t>
    </dgm:pt>
    <dgm:pt modelId="{7F3083BE-9787-4DA8-9690-75E00B443423}" type="parTrans" cxnId="{09C511E0-782D-416F-8027-C94D4BC9C6B1}">
      <dgm:prSet/>
      <dgm:spPr/>
      <dgm:t>
        <a:bodyPr/>
        <a:lstStyle/>
        <a:p>
          <a:endParaRPr lang="es-EC" sz="1500">
            <a:latin typeface="Times New Roman" panose="02020603050405020304" pitchFamily="18" charset="0"/>
            <a:cs typeface="Times New Roman" panose="02020603050405020304" pitchFamily="18" charset="0"/>
          </a:endParaRPr>
        </a:p>
      </dgm:t>
    </dgm:pt>
    <dgm:pt modelId="{9AD3BD57-5E9D-4BC8-9C59-B9C286FDEFCF}" type="sibTrans" cxnId="{09C511E0-782D-416F-8027-C94D4BC9C6B1}">
      <dgm:prSet custT="1"/>
      <dgm:spPr/>
      <dgm:t>
        <a:bodyPr/>
        <a:lstStyle/>
        <a:p>
          <a:endParaRPr lang="es-EC" sz="1500">
            <a:latin typeface="Times New Roman" panose="02020603050405020304" pitchFamily="18" charset="0"/>
            <a:cs typeface="Times New Roman" panose="02020603050405020304" pitchFamily="18" charset="0"/>
          </a:endParaRPr>
        </a:p>
      </dgm:t>
    </dgm:pt>
    <dgm:pt modelId="{F0572C04-4960-41BE-BCE0-44BE45EF2BE7}">
      <dgm:prSet phldrT="[Texto]" custT="1"/>
      <dgm:spPr/>
      <dgm:t>
        <a:bodyPr/>
        <a:lstStyle/>
        <a:p>
          <a:r>
            <a:rPr lang="es-MX" sz="1500" dirty="0">
              <a:latin typeface="Times New Roman" panose="02020603050405020304" pitchFamily="18" charset="0"/>
              <a:cs typeface="Times New Roman" panose="02020603050405020304" pitchFamily="18" charset="0"/>
            </a:rPr>
            <a:t>Elementos: </a:t>
          </a:r>
        </a:p>
        <a:p>
          <a:r>
            <a:rPr lang="es-MX" sz="1500" dirty="0">
              <a:latin typeface="Times New Roman" panose="02020603050405020304" pitchFamily="18" charset="0"/>
              <a:cs typeface="Times New Roman" panose="02020603050405020304" pitchFamily="18" charset="0"/>
            </a:rPr>
            <a:t>- Caracterizar el conjunto de paquetes entre los cuales es posible elegir</a:t>
          </a:r>
        </a:p>
        <a:p>
          <a:r>
            <a:rPr lang="es-MX" sz="1500" dirty="0">
              <a:latin typeface="Times New Roman" panose="02020603050405020304" pitchFamily="18" charset="0"/>
              <a:cs typeface="Times New Roman" panose="02020603050405020304" pitchFamily="18" charset="0"/>
            </a:rPr>
            <a:t>- Proporcionar un criterio de selección</a:t>
          </a:r>
          <a:endParaRPr lang="es-EC" sz="1500" dirty="0">
            <a:latin typeface="Times New Roman" panose="02020603050405020304" pitchFamily="18" charset="0"/>
            <a:cs typeface="Times New Roman" panose="02020603050405020304" pitchFamily="18" charset="0"/>
          </a:endParaRPr>
        </a:p>
      </dgm:t>
    </dgm:pt>
    <dgm:pt modelId="{60C75B35-61BC-4D81-8D4C-9A86C4735D2F}" type="parTrans" cxnId="{21DAEF40-B709-4189-9996-9F600A46634A}">
      <dgm:prSet/>
      <dgm:spPr/>
      <dgm:t>
        <a:bodyPr/>
        <a:lstStyle/>
        <a:p>
          <a:endParaRPr lang="es-EC" sz="1500">
            <a:latin typeface="Times New Roman" panose="02020603050405020304" pitchFamily="18" charset="0"/>
            <a:cs typeface="Times New Roman" panose="02020603050405020304" pitchFamily="18" charset="0"/>
          </a:endParaRPr>
        </a:p>
      </dgm:t>
    </dgm:pt>
    <dgm:pt modelId="{01D3BD64-D760-4567-9BC2-3E38DD7822F1}" type="sibTrans" cxnId="{21DAEF40-B709-4189-9996-9F600A46634A}">
      <dgm:prSet custT="1"/>
      <dgm:spPr/>
      <dgm:t>
        <a:bodyPr/>
        <a:lstStyle/>
        <a:p>
          <a:endParaRPr lang="es-EC" sz="1500">
            <a:latin typeface="Times New Roman" panose="02020603050405020304" pitchFamily="18" charset="0"/>
            <a:cs typeface="Times New Roman" panose="02020603050405020304" pitchFamily="18" charset="0"/>
          </a:endParaRPr>
        </a:p>
      </dgm:t>
    </dgm:pt>
    <dgm:pt modelId="{7E561359-5984-4703-856F-13192232BD75}" type="pres">
      <dgm:prSet presAssocID="{6262B1B6-56FC-45FB-B981-C5A3D4939A10}" presName="cycle" presStyleCnt="0">
        <dgm:presLayoutVars>
          <dgm:dir/>
          <dgm:resizeHandles val="exact"/>
        </dgm:presLayoutVars>
      </dgm:prSet>
      <dgm:spPr/>
      <dgm:t>
        <a:bodyPr/>
        <a:lstStyle/>
        <a:p>
          <a:endParaRPr lang="es-EC"/>
        </a:p>
      </dgm:t>
    </dgm:pt>
    <dgm:pt modelId="{9B77986D-CD5E-4F6C-8261-7132ADEAE5FF}" type="pres">
      <dgm:prSet presAssocID="{B86AE2DB-57BD-49E7-84C8-69B8ECB57BBC}" presName="node" presStyleLbl="node1" presStyleIdx="0" presStyleCnt="5" custScaleX="126733" custScaleY="112099">
        <dgm:presLayoutVars>
          <dgm:bulletEnabled val="1"/>
        </dgm:presLayoutVars>
      </dgm:prSet>
      <dgm:spPr/>
      <dgm:t>
        <a:bodyPr/>
        <a:lstStyle/>
        <a:p>
          <a:endParaRPr lang="es-EC"/>
        </a:p>
      </dgm:t>
    </dgm:pt>
    <dgm:pt modelId="{9B0230AE-AEDA-4E74-8CD6-0FB7E27667AA}" type="pres">
      <dgm:prSet presAssocID="{C7E6B6C9-667A-4175-B8E1-62E12BF56ABF}" presName="sibTrans" presStyleLbl="sibTrans2D1" presStyleIdx="0" presStyleCnt="5" custScaleX="126733" custScaleY="133087"/>
      <dgm:spPr/>
      <dgm:t>
        <a:bodyPr/>
        <a:lstStyle/>
        <a:p>
          <a:endParaRPr lang="es-EC"/>
        </a:p>
      </dgm:t>
    </dgm:pt>
    <dgm:pt modelId="{DCCAB5B0-FD17-48C5-8C6C-521954FD967D}" type="pres">
      <dgm:prSet presAssocID="{C7E6B6C9-667A-4175-B8E1-62E12BF56ABF}" presName="connectorText" presStyleLbl="sibTrans2D1" presStyleIdx="0" presStyleCnt="5"/>
      <dgm:spPr/>
      <dgm:t>
        <a:bodyPr/>
        <a:lstStyle/>
        <a:p>
          <a:endParaRPr lang="es-EC"/>
        </a:p>
      </dgm:t>
    </dgm:pt>
    <dgm:pt modelId="{F3A948D3-E985-478D-BC39-52AD00542E66}" type="pres">
      <dgm:prSet presAssocID="{3D7CA60C-854C-4CC2-A39F-7FD791175E7C}" presName="node" presStyleLbl="node1" presStyleIdx="1" presStyleCnt="5" custScaleX="126733" custScaleY="133087">
        <dgm:presLayoutVars>
          <dgm:bulletEnabled val="1"/>
        </dgm:presLayoutVars>
      </dgm:prSet>
      <dgm:spPr/>
      <dgm:t>
        <a:bodyPr/>
        <a:lstStyle/>
        <a:p>
          <a:endParaRPr lang="es-EC"/>
        </a:p>
      </dgm:t>
    </dgm:pt>
    <dgm:pt modelId="{E797EEF4-7E07-4576-AD46-A24BBE813A5C}" type="pres">
      <dgm:prSet presAssocID="{A0950BA4-9AA2-4722-AB6F-0DD8BCD14303}" presName="sibTrans" presStyleLbl="sibTrans2D1" presStyleIdx="1" presStyleCnt="5" custScaleX="126733" custScaleY="133087"/>
      <dgm:spPr/>
      <dgm:t>
        <a:bodyPr/>
        <a:lstStyle/>
        <a:p>
          <a:endParaRPr lang="es-EC"/>
        </a:p>
      </dgm:t>
    </dgm:pt>
    <dgm:pt modelId="{5C1FF8EF-DF6A-4F60-A210-2094398C8032}" type="pres">
      <dgm:prSet presAssocID="{A0950BA4-9AA2-4722-AB6F-0DD8BCD14303}" presName="connectorText" presStyleLbl="sibTrans2D1" presStyleIdx="1" presStyleCnt="5"/>
      <dgm:spPr/>
      <dgm:t>
        <a:bodyPr/>
        <a:lstStyle/>
        <a:p>
          <a:endParaRPr lang="es-EC"/>
        </a:p>
      </dgm:t>
    </dgm:pt>
    <dgm:pt modelId="{70CD6E2D-11AD-47EF-8A48-AFD43D059964}" type="pres">
      <dgm:prSet presAssocID="{B4CCC887-68CB-4E7E-B049-4E9D75F57728}" presName="node" presStyleLbl="node1" presStyleIdx="2" presStyleCnt="5" custScaleX="126733" custScaleY="133087">
        <dgm:presLayoutVars>
          <dgm:bulletEnabled val="1"/>
        </dgm:presLayoutVars>
      </dgm:prSet>
      <dgm:spPr/>
      <dgm:t>
        <a:bodyPr/>
        <a:lstStyle/>
        <a:p>
          <a:endParaRPr lang="es-EC"/>
        </a:p>
      </dgm:t>
    </dgm:pt>
    <dgm:pt modelId="{C05751BE-E1CD-4090-91B9-CEFBBB638AB4}" type="pres">
      <dgm:prSet presAssocID="{1270F5BF-D786-4199-B763-A7DC486683B0}" presName="sibTrans" presStyleLbl="sibTrans2D1" presStyleIdx="2" presStyleCnt="5" custScaleX="126733" custScaleY="133087"/>
      <dgm:spPr/>
      <dgm:t>
        <a:bodyPr/>
        <a:lstStyle/>
        <a:p>
          <a:endParaRPr lang="es-EC"/>
        </a:p>
      </dgm:t>
    </dgm:pt>
    <dgm:pt modelId="{486EA26B-4116-4453-931B-773F3F5FBF8E}" type="pres">
      <dgm:prSet presAssocID="{1270F5BF-D786-4199-B763-A7DC486683B0}" presName="connectorText" presStyleLbl="sibTrans2D1" presStyleIdx="2" presStyleCnt="5"/>
      <dgm:spPr/>
      <dgm:t>
        <a:bodyPr/>
        <a:lstStyle/>
        <a:p>
          <a:endParaRPr lang="es-EC"/>
        </a:p>
      </dgm:t>
    </dgm:pt>
    <dgm:pt modelId="{585F4245-0C77-4A1C-96FB-CAC5F9F4C61D}" type="pres">
      <dgm:prSet presAssocID="{E51E103D-D16D-4AD9-BA2D-49385BDA8749}" presName="node" presStyleLbl="node1" presStyleIdx="3" presStyleCnt="5" custScaleX="126733" custScaleY="119003">
        <dgm:presLayoutVars>
          <dgm:bulletEnabled val="1"/>
        </dgm:presLayoutVars>
      </dgm:prSet>
      <dgm:spPr/>
      <dgm:t>
        <a:bodyPr/>
        <a:lstStyle/>
        <a:p>
          <a:endParaRPr lang="es-EC"/>
        </a:p>
      </dgm:t>
    </dgm:pt>
    <dgm:pt modelId="{BE7BC929-A4C6-4491-87E6-4940CE078EC7}" type="pres">
      <dgm:prSet presAssocID="{9AD3BD57-5E9D-4BC8-9C59-B9C286FDEFCF}" presName="sibTrans" presStyleLbl="sibTrans2D1" presStyleIdx="3" presStyleCnt="5" custScaleX="126733" custScaleY="133087"/>
      <dgm:spPr/>
      <dgm:t>
        <a:bodyPr/>
        <a:lstStyle/>
        <a:p>
          <a:endParaRPr lang="es-EC"/>
        </a:p>
      </dgm:t>
    </dgm:pt>
    <dgm:pt modelId="{767DC5F5-A955-41CF-B1EA-6E4C1632DE1F}" type="pres">
      <dgm:prSet presAssocID="{9AD3BD57-5E9D-4BC8-9C59-B9C286FDEFCF}" presName="connectorText" presStyleLbl="sibTrans2D1" presStyleIdx="3" presStyleCnt="5"/>
      <dgm:spPr/>
      <dgm:t>
        <a:bodyPr/>
        <a:lstStyle/>
        <a:p>
          <a:endParaRPr lang="es-EC"/>
        </a:p>
      </dgm:t>
    </dgm:pt>
    <dgm:pt modelId="{35624585-21F9-476B-BF71-B0B06E8E8C36}" type="pres">
      <dgm:prSet presAssocID="{F0572C04-4960-41BE-BCE0-44BE45EF2BE7}" presName="node" presStyleLbl="node1" presStyleIdx="4" presStyleCnt="5" custScaleX="132557" custScaleY="133087">
        <dgm:presLayoutVars>
          <dgm:bulletEnabled val="1"/>
        </dgm:presLayoutVars>
      </dgm:prSet>
      <dgm:spPr/>
      <dgm:t>
        <a:bodyPr/>
        <a:lstStyle/>
        <a:p>
          <a:endParaRPr lang="es-EC"/>
        </a:p>
      </dgm:t>
    </dgm:pt>
    <dgm:pt modelId="{A1FBC740-7F16-437F-B18C-CE10B471CFBB}" type="pres">
      <dgm:prSet presAssocID="{01D3BD64-D760-4567-9BC2-3E38DD7822F1}" presName="sibTrans" presStyleLbl="sibTrans2D1" presStyleIdx="4" presStyleCnt="5" custScaleX="126733" custScaleY="133087"/>
      <dgm:spPr/>
      <dgm:t>
        <a:bodyPr/>
        <a:lstStyle/>
        <a:p>
          <a:endParaRPr lang="es-EC"/>
        </a:p>
      </dgm:t>
    </dgm:pt>
    <dgm:pt modelId="{7C2400F6-9C42-44C2-AECB-2EBBAD832CD9}" type="pres">
      <dgm:prSet presAssocID="{01D3BD64-D760-4567-9BC2-3E38DD7822F1}" presName="connectorText" presStyleLbl="sibTrans2D1" presStyleIdx="4" presStyleCnt="5"/>
      <dgm:spPr/>
      <dgm:t>
        <a:bodyPr/>
        <a:lstStyle/>
        <a:p>
          <a:endParaRPr lang="es-EC"/>
        </a:p>
      </dgm:t>
    </dgm:pt>
  </dgm:ptLst>
  <dgm:cxnLst>
    <dgm:cxn modelId="{D1465941-E71A-4ED4-A0C1-310FBA31BB33}" type="presOf" srcId="{1270F5BF-D786-4199-B763-A7DC486683B0}" destId="{C05751BE-E1CD-4090-91B9-CEFBBB638AB4}" srcOrd="0" destOrd="0" presId="urn:microsoft.com/office/officeart/2005/8/layout/cycle2"/>
    <dgm:cxn modelId="{7E78EA33-9654-4944-8387-584357EDBEFB}" type="presOf" srcId="{B86AE2DB-57BD-49E7-84C8-69B8ECB57BBC}" destId="{9B77986D-CD5E-4F6C-8261-7132ADEAE5FF}" srcOrd="0" destOrd="0" presId="urn:microsoft.com/office/officeart/2005/8/layout/cycle2"/>
    <dgm:cxn modelId="{2E712B2F-7BF6-4708-BA5E-886E8A1EA49B}" type="presOf" srcId="{01D3BD64-D760-4567-9BC2-3E38DD7822F1}" destId="{A1FBC740-7F16-437F-B18C-CE10B471CFBB}" srcOrd="0" destOrd="0" presId="urn:microsoft.com/office/officeart/2005/8/layout/cycle2"/>
    <dgm:cxn modelId="{09C511E0-782D-416F-8027-C94D4BC9C6B1}" srcId="{6262B1B6-56FC-45FB-B981-C5A3D4939A10}" destId="{E51E103D-D16D-4AD9-BA2D-49385BDA8749}" srcOrd="3" destOrd="0" parTransId="{7F3083BE-9787-4DA8-9690-75E00B443423}" sibTransId="{9AD3BD57-5E9D-4BC8-9C59-B9C286FDEFCF}"/>
    <dgm:cxn modelId="{E2C32D2F-FF37-49F3-85AC-60D3489C54F6}" type="presOf" srcId="{A0950BA4-9AA2-4722-AB6F-0DD8BCD14303}" destId="{E797EEF4-7E07-4576-AD46-A24BBE813A5C}" srcOrd="0" destOrd="0" presId="urn:microsoft.com/office/officeart/2005/8/layout/cycle2"/>
    <dgm:cxn modelId="{5A2B799C-A313-4DC6-B864-CD7E5CDF4F99}" srcId="{6262B1B6-56FC-45FB-B981-C5A3D4939A10}" destId="{B4CCC887-68CB-4E7E-B049-4E9D75F57728}" srcOrd="2" destOrd="0" parTransId="{FF3F0C3A-D063-488C-B1F8-FB23167F4EB8}" sibTransId="{1270F5BF-D786-4199-B763-A7DC486683B0}"/>
    <dgm:cxn modelId="{2B742967-303B-4097-8E69-726D1B9612B4}" type="presOf" srcId="{C7E6B6C9-667A-4175-B8E1-62E12BF56ABF}" destId="{9B0230AE-AEDA-4E74-8CD6-0FB7E27667AA}" srcOrd="0" destOrd="0" presId="urn:microsoft.com/office/officeart/2005/8/layout/cycle2"/>
    <dgm:cxn modelId="{468A6B40-49FD-416D-8BF2-4C1FD374DAF7}" type="presOf" srcId="{A0950BA4-9AA2-4722-AB6F-0DD8BCD14303}" destId="{5C1FF8EF-DF6A-4F60-A210-2094398C8032}" srcOrd="1" destOrd="0" presId="urn:microsoft.com/office/officeart/2005/8/layout/cycle2"/>
    <dgm:cxn modelId="{625E8E94-9BD6-40E1-B075-AADE533AD93F}" type="presOf" srcId="{01D3BD64-D760-4567-9BC2-3E38DD7822F1}" destId="{7C2400F6-9C42-44C2-AECB-2EBBAD832CD9}" srcOrd="1" destOrd="0" presId="urn:microsoft.com/office/officeart/2005/8/layout/cycle2"/>
    <dgm:cxn modelId="{B21CC023-0035-482F-B652-C10E1236A83C}" type="presOf" srcId="{F0572C04-4960-41BE-BCE0-44BE45EF2BE7}" destId="{35624585-21F9-476B-BF71-B0B06E8E8C36}" srcOrd="0" destOrd="0" presId="urn:microsoft.com/office/officeart/2005/8/layout/cycle2"/>
    <dgm:cxn modelId="{127F1EE4-2BB8-4546-AEDE-DC52BF957B27}" type="presOf" srcId="{9AD3BD57-5E9D-4BC8-9C59-B9C286FDEFCF}" destId="{767DC5F5-A955-41CF-B1EA-6E4C1632DE1F}" srcOrd="1" destOrd="0" presId="urn:microsoft.com/office/officeart/2005/8/layout/cycle2"/>
    <dgm:cxn modelId="{23D58FCD-EECC-4142-8B36-C93BD41547CB}" type="presOf" srcId="{C7E6B6C9-667A-4175-B8E1-62E12BF56ABF}" destId="{DCCAB5B0-FD17-48C5-8C6C-521954FD967D}" srcOrd="1" destOrd="0" presId="urn:microsoft.com/office/officeart/2005/8/layout/cycle2"/>
    <dgm:cxn modelId="{13925B72-303B-49B4-BEAE-45279190227E}" type="presOf" srcId="{1270F5BF-D786-4199-B763-A7DC486683B0}" destId="{486EA26B-4116-4453-931B-773F3F5FBF8E}" srcOrd="1" destOrd="0" presId="urn:microsoft.com/office/officeart/2005/8/layout/cycle2"/>
    <dgm:cxn modelId="{21DAEF40-B709-4189-9996-9F600A46634A}" srcId="{6262B1B6-56FC-45FB-B981-C5A3D4939A10}" destId="{F0572C04-4960-41BE-BCE0-44BE45EF2BE7}" srcOrd="4" destOrd="0" parTransId="{60C75B35-61BC-4D81-8D4C-9A86C4735D2F}" sibTransId="{01D3BD64-D760-4567-9BC2-3E38DD7822F1}"/>
    <dgm:cxn modelId="{A4097982-D041-4126-8D4B-E1E326B1647D}" type="presOf" srcId="{3D7CA60C-854C-4CC2-A39F-7FD791175E7C}" destId="{F3A948D3-E985-478D-BC39-52AD00542E66}" srcOrd="0" destOrd="0" presId="urn:microsoft.com/office/officeart/2005/8/layout/cycle2"/>
    <dgm:cxn modelId="{343B498F-B58E-4E25-BEAF-2E31F8BB5348}" srcId="{6262B1B6-56FC-45FB-B981-C5A3D4939A10}" destId="{B86AE2DB-57BD-49E7-84C8-69B8ECB57BBC}" srcOrd="0" destOrd="0" parTransId="{C7891699-20ED-4D5A-BEEF-4684D856E525}" sibTransId="{C7E6B6C9-667A-4175-B8E1-62E12BF56ABF}"/>
    <dgm:cxn modelId="{19CF7294-9858-48AE-A6BC-ABE47D4F8013}" type="presOf" srcId="{B4CCC887-68CB-4E7E-B049-4E9D75F57728}" destId="{70CD6E2D-11AD-47EF-8A48-AFD43D059964}" srcOrd="0" destOrd="0" presId="urn:microsoft.com/office/officeart/2005/8/layout/cycle2"/>
    <dgm:cxn modelId="{1FE5BAD6-37E9-4427-BACD-8F9F761B023E}" type="presOf" srcId="{9AD3BD57-5E9D-4BC8-9C59-B9C286FDEFCF}" destId="{BE7BC929-A4C6-4491-87E6-4940CE078EC7}" srcOrd="0" destOrd="0" presId="urn:microsoft.com/office/officeart/2005/8/layout/cycle2"/>
    <dgm:cxn modelId="{8EBF00ED-8B2B-4D41-BA69-CFB0689BD4C8}" type="presOf" srcId="{6262B1B6-56FC-45FB-B981-C5A3D4939A10}" destId="{7E561359-5984-4703-856F-13192232BD75}" srcOrd="0" destOrd="0" presId="urn:microsoft.com/office/officeart/2005/8/layout/cycle2"/>
    <dgm:cxn modelId="{CD45946C-4D39-4452-89A8-33504213A83B}" srcId="{6262B1B6-56FC-45FB-B981-C5A3D4939A10}" destId="{3D7CA60C-854C-4CC2-A39F-7FD791175E7C}" srcOrd="1" destOrd="0" parTransId="{0A64682C-E5B9-4CF0-90D6-C956FA099981}" sibTransId="{A0950BA4-9AA2-4722-AB6F-0DD8BCD14303}"/>
    <dgm:cxn modelId="{60ECE515-5F07-4A40-BCA7-C86885DAB279}" type="presOf" srcId="{E51E103D-D16D-4AD9-BA2D-49385BDA8749}" destId="{585F4245-0C77-4A1C-96FB-CAC5F9F4C61D}" srcOrd="0" destOrd="0" presId="urn:microsoft.com/office/officeart/2005/8/layout/cycle2"/>
    <dgm:cxn modelId="{DD9FEC51-7818-41F4-9FC1-2B2D30DB4EDA}" type="presParOf" srcId="{7E561359-5984-4703-856F-13192232BD75}" destId="{9B77986D-CD5E-4F6C-8261-7132ADEAE5FF}" srcOrd="0" destOrd="0" presId="urn:microsoft.com/office/officeart/2005/8/layout/cycle2"/>
    <dgm:cxn modelId="{251E36A9-73B7-4BAE-A9A1-CF19F404C3F8}" type="presParOf" srcId="{7E561359-5984-4703-856F-13192232BD75}" destId="{9B0230AE-AEDA-4E74-8CD6-0FB7E27667AA}" srcOrd="1" destOrd="0" presId="urn:microsoft.com/office/officeart/2005/8/layout/cycle2"/>
    <dgm:cxn modelId="{0BA5D5B9-2F18-4C9C-959A-474EAEF67DFE}" type="presParOf" srcId="{9B0230AE-AEDA-4E74-8CD6-0FB7E27667AA}" destId="{DCCAB5B0-FD17-48C5-8C6C-521954FD967D}" srcOrd="0" destOrd="0" presId="urn:microsoft.com/office/officeart/2005/8/layout/cycle2"/>
    <dgm:cxn modelId="{3B7CAE73-9897-4CC1-A370-FEA4207CC18B}" type="presParOf" srcId="{7E561359-5984-4703-856F-13192232BD75}" destId="{F3A948D3-E985-478D-BC39-52AD00542E66}" srcOrd="2" destOrd="0" presId="urn:microsoft.com/office/officeart/2005/8/layout/cycle2"/>
    <dgm:cxn modelId="{6CDA4597-4251-4E33-AAC2-581ABFB7F663}" type="presParOf" srcId="{7E561359-5984-4703-856F-13192232BD75}" destId="{E797EEF4-7E07-4576-AD46-A24BBE813A5C}" srcOrd="3" destOrd="0" presId="urn:microsoft.com/office/officeart/2005/8/layout/cycle2"/>
    <dgm:cxn modelId="{A8D805F9-0FB9-4A17-A6FB-AAC1B45720D3}" type="presParOf" srcId="{E797EEF4-7E07-4576-AD46-A24BBE813A5C}" destId="{5C1FF8EF-DF6A-4F60-A210-2094398C8032}" srcOrd="0" destOrd="0" presId="urn:microsoft.com/office/officeart/2005/8/layout/cycle2"/>
    <dgm:cxn modelId="{4E617D17-8CDF-42A1-9570-886D6CB82CDA}" type="presParOf" srcId="{7E561359-5984-4703-856F-13192232BD75}" destId="{70CD6E2D-11AD-47EF-8A48-AFD43D059964}" srcOrd="4" destOrd="0" presId="urn:microsoft.com/office/officeart/2005/8/layout/cycle2"/>
    <dgm:cxn modelId="{2D6B1F20-F4F2-4A34-942D-A21FAF3EC492}" type="presParOf" srcId="{7E561359-5984-4703-856F-13192232BD75}" destId="{C05751BE-E1CD-4090-91B9-CEFBBB638AB4}" srcOrd="5" destOrd="0" presId="urn:microsoft.com/office/officeart/2005/8/layout/cycle2"/>
    <dgm:cxn modelId="{32A6DC67-A629-4FFE-8376-EE61DA5B3606}" type="presParOf" srcId="{C05751BE-E1CD-4090-91B9-CEFBBB638AB4}" destId="{486EA26B-4116-4453-931B-773F3F5FBF8E}" srcOrd="0" destOrd="0" presId="urn:microsoft.com/office/officeart/2005/8/layout/cycle2"/>
    <dgm:cxn modelId="{8A075E13-1DE2-417F-B5A4-B83F5EE45B03}" type="presParOf" srcId="{7E561359-5984-4703-856F-13192232BD75}" destId="{585F4245-0C77-4A1C-96FB-CAC5F9F4C61D}" srcOrd="6" destOrd="0" presId="urn:microsoft.com/office/officeart/2005/8/layout/cycle2"/>
    <dgm:cxn modelId="{C85BFAEE-4DC4-4760-9CAA-CAAB2B5D81B7}" type="presParOf" srcId="{7E561359-5984-4703-856F-13192232BD75}" destId="{BE7BC929-A4C6-4491-87E6-4940CE078EC7}" srcOrd="7" destOrd="0" presId="urn:microsoft.com/office/officeart/2005/8/layout/cycle2"/>
    <dgm:cxn modelId="{57FC6D7D-480E-4C60-89E2-21470AA78FE6}" type="presParOf" srcId="{BE7BC929-A4C6-4491-87E6-4940CE078EC7}" destId="{767DC5F5-A955-41CF-B1EA-6E4C1632DE1F}" srcOrd="0" destOrd="0" presId="urn:microsoft.com/office/officeart/2005/8/layout/cycle2"/>
    <dgm:cxn modelId="{FADF89E0-9552-45CA-AA89-96AF53E63DB4}" type="presParOf" srcId="{7E561359-5984-4703-856F-13192232BD75}" destId="{35624585-21F9-476B-BF71-B0B06E8E8C36}" srcOrd="8" destOrd="0" presId="urn:microsoft.com/office/officeart/2005/8/layout/cycle2"/>
    <dgm:cxn modelId="{B3B20ADA-1597-4359-8886-163D39C07AE1}" type="presParOf" srcId="{7E561359-5984-4703-856F-13192232BD75}" destId="{A1FBC740-7F16-437F-B18C-CE10B471CFBB}" srcOrd="9" destOrd="0" presId="urn:microsoft.com/office/officeart/2005/8/layout/cycle2"/>
    <dgm:cxn modelId="{CF0AE5E8-971F-40F1-861F-452D36A85E39}" type="presParOf" srcId="{A1FBC740-7F16-437F-B18C-CE10B471CFBB}" destId="{7C2400F6-9C42-44C2-AECB-2EBBAD832CD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55A7D09-B85E-4F1D-AA97-2A115F1D93EB}" type="doc">
      <dgm:prSet loTypeId="urn:microsoft.com/office/officeart/2005/8/layout/gear1" loCatId="process" qsTypeId="urn:microsoft.com/office/officeart/2005/8/quickstyle/simple3" qsCatId="simple" csTypeId="urn:microsoft.com/office/officeart/2005/8/colors/accent2_3" csCatId="accent2" phldr="1"/>
      <dgm:spPr/>
    </dgm:pt>
    <dgm:pt modelId="{249C6B34-F311-4343-A13B-A39AA9E3BD34}">
      <dgm:prSet phldrT="[Texto]" custT="1"/>
      <dgm:spPr>
        <a:gradFill flip="none" rotWithShape="1">
          <a:gsLst>
            <a:gs pos="0">
              <a:srgbClr val="E959DF"/>
            </a:gs>
            <a:gs pos="52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path path="circle">
            <a:fillToRect l="100000" t="100000"/>
          </a:path>
          <a:tileRect r="-100000" b="-100000"/>
        </a:gradFill>
      </dgm:spPr>
      <dgm:t>
        <a:bodyPr/>
        <a:lstStyle/>
        <a:p>
          <a:r>
            <a:rPr lang="es-MX" sz="1600" b="1" dirty="0">
              <a:latin typeface="Times New Roman" panose="02020603050405020304" pitchFamily="18" charset="0"/>
              <a:cs typeface="Times New Roman" panose="02020603050405020304" pitchFamily="18" charset="0"/>
            </a:rPr>
            <a:t>Población  universal </a:t>
          </a:r>
          <a:endParaRPr lang="es-EC" sz="1600" b="1" dirty="0">
            <a:latin typeface="Times New Roman" panose="02020603050405020304" pitchFamily="18" charset="0"/>
            <a:cs typeface="Times New Roman" panose="02020603050405020304" pitchFamily="18" charset="0"/>
          </a:endParaRPr>
        </a:p>
      </dgm:t>
    </dgm:pt>
    <dgm:pt modelId="{070A3F91-6E54-4ABC-82D5-90FA0A26C78E}" type="parTrans" cxnId="{72956F03-D168-4207-AFCD-67CEB9D801FE}">
      <dgm:prSet/>
      <dgm:spPr/>
      <dgm:t>
        <a:bodyPr/>
        <a:lstStyle/>
        <a:p>
          <a:endParaRPr lang="es-EC"/>
        </a:p>
      </dgm:t>
    </dgm:pt>
    <dgm:pt modelId="{76BB1323-2EA4-4ACE-BFFE-76705CF4C0F4}" type="sibTrans" cxnId="{72956F03-D168-4207-AFCD-67CEB9D801FE}">
      <dgm:prSet/>
      <dgm:spPr/>
      <dgm:t>
        <a:bodyPr/>
        <a:lstStyle/>
        <a:p>
          <a:endParaRPr lang="es-EC" sz="1600" b="1">
            <a:latin typeface="Times New Roman" panose="02020603050405020304" pitchFamily="18" charset="0"/>
            <a:cs typeface="Times New Roman" panose="02020603050405020304" pitchFamily="18" charset="0"/>
          </a:endParaRPr>
        </a:p>
      </dgm:t>
    </dgm:pt>
    <dgm:pt modelId="{75454F1E-1510-4B69-ADC4-587E633D5E4D}">
      <dgm:prSet phldrT="[Texto]" custT="1"/>
      <dgm:spPr>
        <a:gradFill flip="none" rotWithShape="1">
          <a:gsLst>
            <a:gs pos="0">
              <a:schemeClr val="accent2">
                <a:shade val="80000"/>
                <a:hueOff val="0"/>
                <a:satOff val="-28019"/>
                <a:lumOff val="31752"/>
                <a:alphaOff val="0"/>
                <a:tint val="50000"/>
                <a:satMod val="300000"/>
              </a:schemeClr>
            </a:gs>
            <a:gs pos="26000">
              <a:srgbClr val="F99783"/>
            </a:gs>
            <a:gs pos="100000">
              <a:schemeClr val="accent2">
                <a:shade val="80000"/>
                <a:hueOff val="0"/>
                <a:satOff val="-28019"/>
                <a:lumOff val="31752"/>
                <a:alphaOff val="0"/>
                <a:tint val="15000"/>
                <a:satMod val="350000"/>
              </a:schemeClr>
            </a:gs>
          </a:gsLst>
          <a:path path="shape">
            <a:fillToRect l="50000" t="50000" r="50000" b="50000"/>
          </a:path>
          <a:tileRect/>
        </a:gradFill>
      </dgm:spPr>
      <dgm:t>
        <a:bodyPr/>
        <a:lstStyle/>
        <a:p>
          <a:r>
            <a:rPr lang="es-MX" sz="1600" b="1" dirty="0">
              <a:latin typeface="Times New Roman" panose="02020603050405020304" pitchFamily="18" charset="0"/>
              <a:cs typeface="Times New Roman" panose="02020603050405020304" pitchFamily="18" charset="0"/>
            </a:rPr>
            <a:t>Población muestral </a:t>
          </a:r>
          <a:endParaRPr lang="es-EC" sz="1600" b="1" dirty="0">
            <a:latin typeface="Times New Roman" panose="02020603050405020304" pitchFamily="18" charset="0"/>
            <a:cs typeface="Times New Roman" panose="02020603050405020304" pitchFamily="18" charset="0"/>
          </a:endParaRPr>
        </a:p>
      </dgm:t>
    </dgm:pt>
    <dgm:pt modelId="{C5CC6122-85DD-4650-83A8-C3FB8DAB47BD}" type="parTrans" cxnId="{ED984EF8-D2C7-4E12-8AA5-D94A7E8D44DF}">
      <dgm:prSet/>
      <dgm:spPr/>
      <dgm:t>
        <a:bodyPr/>
        <a:lstStyle/>
        <a:p>
          <a:endParaRPr lang="es-EC"/>
        </a:p>
      </dgm:t>
    </dgm:pt>
    <dgm:pt modelId="{7B2877B7-60D3-4718-87E1-C5A1FEA67036}" type="sibTrans" cxnId="{ED984EF8-D2C7-4E12-8AA5-D94A7E8D44DF}">
      <dgm:prSet/>
      <dgm:spPr/>
      <dgm:t>
        <a:bodyPr/>
        <a:lstStyle/>
        <a:p>
          <a:endParaRPr lang="es-EC" sz="1600" b="1">
            <a:latin typeface="Times New Roman" panose="02020603050405020304" pitchFamily="18" charset="0"/>
            <a:cs typeface="Times New Roman" panose="02020603050405020304" pitchFamily="18" charset="0"/>
          </a:endParaRPr>
        </a:p>
      </dgm:t>
    </dgm:pt>
    <dgm:pt modelId="{492BEB35-3EA2-4961-BCB3-AED66F79A6C1}" type="pres">
      <dgm:prSet presAssocID="{855A7D09-B85E-4F1D-AA97-2A115F1D93EB}" presName="composite" presStyleCnt="0">
        <dgm:presLayoutVars>
          <dgm:chMax val="3"/>
          <dgm:animLvl val="lvl"/>
          <dgm:resizeHandles val="exact"/>
        </dgm:presLayoutVars>
      </dgm:prSet>
      <dgm:spPr/>
    </dgm:pt>
    <dgm:pt modelId="{6C218C1C-AD33-4CD9-AD8D-3333DC493D0A}" type="pres">
      <dgm:prSet presAssocID="{249C6B34-F311-4343-A13B-A39AA9E3BD34}" presName="gear1" presStyleLbl="node1" presStyleIdx="0" presStyleCnt="2">
        <dgm:presLayoutVars>
          <dgm:chMax val="1"/>
          <dgm:bulletEnabled val="1"/>
        </dgm:presLayoutVars>
      </dgm:prSet>
      <dgm:spPr/>
      <dgm:t>
        <a:bodyPr/>
        <a:lstStyle/>
        <a:p>
          <a:endParaRPr lang="es-EC"/>
        </a:p>
      </dgm:t>
    </dgm:pt>
    <dgm:pt modelId="{283E8BC3-BA2A-4A79-9464-4F01DDDA3C08}" type="pres">
      <dgm:prSet presAssocID="{249C6B34-F311-4343-A13B-A39AA9E3BD34}" presName="gear1srcNode" presStyleLbl="node1" presStyleIdx="0" presStyleCnt="2"/>
      <dgm:spPr/>
      <dgm:t>
        <a:bodyPr/>
        <a:lstStyle/>
        <a:p>
          <a:endParaRPr lang="es-EC"/>
        </a:p>
      </dgm:t>
    </dgm:pt>
    <dgm:pt modelId="{8FD04305-D646-41D6-BACC-1F7E110D6FD6}" type="pres">
      <dgm:prSet presAssocID="{249C6B34-F311-4343-A13B-A39AA9E3BD34}" presName="gear1dstNode" presStyleLbl="node1" presStyleIdx="0" presStyleCnt="2"/>
      <dgm:spPr/>
      <dgm:t>
        <a:bodyPr/>
        <a:lstStyle/>
        <a:p>
          <a:endParaRPr lang="es-EC"/>
        </a:p>
      </dgm:t>
    </dgm:pt>
    <dgm:pt modelId="{85A40686-A0E9-4CB5-A1F2-C2F9F95697FC}" type="pres">
      <dgm:prSet presAssocID="{75454F1E-1510-4B69-ADC4-587E633D5E4D}" presName="gear2" presStyleLbl="node1" presStyleIdx="1" presStyleCnt="2" custLinFactNeighborX="50587" custLinFactNeighborY="-57944">
        <dgm:presLayoutVars>
          <dgm:chMax val="1"/>
          <dgm:bulletEnabled val="1"/>
        </dgm:presLayoutVars>
      </dgm:prSet>
      <dgm:spPr/>
      <dgm:t>
        <a:bodyPr/>
        <a:lstStyle/>
        <a:p>
          <a:endParaRPr lang="es-EC"/>
        </a:p>
      </dgm:t>
    </dgm:pt>
    <dgm:pt modelId="{E064C52D-633C-43B9-8205-DB94291DFC70}" type="pres">
      <dgm:prSet presAssocID="{75454F1E-1510-4B69-ADC4-587E633D5E4D}" presName="gear2srcNode" presStyleLbl="node1" presStyleIdx="1" presStyleCnt="2"/>
      <dgm:spPr/>
      <dgm:t>
        <a:bodyPr/>
        <a:lstStyle/>
        <a:p>
          <a:endParaRPr lang="es-EC"/>
        </a:p>
      </dgm:t>
    </dgm:pt>
    <dgm:pt modelId="{718089DD-9E4E-4F33-B1FF-392BBFC4CB33}" type="pres">
      <dgm:prSet presAssocID="{75454F1E-1510-4B69-ADC4-587E633D5E4D}" presName="gear2dstNode" presStyleLbl="node1" presStyleIdx="1" presStyleCnt="2"/>
      <dgm:spPr/>
      <dgm:t>
        <a:bodyPr/>
        <a:lstStyle/>
        <a:p>
          <a:endParaRPr lang="es-EC"/>
        </a:p>
      </dgm:t>
    </dgm:pt>
    <dgm:pt modelId="{04C3AB62-CB11-4A17-BC3F-8DE4C2016932}" type="pres">
      <dgm:prSet presAssocID="{76BB1323-2EA4-4ACE-BFFE-76705CF4C0F4}" presName="connector1" presStyleLbl="sibTrans2D1" presStyleIdx="0" presStyleCnt="2" custAng="8428671" custScaleY="118068" custLinFactNeighborX="-38507" custLinFactNeighborY="9982"/>
      <dgm:spPr/>
      <dgm:t>
        <a:bodyPr/>
        <a:lstStyle/>
        <a:p>
          <a:endParaRPr lang="es-EC"/>
        </a:p>
      </dgm:t>
    </dgm:pt>
    <dgm:pt modelId="{C8F592C9-D6B8-45D9-8096-BB35CEE0EBDC}" type="pres">
      <dgm:prSet presAssocID="{7B2877B7-60D3-4718-87E1-C5A1FEA67036}" presName="connector2" presStyleLbl="sibTrans2D1" presStyleIdx="1" presStyleCnt="2" custAng="12538282" custLinFactNeighborX="-26289" custLinFactNeighborY="-17026"/>
      <dgm:spPr/>
      <dgm:t>
        <a:bodyPr/>
        <a:lstStyle/>
        <a:p>
          <a:endParaRPr lang="es-EC"/>
        </a:p>
      </dgm:t>
    </dgm:pt>
  </dgm:ptLst>
  <dgm:cxnLst>
    <dgm:cxn modelId="{E73603B2-F01A-419A-B177-EE9193411DD6}" type="presOf" srcId="{855A7D09-B85E-4F1D-AA97-2A115F1D93EB}" destId="{492BEB35-3EA2-4961-BCB3-AED66F79A6C1}" srcOrd="0" destOrd="0" presId="urn:microsoft.com/office/officeart/2005/8/layout/gear1"/>
    <dgm:cxn modelId="{0B038DA1-59D8-4FF6-818C-8B5E8E343C83}" type="presOf" srcId="{249C6B34-F311-4343-A13B-A39AA9E3BD34}" destId="{8FD04305-D646-41D6-BACC-1F7E110D6FD6}" srcOrd="2" destOrd="0" presId="urn:microsoft.com/office/officeart/2005/8/layout/gear1"/>
    <dgm:cxn modelId="{F2C756BA-17AE-418A-8EDB-0772B3EFFD0A}" type="presOf" srcId="{249C6B34-F311-4343-A13B-A39AA9E3BD34}" destId="{283E8BC3-BA2A-4A79-9464-4F01DDDA3C08}" srcOrd="1" destOrd="0" presId="urn:microsoft.com/office/officeart/2005/8/layout/gear1"/>
    <dgm:cxn modelId="{B09EC1F1-50DE-46B4-8B4B-237B124F1816}" type="presOf" srcId="{76BB1323-2EA4-4ACE-BFFE-76705CF4C0F4}" destId="{04C3AB62-CB11-4A17-BC3F-8DE4C2016932}" srcOrd="0" destOrd="0" presId="urn:microsoft.com/office/officeart/2005/8/layout/gear1"/>
    <dgm:cxn modelId="{50E3ECD7-B472-4408-8E7F-D538F1DA0629}" type="presOf" srcId="{7B2877B7-60D3-4718-87E1-C5A1FEA67036}" destId="{C8F592C9-D6B8-45D9-8096-BB35CEE0EBDC}" srcOrd="0" destOrd="0" presId="urn:microsoft.com/office/officeart/2005/8/layout/gear1"/>
    <dgm:cxn modelId="{1CE36283-9276-4AA6-90D5-F04769629C0A}" type="presOf" srcId="{75454F1E-1510-4B69-ADC4-587E633D5E4D}" destId="{85A40686-A0E9-4CB5-A1F2-C2F9F95697FC}" srcOrd="0" destOrd="0" presId="urn:microsoft.com/office/officeart/2005/8/layout/gear1"/>
    <dgm:cxn modelId="{ED984EF8-D2C7-4E12-8AA5-D94A7E8D44DF}" srcId="{855A7D09-B85E-4F1D-AA97-2A115F1D93EB}" destId="{75454F1E-1510-4B69-ADC4-587E633D5E4D}" srcOrd="1" destOrd="0" parTransId="{C5CC6122-85DD-4650-83A8-C3FB8DAB47BD}" sibTransId="{7B2877B7-60D3-4718-87E1-C5A1FEA67036}"/>
    <dgm:cxn modelId="{845D555F-F659-4F77-89BB-69F332E7C9EF}" type="presOf" srcId="{249C6B34-F311-4343-A13B-A39AA9E3BD34}" destId="{6C218C1C-AD33-4CD9-AD8D-3333DC493D0A}" srcOrd="0" destOrd="0" presId="urn:microsoft.com/office/officeart/2005/8/layout/gear1"/>
    <dgm:cxn modelId="{72956F03-D168-4207-AFCD-67CEB9D801FE}" srcId="{855A7D09-B85E-4F1D-AA97-2A115F1D93EB}" destId="{249C6B34-F311-4343-A13B-A39AA9E3BD34}" srcOrd="0" destOrd="0" parTransId="{070A3F91-6E54-4ABC-82D5-90FA0A26C78E}" sibTransId="{76BB1323-2EA4-4ACE-BFFE-76705CF4C0F4}"/>
    <dgm:cxn modelId="{C9B24E94-A94F-4AB4-A326-DF147CC6C9A6}" type="presOf" srcId="{75454F1E-1510-4B69-ADC4-587E633D5E4D}" destId="{E064C52D-633C-43B9-8205-DB94291DFC70}" srcOrd="1" destOrd="0" presId="urn:microsoft.com/office/officeart/2005/8/layout/gear1"/>
    <dgm:cxn modelId="{4C4A49BD-6303-42B9-B527-1FA17B398B0F}" type="presOf" srcId="{75454F1E-1510-4B69-ADC4-587E633D5E4D}" destId="{718089DD-9E4E-4F33-B1FF-392BBFC4CB33}" srcOrd="2" destOrd="0" presId="urn:microsoft.com/office/officeart/2005/8/layout/gear1"/>
    <dgm:cxn modelId="{8E25E83A-2087-442B-A5DF-85B76493A633}" type="presParOf" srcId="{492BEB35-3EA2-4961-BCB3-AED66F79A6C1}" destId="{6C218C1C-AD33-4CD9-AD8D-3333DC493D0A}" srcOrd="0" destOrd="0" presId="urn:microsoft.com/office/officeart/2005/8/layout/gear1"/>
    <dgm:cxn modelId="{25D21AD5-9C2E-4D64-BC41-6C30279E4DCD}" type="presParOf" srcId="{492BEB35-3EA2-4961-BCB3-AED66F79A6C1}" destId="{283E8BC3-BA2A-4A79-9464-4F01DDDA3C08}" srcOrd="1" destOrd="0" presId="urn:microsoft.com/office/officeart/2005/8/layout/gear1"/>
    <dgm:cxn modelId="{26E86206-ACE6-41E0-BD64-91DD62F2E957}" type="presParOf" srcId="{492BEB35-3EA2-4961-BCB3-AED66F79A6C1}" destId="{8FD04305-D646-41D6-BACC-1F7E110D6FD6}" srcOrd="2" destOrd="0" presId="urn:microsoft.com/office/officeart/2005/8/layout/gear1"/>
    <dgm:cxn modelId="{77AB5674-2E65-42DC-A1C4-89A39393FBE5}" type="presParOf" srcId="{492BEB35-3EA2-4961-BCB3-AED66F79A6C1}" destId="{85A40686-A0E9-4CB5-A1F2-C2F9F95697FC}" srcOrd="3" destOrd="0" presId="urn:microsoft.com/office/officeart/2005/8/layout/gear1"/>
    <dgm:cxn modelId="{74ADADB0-1455-4787-B475-0CD1EF40947B}" type="presParOf" srcId="{492BEB35-3EA2-4961-BCB3-AED66F79A6C1}" destId="{E064C52D-633C-43B9-8205-DB94291DFC70}" srcOrd="4" destOrd="0" presId="urn:microsoft.com/office/officeart/2005/8/layout/gear1"/>
    <dgm:cxn modelId="{13E1ABEC-FF71-48E6-A422-875E7F57E808}" type="presParOf" srcId="{492BEB35-3EA2-4961-BCB3-AED66F79A6C1}" destId="{718089DD-9E4E-4F33-B1FF-392BBFC4CB33}" srcOrd="5" destOrd="0" presId="urn:microsoft.com/office/officeart/2005/8/layout/gear1"/>
    <dgm:cxn modelId="{341C0B26-D338-4E8C-87E2-63BD8124A145}" type="presParOf" srcId="{492BEB35-3EA2-4961-BCB3-AED66F79A6C1}" destId="{04C3AB62-CB11-4A17-BC3F-8DE4C2016932}" srcOrd="6" destOrd="0" presId="urn:microsoft.com/office/officeart/2005/8/layout/gear1"/>
    <dgm:cxn modelId="{3D2F145E-507D-478A-B98C-3171C9115341}" type="presParOf" srcId="{492BEB35-3EA2-4961-BCB3-AED66F79A6C1}" destId="{C8F592C9-D6B8-45D9-8096-BB35CEE0EBDC}" srcOrd="7"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391E2F5-BDF5-49A6-B193-92017998C323}" type="doc">
      <dgm:prSet loTypeId="urn:microsoft.com/office/officeart/2009/layout/CircleArrowProcess" loCatId="cycle" qsTypeId="urn:microsoft.com/office/officeart/2005/8/quickstyle/simple1" qsCatId="simple" csTypeId="urn:microsoft.com/office/officeart/2005/8/colors/colorful2" csCatId="colorful" phldr="1"/>
      <dgm:spPr/>
    </dgm:pt>
    <dgm:pt modelId="{008D335B-C74D-400E-895A-55156BA7CEEF}" type="pres">
      <dgm:prSet presAssocID="{3391E2F5-BDF5-49A6-B193-92017998C323}" presName="Name0" presStyleCnt="0">
        <dgm:presLayoutVars>
          <dgm:chMax val="7"/>
          <dgm:chPref val="7"/>
          <dgm:dir/>
          <dgm:animLvl val="lvl"/>
        </dgm:presLayoutVars>
      </dgm:prSet>
      <dgm:spPr/>
    </dgm:pt>
  </dgm:ptLst>
  <dgm:cxnLst>
    <dgm:cxn modelId="{59F07D3D-0C5D-40A0-9921-F1BAF662AC49}" type="presOf" srcId="{3391E2F5-BDF5-49A6-B193-92017998C323}" destId="{008D335B-C74D-400E-895A-55156BA7CEEF}" srcOrd="0"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C8E998-8EEC-4B6B-A457-0555EF76AB7F}">
      <dsp:nvSpPr>
        <dsp:cNvPr id="0" name=""/>
        <dsp:cNvSpPr/>
      </dsp:nvSpPr>
      <dsp:spPr>
        <a:xfrm>
          <a:off x="0" y="118811"/>
          <a:ext cx="8208912" cy="1274550"/>
        </a:xfrm>
        <a:prstGeom prst="rect">
          <a:avLst/>
        </a:prstGeom>
        <a:solidFill>
          <a:schemeClr val="accent1">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i="1" kern="1200" dirty="0">
              <a:solidFill>
                <a:schemeClr val="tx1"/>
              </a:solidFill>
              <a:latin typeface="Times New Roman" panose="02020603050405020304" pitchFamily="18" charset="0"/>
              <a:cs typeface="Times New Roman" panose="02020603050405020304" pitchFamily="18" charset="0"/>
            </a:rPr>
            <a:t>CONCLUSIONES</a:t>
          </a:r>
        </a:p>
      </dsp:txBody>
      <dsp:txXfrm>
        <a:off x="0" y="118811"/>
        <a:ext cx="8208912" cy="1274550"/>
      </dsp:txXfrm>
    </dsp:sp>
    <dsp:sp modelId="{6817A315-794E-429C-A08E-AE2BCC4A999F}">
      <dsp:nvSpPr>
        <dsp:cNvPr id="0" name=""/>
        <dsp:cNvSpPr/>
      </dsp:nvSpPr>
      <dsp:spPr>
        <a:xfrm>
          <a:off x="4008" y="1630983"/>
          <a:ext cx="1366815" cy="3674568"/>
        </a:xfrm>
        <a:prstGeom prst="rect">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smtClean="0">
              <a:solidFill>
                <a:schemeClr val="tx1"/>
              </a:solidFill>
            </a:rPr>
            <a:t>La economía de la industria hotelera del sector se ve afectada de forma directa por factores externos como el PIB, la tasa inflacionaria y la tasa de interés activas, puesto que la misma presenta problemas principalmente por la falta de financiamiento, la reducción del capital de trabajo, y con ello la disminución de la rentabilidad.</a:t>
          </a:r>
          <a:r>
            <a:rPr lang="es-ES" sz="1000" kern="1200" dirty="0" smtClean="0">
              <a:solidFill>
                <a:schemeClr val="tx1"/>
              </a:solidFill>
            </a:rPr>
            <a:t> de alguna manera este factor incide en el crecimiento económico de los negocios objeto de investigación del presente proyecto. </a:t>
          </a:r>
          <a:endParaRPr lang="es-EC" sz="1000" kern="1200" dirty="0">
            <a:solidFill>
              <a:schemeClr val="tx1"/>
            </a:solidFill>
            <a:latin typeface="Times New Roman" panose="02020603050405020304" pitchFamily="18" charset="0"/>
            <a:cs typeface="Times New Roman" panose="02020603050405020304" pitchFamily="18" charset="0"/>
          </a:endParaRPr>
        </a:p>
      </dsp:txBody>
      <dsp:txXfrm>
        <a:off x="4008" y="1630983"/>
        <a:ext cx="1366815" cy="3674568"/>
      </dsp:txXfrm>
    </dsp:sp>
    <dsp:sp modelId="{420E9D7B-D6B4-46CD-BDB2-2CAB6DD0533D}">
      <dsp:nvSpPr>
        <dsp:cNvPr id="0" name=""/>
        <dsp:cNvSpPr/>
      </dsp:nvSpPr>
      <dsp:spPr>
        <a:xfrm>
          <a:off x="1370824" y="1630983"/>
          <a:ext cx="1366815" cy="3674568"/>
        </a:xfrm>
        <a:prstGeom prst="rect">
          <a:avLst/>
        </a:prstGeom>
        <a:gradFill rotWithShape="0">
          <a:gsLst>
            <a:gs pos="0">
              <a:schemeClr val="accent1">
                <a:alpha val="90000"/>
                <a:hueOff val="0"/>
                <a:satOff val="0"/>
                <a:lumOff val="0"/>
                <a:alphaOff val="-8000"/>
                <a:shade val="51000"/>
                <a:satMod val="130000"/>
              </a:schemeClr>
            </a:gs>
            <a:gs pos="80000">
              <a:schemeClr val="accent1">
                <a:alpha val="90000"/>
                <a:hueOff val="0"/>
                <a:satOff val="0"/>
                <a:lumOff val="0"/>
                <a:alphaOff val="-8000"/>
                <a:shade val="93000"/>
                <a:satMod val="130000"/>
              </a:schemeClr>
            </a:gs>
            <a:gs pos="100000">
              <a:schemeClr val="accent1">
                <a:alpha val="90000"/>
                <a:hueOff val="0"/>
                <a:satOff val="0"/>
                <a:lumOff val="0"/>
                <a:alphaOff val="-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kern="1200" dirty="0" smtClean="0">
              <a:solidFill>
                <a:schemeClr val="tx1"/>
              </a:solidFill>
            </a:rPr>
            <a:t>De igual forma se analizó los factores internos de la industria, donde se pudo conocer que las principales falencias que afectan a la obtención de una rentabilidad saludable, tales como la inadecuada utilización de los recursos, que han generado in incremento tanto en los costos como en los gastos administrativos y de comercialización, ocasionado que el precio final se los servicios hoteleros se incremente, razón por la cual el porcentaje de las ventas se ve reducido en los últimos tres periodos.</a:t>
          </a:r>
          <a:endParaRPr lang="es-EC" sz="900" kern="1200" dirty="0">
            <a:solidFill>
              <a:schemeClr val="tx1"/>
            </a:solidFill>
          </a:endParaRPr>
        </a:p>
      </dsp:txBody>
      <dsp:txXfrm>
        <a:off x="1370824" y="1630983"/>
        <a:ext cx="1366815" cy="3674568"/>
      </dsp:txXfrm>
    </dsp:sp>
    <dsp:sp modelId="{FF6568D4-6543-4BB3-BCEA-797F33B1DF86}">
      <dsp:nvSpPr>
        <dsp:cNvPr id="0" name=""/>
        <dsp:cNvSpPr/>
      </dsp:nvSpPr>
      <dsp:spPr>
        <a:xfrm>
          <a:off x="2737640" y="1630983"/>
          <a:ext cx="1366815" cy="3674568"/>
        </a:xfrm>
        <a:prstGeom prst="rect">
          <a:avLst/>
        </a:prstGeom>
        <a:gradFill rotWithShape="0">
          <a:gsLst>
            <a:gs pos="0">
              <a:schemeClr val="accent1">
                <a:alpha val="90000"/>
                <a:hueOff val="0"/>
                <a:satOff val="0"/>
                <a:lumOff val="0"/>
                <a:alphaOff val="-16000"/>
                <a:shade val="51000"/>
                <a:satMod val="130000"/>
              </a:schemeClr>
            </a:gs>
            <a:gs pos="80000">
              <a:schemeClr val="accent1">
                <a:alpha val="90000"/>
                <a:hueOff val="0"/>
                <a:satOff val="0"/>
                <a:lumOff val="0"/>
                <a:alphaOff val="-16000"/>
                <a:shade val="93000"/>
                <a:satMod val="130000"/>
              </a:schemeClr>
            </a:gs>
            <a:gs pos="100000">
              <a:schemeClr val="accent1">
                <a:alpha val="90000"/>
                <a:hueOff val="0"/>
                <a:satOff val="0"/>
                <a:lumOff val="0"/>
                <a:alphaOff val="-1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kern="1200" smtClean="0">
              <a:solidFill>
                <a:schemeClr val="tx1"/>
              </a:solidFill>
            </a:rPr>
            <a:t>Por otra parte, en el transcurso de la investigación se pudo evidenciar que la gran mayoría de entidades hoteleras del sector no tiene implantados dentro de sus procesos administrativos  políticas de reinversión, lo que genera  una evidente perdida del capital, puesto que la falta de ingresos ordinarios(ventas netas de los servicios de alojamiento), las empresas han optado por la utilización de las reservas de capital y endeudamientos a corto y largo plazo, a fin de cubrir sus obligaciones corrientes</a:t>
          </a:r>
          <a:endParaRPr lang="es-EC" sz="900" kern="1200">
            <a:solidFill>
              <a:schemeClr val="tx1"/>
            </a:solidFill>
          </a:endParaRPr>
        </a:p>
      </dsp:txBody>
      <dsp:txXfrm>
        <a:off x="2737640" y="1630983"/>
        <a:ext cx="1366815" cy="3674568"/>
      </dsp:txXfrm>
    </dsp:sp>
    <dsp:sp modelId="{3D6B89CC-C1AA-44F6-80F4-8717601A198B}">
      <dsp:nvSpPr>
        <dsp:cNvPr id="0" name=""/>
        <dsp:cNvSpPr/>
      </dsp:nvSpPr>
      <dsp:spPr>
        <a:xfrm>
          <a:off x="4104455" y="1630983"/>
          <a:ext cx="1366815" cy="3674568"/>
        </a:xfrm>
        <a:prstGeom prst="rect">
          <a:avLst/>
        </a:prstGeom>
        <a:gradFill rotWithShape="0">
          <a:gsLst>
            <a:gs pos="0">
              <a:schemeClr val="accent1">
                <a:alpha val="90000"/>
                <a:hueOff val="0"/>
                <a:satOff val="0"/>
                <a:lumOff val="0"/>
                <a:alphaOff val="-24000"/>
                <a:shade val="51000"/>
                <a:satMod val="130000"/>
              </a:schemeClr>
            </a:gs>
            <a:gs pos="80000">
              <a:schemeClr val="accent1">
                <a:alpha val="90000"/>
                <a:hueOff val="0"/>
                <a:satOff val="0"/>
                <a:lumOff val="0"/>
                <a:alphaOff val="-24000"/>
                <a:shade val="93000"/>
                <a:satMod val="130000"/>
              </a:schemeClr>
            </a:gs>
            <a:gs pos="100000">
              <a:schemeClr val="accent1">
                <a:alpha val="90000"/>
                <a:hueOff val="0"/>
                <a:satOff val="0"/>
                <a:lumOff val="0"/>
                <a:alphaOff val="-24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kern="1200" smtClean="0">
              <a:solidFill>
                <a:schemeClr val="tx1"/>
              </a:solidFill>
            </a:rPr>
            <a:t>De igual forma existe una escasa rotación de los inventarios, manteniendo el capital de trabajo inactivos por más tiempo de los establecido, esto genera una falta de liquidez e imposibilita a que los administradores realicen inversiones de sus réditos excedentes, de tal manera que con los ingresos que dichas inversiones generen puedan cubrir parte parcial de los costos y gastos, proporcionándoles las oportunidad de implantar nuevas estrategias de ventas , tal como entrega de descuentos , promociones e inclusive la reducción del precio final del servicio.</a:t>
          </a:r>
          <a:endParaRPr lang="es-EC" sz="900" kern="1200">
            <a:solidFill>
              <a:schemeClr val="tx1"/>
            </a:solidFill>
          </a:endParaRPr>
        </a:p>
      </dsp:txBody>
      <dsp:txXfrm>
        <a:off x="4104455" y="1630983"/>
        <a:ext cx="1366815" cy="3674568"/>
      </dsp:txXfrm>
    </dsp:sp>
    <dsp:sp modelId="{01ABEA25-ACD9-42BB-BDB6-9570B287F070}">
      <dsp:nvSpPr>
        <dsp:cNvPr id="0" name=""/>
        <dsp:cNvSpPr/>
      </dsp:nvSpPr>
      <dsp:spPr>
        <a:xfrm>
          <a:off x="5471271" y="1630983"/>
          <a:ext cx="1366815" cy="3674568"/>
        </a:xfrm>
        <a:prstGeom prst="rect">
          <a:avLst/>
        </a:prstGeom>
        <a:gradFill rotWithShape="0">
          <a:gsLst>
            <a:gs pos="0">
              <a:schemeClr val="accent1">
                <a:alpha val="90000"/>
                <a:hueOff val="0"/>
                <a:satOff val="0"/>
                <a:lumOff val="0"/>
                <a:alphaOff val="-32000"/>
                <a:shade val="51000"/>
                <a:satMod val="130000"/>
              </a:schemeClr>
            </a:gs>
            <a:gs pos="80000">
              <a:schemeClr val="accent1">
                <a:alpha val="90000"/>
                <a:hueOff val="0"/>
                <a:satOff val="0"/>
                <a:lumOff val="0"/>
                <a:alphaOff val="-32000"/>
                <a:shade val="93000"/>
                <a:satMod val="130000"/>
              </a:schemeClr>
            </a:gs>
            <a:gs pos="100000">
              <a:schemeClr val="accent1">
                <a:alpha val="90000"/>
                <a:hueOff val="0"/>
                <a:satOff val="0"/>
                <a:lumOff val="0"/>
                <a:alphaOff val="-3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es-ES" sz="900" kern="1200" smtClean="0">
              <a:solidFill>
                <a:schemeClr val="tx1"/>
              </a:solidFill>
            </a:rPr>
            <a:t>En consecuencia, como objetivo específico del presente proyecto se plantea nuevas estrategias enfocadas a incrementar la venta de los servicios de alojamiento , por medio del mejoramiento de la infraestructura a fin de incrementar la  competitividad en el hotel , así como también se provee el mejoramiento de los servicios  a través de planes de inversión y financiamiento que permita potencializar los recursos existentes optimizando los  costos y gastos por medio de capacitaciones directas a los trabajadores .</a:t>
          </a:r>
          <a:endParaRPr lang="es-EC" sz="900" kern="1200">
            <a:solidFill>
              <a:schemeClr val="tx1"/>
            </a:solidFill>
          </a:endParaRPr>
        </a:p>
        <a:p>
          <a:pPr marL="57150" lvl="1" indent="-57150" algn="l" defTabSz="311150">
            <a:lnSpc>
              <a:spcPct val="90000"/>
            </a:lnSpc>
            <a:spcBef>
              <a:spcPct val="0"/>
            </a:spcBef>
            <a:spcAft>
              <a:spcPct val="15000"/>
            </a:spcAft>
            <a:buChar char="••"/>
          </a:pPr>
          <a:endParaRPr lang="es-EC" sz="700" kern="1200">
            <a:solidFill>
              <a:schemeClr val="tx1"/>
            </a:solidFill>
          </a:endParaRPr>
        </a:p>
      </dsp:txBody>
      <dsp:txXfrm>
        <a:off x="5471271" y="1630983"/>
        <a:ext cx="1366815" cy="3674568"/>
      </dsp:txXfrm>
    </dsp:sp>
    <dsp:sp modelId="{6E0B10E4-EB46-4A8A-AA21-81EE750927A0}">
      <dsp:nvSpPr>
        <dsp:cNvPr id="0" name=""/>
        <dsp:cNvSpPr/>
      </dsp:nvSpPr>
      <dsp:spPr>
        <a:xfrm>
          <a:off x="6838087" y="1630983"/>
          <a:ext cx="1366815" cy="3674568"/>
        </a:xfrm>
        <a:prstGeom prst="rect">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kern="1200" smtClean="0">
              <a:solidFill>
                <a:schemeClr val="tx1"/>
              </a:solidFill>
            </a:rPr>
            <a:t>De igual forma se plantea políticas para recapitalizar las utilidades a fin de apalancar el capital de trabajo reduciendo los gastos financieros. De tal manera que las instituciones hoteleras, se vean favorecidas en el mejoramiento de la liquidez dentro de un corto y mediano plazo permitiéndoles con ello implementar nuevos proyectos se permita proporcionar al cliente un ambiente de confort que permita fidelizar los clientes potenciales y mejorar los parámetros de rentabilidad. </a:t>
          </a:r>
          <a:endParaRPr lang="es-EC" sz="900" kern="1200">
            <a:solidFill>
              <a:schemeClr val="tx1"/>
            </a:solidFill>
          </a:endParaRPr>
        </a:p>
      </dsp:txBody>
      <dsp:txXfrm>
        <a:off x="6838087" y="1630983"/>
        <a:ext cx="1366815" cy="3674568"/>
      </dsp:txXfrm>
    </dsp:sp>
    <dsp:sp modelId="{98154355-F3AA-4A26-9C22-95A239522A9E}">
      <dsp:nvSpPr>
        <dsp:cNvPr id="0" name=""/>
        <dsp:cNvSpPr/>
      </dsp:nvSpPr>
      <dsp:spPr>
        <a:xfrm>
          <a:off x="0" y="5305551"/>
          <a:ext cx="8208912" cy="408285"/>
        </a:xfrm>
        <a:prstGeom prst="rect">
          <a:avLst/>
        </a:prstGeom>
        <a:solidFill>
          <a:schemeClr val="accent1">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6DDC5-1BD4-483E-8E23-0B2242BDE1C0}">
      <dsp:nvSpPr>
        <dsp:cNvPr id="0" name=""/>
        <dsp:cNvSpPr/>
      </dsp:nvSpPr>
      <dsp:spPr>
        <a:xfrm>
          <a:off x="0" y="126011"/>
          <a:ext cx="9036496" cy="1224147"/>
        </a:xfrm>
        <a:prstGeom prst="rect">
          <a:avLst/>
        </a:prstGeom>
        <a:solidFill>
          <a:schemeClr val="accent3">
            <a:shade val="8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b="1" i="1" kern="1200" dirty="0">
              <a:solidFill>
                <a:schemeClr val="tx1"/>
              </a:solidFill>
              <a:latin typeface="Times New Roman" panose="02020603050405020304" pitchFamily="18" charset="0"/>
              <a:cs typeface="Times New Roman" panose="02020603050405020304" pitchFamily="18" charset="0"/>
            </a:rPr>
            <a:t>RECOMENDACIONES</a:t>
          </a:r>
        </a:p>
      </dsp:txBody>
      <dsp:txXfrm>
        <a:off x="0" y="126011"/>
        <a:ext cx="9036496" cy="1224147"/>
      </dsp:txXfrm>
    </dsp:sp>
    <dsp:sp modelId="{CA94E26A-CA38-4F3D-9A70-1FB40FA62A0D}">
      <dsp:nvSpPr>
        <dsp:cNvPr id="0" name=""/>
        <dsp:cNvSpPr/>
      </dsp:nvSpPr>
      <dsp:spPr>
        <a:xfrm>
          <a:off x="0" y="1602180"/>
          <a:ext cx="2259123" cy="362920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Es recomendable que, a más de analizar los factores políticos, económicos sociales y tecnológicos, se deberá evaluar también aquellos aspectos que se relacionan con la protección y cuidado ambiental, establecer la forma que estos factores impacta en el sector hotelero con la intencionalidad mitigar el riego por medio de la implantación de acciones válidas que presenten resultados eficientes dentro de un horizonte de tiempo moderado </a:t>
          </a:r>
          <a:endParaRPr lang="es-EC" sz="1100" kern="1200" dirty="0">
            <a:latin typeface="Times New Roman" panose="02020603050405020304" pitchFamily="18" charset="0"/>
            <a:cs typeface="Times New Roman" panose="02020603050405020304" pitchFamily="18" charset="0"/>
          </a:endParaRPr>
        </a:p>
      </dsp:txBody>
      <dsp:txXfrm>
        <a:off x="0" y="1602180"/>
        <a:ext cx="2259123" cy="3629203"/>
      </dsp:txXfrm>
    </dsp:sp>
    <dsp:sp modelId="{51DE8EE3-96AE-43D5-90DF-212C01641497}">
      <dsp:nvSpPr>
        <dsp:cNvPr id="0" name=""/>
        <dsp:cNvSpPr/>
      </dsp:nvSpPr>
      <dsp:spPr>
        <a:xfrm>
          <a:off x="2259124" y="1602180"/>
          <a:ext cx="2259123" cy="362920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smtClean="0"/>
            <a:t>A más de las capacidades financieras internas que se reflejan en las empresas hoteleras de cuatro estrellas, resulta fundamental que se evalúen sus procesos en la prestación del servicio con la finalidad de optimizar sus tiempos de ejecución, estos facilitarían un ahorro de recursos financieros utilizados lo que favorece también a los márgenes de rentabilidad obtenidos dentro de un corto, mediano y largo plazo. </a:t>
          </a:r>
          <a:endParaRPr lang="es-EC" sz="1300" kern="1200"/>
        </a:p>
      </dsp:txBody>
      <dsp:txXfrm>
        <a:off x="2259124" y="1602180"/>
        <a:ext cx="2259123" cy="3629203"/>
      </dsp:txXfrm>
    </dsp:sp>
    <dsp:sp modelId="{2B6D13D1-977D-4B25-B74E-A7B60C1D6E4D}">
      <dsp:nvSpPr>
        <dsp:cNvPr id="0" name=""/>
        <dsp:cNvSpPr/>
      </dsp:nvSpPr>
      <dsp:spPr>
        <a:xfrm>
          <a:off x="4518248" y="1602180"/>
          <a:ext cx="2259123" cy="362920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El efectuar planes de reinversión y capitalizaciones futuras, esto puede ser una nueva alternativa para el financiamiento de nuevos proyectos que se podrían implementar, pero previamente a ello es aconsejable que se presente un plan en el que se detallen el conjunto de actividades que se ejecutarán, el presupuesto para cada uno de ellos, sus responsables y los indicadores de gestión para cada uno de ellos con el propósito de evaluar el logro de sus resultados. Y un plan de contingencia para escenarios desfavorables. </a:t>
          </a:r>
          <a:endParaRPr lang="es-EC" sz="1300" kern="1200" dirty="0"/>
        </a:p>
      </dsp:txBody>
      <dsp:txXfrm>
        <a:off x="4518248" y="1602180"/>
        <a:ext cx="2259123" cy="3629203"/>
      </dsp:txXfrm>
    </dsp:sp>
    <dsp:sp modelId="{863CAAF2-242F-4ED0-8A80-29DF14F05A32}">
      <dsp:nvSpPr>
        <dsp:cNvPr id="0" name=""/>
        <dsp:cNvSpPr/>
      </dsp:nvSpPr>
      <dsp:spPr>
        <a:xfrm>
          <a:off x="6777372" y="1602180"/>
          <a:ext cx="2259123" cy="362920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smtClean="0"/>
            <a:t>Es indispensable implementar un sistema de evaluación permanente de inventarios, de tal manera que le permita al administrador tener claro la cantidad máxima y mínima de insumos con la que puede contar para la realización estable de la operatividad del hotel, sin que este ponga en riesgo el capital de trabajo, así como también la liquidez de la empresa.</a:t>
          </a:r>
          <a:endParaRPr lang="es-EC" sz="1300" kern="1200" dirty="0"/>
        </a:p>
      </dsp:txBody>
      <dsp:txXfrm>
        <a:off x="6777372" y="1602180"/>
        <a:ext cx="2259123" cy="3629203"/>
      </dsp:txXfrm>
    </dsp:sp>
    <dsp:sp modelId="{5C062DD6-2BD7-4CE1-9C21-34F673F68354}">
      <dsp:nvSpPr>
        <dsp:cNvPr id="0" name=""/>
        <dsp:cNvSpPr/>
      </dsp:nvSpPr>
      <dsp:spPr>
        <a:xfrm>
          <a:off x="0" y="5231384"/>
          <a:ext cx="9036496" cy="403244"/>
        </a:xfrm>
        <a:prstGeom prst="rect">
          <a:avLst/>
        </a:prstGeom>
        <a:solidFill>
          <a:schemeClr val="accent3">
            <a:shade val="8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Proceso cheurón destacado"/>
  <dgm:desc val="Se usa para mostrar pasos secuenciales en una tarea, un proceso o un flujo de trabajo, o bien para realzar el movimiento o la dirección. Funciona mejor con una cantidad mínima de texto de nivel 1 y 2."/>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940AD-6F4A-4598-ACB6-3845C24F380A}" type="datetimeFigureOut">
              <a:rPr lang="es-ES" smtClean="0"/>
              <a:pPr/>
              <a:t>05/07/2018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07D54D-B1B8-421C-9640-8918589E5FA5}" type="slidenum">
              <a:rPr lang="es-ES" smtClean="0"/>
              <a:pPr/>
              <a:t>‹Nº›</a:t>
            </a:fld>
            <a:endParaRPr lang="es-ES"/>
          </a:p>
        </p:txBody>
      </p:sp>
    </p:spTree>
    <p:extLst>
      <p:ext uri="{BB962C8B-B14F-4D97-AF65-F5344CB8AC3E}">
        <p14:creationId xmlns:p14="http://schemas.microsoft.com/office/powerpoint/2010/main" val="76097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D07D54D-B1B8-421C-9640-8918589E5FA5}" type="slidenum">
              <a:rPr lang="es-ES" smtClean="0"/>
              <a:pPr/>
              <a:t>3</a:t>
            </a:fld>
            <a:endParaRPr lang="es-ES"/>
          </a:p>
        </p:txBody>
      </p:sp>
    </p:spTree>
    <p:extLst>
      <p:ext uri="{BB962C8B-B14F-4D97-AF65-F5344CB8AC3E}">
        <p14:creationId xmlns:p14="http://schemas.microsoft.com/office/powerpoint/2010/main" val="551417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D07D54D-B1B8-421C-9640-8918589E5FA5}" type="slidenum">
              <a:rPr lang="es-ES" smtClean="0"/>
              <a:pPr/>
              <a:t>4</a:t>
            </a:fld>
            <a:endParaRPr lang="es-ES"/>
          </a:p>
        </p:txBody>
      </p:sp>
    </p:spTree>
    <p:extLst>
      <p:ext uri="{BB962C8B-B14F-4D97-AF65-F5344CB8AC3E}">
        <p14:creationId xmlns:p14="http://schemas.microsoft.com/office/powerpoint/2010/main" val="4041495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D07D54D-B1B8-421C-9640-8918589E5FA5}" type="slidenum">
              <a:rPr lang="es-ES" smtClean="0"/>
              <a:pPr/>
              <a:t>5</a:t>
            </a:fld>
            <a:endParaRPr lang="es-ES"/>
          </a:p>
        </p:txBody>
      </p:sp>
    </p:spTree>
    <p:extLst>
      <p:ext uri="{BB962C8B-B14F-4D97-AF65-F5344CB8AC3E}">
        <p14:creationId xmlns:p14="http://schemas.microsoft.com/office/powerpoint/2010/main" val="3729850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D07D54D-B1B8-421C-9640-8918589E5FA5}" type="slidenum">
              <a:rPr lang="es-ES" smtClean="0"/>
              <a:pPr/>
              <a:t>12</a:t>
            </a:fld>
            <a:endParaRPr lang="es-ES"/>
          </a:p>
        </p:txBody>
      </p:sp>
    </p:spTree>
    <p:extLst>
      <p:ext uri="{BB962C8B-B14F-4D97-AF65-F5344CB8AC3E}">
        <p14:creationId xmlns:p14="http://schemas.microsoft.com/office/powerpoint/2010/main" val="1289631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D07D54D-B1B8-421C-9640-8918589E5FA5}" type="slidenum">
              <a:rPr lang="es-ES" smtClean="0"/>
              <a:pPr/>
              <a:t>17</a:t>
            </a:fld>
            <a:endParaRPr lang="es-ES"/>
          </a:p>
        </p:txBody>
      </p:sp>
    </p:spTree>
    <p:extLst>
      <p:ext uri="{BB962C8B-B14F-4D97-AF65-F5344CB8AC3E}">
        <p14:creationId xmlns:p14="http://schemas.microsoft.com/office/powerpoint/2010/main" val="2153904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D07D54D-B1B8-421C-9640-8918589E5FA5}" type="slidenum">
              <a:rPr lang="es-ES" smtClean="0"/>
              <a:pPr/>
              <a:t>19</a:t>
            </a:fld>
            <a:endParaRPr lang="es-ES"/>
          </a:p>
        </p:txBody>
      </p:sp>
    </p:spTree>
    <p:extLst>
      <p:ext uri="{BB962C8B-B14F-4D97-AF65-F5344CB8AC3E}">
        <p14:creationId xmlns:p14="http://schemas.microsoft.com/office/powerpoint/2010/main" val="4043330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D07D54D-B1B8-421C-9640-8918589E5FA5}" type="slidenum">
              <a:rPr lang="es-ES" smtClean="0"/>
              <a:pPr/>
              <a:t>41</a:t>
            </a:fld>
            <a:endParaRPr lang="es-ES"/>
          </a:p>
        </p:txBody>
      </p:sp>
    </p:spTree>
    <p:extLst>
      <p:ext uri="{BB962C8B-B14F-4D97-AF65-F5344CB8AC3E}">
        <p14:creationId xmlns:p14="http://schemas.microsoft.com/office/powerpoint/2010/main" val="2827088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D07D54D-B1B8-421C-9640-8918589E5FA5}" type="slidenum">
              <a:rPr lang="es-ES" smtClean="0"/>
              <a:pPr/>
              <a:t>50</a:t>
            </a:fld>
            <a:endParaRPr lang="es-ES"/>
          </a:p>
        </p:txBody>
      </p:sp>
    </p:spTree>
    <p:extLst>
      <p:ext uri="{BB962C8B-B14F-4D97-AF65-F5344CB8AC3E}">
        <p14:creationId xmlns:p14="http://schemas.microsoft.com/office/powerpoint/2010/main" val="400260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1.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4130" name="CorelDRAW" r:id="rId3" imgW="9168480" imgH="5375520" progId="">
                  <p:embed/>
                </p:oleObj>
              </mc:Choice>
              <mc:Fallback>
                <p:oleObj name="CorelDRAW" r:id="rId3" imgW="9168480" imgH="5375520" progId="">
                  <p:embed/>
                  <p:pic>
                    <p:nvPicPr>
                      <p:cNvPr id="0"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4" name="Rectangle 25"/>
          <p:cNvSpPr>
            <a:spLocks noChangeArrowheads="1"/>
          </p:cNvSpPr>
          <p:nvPr/>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a:p>
        </p:txBody>
      </p:sp>
      <p:sp>
        <p:nvSpPr>
          <p:cNvPr id="5" name="Rectangle 26"/>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6" name="Rectangle 27"/>
          <p:cNvSpPr>
            <a:spLocks noChangeArrowheads="1"/>
          </p:cNvSpPr>
          <p:nvPr/>
        </p:nvSpPr>
        <p:spPr bwMode="auto">
          <a:xfrm>
            <a:off x="3071813" y="2286000"/>
            <a:ext cx="2895600" cy="476250"/>
          </a:xfrm>
          <a:prstGeom prst="rect">
            <a:avLst/>
          </a:prstGeom>
          <a:noFill/>
          <a:ln w="9525">
            <a:noFill/>
            <a:miter lim="800000"/>
            <a:headEnd/>
            <a:tailEnd/>
          </a:ln>
          <a:effectLst/>
        </p:spPr>
        <p:txBody>
          <a:bodyPr/>
          <a:lstStyle/>
          <a:p>
            <a:pPr algn="ctr">
              <a:defRPr/>
            </a:pPr>
            <a:endParaRPr lang="es-ES" sz="1400"/>
          </a:p>
        </p:txBody>
      </p:sp>
      <p:pic>
        <p:nvPicPr>
          <p:cNvPr id="7" name="Picture 33" descr="LOGO-OFICIAL-transparente"/>
          <p:cNvPicPr>
            <a:picLocks noChangeAspect="1" noChangeArrowheads="1"/>
          </p:cNvPicPr>
          <p:nvPr/>
        </p:nvPicPr>
        <p:blipFill>
          <a:blip r:embed="rId5" cstate="print"/>
          <a:srcRect/>
          <a:stretch>
            <a:fillRect/>
          </a:stretch>
        </p:blipFill>
        <p:spPr bwMode="auto">
          <a:xfrm>
            <a:off x="53975" y="153988"/>
            <a:ext cx="3059113" cy="890587"/>
          </a:xfrm>
          <a:prstGeom prst="rect">
            <a:avLst/>
          </a:prstGeom>
          <a:noFill/>
          <a:ln w="9525">
            <a:noFill/>
            <a:miter lim="800000"/>
            <a:headEnd/>
            <a:tailEnd/>
          </a:ln>
        </p:spPr>
      </p:pic>
      <p:pic>
        <p:nvPicPr>
          <p:cNvPr id="8" name="12 Imagen" descr="pie de pagina espe.jpg"/>
          <p:cNvPicPr>
            <a:picLocks noChangeAspect="1"/>
          </p:cNvPicPr>
          <p:nvPr/>
        </p:nvPicPr>
        <p:blipFill>
          <a:blip r:embed="rId6" cstate="print"/>
          <a:srcRect/>
          <a:stretch>
            <a:fillRect/>
          </a:stretch>
        </p:blipFill>
        <p:spPr bwMode="auto">
          <a:xfrm>
            <a:off x="0" y="5864225"/>
            <a:ext cx="9144000" cy="1065213"/>
          </a:xfrm>
          <a:prstGeom prst="rect">
            <a:avLst/>
          </a:prstGeom>
          <a:noFill/>
          <a:ln w="9525">
            <a:solidFill>
              <a:schemeClr val="tx1"/>
            </a:solid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AutoShape 4"/>
          <p:cNvSpPr>
            <a:spLocks noChangeArrowheads="1"/>
          </p:cNvSpPr>
          <p:nvPr/>
        </p:nvSpPr>
        <p:spPr bwMode="auto">
          <a:xfrm>
            <a:off x="357188" y="1428750"/>
            <a:ext cx="2286000" cy="1981200"/>
          </a:xfrm>
          <a:prstGeom prst="rightArrowCallout">
            <a:avLst>
              <a:gd name="adj1" fmla="val 25000"/>
              <a:gd name="adj2" fmla="val 25000"/>
              <a:gd name="adj3" fmla="val 19231"/>
              <a:gd name="adj4" fmla="val 66667"/>
            </a:avLst>
          </a:prstGeom>
          <a:solidFill>
            <a:srgbClr val="92D050"/>
          </a:solidFill>
          <a:ln w="9525">
            <a:noFill/>
            <a:miter lim="800000"/>
            <a:headEnd/>
            <a:tailEnd/>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p:txBody>
      </p:sp>
      <p:sp>
        <p:nvSpPr>
          <p:cNvPr id="3" name="AutoShape 12"/>
          <p:cNvSpPr>
            <a:spLocks noChangeArrowheads="1"/>
          </p:cNvSpPr>
          <p:nvPr/>
        </p:nvSpPr>
        <p:spPr bwMode="auto">
          <a:xfrm>
            <a:off x="4786313" y="4305306"/>
            <a:ext cx="1714500" cy="571500"/>
          </a:xfrm>
          <a:prstGeom prst="downArrowCallout">
            <a:avLst>
              <a:gd name="adj1" fmla="val 59091"/>
              <a:gd name="adj2" fmla="val 59091"/>
              <a:gd name="adj3" fmla="val 16667"/>
              <a:gd name="adj4" fmla="val 66667"/>
            </a:avLst>
          </a:prstGeom>
          <a:solidFill>
            <a:srgbClr val="92D050"/>
          </a:solidFill>
          <a:ln w="9525">
            <a:noFill/>
            <a:miter lim="800000"/>
            <a:headEnd/>
            <a:tailEnd/>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a:p>
            <a:pPr algn="ctr" eaLnBrk="0" hangingPunct="0">
              <a:defRPr/>
            </a:pPr>
            <a:r>
              <a:rPr lang="es-ES" sz="1400" b="1" dirty="0">
                <a:effectLst>
                  <a:outerShdw blurRad="38100" dist="38100" dir="2700000" algn="tl">
                    <a:srgbClr val="000000">
                      <a:alpha val="43137"/>
                    </a:srgbClr>
                  </a:outerShdw>
                </a:effectLst>
                <a:latin typeface="Albertus" pitchFamily="34" charset="0"/>
              </a:rPr>
              <a:t>PRODUCTOS</a:t>
            </a:r>
          </a:p>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p:txBody>
      </p:sp>
      <p:sp>
        <p:nvSpPr>
          <p:cNvPr id="4" name="AutoShape 8"/>
          <p:cNvSpPr>
            <a:spLocks noChangeArrowheads="1"/>
          </p:cNvSpPr>
          <p:nvPr/>
        </p:nvSpPr>
        <p:spPr bwMode="auto">
          <a:xfrm>
            <a:off x="2714625" y="5000625"/>
            <a:ext cx="5638800" cy="885825"/>
          </a:xfrm>
          <a:prstGeom prst="bevel">
            <a:avLst>
              <a:gd name="adj" fmla="val 1250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defTabSz="376238">
              <a:defRPr/>
            </a:pPr>
            <a:endParaRPr lang="es-ES" sz="1400" b="1" dirty="0">
              <a:solidFill>
                <a:schemeClr val="bg1"/>
              </a:solidFill>
              <a:effectLst>
                <a:outerShdw blurRad="38100" dist="38100" dir="2700000" algn="tl">
                  <a:srgbClr val="000000">
                    <a:alpha val="43137"/>
                  </a:srgbClr>
                </a:outerShdw>
              </a:effectLst>
              <a:latin typeface="Albertus" pitchFamily="34" charset="0"/>
            </a:endParaRPr>
          </a:p>
        </p:txBody>
      </p:sp>
      <p:sp>
        <p:nvSpPr>
          <p:cNvPr id="5" name="4 Rectángulo"/>
          <p:cNvSpPr/>
          <p:nvPr/>
        </p:nvSpPr>
        <p:spPr>
          <a:xfrm>
            <a:off x="2857488" y="785794"/>
            <a:ext cx="5572164" cy="3357586"/>
          </a:xfrm>
          <a:prstGeom prst="rect">
            <a:avLst/>
          </a:prstGeom>
          <a:ln>
            <a:noFill/>
          </a:ln>
          <a:effectLst>
            <a:glow rad="635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anchor="ctr"/>
          <a:lstStyle/>
          <a:p>
            <a:pPr algn="just" defTabSz="292100" eaLnBrk="0" hangingPunct="0">
              <a:buFont typeface="Wingdings" pitchFamily="2" charset="2"/>
              <a:buNone/>
              <a:defRPr/>
            </a:pPr>
            <a:endParaRPr lang="es-ES" sz="1600" b="1" dirty="0">
              <a:solidFill>
                <a:schemeClr val="tx1"/>
              </a:solidFill>
              <a:latin typeface="Albertus"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p>
        </p:txBody>
      </p:sp>
      <p:sp>
        <p:nvSpPr>
          <p:cNvPr id="1045"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p>
        </p:txBody>
      </p:sp>
      <p:sp>
        <p:nvSpPr>
          <p:cNvPr id="1047" name="Line 23"/>
          <p:cNvSpPr>
            <a:spLocks noChangeShapeType="1"/>
          </p:cNvSpPr>
          <p:nvPr/>
        </p:nvSpPr>
        <p:spPr bwMode="auto">
          <a:xfrm rot="10800000" flipH="1">
            <a:off x="25400" y="6235700"/>
            <a:ext cx="6659563" cy="0"/>
          </a:xfrm>
          <a:prstGeom prst="line">
            <a:avLst/>
          </a:prstGeom>
          <a:noFill/>
          <a:ln w="38100">
            <a:solidFill>
              <a:srgbClr val="FF0000"/>
            </a:solidFill>
            <a:round/>
            <a:headEnd/>
            <a:tailEnd/>
          </a:ln>
          <a:effectLst/>
        </p:spPr>
        <p:txBody>
          <a:bodyPr/>
          <a:lstStyle/>
          <a:p>
            <a:pPr>
              <a:defRPr/>
            </a:pPr>
            <a:endParaRPr lang="es-ES"/>
          </a:p>
        </p:txBody>
      </p:sp>
      <p:sp>
        <p:nvSpPr>
          <p:cNvPr id="1048" name="Line 24"/>
          <p:cNvSpPr>
            <a:spLocks noChangeShapeType="1"/>
          </p:cNvSpPr>
          <p:nvPr/>
        </p:nvSpPr>
        <p:spPr bwMode="auto">
          <a:xfrm rot="10800000" flipH="1">
            <a:off x="25400" y="6283325"/>
            <a:ext cx="6659563" cy="0"/>
          </a:xfrm>
          <a:prstGeom prst="line">
            <a:avLst/>
          </a:prstGeom>
          <a:noFill/>
          <a:ln w="38100">
            <a:solidFill>
              <a:srgbClr val="006600"/>
            </a:solidFill>
            <a:round/>
            <a:headEnd/>
            <a:tailEnd/>
          </a:ln>
          <a:effectLst/>
        </p:spPr>
        <p:txBody>
          <a:bodyPr/>
          <a:lstStyle/>
          <a:p>
            <a:pPr>
              <a:defRPr/>
            </a:pPr>
            <a:endParaRPr lang="es-ES"/>
          </a:p>
        </p:txBody>
      </p:sp>
      <p:pic>
        <p:nvPicPr>
          <p:cNvPr id="6150" name="Picture 25" descr="LOGO-OFICIAL-transparente"/>
          <p:cNvPicPr>
            <a:picLocks noChangeAspect="1" noChangeArrowheads="1"/>
          </p:cNvPicPr>
          <p:nvPr/>
        </p:nvPicPr>
        <p:blipFill>
          <a:blip r:embed="rId14" cstate="print"/>
          <a:srcRect/>
          <a:stretch>
            <a:fillRect/>
          </a:stretch>
        </p:blipFill>
        <p:spPr bwMode="auto">
          <a:xfrm>
            <a:off x="6443663" y="5876925"/>
            <a:ext cx="2700337" cy="7858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microsoft.com/office/2007/relationships/hdphoto" Target="../media/hdphoto4.wdp"/><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CALCULOS%20EXCEL%20TANA%20DIANA.xlsx"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6.wdp"/><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9.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image" Target="../media/image20.emf"/><Relationship Id="rId2" Type="http://schemas.openxmlformats.org/officeDocument/2006/relationships/chart" Target="../charts/chart4.xml"/><Relationship Id="rId1" Type="http://schemas.openxmlformats.org/officeDocument/2006/relationships/slideLayout" Target="../slideLayouts/slideLayout12.xml"/><Relationship Id="rId6" Type="http://schemas.openxmlformats.org/officeDocument/2006/relationships/image" Target="../media/image19.emf"/><Relationship Id="rId5" Type="http://schemas.openxmlformats.org/officeDocument/2006/relationships/chart" Target="../charts/chart7.xml"/><Relationship Id="rId4" Type="http://schemas.openxmlformats.org/officeDocument/2006/relationships/chart" Target="../charts/chart6.xml"/></Relationships>
</file>

<file path=ppt/slides/_rels/slide26.xml.rels><?xml version="1.0" encoding="UTF-8" standalone="yes"?>
<Relationships xmlns="http://schemas.openxmlformats.org/package/2006/relationships"><Relationship Id="rId3" Type="http://schemas.openxmlformats.org/officeDocument/2006/relationships/chart" Target="../charts/chart9.xml"/><Relationship Id="rId7" Type="http://schemas.openxmlformats.org/officeDocument/2006/relationships/image" Target="../media/image23.emf"/><Relationship Id="rId2" Type="http://schemas.openxmlformats.org/officeDocument/2006/relationships/chart" Target="../charts/chart8.xml"/><Relationship Id="rId1" Type="http://schemas.openxmlformats.org/officeDocument/2006/relationships/slideLayout" Target="../slideLayouts/slideLayout12.xml"/><Relationship Id="rId6" Type="http://schemas.openxmlformats.org/officeDocument/2006/relationships/chart" Target="../charts/chart10.xml"/><Relationship Id="rId5" Type="http://schemas.openxmlformats.org/officeDocument/2006/relationships/image" Target="../media/image22.emf"/><Relationship Id="rId4" Type="http://schemas.openxmlformats.org/officeDocument/2006/relationships/image" Target="../media/image21.emf"/></Relationships>
</file>

<file path=ppt/slides/_rels/slide2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chart" Target="../charts/chart11.xml"/><Relationship Id="rId1" Type="http://schemas.openxmlformats.org/officeDocument/2006/relationships/slideLayout" Target="../slideLayouts/slideLayout12.xml"/><Relationship Id="rId5" Type="http://schemas.openxmlformats.org/officeDocument/2006/relationships/image" Target="../media/image25.emf"/><Relationship Id="rId4" Type="http://schemas.openxmlformats.org/officeDocument/2006/relationships/chart" Target="../charts/chart12.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26.emf"/><Relationship Id="rId1" Type="http://schemas.openxmlformats.org/officeDocument/2006/relationships/slideLayout" Target="../slideLayouts/slideLayout12.xml"/><Relationship Id="rId6" Type="http://schemas.openxmlformats.org/officeDocument/2006/relationships/chart" Target="../charts/chart15.xml"/><Relationship Id="rId5" Type="http://schemas.openxmlformats.org/officeDocument/2006/relationships/image" Target="../media/image27.emf"/><Relationship Id="rId4" Type="http://schemas.openxmlformats.org/officeDocument/2006/relationships/chart" Target="../charts/char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1.png"/><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microsoft.com/office/2007/relationships/hdphoto" Target="../media/hdphoto2.wdp"/></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caratula espe"/>
          <p:cNvPicPr>
            <a:picLocks noGrp="1" noChangeAspect="1"/>
          </p:cNvPicPr>
          <p:nvPr isPhoto="1"/>
        </p:nvPicPr>
        <p:blipFill rotWithShape="1">
          <a:blip r:embed="rId2">
            <a:lum/>
            <a:extLst>
              <a:ext uri="{28A0092B-C50C-407E-A947-70E740481C1C}">
                <a14:useLocalDpi xmlns:a14="http://schemas.microsoft.com/office/drawing/2010/main" val="0"/>
              </a:ext>
            </a:extLst>
          </a:blip>
          <a:srcRect l="3428"/>
          <a:stretch/>
        </p:blipFill>
        <p:spPr>
          <a:xfrm>
            <a:off x="0" y="0"/>
            <a:ext cx="9144000" cy="6858000"/>
          </a:xfrm>
          <a:prstGeom prst="rect">
            <a:avLst/>
          </a:prstGeom>
          <a:noFill/>
          <a:ln>
            <a:noFill/>
          </a:ln>
        </p:spPr>
      </p:pic>
      <p:sp>
        <p:nvSpPr>
          <p:cNvPr id="3" name="2 Rectángulo"/>
          <p:cNvSpPr/>
          <p:nvPr/>
        </p:nvSpPr>
        <p:spPr>
          <a:xfrm>
            <a:off x="611560" y="1293142"/>
            <a:ext cx="8496944" cy="4893647"/>
          </a:xfrm>
          <a:prstGeom prst="rect">
            <a:avLst/>
          </a:prstGeom>
        </p:spPr>
        <p:txBody>
          <a:bodyPr wrap="square">
            <a:spAutoFit/>
          </a:bodyPr>
          <a:lstStyle/>
          <a:p>
            <a:pPr algn="ctr"/>
            <a:r>
              <a:rPr lang="es-ES" b="1" dirty="0">
                <a:latin typeface="Times New Roman" panose="02020603050405020304" pitchFamily="18" charset="0"/>
                <a:cs typeface="Times New Roman" panose="02020603050405020304" pitchFamily="18" charset="0"/>
              </a:rPr>
              <a:t>DEPARTAMENTO DE CIENCIAS ECONÓMICAS, ADMINISTRATIVAS Y DE COMERCIO</a:t>
            </a:r>
          </a:p>
          <a:p>
            <a:pPr algn="ctr"/>
            <a:endParaRPr lang="es-ES" b="1" dirty="0">
              <a:latin typeface="Times New Roman" panose="02020603050405020304" pitchFamily="18" charset="0"/>
              <a:cs typeface="Times New Roman" panose="02020603050405020304" pitchFamily="18" charset="0"/>
            </a:endParaRPr>
          </a:p>
          <a:p>
            <a:pPr algn="ctr"/>
            <a:r>
              <a:rPr lang="es-ES" b="1" dirty="0">
                <a:latin typeface="Times New Roman" panose="02020603050405020304" pitchFamily="18" charset="0"/>
                <a:cs typeface="Times New Roman" panose="02020603050405020304" pitchFamily="18" charset="0"/>
              </a:rPr>
              <a:t>CARRERA DE CONTABILIDAD Y AUDITORÍA</a:t>
            </a:r>
          </a:p>
          <a:p>
            <a:pPr algn="ctr"/>
            <a:endParaRPr lang="es-ES" b="1" dirty="0">
              <a:latin typeface="Times New Roman" panose="02020603050405020304" pitchFamily="18" charset="0"/>
              <a:cs typeface="Times New Roman" panose="02020603050405020304" pitchFamily="18" charset="0"/>
            </a:endParaRPr>
          </a:p>
          <a:p>
            <a:pPr algn="ctr"/>
            <a:r>
              <a:rPr lang="es-ES" b="1" dirty="0">
                <a:latin typeface="Times New Roman" panose="02020603050405020304" pitchFamily="18" charset="0"/>
                <a:cs typeface="Times New Roman" panose="02020603050405020304" pitchFamily="18" charset="0"/>
              </a:rPr>
              <a:t>TABAJO DE TITULACIÓN PREVIO A LA OBTENCIÓN DEL TÍTULO DE CONTADOR PÚBLICO AUTORIZADO (CPA)</a:t>
            </a:r>
          </a:p>
          <a:p>
            <a:pPr algn="ctr"/>
            <a:endParaRPr lang="es-ES" b="1" dirty="0">
              <a:latin typeface="Times New Roman" panose="02020603050405020304" pitchFamily="18" charset="0"/>
              <a:cs typeface="Times New Roman" panose="02020603050405020304" pitchFamily="18" charset="0"/>
            </a:endParaRPr>
          </a:p>
          <a:p>
            <a:pPr algn="ctr"/>
            <a:r>
              <a:rPr lang="es-ES" b="1" dirty="0">
                <a:latin typeface="Times New Roman" panose="02020603050405020304" pitchFamily="18" charset="0"/>
                <a:cs typeface="Times New Roman" panose="02020603050405020304" pitchFamily="18" charset="0"/>
              </a:rPr>
              <a:t>TEMA: ‘‘ESTRATEGIAS DE FINANCIAMIENTO E INVERSIÓN UTILIZADAS POR LOS HOTELES DE CUATRO ESTRELLAS DEL DISTRITO METROPOLITANO DE QUITO Y SU INCIDENCIA EN LA RENTABILIDAD”</a:t>
            </a:r>
          </a:p>
          <a:p>
            <a:pPr algn="ctr"/>
            <a:endParaRPr lang="es-ES" sz="1600" b="1" dirty="0">
              <a:latin typeface="Times New Roman" panose="02020603050405020304" pitchFamily="18" charset="0"/>
              <a:cs typeface="Times New Roman" panose="02020603050405020304" pitchFamily="18" charset="0"/>
            </a:endParaRPr>
          </a:p>
          <a:p>
            <a:pPr algn="ctr"/>
            <a:r>
              <a:rPr lang="es-ES" b="1" dirty="0">
                <a:latin typeface="Times New Roman" panose="02020603050405020304" pitchFamily="18" charset="0"/>
                <a:cs typeface="Times New Roman" panose="02020603050405020304" pitchFamily="18" charset="0"/>
              </a:rPr>
              <a:t>AUTOR: TANA PASPUEL, DIANA VALERIA</a:t>
            </a:r>
          </a:p>
          <a:p>
            <a:pPr algn="ctr"/>
            <a:endParaRPr lang="es-ES" sz="1600" b="1" dirty="0">
              <a:latin typeface="Times New Roman" panose="02020603050405020304" pitchFamily="18" charset="0"/>
              <a:cs typeface="Times New Roman" panose="02020603050405020304" pitchFamily="18" charset="0"/>
            </a:endParaRPr>
          </a:p>
          <a:p>
            <a:pPr algn="ctr"/>
            <a:r>
              <a:rPr lang="es-ES" b="1" dirty="0">
                <a:latin typeface="Times New Roman" panose="02020603050405020304" pitchFamily="18" charset="0"/>
                <a:cs typeface="Times New Roman" panose="02020603050405020304" pitchFamily="18" charset="0"/>
              </a:rPr>
              <a:t>DIRECTOR:  ING. CAMPAÑA MOYA, CAMILO RIGOBERTO  </a:t>
            </a:r>
          </a:p>
          <a:p>
            <a:pPr algn="ctr"/>
            <a:endParaRPr lang="es-ES" sz="1600" b="1" dirty="0">
              <a:latin typeface="Times New Roman" panose="02020603050405020304" pitchFamily="18" charset="0"/>
              <a:cs typeface="Times New Roman" panose="02020603050405020304" pitchFamily="18" charset="0"/>
            </a:endParaRPr>
          </a:p>
          <a:p>
            <a:pPr algn="ctr"/>
            <a:r>
              <a:rPr lang="es-ES" b="1" dirty="0">
                <a:latin typeface="Times New Roman" panose="02020603050405020304" pitchFamily="18" charset="0"/>
                <a:cs typeface="Times New Roman" panose="02020603050405020304" pitchFamily="18" charset="0"/>
              </a:rPr>
              <a:t>SANGOLQUÍ, 2018</a:t>
            </a:r>
          </a:p>
        </p:txBody>
      </p:sp>
      <p:pic>
        <p:nvPicPr>
          <p:cNvPr id="4" name="Imagen 8"/>
          <p:cNvPicPr>
            <a:picLocks noChangeAspect="1"/>
          </p:cNvPicPr>
          <p:nvPr/>
        </p:nvPicPr>
        <p:blipFill rotWithShape="1">
          <a:blip r:embed="rId3" cstate="print">
            <a:extLst>
              <a:ext uri="{28A0092B-C50C-407E-A947-70E740481C1C}">
                <a14:useLocalDpi xmlns:a14="http://schemas.microsoft.com/office/drawing/2010/main" val="0"/>
              </a:ext>
            </a:extLst>
          </a:blip>
          <a:srcRect t="4490" b="12873"/>
          <a:stretch/>
        </p:blipFill>
        <p:spPr>
          <a:xfrm>
            <a:off x="1547664" y="44624"/>
            <a:ext cx="6529589" cy="1160060"/>
          </a:xfrm>
          <a:prstGeom prst="rect">
            <a:avLst/>
          </a:prstGeom>
        </p:spPr>
      </p:pic>
    </p:spTree>
    <p:extLst>
      <p:ext uri="{BB962C8B-B14F-4D97-AF65-F5344CB8AC3E}">
        <p14:creationId xmlns:p14="http://schemas.microsoft.com/office/powerpoint/2010/main" val="31035757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37907" t="9765" r="18279" b="45117"/>
          <a:stretch/>
        </p:blipFill>
        <p:spPr bwMode="auto">
          <a:xfrm>
            <a:off x="0" y="620688"/>
            <a:ext cx="9108504" cy="5354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1 Diagrama"/>
          <p:cNvGraphicFramePr/>
          <p:nvPr>
            <p:extLst>
              <p:ext uri="{D42A27DB-BD31-4B8C-83A1-F6EECF244321}">
                <p14:modId xmlns:p14="http://schemas.microsoft.com/office/powerpoint/2010/main" val="40555263"/>
              </p:ext>
            </p:extLst>
          </p:nvPr>
        </p:nvGraphicFramePr>
        <p:xfrm>
          <a:off x="0" y="620687"/>
          <a:ext cx="9144000" cy="29523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2 CuadroTexto"/>
          <p:cNvSpPr txBox="1"/>
          <p:nvPr/>
        </p:nvSpPr>
        <p:spPr>
          <a:xfrm>
            <a:off x="6228184" y="0"/>
            <a:ext cx="2880320" cy="523220"/>
          </a:xfrm>
          <a:prstGeom prst="rect">
            <a:avLst/>
          </a:prstGeom>
          <a:noFill/>
        </p:spPr>
        <p:txBody>
          <a:bodyPr wrap="square" rtlCol="0">
            <a:spAutoFit/>
          </a:bodyPr>
          <a:lstStyle/>
          <a:p>
            <a:r>
              <a:rPr lang="es-ES" sz="2800" b="1" i="1" dirty="0">
                <a:latin typeface="Times New Roman" panose="02020603050405020304" pitchFamily="18" charset="0"/>
                <a:cs typeface="Times New Roman" panose="02020603050405020304" pitchFamily="18" charset="0"/>
              </a:rPr>
              <a:t>Teorías de soporte</a:t>
            </a:r>
          </a:p>
        </p:txBody>
      </p:sp>
      <p:sp>
        <p:nvSpPr>
          <p:cNvPr id="4" name="3 CuadroTexto"/>
          <p:cNvSpPr txBox="1"/>
          <p:nvPr/>
        </p:nvSpPr>
        <p:spPr>
          <a:xfrm>
            <a:off x="4644008" y="2204863"/>
            <a:ext cx="3600400" cy="307777"/>
          </a:xfrm>
          <a:prstGeom prst="rect">
            <a:avLst/>
          </a:prstGeom>
          <a:noFill/>
        </p:spPr>
        <p:txBody>
          <a:bodyPr wrap="square" rtlCol="0">
            <a:spAutoFit/>
          </a:bodyPr>
          <a:lstStyle/>
          <a:p>
            <a:r>
              <a:rPr lang="es-MX" sz="1400" dirty="0">
                <a:latin typeface="Times New Roman" panose="02020603050405020304" pitchFamily="18" charset="0"/>
                <a:cs typeface="Times New Roman" panose="02020603050405020304" pitchFamily="18" charset="0"/>
              </a:rPr>
              <a:t>Componentes básicos de toda estrategia:</a:t>
            </a:r>
            <a:endParaRPr lang="es-EC" sz="1400" dirty="0">
              <a:latin typeface="Times New Roman" panose="02020603050405020304" pitchFamily="18" charset="0"/>
              <a:cs typeface="Times New Roman" panose="02020603050405020304" pitchFamily="18" charset="0"/>
            </a:endParaRPr>
          </a:p>
        </p:txBody>
      </p:sp>
      <p:sp>
        <p:nvSpPr>
          <p:cNvPr id="5" name="4 CuadroTexto"/>
          <p:cNvSpPr txBox="1"/>
          <p:nvPr/>
        </p:nvSpPr>
        <p:spPr>
          <a:xfrm>
            <a:off x="2339752" y="3296017"/>
            <a:ext cx="4608512" cy="276999"/>
          </a:xfrm>
          <a:prstGeom prst="rect">
            <a:avLst/>
          </a:prstGeom>
          <a:noFill/>
        </p:spPr>
        <p:txBody>
          <a:bodyPr wrap="square" rtlCol="0">
            <a:spAutoFit/>
          </a:bodyPr>
          <a:lstStyle/>
          <a:p>
            <a:r>
              <a:rPr lang="es-EC" sz="1200" dirty="0">
                <a:latin typeface="Times New Roman" panose="02020603050405020304" pitchFamily="18" charset="0"/>
                <a:cs typeface="Times New Roman" panose="02020603050405020304" pitchFamily="18" charset="0"/>
              </a:rPr>
              <a:t>Elaboración propia : Fuente </a:t>
            </a:r>
            <a:r>
              <a:rPr lang="es-EC" sz="1200" dirty="0" err="1">
                <a:latin typeface="Times New Roman" panose="02020603050405020304" pitchFamily="18" charset="0"/>
                <a:cs typeface="Times New Roman" panose="02020603050405020304" pitchFamily="18" charset="0"/>
              </a:rPr>
              <a:t>Menguzzato</a:t>
            </a:r>
            <a:r>
              <a:rPr lang="es-EC" sz="1200" dirty="0">
                <a:latin typeface="Times New Roman" panose="02020603050405020304" pitchFamily="18" charset="0"/>
                <a:cs typeface="Times New Roman" panose="02020603050405020304" pitchFamily="18" charset="0"/>
              </a:rPr>
              <a:t>, M. y </a:t>
            </a:r>
            <a:r>
              <a:rPr lang="es-EC" sz="1200" dirty="0" err="1">
                <a:latin typeface="Times New Roman" panose="02020603050405020304" pitchFamily="18" charset="0"/>
                <a:cs typeface="Times New Roman" panose="02020603050405020304" pitchFamily="18" charset="0"/>
              </a:rPr>
              <a:t>Renau</a:t>
            </a:r>
            <a:r>
              <a:rPr lang="es-EC" sz="1200" dirty="0">
                <a:latin typeface="Times New Roman" panose="02020603050405020304" pitchFamily="18" charset="0"/>
                <a:cs typeface="Times New Roman" panose="02020603050405020304" pitchFamily="18" charset="0"/>
              </a:rPr>
              <a:t>, J.J.(1991)</a:t>
            </a:r>
          </a:p>
        </p:txBody>
      </p:sp>
      <p:graphicFrame>
        <p:nvGraphicFramePr>
          <p:cNvPr id="6" name="5 Diagrama"/>
          <p:cNvGraphicFramePr/>
          <p:nvPr>
            <p:extLst>
              <p:ext uri="{D42A27DB-BD31-4B8C-83A1-F6EECF244321}">
                <p14:modId xmlns:p14="http://schemas.microsoft.com/office/powerpoint/2010/main" val="1963469545"/>
              </p:ext>
            </p:extLst>
          </p:nvPr>
        </p:nvGraphicFramePr>
        <p:xfrm>
          <a:off x="76439" y="3485233"/>
          <a:ext cx="9001000" cy="282408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7" name="6 CuadroTexto"/>
          <p:cNvSpPr txBox="1"/>
          <p:nvPr/>
        </p:nvSpPr>
        <p:spPr>
          <a:xfrm>
            <a:off x="2051720" y="5877272"/>
            <a:ext cx="4608512" cy="276999"/>
          </a:xfrm>
          <a:prstGeom prst="rect">
            <a:avLst/>
          </a:prstGeom>
          <a:noFill/>
        </p:spPr>
        <p:txBody>
          <a:bodyPr wrap="square" rtlCol="0">
            <a:spAutoFit/>
          </a:bodyPr>
          <a:lstStyle/>
          <a:p>
            <a:r>
              <a:rPr lang="es-EC" sz="1200" dirty="0">
                <a:latin typeface="Times New Roman" panose="02020603050405020304" pitchFamily="18" charset="0"/>
                <a:cs typeface="Times New Roman" panose="02020603050405020304" pitchFamily="18" charset="0"/>
              </a:rPr>
              <a:t>Elaboración propia : Fuente </a:t>
            </a:r>
            <a:r>
              <a:rPr lang="es-ES" sz="1200" dirty="0"/>
              <a:t>(</a:t>
            </a:r>
            <a:r>
              <a:rPr lang="es-ES" sz="1200" dirty="0" err="1"/>
              <a:t>Gitman</a:t>
            </a:r>
            <a:r>
              <a:rPr lang="es-ES" sz="1200" dirty="0"/>
              <a:t> &amp; </a:t>
            </a:r>
            <a:r>
              <a:rPr lang="es-ES" sz="1200" dirty="0" err="1"/>
              <a:t>Zutter</a:t>
            </a:r>
            <a:r>
              <a:rPr lang="es-ES" sz="1200" dirty="0"/>
              <a:t>, 2012, pág. 250)</a:t>
            </a:r>
            <a:endParaRPr lang="es-EC"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2859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999FF"/>
        </a:solidFill>
        <a:effectLst/>
      </p:bgPr>
    </p:bg>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744" t="9463" r="35424" b="53469"/>
          <a:stretch/>
        </p:blipFill>
        <p:spPr bwMode="auto">
          <a:xfrm>
            <a:off x="0" y="523220"/>
            <a:ext cx="9120035" cy="5426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2 Diagrama"/>
          <p:cNvGraphicFramePr/>
          <p:nvPr>
            <p:extLst>
              <p:ext uri="{D42A27DB-BD31-4B8C-83A1-F6EECF244321}">
                <p14:modId xmlns:p14="http://schemas.microsoft.com/office/powerpoint/2010/main" val="2616231630"/>
              </p:ext>
            </p:extLst>
          </p:nvPr>
        </p:nvGraphicFramePr>
        <p:xfrm>
          <a:off x="107504" y="692696"/>
          <a:ext cx="9001000"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CuadroTexto"/>
          <p:cNvSpPr txBox="1"/>
          <p:nvPr/>
        </p:nvSpPr>
        <p:spPr>
          <a:xfrm>
            <a:off x="6228184" y="0"/>
            <a:ext cx="2880320" cy="523220"/>
          </a:xfrm>
          <a:prstGeom prst="rect">
            <a:avLst/>
          </a:prstGeom>
          <a:noFill/>
        </p:spPr>
        <p:txBody>
          <a:bodyPr wrap="square" rtlCol="0">
            <a:spAutoFit/>
          </a:bodyPr>
          <a:lstStyle/>
          <a:p>
            <a:r>
              <a:rPr lang="es-ES" sz="2800" b="1" i="1" dirty="0">
                <a:latin typeface="Times New Roman" panose="02020603050405020304" pitchFamily="18" charset="0"/>
                <a:cs typeface="Times New Roman" panose="02020603050405020304" pitchFamily="18" charset="0"/>
              </a:rPr>
              <a:t>Teorías de soporte</a:t>
            </a:r>
          </a:p>
        </p:txBody>
      </p:sp>
    </p:spTree>
    <p:extLst>
      <p:ext uri="{BB962C8B-B14F-4D97-AF65-F5344CB8AC3E}">
        <p14:creationId xmlns:p14="http://schemas.microsoft.com/office/powerpoint/2010/main" val="2263046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8130" name="Picture 2" descr="Resultado de imagen para inflacion"/>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5496" y="646331"/>
            <a:ext cx="9145016" cy="5250411"/>
          </a:xfrm>
          <a:prstGeom prst="rect">
            <a:avLst/>
          </a:prstGeom>
        </p:spPr>
        <p:style>
          <a:lnRef idx="1">
            <a:schemeClr val="accent6"/>
          </a:lnRef>
          <a:fillRef idx="2">
            <a:schemeClr val="accent6"/>
          </a:fillRef>
          <a:effectRef idx="1">
            <a:schemeClr val="accent6"/>
          </a:effectRef>
          <a:fontRef idx="minor">
            <a:schemeClr val="dk1"/>
          </a:fontRef>
        </p:style>
      </p:pic>
      <p:cxnSp>
        <p:nvCxnSpPr>
          <p:cNvPr id="40" name="39 Conector recto"/>
          <p:cNvCxnSpPr/>
          <p:nvPr/>
        </p:nvCxnSpPr>
        <p:spPr>
          <a:xfrm>
            <a:off x="4788024" y="2492896"/>
            <a:ext cx="0" cy="3224336"/>
          </a:xfrm>
          <a:prstGeom prst="line">
            <a:avLst/>
          </a:prstGeom>
          <a:ln/>
        </p:spPr>
        <p:style>
          <a:lnRef idx="1">
            <a:schemeClr val="accent6"/>
          </a:lnRef>
          <a:fillRef idx="2">
            <a:schemeClr val="accent6"/>
          </a:fillRef>
          <a:effectRef idx="1">
            <a:schemeClr val="accent6"/>
          </a:effectRef>
          <a:fontRef idx="minor">
            <a:schemeClr val="dk1"/>
          </a:fontRef>
        </p:style>
      </p:cxnSp>
      <p:cxnSp>
        <p:nvCxnSpPr>
          <p:cNvPr id="35" name="34 Conector recto"/>
          <p:cNvCxnSpPr/>
          <p:nvPr/>
        </p:nvCxnSpPr>
        <p:spPr>
          <a:xfrm>
            <a:off x="8180784" y="2400418"/>
            <a:ext cx="0" cy="1743916"/>
          </a:xfrm>
          <a:prstGeom prst="line">
            <a:avLst/>
          </a:prstGeom>
          <a:ln/>
        </p:spPr>
        <p:style>
          <a:lnRef idx="1">
            <a:schemeClr val="accent6"/>
          </a:lnRef>
          <a:fillRef idx="2">
            <a:schemeClr val="accent6"/>
          </a:fillRef>
          <a:effectRef idx="1">
            <a:schemeClr val="accent6"/>
          </a:effectRef>
          <a:fontRef idx="minor">
            <a:schemeClr val="dk1"/>
          </a:fontRef>
        </p:style>
      </p:cxnSp>
      <p:sp>
        <p:nvSpPr>
          <p:cNvPr id="2" name="1 CuadroTexto"/>
          <p:cNvSpPr txBox="1"/>
          <p:nvPr/>
        </p:nvSpPr>
        <p:spPr>
          <a:xfrm>
            <a:off x="4427984" y="0"/>
            <a:ext cx="4568470" cy="646331"/>
          </a:xfrm>
          <a:prstGeom prst="rect">
            <a:avLst/>
          </a:prstGeom>
          <a:noFill/>
        </p:spPr>
        <p:txBody>
          <a:bodyPr wrap="square" rtlCol="0">
            <a:spAutoFit/>
          </a:bodyPr>
          <a:lstStyle/>
          <a:p>
            <a:r>
              <a:rPr lang="es-ES" sz="3600" b="1" i="1" dirty="0">
                <a:latin typeface="Times New Roman" panose="02020603050405020304" pitchFamily="18" charset="0"/>
                <a:cs typeface="Times New Roman" panose="02020603050405020304" pitchFamily="18" charset="0"/>
              </a:rPr>
              <a:t>Categorías de estudio</a:t>
            </a:r>
          </a:p>
        </p:txBody>
      </p:sp>
      <p:sp>
        <p:nvSpPr>
          <p:cNvPr id="3" name="2 Rectángulo redondeado"/>
          <p:cNvSpPr/>
          <p:nvPr/>
        </p:nvSpPr>
        <p:spPr>
          <a:xfrm>
            <a:off x="2987824" y="836712"/>
            <a:ext cx="3528392" cy="165618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dirty="0">
                <a:solidFill>
                  <a:schemeClr val="tx1"/>
                </a:solidFill>
                <a:latin typeface="Times New Roman" panose="02020603050405020304" pitchFamily="18" charset="0"/>
                <a:cs typeface="Times New Roman" panose="02020603050405020304" pitchFamily="18" charset="0"/>
              </a:rPr>
              <a:t>Estrategias de financiamiento e inversión utilizadas por los hoteles de cuatro estrellas del Distrito Metropolitano de Quito  y su incidencia en la rentabilidad</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7" name="6 Rectángulo"/>
          <p:cNvSpPr/>
          <p:nvPr/>
        </p:nvSpPr>
        <p:spPr>
          <a:xfrm>
            <a:off x="433618" y="2780928"/>
            <a:ext cx="2304256" cy="57606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b="1" dirty="0">
                <a:solidFill>
                  <a:schemeClr val="tx1"/>
                </a:solidFill>
                <a:latin typeface="Times New Roman" panose="02020603050405020304" pitchFamily="18" charset="0"/>
                <a:cs typeface="Times New Roman" panose="02020603050405020304" pitchFamily="18" charset="0"/>
              </a:rPr>
              <a:t>FACTORES EXTERNOS</a:t>
            </a:r>
            <a:endParaRPr lang="es-EC" b="1" dirty="0">
              <a:solidFill>
                <a:schemeClr val="tx1"/>
              </a:solidFill>
              <a:latin typeface="Times New Roman" panose="02020603050405020304" pitchFamily="18" charset="0"/>
              <a:cs typeface="Times New Roman" panose="02020603050405020304" pitchFamily="18" charset="0"/>
            </a:endParaRPr>
          </a:p>
        </p:txBody>
      </p:sp>
      <p:sp>
        <p:nvSpPr>
          <p:cNvPr id="8" name="7 CuadroTexto"/>
          <p:cNvSpPr txBox="1"/>
          <p:nvPr/>
        </p:nvSpPr>
        <p:spPr>
          <a:xfrm>
            <a:off x="35496" y="3579981"/>
            <a:ext cx="3240360" cy="230832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Factores económicos (PIB, inflación, tasa activa, riesgo país)                         </a:t>
            </a:r>
          </a:p>
          <a:p>
            <a:pPr marL="285750" indent="-285750">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Factores sociales, culturales, demográficos y ambientales</a:t>
            </a:r>
          </a:p>
          <a:p>
            <a:pPr marL="285750" indent="-285750">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Factores políticos, gubernamentales y legales</a:t>
            </a:r>
          </a:p>
          <a:p>
            <a:pPr marL="285750" indent="-285750">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Factores tecnológicos</a:t>
            </a:r>
          </a:p>
        </p:txBody>
      </p:sp>
      <p:sp>
        <p:nvSpPr>
          <p:cNvPr id="11" name="10 Elipse"/>
          <p:cNvSpPr/>
          <p:nvPr/>
        </p:nvSpPr>
        <p:spPr>
          <a:xfrm>
            <a:off x="6619319" y="1176282"/>
            <a:ext cx="2700300" cy="122413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b="1" dirty="0">
                <a:solidFill>
                  <a:schemeClr val="tx1"/>
                </a:solidFill>
                <a:latin typeface="Times New Roman" panose="02020603050405020304" pitchFamily="18" charset="0"/>
                <a:cs typeface="Times New Roman" panose="02020603050405020304" pitchFamily="18" charset="0"/>
              </a:rPr>
              <a:t>ESTRATEGIAS</a:t>
            </a:r>
            <a:endParaRPr lang="es-EC" b="1" dirty="0">
              <a:solidFill>
                <a:schemeClr val="tx1"/>
              </a:solidFill>
              <a:latin typeface="Times New Roman" panose="02020603050405020304" pitchFamily="18" charset="0"/>
              <a:cs typeface="Times New Roman" panose="02020603050405020304" pitchFamily="18" charset="0"/>
            </a:endParaRPr>
          </a:p>
        </p:txBody>
      </p:sp>
      <p:sp>
        <p:nvSpPr>
          <p:cNvPr id="12" name="11 Elipse"/>
          <p:cNvSpPr/>
          <p:nvPr/>
        </p:nvSpPr>
        <p:spPr>
          <a:xfrm>
            <a:off x="6181650" y="2875624"/>
            <a:ext cx="2517998" cy="87358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dirty="0">
                <a:solidFill>
                  <a:schemeClr val="tx1"/>
                </a:solidFill>
                <a:latin typeface="Times New Roman" panose="02020603050405020304" pitchFamily="18" charset="0"/>
                <a:cs typeface="Times New Roman" panose="02020603050405020304" pitchFamily="18" charset="0"/>
              </a:rPr>
              <a:t>Financiamiento</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13" name="12 Elipse"/>
          <p:cNvSpPr/>
          <p:nvPr/>
        </p:nvSpPr>
        <p:spPr>
          <a:xfrm>
            <a:off x="6876256" y="4144334"/>
            <a:ext cx="2304256" cy="87358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dirty="0">
                <a:solidFill>
                  <a:schemeClr val="tx1"/>
                </a:solidFill>
                <a:latin typeface="Times New Roman" panose="02020603050405020304" pitchFamily="18" charset="0"/>
                <a:cs typeface="Times New Roman" panose="02020603050405020304" pitchFamily="18" charset="0"/>
              </a:rPr>
              <a:t>Inversión</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14" name="13 Flecha abajo"/>
          <p:cNvSpPr/>
          <p:nvPr/>
        </p:nvSpPr>
        <p:spPr>
          <a:xfrm>
            <a:off x="3347864" y="2636912"/>
            <a:ext cx="2808312" cy="1253175"/>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MX" sz="1600" b="1" dirty="0">
              <a:solidFill>
                <a:schemeClr val="tx1"/>
              </a:solidFill>
              <a:latin typeface="Times New Roman" panose="02020603050405020304" pitchFamily="18" charset="0"/>
              <a:cs typeface="Times New Roman" panose="02020603050405020304" pitchFamily="18" charset="0"/>
            </a:endParaRPr>
          </a:p>
          <a:p>
            <a:pPr algn="ctr"/>
            <a:r>
              <a:rPr lang="es-MX" sz="1600" b="1" dirty="0">
                <a:solidFill>
                  <a:schemeClr val="tx1"/>
                </a:solidFill>
                <a:latin typeface="Times New Roman" panose="02020603050405020304" pitchFamily="18" charset="0"/>
                <a:cs typeface="Times New Roman" panose="02020603050405020304" pitchFamily="18" charset="0"/>
              </a:rPr>
              <a:t>Razones e indicadores financieros</a:t>
            </a:r>
            <a:endParaRPr lang="es-EC" sz="1600" b="1" dirty="0">
              <a:solidFill>
                <a:schemeClr val="tx1"/>
              </a:solidFill>
              <a:latin typeface="Times New Roman" panose="02020603050405020304" pitchFamily="18" charset="0"/>
              <a:cs typeface="Times New Roman" panose="02020603050405020304" pitchFamily="18" charset="0"/>
            </a:endParaRPr>
          </a:p>
          <a:p>
            <a:pPr algn="ctr"/>
            <a:endParaRPr lang="es-EC" sz="1600" b="1" dirty="0">
              <a:solidFill>
                <a:schemeClr val="tx1"/>
              </a:solidFill>
              <a:latin typeface="Times New Roman" panose="02020603050405020304" pitchFamily="18" charset="0"/>
              <a:cs typeface="Times New Roman" panose="02020603050405020304" pitchFamily="18" charset="0"/>
            </a:endParaRPr>
          </a:p>
        </p:txBody>
      </p:sp>
      <p:sp>
        <p:nvSpPr>
          <p:cNvPr id="15" name="14 Rectángulo"/>
          <p:cNvSpPr/>
          <p:nvPr/>
        </p:nvSpPr>
        <p:spPr>
          <a:xfrm>
            <a:off x="3437012" y="4005064"/>
            <a:ext cx="2736304" cy="43204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dirty="0">
                <a:solidFill>
                  <a:schemeClr val="tx1"/>
                </a:solidFill>
                <a:latin typeface="Times New Roman" panose="02020603050405020304" pitchFamily="18" charset="0"/>
                <a:cs typeface="Times New Roman" panose="02020603050405020304" pitchFamily="18" charset="0"/>
              </a:rPr>
              <a:t>Liquidez</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17" name="16 Rectángulo"/>
          <p:cNvSpPr/>
          <p:nvPr/>
        </p:nvSpPr>
        <p:spPr>
          <a:xfrm>
            <a:off x="3491880" y="4581128"/>
            <a:ext cx="2736304" cy="43204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dirty="0">
                <a:solidFill>
                  <a:schemeClr val="tx1"/>
                </a:solidFill>
                <a:latin typeface="Times New Roman" panose="02020603050405020304" pitchFamily="18" charset="0"/>
                <a:cs typeface="Times New Roman" panose="02020603050405020304" pitchFamily="18" charset="0"/>
              </a:rPr>
              <a:t>Actividad</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18" name="17 Rectángulo"/>
          <p:cNvSpPr/>
          <p:nvPr/>
        </p:nvSpPr>
        <p:spPr>
          <a:xfrm>
            <a:off x="3491880" y="5149552"/>
            <a:ext cx="2736304" cy="43204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dirty="0">
                <a:solidFill>
                  <a:schemeClr val="tx1"/>
                </a:solidFill>
                <a:latin typeface="Times New Roman" panose="02020603050405020304" pitchFamily="18" charset="0"/>
                <a:cs typeface="Times New Roman" panose="02020603050405020304" pitchFamily="18" charset="0"/>
              </a:rPr>
              <a:t>Apalancamiento</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19" name="18 Rectángulo"/>
          <p:cNvSpPr/>
          <p:nvPr/>
        </p:nvSpPr>
        <p:spPr>
          <a:xfrm>
            <a:off x="3494162" y="5717232"/>
            <a:ext cx="2736304" cy="43204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dirty="0">
                <a:solidFill>
                  <a:schemeClr val="tx1"/>
                </a:solidFill>
                <a:latin typeface="Times New Roman" panose="02020603050405020304" pitchFamily="18" charset="0"/>
                <a:cs typeface="Times New Roman" panose="02020603050405020304" pitchFamily="18" charset="0"/>
              </a:rPr>
              <a:t>Rentabilidad</a:t>
            </a:r>
            <a:endParaRPr lang="es-EC" dirty="0">
              <a:solidFill>
                <a:schemeClr val="tx1"/>
              </a:solidFill>
              <a:latin typeface="Times New Roman" panose="02020603050405020304" pitchFamily="18" charset="0"/>
              <a:cs typeface="Times New Roman" panose="02020603050405020304" pitchFamily="18" charset="0"/>
            </a:endParaRPr>
          </a:p>
        </p:txBody>
      </p:sp>
      <p:cxnSp>
        <p:nvCxnSpPr>
          <p:cNvPr id="21" name="20 Conector recto"/>
          <p:cNvCxnSpPr>
            <a:endCxn id="7" idx="0"/>
          </p:cNvCxnSpPr>
          <p:nvPr/>
        </p:nvCxnSpPr>
        <p:spPr>
          <a:xfrm flipH="1">
            <a:off x="1585746" y="1664804"/>
            <a:ext cx="1402078" cy="1116124"/>
          </a:xfrm>
          <a:prstGeom prst="line">
            <a:avLst/>
          </a:prstGeom>
          <a:ln/>
        </p:spPr>
        <p:style>
          <a:lnRef idx="1">
            <a:schemeClr val="accent6"/>
          </a:lnRef>
          <a:fillRef idx="2">
            <a:schemeClr val="accent6"/>
          </a:fillRef>
          <a:effectRef idx="1">
            <a:schemeClr val="accent6"/>
          </a:effectRef>
          <a:fontRef idx="minor">
            <a:schemeClr val="dk1"/>
          </a:fontRef>
        </p:style>
      </p:cxnSp>
      <p:cxnSp>
        <p:nvCxnSpPr>
          <p:cNvPr id="23" name="22 Conector recto"/>
          <p:cNvCxnSpPr>
            <a:endCxn id="12" idx="0"/>
          </p:cNvCxnSpPr>
          <p:nvPr/>
        </p:nvCxnSpPr>
        <p:spPr>
          <a:xfrm flipH="1">
            <a:off x="7440649" y="2431830"/>
            <a:ext cx="587735" cy="443794"/>
          </a:xfrm>
          <a:prstGeom prst="line">
            <a:avLst/>
          </a:prstGeom>
          <a:ln/>
        </p:spPr>
        <p:style>
          <a:lnRef idx="1">
            <a:schemeClr val="accent6"/>
          </a:lnRef>
          <a:fillRef idx="2">
            <a:schemeClr val="accent6"/>
          </a:fillRef>
          <a:effectRef idx="1">
            <a:schemeClr val="accent6"/>
          </a:effectRef>
          <a:fontRef idx="minor">
            <a:schemeClr val="dk1"/>
          </a:fontRef>
        </p:style>
      </p:cxnSp>
      <p:cxnSp>
        <p:nvCxnSpPr>
          <p:cNvPr id="26" name="25 Conector recto"/>
          <p:cNvCxnSpPr>
            <a:endCxn id="11" idx="2"/>
          </p:cNvCxnSpPr>
          <p:nvPr/>
        </p:nvCxnSpPr>
        <p:spPr>
          <a:xfrm flipV="1">
            <a:off x="6535257" y="1788350"/>
            <a:ext cx="84062" cy="26504"/>
          </a:xfrm>
          <a:prstGeom prst="line">
            <a:avLst/>
          </a:prstGeom>
          <a:ln/>
        </p:spPr>
        <p:style>
          <a:lnRef idx="1">
            <a:schemeClr val="accent6"/>
          </a:lnRef>
          <a:fillRef idx="2">
            <a:schemeClr val="accent6"/>
          </a:fillRef>
          <a:effectRef idx="1">
            <a:schemeClr val="accent6"/>
          </a:effectRef>
          <a:fontRef idx="minor">
            <a:schemeClr val="dk1"/>
          </a:fontRef>
        </p:style>
      </p:cxnSp>
      <p:cxnSp>
        <p:nvCxnSpPr>
          <p:cNvPr id="42" name="41 Conector recto"/>
          <p:cNvCxnSpPr/>
          <p:nvPr/>
        </p:nvCxnSpPr>
        <p:spPr>
          <a:xfrm>
            <a:off x="1655676" y="3328542"/>
            <a:ext cx="0" cy="316482"/>
          </a:xfrm>
          <a:prstGeom prst="line">
            <a:avLst/>
          </a:prstGeom>
          <a:ln/>
        </p:spPr>
        <p:style>
          <a:lnRef idx="1">
            <a:schemeClr val="accent6"/>
          </a:lnRef>
          <a:fillRef idx="2">
            <a:schemeClr val="accent6"/>
          </a:fillRef>
          <a:effectRef idx="1">
            <a:schemeClr val="accent6"/>
          </a:effectRef>
          <a:fontRef idx="minor">
            <a:schemeClr val="dk1"/>
          </a:fontRef>
        </p:style>
      </p:cxnSp>
    </p:spTree>
    <p:extLst>
      <p:ext uri="{BB962C8B-B14F-4D97-AF65-F5344CB8AC3E}">
        <p14:creationId xmlns:p14="http://schemas.microsoft.com/office/powerpoint/2010/main" val="320404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620688"/>
            <a:ext cx="9144000" cy="5256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redondeado"/>
          <p:cNvSpPr/>
          <p:nvPr/>
        </p:nvSpPr>
        <p:spPr>
          <a:xfrm>
            <a:off x="755576" y="1052736"/>
            <a:ext cx="2304256" cy="431800"/>
          </a:xfrm>
          <a:prstGeom prst="roundRect">
            <a:avLst/>
          </a:prstGeom>
          <a:solidFill>
            <a:schemeClr val="accent6">
              <a:lumMod val="40000"/>
              <a:lumOff val="60000"/>
            </a:schemeClr>
          </a:solidFill>
          <a:effectLst>
            <a:outerShdw blurRad="76200" dir="18900000" sy="23000" kx="-1200000" algn="bl" rotWithShape="0">
              <a:prstClr val="black">
                <a:alpha val="20000"/>
              </a:prstClr>
            </a:outerShdw>
          </a:effectLst>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s-ES" sz="1400" b="1" dirty="0">
                <a:solidFill>
                  <a:schemeClr val="tx1"/>
                </a:solidFill>
                <a:latin typeface="Times New Roman" panose="02020603050405020304" pitchFamily="18" charset="0"/>
                <a:cs typeface="Times New Roman" panose="02020603050405020304" pitchFamily="18" charset="0"/>
              </a:rPr>
              <a:t>TIPOS DE INVESTIGACIÓN</a:t>
            </a:r>
          </a:p>
        </p:txBody>
      </p:sp>
      <p:sp>
        <p:nvSpPr>
          <p:cNvPr id="4" name="3 Rectángulo"/>
          <p:cNvSpPr/>
          <p:nvPr/>
        </p:nvSpPr>
        <p:spPr>
          <a:xfrm>
            <a:off x="1043607" y="1628800"/>
            <a:ext cx="1872208" cy="792088"/>
          </a:xfrm>
          <a:prstGeom prst="rect">
            <a:avLst/>
          </a:prstGeom>
          <a:ln/>
        </p:spPr>
        <p:style>
          <a:lnRef idx="1">
            <a:schemeClr val="accent2"/>
          </a:lnRef>
          <a:fillRef idx="2">
            <a:schemeClr val="accent2"/>
          </a:fillRef>
          <a:effectRef idx="1">
            <a:schemeClr val="accent2"/>
          </a:effectRef>
          <a:fontRef idx="minor">
            <a:schemeClr val="dk1"/>
          </a:fontRef>
        </p:style>
        <p:txBody>
          <a:bodyPr anchor="ctr"/>
          <a:lstStyle/>
          <a:p>
            <a:pPr algn="just" fontAlgn="auto">
              <a:spcBef>
                <a:spcPts val="0"/>
              </a:spcBef>
              <a:spcAft>
                <a:spcPts val="0"/>
              </a:spcAft>
              <a:defRPr/>
            </a:pPr>
            <a:r>
              <a:rPr lang="es-ES" sz="1200" b="1" dirty="0">
                <a:solidFill>
                  <a:schemeClr val="tx1"/>
                </a:solidFill>
                <a:latin typeface="Times New Roman" panose="02020603050405020304" pitchFamily="18" charset="0"/>
                <a:cs typeface="Times New Roman" panose="02020603050405020304" pitchFamily="18" charset="0"/>
              </a:rPr>
              <a:t>Descriptiva: </a:t>
            </a:r>
            <a:r>
              <a:rPr lang="es-EC" sz="1200" dirty="0">
                <a:solidFill>
                  <a:schemeClr val="tx1"/>
                </a:solidFill>
                <a:latin typeface="Times New Roman" panose="02020603050405020304" pitchFamily="18" charset="0"/>
                <a:cs typeface="Times New Roman" panose="02020603050405020304" pitchFamily="18" charset="0"/>
              </a:rPr>
              <a:t>diagnosticar conocimientos acerca de las variables</a:t>
            </a:r>
            <a:r>
              <a:rPr lang="es-EC" sz="1400" dirty="0">
                <a:solidFill>
                  <a:schemeClr val="tx1"/>
                </a:solidFill>
                <a:latin typeface="Times New Roman" panose="02020603050405020304" pitchFamily="18" charset="0"/>
                <a:cs typeface="Times New Roman" panose="02020603050405020304" pitchFamily="18" charset="0"/>
              </a:rPr>
              <a:t>.</a:t>
            </a:r>
            <a:endParaRPr lang="es-ES" sz="1400" dirty="0">
              <a:solidFill>
                <a:schemeClr val="tx1"/>
              </a:solidFill>
              <a:latin typeface="Times New Roman" panose="02020603050405020304" pitchFamily="18" charset="0"/>
              <a:cs typeface="Times New Roman" panose="02020603050405020304" pitchFamily="18" charset="0"/>
            </a:endParaRPr>
          </a:p>
        </p:txBody>
      </p:sp>
      <p:sp>
        <p:nvSpPr>
          <p:cNvPr id="5" name="4 Rectángulo"/>
          <p:cNvSpPr/>
          <p:nvPr/>
        </p:nvSpPr>
        <p:spPr>
          <a:xfrm>
            <a:off x="1043607" y="2564904"/>
            <a:ext cx="1800200" cy="576064"/>
          </a:xfrm>
          <a:prstGeom prst="rect">
            <a:avLst/>
          </a:prstGeom>
          <a:ln/>
        </p:spPr>
        <p:style>
          <a:lnRef idx="1">
            <a:schemeClr val="accent2"/>
          </a:lnRef>
          <a:fillRef idx="2">
            <a:schemeClr val="accent2"/>
          </a:fillRef>
          <a:effectRef idx="1">
            <a:schemeClr val="accent2"/>
          </a:effectRef>
          <a:fontRef idx="minor">
            <a:schemeClr val="dk1"/>
          </a:fontRef>
        </p:style>
        <p:txBody>
          <a:bodyPr anchor="ctr"/>
          <a:lstStyle/>
          <a:p>
            <a:pPr algn="just" fontAlgn="auto">
              <a:spcBef>
                <a:spcPts val="0"/>
              </a:spcBef>
              <a:spcAft>
                <a:spcPts val="0"/>
              </a:spcAft>
              <a:defRPr/>
            </a:pPr>
            <a:r>
              <a:rPr lang="es-ES" sz="1200" b="1" dirty="0">
                <a:solidFill>
                  <a:schemeClr val="tx1"/>
                </a:solidFill>
                <a:latin typeface="Times New Roman" panose="02020603050405020304" pitchFamily="18" charset="0"/>
                <a:cs typeface="Times New Roman" panose="02020603050405020304" pitchFamily="18" charset="0"/>
              </a:rPr>
              <a:t>De Campo:</a:t>
            </a:r>
            <a:r>
              <a:rPr lang="es-ES" sz="1200" dirty="0">
                <a:solidFill>
                  <a:schemeClr val="tx1"/>
                </a:solidFill>
                <a:latin typeface="Times New Roman" panose="02020603050405020304" pitchFamily="18" charset="0"/>
                <a:cs typeface="Times New Roman" panose="02020603050405020304" pitchFamily="18" charset="0"/>
              </a:rPr>
              <a:t>  Hoteles de cuatro estrellas del DMQ </a:t>
            </a:r>
          </a:p>
        </p:txBody>
      </p:sp>
      <p:sp>
        <p:nvSpPr>
          <p:cNvPr id="6" name="5 Rectángulo"/>
          <p:cNvSpPr/>
          <p:nvPr/>
        </p:nvSpPr>
        <p:spPr>
          <a:xfrm>
            <a:off x="1043607" y="3356992"/>
            <a:ext cx="1800200" cy="648072"/>
          </a:xfrm>
          <a:prstGeom prst="rect">
            <a:avLst/>
          </a:prstGeom>
          <a:ln/>
        </p:spPr>
        <p:style>
          <a:lnRef idx="1">
            <a:schemeClr val="accent2"/>
          </a:lnRef>
          <a:fillRef idx="2">
            <a:schemeClr val="accent2"/>
          </a:fillRef>
          <a:effectRef idx="1">
            <a:schemeClr val="accent2"/>
          </a:effectRef>
          <a:fontRef idx="minor">
            <a:schemeClr val="dk1"/>
          </a:fontRef>
        </p:style>
        <p:txBody>
          <a:bodyPr anchor="ctr"/>
          <a:lstStyle/>
          <a:p>
            <a:pPr algn="just" fontAlgn="auto">
              <a:spcBef>
                <a:spcPts val="0"/>
              </a:spcBef>
              <a:spcAft>
                <a:spcPts val="0"/>
              </a:spcAft>
              <a:defRPr/>
            </a:pPr>
            <a:r>
              <a:rPr lang="es-ES" sz="1200" b="1" dirty="0">
                <a:solidFill>
                  <a:schemeClr val="tx1"/>
                </a:solidFill>
                <a:latin typeface="Times New Roman" panose="02020603050405020304" pitchFamily="18" charset="0"/>
                <a:cs typeface="Times New Roman" panose="02020603050405020304" pitchFamily="18" charset="0"/>
              </a:rPr>
              <a:t>Documental:</a:t>
            </a:r>
            <a:r>
              <a:rPr lang="es-ES" sz="1200" dirty="0">
                <a:solidFill>
                  <a:schemeClr val="tx1"/>
                </a:solidFill>
                <a:latin typeface="Times New Roman" panose="02020603050405020304" pitchFamily="18" charset="0"/>
                <a:cs typeface="Times New Roman" panose="02020603050405020304" pitchFamily="18" charset="0"/>
              </a:rPr>
              <a:t> EEFF de la Superintendencia de compañías.</a:t>
            </a:r>
          </a:p>
        </p:txBody>
      </p:sp>
      <p:sp>
        <p:nvSpPr>
          <p:cNvPr id="7" name="6 Rectángulo redondeado"/>
          <p:cNvSpPr/>
          <p:nvPr/>
        </p:nvSpPr>
        <p:spPr>
          <a:xfrm>
            <a:off x="5220072" y="1052736"/>
            <a:ext cx="2880320" cy="431800"/>
          </a:xfrm>
          <a:prstGeom prst="roundRect">
            <a:avLst/>
          </a:prstGeom>
          <a:solidFill>
            <a:schemeClr val="accent6">
              <a:lumMod val="40000"/>
              <a:lumOff val="60000"/>
            </a:schemeClr>
          </a:solidFill>
          <a:effectLst>
            <a:outerShdw blurRad="76200" dir="18900000" sy="23000" kx="-1200000" algn="bl" rotWithShape="0">
              <a:prstClr val="black">
                <a:alpha val="20000"/>
              </a:prstClr>
            </a:outerShdw>
          </a:effectLst>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s-ES" sz="1400" b="1" dirty="0">
                <a:solidFill>
                  <a:schemeClr val="tx1"/>
                </a:solidFill>
                <a:latin typeface="Times New Roman" panose="02020603050405020304" pitchFamily="18" charset="0"/>
                <a:cs typeface="Times New Roman" panose="02020603050405020304" pitchFamily="18" charset="0"/>
              </a:rPr>
              <a:t>MÉTODOS  DE INVESTIGACIÓN</a:t>
            </a:r>
          </a:p>
        </p:txBody>
      </p:sp>
      <p:sp>
        <p:nvSpPr>
          <p:cNvPr id="8" name="7 Rectángulo"/>
          <p:cNvSpPr/>
          <p:nvPr/>
        </p:nvSpPr>
        <p:spPr>
          <a:xfrm>
            <a:off x="6804248" y="1772816"/>
            <a:ext cx="2088232" cy="576064"/>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nchor="ctr"/>
          <a:lstStyle/>
          <a:p>
            <a:pPr algn="just" fontAlgn="auto">
              <a:spcBef>
                <a:spcPts val="0"/>
              </a:spcBef>
              <a:spcAft>
                <a:spcPts val="0"/>
              </a:spcAft>
              <a:defRPr/>
            </a:pPr>
            <a:r>
              <a:rPr lang="es-ES" sz="1200" b="1" dirty="0">
                <a:solidFill>
                  <a:schemeClr val="tx1"/>
                </a:solidFill>
                <a:latin typeface="Times New Roman" panose="02020603050405020304" pitchFamily="18" charset="0"/>
                <a:cs typeface="Times New Roman" panose="02020603050405020304" pitchFamily="18" charset="0"/>
              </a:rPr>
              <a:t>Inductivo</a:t>
            </a:r>
            <a:r>
              <a:rPr lang="es-ES" sz="1200" dirty="0">
                <a:solidFill>
                  <a:schemeClr val="tx1"/>
                </a:solidFill>
                <a:latin typeface="Times New Roman" panose="02020603050405020304" pitchFamily="18" charset="0"/>
                <a:cs typeface="Times New Roman" panose="02020603050405020304" pitchFamily="18" charset="0"/>
              </a:rPr>
              <a:t> se llevó a cabo el el análisis. </a:t>
            </a:r>
            <a:endParaRPr lang="es-ES" sz="1600" dirty="0">
              <a:latin typeface="Times New Roman" panose="02020603050405020304" pitchFamily="18" charset="0"/>
              <a:cs typeface="Times New Roman" panose="02020603050405020304" pitchFamily="18" charset="0"/>
            </a:endParaRPr>
          </a:p>
        </p:txBody>
      </p:sp>
      <p:sp>
        <p:nvSpPr>
          <p:cNvPr id="9" name="8 Rectángulo"/>
          <p:cNvSpPr/>
          <p:nvPr/>
        </p:nvSpPr>
        <p:spPr>
          <a:xfrm>
            <a:off x="4499992" y="2060848"/>
            <a:ext cx="1368152" cy="1224136"/>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nchor="ctr"/>
          <a:lstStyle/>
          <a:p>
            <a:pPr fontAlgn="auto">
              <a:spcBef>
                <a:spcPts val="0"/>
              </a:spcBef>
              <a:spcAft>
                <a:spcPts val="0"/>
              </a:spcAft>
              <a:defRPr/>
            </a:pPr>
            <a:r>
              <a:rPr lang="es-ES" sz="1200" dirty="0">
                <a:solidFill>
                  <a:schemeClr val="tx1"/>
                </a:solidFill>
                <a:latin typeface="Times New Roman" panose="02020603050405020304" pitchFamily="18" charset="0"/>
                <a:cs typeface="Times New Roman" panose="02020603050405020304" pitchFamily="18" charset="0"/>
              </a:rPr>
              <a:t>Deductivo: sacar resultados  para encontrar soluciones</a:t>
            </a:r>
          </a:p>
        </p:txBody>
      </p:sp>
      <p:sp>
        <p:nvSpPr>
          <p:cNvPr id="10" name="9 Rectángulo"/>
          <p:cNvSpPr/>
          <p:nvPr/>
        </p:nvSpPr>
        <p:spPr>
          <a:xfrm>
            <a:off x="6876256" y="3000105"/>
            <a:ext cx="2016224" cy="576064"/>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nchor="ctr"/>
          <a:lstStyle/>
          <a:p>
            <a:pPr fontAlgn="auto">
              <a:spcBef>
                <a:spcPts val="0"/>
              </a:spcBef>
              <a:spcAft>
                <a:spcPts val="0"/>
              </a:spcAft>
              <a:defRPr/>
            </a:pPr>
            <a:r>
              <a:rPr lang="es-ES" sz="1200" b="1" dirty="0">
                <a:solidFill>
                  <a:schemeClr val="tx1"/>
                </a:solidFill>
                <a:latin typeface="Times New Roman" panose="02020603050405020304" pitchFamily="18" charset="0"/>
                <a:cs typeface="Times New Roman" panose="02020603050405020304" pitchFamily="18" charset="0"/>
              </a:rPr>
              <a:t>Científico</a:t>
            </a:r>
            <a:r>
              <a:rPr lang="es-ES" sz="1200" dirty="0">
                <a:solidFill>
                  <a:schemeClr val="tx1"/>
                </a:solidFill>
                <a:latin typeface="Times New Roman" panose="02020603050405020304" pitchFamily="18" charset="0"/>
                <a:cs typeface="Times New Roman" panose="02020603050405020304" pitchFamily="18" charset="0"/>
              </a:rPr>
              <a:t>: se utilizó información relevante y fidedigna</a:t>
            </a:r>
            <a:endParaRPr lang="es-ES" sz="1200" dirty="0">
              <a:latin typeface="Times New Roman" panose="02020603050405020304" pitchFamily="18" charset="0"/>
              <a:cs typeface="Times New Roman" panose="02020603050405020304" pitchFamily="18" charset="0"/>
            </a:endParaRPr>
          </a:p>
        </p:txBody>
      </p:sp>
      <p:sp>
        <p:nvSpPr>
          <p:cNvPr id="11" name="10 Rectángulo redondeado"/>
          <p:cNvSpPr/>
          <p:nvPr/>
        </p:nvSpPr>
        <p:spPr>
          <a:xfrm>
            <a:off x="3635896" y="3573016"/>
            <a:ext cx="2736304" cy="432048"/>
          </a:xfrm>
          <a:prstGeom prst="round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s-ES" sz="1400" b="1" dirty="0">
                <a:solidFill>
                  <a:schemeClr val="tx1"/>
                </a:solidFill>
                <a:latin typeface="Times New Roman" panose="02020603050405020304" pitchFamily="18" charset="0"/>
                <a:cs typeface="Times New Roman" panose="02020603050405020304" pitchFamily="18" charset="0"/>
              </a:rPr>
              <a:t>TÉCNICAS  DE INVESTIGACIÓN</a:t>
            </a:r>
          </a:p>
        </p:txBody>
      </p:sp>
      <p:cxnSp>
        <p:nvCxnSpPr>
          <p:cNvPr id="12" name="11 Conector recto de flecha"/>
          <p:cNvCxnSpPr/>
          <p:nvPr/>
        </p:nvCxnSpPr>
        <p:spPr>
          <a:xfrm>
            <a:off x="4643586" y="8109223"/>
            <a:ext cx="7921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12 Rectángulo"/>
          <p:cNvSpPr/>
          <p:nvPr/>
        </p:nvSpPr>
        <p:spPr>
          <a:xfrm>
            <a:off x="1979712" y="4509120"/>
            <a:ext cx="2520280" cy="792088"/>
          </a:xfrm>
          <a:prstGeom prst="rect">
            <a:avLst/>
          </a:prstGeom>
          <a:solidFill>
            <a:schemeClr val="accent2">
              <a:lumMod val="20000"/>
              <a:lumOff val="80000"/>
            </a:schemeClr>
          </a:solidFill>
        </p:spPr>
        <p:style>
          <a:lnRef idx="0">
            <a:schemeClr val="accent4"/>
          </a:lnRef>
          <a:fillRef idx="3">
            <a:schemeClr val="accent4"/>
          </a:fillRef>
          <a:effectRef idx="3">
            <a:schemeClr val="accent4"/>
          </a:effectRef>
          <a:fontRef idx="minor">
            <a:schemeClr val="lt1"/>
          </a:fontRef>
        </p:style>
        <p:txBody>
          <a:bodyPr anchor="ctr"/>
          <a:lstStyle/>
          <a:p>
            <a:pPr algn="just" fontAlgn="auto">
              <a:spcBef>
                <a:spcPts val="0"/>
              </a:spcBef>
              <a:spcAft>
                <a:spcPts val="0"/>
              </a:spcAft>
              <a:defRPr/>
            </a:pPr>
            <a:r>
              <a:rPr lang="es-ES" sz="1600" b="1" dirty="0">
                <a:solidFill>
                  <a:schemeClr val="tx1"/>
                </a:solidFill>
                <a:latin typeface="Times New Roman" panose="02020603050405020304" pitchFamily="18" charset="0"/>
                <a:cs typeface="Times New Roman" panose="02020603050405020304" pitchFamily="18" charset="0"/>
              </a:rPr>
              <a:t>Documental: </a:t>
            </a:r>
          </a:p>
          <a:p>
            <a:pPr algn="just" fontAlgn="auto">
              <a:spcBef>
                <a:spcPts val="0"/>
              </a:spcBef>
              <a:spcAft>
                <a:spcPts val="0"/>
              </a:spcAft>
              <a:defRPr/>
            </a:pPr>
            <a:r>
              <a:rPr lang="es-ES" sz="1600" dirty="0">
                <a:solidFill>
                  <a:schemeClr val="tx1"/>
                </a:solidFill>
                <a:latin typeface="Times New Roman" panose="02020603050405020304" pitchFamily="18" charset="0"/>
                <a:cs typeface="Times New Roman" panose="02020603050405020304" pitchFamily="18" charset="0"/>
              </a:rPr>
              <a:t>Análisis de la información financiera. </a:t>
            </a:r>
          </a:p>
        </p:txBody>
      </p:sp>
      <p:sp>
        <p:nvSpPr>
          <p:cNvPr id="14" name="13 Rectángulo"/>
          <p:cNvSpPr/>
          <p:nvPr/>
        </p:nvSpPr>
        <p:spPr>
          <a:xfrm>
            <a:off x="5220072" y="4509120"/>
            <a:ext cx="2520280" cy="792088"/>
          </a:xfrm>
          <a:prstGeom prst="rect">
            <a:avLst/>
          </a:prstGeom>
          <a:solidFill>
            <a:schemeClr val="accent2">
              <a:lumMod val="20000"/>
              <a:lumOff val="80000"/>
            </a:schemeClr>
          </a:solidFill>
        </p:spPr>
        <p:style>
          <a:lnRef idx="0">
            <a:schemeClr val="accent4"/>
          </a:lnRef>
          <a:fillRef idx="3">
            <a:schemeClr val="accent4"/>
          </a:fillRef>
          <a:effectRef idx="3">
            <a:schemeClr val="accent4"/>
          </a:effectRef>
          <a:fontRef idx="minor">
            <a:schemeClr val="lt1"/>
          </a:fontRef>
        </p:style>
        <p:txBody>
          <a:bodyPr anchor="ctr"/>
          <a:lstStyle/>
          <a:p>
            <a:pPr fontAlgn="auto">
              <a:spcBef>
                <a:spcPts val="0"/>
              </a:spcBef>
              <a:spcAft>
                <a:spcPts val="0"/>
              </a:spcAft>
              <a:defRPr/>
            </a:pPr>
            <a:r>
              <a:rPr lang="es-ES" sz="1600" b="1" dirty="0">
                <a:solidFill>
                  <a:schemeClr val="tx1"/>
                </a:solidFill>
                <a:latin typeface="Times New Roman" panose="02020603050405020304" pitchFamily="18" charset="0"/>
                <a:cs typeface="Times New Roman" panose="02020603050405020304" pitchFamily="18" charset="0"/>
              </a:rPr>
              <a:t>Entrevista semiestructurada : </a:t>
            </a:r>
            <a:r>
              <a:rPr lang="es-ES" sz="1600" dirty="0">
                <a:solidFill>
                  <a:schemeClr val="tx1"/>
                </a:solidFill>
                <a:latin typeface="Times New Roman" panose="02020603050405020304" pitchFamily="18" charset="0"/>
                <a:cs typeface="Times New Roman" panose="02020603050405020304" pitchFamily="18" charset="0"/>
              </a:rPr>
              <a:t>se aplicó una entrevista.</a:t>
            </a:r>
          </a:p>
        </p:txBody>
      </p:sp>
      <p:sp>
        <p:nvSpPr>
          <p:cNvPr id="15" name="14 Rectángulo"/>
          <p:cNvSpPr/>
          <p:nvPr/>
        </p:nvSpPr>
        <p:spPr>
          <a:xfrm>
            <a:off x="3347864" y="548680"/>
            <a:ext cx="3384376" cy="288032"/>
          </a:xfrm>
          <a:prstGeom prst="rect">
            <a:avLst/>
          </a:prstGeom>
          <a:effectLst>
            <a:outerShdw blurRad="76200" dir="18900000" sy="23000" kx="-1200000" algn="bl" rotWithShape="0">
              <a:prstClr val="black">
                <a:alpha val="2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s-ES" b="1" dirty="0">
                <a:solidFill>
                  <a:schemeClr val="tx1"/>
                </a:solidFill>
                <a:latin typeface="Times New Roman" panose="02020603050405020304" pitchFamily="18" charset="0"/>
                <a:cs typeface="Times New Roman" panose="02020603050405020304" pitchFamily="18" charset="0"/>
              </a:rPr>
              <a:t>MARCO METODOLÓGICO</a:t>
            </a:r>
          </a:p>
        </p:txBody>
      </p:sp>
      <p:cxnSp>
        <p:nvCxnSpPr>
          <p:cNvPr id="17" name="16 Conector angular"/>
          <p:cNvCxnSpPr>
            <a:endCxn id="6" idx="1"/>
          </p:cNvCxnSpPr>
          <p:nvPr/>
        </p:nvCxnSpPr>
        <p:spPr>
          <a:xfrm rot="16200000" flipH="1">
            <a:off x="-306605" y="2330816"/>
            <a:ext cx="2412392" cy="28803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Conector angular"/>
          <p:cNvCxnSpPr>
            <a:stCxn id="3" idx="1"/>
            <a:endCxn id="5" idx="1"/>
          </p:cNvCxnSpPr>
          <p:nvPr/>
        </p:nvCxnSpPr>
        <p:spPr>
          <a:xfrm rot="10800000" flipH="1" flipV="1">
            <a:off x="755575" y="1268636"/>
            <a:ext cx="288031" cy="1584300"/>
          </a:xfrm>
          <a:prstGeom prst="bentConnector3">
            <a:avLst>
              <a:gd name="adj1" fmla="val -79366"/>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Conector angular"/>
          <p:cNvCxnSpPr>
            <a:stCxn id="3" idx="1"/>
            <a:endCxn id="4" idx="1"/>
          </p:cNvCxnSpPr>
          <p:nvPr/>
        </p:nvCxnSpPr>
        <p:spPr>
          <a:xfrm rot="10800000" flipH="1" flipV="1">
            <a:off x="755575" y="1268636"/>
            <a:ext cx="288031" cy="756208"/>
          </a:xfrm>
          <a:prstGeom prst="bentConnector3">
            <a:avLst>
              <a:gd name="adj1" fmla="val -79366"/>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19 Conector angular"/>
          <p:cNvCxnSpPr/>
          <p:nvPr/>
        </p:nvCxnSpPr>
        <p:spPr>
          <a:xfrm rot="5400000">
            <a:off x="2501578" y="1424122"/>
            <a:ext cx="3456384" cy="1331763"/>
          </a:xfrm>
          <a:prstGeom prst="bentConnector4">
            <a:avLst>
              <a:gd name="adj1" fmla="val 24323"/>
              <a:gd name="adj2" fmla="val 10816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0 Conector angular"/>
          <p:cNvCxnSpPr/>
          <p:nvPr/>
        </p:nvCxnSpPr>
        <p:spPr>
          <a:xfrm rot="10800000" flipV="1">
            <a:off x="3059832" y="692697"/>
            <a:ext cx="3420382" cy="503933"/>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Conector angular"/>
          <p:cNvCxnSpPr>
            <a:stCxn id="7" idx="1"/>
            <a:endCxn id="9" idx="0"/>
          </p:cNvCxnSpPr>
          <p:nvPr/>
        </p:nvCxnSpPr>
        <p:spPr>
          <a:xfrm rot="10800000" flipV="1">
            <a:off x="5184068" y="1268636"/>
            <a:ext cx="36004" cy="79221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22 Conector angular"/>
          <p:cNvCxnSpPr>
            <a:stCxn id="9" idx="3"/>
            <a:endCxn id="8" idx="1"/>
          </p:cNvCxnSpPr>
          <p:nvPr/>
        </p:nvCxnSpPr>
        <p:spPr>
          <a:xfrm flipV="1">
            <a:off x="5868144" y="2060848"/>
            <a:ext cx="936104" cy="61206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23 Conector angular"/>
          <p:cNvCxnSpPr>
            <a:stCxn id="9" idx="3"/>
            <a:endCxn id="10" idx="1"/>
          </p:cNvCxnSpPr>
          <p:nvPr/>
        </p:nvCxnSpPr>
        <p:spPr>
          <a:xfrm>
            <a:off x="5868144" y="2672916"/>
            <a:ext cx="1008112" cy="61522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24 Conector angular"/>
          <p:cNvCxnSpPr/>
          <p:nvPr/>
        </p:nvCxnSpPr>
        <p:spPr>
          <a:xfrm rot="5400000">
            <a:off x="3869922" y="3519010"/>
            <a:ext cx="720080" cy="1548172"/>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25 Conector angular"/>
          <p:cNvCxnSpPr/>
          <p:nvPr/>
        </p:nvCxnSpPr>
        <p:spPr>
          <a:xfrm rot="16200000" flipH="1">
            <a:off x="5382090" y="3555015"/>
            <a:ext cx="720080" cy="1476164"/>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26 CuadroTexto"/>
          <p:cNvSpPr txBox="1"/>
          <p:nvPr/>
        </p:nvSpPr>
        <p:spPr>
          <a:xfrm>
            <a:off x="1907704" y="5805264"/>
            <a:ext cx="273588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b="1" dirty="0">
                <a:latin typeface="Times New Roman" panose="02020603050405020304" pitchFamily="18" charset="0"/>
                <a:cs typeface="Times New Roman" panose="02020603050405020304" pitchFamily="18" charset="0"/>
              </a:rPr>
              <a:t>Estados financieros</a:t>
            </a:r>
            <a:endParaRPr lang="es-ES" b="1" dirty="0">
              <a:latin typeface="Times New Roman" panose="02020603050405020304" pitchFamily="18" charset="0"/>
              <a:cs typeface="Times New Roman" panose="02020603050405020304" pitchFamily="18" charset="0"/>
            </a:endParaRPr>
          </a:p>
        </p:txBody>
      </p:sp>
      <p:sp>
        <p:nvSpPr>
          <p:cNvPr id="28" name="27 CuadroTexto"/>
          <p:cNvSpPr txBox="1"/>
          <p:nvPr/>
        </p:nvSpPr>
        <p:spPr>
          <a:xfrm>
            <a:off x="5364088" y="5805264"/>
            <a:ext cx="172819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b="1" dirty="0">
                <a:latin typeface="Times New Roman" panose="02020603050405020304" pitchFamily="18" charset="0"/>
                <a:cs typeface="Times New Roman" panose="02020603050405020304" pitchFamily="18" charset="0"/>
              </a:rPr>
              <a:t>Cuestionario</a:t>
            </a:r>
            <a:endParaRPr lang="es-ES" b="1" dirty="0">
              <a:latin typeface="Times New Roman" panose="02020603050405020304" pitchFamily="18" charset="0"/>
              <a:cs typeface="Times New Roman" panose="02020603050405020304" pitchFamily="18" charset="0"/>
            </a:endParaRPr>
          </a:p>
        </p:txBody>
      </p:sp>
      <p:cxnSp>
        <p:nvCxnSpPr>
          <p:cNvPr id="29" name="28 Conector angular"/>
          <p:cNvCxnSpPr>
            <a:endCxn id="7" idx="0"/>
          </p:cNvCxnSpPr>
          <p:nvPr/>
        </p:nvCxnSpPr>
        <p:spPr>
          <a:xfrm rot="5400000">
            <a:off x="6480212" y="800708"/>
            <a:ext cx="432048" cy="7200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29 Conector angular"/>
          <p:cNvCxnSpPr>
            <a:endCxn id="27" idx="1"/>
          </p:cNvCxnSpPr>
          <p:nvPr/>
        </p:nvCxnSpPr>
        <p:spPr>
          <a:xfrm rot="5400000">
            <a:off x="1509337" y="5303531"/>
            <a:ext cx="1084766" cy="288032"/>
          </a:xfrm>
          <a:prstGeom prst="bentConnector4">
            <a:avLst>
              <a:gd name="adj1" fmla="val -5496"/>
              <a:gd name="adj2" fmla="val 179366"/>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30 Conector angular"/>
          <p:cNvCxnSpPr>
            <a:stCxn id="14" idx="1"/>
            <a:endCxn id="28" idx="1"/>
          </p:cNvCxnSpPr>
          <p:nvPr/>
        </p:nvCxnSpPr>
        <p:spPr>
          <a:xfrm rot="10800000" flipH="1" flipV="1">
            <a:off x="5220072" y="4905164"/>
            <a:ext cx="144016" cy="1084766"/>
          </a:xfrm>
          <a:prstGeom prst="bentConnector3">
            <a:avLst>
              <a:gd name="adj1" fmla="val -158732"/>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39 CuadroTexto"/>
          <p:cNvSpPr txBox="1"/>
          <p:nvPr/>
        </p:nvSpPr>
        <p:spPr>
          <a:xfrm>
            <a:off x="6476174" y="0"/>
            <a:ext cx="2520280" cy="646331"/>
          </a:xfrm>
          <a:prstGeom prst="rect">
            <a:avLst/>
          </a:prstGeom>
          <a:noFill/>
        </p:spPr>
        <p:txBody>
          <a:bodyPr wrap="square" rtlCol="0">
            <a:spAutoFit/>
          </a:bodyPr>
          <a:lstStyle/>
          <a:p>
            <a:r>
              <a:rPr lang="es-ES" sz="3600" b="1" i="1" dirty="0">
                <a:latin typeface="Times New Roman" panose="02020603050405020304" pitchFamily="18" charset="0"/>
                <a:cs typeface="Times New Roman" panose="02020603050405020304" pitchFamily="18" charset="0"/>
              </a:rPr>
              <a:t>Capítulo II</a:t>
            </a:r>
          </a:p>
        </p:txBody>
      </p:sp>
    </p:spTree>
    <p:extLst>
      <p:ext uri="{BB962C8B-B14F-4D97-AF65-F5344CB8AC3E}">
        <p14:creationId xmlns:p14="http://schemas.microsoft.com/office/powerpoint/2010/main" val="63787919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4403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1571" t="10634" r="31200" b="44683"/>
          <a:stretch/>
        </p:blipFill>
        <p:spPr bwMode="auto">
          <a:xfrm>
            <a:off x="0" y="620688"/>
            <a:ext cx="9180512"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4 Diagrama"/>
          <p:cNvGraphicFramePr/>
          <p:nvPr>
            <p:extLst>
              <p:ext uri="{D42A27DB-BD31-4B8C-83A1-F6EECF244321}">
                <p14:modId xmlns:p14="http://schemas.microsoft.com/office/powerpoint/2010/main" val="2630672278"/>
              </p:ext>
            </p:extLst>
          </p:nvPr>
        </p:nvGraphicFramePr>
        <p:xfrm>
          <a:off x="0" y="687561"/>
          <a:ext cx="5652120" cy="5477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3"/>
          <p:cNvSpPr txBox="1"/>
          <p:nvPr/>
        </p:nvSpPr>
        <p:spPr>
          <a:xfrm>
            <a:off x="5652120" y="4293096"/>
            <a:ext cx="3384376" cy="1107996"/>
          </a:xfrm>
          <a:prstGeom prst="rect">
            <a:avLst/>
          </a:prstGeom>
          <a:solidFill>
            <a:schemeClr val="bg1"/>
          </a:solidFill>
        </p:spPr>
        <p:txBody>
          <a:bodyPr wrap="square" rtlCol="0">
            <a:spAutoFit/>
          </a:bodyPr>
          <a:lstStyle/>
          <a:p>
            <a:r>
              <a:rPr lang="es-MX" sz="2200" b="1" dirty="0">
                <a:latin typeface="Times New Roman" panose="02020603050405020304" pitchFamily="18" charset="0"/>
                <a:cs typeface="Times New Roman" panose="02020603050405020304" pitchFamily="18" charset="0"/>
              </a:rPr>
              <a:t>31 Hoteles de cuatro estrellas del DMQ registrados en el MINTUR</a:t>
            </a:r>
            <a:endParaRPr lang="es-EC" sz="2200" b="1" dirty="0">
              <a:latin typeface="Times New Roman" panose="02020603050405020304" pitchFamily="18" charset="0"/>
              <a:cs typeface="Times New Roman" panose="02020603050405020304" pitchFamily="18" charset="0"/>
            </a:endParaRPr>
          </a:p>
        </p:txBody>
      </p:sp>
      <p:sp>
        <p:nvSpPr>
          <p:cNvPr id="11" name="CuadroTexto 3"/>
          <p:cNvSpPr txBox="1"/>
          <p:nvPr/>
        </p:nvSpPr>
        <p:spPr>
          <a:xfrm>
            <a:off x="5292080" y="980728"/>
            <a:ext cx="2952328" cy="769441"/>
          </a:xfrm>
          <a:prstGeom prst="rect">
            <a:avLst/>
          </a:prstGeom>
          <a:solidFill>
            <a:schemeClr val="bg1"/>
          </a:solidFill>
        </p:spPr>
        <p:txBody>
          <a:bodyPr wrap="square" rtlCol="0">
            <a:spAutoFit/>
          </a:bodyPr>
          <a:lstStyle/>
          <a:p>
            <a:r>
              <a:rPr lang="es-EC" sz="2200" b="1" dirty="0">
                <a:latin typeface="Times New Roman" panose="02020603050405020304" pitchFamily="18" charset="0"/>
                <a:cs typeface="Times New Roman" panose="02020603050405020304" pitchFamily="18" charset="0"/>
              </a:rPr>
              <a:t>22 Establecimientos de cuatro estrellas </a:t>
            </a:r>
          </a:p>
        </p:txBody>
      </p:sp>
      <p:sp>
        <p:nvSpPr>
          <p:cNvPr id="13" name="12 CuadroTexto"/>
          <p:cNvSpPr txBox="1"/>
          <p:nvPr/>
        </p:nvSpPr>
        <p:spPr>
          <a:xfrm>
            <a:off x="5292080" y="-66873"/>
            <a:ext cx="3888432" cy="615553"/>
          </a:xfrm>
          <a:prstGeom prst="rect">
            <a:avLst/>
          </a:prstGeom>
          <a:noFill/>
        </p:spPr>
        <p:txBody>
          <a:bodyPr wrap="square" rtlCol="0">
            <a:spAutoFit/>
          </a:bodyPr>
          <a:lstStyle/>
          <a:p>
            <a:r>
              <a:rPr lang="es-ES" sz="3400" b="1" i="1" dirty="0">
                <a:latin typeface="Times New Roman" panose="02020603050405020304" pitchFamily="18" charset="0"/>
                <a:cs typeface="Times New Roman" panose="02020603050405020304" pitchFamily="18" charset="0"/>
              </a:rPr>
              <a:t>Población y muestra </a:t>
            </a:r>
          </a:p>
        </p:txBody>
      </p:sp>
    </p:spTree>
    <p:extLst>
      <p:ext uri="{BB962C8B-B14F-4D97-AF65-F5344CB8AC3E}">
        <p14:creationId xmlns:p14="http://schemas.microsoft.com/office/powerpoint/2010/main" val="395688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9"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08459"/>
            <a:ext cx="6984775" cy="5556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7082214" y="836712"/>
            <a:ext cx="2061786" cy="3293209"/>
          </a:xfrm>
          <a:prstGeom prst="rect">
            <a:avLst/>
          </a:prstGeom>
          <a:noFill/>
        </p:spPr>
        <p:txBody>
          <a:bodyPr wrap="square" rtlCol="0">
            <a:spAutoFit/>
          </a:bodyPr>
          <a:lstStyle/>
          <a:p>
            <a:r>
              <a:rPr lang="es-MX" sz="1600" b="1" dirty="0">
                <a:latin typeface="Times New Roman" panose="02020603050405020304" pitchFamily="18" charset="0"/>
                <a:cs typeface="Times New Roman" panose="02020603050405020304" pitchFamily="18" charset="0"/>
              </a:rPr>
              <a:t>Características de la muestra </a:t>
            </a:r>
          </a:p>
          <a:p>
            <a:pPr marL="285750" indent="-285750">
              <a:buFontTx/>
              <a:buChar char="-"/>
            </a:pPr>
            <a:r>
              <a:rPr lang="es-MX" sz="1600" u="sng" dirty="0">
                <a:latin typeface="Times New Roman" panose="02020603050405020304" pitchFamily="18" charset="0"/>
                <a:cs typeface="Times New Roman" panose="02020603050405020304" pitchFamily="18" charset="0"/>
              </a:rPr>
              <a:t>Hotel</a:t>
            </a:r>
            <a:r>
              <a:rPr lang="es-MX" sz="1600" dirty="0">
                <a:latin typeface="Times New Roman" panose="02020603050405020304" pitchFamily="18" charset="0"/>
                <a:cs typeface="Times New Roman" panose="02020603050405020304" pitchFamily="18" charset="0"/>
              </a:rPr>
              <a:t> de Cuatro estrellas DMQ</a:t>
            </a:r>
          </a:p>
          <a:p>
            <a:pPr marL="285750" indent="-285750">
              <a:buFontTx/>
              <a:buChar char="-"/>
            </a:pPr>
            <a:r>
              <a:rPr lang="es-MX" sz="1600" dirty="0">
                <a:latin typeface="Times New Roman" panose="02020603050405020304" pitchFamily="18" charset="0"/>
                <a:cs typeface="Times New Roman" panose="02020603050405020304" pitchFamily="18" charset="0"/>
              </a:rPr>
              <a:t>Plaza habitacional mayor de 80 </a:t>
            </a:r>
          </a:p>
          <a:p>
            <a:pPr marL="285750" indent="-285750">
              <a:buFontTx/>
              <a:buChar char="-"/>
            </a:pPr>
            <a:r>
              <a:rPr lang="es-MX" sz="1600" dirty="0">
                <a:latin typeface="Times New Roman" panose="02020603050405020304" pitchFamily="18" charset="0"/>
                <a:cs typeface="Times New Roman" panose="02020603050405020304" pitchFamily="18" charset="0"/>
              </a:rPr>
              <a:t>Se encuentre registrado en la SUPECIAS</a:t>
            </a:r>
          </a:p>
          <a:p>
            <a:pPr marL="285750" indent="-285750">
              <a:buFontTx/>
              <a:buChar char="-"/>
            </a:pPr>
            <a:r>
              <a:rPr lang="es-MX" sz="1600" dirty="0">
                <a:latin typeface="Times New Roman" panose="02020603050405020304" pitchFamily="18" charset="0"/>
                <a:cs typeface="Times New Roman" panose="02020603050405020304" pitchFamily="18" charset="0"/>
              </a:rPr>
              <a:t>Cuente con información  2014, 2015, 2016</a:t>
            </a:r>
          </a:p>
          <a:p>
            <a:pPr marL="285750" indent="-285750">
              <a:buFontTx/>
              <a:buChar char="-"/>
            </a:pPr>
            <a:endParaRPr lang="es-EC" sz="1600" dirty="0">
              <a:latin typeface="Times New Roman" panose="02020603050405020304" pitchFamily="18" charset="0"/>
              <a:cs typeface="Times New Roman" panose="02020603050405020304" pitchFamily="18" charset="0"/>
            </a:endParaRPr>
          </a:p>
        </p:txBody>
      </p:sp>
      <p:sp>
        <p:nvSpPr>
          <p:cNvPr id="6" name="5 CuadroTexto"/>
          <p:cNvSpPr txBox="1"/>
          <p:nvPr/>
        </p:nvSpPr>
        <p:spPr>
          <a:xfrm>
            <a:off x="5220072" y="5135"/>
            <a:ext cx="3888432" cy="615553"/>
          </a:xfrm>
          <a:prstGeom prst="rect">
            <a:avLst/>
          </a:prstGeom>
          <a:noFill/>
        </p:spPr>
        <p:txBody>
          <a:bodyPr wrap="square" rtlCol="0">
            <a:spAutoFit/>
          </a:bodyPr>
          <a:lstStyle/>
          <a:p>
            <a:r>
              <a:rPr lang="es-ES" sz="3400" b="1" i="1" dirty="0">
                <a:latin typeface="Times New Roman" panose="02020603050405020304" pitchFamily="18" charset="0"/>
                <a:cs typeface="Times New Roman" panose="02020603050405020304" pitchFamily="18" charset="0"/>
              </a:rPr>
              <a:t>Población y muestra </a:t>
            </a:r>
          </a:p>
        </p:txBody>
      </p:sp>
    </p:spTree>
    <p:extLst>
      <p:ext uri="{BB962C8B-B14F-4D97-AF65-F5344CB8AC3E}">
        <p14:creationId xmlns:p14="http://schemas.microsoft.com/office/powerpoint/2010/main" val="3667952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99783"/>
            </a:gs>
            <a:gs pos="7000">
              <a:srgbClr val="E6D78A"/>
            </a:gs>
            <a:gs pos="43000">
              <a:srgbClr val="C7AC4C"/>
            </a:gs>
            <a:gs pos="60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916" t="9897" r="34621" b="58073"/>
          <a:stretch/>
        </p:blipFill>
        <p:spPr bwMode="auto">
          <a:xfrm>
            <a:off x="16023" y="620688"/>
            <a:ext cx="9127977"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3851920" y="0"/>
            <a:ext cx="5112568" cy="523220"/>
          </a:xfrm>
          <a:prstGeom prst="rect">
            <a:avLst/>
          </a:prstGeom>
          <a:noFill/>
        </p:spPr>
        <p:txBody>
          <a:bodyPr wrap="square" rtlCol="0">
            <a:spAutoFit/>
          </a:bodyPr>
          <a:lstStyle/>
          <a:p>
            <a:r>
              <a:rPr lang="es-ES" sz="2800" b="1" i="1" dirty="0">
                <a:latin typeface="Times New Roman" panose="02020603050405020304" pitchFamily="18" charset="0"/>
                <a:cs typeface="Times New Roman" panose="02020603050405020304" pitchFamily="18" charset="0"/>
              </a:rPr>
              <a:t>Técnica de recolección de datos</a:t>
            </a:r>
          </a:p>
        </p:txBody>
      </p:sp>
      <p:graphicFrame>
        <p:nvGraphicFramePr>
          <p:cNvPr id="6" name="Diagrama 1"/>
          <p:cNvGraphicFramePr/>
          <p:nvPr>
            <p:extLst>
              <p:ext uri="{D42A27DB-BD31-4B8C-83A1-F6EECF244321}">
                <p14:modId xmlns:p14="http://schemas.microsoft.com/office/powerpoint/2010/main" val="1309650125"/>
              </p:ext>
            </p:extLst>
          </p:nvPr>
        </p:nvGraphicFramePr>
        <p:xfrm>
          <a:off x="216024" y="541473"/>
          <a:ext cx="8892480" cy="5599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6 Diagrama"/>
          <p:cNvGraphicFramePr/>
          <p:nvPr>
            <p:extLst>
              <p:ext uri="{D42A27DB-BD31-4B8C-83A1-F6EECF244321}">
                <p14:modId xmlns:p14="http://schemas.microsoft.com/office/powerpoint/2010/main" val="126985932"/>
              </p:ext>
            </p:extLst>
          </p:nvPr>
        </p:nvGraphicFramePr>
        <p:xfrm>
          <a:off x="179512" y="476672"/>
          <a:ext cx="8712968" cy="50405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9 Rectángulo redondeado"/>
          <p:cNvSpPr/>
          <p:nvPr/>
        </p:nvSpPr>
        <p:spPr>
          <a:xfrm>
            <a:off x="4094237" y="4310608"/>
            <a:ext cx="2952328" cy="1008112"/>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solidFill>
                  <a:schemeClr val="tx1"/>
                </a:solidFill>
                <a:latin typeface="Times New Roman" panose="02020603050405020304" pitchFamily="18" charset="0"/>
                <a:cs typeface="Times New Roman" panose="02020603050405020304" pitchFamily="18" charset="0"/>
              </a:rPr>
              <a:t>Documentos, bibliografía</a:t>
            </a:r>
          </a:p>
          <a:p>
            <a:r>
              <a:rPr lang="es-MX" dirty="0">
                <a:solidFill>
                  <a:schemeClr val="tx1"/>
                </a:solidFill>
                <a:latin typeface="Times New Roman" panose="02020603050405020304" pitchFamily="18" charset="0"/>
                <a:cs typeface="Times New Roman" panose="02020603050405020304" pitchFamily="18" charset="0"/>
              </a:rPr>
              <a:t>Estados de situación financiera</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11" name="10 Rectángulo redondeado"/>
          <p:cNvSpPr/>
          <p:nvPr/>
        </p:nvSpPr>
        <p:spPr>
          <a:xfrm>
            <a:off x="4091211" y="1409006"/>
            <a:ext cx="2260798" cy="720080"/>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latin typeface="Times New Roman" panose="02020603050405020304" pitchFamily="18" charset="0"/>
                <a:cs typeface="Times New Roman" panose="02020603050405020304" pitchFamily="18" charset="0"/>
              </a:rPr>
              <a:t>Entrevista</a:t>
            </a:r>
            <a:endParaRPr lang="es-EC" dirty="0">
              <a:solidFill>
                <a:schemeClr val="tx1"/>
              </a:solidFill>
              <a:latin typeface="Times New Roman" panose="02020603050405020304" pitchFamily="18" charset="0"/>
              <a:cs typeface="Times New Roman" panose="02020603050405020304" pitchFamily="18" charset="0"/>
            </a:endParaRPr>
          </a:p>
        </p:txBody>
      </p:sp>
      <p:cxnSp>
        <p:nvCxnSpPr>
          <p:cNvPr id="13" name="12 Conector recto"/>
          <p:cNvCxnSpPr>
            <a:endCxn id="11" idx="1"/>
          </p:cNvCxnSpPr>
          <p:nvPr/>
        </p:nvCxnSpPr>
        <p:spPr>
          <a:xfrm>
            <a:off x="3491880" y="1769046"/>
            <a:ext cx="599331"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6352009" y="1769046"/>
            <a:ext cx="299665"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3491880" y="4814664"/>
            <a:ext cx="599331"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flipV="1">
            <a:off x="1619672" y="2204864"/>
            <a:ext cx="432048" cy="648072"/>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a:off x="1619672" y="3789040"/>
            <a:ext cx="504056" cy="521568"/>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7190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691680" y="0"/>
            <a:ext cx="7416824" cy="523220"/>
          </a:xfrm>
          <a:prstGeom prst="rect">
            <a:avLst/>
          </a:prstGeom>
          <a:noFill/>
        </p:spPr>
        <p:txBody>
          <a:bodyPr wrap="square" rtlCol="0">
            <a:spAutoFit/>
          </a:bodyPr>
          <a:lstStyle/>
          <a:p>
            <a:r>
              <a:rPr lang="es-ES" sz="2800" b="1" i="1" dirty="0">
                <a:latin typeface="Times New Roman" panose="02020603050405020304" pitchFamily="18" charset="0"/>
                <a:cs typeface="Times New Roman" panose="02020603050405020304" pitchFamily="18" charset="0"/>
              </a:rPr>
              <a:t>Matriz  de </a:t>
            </a:r>
            <a:r>
              <a:rPr lang="es-ES" sz="2800" b="1" i="1" dirty="0" err="1">
                <a:latin typeface="Times New Roman" panose="02020603050405020304" pitchFamily="18" charset="0"/>
                <a:cs typeface="Times New Roman" panose="02020603050405020304" pitchFamily="18" charset="0"/>
              </a:rPr>
              <a:t>Operacionalización</a:t>
            </a:r>
            <a:r>
              <a:rPr lang="es-ES" sz="2800" b="1" i="1" dirty="0">
                <a:latin typeface="Times New Roman" panose="02020603050405020304" pitchFamily="18" charset="0"/>
                <a:cs typeface="Times New Roman" panose="02020603050405020304" pitchFamily="18" charset="0"/>
              </a:rPr>
              <a:t> de variables</a:t>
            </a:r>
          </a:p>
        </p:txBody>
      </p:sp>
      <p:graphicFrame>
        <p:nvGraphicFramePr>
          <p:cNvPr id="6" name="5 Tabla"/>
          <p:cNvGraphicFramePr>
            <a:graphicFrameLocks noGrp="1"/>
          </p:cNvGraphicFramePr>
          <p:nvPr>
            <p:extLst>
              <p:ext uri="{D42A27DB-BD31-4B8C-83A1-F6EECF244321}">
                <p14:modId xmlns:p14="http://schemas.microsoft.com/office/powerpoint/2010/main" val="3655963664"/>
              </p:ext>
            </p:extLst>
          </p:nvPr>
        </p:nvGraphicFramePr>
        <p:xfrm>
          <a:off x="-1" y="764705"/>
          <a:ext cx="9108506" cy="5174146"/>
        </p:xfrm>
        <a:graphic>
          <a:graphicData uri="http://schemas.openxmlformats.org/drawingml/2006/table">
            <a:tbl>
              <a:tblPr>
                <a:tableStyleId>{E8B1032C-EA38-4F05-BA0D-38AFFFC7BED3}</a:tableStyleId>
              </a:tblPr>
              <a:tblGrid>
                <a:gridCol w="1547665">
                  <a:extLst>
                    <a:ext uri="{9D8B030D-6E8A-4147-A177-3AD203B41FA5}">
                      <a16:colId xmlns="" xmlns:a16="http://schemas.microsoft.com/office/drawing/2014/main" val="20000"/>
                    </a:ext>
                  </a:extLst>
                </a:gridCol>
                <a:gridCol w="1800200">
                  <a:extLst>
                    <a:ext uri="{9D8B030D-6E8A-4147-A177-3AD203B41FA5}">
                      <a16:colId xmlns="" xmlns:a16="http://schemas.microsoft.com/office/drawing/2014/main" val="20001"/>
                    </a:ext>
                  </a:extLst>
                </a:gridCol>
                <a:gridCol w="1908585">
                  <a:extLst>
                    <a:ext uri="{9D8B030D-6E8A-4147-A177-3AD203B41FA5}">
                      <a16:colId xmlns="" xmlns:a16="http://schemas.microsoft.com/office/drawing/2014/main" val="20002"/>
                    </a:ext>
                  </a:extLst>
                </a:gridCol>
                <a:gridCol w="1926028">
                  <a:extLst>
                    <a:ext uri="{9D8B030D-6E8A-4147-A177-3AD203B41FA5}">
                      <a16:colId xmlns="" xmlns:a16="http://schemas.microsoft.com/office/drawing/2014/main" val="20003"/>
                    </a:ext>
                  </a:extLst>
                </a:gridCol>
                <a:gridCol w="1926028">
                  <a:extLst>
                    <a:ext uri="{9D8B030D-6E8A-4147-A177-3AD203B41FA5}">
                      <a16:colId xmlns="" xmlns:a16="http://schemas.microsoft.com/office/drawing/2014/main" val="20004"/>
                    </a:ext>
                  </a:extLst>
                </a:gridCol>
              </a:tblGrid>
              <a:tr h="428681">
                <a:tc>
                  <a:txBody>
                    <a:bodyPr/>
                    <a:lstStyle/>
                    <a:p>
                      <a:pPr algn="ctr" rtl="0" fontAlgn="ctr"/>
                      <a:r>
                        <a:rPr lang="es-EC" sz="1400" u="none" strike="noStrike" dirty="0">
                          <a:effectLst/>
                          <a:latin typeface="Times New Roman" panose="02020603050405020304" pitchFamily="18" charset="0"/>
                          <a:cs typeface="Times New Roman" panose="02020603050405020304" pitchFamily="18" charset="0"/>
                        </a:rPr>
                        <a:t>CATEGORIA</a:t>
                      </a:r>
                      <a:endParaRPr lang="es-EC"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tc>
                  <a:txBody>
                    <a:bodyPr/>
                    <a:lstStyle/>
                    <a:p>
                      <a:pPr algn="l" rtl="0" fontAlgn="ctr"/>
                      <a:r>
                        <a:rPr lang="es-EC" sz="1400" u="none" strike="noStrike">
                          <a:effectLst/>
                          <a:latin typeface="Times New Roman" panose="02020603050405020304" pitchFamily="18" charset="0"/>
                          <a:cs typeface="Times New Roman" panose="02020603050405020304" pitchFamily="18" charset="0"/>
                        </a:rPr>
                        <a:t>VARIABLE </a:t>
                      </a:r>
                      <a:endParaRPr lang="es-EC"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tc>
                  <a:txBody>
                    <a:bodyPr/>
                    <a:lstStyle/>
                    <a:p>
                      <a:pPr algn="ctr" rtl="0" fontAlgn="ctr"/>
                      <a:r>
                        <a:rPr lang="es-EC" sz="1400" u="none" strike="noStrike">
                          <a:effectLst/>
                          <a:latin typeface="Times New Roman" panose="02020603050405020304" pitchFamily="18" charset="0"/>
                          <a:cs typeface="Times New Roman" panose="02020603050405020304" pitchFamily="18" charset="0"/>
                        </a:rPr>
                        <a:t>SUB VARIABLE</a:t>
                      </a:r>
                      <a:endParaRPr lang="es-EC"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tc>
                  <a:txBody>
                    <a:bodyPr/>
                    <a:lstStyle/>
                    <a:p>
                      <a:pPr algn="ctr" rtl="0" fontAlgn="ctr"/>
                      <a:r>
                        <a:rPr lang="es-EC" sz="1400" u="none" strike="noStrike">
                          <a:effectLst/>
                          <a:latin typeface="Times New Roman" panose="02020603050405020304" pitchFamily="18" charset="0"/>
                          <a:cs typeface="Times New Roman" panose="02020603050405020304" pitchFamily="18" charset="0"/>
                        </a:rPr>
                        <a:t>TIPO DE INFORMACIÓN</a:t>
                      </a:r>
                      <a:endParaRPr lang="es-EC"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tc>
                  <a:txBody>
                    <a:bodyPr/>
                    <a:lstStyle/>
                    <a:p>
                      <a:pPr algn="ctr" rtl="0" fontAlgn="ctr"/>
                      <a:r>
                        <a:rPr lang="es-EC" sz="1400" u="none" strike="noStrike">
                          <a:effectLst/>
                          <a:latin typeface="Times New Roman" panose="02020603050405020304" pitchFamily="18" charset="0"/>
                          <a:cs typeface="Times New Roman" panose="02020603050405020304" pitchFamily="18" charset="0"/>
                        </a:rPr>
                        <a:t>INSTRUMENTO</a:t>
                      </a:r>
                      <a:endParaRPr lang="es-EC"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extLst>
                  <a:ext uri="{0D108BD9-81ED-4DB2-BD59-A6C34878D82A}">
                    <a16:rowId xmlns="" xmlns:a16="http://schemas.microsoft.com/office/drawing/2014/main" val="10000"/>
                  </a:ext>
                </a:extLst>
              </a:tr>
              <a:tr h="218836">
                <a:tc rowSpan="16">
                  <a:txBody>
                    <a:bodyPr/>
                    <a:lstStyle/>
                    <a:p>
                      <a:pPr algn="ctr" rtl="0" fontAlgn="ctr"/>
                      <a:r>
                        <a:rPr lang="es-EC" sz="1400" u="none" strike="noStrike">
                          <a:effectLst/>
                          <a:latin typeface="Times New Roman" panose="02020603050405020304" pitchFamily="18" charset="0"/>
                          <a:cs typeface="Times New Roman" panose="02020603050405020304" pitchFamily="18" charset="0"/>
                        </a:rPr>
                        <a:t>Indicadores Financieros</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tc rowSpan="3">
                  <a:txBody>
                    <a:bodyPr/>
                    <a:lstStyle/>
                    <a:p>
                      <a:pPr algn="l" fontAlgn="ctr"/>
                      <a:r>
                        <a:rPr lang="es-EC" sz="1400" u="none" strike="noStrike">
                          <a:effectLst/>
                          <a:latin typeface="Times New Roman" panose="02020603050405020304" pitchFamily="18" charset="0"/>
                          <a:cs typeface="Times New Roman" panose="02020603050405020304" pitchFamily="18" charset="0"/>
                        </a:rPr>
                        <a:t>Liquidez</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tc>
                  <a:txBody>
                    <a:bodyPr/>
                    <a:lstStyle/>
                    <a:p>
                      <a:pPr algn="l" fontAlgn="ctr"/>
                      <a:r>
                        <a:rPr lang="es-EC" sz="1400" u="none" strike="noStrike">
                          <a:effectLst/>
                          <a:latin typeface="Times New Roman" panose="02020603050405020304" pitchFamily="18" charset="0"/>
                          <a:cs typeface="Times New Roman" panose="02020603050405020304" pitchFamily="18" charset="0"/>
                        </a:rPr>
                        <a:t>Razón Corriente                                                   </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tc>
                  <a:txBody>
                    <a:bodyPr/>
                    <a:lstStyle/>
                    <a:p>
                      <a:pPr algn="ctr" rtl="0" fontAlgn="ctr"/>
                      <a:r>
                        <a:rPr lang="es-EC" sz="1400" u="none" strike="noStrike">
                          <a:effectLst/>
                          <a:latin typeface="Times New Roman" panose="02020603050405020304" pitchFamily="18" charset="0"/>
                          <a:cs typeface="Times New Roman" panose="02020603050405020304" pitchFamily="18" charset="0"/>
                        </a:rPr>
                        <a:t>Secundaria</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tc>
                  <a:txBody>
                    <a:bodyPr/>
                    <a:lstStyle/>
                    <a:p>
                      <a:pPr algn="ctr" rtl="0" fontAlgn="ctr"/>
                      <a:r>
                        <a:rPr lang="es-EC" sz="1400" u="none" strike="noStrike">
                          <a:effectLst/>
                          <a:latin typeface="Times New Roman" panose="02020603050405020304" pitchFamily="18" charset="0"/>
                          <a:cs typeface="Times New Roman" panose="02020603050405020304" pitchFamily="18" charset="0"/>
                        </a:rPr>
                        <a:t>Estados Financieros</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extLst>
                  <a:ext uri="{0D108BD9-81ED-4DB2-BD59-A6C34878D82A}">
                    <a16:rowId xmlns="" xmlns:a16="http://schemas.microsoft.com/office/drawing/2014/main" val="10001"/>
                  </a:ext>
                </a:extLst>
              </a:tr>
              <a:tr h="218836">
                <a:tc vMerge="1">
                  <a:txBody>
                    <a:bodyPr/>
                    <a:lstStyle/>
                    <a:p>
                      <a:endParaRPr lang="es-EC"/>
                    </a:p>
                  </a:txBody>
                  <a:tcPr/>
                </a:tc>
                <a:tc vMerge="1">
                  <a:txBody>
                    <a:bodyPr/>
                    <a:lstStyle/>
                    <a:p>
                      <a:endParaRPr lang="es-EC"/>
                    </a:p>
                  </a:txBody>
                  <a:tcPr/>
                </a:tc>
                <a:tc>
                  <a:txBody>
                    <a:bodyPr/>
                    <a:lstStyle/>
                    <a:p>
                      <a:pPr algn="l" fontAlgn="ctr"/>
                      <a:r>
                        <a:rPr lang="es-EC" sz="1400" u="none" strike="noStrike">
                          <a:effectLst/>
                          <a:latin typeface="Times New Roman" panose="02020603050405020304" pitchFamily="18" charset="0"/>
                          <a:cs typeface="Times New Roman" panose="02020603050405020304" pitchFamily="18" charset="0"/>
                        </a:rPr>
                        <a:t>Prueba Ácida                                     </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tc>
                  <a:txBody>
                    <a:bodyPr/>
                    <a:lstStyle/>
                    <a:p>
                      <a:pPr algn="ctr" rtl="0" fontAlgn="ctr"/>
                      <a:r>
                        <a:rPr lang="es-EC" sz="1400" u="none" strike="noStrike">
                          <a:effectLst/>
                          <a:latin typeface="Times New Roman" panose="02020603050405020304" pitchFamily="18" charset="0"/>
                          <a:cs typeface="Times New Roman" panose="02020603050405020304" pitchFamily="18" charset="0"/>
                        </a:rPr>
                        <a:t> </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tc>
                  <a:txBody>
                    <a:bodyPr/>
                    <a:lstStyle/>
                    <a:p>
                      <a:pPr algn="ctr" rtl="0" fontAlgn="ctr"/>
                      <a:r>
                        <a:rPr lang="es-EC" sz="1400" u="none" strike="noStrike">
                          <a:effectLst/>
                          <a:latin typeface="Times New Roman" panose="02020603050405020304" pitchFamily="18" charset="0"/>
                          <a:cs typeface="Times New Roman" panose="02020603050405020304" pitchFamily="18" charset="0"/>
                        </a:rPr>
                        <a:t> </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extLst>
                  <a:ext uri="{0D108BD9-81ED-4DB2-BD59-A6C34878D82A}">
                    <a16:rowId xmlns="" xmlns:a16="http://schemas.microsoft.com/office/drawing/2014/main" val="10002"/>
                  </a:ext>
                </a:extLst>
              </a:tr>
              <a:tr h="218836">
                <a:tc vMerge="1">
                  <a:txBody>
                    <a:bodyPr/>
                    <a:lstStyle/>
                    <a:p>
                      <a:endParaRPr lang="es-EC"/>
                    </a:p>
                  </a:txBody>
                  <a:tcPr/>
                </a:tc>
                <a:tc vMerge="1">
                  <a:txBody>
                    <a:bodyPr/>
                    <a:lstStyle/>
                    <a:p>
                      <a:endParaRPr lang="es-EC"/>
                    </a:p>
                  </a:txBody>
                  <a:tcPr/>
                </a:tc>
                <a:tc>
                  <a:txBody>
                    <a:bodyPr/>
                    <a:lstStyle/>
                    <a:p>
                      <a:pPr algn="l" fontAlgn="ctr"/>
                      <a:r>
                        <a:rPr lang="es-EC" sz="1400" u="none" strike="noStrike">
                          <a:effectLst/>
                          <a:latin typeface="Times New Roman" panose="02020603050405020304" pitchFamily="18" charset="0"/>
                          <a:cs typeface="Times New Roman" panose="02020603050405020304" pitchFamily="18" charset="0"/>
                        </a:rPr>
                        <a:t>Capital de Trabajo</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tc>
                  <a:txBody>
                    <a:bodyPr/>
                    <a:lstStyle/>
                    <a:p>
                      <a:pPr algn="ctr" rtl="0" fontAlgn="ctr"/>
                      <a:r>
                        <a:rPr lang="es-EC" sz="1400" u="none" strike="noStrike">
                          <a:effectLst/>
                          <a:latin typeface="Times New Roman" panose="02020603050405020304" pitchFamily="18" charset="0"/>
                          <a:cs typeface="Times New Roman" panose="02020603050405020304" pitchFamily="18" charset="0"/>
                        </a:rPr>
                        <a:t>Secundaria</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tc>
                  <a:txBody>
                    <a:bodyPr/>
                    <a:lstStyle/>
                    <a:p>
                      <a:pPr algn="ctr" rtl="0" fontAlgn="ctr"/>
                      <a:r>
                        <a:rPr lang="es-EC" sz="1400" u="none" strike="noStrike">
                          <a:effectLst/>
                          <a:latin typeface="Times New Roman" panose="02020603050405020304" pitchFamily="18" charset="0"/>
                          <a:cs typeface="Times New Roman" panose="02020603050405020304" pitchFamily="18" charset="0"/>
                        </a:rPr>
                        <a:t>Estados Financieros</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extLst>
                  <a:ext uri="{0D108BD9-81ED-4DB2-BD59-A6C34878D82A}">
                    <a16:rowId xmlns="" xmlns:a16="http://schemas.microsoft.com/office/drawing/2014/main" val="10003"/>
                  </a:ext>
                </a:extLst>
              </a:tr>
              <a:tr h="287462">
                <a:tc vMerge="1">
                  <a:txBody>
                    <a:bodyPr/>
                    <a:lstStyle/>
                    <a:p>
                      <a:endParaRPr lang="es-EC"/>
                    </a:p>
                  </a:txBody>
                  <a:tcPr/>
                </a:tc>
                <a:tc rowSpan="4">
                  <a:txBody>
                    <a:bodyPr/>
                    <a:lstStyle/>
                    <a:p>
                      <a:pPr algn="ctr" fontAlgn="ctr"/>
                      <a:r>
                        <a:rPr lang="es-EC" sz="1400" u="none" strike="noStrike">
                          <a:effectLst/>
                          <a:latin typeface="Times New Roman" panose="02020603050405020304" pitchFamily="18" charset="0"/>
                          <a:cs typeface="Times New Roman" panose="02020603050405020304" pitchFamily="18" charset="0"/>
                        </a:rPr>
                        <a:t>Actividad</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tc>
                  <a:txBody>
                    <a:bodyPr/>
                    <a:lstStyle/>
                    <a:p>
                      <a:pPr algn="l" fontAlgn="ctr"/>
                      <a:r>
                        <a:rPr lang="es-EC" sz="1400" u="none" strike="noStrike">
                          <a:effectLst/>
                          <a:latin typeface="Times New Roman" panose="02020603050405020304" pitchFamily="18" charset="0"/>
                          <a:cs typeface="Times New Roman" panose="02020603050405020304" pitchFamily="18" charset="0"/>
                        </a:rPr>
                        <a:t>Rotación de Cartera                                               </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tc>
                  <a:txBody>
                    <a:bodyPr/>
                    <a:lstStyle/>
                    <a:p>
                      <a:pPr algn="ctr" rtl="0" fontAlgn="ctr"/>
                      <a:r>
                        <a:rPr lang="es-EC" sz="1400" u="none" strike="noStrike">
                          <a:effectLst/>
                          <a:latin typeface="Times New Roman" panose="02020603050405020304" pitchFamily="18" charset="0"/>
                          <a:cs typeface="Times New Roman" panose="02020603050405020304" pitchFamily="18" charset="0"/>
                        </a:rPr>
                        <a:t>Secundaria</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tc>
                  <a:txBody>
                    <a:bodyPr/>
                    <a:lstStyle/>
                    <a:p>
                      <a:pPr algn="ctr" rtl="0" fontAlgn="ctr"/>
                      <a:r>
                        <a:rPr lang="es-EC" sz="1400" u="none" strike="noStrike">
                          <a:effectLst/>
                          <a:latin typeface="Times New Roman" panose="02020603050405020304" pitchFamily="18" charset="0"/>
                          <a:cs typeface="Times New Roman" panose="02020603050405020304" pitchFamily="18" charset="0"/>
                        </a:rPr>
                        <a:t>Estados Financieros</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extLst>
                  <a:ext uri="{0D108BD9-81ED-4DB2-BD59-A6C34878D82A}">
                    <a16:rowId xmlns="" xmlns:a16="http://schemas.microsoft.com/office/drawing/2014/main" val="10004"/>
                  </a:ext>
                </a:extLst>
              </a:tr>
              <a:tr h="428681">
                <a:tc vMerge="1">
                  <a:txBody>
                    <a:bodyPr/>
                    <a:lstStyle/>
                    <a:p>
                      <a:endParaRPr lang="es-EC"/>
                    </a:p>
                  </a:txBody>
                  <a:tcPr/>
                </a:tc>
                <a:tc vMerge="1">
                  <a:txBody>
                    <a:bodyPr/>
                    <a:lstStyle/>
                    <a:p>
                      <a:endParaRPr lang="es-EC"/>
                    </a:p>
                  </a:txBody>
                  <a:tcPr/>
                </a:tc>
                <a:tc>
                  <a:txBody>
                    <a:bodyPr/>
                    <a:lstStyle/>
                    <a:p>
                      <a:pPr algn="l" fontAlgn="ctr"/>
                      <a:r>
                        <a:rPr lang="es-EC" sz="1400" u="none" strike="noStrike">
                          <a:effectLst/>
                          <a:latin typeface="Times New Roman" panose="02020603050405020304" pitchFamily="18" charset="0"/>
                          <a:cs typeface="Times New Roman" panose="02020603050405020304" pitchFamily="18" charset="0"/>
                        </a:rPr>
                        <a:t>Rotación de Cuentas por Pagar                                                             </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tc>
                  <a:txBody>
                    <a:bodyPr/>
                    <a:lstStyle/>
                    <a:p>
                      <a:pPr algn="ctr" rtl="0" fontAlgn="ctr"/>
                      <a:r>
                        <a:rPr lang="es-EC" sz="1400" u="none" strike="noStrike" dirty="0">
                          <a:effectLst/>
                          <a:latin typeface="Times New Roman" panose="02020603050405020304" pitchFamily="18" charset="0"/>
                          <a:cs typeface="Times New Roman" panose="02020603050405020304" pitchFamily="18" charset="0"/>
                        </a:rPr>
                        <a:t>Secundaria</a:t>
                      </a:r>
                      <a:endParaRPr lang="es-EC"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tc>
                  <a:txBody>
                    <a:bodyPr/>
                    <a:lstStyle/>
                    <a:p>
                      <a:pPr algn="ctr" rtl="0" fontAlgn="ctr"/>
                      <a:r>
                        <a:rPr lang="es-EC" sz="1400" u="none" strike="noStrike">
                          <a:effectLst/>
                          <a:latin typeface="Times New Roman" panose="02020603050405020304" pitchFamily="18" charset="0"/>
                          <a:cs typeface="Times New Roman" panose="02020603050405020304" pitchFamily="18" charset="0"/>
                        </a:rPr>
                        <a:t>Estados Financieros</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extLst>
                  <a:ext uri="{0D108BD9-81ED-4DB2-BD59-A6C34878D82A}">
                    <a16:rowId xmlns="" xmlns:a16="http://schemas.microsoft.com/office/drawing/2014/main" val="10005"/>
                  </a:ext>
                </a:extLst>
              </a:tr>
              <a:tr h="287462">
                <a:tc vMerge="1">
                  <a:txBody>
                    <a:bodyPr/>
                    <a:lstStyle/>
                    <a:p>
                      <a:endParaRPr lang="es-EC"/>
                    </a:p>
                  </a:txBody>
                  <a:tcPr/>
                </a:tc>
                <a:tc vMerge="1">
                  <a:txBody>
                    <a:bodyPr/>
                    <a:lstStyle/>
                    <a:p>
                      <a:endParaRPr lang="es-EC"/>
                    </a:p>
                  </a:txBody>
                  <a:tcPr/>
                </a:tc>
                <a:tc>
                  <a:txBody>
                    <a:bodyPr/>
                    <a:lstStyle/>
                    <a:p>
                      <a:pPr algn="l" fontAlgn="ctr"/>
                      <a:r>
                        <a:rPr lang="es-EC" sz="1400" u="none" strike="noStrike">
                          <a:effectLst/>
                          <a:latin typeface="Times New Roman" panose="02020603050405020304" pitchFamily="18" charset="0"/>
                          <a:cs typeface="Times New Roman" panose="02020603050405020304" pitchFamily="18" charset="0"/>
                        </a:rPr>
                        <a:t>Rotación de Inventarios                                     </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tc>
                  <a:txBody>
                    <a:bodyPr/>
                    <a:lstStyle/>
                    <a:p>
                      <a:pPr algn="ctr" rtl="0" fontAlgn="ctr"/>
                      <a:r>
                        <a:rPr lang="es-EC" sz="1400" u="none" strike="noStrike">
                          <a:effectLst/>
                          <a:latin typeface="Times New Roman" panose="02020603050405020304" pitchFamily="18" charset="0"/>
                          <a:cs typeface="Times New Roman" panose="02020603050405020304" pitchFamily="18" charset="0"/>
                        </a:rPr>
                        <a:t>Secundaria</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tc>
                  <a:txBody>
                    <a:bodyPr/>
                    <a:lstStyle/>
                    <a:p>
                      <a:pPr algn="ctr" rtl="0" fontAlgn="ctr"/>
                      <a:r>
                        <a:rPr lang="es-EC" sz="1400" u="none" strike="noStrike">
                          <a:effectLst/>
                          <a:latin typeface="Times New Roman" panose="02020603050405020304" pitchFamily="18" charset="0"/>
                          <a:cs typeface="Times New Roman" panose="02020603050405020304" pitchFamily="18" charset="0"/>
                        </a:rPr>
                        <a:t>Estados Financieros</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extLst>
                  <a:ext uri="{0D108BD9-81ED-4DB2-BD59-A6C34878D82A}">
                    <a16:rowId xmlns="" xmlns:a16="http://schemas.microsoft.com/office/drawing/2014/main" val="10006"/>
                  </a:ext>
                </a:extLst>
              </a:tr>
              <a:tr h="287462">
                <a:tc vMerge="1">
                  <a:txBody>
                    <a:bodyPr/>
                    <a:lstStyle/>
                    <a:p>
                      <a:endParaRPr lang="es-EC"/>
                    </a:p>
                  </a:txBody>
                  <a:tcPr/>
                </a:tc>
                <a:tc vMerge="1">
                  <a:txBody>
                    <a:bodyPr/>
                    <a:lstStyle/>
                    <a:p>
                      <a:endParaRPr lang="es-EC"/>
                    </a:p>
                  </a:txBody>
                  <a:tcPr/>
                </a:tc>
                <a:tc>
                  <a:txBody>
                    <a:bodyPr/>
                    <a:lstStyle/>
                    <a:p>
                      <a:pPr algn="l" fontAlgn="ctr"/>
                      <a:r>
                        <a:rPr lang="es-EC" sz="1400" u="none" strike="noStrike">
                          <a:effectLst/>
                          <a:latin typeface="Times New Roman" panose="02020603050405020304" pitchFamily="18" charset="0"/>
                          <a:cs typeface="Times New Roman" panose="02020603050405020304" pitchFamily="18" charset="0"/>
                        </a:rPr>
                        <a:t>Rotación de Activo Total                       </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tc>
                  <a:txBody>
                    <a:bodyPr/>
                    <a:lstStyle/>
                    <a:p>
                      <a:pPr algn="ctr" rtl="0" fontAlgn="ctr"/>
                      <a:r>
                        <a:rPr lang="es-EC" sz="1400" u="none" strike="noStrike">
                          <a:effectLst/>
                          <a:latin typeface="Times New Roman" panose="02020603050405020304" pitchFamily="18" charset="0"/>
                          <a:cs typeface="Times New Roman" panose="02020603050405020304" pitchFamily="18" charset="0"/>
                        </a:rPr>
                        <a:t>Secundaria</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tc>
                  <a:txBody>
                    <a:bodyPr/>
                    <a:lstStyle/>
                    <a:p>
                      <a:pPr algn="ctr" rtl="0" fontAlgn="ctr"/>
                      <a:r>
                        <a:rPr lang="es-EC" sz="1400" u="none" strike="noStrike">
                          <a:effectLst/>
                          <a:latin typeface="Times New Roman" panose="02020603050405020304" pitchFamily="18" charset="0"/>
                          <a:cs typeface="Times New Roman" panose="02020603050405020304" pitchFamily="18" charset="0"/>
                        </a:rPr>
                        <a:t>Estados Financieros</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extLst>
                  <a:ext uri="{0D108BD9-81ED-4DB2-BD59-A6C34878D82A}">
                    <a16:rowId xmlns="" xmlns:a16="http://schemas.microsoft.com/office/drawing/2014/main" val="10007"/>
                  </a:ext>
                </a:extLst>
              </a:tr>
              <a:tr h="428681">
                <a:tc vMerge="1">
                  <a:txBody>
                    <a:bodyPr/>
                    <a:lstStyle/>
                    <a:p>
                      <a:endParaRPr lang="es-EC"/>
                    </a:p>
                  </a:txBody>
                  <a:tcPr/>
                </a:tc>
                <a:tc rowSpan="5">
                  <a:txBody>
                    <a:bodyPr/>
                    <a:lstStyle/>
                    <a:p>
                      <a:pPr algn="ctr" fontAlgn="ctr"/>
                      <a:r>
                        <a:rPr lang="es-EC" sz="1400" u="none" strike="noStrike">
                          <a:effectLst/>
                          <a:latin typeface="Times New Roman" panose="02020603050405020304" pitchFamily="18" charset="0"/>
                          <a:cs typeface="Times New Roman" panose="02020603050405020304" pitchFamily="18" charset="0"/>
                        </a:rPr>
                        <a:t>Apalancamiento</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tc>
                  <a:txBody>
                    <a:bodyPr/>
                    <a:lstStyle/>
                    <a:p>
                      <a:pPr algn="l" fontAlgn="ctr"/>
                      <a:r>
                        <a:rPr lang="es-EC" sz="1400" u="none" strike="noStrike">
                          <a:effectLst/>
                          <a:latin typeface="Times New Roman" panose="02020603050405020304" pitchFamily="18" charset="0"/>
                          <a:cs typeface="Times New Roman" panose="02020603050405020304" pitchFamily="18" charset="0"/>
                        </a:rPr>
                        <a:t>Endeudamiento del Activo                          </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tc>
                  <a:txBody>
                    <a:bodyPr/>
                    <a:lstStyle/>
                    <a:p>
                      <a:pPr algn="ctr" rtl="0" fontAlgn="ctr"/>
                      <a:r>
                        <a:rPr lang="es-EC" sz="1400" u="none" strike="noStrike">
                          <a:effectLst/>
                          <a:latin typeface="Times New Roman" panose="02020603050405020304" pitchFamily="18" charset="0"/>
                          <a:cs typeface="Times New Roman" panose="02020603050405020304" pitchFamily="18" charset="0"/>
                        </a:rPr>
                        <a:t>Secundaria</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tc>
                  <a:txBody>
                    <a:bodyPr/>
                    <a:lstStyle/>
                    <a:p>
                      <a:pPr algn="ctr" rtl="0" fontAlgn="ctr"/>
                      <a:r>
                        <a:rPr lang="es-EC" sz="1400" u="none" strike="noStrike">
                          <a:effectLst/>
                          <a:latin typeface="Times New Roman" panose="02020603050405020304" pitchFamily="18" charset="0"/>
                          <a:cs typeface="Times New Roman" panose="02020603050405020304" pitchFamily="18" charset="0"/>
                        </a:rPr>
                        <a:t>Estados Financieros</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extLst>
                  <a:ext uri="{0D108BD9-81ED-4DB2-BD59-A6C34878D82A}">
                    <a16:rowId xmlns="" xmlns:a16="http://schemas.microsoft.com/office/drawing/2014/main" val="10008"/>
                  </a:ext>
                </a:extLst>
              </a:tr>
              <a:tr h="218836">
                <a:tc vMerge="1">
                  <a:txBody>
                    <a:bodyPr/>
                    <a:lstStyle/>
                    <a:p>
                      <a:endParaRPr lang="es-EC"/>
                    </a:p>
                  </a:txBody>
                  <a:tcPr/>
                </a:tc>
                <a:tc vMerge="1">
                  <a:txBody>
                    <a:bodyPr/>
                    <a:lstStyle/>
                    <a:p>
                      <a:endParaRPr lang="es-EC"/>
                    </a:p>
                  </a:txBody>
                  <a:tcPr/>
                </a:tc>
                <a:tc>
                  <a:txBody>
                    <a:bodyPr/>
                    <a:lstStyle/>
                    <a:p>
                      <a:pPr algn="l" fontAlgn="ctr"/>
                      <a:r>
                        <a:rPr lang="es-EC" sz="1400" u="none" strike="noStrike">
                          <a:effectLst/>
                          <a:latin typeface="Times New Roman" panose="02020603050405020304" pitchFamily="18" charset="0"/>
                          <a:cs typeface="Times New Roman" panose="02020603050405020304" pitchFamily="18" charset="0"/>
                        </a:rPr>
                        <a:t>Apalancamiento                                  </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tc>
                  <a:txBody>
                    <a:bodyPr/>
                    <a:lstStyle/>
                    <a:p>
                      <a:pPr algn="ctr" rtl="0" fontAlgn="ctr"/>
                      <a:r>
                        <a:rPr lang="es-EC" sz="1400" u="none" strike="noStrike">
                          <a:effectLst/>
                          <a:latin typeface="Times New Roman" panose="02020603050405020304" pitchFamily="18" charset="0"/>
                          <a:cs typeface="Times New Roman" panose="02020603050405020304" pitchFamily="18" charset="0"/>
                        </a:rPr>
                        <a:t>Secundaria</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tc>
                  <a:txBody>
                    <a:bodyPr/>
                    <a:lstStyle/>
                    <a:p>
                      <a:pPr algn="ctr" rtl="0" fontAlgn="ctr"/>
                      <a:r>
                        <a:rPr lang="es-EC" sz="1400" u="none" strike="noStrike">
                          <a:effectLst/>
                          <a:latin typeface="Times New Roman" panose="02020603050405020304" pitchFamily="18" charset="0"/>
                          <a:cs typeface="Times New Roman" panose="02020603050405020304" pitchFamily="18" charset="0"/>
                        </a:rPr>
                        <a:t>Estados Financieros</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extLst>
                  <a:ext uri="{0D108BD9-81ED-4DB2-BD59-A6C34878D82A}">
                    <a16:rowId xmlns="" xmlns:a16="http://schemas.microsoft.com/office/drawing/2014/main" val="10009"/>
                  </a:ext>
                </a:extLst>
              </a:tr>
              <a:tr h="428681">
                <a:tc vMerge="1">
                  <a:txBody>
                    <a:bodyPr/>
                    <a:lstStyle/>
                    <a:p>
                      <a:endParaRPr lang="es-EC"/>
                    </a:p>
                  </a:txBody>
                  <a:tcPr/>
                </a:tc>
                <a:tc vMerge="1">
                  <a:txBody>
                    <a:bodyPr/>
                    <a:lstStyle/>
                    <a:p>
                      <a:endParaRPr lang="es-EC"/>
                    </a:p>
                  </a:txBody>
                  <a:tcPr/>
                </a:tc>
                <a:tc>
                  <a:txBody>
                    <a:bodyPr/>
                    <a:lstStyle/>
                    <a:p>
                      <a:pPr algn="l" fontAlgn="ctr"/>
                      <a:r>
                        <a:rPr lang="es-EC" sz="1400" u="none" strike="noStrike">
                          <a:effectLst/>
                          <a:latin typeface="Times New Roman" panose="02020603050405020304" pitchFamily="18" charset="0"/>
                          <a:cs typeface="Times New Roman" panose="02020603050405020304" pitchFamily="18" charset="0"/>
                        </a:rPr>
                        <a:t>Endeudamiento a Corto plazo                                     </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tc>
                  <a:txBody>
                    <a:bodyPr/>
                    <a:lstStyle/>
                    <a:p>
                      <a:pPr algn="ctr" rtl="0" fontAlgn="ctr"/>
                      <a:r>
                        <a:rPr lang="es-EC" sz="1400" u="none" strike="noStrike">
                          <a:effectLst/>
                          <a:latin typeface="Times New Roman" panose="02020603050405020304" pitchFamily="18" charset="0"/>
                          <a:cs typeface="Times New Roman" panose="02020603050405020304" pitchFamily="18" charset="0"/>
                        </a:rPr>
                        <a:t>Secundaria</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tc>
                  <a:txBody>
                    <a:bodyPr/>
                    <a:lstStyle/>
                    <a:p>
                      <a:pPr algn="ctr" rtl="0" fontAlgn="ctr"/>
                      <a:r>
                        <a:rPr lang="es-EC" sz="1400" u="none" strike="noStrike">
                          <a:effectLst/>
                          <a:latin typeface="Times New Roman" panose="02020603050405020304" pitchFamily="18" charset="0"/>
                          <a:cs typeface="Times New Roman" panose="02020603050405020304" pitchFamily="18" charset="0"/>
                        </a:rPr>
                        <a:t>Estados Financieros</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extLst>
                  <a:ext uri="{0D108BD9-81ED-4DB2-BD59-A6C34878D82A}">
                    <a16:rowId xmlns="" xmlns:a16="http://schemas.microsoft.com/office/drawing/2014/main" val="10010"/>
                  </a:ext>
                </a:extLst>
              </a:tr>
              <a:tr h="428681">
                <a:tc vMerge="1">
                  <a:txBody>
                    <a:bodyPr/>
                    <a:lstStyle/>
                    <a:p>
                      <a:endParaRPr lang="es-EC"/>
                    </a:p>
                  </a:txBody>
                  <a:tcPr/>
                </a:tc>
                <a:tc vMerge="1">
                  <a:txBody>
                    <a:bodyPr/>
                    <a:lstStyle/>
                    <a:p>
                      <a:endParaRPr lang="es-EC"/>
                    </a:p>
                  </a:txBody>
                  <a:tcPr/>
                </a:tc>
                <a:tc>
                  <a:txBody>
                    <a:bodyPr/>
                    <a:lstStyle/>
                    <a:p>
                      <a:pPr algn="l" fontAlgn="ctr"/>
                      <a:r>
                        <a:rPr lang="es-EC" sz="1400" u="none" strike="noStrike">
                          <a:effectLst/>
                          <a:latin typeface="Times New Roman" panose="02020603050405020304" pitchFamily="18" charset="0"/>
                          <a:cs typeface="Times New Roman" panose="02020603050405020304" pitchFamily="18" charset="0"/>
                        </a:rPr>
                        <a:t>Endeudamiento a largo Plazo              </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tc>
                  <a:txBody>
                    <a:bodyPr/>
                    <a:lstStyle/>
                    <a:p>
                      <a:pPr algn="ctr" rtl="0" fontAlgn="ctr"/>
                      <a:r>
                        <a:rPr lang="es-EC" sz="1400" u="none" strike="noStrike">
                          <a:effectLst/>
                          <a:latin typeface="Times New Roman" panose="02020603050405020304" pitchFamily="18" charset="0"/>
                          <a:cs typeface="Times New Roman" panose="02020603050405020304" pitchFamily="18" charset="0"/>
                        </a:rPr>
                        <a:t>Secundaria</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tc>
                  <a:txBody>
                    <a:bodyPr/>
                    <a:lstStyle/>
                    <a:p>
                      <a:pPr algn="ctr" rtl="0" fontAlgn="ctr"/>
                      <a:r>
                        <a:rPr lang="es-EC" sz="1400" u="none" strike="noStrike">
                          <a:effectLst/>
                          <a:latin typeface="Times New Roman" panose="02020603050405020304" pitchFamily="18" charset="0"/>
                          <a:cs typeface="Times New Roman" panose="02020603050405020304" pitchFamily="18" charset="0"/>
                        </a:rPr>
                        <a:t>Estados Financieros</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extLst>
                  <a:ext uri="{0D108BD9-81ED-4DB2-BD59-A6C34878D82A}">
                    <a16:rowId xmlns="" xmlns:a16="http://schemas.microsoft.com/office/drawing/2014/main" val="10011"/>
                  </a:ext>
                </a:extLst>
              </a:tr>
              <a:tr h="287462">
                <a:tc vMerge="1">
                  <a:txBody>
                    <a:bodyPr/>
                    <a:lstStyle/>
                    <a:p>
                      <a:endParaRPr lang="es-EC"/>
                    </a:p>
                  </a:txBody>
                  <a:tcPr/>
                </a:tc>
                <a:tc vMerge="1">
                  <a:txBody>
                    <a:bodyPr/>
                    <a:lstStyle/>
                    <a:p>
                      <a:endParaRPr lang="es-EC"/>
                    </a:p>
                  </a:txBody>
                  <a:tcPr/>
                </a:tc>
                <a:tc>
                  <a:txBody>
                    <a:bodyPr/>
                    <a:lstStyle/>
                    <a:p>
                      <a:pPr algn="l" fontAlgn="ctr"/>
                      <a:r>
                        <a:rPr lang="es-EC" sz="1400" u="none" strike="noStrike">
                          <a:effectLst/>
                          <a:latin typeface="Times New Roman" panose="02020603050405020304" pitchFamily="18" charset="0"/>
                          <a:cs typeface="Times New Roman" panose="02020603050405020304" pitchFamily="18" charset="0"/>
                        </a:rPr>
                        <a:t>Financiamiento Propio            </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tc>
                  <a:txBody>
                    <a:bodyPr/>
                    <a:lstStyle/>
                    <a:p>
                      <a:pPr algn="ctr" rtl="0" fontAlgn="ctr"/>
                      <a:r>
                        <a:rPr lang="es-EC" sz="1400" u="none" strike="noStrike">
                          <a:effectLst/>
                          <a:latin typeface="Times New Roman" panose="02020603050405020304" pitchFamily="18" charset="0"/>
                          <a:cs typeface="Times New Roman" panose="02020603050405020304" pitchFamily="18" charset="0"/>
                        </a:rPr>
                        <a:t>Secundaria</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tc>
                  <a:txBody>
                    <a:bodyPr/>
                    <a:lstStyle/>
                    <a:p>
                      <a:pPr algn="ctr" rtl="0" fontAlgn="ctr"/>
                      <a:r>
                        <a:rPr lang="es-EC" sz="1400" u="none" strike="noStrike">
                          <a:effectLst/>
                          <a:latin typeface="Times New Roman" panose="02020603050405020304" pitchFamily="18" charset="0"/>
                          <a:cs typeface="Times New Roman" panose="02020603050405020304" pitchFamily="18" charset="0"/>
                        </a:rPr>
                        <a:t>Estados Financieros</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extLst>
                  <a:ext uri="{0D108BD9-81ED-4DB2-BD59-A6C34878D82A}">
                    <a16:rowId xmlns="" xmlns:a16="http://schemas.microsoft.com/office/drawing/2014/main" val="10012"/>
                  </a:ext>
                </a:extLst>
              </a:tr>
              <a:tr h="218836">
                <a:tc vMerge="1">
                  <a:txBody>
                    <a:bodyPr/>
                    <a:lstStyle/>
                    <a:p>
                      <a:endParaRPr lang="es-EC"/>
                    </a:p>
                  </a:txBody>
                  <a:tcPr/>
                </a:tc>
                <a:tc rowSpan="4">
                  <a:txBody>
                    <a:bodyPr/>
                    <a:lstStyle/>
                    <a:p>
                      <a:pPr algn="ctr" fontAlgn="ctr"/>
                      <a:r>
                        <a:rPr lang="es-EC" sz="1400" u="none" strike="noStrike">
                          <a:effectLst/>
                          <a:latin typeface="Times New Roman" panose="02020603050405020304" pitchFamily="18" charset="0"/>
                          <a:cs typeface="Times New Roman" panose="02020603050405020304" pitchFamily="18" charset="0"/>
                        </a:rPr>
                        <a:t>Rentabilidad</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tc>
                  <a:txBody>
                    <a:bodyPr/>
                    <a:lstStyle/>
                    <a:p>
                      <a:pPr algn="l" fontAlgn="ctr"/>
                      <a:r>
                        <a:rPr lang="es-EC" sz="1400" u="none" strike="noStrike">
                          <a:effectLst/>
                          <a:latin typeface="Times New Roman" panose="02020603050405020304" pitchFamily="18" charset="0"/>
                          <a:cs typeface="Times New Roman" panose="02020603050405020304" pitchFamily="18" charset="0"/>
                        </a:rPr>
                        <a:t>Margen bruto                                       </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tc>
                  <a:txBody>
                    <a:bodyPr/>
                    <a:lstStyle/>
                    <a:p>
                      <a:pPr algn="ctr" rtl="0" fontAlgn="ctr"/>
                      <a:r>
                        <a:rPr lang="es-EC" sz="1400" u="none" strike="noStrike">
                          <a:effectLst/>
                          <a:latin typeface="Times New Roman" panose="02020603050405020304" pitchFamily="18" charset="0"/>
                          <a:cs typeface="Times New Roman" panose="02020603050405020304" pitchFamily="18" charset="0"/>
                        </a:rPr>
                        <a:t>Secundaria</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tc>
                  <a:txBody>
                    <a:bodyPr/>
                    <a:lstStyle/>
                    <a:p>
                      <a:pPr algn="ctr" rtl="0" fontAlgn="ctr"/>
                      <a:r>
                        <a:rPr lang="es-EC" sz="1400" u="none" strike="noStrike">
                          <a:effectLst/>
                          <a:latin typeface="Times New Roman" panose="02020603050405020304" pitchFamily="18" charset="0"/>
                          <a:cs typeface="Times New Roman" panose="02020603050405020304" pitchFamily="18" charset="0"/>
                        </a:rPr>
                        <a:t>Estados Financieros</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extLst>
                  <a:ext uri="{0D108BD9-81ED-4DB2-BD59-A6C34878D82A}">
                    <a16:rowId xmlns="" xmlns:a16="http://schemas.microsoft.com/office/drawing/2014/main" val="10013"/>
                  </a:ext>
                </a:extLst>
              </a:tr>
              <a:tr h="287462">
                <a:tc vMerge="1">
                  <a:txBody>
                    <a:bodyPr/>
                    <a:lstStyle/>
                    <a:p>
                      <a:endParaRPr lang="es-EC"/>
                    </a:p>
                  </a:txBody>
                  <a:tcPr/>
                </a:tc>
                <a:tc vMerge="1">
                  <a:txBody>
                    <a:bodyPr/>
                    <a:lstStyle/>
                    <a:p>
                      <a:endParaRPr lang="es-EC"/>
                    </a:p>
                  </a:txBody>
                  <a:tcPr/>
                </a:tc>
                <a:tc>
                  <a:txBody>
                    <a:bodyPr/>
                    <a:lstStyle/>
                    <a:p>
                      <a:pPr algn="l" fontAlgn="ctr"/>
                      <a:r>
                        <a:rPr lang="es-EC" sz="1400" u="none" strike="noStrike">
                          <a:effectLst/>
                          <a:latin typeface="Times New Roman" panose="02020603050405020304" pitchFamily="18" charset="0"/>
                          <a:cs typeface="Times New Roman" panose="02020603050405020304" pitchFamily="18" charset="0"/>
                        </a:rPr>
                        <a:t>Margen Neto de Ventas                        </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tc>
                  <a:txBody>
                    <a:bodyPr/>
                    <a:lstStyle/>
                    <a:p>
                      <a:pPr algn="ctr" rtl="0" fontAlgn="ctr"/>
                      <a:r>
                        <a:rPr lang="es-EC" sz="1400" u="none" strike="noStrike">
                          <a:effectLst/>
                          <a:latin typeface="Times New Roman" panose="02020603050405020304" pitchFamily="18" charset="0"/>
                          <a:cs typeface="Times New Roman" panose="02020603050405020304" pitchFamily="18" charset="0"/>
                        </a:rPr>
                        <a:t>Secundaria</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tc>
                  <a:txBody>
                    <a:bodyPr/>
                    <a:lstStyle/>
                    <a:p>
                      <a:pPr algn="ctr" rtl="0" fontAlgn="ctr"/>
                      <a:r>
                        <a:rPr lang="es-EC" sz="1400" u="none" strike="noStrike">
                          <a:effectLst/>
                          <a:latin typeface="Times New Roman" panose="02020603050405020304" pitchFamily="18" charset="0"/>
                          <a:cs typeface="Times New Roman" panose="02020603050405020304" pitchFamily="18" charset="0"/>
                        </a:rPr>
                        <a:t>Estados Financieros</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extLst>
                  <a:ext uri="{0D108BD9-81ED-4DB2-BD59-A6C34878D82A}">
                    <a16:rowId xmlns="" xmlns:a16="http://schemas.microsoft.com/office/drawing/2014/main" val="10014"/>
                  </a:ext>
                </a:extLst>
              </a:tr>
              <a:tr h="218836">
                <a:tc vMerge="1">
                  <a:txBody>
                    <a:bodyPr/>
                    <a:lstStyle/>
                    <a:p>
                      <a:endParaRPr lang="es-EC"/>
                    </a:p>
                  </a:txBody>
                  <a:tcPr/>
                </a:tc>
                <a:tc vMerge="1">
                  <a:txBody>
                    <a:bodyPr/>
                    <a:lstStyle/>
                    <a:p>
                      <a:endParaRPr lang="es-EC"/>
                    </a:p>
                  </a:txBody>
                  <a:tcPr/>
                </a:tc>
                <a:tc>
                  <a:txBody>
                    <a:bodyPr/>
                    <a:lstStyle/>
                    <a:p>
                      <a:pPr algn="l" fontAlgn="b"/>
                      <a:r>
                        <a:rPr lang="es-EC" sz="1400" u="none" strike="noStrike">
                          <a:effectLst/>
                          <a:latin typeface="Times New Roman" panose="02020603050405020304" pitchFamily="18" charset="0"/>
                          <a:cs typeface="Times New Roman" panose="02020603050405020304" pitchFamily="18" charset="0"/>
                        </a:rPr>
                        <a:t>ROA                                                       </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b">
                    <a:solidFill>
                      <a:schemeClr val="bg2">
                        <a:lumMod val="20000"/>
                        <a:lumOff val="80000"/>
                      </a:schemeClr>
                    </a:solidFill>
                  </a:tcPr>
                </a:tc>
                <a:tc>
                  <a:txBody>
                    <a:bodyPr/>
                    <a:lstStyle/>
                    <a:p>
                      <a:pPr algn="ctr" rtl="0" fontAlgn="ctr"/>
                      <a:r>
                        <a:rPr lang="es-EC" sz="1400" u="none" strike="noStrike">
                          <a:effectLst/>
                          <a:latin typeface="Times New Roman" panose="02020603050405020304" pitchFamily="18" charset="0"/>
                          <a:cs typeface="Times New Roman" panose="02020603050405020304" pitchFamily="18" charset="0"/>
                        </a:rPr>
                        <a:t>Secundaria</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tc>
                  <a:txBody>
                    <a:bodyPr/>
                    <a:lstStyle/>
                    <a:p>
                      <a:pPr algn="ctr" rtl="0" fontAlgn="ctr"/>
                      <a:r>
                        <a:rPr lang="es-EC" sz="1400" u="none" strike="noStrike">
                          <a:effectLst/>
                          <a:latin typeface="Times New Roman" panose="02020603050405020304" pitchFamily="18" charset="0"/>
                          <a:cs typeface="Times New Roman" panose="02020603050405020304" pitchFamily="18" charset="0"/>
                        </a:rPr>
                        <a:t>Estados Financieros</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extLst>
                  <a:ext uri="{0D108BD9-81ED-4DB2-BD59-A6C34878D82A}">
                    <a16:rowId xmlns="" xmlns:a16="http://schemas.microsoft.com/office/drawing/2014/main" val="10015"/>
                  </a:ext>
                </a:extLst>
              </a:tr>
              <a:tr h="218836">
                <a:tc vMerge="1">
                  <a:txBody>
                    <a:bodyPr/>
                    <a:lstStyle/>
                    <a:p>
                      <a:endParaRPr lang="es-EC"/>
                    </a:p>
                  </a:txBody>
                  <a:tcPr/>
                </a:tc>
                <a:tc vMerge="1">
                  <a:txBody>
                    <a:bodyPr/>
                    <a:lstStyle/>
                    <a:p>
                      <a:endParaRPr lang="es-EC"/>
                    </a:p>
                  </a:txBody>
                  <a:tcPr/>
                </a:tc>
                <a:tc>
                  <a:txBody>
                    <a:bodyPr/>
                    <a:lstStyle/>
                    <a:p>
                      <a:pPr algn="l" fontAlgn="b"/>
                      <a:r>
                        <a:rPr lang="es-EC" sz="1400" u="none" strike="noStrike">
                          <a:effectLst/>
                          <a:latin typeface="Times New Roman" panose="02020603050405020304" pitchFamily="18" charset="0"/>
                          <a:cs typeface="Times New Roman" panose="02020603050405020304" pitchFamily="18" charset="0"/>
                        </a:rPr>
                        <a:t>ROE</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b">
                    <a:solidFill>
                      <a:schemeClr val="bg2">
                        <a:lumMod val="20000"/>
                        <a:lumOff val="80000"/>
                      </a:schemeClr>
                    </a:solidFill>
                  </a:tcPr>
                </a:tc>
                <a:tc>
                  <a:txBody>
                    <a:bodyPr/>
                    <a:lstStyle/>
                    <a:p>
                      <a:pPr algn="ctr" rtl="0" fontAlgn="ctr"/>
                      <a:r>
                        <a:rPr lang="es-EC" sz="1400" u="none" strike="noStrike">
                          <a:effectLst/>
                          <a:latin typeface="Times New Roman" panose="02020603050405020304" pitchFamily="18" charset="0"/>
                          <a:cs typeface="Times New Roman" panose="02020603050405020304" pitchFamily="18" charset="0"/>
                        </a:rPr>
                        <a:t>Secundaria</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tc>
                  <a:txBody>
                    <a:bodyPr/>
                    <a:lstStyle/>
                    <a:p>
                      <a:pPr algn="ctr" rtl="0" fontAlgn="ctr"/>
                      <a:r>
                        <a:rPr lang="es-EC" sz="1400" u="none" strike="noStrike" dirty="0">
                          <a:effectLst/>
                          <a:latin typeface="Times New Roman" panose="02020603050405020304" pitchFamily="18" charset="0"/>
                          <a:cs typeface="Times New Roman" panose="02020603050405020304" pitchFamily="18" charset="0"/>
                        </a:rPr>
                        <a:t>Estados Financieros</a:t>
                      </a:r>
                      <a:endParaRPr lang="es-EC"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43" marR="9143" marT="9143" marB="0" anchor="ctr">
                    <a:solidFill>
                      <a:schemeClr val="bg2">
                        <a:lumMod val="20000"/>
                        <a:lumOff val="80000"/>
                      </a:schemeClr>
                    </a:solidFill>
                  </a:tcPr>
                </a:tc>
                <a:extLst>
                  <a:ext uri="{0D108BD9-81ED-4DB2-BD59-A6C34878D82A}">
                    <a16:rowId xmlns="" xmlns:a16="http://schemas.microsoft.com/office/drawing/2014/main" val="10016"/>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619672" y="0"/>
            <a:ext cx="7488832" cy="523220"/>
          </a:xfrm>
          <a:prstGeom prst="rect">
            <a:avLst/>
          </a:prstGeom>
          <a:noFill/>
        </p:spPr>
        <p:txBody>
          <a:bodyPr wrap="square" rtlCol="0">
            <a:spAutoFit/>
          </a:bodyPr>
          <a:lstStyle/>
          <a:p>
            <a:r>
              <a:rPr lang="es-ES" sz="2800" b="1" i="1" dirty="0">
                <a:latin typeface="Times New Roman" panose="02020603050405020304" pitchFamily="18" charset="0"/>
                <a:cs typeface="Times New Roman" panose="02020603050405020304" pitchFamily="18" charset="0"/>
              </a:rPr>
              <a:t>Matriz  de </a:t>
            </a:r>
            <a:r>
              <a:rPr lang="es-ES" sz="2800" b="1" i="1" dirty="0" err="1">
                <a:latin typeface="Times New Roman" panose="02020603050405020304" pitchFamily="18" charset="0"/>
                <a:cs typeface="Times New Roman" panose="02020603050405020304" pitchFamily="18" charset="0"/>
              </a:rPr>
              <a:t>Operacionalización</a:t>
            </a:r>
            <a:r>
              <a:rPr lang="es-ES" sz="2800" b="1" i="1" dirty="0">
                <a:latin typeface="Times New Roman" panose="02020603050405020304" pitchFamily="18" charset="0"/>
                <a:cs typeface="Times New Roman" panose="02020603050405020304" pitchFamily="18" charset="0"/>
              </a:rPr>
              <a:t> de variables</a:t>
            </a:r>
          </a:p>
        </p:txBody>
      </p:sp>
      <p:graphicFrame>
        <p:nvGraphicFramePr>
          <p:cNvPr id="4" name="3 Tabla"/>
          <p:cNvGraphicFramePr>
            <a:graphicFrameLocks noGrp="1"/>
          </p:cNvGraphicFramePr>
          <p:nvPr>
            <p:extLst>
              <p:ext uri="{D42A27DB-BD31-4B8C-83A1-F6EECF244321}">
                <p14:modId xmlns:p14="http://schemas.microsoft.com/office/powerpoint/2010/main" val="3211077207"/>
              </p:ext>
            </p:extLst>
          </p:nvPr>
        </p:nvGraphicFramePr>
        <p:xfrm>
          <a:off x="107504" y="476672"/>
          <a:ext cx="8964485" cy="5559833"/>
        </p:xfrm>
        <a:graphic>
          <a:graphicData uri="http://schemas.openxmlformats.org/drawingml/2006/table">
            <a:tbl>
              <a:tblPr>
                <a:tableStyleId>{E8B1032C-EA38-4F05-BA0D-38AFFFC7BED3}</a:tableStyleId>
              </a:tblPr>
              <a:tblGrid>
                <a:gridCol w="1530523">
                  <a:extLst>
                    <a:ext uri="{9D8B030D-6E8A-4147-A177-3AD203B41FA5}">
                      <a16:colId xmlns="" xmlns:a16="http://schemas.microsoft.com/office/drawing/2014/main" val="20000"/>
                    </a:ext>
                  </a:extLst>
                </a:gridCol>
                <a:gridCol w="2055271">
                  <a:extLst>
                    <a:ext uri="{9D8B030D-6E8A-4147-A177-3AD203B41FA5}">
                      <a16:colId xmlns="" xmlns:a16="http://schemas.microsoft.com/office/drawing/2014/main" val="20001"/>
                    </a:ext>
                  </a:extLst>
                </a:gridCol>
                <a:gridCol w="1792897">
                  <a:extLst>
                    <a:ext uri="{9D8B030D-6E8A-4147-A177-3AD203B41FA5}">
                      <a16:colId xmlns="" xmlns:a16="http://schemas.microsoft.com/office/drawing/2014/main" val="20002"/>
                    </a:ext>
                  </a:extLst>
                </a:gridCol>
                <a:gridCol w="1792897">
                  <a:extLst>
                    <a:ext uri="{9D8B030D-6E8A-4147-A177-3AD203B41FA5}">
                      <a16:colId xmlns="" xmlns:a16="http://schemas.microsoft.com/office/drawing/2014/main" val="20003"/>
                    </a:ext>
                  </a:extLst>
                </a:gridCol>
                <a:gridCol w="1792897">
                  <a:extLst>
                    <a:ext uri="{9D8B030D-6E8A-4147-A177-3AD203B41FA5}">
                      <a16:colId xmlns="" xmlns:a16="http://schemas.microsoft.com/office/drawing/2014/main" val="20004"/>
                    </a:ext>
                  </a:extLst>
                </a:gridCol>
              </a:tblGrid>
              <a:tr h="174405">
                <a:tc rowSpan="8">
                  <a:txBody>
                    <a:bodyPr/>
                    <a:lstStyle/>
                    <a:p>
                      <a:pPr algn="ctr" rtl="0" fontAlgn="ctr"/>
                      <a:r>
                        <a:rPr lang="es-EC" sz="1200" u="none" strike="noStrike" dirty="0">
                          <a:effectLst/>
                          <a:latin typeface="Times New Roman" panose="02020603050405020304" pitchFamily="18" charset="0"/>
                          <a:cs typeface="Times New Roman" panose="02020603050405020304" pitchFamily="18" charset="0"/>
                        </a:rPr>
                        <a:t>Factores Externos</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843" marR="6843" marT="6843" marB="0" anchor="ctr">
                    <a:solidFill>
                      <a:schemeClr val="bg2">
                        <a:lumMod val="20000"/>
                        <a:lumOff val="80000"/>
                      </a:schemeClr>
                    </a:solidFill>
                  </a:tcPr>
                </a:tc>
                <a:tc rowSpan="4">
                  <a:txBody>
                    <a:bodyPr/>
                    <a:lstStyle/>
                    <a:p>
                      <a:pPr algn="l" fontAlgn="ctr">
                        <a:buClr>
                          <a:srgbClr val="000000"/>
                        </a:buClr>
                        <a:buSzPts val="1200"/>
                        <a:buFont typeface="Times New Roman"/>
                        <a:buChar char="F"/>
                      </a:pPr>
                      <a:r>
                        <a:rPr lang="es-EC" sz="1200" b="0" i="0" u="none" strike="noStrike" dirty="0">
                          <a:solidFill>
                            <a:srgbClr val="000000"/>
                          </a:solidFill>
                          <a:effectLst/>
                          <a:latin typeface="Times New Roman"/>
                        </a:rPr>
                        <a:t>actores económicos                         </a:t>
                      </a:r>
                    </a:p>
                  </a:txBody>
                  <a:tcPr marL="9525" marR="9525" marT="9525" marB="0" anchor="ctr">
                    <a:solidFill>
                      <a:schemeClr val="bg2">
                        <a:lumMod val="20000"/>
                        <a:lumOff val="80000"/>
                      </a:schemeClr>
                    </a:solidFill>
                  </a:tcPr>
                </a:tc>
                <a:tc>
                  <a:txBody>
                    <a:bodyPr/>
                    <a:lstStyle/>
                    <a:p>
                      <a:pPr algn="l" fontAlgn="ctr"/>
                      <a:r>
                        <a:rPr lang="es-EC" sz="1200" u="none" strike="noStrike">
                          <a:effectLst/>
                          <a:latin typeface="Times New Roman" panose="02020603050405020304" pitchFamily="18" charset="0"/>
                          <a:cs typeface="Times New Roman" panose="02020603050405020304" pitchFamily="18" charset="0"/>
                        </a:rPr>
                        <a:t>PIB                                                </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843" marR="6843" marT="6843" marB="0" anchor="ctr">
                    <a:solidFill>
                      <a:schemeClr val="bg2">
                        <a:lumMod val="20000"/>
                        <a:lumOff val="80000"/>
                      </a:schemeClr>
                    </a:solidFill>
                  </a:tcPr>
                </a:tc>
                <a:tc rowSpan="4">
                  <a:txBody>
                    <a:bodyPr/>
                    <a:lstStyle/>
                    <a:p>
                      <a:pPr algn="ctr" rtl="0" fontAlgn="ctr"/>
                      <a:r>
                        <a:rPr lang="es-EC" sz="1200" u="none" strike="noStrike">
                          <a:effectLst/>
                          <a:latin typeface="Times New Roman" panose="02020603050405020304" pitchFamily="18" charset="0"/>
                          <a:cs typeface="Times New Roman" panose="02020603050405020304" pitchFamily="18" charset="0"/>
                        </a:rPr>
                        <a:t>Secundaria</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843" marR="6843" marT="6843" marB="0" anchor="ctr">
                    <a:solidFill>
                      <a:schemeClr val="bg2">
                        <a:lumMod val="20000"/>
                        <a:lumOff val="80000"/>
                      </a:schemeClr>
                    </a:solidFill>
                  </a:tcPr>
                </a:tc>
                <a:tc>
                  <a:txBody>
                    <a:bodyPr/>
                    <a:lstStyle/>
                    <a:p>
                      <a:pPr algn="l" rtl="0" fontAlgn="ctr"/>
                      <a:r>
                        <a:rPr lang="es-EC" sz="1200" u="none" strike="noStrike">
                          <a:effectLst/>
                          <a:latin typeface="Times New Roman" panose="02020603050405020304" pitchFamily="18" charset="0"/>
                          <a:cs typeface="Times New Roman" panose="02020603050405020304" pitchFamily="18" charset="0"/>
                        </a:rPr>
                        <a:t>Base de datos BCE</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843" marR="6843" marT="6843" marB="0" anchor="ctr">
                    <a:solidFill>
                      <a:schemeClr val="bg2">
                        <a:lumMod val="20000"/>
                        <a:lumOff val="80000"/>
                      </a:schemeClr>
                    </a:solidFill>
                  </a:tcPr>
                </a:tc>
                <a:extLst>
                  <a:ext uri="{0D108BD9-81ED-4DB2-BD59-A6C34878D82A}">
                    <a16:rowId xmlns="" xmlns:a16="http://schemas.microsoft.com/office/drawing/2014/main" val="10000"/>
                  </a:ext>
                </a:extLst>
              </a:tr>
              <a:tr h="174405">
                <a:tc vMerge="1">
                  <a:txBody>
                    <a:bodyPr/>
                    <a:lstStyle/>
                    <a:p>
                      <a:endParaRPr lang="es-EC"/>
                    </a:p>
                  </a:txBody>
                  <a:tcPr/>
                </a:tc>
                <a:tc vMerge="1">
                  <a:txBody>
                    <a:bodyPr/>
                    <a:lstStyle/>
                    <a:p>
                      <a:endParaRPr lang="es-EC"/>
                    </a:p>
                  </a:txBody>
                  <a:tcPr/>
                </a:tc>
                <a:tc>
                  <a:txBody>
                    <a:bodyPr/>
                    <a:lstStyle/>
                    <a:p>
                      <a:pPr algn="l" rtl="0" fontAlgn="ctr"/>
                      <a:r>
                        <a:rPr lang="es-EC" sz="1200" u="none" strike="noStrike">
                          <a:effectLst/>
                          <a:latin typeface="Times New Roman" panose="02020603050405020304" pitchFamily="18" charset="0"/>
                          <a:cs typeface="Times New Roman" panose="02020603050405020304" pitchFamily="18" charset="0"/>
                        </a:rPr>
                        <a:t>Tasa Inflacionaria                             </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843" marR="6843" marT="6843" marB="0" anchor="ctr">
                    <a:solidFill>
                      <a:schemeClr val="bg2">
                        <a:lumMod val="20000"/>
                        <a:lumOff val="80000"/>
                      </a:schemeClr>
                    </a:solidFill>
                  </a:tcPr>
                </a:tc>
                <a:tc vMerge="1">
                  <a:txBody>
                    <a:bodyPr/>
                    <a:lstStyle/>
                    <a:p>
                      <a:endParaRPr lang="es-EC"/>
                    </a:p>
                  </a:txBody>
                  <a:tcPr/>
                </a:tc>
                <a:tc>
                  <a:txBody>
                    <a:bodyPr/>
                    <a:lstStyle/>
                    <a:p>
                      <a:pPr algn="l" rtl="0" fontAlgn="ctr"/>
                      <a:r>
                        <a:rPr lang="es-EC" sz="1200" u="none" strike="noStrike">
                          <a:effectLst/>
                          <a:latin typeface="Times New Roman" panose="02020603050405020304" pitchFamily="18" charset="0"/>
                          <a:cs typeface="Times New Roman" panose="02020603050405020304" pitchFamily="18" charset="0"/>
                        </a:rPr>
                        <a:t>Base de datos BCE</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843" marR="6843" marT="6843" marB="0" anchor="ctr">
                    <a:solidFill>
                      <a:schemeClr val="bg2">
                        <a:lumMod val="20000"/>
                        <a:lumOff val="80000"/>
                      </a:schemeClr>
                    </a:solidFill>
                  </a:tcPr>
                </a:tc>
                <a:extLst>
                  <a:ext uri="{0D108BD9-81ED-4DB2-BD59-A6C34878D82A}">
                    <a16:rowId xmlns="" xmlns:a16="http://schemas.microsoft.com/office/drawing/2014/main" val="10001"/>
                  </a:ext>
                </a:extLst>
              </a:tr>
              <a:tr h="174405">
                <a:tc vMerge="1">
                  <a:txBody>
                    <a:bodyPr/>
                    <a:lstStyle/>
                    <a:p>
                      <a:endParaRPr lang="es-EC"/>
                    </a:p>
                  </a:txBody>
                  <a:tcPr/>
                </a:tc>
                <a:tc vMerge="1">
                  <a:txBody>
                    <a:bodyPr/>
                    <a:lstStyle/>
                    <a:p>
                      <a:endParaRPr lang="es-EC"/>
                    </a:p>
                  </a:txBody>
                  <a:tcPr/>
                </a:tc>
                <a:tc>
                  <a:txBody>
                    <a:bodyPr/>
                    <a:lstStyle/>
                    <a:p>
                      <a:pPr algn="l" fontAlgn="ctr"/>
                      <a:r>
                        <a:rPr lang="es-EC" sz="1200" u="none" strike="noStrike">
                          <a:effectLst/>
                          <a:latin typeface="Times New Roman" panose="02020603050405020304" pitchFamily="18" charset="0"/>
                          <a:cs typeface="Times New Roman" panose="02020603050405020304" pitchFamily="18" charset="0"/>
                        </a:rPr>
                        <a:t>Tasa Activa                               </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843" marR="6843" marT="6843" marB="0" anchor="ctr">
                    <a:solidFill>
                      <a:schemeClr val="bg2">
                        <a:lumMod val="20000"/>
                        <a:lumOff val="80000"/>
                      </a:schemeClr>
                    </a:solidFill>
                  </a:tcPr>
                </a:tc>
                <a:tc vMerge="1">
                  <a:txBody>
                    <a:bodyPr/>
                    <a:lstStyle/>
                    <a:p>
                      <a:endParaRPr lang="es-EC"/>
                    </a:p>
                  </a:txBody>
                  <a:tcPr/>
                </a:tc>
                <a:tc>
                  <a:txBody>
                    <a:bodyPr/>
                    <a:lstStyle/>
                    <a:p>
                      <a:pPr algn="l" rtl="0" fontAlgn="ctr"/>
                      <a:r>
                        <a:rPr lang="es-EC" sz="1200" u="none" strike="noStrike">
                          <a:effectLst/>
                          <a:latin typeface="Times New Roman" panose="02020603050405020304" pitchFamily="18" charset="0"/>
                          <a:cs typeface="Times New Roman" panose="02020603050405020304" pitchFamily="18" charset="0"/>
                        </a:rPr>
                        <a:t>Base de datos BCE</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843" marR="6843" marT="6843" marB="0" anchor="ctr">
                    <a:solidFill>
                      <a:schemeClr val="bg2">
                        <a:lumMod val="20000"/>
                        <a:lumOff val="80000"/>
                      </a:schemeClr>
                    </a:solidFill>
                  </a:tcPr>
                </a:tc>
                <a:extLst>
                  <a:ext uri="{0D108BD9-81ED-4DB2-BD59-A6C34878D82A}">
                    <a16:rowId xmlns="" xmlns:a16="http://schemas.microsoft.com/office/drawing/2014/main" val="10002"/>
                  </a:ext>
                </a:extLst>
              </a:tr>
              <a:tr h="174405">
                <a:tc vMerge="1">
                  <a:txBody>
                    <a:bodyPr/>
                    <a:lstStyle/>
                    <a:p>
                      <a:endParaRPr lang="es-EC"/>
                    </a:p>
                  </a:txBody>
                  <a:tcPr/>
                </a:tc>
                <a:tc vMerge="1">
                  <a:txBody>
                    <a:bodyPr/>
                    <a:lstStyle/>
                    <a:p>
                      <a:endParaRPr lang="es-EC"/>
                    </a:p>
                  </a:txBody>
                  <a:tcPr/>
                </a:tc>
                <a:tc>
                  <a:txBody>
                    <a:bodyPr/>
                    <a:lstStyle/>
                    <a:p>
                      <a:pPr algn="l" fontAlgn="ctr"/>
                      <a:r>
                        <a:rPr lang="es-EC" sz="1200" u="none" strike="noStrike">
                          <a:effectLst/>
                          <a:latin typeface="Times New Roman" panose="02020603050405020304" pitchFamily="18" charset="0"/>
                          <a:cs typeface="Times New Roman" panose="02020603050405020304" pitchFamily="18" charset="0"/>
                        </a:rPr>
                        <a:t>RiesgoPaís                               </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843" marR="6843" marT="6843" marB="0" anchor="ctr">
                    <a:solidFill>
                      <a:schemeClr val="bg2">
                        <a:lumMod val="20000"/>
                        <a:lumOff val="80000"/>
                      </a:schemeClr>
                    </a:solidFill>
                  </a:tcPr>
                </a:tc>
                <a:tc vMerge="1">
                  <a:txBody>
                    <a:bodyPr/>
                    <a:lstStyle/>
                    <a:p>
                      <a:endParaRPr lang="es-EC"/>
                    </a:p>
                  </a:txBody>
                  <a:tcPr/>
                </a:tc>
                <a:tc>
                  <a:txBody>
                    <a:bodyPr/>
                    <a:lstStyle/>
                    <a:p>
                      <a:pPr algn="l" rtl="0" fontAlgn="ctr"/>
                      <a:r>
                        <a:rPr lang="es-EC" sz="1200" u="none" strike="noStrike">
                          <a:effectLst/>
                          <a:latin typeface="Times New Roman" panose="02020603050405020304" pitchFamily="18" charset="0"/>
                          <a:cs typeface="Times New Roman" panose="02020603050405020304" pitchFamily="18" charset="0"/>
                        </a:rPr>
                        <a:t>Base de datos BCE</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843" marR="6843" marT="6843" marB="0" anchor="ctr">
                    <a:solidFill>
                      <a:schemeClr val="bg2">
                        <a:lumMod val="20000"/>
                        <a:lumOff val="80000"/>
                      </a:schemeClr>
                    </a:solidFill>
                  </a:tcPr>
                </a:tc>
                <a:extLst>
                  <a:ext uri="{0D108BD9-81ED-4DB2-BD59-A6C34878D82A}">
                    <a16:rowId xmlns="" xmlns:a16="http://schemas.microsoft.com/office/drawing/2014/main" val="10003"/>
                  </a:ext>
                </a:extLst>
              </a:tr>
              <a:tr h="343391">
                <a:tc vMerge="1">
                  <a:txBody>
                    <a:bodyPr/>
                    <a:lstStyle/>
                    <a:p>
                      <a:endParaRPr lang="es-EC"/>
                    </a:p>
                  </a:txBody>
                  <a:tcPr/>
                </a:tc>
                <a:tc rowSpan="2">
                  <a:txBody>
                    <a:bodyPr/>
                    <a:lstStyle/>
                    <a:p>
                      <a:pPr marL="0" indent="0" algn="l" fontAlgn="ctr">
                        <a:buClr>
                          <a:srgbClr val="000000"/>
                        </a:buClr>
                        <a:buSzPts val="1200"/>
                        <a:buFont typeface="Times New Roman"/>
                        <a:buNone/>
                      </a:pPr>
                      <a:r>
                        <a:rPr lang="es-EC" sz="1200" b="0" i="0" u="none" strike="noStrike" dirty="0">
                          <a:solidFill>
                            <a:srgbClr val="000000"/>
                          </a:solidFill>
                          <a:effectLst/>
                          <a:latin typeface="Times New Roman"/>
                        </a:rPr>
                        <a:t>Factores sociales </a:t>
                      </a:r>
                    </a:p>
                  </a:txBody>
                  <a:tcPr marL="9525" marR="9525" marT="9525" marB="0" anchor="ctr">
                    <a:solidFill>
                      <a:schemeClr val="bg2">
                        <a:lumMod val="20000"/>
                        <a:lumOff val="80000"/>
                      </a:schemeClr>
                    </a:solidFill>
                  </a:tcPr>
                </a:tc>
                <a:tc>
                  <a:txBody>
                    <a:bodyPr/>
                    <a:lstStyle/>
                    <a:p>
                      <a:pPr algn="l" fontAlgn="ctr"/>
                      <a:r>
                        <a:rPr lang="es-EC" sz="1200" u="none" strike="noStrike">
                          <a:effectLst/>
                          <a:latin typeface="Times New Roman" panose="02020603050405020304" pitchFamily="18" charset="0"/>
                          <a:cs typeface="Times New Roman" panose="02020603050405020304" pitchFamily="18" charset="0"/>
                        </a:rPr>
                        <a:t>Capacidad de alojamiento</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843" marR="6843" marT="6843" marB="0" anchor="ctr">
                    <a:solidFill>
                      <a:schemeClr val="bg2">
                        <a:lumMod val="20000"/>
                        <a:lumOff val="80000"/>
                      </a:schemeClr>
                    </a:solidFill>
                  </a:tcPr>
                </a:tc>
                <a:tc>
                  <a:txBody>
                    <a:bodyPr/>
                    <a:lstStyle/>
                    <a:p>
                      <a:pPr algn="ctr" rtl="0" fontAlgn="ctr"/>
                      <a:r>
                        <a:rPr lang="es-EC" sz="1200" u="none" strike="noStrike">
                          <a:effectLst/>
                          <a:latin typeface="Times New Roman" panose="02020603050405020304" pitchFamily="18" charset="0"/>
                          <a:cs typeface="Times New Roman" panose="02020603050405020304" pitchFamily="18" charset="0"/>
                        </a:rPr>
                        <a:t>Secundaria</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843" marR="6843" marT="6843" marB="0" anchor="ctr">
                    <a:solidFill>
                      <a:schemeClr val="bg2">
                        <a:lumMod val="20000"/>
                        <a:lumOff val="80000"/>
                      </a:schemeClr>
                    </a:solidFill>
                  </a:tcPr>
                </a:tc>
                <a:tc>
                  <a:txBody>
                    <a:bodyPr/>
                    <a:lstStyle/>
                    <a:p>
                      <a:pPr algn="l" rtl="0" fontAlgn="ctr"/>
                      <a:r>
                        <a:rPr lang="es-EC" sz="1200" u="none" strike="noStrike">
                          <a:effectLst/>
                          <a:latin typeface="Times New Roman" panose="02020603050405020304" pitchFamily="18" charset="0"/>
                          <a:cs typeface="Times New Roman" panose="02020603050405020304" pitchFamily="18" charset="0"/>
                        </a:rPr>
                        <a:t>Ministerio de Turismo MINTUR</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843" marR="6843" marT="6843" marB="0" anchor="ctr">
                    <a:solidFill>
                      <a:schemeClr val="bg2">
                        <a:lumMod val="20000"/>
                        <a:lumOff val="80000"/>
                      </a:schemeClr>
                    </a:solidFill>
                  </a:tcPr>
                </a:tc>
                <a:extLst>
                  <a:ext uri="{0D108BD9-81ED-4DB2-BD59-A6C34878D82A}">
                    <a16:rowId xmlns="" xmlns:a16="http://schemas.microsoft.com/office/drawing/2014/main" val="10004"/>
                  </a:ext>
                </a:extLst>
              </a:tr>
              <a:tr h="512377">
                <a:tc vMerge="1">
                  <a:txBody>
                    <a:bodyPr/>
                    <a:lstStyle/>
                    <a:p>
                      <a:endParaRPr lang="es-EC"/>
                    </a:p>
                  </a:txBody>
                  <a:tcPr/>
                </a:tc>
                <a:tc vMerge="1">
                  <a:txBody>
                    <a:bodyPr/>
                    <a:lstStyle/>
                    <a:p>
                      <a:endParaRPr lang="es-EC"/>
                    </a:p>
                  </a:txBody>
                  <a:tcPr/>
                </a:tc>
                <a:tc>
                  <a:txBody>
                    <a:bodyPr/>
                    <a:lstStyle/>
                    <a:p>
                      <a:pPr algn="l" fontAlgn="ctr"/>
                      <a:r>
                        <a:rPr lang="es-EC" sz="1200" u="none" strike="noStrike">
                          <a:effectLst/>
                          <a:latin typeface="Times New Roman" panose="02020603050405020304" pitchFamily="18" charset="0"/>
                          <a:cs typeface="Times New Roman" panose="02020603050405020304" pitchFamily="18" charset="0"/>
                        </a:rPr>
                        <a:t>Desempleo y subempleo</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843" marR="6843" marT="6843" marB="0" anchor="ctr">
                    <a:solidFill>
                      <a:schemeClr val="bg2">
                        <a:lumMod val="20000"/>
                        <a:lumOff val="80000"/>
                      </a:schemeClr>
                    </a:solidFill>
                  </a:tcPr>
                </a:tc>
                <a:tc>
                  <a:txBody>
                    <a:bodyPr/>
                    <a:lstStyle/>
                    <a:p>
                      <a:pPr algn="ctr" rtl="0" fontAlgn="ctr"/>
                      <a:r>
                        <a:rPr lang="es-EC" sz="1200" u="none" strike="noStrike">
                          <a:effectLst/>
                          <a:latin typeface="Times New Roman" panose="02020603050405020304" pitchFamily="18" charset="0"/>
                          <a:cs typeface="Times New Roman" panose="02020603050405020304" pitchFamily="18" charset="0"/>
                        </a:rPr>
                        <a:t> </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843" marR="6843" marT="6843" marB="0" anchor="ctr">
                    <a:solidFill>
                      <a:schemeClr val="bg2">
                        <a:lumMod val="20000"/>
                        <a:lumOff val="80000"/>
                      </a:schemeClr>
                    </a:solidFill>
                  </a:tcPr>
                </a:tc>
                <a:tc>
                  <a:txBody>
                    <a:bodyPr/>
                    <a:lstStyle/>
                    <a:p>
                      <a:pPr algn="l" fontAlgn="b"/>
                      <a:r>
                        <a:rPr lang="es-EC" sz="1200" u="none" strike="noStrike">
                          <a:effectLst/>
                          <a:latin typeface="Times New Roman" panose="02020603050405020304" pitchFamily="18" charset="0"/>
                          <a:cs typeface="Times New Roman" panose="02020603050405020304" pitchFamily="18" charset="0"/>
                        </a:rPr>
                        <a:t>Instituto Nacional de Estadísticas y Censos (INEC)</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843" marR="6843" marT="6843" marB="0" anchor="b">
                    <a:solidFill>
                      <a:schemeClr val="bg2">
                        <a:lumMod val="20000"/>
                        <a:lumOff val="80000"/>
                      </a:schemeClr>
                    </a:solidFill>
                  </a:tcPr>
                </a:tc>
                <a:extLst>
                  <a:ext uri="{0D108BD9-81ED-4DB2-BD59-A6C34878D82A}">
                    <a16:rowId xmlns="" xmlns:a16="http://schemas.microsoft.com/office/drawing/2014/main" val="10005"/>
                  </a:ext>
                </a:extLst>
              </a:tr>
              <a:tr h="343391">
                <a:tc vMerge="1">
                  <a:txBody>
                    <a:bodyPr/>
                    <a:lstStyle/>
                    <a:p>
                      <a:endParaRPr lang="es-EC"/>
                    </a:p>
                  </a:txBody>
                  <a:tcPr/>
                </a:tc>
                <a:tc>
                  <a:txBody>
                    <a:bodyPr/>
                    <a:lstStyle/>
                    <a:p>
                      <a:pPr marL="0" indent="0" algn="l" fontAlgn="ctr">
                        <a:buClr>
                          <a:srgbClr val="000000"/>
                        </a:buClr>
                        <a:buSzPts val="1200"/>
                        <a:buFont typeface="Times New Roman"/>
                        <a:buNone/>
                      </a:pPr>
                      <a:r>
                        <a:rPr lang="es-MX" sz="1200" b="0" i="0" u="none" strike="noStrike" dirty="0">
                          <a:solidFill>
                            <a:srgbClr val="000000"/>
                          </a:solidFill>
                          <a:effectLst/>
                          <a:latin typeface="Times New Roman"/>
                        </a:rPr>
                        <a:t>Factor Político</a:t>
                      </a:r>
                      <a:endParaRPr lang="es-EC" sz="1200" b="0" i="0" u="none" strike="noStrike" dirty="0">
                        <a:solidFill>
                          <a:srgbClr val="000000"/>
                        </a:solidFill>
                        <a:effectLst/>
                        <a:latin typeface="Times New Roman"/>
                      </a:endParaRPr>
                    </a:p>
                  </a:txBody>
                  <a:tcPr marL="9525" marR="9525" marT="9525" marB="0" anchor="ctr">
                    <a:solidFill>
                      <a:schemeClr val="bg2">
                        <a:lumMod val="20000"/>
                        <a:lumOff val="80000"/>
                      </a:schemeClr>
                    </a:solidFill>
                  </a:tcPr>
                </a:tc>
                <a:tc>
                  <a:txBody>
                    <a:bodyPr/>
                    <a:lstStyle/>
                    <a:p>
                      <a:pPr algn="l" fontAlgn="b"/>
                      <a:r>
                        <a:rPr lang="es-EC" sz="1200" u="none" strike="noStrike" dirty="0">
                          <a:effectLst/>
                          <a:latin typeface="Times New Roman" panose="02020603050405020304" pitchFamily="18" charset="0"/>
                          <a:cs typeface="Times New Roman" panose="02020603050405020304" pitchFamily="18" charset="0"/>
                        </a:rPr>
                        <a:t> </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843" marR="6843" marT="6843" marB="0" anchor="b">
                    <a:solidFill>
                      <a:schemeClr val="bg2">
                        <a:lumMod val="20000"/>
                        <a:lumOff val="80000"/>
                      </a:schemeClr>
                    </a:solidFill>
                  </a:tcPr>
                </a:tc>
                <a:tc>
                  <a:txBody>
                    <a:bodyPr/>
                    <a:lstStyle/>
                    <a:p>
                      <a:pPr algn="ctr" rtl="0" fontAlgn="ctr"/>
                      <a:r>
                        <a:rPr lang="es-EC" sz="1200" u="none" strike="noStrike">
                          <a:effectLst/>
                          <a:latin typeface="Times New Roman" panose="02020603050405020304" pitchFamily="18" charset="0"/>
                          <a:cs typeface="Times New Roman" panose="02020603050405020304" pitchFamily="18" charset="0"/>
                        </a:rPr>
                        <a:t>Secundaria</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843" marR="6843" marT="6843" marB="0" anchor="ctr">
                    <a:solidFill>
                      <a:schemeClr val="bg2">
                        <a:lumMod val="20000"/>
                        <a:lumOff val="80000"/>
                      </a:schemeClr>
                    </a:solidFill>
                  </a:tcPr>
                </a:tc>
                <a:tc>
                  <a:txBody>
                    <a:bodyPr/>
                    <a:lstStyle/>
                    <a:p>
                      <a:pPr algn="l" rtl="0" fontAlgn="ctr"/>
                      <a:r>
                        <a:rPr lang="es-EC" sz="1200" u="none" strike="noStrike">
                          <a:effectLst/>
                          <a:latin typeface="Times New Roman" panose="02020603050405020304" pitchFamily="18" charset="0"/>
                          <a:cs typeface="Times New Roman" panose="02020603050405020304" pitchFamily="18" charset="0"/>
                        </a:rPr>
                        <a:t>Banco Mundial y The Global Economy (2018)</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843" marR="6843" marT="6843" marB="0" anchor="ctr">
                    <a:solidFill>
                      <a:schemeClr val="bg2">
                        <a:lumMod val="20000"/>
                        <a:lumOff val="80000"/>
                      </a:schemeClr>
                    </a:solidFill>
                  </a:tcPr>
                </a:tc>
                <a:extLst>
                  <a:ext uri="{0D108BD9-81ED-4DB2-BD59-A6C34878D82A}">
                    <a16:rowId xmlns="" xmlns:a16="http://schemas.microsoft.com/office/drawing/2014/main" val="10006"/>
                  </a:ext>
                </a:extLst>
              </a:tr>
              <a:tr h="512377">
                <a:tc vMerge="1">
                  <a:txBody>
                    <a:bodyPr/>
                    <a:lstStyle/>
                    <a:p>
                      <a:endParaRPr lang="es-EC"/>
                    </a:p>
                  </a:txBody>
                  <a:tcPr/>
                </a:tc>
                <a:tc>
                  <a:txBody>
                    <a:bodyPr/>
                    <a:lstStyle/>
                    <a:p>
                      <a:pPr marL="0" indent="0" algn="l" fontAlgn="ctr">
                        <a:buClr>
                          <a:srgbClr val="000000"/>
                        </a:buClr>
                        <a:buSzPts val="1200"/>
                        <a:buFont typeface="Times New Roman"/>
                        <a:buNone/>
                      </a:pPr>
                      <a:r>
                        <a:rPr lang="es-MX" sz="1200" b="0" i="0" u="none" strike="noStrike" dirty="0">
                          <a:solidFill>
                            <a:srgbClr val="000000"/>
                          </a:solidFill>
                          <a:effectLst/>
                          <a:latin typeface="Times New Roman"/>
                        </a:rPr>
                        <a:t>Factor Tecnológico</a:t>
                      </a:r>
                      <a:endParaRPr lang="es-EC" sz="1200" b="0" i="0" u="none" strike="noStrike" dirty="0">
                        <a:solidFill>
                          <a:srgbClr val="000000"/>
                        </a:solidFill>
                        <a:effectLst/>
                        <a:latin typeface="Times New Roman"/>
                      </a:endParaRPr>
                    </a:p>
                  </a:txBody>
                  <a:tcPr marL="9525" marR="9525" marT="9525" marB="0" anchor="ctr">
                    <a:solidFill>
                      <a:schemeClr val="bg2">
                        <a:lumMod val="20000"/>
                        <a:lumOff val="80000"/>
                      </a:schemeClr>
                    </a:solidFill>
                  </a:tcPr>
                </a:tc>
                <a:tc>
                  <a:txBody>
                    <a:bodyPr/>
                    <a:lstStyle/>
                    <a:p>
                      <a:pPr algn="l" fontAlgn="b"/>
                      <a:r>
                        <a:rPr lang="es-EC" sz="1200" u="none" strike="noStrike">
                          <a:effectLst/>
                          <a:latin typeface="Times New Roman" panose="02020603050405020304" pitchFamily="18" charset="0"/>
                          <a:cs typeface="Times New Roman" panose="02020603050405020304" pitchFamily="18" charset="0"/>
                        </a:rPr>
                        <a:t> </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843" marR="6843" marT="6843" marB="0" anchor="b">
                    <a:solidFill>
                      <a:schemeClr val="bg2">
                        <a:lumMod val="20000"/>
                        <a:lumOff val="80000"/>
                      </a:schemeClr>
                    </a:solidFill>
                  </a:tcPr>
                </a:tc>
                <a:tc>
                  <a:txBody>
                    <a:bodyPr/>
                    <a:lstStyle/>
                    <a:p>
                      <a:pPr algn="ctr" rtl="0" fontAlgn="ctr"/>
                      <a:r>
                        <a:rPr lang="es-EC" sz="1200" u="none" strike="noStrike">
                          <a:effectLst/>
                          <a:latin typeface="Times New Roman" panose="02020603050405020304" pitchFamily="18" charset="0"/>
                          <a:cs typeface="Times New Roman" panose="02020603050405020304" pitchFamily="18" charset="0"/>
                        </a:rPr>
                        <a:t>Secundaria</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843" marR="6843" marT="6843" marB="0" anchor="ctr">
                    <a:solidFill>
                      <a:schemeClr val="bg2">
                        <a:lumMod val="20000"/>
                        <a:lumOff val="80000"/>
                      </a:schemeClr>
                    </a:solidFill>
                  </a:tcPr>
                </a:tc>
                <a:tc>
                  <a:txBody>
                    <a:bodyPr/>
                    <a:lstStyle/>
                    <a:p>
                      <a:pPr algn="l" fontAlgn="b"/>
                      <a:r>
                        <a:rPr lang="es-EC" sz="1200" u="none" strike="noStrike">
                          <a:effectLst/>
                          <a:latin typeface="Times New Roman" panose="02020603050405020304" pitchFamily="18" charset="0"/>
                          <a:cs typeface="Times New Roman" panose="02020603050405020304" pitchFamily="18" charset="0"/>
                        </a:rPr>
                        <a:t>Instituto Nacional de Estadísticas y Censos (INEC)</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843" marR="6843" marT="6843" marB="0" anchor="b">
                    <a:solidFill>
                      <a:schemeClr val="bg2">
                        <a:lumMod val="20000"/>
                        <a:lumOff val="80000"/>
                      </a:schemeClr>
                    </a:solidFill>
                  </a:tcPr>
                </a:tc>
                <a:extLst>
                  <a:ext uri="{0D108BD9-81ED-4DB2-BD59-A6C34878D82A}">
                    <a16:rowId xmlns="" xmlns:a16="http://schemas.microsoft.com/office/drawing/2014/main" val="10007"/>
                  </a:ext>
                </a:extLst>
              </a:tr>
              <a:tr h="512377">
                <a:tc rowSpan="5">
                  <a:txBody>
                    <a:bodyPr/>
                    <a:lstStyle/>
                    <a:p>
                      <a:pPr algn="ctr" rtl="0" fontAlgn="ctr"/>
                      <a:r>
                        <a:rPr lang="es-EC" sz="1200" u="none" strike="noStrike">
                          <a:effectLst/>
                          <a:latin typeface="Times New Roman" panose="02020603050405020304" pitchFamily="18" charset="0"/>
                          <a:cs typeface="Times New Roman" panose="02020603050405020304" pitchFamily="18" charset="0"/>
                        </a:rPr>
                        <a:t>Factores Internos</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843" marR="6843" marT="6843" marB="0" anchor="ctr">
                    <a:solidFill>
                      <a:schemeClr val="bg2">
                        <a:lumMod val="20000"/>
                        <a:lumOff val="80000"/>
                      </a:schemeClr>
                    </a:solidFill>
                  </a:tcPr>
                </a:tc>
                <a:tc>
                  <a:txBody>
                    <a:bodyPr/>
                    <a:lstStyle/>
                    <a:p>
                      <a:pPr algn="l" fontAlgn="ctr"/>
                      <a:r>
                        <a:rPr lang="es-EC" sz="1200" u="none" strike="noStrike">
                          <a:effectLst/>
                          <a:latin typeface="Times New Roman" panose="02020603050405020304" pitchFamily="18" charset="0"/>
                          <a:cs typeface="Times New Roman" panose="02020603050405020304" pitchFamily="18" charset="0"/>
                        </a:rPr>
                        <a:t>Poder de negociación de los consumidores </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843" marR="6843" marT="6843" marB="0" anchor="ctr">
                    <a:solidFill>
                      <a:schemeClr val="bg2">
                        <a:lumMod val="20000"/>
                        <a:lumOff val="80000"/>
                      </a:schemeClr>
                    </a:solidFill>
                  </a:tcPr>
                </a:tc>
                <a:tc rowSpan="5">
                  <a:txBody>
                    <a:bodyPr/>
                    <a:lstStyle/>
                    <a:p>
                      <a:pPr algn="ctr" fontAlgn="b"/>
                      <a:r>
                        <a:rPr lang="es-EC" sz="1200" u="none" strike="noStrike">
                          <a:effectLst/>
                          <a:latin typeface="Times New Roman" panose="02020603050405020304" pitchFamily="18" charset="0"/>
                          <a:cs typeface="Times New Roman" panose="02020603050405020304" pitchFamily="18" charset="0"/>
                        </a:rPr>
                        <a:t> </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843" marR="6843" marT="6843" marB="0" anchor="b">
                    <a:solidFill>
                      <a:schemeClr val="bg2">
                        <a:lumMod val="20000"/>
                        <a:lumOff val="80000"/>
                      </a:schemeClr>
                    </a:solidFill>
                  </a:tcPr>
                </a:tc>
                <a:tc>
                  <a:txBody>
                    <a:bodyPr/>
                    <a:lstStyle/>
                    <a:p>
                      <a:pPr algn="ctr" rtl="0" fontAlgn="ctr"/>
                      <a:r>
                        <a:rPr lang="es-EC" sz="1200" u="none" strike="noStrike">
                          <a:effectLst/>
                          <a:latin typeface="Times New Roman" panose="02020603050405020304" pitchFamily="18" charset="0"/>
                          <a:cs typeface="Times New Roman" panose="02020603050405020304" pitchFamily="18" charset="0"/>
                        </a:rPr>
                        <a:t>Secundaria</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843" marR="6843" marT="6843" marB="0" anchor="ctr">
                    <a:solidFill>
                      <a:schemeClr val="bg2">
                        <a:lumMod val="20000"/>
                        <a:lumOff val="80000"/>
                      </a:schemeClr>
                    </a:solidFill>
                  </a:tcPr>
                </a:tc>
                <a:tc>
                  <a:txBody>
                    <a:bodyPr/>
                    <a:lstStyle/>
                    <a:p>
                      <a:pPr algn="l" fontAlgn="b"/>
                      <a:r>
                        <a:rPr lang="es-EC" sz="1200" u="none" strike="noStrike">
                          <a:effectLst/>
                          <a:latin typeface="Times New Roman" panose="02020603050405020304" pitchFamily="18" charset="0"/>
                          <a:cs typeface="Times New Roman" panose="02020603050405020304" pitchFamily="18" charset="0"/>
                        </a:rPr>
                        <a:t>Instituto Nacional de Estadísticas y Censos (INEC)</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843" marR="6843" marT="6843" marB="0" anchor="b">
                    <a:solidFill>
                      <a:schemeClr val="bg2">
                        <a:lumMod val="20000"/>
                        <a:lumOff val="80000"/>
                      </a:schemeClr>
                    </a:solidFill>
                  </a:tcPr>
                </a:tc>
                <a:extLst>
                  <a:ext uri="{0D108BD9-81ED-4DB2-BD59-A6C34878D82A}">
                    <a16:rowId xmlns="" xmlns:a16="http://schemas.microsoft.com/office/drawing/2014/main" val="10008"/>
                  </a:ext>
                </a:extLst>
              </a:tr>
              <a:tr h="512377">
                <a:tc vMerge="1">
                  <a:txBody>
                    <a:bodyPr/>
                    <a:lstStyle/>
                    <a:p>
                      <a:endParaRPr lang="es-EC"/>
                    </a:p>
                  </a:txBody>
                  <a:tcPr/>
                </a:tc>
                <a:tc>
                  <a:txBody>
                    <a:bodyPr/>
                    <a:lstStyle/>
                    <a:p>
                      <a:pPr algn="l" fontAlgn="ctr"/>
                      <a:r>
                        <a:rPr lang="es-EC" sz="1200" u="none" strike="noStrike">
                          <a:effectLst/>
                          <a:latin typeface="Times New Roman" panose="02020603050405020304" pitchFamily="18" charset="0"/>
                          <a:cs typeface="Times New Roman" panose="02020603050405020304" pitchFamily="18" charset="0"/>
                        </a:rPr>
                        <a:t>Poder de negociación de los proveedores </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843" marR="6843" marT="6843" marB="0" anchor="ctr">
                    <a:solidFill>
                      <a:schemeClr val="bg2">
                        <a:lumMod val="20000"/>
                        <a:lumOff val="80000"/>
                      </a:schemeClr>
                    </a:solidFill>
                  </a:tcPr>
                </a:tc>
                <a:tc vMerge="1">
                  <a:txBody>
                    <a:bodyPr/>
                    <a:lstStyle/>
                    <a:p>
                      <a:endParaRPr lang="es-EC"/>
                    </a:p>
                  </a:txBody>
                  <a:tcPr/>
                </a:tc>
                <a:tc>
                  <a:txBody>
                    <a:bodyPr/>
                    <a:lstStyle/>
                    <a:p>
                      <a:pPr algn="ctr" rtl="0" fontAlgn="ctr"/>
                      <a:r>
                        <a:rPr lang="es-EC" sz="1200" u="none" strike="noStrike">
                          <a:effectLst/>
                          <a:latin typeface="Times New Roman" panose="02020603050405020304" pitchFamily="18" charset="0"/>
                          <a:cs typeface="Times New Roman" panose="02020603050405020304" pitchFamily="18" charset="0"/>
                        </a:rPr>
                        <a:t>Secundaria</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843" marR="6843" marT="6843" marB="0" anchor="ctr">
                    <a:solidFill>
                      <a:schemeClr val="bg2">
                        <a:lumMod val="20000"/>
                        <a:lumOff val="80000"/>
                      </a:schemeClr>
                    </a:solidFill>
                  </a:tcPr>
                </a:tc>
                <a:tc>
                  <a:txBody>
                    <a:bodyPr/>
                    <a:lstStyle/>
                    <a:p>
                      <a:pPr algn="l" fontAlgn="b"/>
                      <a:r>
                        <a:rPr lang="es-EC" sz="1200" u="none" strike="noStrike">
                          <a:effectLst/>
                          <a:latin typeface="Times New Roman" panose="02020603050405020304" pitchFamily="18" charset="0"/>
                          <a:cs typeface="Times New Roman" panose="02020603050405020304" pitchFamily="18" charset="0"/>
                        </a:rPr>
                        <a:t>Instituto Nacional de Estadísticas y Censos (INEC)</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843" marR="6843" marT="6843" marB="0" anchor="b">
                    <a:solidFill>
                      <a:schemeClr val="bg2">
                        <a:lumMod val="20000"/>
                        <a:lumOff val="80000"/>
                      </a:schemeClr>
                    </a:solidFill>
                  </a:tcPr>
                </a:tc>
                <a:extLst>
                  <a:ext uri="{0D108BD9-81ED-4DB2-BD59-A6C34878D82A}">
                    <a16:rowId xmlns="" xmlns:a16="http://schemas.microsoft.com/office/drawing/2014/main" val="10009"/>
                  </a:ext>
                </a:extLst>
              </a:tr>
              <a:tr h="343391">
                <a:tc vMerge="1">
                  <a:txBody>
                    <a:bodyPr/>
                    <a:lstStyle/>
                    <a:p>
                      <a:endParaRPr lang="es-EC"/>
                    </a:p>
                  </a:txBody>
                  <a:tcPr/>
                </a:tc>
                <a:tc>
                  <a:txBody>
                    <a:bodyPr/>
                    <a:lstStyle/>
                    <a:p>
                      <a:pPr algn="l" fontAlgn="ctr"/>
                      <a:r>
                        <a:rPr lang="es-EC" sz="1200" u="none" strike="noStrike">
                          <a:effectLst/>
                          <a:latin typeface="Times New Roman" panose="02020603050405020304" pitchFamily="18" charset="0"/>
                          <a:cs typeface="Times New Roman" panose="02020603050405020304" pitchFamily="18" charset="0"/>
                        </a:rPr>
                        <a:t>Nivel de rivalidad de los competidores </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843" marR="6843" marT="6843" marB="0" anchor="ctr">
                    <a:solidFill>
                      <a:schemeClr val="bg2">
                        <a:lumMod val="20000"/>
                        <a:lumOff val="80000"/>
                      </a:schemeClr>
                    </a:solidFill>
                  </a:tcPr>
                </a:tc>
                <a:tc vMerge="1">
                  <a:txBody>
                    <a:bodyPr/>
                    <a:lstStyle/>
                    <a:p>
                      <a:endParaRPr lang="es-EC"/>
                    </a:p>
                  </a:txBody>
                  <a:tcPr/>
                </a:tc>
                <a:tc>
                  <a:txBody>
                    <a:bodyPr/>
                    <a:lstStyle/>
                    <a:p>
                      <a:pPr algn="ctr" rtl="0" fontAlgn="ctr"/>
                      <a:r>
                        <a:rPr lang="es-EC" sz="1200" u="none" strike="noStrike">
                          <a:effectLst/>
                          <a:latin typeface="Times New Roman" panose="02020603050405020304" pitchFamily="18" charset="0"/>
                          <a:cs typeface="Times New Roman" panose="02020603050405020304" pitchFamily="18" charset="0"/>
                        </a:rPr>
                        <a:t>Secundaria</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843" marR="6843" marT="6843" marB="0" anchor="ctr">
                    <a:solidFill>
                      <a:schemeClr val="bg2">
                        <a:lumMod val="20000"/>
                        <a:lumOff val="80000"/>
                      </a:schemeClr>
                    </a:solidFill>
                  </a:tcPr>
                </a:tc>
                <a:tc>
                  <a:txBody>
                    <a:bodyPr/>
                    <a:lstStyle/>
                    <a:p>
                      <a:pPr algn="l" rtl="0" fontAlgn="ctr"/>
                      <a:r>
                        <a:rPr lang="es-EC" sz="1200" u="none" strike="noStrike" dirty="0">
                          <a:effectLst/>
                          <a:latin typeface="Times New Roman" panose="02020603050405020304" pitchFamily="18" charset="0"/>
                          <a:cs typeface="Times New Roman" panose="02020603050405020304" pitchFamily="18" charset="0"/>
                        </a:rPr>
                        <a:t>Ministerio de Turismo </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843" marR="6843" marT="6843" marB="0" anchor="ctr">
                    <a:solidFill>
                      <a:schemeClr val="bg2">
                        <a:lumMod val="20000"/>
                        <a:lumOff val="80000"/>
                      </a:schemeClr>
                    </a:solidFill>
                  </a:tcPr>
                </a:tc>
                <a:extLst>
                  <a:ext uri="{0D108BD9-81ED-4DB2-BD59-A6C34878D82A}">
                    <a16:rowId xmlns="" xmlns:a16="http://schemas.microsoft.com/office/drawing/2014/main" val="10010"/>
                  </a:ext>
                </a:extLst>
              </a:tr>
              <a:tr h="343391">
                <a:tc vMerge="1">
                  <a:txBody>
                    <a:bodyPr/>
                    <a:lstStyle/>
                    <a:p>
                      <a:endParaRPr lang="es-EC"/>
                    </a:p>
                  </a:txBody>
                  <a:tcPr/>
                </a:tc>
                <a:tc>
                  <a:txBody>
                    <a:bodyPr/>
                    <a:lstStyle/>
                    <a:p>
                      <a:pPr algn="l" fontAlgn="ctr"/>
                      <a:r>
                        <a:rPr lang="es-ES" sz="1200" u="none" strike="noStrike">
                          <a:effectLst/>
                          <a:latin typeface="Times New Roman" panose="02020603050405020304" pitchFamily="18" charset="0"/>
                          <a:cs typeface="Times New Roman" panose="02020603050405020304" pitchFamily="18" charset="0"/>
                        </a:rPr>
                        <a:t>Amenaza de nuevos competidores </a:t>
                      </a:r>
                      <a:endParaRPr lang="es-E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843" marR="6843" marT="6843" marB="0" anchor="ctr">
                    <a:solidFill>
                      <a:schemeClr val="bg2">
                        <a:lumMod val="20000"/>
                        <a:lumOff val="80000"/>
                      </a:schemeClr>
                    </a:solidFill>
                  </a:tcPr>
                </a:tc>
                <a:tc vMerge="1">
                  <a:txBody>
                    <a:bodyPr/>
                    <a:lstStyle/>
                    <a:p>
                      <a:endParaRPr lang="es-EC"/>
                    </a:p>
                  </a:txBody>
                  <a:tcPr/>
                </a:tc>
                <a:tc>
                  <a:txBody>
                    <a:bodyPr/>
                    <a:lstStyle/>
                    <a:p>
                      <a:pPr algn="ctr" rtl="0" fontAlgn="ctr"/>
                      <a:r>
                        <a:rPr lang="es-EC" sz="1200" u="none" strike="noStrike">
                          <a:effectLst/>
                          <a:latin typeface="Times New Roman" panose="02020603050405020304" pitchFamily="18" charset="0"/>
                          <a:cs typeface="Times New Roman" panose="02020603050405020304" pitchFamily="18" charset="0"/>
                        </a:rPr>
                        <a:t>Secundaria</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843" marR="6843" marT="6843" marB="0" anchor="ctr">
                    <a:solidFill>
                      <a:schemeClr val="bg2">
                        <a:lumMod val="20000"/>
                        <a:lumOff val="80000"/>
                      </a:schemeClr>
                    </a:solidFill>
                  </a:tcPr>
                </a:tc>
                <a:tc>
                  <a:txBody>
                    <a:bodyPr/>
                    <a:lstStyle/>
                    <a:p>
                      <a:pPr algn="l" rtl="0" fontAlgn="ctr"/>
                      <a:r>
                        <a:rPr lang="es-EC" sz="1200" u="none" strike="noStrike" dirty="0">
                          <a:effectLst/>
                          <a:latin typeface="Times New Roman" panose="02020603050405020304" pitchFamily="18" charset="0"/>
                          <a:cs typeface="Times New Roman" panose="02020603050405020304" pitchFamily="18" charset="0"/>
                        </a:rPr>
                        <a:t>Ministerio de Turismo </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843" marR="6843" marT="6843" marB="0" anchor="ctr">
                    <a:solidFill>
                      <a:schemeClr val="bg2">
                        <a:lumMod val="20000"/>
                        <a:lumOff val="80000"/>
                      </a:schemeClr>
                    </a:solidFill>
                  </a:tcPr>
                </a:tc>
                <a:extLst>
                  <a:ext uri="{0D108BD9-81ED-4DB2-BD59-A6C34878D82A}">
                    <a16:rowId xmlns="" xmlns:a16="http://schemas.microsoft.com/office/drawing/2014/main" val="10011"/>
                  </a:ext>
                </a:extLst>
              </a:tr>
              <a:tr h="512377">
                <a:tc vMerge="1">
                  <a:txBody>
                    <a:bodyPr/>
                    <a:lstStyle/>
                    <a:p>
                      <a:endParaRPr lang="es-EC"/>
                    </a:p>
                  </a:txBody>
                  <a:tcPr/>
                </a:tc>
                <a:tc>
                  <a:txBody>
                    <a:bodyPr/>
                    <a:lstStyle/>
                    <a:p>
                      <a:pPr algn="l" fontAlgn="ctr"/>
                      <a:r>
                        <a:rPr lang="es-EC" sz="1200" u="none" strike="noStrike">
                          <a:effectLst/>
                          <a:latin typeface="Times New Roman" panose="02020603050405020304" pitchFamily="18" charset="0"/>
                          <a:cs typeface="Times New Roman" panose="02020603050405020304" pitchFamily="18" charset="0"/>
                        </a:rPr>
                        <a:t>Amenaza de nuevos servicios sustitutos </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843" marR="6843" marT="6843" marB="0" anchor="ctr">
                    <a:solidFill>
                      <a:schemeClr val="bg2">
                        <a:lumMod val="20000"/>
                        <a:lumOff val="80000"/>
                      </a:schemeClr>
                    </a:solidFill>
                  </a:tcPr>
                </a:tc>
                <a:tc vMerge="1">
                  <a:txBody>
                    <a:bodyPr/>
                    <a:lstStyle/>
                    <a:p>
                      <a:endParaRPr lang="es-EC"/>
                    </a:p>
                  </a:txBody>
                  <a:tcPr/>
                </a:tc>
                <a:tc>
                  <a:txBody>
                    <a:bodyPr/>
                    <a:lstStyle/>
                    <a:p>
                      <a:pPr algn="ctr" rtl="0" fontAlgn="ctr"/>
                      <a:r>
                        <a:rPr lang="es-EC" sz="1200" u="none" strike="noStrike">
                          <a:effectLst/>
                          <a:latin typeface="Times New Roman" panose="02020603050405020304" pitchFamily="18" charset="0"/>
                          <a:cs typeface="Times New Roman" panose="02020603050405020304" pitchFamily="18" charset="0"/>
                        </a:rPr>
                        <a:t>Secundaria</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843" marR="6843" marT="6843" marB="0" anchor="ctr">
                    <a:solidFill>
                      <a:schemeClr val="bg2">
                        <a:lumMod val="20000"/>
                        <a:lumOff val="80000"/>
                      </a:schemeClr>
                    </a:solidFill>
                  </a:tcPr>
                </a:tc>
                <a:tc>
                  <a:txBody>
                    <a:bodyPr/>
                    <a:lstStyle/>
                    <a:p>
                      <a:pPr algn="l" fontAlgn="b"/>
                      <a:r>
                        <a:rPr lang="es-EC" sz="1200" u="none" strike="noStrike" dirty="0">
                          <a:effectLst/>
                          <a:latin typeface="Times New Roman" panose="02020603050405020304" pitchFamily="18" charset="0"/>
                          <a:cs typeface="Times New Roman" panose="02020603050405020304" pitchFamily="18" charset="0"/>
                        </a:rPr>
                        <a:t>Instituto Nacional de Estadísticas y Censos (INEC)</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843" marR="6843" marT="6843" marB="0" anchor="b">
                    <a:solidFill>
                      <a:schemeClr val="bg2">
                        <a:lumMod val="20000"/>
                        <a:lumOff val="80000"/>
                      </a:schemeClr>
                    </a:solidFill>
                  </a:tcPr>
                </a:tc>
                <a:extLst>
                  <a:ext uri="{0D108BD9-81ED-4DB2-BD59-A6C34878D82A}">
                    <a16:rowId xmlns="" xmlns:a16="http://schemas.microsoft.com/office/drawing/2014/main" val="10012"/>
                  </a:ext>
                </a:extLst>
              </a:tr>
              <a:tr h="343391">
                <a:tc rowSpan="2">
                  <a:txBody>
                    <a:bodyPr/>
                    <a:lstStyle/>
                    <a:p>
                      <a:pPr algn="ctr" rtl="0" fontAlgn="ctr"/>
                      <a:r>
                        <a:rPr lang="es-EC" sz="1200" u="none" strike="noStrike">
                          <a:effectLst/>
                          <a:latin typeface="Times New Roman" panose="02020603050405020304" pitchFamily="18" charset="0"/>
                          <a:cs typeface="Times New Roman" panose="02020603050405020304" pitchFamily="18" charset="0"/>
                        </a:rPr>
                        <a:t>Estrategias de rentabilidad</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843" marR="6843" marT="6843" marB="0" anchor="ctr">
                    <a:solidFill>
                      <a:schemeClr val="bg2">
                        <a:lumMod val="20000"/>
                        <a:lumOff val="80000"/>
                      </a:schemeClr>
                    </a:solidFill>
                  </a:tcPr>
                </a:tc>
                <a:tc>
                  <a:txBody>
                    <a:bodyPr/>
                    <a:lstStyle/>
                    <a:p>
                      <a:pPr algn="l" fontAlgn="b"/>
                      <a:r>
                        <a:rPr lang="es-EC" sz="1200" u="none" strike="noStrike">
                          <a:effectLst/>
                          <a:latin typeface="Times New Roman" panose="02020603050405020304" pitchFamily="18" charset="0"/>
                          <a:cs typeface="Times New Roman" panose="02020603050405020304" pitchFamily="18" charset="0"/>
                        </a:rPr>
                        <a:t>Estrategias de financiamiento                                                         </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843" marR="6843" marT="6843" marB="0" anchor="b">
                    <a:solidFill>
                      <a:schemeClr val="bg2">
                        <a:lumMod val="20000"/>
                        <a:lumOff val="80000"/>
                      </a:schemeClr>
                    </a:solidFill>
                  </a:tcPr>
                </a:tc>
                <a:tc rowSpan="2">
                  <a:txBody>
                    <a:bodyPr/>
                    <a:lstStyle/>
                    <a:p>
                      <a:pPr algn="ctr" fontAlgn="b"/>
                      <a:r>
                        <a:rPr lang="es-EC" sz="1200" u="none" strike="noStrike">
                          <a:effectLst/>
                          <a:latin typeface="Times New Roman" panose="02020603050405020304" pitchFamily="18" charset="0"/>
                          <a:cs typeface="Times New Roman" panose="02020603050405020304" pitchFamily="18" charset="0"/>
                        </a:rPr>
                        <a:t> </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843" marR="6843" marT="6843" marB="0" anchor="b">
                    <a:solidFill>
                      <a:schemeClr val="bg2">
                        <a:lumMod val="20000"/>
                        <a:lumOff val="80000"/>
                      </a:schemeClr>
                    </a:solidFill>
                  </a:tcPr>
                </a:tc>
                <a:tc>
                  <a:txBody>
                    <a:bodyPr/>
                    <a:lstStyle/>
                    <a:p>
                      <a:pPr algn="ctr" rtl="0" fontAlgn="ctr"/>
                      <a:r>
                        <a:rPr lang="es-EC" sz="1200" u="none" strike="noStrike" dirty="0">
                          <a:effectLst/>
                          <a:latin typeface="Times New Roman" panose="02020603050405020304" pitchFamily="18" charset="0"/>
                          <a:cs typeface="Times New Roman" panose="02020603050405020304" pitchFamily="18" charset="0"/>
                        </a:rPr>
                        <a:t>Primaria</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843" marR="6843" marT="6843" marB="0" anchor="ctr">
                    <a:solidFill>
                      <a:schemeClr val="bg2">
                        <a:lumMod val="20000"/>
                        <a:lumOff val="80000"/>
                      </a:schemeClr>
                    </a:solidFill>
                  </a:tcPr>
                </a:tc>
                <a:tc>
                  <a:txBody>
                    <a:bodyPr/>
                    <a:lstStyle/>
                    <a:p>
                      <a:pPr algn="l" fontAlgn="b"/>
                      <a:r>
                        <a:rPr lang="es-EC" sz="1200" u="none" strike="noStrike">
                          <a:effectLst/>
                          <a:latin typeface="Times New Roman" panose="02020603050405020304" pitchFamily="18" charset="0"/>
                          <a:cs typeface="Times New Roman" panose="02020603050405020304" pitchFamily="18" charset="0"/>
                        </a:rPr>
                        <a:t>Entrevista</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843" marR="6843" marT="6843" marB="0" anchor="b">
                    <a:solidFill>
                      <a:schemeClr val="bg2">
                        <a:lumMod val="20000"/>
                        <a:lumOff val="80000"/>
                      </a:schemeClr>
                    </a:solidFill>
                  </a:tcPr>
                </a:tc>
                <a:extLst>
                  <a:ext uri="{0D108BD9-81ED-4DB2-BD59-A6C34878D82A}">
                    <a16:rowId xmlns="" xmlns:a16="http://schemas.microsoft.com/office/drawing/2014/main" val="10013"/>
                  </a:ext>
                </a:extLst>
              </a:tr>
              <a:tr h="174405">
                <a:tc vMerge="1">
                  <a:txBody>
                    <a:bodyPr/>
                    <a:lstStyle/>
                    <a:p>
                      <a:endParaRPr lang="es-EC"/>
                    </a:p>
                  </a:txBody>
                  <a:tcPr/>
                </a:tc>
                <a:tc>
                  <a:txBody>
                    <a:bodyPr/>
                    <a:lstStyle/>
                    <a:p>
                      <a:pPr algn="l" fontAlgn="b"/>
                      <a:r>
                        <a:rPr lang="es-EC" sz="1200" u="none" strike="noStrike">
                          <a:effectLst/>
                          <a:latin typeface="Times New Roman" panose="02020603050405020304" pitchFamily="18" charset="0"/>
                          <a:cs typeface="Times New Roman" panose="02020603050405020304" pitchFamily="18" charset="0"/>
                        </a:rPr>
                        <a:t>Estrastegias de inversión</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843" marR="6843" marT="6843" marB="0" anchor="b">
                    <a:solidFill>
                      <a:schemeClr val="bg2">
                        <a:lumMod val="20000"/>
                        <a:lumOff val="80000"/>
                      </a:schemeClr>
                    </a:solidFill>
                  </a:tcPr>
                </a:tc>
                <a:tc vMerge="1">
                  <a:txBody>
                    <a:bodyPr/>
                    <a:lstStyle/>
                    <a:p>
                      <a:endParaRPr lang="es-EC"/>
                    </a:p>
                  </a:txBody>
                  <a:tcPr/>
                </a:tc>
                <a:tc>
                  <a:txBody>
                    <a:bodyPr/>
                    <a:lstStyle/>
                    <a:p>
                      <a:pPr algn="ctr" rtl="0" fontAlgn="ctr"/>
                      <a:r>
                        <a:rPr lang="es-EC" sz="1200" u="none" strike="noStrike">
                          <a:effectLst/>
                          <a:latin typeface="Times New Roman" panose="02020603050405020304" pitchFamily="18" charset="0"/>
                          <a:cs typeface="Times New Roman" panose="02020603050405020304" pitchFamily="18" charset="0"/>
                        </a:rPr>
                        <a:t>Primaria</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843" marR="6843" marT="6843" marB="0" anchor="ctr">
                    <a:solidFill>
                      <a:schemeClr val="bg2">
                        <a:lumMod val="20000"/>
                        <a:lumOff val="80000"/>
                      </a:schemeClr>
                    </a:solidFill>
                  </a:tcPr>
                </a:tc>
                <a:tc>
                  <a:txBody>
                    <a:bodyPr/>
                    <a:lstStyle/>
                    <a:p>
                      <a:pPr algn="l" fontAlgn="b"/>
                      <a:r>
                        <a:rPr lang="es-EC" sz="1200" u="none" strike="noStrike" dirty="0">
                          <a:effectLst/>
                          <a:latin typeface="Times New Roman" panose="02020603050405020304" pitchFamily="18" charset="0"/>
                          <a:cs typeface="Times New Roman" panose="02020603050405020304" pitchFamily="18" charset="0"/>
                        </a:rPr>
                        <a:t>Entrevista</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843" marR="6843" marT="6843" marB="0" anchor="b">
                    <a:solidFill>
                      <a:schemeClr val="bg2">
                        <a:lumMod val="20000"/>
                        <a:lumOff val="80000"/>
                      </a:schemeClr>
                    </a:solidFill>
                  </a:tcPr>
                </a:tc>
                <a:extLst>
                  <a:ext uri="{0D108BD9-81ED-4DB2-BD59-A6C34878D82A}">
                    <a16:rowId xmlns="" xmlns:a16="http://schemas.microsoft.com/office/drawing/2014/main" val="10014"/>
                  </a:ext>
                </a:extLst>
              </a:tr>
            </a:tbl>
          </a:graphicData>
        </a:graphic>
      </p:graphicFrame>
    </p:spTree>
    <p:extLst>
      <p:ext uri="{BB962C8B-B14F-4D97-AF65-F5344CB8AC3E}">
        <p14:creationId xmlns:p14="http://schemas.microsoft.com/office/powerpoint/2010/main" val="2503879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2">
            <a:hlinkClick r:id="rId3" action="ppaction://hlinkfile"/>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525" y="620688"/>
            <a:ext cx="9134475" cy="5299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1048370" y="1700808"/>
            <a:ext cx="7056784" cy="1200329"/>
          </a:xfrm>
          <a:prstGeom prst="rect">
            <a:avLst/>
          </a:prstGeom>
          <a:noFill/>
        </p:spPr>
        <p:txBody>
          <a:bodyPr wrap="square" rtlCol="0">
            <a:spAutoFit/>
          </a:bodyPr>
          <a:lstStyle/>
          <a:p>
            <a:pPr algn="ctr"/>
            <a:r>
              <a:rPr lang="es-MX" sz="3600" b="1" i="1" dirty="0">
                <a:solidFill>
                  <a:schemeClr val="bg1"/>
                </a:solidFill>
                <a:latin typeface="Times New Roman" panose="02020603050405020304" pitchFamily="18" charset="0"/>
                <a:cs typeface="Times New Roman" panose="02020603050405020304" pitchFamily="18" charset="0"/>
              </a:rPr>
              <a:t>CAPÍTULO III </a:t>
            </a:r>
          </a:p>
          <a:p>
            <a:pPr algn="ctr"/>
            <a:r>
              <a:rPr lang="es-MX" sz="3600" b="1" i="1" dirty="0">
                <a:solidFill>
                  <a:schemeClr val="bg1"/>
                </a:solidFill>
                <a:latin typeface="Times New Roman" panose="02020603050405020304" pitchFamily="18" charset="0"/>
                <a:cs typeface="Times New Roman" panose="02020603050405020304" pitchFamily="18" charset="0"/>
                <a:hlinkClick r:id="rId3" action="ppaction://hlinkfile"/>
              </a:rPr>
              <a:t>ANÁLISIS DE RESULTADOS</a:t>
            </a:r>
            <a:endParaRPr lang="es-EC" sz="3600" b="1" i="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4" name="23 Rectángulo"/>
          <p:cNvSpPr/>
          <p:nvPr/>
        </p:nvSpPr>
        <p:spPr>
          <a:xfrm>
            <a:off x="1348408" y="1844824"/>
            <a:ext cx="1855440" cy="100811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200" b="1" dirty="0">
                <a:solidFill>
                  <a:srgbClr val="000000"/>
                </a:solidFill>
                <a:latin typeface="Times New Roman" panose="02020603050405020304" pitchFamily="18" charset="0"/>
                <a:cs typeface="Times New Roman" panose="02020603050405020304" pitchFamily="18" charset="0"/>
              </a:rPr>
              <a:t>1.-INTRODUCCIÓN</a:t>
            </a:r>
            <a:endParaRPr lang="es-ES" sz="1200" b="1" dirty="0">
              <a:solidFill>
                <a:srgbClr val="000000"/>
              </a:solidFill>
              <a:latin typeface="Times New Roman" panose="02020603050405020304" pitchFamily="18" charset="0"/>
              <a:cs typeface="Times New Roman" panose="02020603050405020304" pitchFamily="18" charset="0"/>
            </a:endParaRPr>
          </a:p>
        </p:txBody>
      </p:sp>
      <p:sp>
        <p:nvSpPr>
          <p:cNvPr id="25" name="24 Rectángulo"/>
          <p:cNvSpPr/>
          <p:nvPr/>
        </p:nvSpPr>
        <p:spPr>
          <a:xfrm>
            <a:off x="1348408" y="3311545"/>
            <a:ext cx="1855440" cy="1269583"/>
          </a:xfrm>
          <a:prstGeom prst="rect">
            <a:avLst/>
          </a:prstGeom>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r>
              <a:rPr lang="es-MX" sz="1200" b="1" dirty="0">
                <a:latin typeface="Times New Roman" panose="02020603050405020304" pitchFamily="18" charset="0"/>
                <a:cs typeface="Times New Roman" panose="02020603050405020304" pitchFamily="18" charset="0"/>
              </a:rPr>
              <a:t>4.- MARCO TEÓRICO</a:t>
            </a:r>
            <a:endParaRPr lang="es-ES" sz="1200" b="1" dirty="0">
              <a:latin typeface="Times New Roman" panose="02020603050405020304" pitchFamily="18" charset="0"/>
              <a:cs typeface="Times New Roman" panose="02020603050405020304" pitchFamily="18" charset="0"/>
            </a:endParaRPr>
          </a:p>
        </p:txBody>
      </p:sp>
      <p:sp>
        <p:nvSpPr>
          <p:cNvPr id="26" name="25 Rectángulo"/>
          <p:cNvSpPr/>
          <p:nvPr/>
        </p:nvSpPr>
        <p:spPr>
          <a:xfrm>
            <a:off x="1348408" y="5013176"/>
            <a:ext cx="1855440" cy="100811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MX" sz="1200" b="1" dirty="0">
              <a:latin typeface="Times New Roman" panose="02020603050405020304" pitchFamily="18" charset="0"/>
              <a:cs typeface="Times New Roman" panose="02020603050405020304" pitchFamily="18" charset="0"/>
            </a:endParaRPr>
          </a:p>
          <a:p>
            <a:pPr algn="ctr"/>
            <a:r>
              <a:rPr lang="es-MX" sz="1200" b="1" dirty="0">
                <a:latin typeface="Times New Roman" panose="02020603050405020304" pitchFamily="18" charset="0"/>
                <a:cs typeface="Times New Roman" panose="02020603050405020304" pitchFamily="18" charset="0"/>
              </a:rPr>
              <a:t>7.-PROPUESTA</a:t>
            </a:r>
            <a:endParaRPr lang="es-ES" sz="1200" b="1" dirty="0">
              <a:latin typeface="Times New Roman" panose="02020603050405020304" pitchFamily="18" charset="0"/>
              <a:cs typeface="Times New Roman" panose="02020603050405020304" pitchFamily="18" charset="0"/>
            </a:endParaRPr>
          </a:p>
          <a:p>
            <a:pPr algn="ctr"/>
            <a:endParaRPr lang="es-ES" sz="1200" b="1" dirty="0">
              <a:latin typeface="Times New Roman" panose="02020603050405020304" pitchFamily="18" charset="0"/>
              <a:cs typeface="Times New Roman" panose="02020603050405020304" pitchFamily="18" charset="0"/>
            </a:endParaRPr>
          </a:p>
        </p:txBody>
      </p:sp>
      <p:sp>
        <p:nvSpPr>
          <p:cNvPr id="27" name="26 Rectángulo"/>
          <p:cNvSpPr/>
          <p:nvPr/>
        </p:nvSpPr>
        <p:spPr>
          <a:xfrm>
            <a:off x="3923928" y="3429000"/>
            <a:ext cx="1728192" cy="100811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200" b="1" dirty="0">
                <a:latin typeface="Times New Roman" panose="02020603050405020304" pitchFamily="18" charset="0"/>
                <a:cs typeface="Times New Roman" panose="02020603050405020304" pitchFamily="18" charset="0"/>
              </a:rPr>
              <a:t>5.- METODOLOGÍA DE LA INVESTIGACIÓN</a:t>
            </a:r>
            <a:endParaRPr lang="es-ES" sz="1200" b="1" dirty="0">
              <a:latin typeface="Times New Roman" panose="02020603050405020304" pitchFamily="18" charset="0"/>
              <a:cs typeface="Times New Roman" panose="02020603050405020304" pitchFamily="18" charset="0"/>
            </a:endParaRPr>
          </a:p>
        </p:txBody>
      </p:sp>
      <p:sp>
        <p:nvSpPr>
          <p:cNvPr id="28" name="27 Rectángulo"/>
          <p:cNvSpPr/>
          <p:nvPr/>
        </p:nvSpPr>
        <p:spPr>
          <a:xfrm>
            <a:off x="3923928" y="5013176"/>
            <a:ext cx="1944216" cy="100811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200" b="1" dirty="0">
                <a:latin typeface="Times New Roman" panose="02020603050405020304" pitchFamily="18" charset="0"/>
                <a:cs typeface="Times New Roman" panose="02020603050405020304" pitchFamily="18" charset="0"/>
              </a:rPr>
              <a:t>8.-CONCLUSIONES Y RECOMENDACIONES</a:t>
            </a:r>
            <a:endParaRPr lang="es-ES" sz="1200" b="1" dirty="0">
              <a:latin typeface="Times New Roman" panose="02020603050405020304" pitchFamily="18" charset="0"/>
              <a:cs typeface="Times New Roman" panose="02020603050405020304" pitchFamily="18" charset="0"/>
            </a:endParaRPr>
          </a:p>
        </p:txBody>
      </p:sp>
      <p:sp>
        <p:nvSpPr>
          <p:cNvPr id="29" name="28 Rectángulo"/>
          <p:cNvSpPr/>
          <p:nvPr/>
        </p:nvSpPr>
        <p:spPr>
          <a:xfrm>
            <a:off x="6444208" y="3429000"/>
            <a:ext cx="1944216" cy="100811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200" b="1" dirty="0">
                <a:latin typeface="Times New Roman" panose="02020603050405020304" pitchFamily="18" charset="0"/>
                <a:cs typeface="Times New Roman" panose="02020603050405020304" pitchFamily="18" charset="0"/>
              </a:rPr>
              <a:t>6.- ANÁLISIS E INTERPRETACIÓN DE RESULTADOS</a:t>
            </a:r>
            <a:endParaRPr lang="es-ES" sz="1200" b="1" dirty="0">
              <a:latin typeface="Times New Roman" panose="02020603050405020304" pitchFamily="18" charset="0"/>
              <a:cs typeface="Times New Roman" panose="02020603050405020304" pitchFamily="18" charset="0"/>
            </a:endParaRPr>
          </a:p>
          <a:p>
            <a:pPr algn="ctr"/>
            <a:endParaRPr lang="es-ES" sz="1200" b="1" dirty="0">
              <a:latin typeface="Times New Roman" panose="02020603050405020304" pitchFamily="18" charset="0"/>
              <a:cs typeface="Times New Roman" panose="02020603050405020304" pitchFamily="18" charset="0"/>
            </a:endParaRPr>
          </a:p>
        </p:txBody>
      </p:sp>
      <p:sp>
        <p:nvSpPr>
          <p:cNvPr id="30" name="29 Rectángulo"/>
          <p:cNvSpPr/>
          <p:nvPr/>
        </p:nvSpPr>
        <p:spPr>
          <a:xfrm>
            <a:off x="6444208" y="1844824"/>
            <a:ext cx="1728192" cy="100811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200" b="1" dirty="0">
                <a:latin typeface="Times New Roman" panose="02020603050405020304" pitchFamily="18" charset="0"/>
                <a:cs typeface="Times New Roman" panose="02020603050405020304" pitchFamily="18" charset="0"/>
              </a:rPr>
              <a:t>3.</a:t>
            </a:r>
            <a:r>
              <a:rPr lang="es-MX" sz="1200" b="1" dirty="0">
                <a:latin typeface="Times New Roman" panose="02020603050405020304" pitchFamily="18" charset="0"/>
                <a:cs typeface="Times New Roman" panose="02020603050405020304" pitchFamily="18" charset="0"/>
                <a:hlinkClick r:id="rId2" action="ppaction://hlinksldjump"/>
              </a:rPr>
              <a:t>-</a:t>
            </a:r>
            <a:r>
              <a:rPr lang="es-MX" sz="1200" b="1" dirty="0">
                <a:latin typeface="Times New Roman" panose="02020603050405020304" pitchFamily="18" charset="0"/>
                <a:cs typeface="Times New Roman" panose="02020603050405020304" pitchFamily="18" charset="0"/>
              </a:rPr>
              <a:t> OBJETIVOS</a:t>
            </a:r>
            <a:endParaRPr lang="es-ES" sz="1200" b="1" dirty="0">
              <a:latin typeface="Times New Roman" panose="02020603050405020304" pitchFamily="18" charset="0"/>
              <a:cs typeface="Times New Roman" panose="02020603050405020304" pitchFamily="18" charset="0"/>
            </a:endParaRPr>
          </a:p>
        </p:txBody>
      </p:sp>
      <p:sp>
        <p:nvSpPr>
          <p:cNvPr id="31" name="30 Rectángulo"/>
          <p:cNvSpPr/>
          <p:nvPr/>
        </p:nvSpPr>
        <p:spPr>
          <a:xfrm>
            <a:off x="3887924" y="1844824"/>
            <a:ext cx="1728192" cy="100811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200" b="1" dirty="0">
                <a:latin typeface="Times New Roman" panose="02020603050405020304" pitchFamily="18" charset="0"/>
                <a:cs typeface="Times New Roman" panose="02020603050405020304" pitchFamily="18" charset="0"/>
                <a:hlinkClick r:id="rId3" action="ppaction://hlinksldjump"/>
              </a:rPr>
              <a:t>2</a:t>
            </a:r>
            <a:r>
              <a:rPr lang="es-MX" sz="1200" b="1" dirty="0">
                <a:latin typeface="Times New Roman" panose="02020603050405020304" pitchFamily="18" charset="0"/>
                <a:cs typeface="Times New Roman" panose="02020603050405020304" pitchFamily="18" charset="0"/>
              </a:rPr>
              <a:t>.-</a:t>
            </a:r>
            <a:r>
              <a:rPr lang="es-MX" sz="1200" b="1" dirty="0">
                <a:solidFill>
                  <a:srgbClr val="000000"/>
                </a:solidFill>
                <a:latin typeface="Times New Roman" panose="02020603050405020304" pitchFamily="18" charset="0"/>
                <a:cs typeface="Times New Roman" panose="02020603050405020304" pitchFamily="18" charset="0"/>
              </a:rPr>
              <a:t>PROBLEMA DE INVESTIGACIÓN</a:t>
            </a:r>
            <a:endParaRPr lang="es-ES" sz="1200" b="1" dirty="0">
              <a:solidFill>
                <a:srgbClr val="000000"/>
              </a:solidFill>
              <a:latin typeface="Times New Roman" panose="02020603050405020304" pitchFamily="18" charset="0"/>
              <a:cs typeface="Times New Roman" panose="02020603050405020304" pitchFamily="18" charset="0"/>
            </a:endParaRPr>
          </a:p>
        </p:txBody>
      </p:sp>
      <p:cxnSp>
        <p:nvCxnSpPr>
          <p:cNvPr id="32" name="31 Conector recto"/>
          <p:cNvCxnSpPr>
            <a:stCxn id="43" idx="2"/>
          </p:cNvCxnSpPr>
          <p:nvPr/>
        </p:nvCxnSpPr>
        <p:spPr>
          <a:xfrm flipH="1">
            <a:off x="2212504" y="1196752"/>
            <a:ext cx="2575520" cy="630070"/>
          </a:xfrm>
          <a:prstGeom prst="line">
            <a:avLst/>
          </a:prstGeom>
        </p:spPr>
        <p:style>
          <a:lnRef idx="1">
            <a:schemeClr val="accent2"/>
          </a:lnRef>
          <a:fillRef idx="2">
            <a:schemeClr val="accent2"/>
          </a:fillRef>
          <a:effectRef idx="1">
            <a:schemeClr val="accent2"/>
          </a:effectRef>
          <a:fontRef idx="minor">
            <a:schemeClr val="dk1"/>
          </a:fontRef>
        </p:style>
      </p:cxnSp>
      <p:cxnSp>
        <p:nvCxnSpPr>
          <p:cNvPr id="35" name="34 Conector recto de flecha"/>
          <p:cNvCxnSpPr/>
          <p:nvPr/>
        </p:nvCxnSpPr>
        <p:spPr>
          <a:xfrm>
            <a:off x="3203848" y="2492896"/>
            <a:ext cx="684076" cy="0"/>
          </a:xfrm>
          <a:prstGeom prst="straightConnector1">
            <a:avLst/>
          </a:prstGeom>
          <a:ln>
            <a:tailEnd type="arrow"/>
          </a:ln>
        </p:spPr>
        <p:style>
          <a:lnRef idx="1">
            <a:schemeClr val="accent2"/>
          </a:lnRef>
          <a:fillRef idx="2">
            <a:schemeClr val="accent2"/>
          </a:fillRef>
          <a:effectRef idx="1">
            <a:schemeClr val="accent2"/>
          </a:effectRef>
          <a:fontRef idx="minor">
            <a:schemeClr val="dk1"/>
          </a:fontRef>
        </p:style>
      </p:cxnSp>
      <p:cxnSp>
        <p:nvCxnSpPr>
          <p:cNvPr id="36" name="35 Conector recto de flecha"/>
          <p:cNvCxnSpPr/>
          <p:nvPr/>
        </p:nvCxnSpPr>
        <p:spPr>
          <a:xfrm>
            <a:off x="5616116" y="2492896"/>
            <a:ext cx="828092" cy="0"/>
          </a:xfrm>
          <a:prstGeom prst="straightConnector1">
            <a:avLst/>
          </a:prstGeom>
          <a:ln>
            <a:tailEnd type="arrow"/>
          </a:ln>
        </p:spPr>
        <p:style>
          <a:lnRef idx="1">
            <a:schemeClr val="accent2"/>
          </a:lnRef>
          <a:fillRef idx="2">
            <a:schemeClr val="accent2"/>
          </a:fillRef>
          <a:effectRef idx="1">
            <a:schemeClr val="accent2"/>
          </a:effectRef>
          <a:fontRef idx="minor">
            <a:schemeClr val="dk1"/>
          </a:fontRef>
        </p:style>
      </p:cxnSp>
      <p:cxnSp>
        <p:nvCxnSpPr>
          <p:cNvPr id="37" name="36 Conector angular"/>
          <p:cNvCxnSpPr/>
          <p:nvPr/>
        </p:nvCxnSpPr>
        <p:spPr>
          <a:xfrm rot="16200000" flipH="1" flipV="1">
            <a:off x="3826660" y="392685"/>
            <a:ext cx="1003391" cy="5959896"/>
          </a:xfrm>
          <a:prstGeom prst="bentConnector4">
            <a:avLst>
              <a:gd name="adj1" fmla="val 31231"/>
              <a:gd name="adj2" fmla="val 103836"/>
            </a:avLst>
          </a:prstGeom>
          <a:ln>
            <a:tailEnd type="arrow"/>
          </a:ln>
        </p:spPr>
        <p:style>
          <a:lnRef idx="1">
            <a:schemeClr val="accent2"/>
          </a:lnRef>
          <a:fillRef idx="2">
            <a:schemeClr val="accent2"/>
          </a:fillRef>
          <a:effectRef idx="1">
            <a:schemeClr val="accent2"/>
          </a:effectRef>
          <a:fontRef idx="minor">
            <a:schemeClr val="dk1"/>
          </a:fontRef>
        </p:style>
      </p:cxnSp>
      <p:cxnSp>
        <p:nvCxnSpPr>
          <p:cNvPr id="38" name="37 Conector recto de flecha"/>
          <p:cNvCxnSpPr/>
          <p:nvPr/>
        </p:nvCxnSpPr>
        <p:spPr>
          <a:xfrm>
            <a:off x="3203848" y="3861048"/>
            <a:ext cx="720080" cy="1"/>
          </a:xfrm>
          <a:prstGeom prst="straightConnector1">
            <a:avLst/>
          </a:prstGeom>
          <a:ln>
            <a:tailEnd type="arrow"/>
          </a:ln>
        </p:spPr>
        <p:style>
          <a:lnRef idx="1">
            <a:schemeClr val="accent2"/>
          </a:lnRef>
          <a:fillRef idx="2">
            <a:schemeClr val="accent2"/>
          </a:fillRef>
          <a:effectRef idx="1">
            <a:schemeClr val="accent2"/>
          </a:effectRef>
          <a:fontRef idx="minor">
            <a:schemeClr val="dk1"/>
          </a:fontRef>
        </p:style>
      </p:cxnSp>
      <p:cxnSp>
        <p:nvCxnSpPr>
          <p:cNvPr id="39" name="38 Conector recto de flecha"/>
          <p:cNvCxnSpPr/>
          <p:nvPr/>
        </p:nvCxnSpPr>
        <p:spPr>
          <a:xfrm>
            <a:off x="5652120" y="3861048"/>
            <a:ext cx="792088" cy="0"/>
          </a:xfrm>
          <a:prstGeom prst="straightConnector1">
            <a:avLst/>
          </a:prstGeom>
          <a:ln>
            <a:tailEnd type="arrow"/>
          </a:ln>
        </p:spPr>
        <p:style>
          <a:lnRef idx="1">
            <a:schemeClr val="accent2"/>
          </a:lnRef>
          <a:fillRef idx="2">
            <a:schemeClr val="accent2"/>
          </a:fillRef>
          <a:effectRef idx="1">
            <a:schemeClr val="accent2"/>
          </a:effectRef>
          <a:fontRef idx="minor">
            <a:schemeClr val="dk1"/>
          </a:fontRef>
        </p:style>
      </p:cxnSp>
      <p:cxnSp>
        <p:nvCxnSpPr>
          <p:cNvPr id="40" name="39 Conector angular"/>
          <p:cNvCxnSpPr/>
          <p:nvPr/>
        </p:nvCxnSpPr>
        <p:spPr>
          <a:xfrm rot="16200000" flipH="1" flipV="1">
            <a:off x="3887307" y="1844207"/>
            <a:ext cx="990110" cy="6067908"/>
          </a:xfrm>
          <a:prstGeom prst="bentConnector4">
            <a:avLst>
              <a:gd name="adj1" fmla="val 40734"/>
              <a:gd name="adj2" fmla="val 103767"/>
            </a:avLst>
          </a:prstGeom>
          <a:ln>
            <a:tailEnd type="arrow"/>
          </a:ln>
        </p:spPr>
        <p:style>
          <a:lnRef idx="1">
            <a:schemeClr val="accent2"/>
          </a:lnRef>
          <a:fillRef idx="2">
            <a:schemeClr val="accent2"/>
          </a:fillRef>
          <a:effectRef idx="1">
            <a:schemeClr val="accent2"/>
          </a:effectRef>
          <a:fontRef idx="minor">
            <a:schemeClr val="dk1"/>
          </a:fontRef>
        </p:style>
      </p:cxnSp>
      <p:cxnSp>
        <p:nvCxnSpPr>
          <p:cNvPr id="41" name="40 Conector recto de flecha"/>
          <p:cNvCxnSpPr/>
          <p:nvPr/>
        </p:nvCxnSpPr>
        <p:spPr>
          <a:xfrm>
            <a:off x="3203848" y="5445224"/>
            <a:ext cx="720080" cy="0"/>
          </a:xfrm>
          <a:prstGeom prst="straightConnector1">
            <a:avLst/>
          </a:prstGeom>
          <a:ln>
            <a:tailEnd type="arrow"/>
          </a:ln>
        </p:spPr>
        <p:style>
          <a:lnRef idx="1">
            <a:schemeClr val="accent2"/>
          </a:lnRef>
          <a:fillRef idx="2">
            <a:schemeClr val="accent2"/>
          </a:fillRef>
          <a:effectRef idx="1">
            <a:schemeClr val="accent2"/>
          </a:effectRef>
          <a:fontRef idx="minor">
            <a:schemeClr val="dk1"/>
          </a:fontRef>
        </p:style>
      </p:cxnSp>
      <p:sp>
        <p:nvSpPr>
          <p:cNvPr id="43" name="42 Rectángulo redondeado"/>
          <p:cNvSpPr/>
          <p:nvPr/>
        </p:nvSpPr>
        <p:spPr>
          <a:xfrm>
            <a:off x="3923928" y="620688"/>
            <a:ext cx="1728192" cy="5760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ÍNDICE</a:t>
            </a:r>
            <a:endParaRPr lang="es-E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84560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1 CuadroTexto"/>
          <p:cNvSpPr txBox="1"/>
          <p:nvPr/>
        </p:nvSpPr>
        <p:spPr>
          <a:xfrm>
            <a:off x="6238969" y="0"/>
            <a:ext cx="2725519" cy="523220"/>
          </a:xfrm>
          <a:prstGeom prst="rect">
            <a:avLst/>
          </a:prstGeom>
          <a:noFill/>
        </p:spPr>
        <p:txBody>
          <a:bodyPr wrap="square" rtlCol="0">
            <a:spAutoFit/>
          </a:bodyPr>
          <a:lstStyle/>
          <a:p>
            <a:r>
              <a:rPr lang="es-ES" sz="2800" b="1" i="1" dirty="0">
                <a:latin typeface="Times New Roman" panose="02020603050405020304" pitchFamily="18" charset="0"/>
                <a:cs typeface="Times New Roman" panose="02020603050405020304" pitchFamily="18" charset="0"/>
              </a:rPr>
              <a:t>Análisis EEFF</a:t>
            </a:r>
          </a:p>
        </p:txBody>
      </p:sp>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 y="476672"/>
            <a:ext cx="5868144" cy="5831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5940152" y="1124744"/>
            <a:ext cx="3024336" cy="2862322"/>
          </a:xfrm>
          <a:prstGeom prst="rect">
            <a:avLst/>
          </a:prstGeom>
          <a:noFill/>
        </p:spPr>
        <p:txBody>
          <a:bodyPr wrap="square" rtlCol="0">
            <a:spAutoFit/>
          </a:bodyPr>
          <a:lstStyle/>
          <a:p>
            <a:pPr marL="285750" indent="-285750">
              <a:buFont typeface="Arial" pitchFamily="34" charset="0"/>
              <a:buChar char="•"/>
            </a:pPr>
            <a:r>
              <a:rPr lang="es-MX" dirty="0"/>
              <a:t>Incremento positivo en las inversiones temporales</a:t>
            </a:r>
          </a:p>
          <a:p>
            <a:pPr marL="285750" indent="-285750">
              <a:buFont typeface="Arial" pitchFamily="34" charset="0"/>
              <a:buChar char="•"/>
            </a:pPr>
            <a:r>
              <a:rPr lang="es-MX" dirty="0"/>
              <a:t>Incremento positivo en las cuentas de activos intangibles</a:t>
            </a:r>
          </a:p>
          <a:p>
            <a:pPr marL="285750" indent="-285750">
              <a:buFont typeface="Arial" pitchFamily="34" charset="0"/>
              <a:buChar char="•"/>
            </a:pPr>
            <a:r>
              <a:rPr lang="es-MX" dirty="0"/>
              <a:t>Elevada pérdida consolidada de los periodos</a:t>
            </a:r>
          </a:p>
          <a:p>
            <a:pPr marL="285750" indent="-285750">
              <a:buFont typeface="Arial" pitchFamily="34" charset="0"/>
              <a:buChar char="•"/>
            </a:pPr>
            <a:endParaRPr lang="es-EC" dirty="0"/>
          </a:p>
        </p:txBody>
      </p:sp>
    </p:spTree>
    <p:extLst>
      <p:ext uri="{BB962C8B-B14F-4D97-AF65-F5344CB8AC3E}">
        <p14:creationId xmlns:p14="http://schemas.microsoft.com/office/powerpoint/2010/main" val="1133717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146959316"/>
              </p:ext>
            </p:extLst>
          </p:nvPr>
        </p:nvGraphicFramePr>
        <p:xfrm>
          <a:off x="323528" y="476672"/>
          <a:ext cx="4943323" cy="6073973"/>
        </p:xfrm>
        <a:graphic>
          <a:graphicData uri="http://schemas.openxmlformats.org/drawingml/2006/table">
            <a:tbl>
              <a:tblPr>
                <a:tableStyleId>{5DA37D80-6434-44D0-A028-1B22A696006F}</a:tableStyleId>
              </a:tblPr>
              <a:tblGrid>
                <a:gridCol w="2608192">
                  <a:extLst>
                    <a:ext uri="{9D8B030D-6E8A-4147-A177-3AD203B41FA5}">
                      <a16:colId xmlns="" xmlns:a16="http://schemas.microsoft.com/office/drawing/2014/main" val="20000"/>
                    </a:ext>
                  </a:extLst>
                </a:gridCol>
                <a:gridCol w="847427">
                  <a:extLst>
                    <a:ext uri="{9D8B030D-6E8A-4147-A177-3AD203B41FA5}">
                      <a16:colId xmlns="" xmlns:a16="http://schemas.microsoft.com/office/drawing/2014/main" val="20001"/>
                    </a:ext>
                  </a:extLst>
                </a:gridCol>
                <a:gridCol w="885090">
                  <a:extLst>
                    <a:ext uri="{9D8B030D-6E8A-4147-A177-3AD203B41FA5}">
                      <a16:colId xmlns="" xmlns:a16="http://schemas.microsoft.com/office/drawing/2014/main" val="20002"/>
                    </a:ext>
                  </a:extLst>
                </a:gridCol>
                <a:gridCol w="602614">
                  <a:extLst>
                    <a:ext uri="{9D8B030D-6E8A-4147-A177-3AD203B41FA5}">
                      <a16:colId xmlns="" xmlns:a16="http://schemas.microsoft.com/office/drawing/2014/main" val="20003"/>
                    </a:ext>
                  </a:extLst>
                </a:gridCol>
              </a:tblGrid>
              <a:tr h="404693">
                <a:tc gridSpan="4">
                  <a:txBody>
                    <a:bodyPr/>
                    <a:lstStyle/>
                    <a:p>
                      <a:pPr algn="ctr" fontAlgn="ctr"/>
                      <a:r>
                        <a:rPr lang="es-EC" sz="1200" b="1" u="none" strike="noStrike" dirty="0">
                          <a:effectLst/>
                          <a:latin typeface="Times New Roman" panose="02020603050405020304" pitchFamily="18" charset="0"/>
                          <a:cs typeface="Times New Roman" panose="02020603050405020304" pitchFamily="18" charset="0"/>
                        </a:rPr>
                        <a:t>HOTELES DE CUATRO ESTRELLAS DEL D.M.Q. (CONSOLIDADO)  ESTADO DE SITUACION FINACIERA PERIODO 2014, 2015, 2016</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10000"/>
                  </a:ext>
                </a:extLst>
              </a:tr>
              <a:tr h="165655">
                <a:tc rowSpan="2">
                  <a:txBody>
                    <a:bodyPr/>
                    <a:lstStyle/>
                    <a:p>
                      <a:pPr algn="ctr" fontAlgn="ctr"/>
                      <a:r>
                        <a:rPr lang="es-EC" sz="1200" u="none" strike="noStrike">
                          <a:effectLst/>
                          <a:latin typeface="Times New Roman" panose="02020603050405020304" pitchFamily="18" charset="0"/>
                          <a:cs typeface="Times New Roman" panose="02020603050405020304" pitchFamily="18" charset="0"/>
                        </a:rPr>
                        <a:t>BALANCE GENERAL</a:t>
                      </a:r>
                      <a:endParaRPr lang="es-EC" sz="1200" b="1" i="0" u="none" strike="noStrike">
                        <a:solidFill>
                          <a:srgbClr val="FFFFFF"/>
                        </a:solidFill>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ctr" fontAlgn="ctr"/>
                      <a:r>
                        <a:rPr lang="es-EC" sz="1200" u="none" strike="noStrike">
                          <a:effectLst/>
                          <a:latin typeface="Times New Roman" panose="02020603050405020304" pitchFamily="18" charset="0"/>
                          <a:cs typeface="Times New Roman" panose="02020603050405020304" pitchFamily="18" charset="0"/>
                        </a:rPr>
                        <a:t>ANALISIS VERTICAL</a:t>
                      </a:r>
                      <a:endParaRPr lang="es-EC" sz="1200" b="1" i="0" u="none" strike="noStrike">
                        <a:solidFill>
                          <a:srgbClr val="FFFFFF"/>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10001"/>
                  </a:ext>
                </a:extLst>
              </a:tr>
              <a:tr h="165655">
                <a:tc vMerge="1">
                  <a:txBody>
                    <a:bodyPr/>
                    <a:lstStyle/>
                    <a:p>
                      <a:endParaRPr lang="es-EC"/>
                    </a:p>
                  </a:txBody>
                  <a:tcPr/>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2014</a:t>
                      </a:r>
                      <a:endParaRPr lang="es-EC" sz="1200" b="1" i="0" u="none" strike="noStrike">
                        <a:solidFill>
                          <a:srgbClr val="FFFFFF"/>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2015</a:t>
                      </a:r>
                      <a:endParaRPr lang="es-EC" sz="1200" b="1" i="0" u="none" strike="noStrike">
                        <a:solidFill>
                          <a:srgbClr val="FFFFFF"/>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2016</a:t>
                      </a:r>
                      <a:endParaRPr lang="es-EC" sz="1200" b="1" i="0" u="none" strike="noStrike">
                        <a:solidFill>
                          <a:srgbClr val="FFFFFF"/>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02"/>
                  </a:ext>
                </a:extLst>
              </a:tr>
              <a:tr h="165655">
                <a:tc>
                  <a:txBody>
                    <a:bodyPr/>
                    <a:lstStyle/>
                    <a:p>
                      <a:pPr algn="l" fontAlgn="b"/>
                      <a:r>
                        <a:rPr lang="es-EC" sz="1200" u="none" strike="noStrike">
                          <a:effectLst/>
                          <a:latin typeface="Times New Roman" panose="02020603050405020304" pitchFamily="18" charset="0"/>
                          <a:cs typeface="Times New Roman" panose="02020603050405020304" pitchFamily="18" charset="0"/>
                        </a:rPr>
                        <a:t>ACTIVOS </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es-EC" sz="1200" u="none" strike="noStrike">
                          <a:effectLst/>
                          <a:latin typeface="Times New Roman" panose="02020603050405020304" pitchFamily="18" charset="0"/>
                          <a:cs typeface="Times New Roman" panose="02020603050405020304" pitchFamily="18" charset="0"/>
                        </a:rPr>
                        <a:t> </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es-EC" sz="1200" u="none" strike="noStrike">
                          <a:effectLst/>
                          <a:latin typeface="Times New Roman" panose="02020603050405020304" pitchFamily="18" charset="0"/>
                          <a:cs typeface="Times New Roman" panose="02020603050405020304" pitchFamily="18" charset="0"/>
                        </a:rPr>
                        <a:t> </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es-EC" sz="1200" u="none" strike="noStrike">
                          <a:effectLst/>
                          <a:latin typeface="Times New Roman" panose="02020603050405020304" pitchFamily="18" charset="0"/>
                          <a:cs typeface="Times New Roman" panose="02020603050405020304" pitchFamily="18" charset="0"/>
                        </a:rPr>
                        <a:t> </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03"/>
                  </a:ext>
                </a:extLst>
              </a:tr>
              <a:tr h="165655">
                <a:tc>
                  <a:txBody>
                    <a:bodyPr/>
                    <a:lstStyle/>
                    <a:p>
                      <a:pPr algn="l" fontAlgn="b"/>
                      <a:r>
                        <a:rPr lang="es-EC" sz="1200" u="none" strike="noStrike">
                          <a:effectLst/>
                          <a:latin typeface="Times New Roman" panose="02020603050405020304" pitchFamily="18" charset="0"/>
                          <a:cs typeface="Times New Roman" panose="02020603050405020304" pitchFamily="18" charset="0"/>
                        </a:rPr>
                        <a:t>ACTIVOS CORRIENTES</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14%</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13%</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11%</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04"/>
                  </a:ext>
                </a:extLst>
              </a:tr>
              <a:tr h="165655">
                <a:tc>
                  <a:txBody>
                    <a:bodyPr/>
                    <a:lstStyle/>
                    <a:p>
                      <a:pPr algn="l" fontAlgn="b"/>
                      <a:r>
                        <a:rPr lang="es-EC" sz="1200" u="none" strike="noStrike">
                          <a:effectLst/>
                          <a:latin typeface="Times New Roman" panose="02020603050405020304" pitchFamily="18" charset="0"/>
                          <a:cs typeface="Times New Roman" panose="02020603050405020304" pitchFamily="18" charset="0"/>
                        </a:rPr>
                        <a:t>Efectivo y Equivalentes en Efectivo</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6%</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6%</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5%</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05"/>
                  </a:ext>
                </a:extLst>
              </a:tr>
              <a:tr h="165655">
                <a:tc>
                  <a:txBody>
                    <a:bodyPr/>
                    <a:lstStyle/>
                    <a:p>
                      <a:pPr algn="l" fontAlgn="b"/>
                      <a:r>
                        <a:rPr lang="es-EC" sz="1200" u="none" strike="noStrike">
                          <a:effectLst/>
                          <a:latin typeface="Times New Roman" panose="02020603050405020304" pitchFamily="18" charset="0"/>
                          <a:cs typeface="Times New Roman" panose="02020603050405020304" pitchFamily="18" charset="0"/>
                        </a:rPr>
                        <a:t>Cuentas y Documentos por Cobrar</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4%</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3%</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3%</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06"/>
                  </a:ext>
                </a:extLst>
              </a:tr>
              <a:tr h="165655">
                <a:tc>
                  <a:txBody>
                    <a:bodyPr/>
                    <a:lstStyle/>
                    <a:p>
                      <a:pPr algn="l" fontAlgn="b"/>
                      <a:r>
                        <a:rPr lang="es-EC" sz="1200" u="none" strike="noStrike">
                          <a:effectLst/>
                          <a:latin typeface="Times New Roman" panose="02020603050405020304" pitchFamily="18" charset="0"/>
                          <a:cs typeface="Times New Roman" panose="02020603050405020304" pitchFamily="18" charset="0"/>
                        </a:rPr>
                        <a:t>Inventarios</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0,9%</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0,8%</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1,0%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07"/>
                  </a:ext>
                </a:extLst>
              </a:tr>
              <a:tr h="165655">
                <a:tc>
                  <a:txBody>
                    <a:bodyPr/>
                    <a:lstStyle/>
                    <a:p>
                      <a:pPr algn="l" fontAlgn="b"/>
                      <a:r>
                        <a:rPr lang="es-EC" sz="1200" u="none" strike="noStrike">
                          <a:effectLst/>
                          <a:latin typeface="Times New Roman" panose="02020603050405020304" pitchFamily="18" charset="0"/>
                          <a:cs typeface="Times New Roman" panose="02020603050405020304" pitchFamily="18" charset="0"/>
                        </a:rPr>
                        <a:t>Inversiones temporales</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1,1%</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0,1%</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0,2%</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08"/>
                  </a:ext>
                </a:extLst>
              </a:tr>
              <a:tr h="165655">
                <a:tc>
                  <a:txBody>
                    <a:bodyPr/>
                    <a:lstStyle/>
                    <a:p>
                      <a:pPr algn="l" fontAlgn="b"/>
                      <a:r>
                        <a:rPr lang="es-EC" sz="1200" u="none" strike="noStrike">
                          <a:effectLst/>
                          <a:latin typeface="Times New Roman" panose="02020603050405020304" pitchFamily="18" charset="0"/>
                          <a:cs typeface="Times New Roman" panose="02020603050405020304" pitchFamily="18" charset="0"/>
                        </a:rPr>
                        <a:t>Gastos Anticipados</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0,2%</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0,2%</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0,2%</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09"/>
                  </a:ext>
                </a:extLst>
              </a:tr>
              <a:tr h="165655">
                <a:tc>
                  <a:txBody>
                    <a:bodyPr/>
                    <a:lstStyle/>
                    <a:p>
                      <a:pPr algn="l" fontAlgn="b"/>
                      <a:r>
                        <a:rPr lang="es-EC" sz="1200" u="none" strike="noStrike">
                          <a:effectLst/>
                          <a:latin typeface="Times New Roman" panose="02020603050405020304" pitchFamily="18" charset="0"/>
                          <a:cs typeface="Times New Roman" panose="02020603050405020304" pitchFamily="18" charset="0"/>
                        </a:rPr>
                        <a:t>Otros Activos Corrientes</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2,0%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2,7%</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1,7%</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10"/>
                  </a:ext>
                </a:extLst>
              </a:tr>
              <a:tr h="165655">
                <a:tc>
                  <a:txBody>
                    <a:bodyPr/>
                    <a:lstStyle/>
                    <a:p>
                      <a:pPr algn="l" fontAlgn="b"/>
                      <a:r>
                        <a:rPr lang="es-EC" sz="1200" u="none" strike="noStrike">
                          <a:effectLst/>
                          <a:latin typeface="Times New Roman" panose="02020603050405020304" pitchFamily="18" charset="0"/>
                          <a:cs typeface="Times New Roman" panose="02020603050405020304" pitchFamily="18" charset="0"/>
                        </a:rPr>
                        <a:t>ACTIVOS NO CORRIENTES</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86%</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87%</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89%</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11"/>
                  </a:ext>
                </a:extLst>
              </a:tr>
              <a:tr h="165655">
                <a:tc>
                  <a:txBody>
                    <a:bodyPr/>
                    <a:lstStyle/>
                    <a:p>
                      <a:pPr algn="l" fontAlgn="b"/>
                      <a:r>
                        <a:rPr lang="es-EC" sz="1200" u="none" strike="noStrike">
                          <a:effectLst/>
                          <a:latin typeface="Times New Roman" panose="02020603050405020304" pitchFamily="18" charset="0"/>
                          <a:cs typeface="Times New Roman" panose="02020603050405020304" pitchFamily="18" charset="0"/>
                        </a:rPr>
                        <a:t>Propiedad Planta y Equipo</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84%</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87%</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87%</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12"/>
                  </a:ext>
                </a:extLst>
              </a:tr>
              <a:tr h="165655">
                <a:tc>
                  <a:txBody>
                    <a:bodyPr/>
                    <a:lstStyle/>
                    <a:p>
                      <a:pPr algn="l" fontAlgn="b"/>
                      <a:r>
                        <a:rPr lang="es-EC" sz="1200" u="none" strike="noStrike">
                          <a:effectLst/>
                          <a:latin typeface="Times New Roman" panose="02020603050405020304" pitchFamily="18" charset="0"/>
                          <a:cs typeface="Times New Roman" panose="02020603050405020304" pitchFamily="18" charset="0"/>
                        </a:rPr>
                        <a:t>Activos Tangibles Muebles</a:t>
                      </a:r>
                      <a:endParaRPr lang="es-EC" sz="1200" b="0" i="1" u="none" strike="noStrike">
                        <a:solidFill>
                          <a:srgbClr val="000000"/>
                        </a:solidFill>
                        <a:effectLst/>
                        <a:latin typeface="Times New Roman" panose="02020603050405020304" pitchFamily="18" charset="0"/>
                        <a:cs typeface="Times New Roman" panose="02020603050405020304" pitchFamily="18" charset="0"/>
                      </a:endParaRPr>
                    </a:p>
                  </a:txBody>
                  <a:tcPr marL="54617"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13%</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17%</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18%</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13"/>
                  </a:ext>
                </a:extLst>
              </a:tr>
              <a:tr h="165655">
                <a:tc>
                  <a:txBody>
                    <a:bodyPr/>
                    <a:lstStyle/>
                    <a:p>
                      <a:pPr algn="l" fontAlgn="b"/>
                      <a:r>
                        <a:rPr lang="es-EC" sz="1200" u="none" strike="noStrike">
                          <a:effectLst/>
                          <a:latin typeface="Times New Roman" panose="02020603050405020304" pitchFamily="18" charset="0"/>
                          <a:cs typeface="Times New Roman" panose="02020603050405020304" pitchFamily="18" charset="0"/>
                        </a:rPr>
                        <a:t>Activos Tangibles Inmuebles</a:t>
                      </a:r>
                      <a:endParaRPr lang="es-EC" sz="1200" b="0" i="1" u="none" strike="noStrike">
                        <a:solidFill>
                          <a:srgbClr val="000000"/>
                        </a:solidFill>
                        <a:effectLst/>
                        <a:latin typeface="Times New Roman" panose="02020603050405020304" pitchFamily="18" charset="0"/>
                        <a:cs typeface="Times New Roman" panose="02020603050405020304" pitchFamily="18" charset="0"/>
                      </a:endParaRPr>
                    </a:p>
                  </a:txBody>
                  <a:tcPr marL="54617"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87%</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83%</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82%</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14"/>
                  </a:ext>
                </a:extLst>
              </a:tr>
              <a:tr h="165655">
                <a:tc>
                  <a:txBody>
                    <a:bodyPr/>
                    <a:lstStyle/>
                    <a:p>
                      <a:pPr algn="l" fontAlgn="b"/>
                      <a:r>
                        <a:rPr lang="es-EC" sz="1200" u="none" strike="noStrike">
                          <a:effectLst/>
                          <a:latin typeface="Times New Roman" panose="02020603050405020304" pitchFamily="18" charset="0"/>
                          <a:cs typeface="Times New Roman" panose="02020603050405020304" pitchFamily="18" charset="0"/>
                        </a:rPr>
                        <a:t>Activos Intangibles</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0,14%</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0,06%</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0,12%</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15"/>
                  </a:ext>
                </a:extLst>
              </a:tr>
              <a:tr h="165655">
                <a:tc>
                  <a:txBody>
                    <a:bodyPr/>
                    <a:lstStyle/>
                    <a:p>
                      <a:pPr algn="l" fontAlgn="b"/>
                      <a:r>
                        <a:rPr lang="es-EC" sz="1200" u="none" strike="noStrike">
                          <a:effectLst/>
                          <a:latin typeface="Times New Roman" panose="02020603050405020304" pitchFamily="18" charset="0"/>
                          <a:cs typeface="Times New Roman" panose="02020603050405020304" pitchFamily="18" charset="0"/>
                        </a:rPr>
                        <a:t>Otros Activos No Corrientes</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2,01%</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0,14%</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2,46%</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16"/>
                  </a:ext>
                </a:extLst>
              </a:tr>
              <a:tr h="165655">
                <a:tc>
                  <a:txBody>
                    <a:bodyPr/>
                    <a:lstStyle/>
                    <a:p>
                      <a:pPr algn="l" fontAlgn="b"/>
                      <a:r>
                        <a:rPr lang="es-EC" sz="1200" u="none" strike="noStrike">
                          <a:effectLst/>
                          <a:latin typeface="Times New Roman" panose="02020603050405020304" pitchFamily="18" charset="0"/>
                          <a:cs typeface="Times New Roman" panose="02020603050405020304" pitchFamily="18" charset="0"/>
                        </a:rPr>
                        <a:t>ACTIVOS TOTAL</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100%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100%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100%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17"/>
                  </a:ext>
                </a:extLst>
              </a:tr>
              <a:tr h="165655">
                <a:tc>
                  <a:txBody>
                    <a:bodyPr/>
                    <a:lstStyle/>
                    <a:p>
                      <a:pPr algn="l" fontAlgn="b"/>
                      <a:r>
                        <a:rPr lang="es-EC" sz="1200" u="none" strike="noStrike">
                          <a:effectLst/>
                          <a:latin typeface="Times New Roman" panose="02020603050405020304" pitchFamily="18" charset="0"/>
                          <a:cs typeface="Times New Roman" panose="02020603050405020304" pitchFamily="18" charset="0"/>
                        </a:rPr>
                        <a:t> </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es-EC" sz="1200" u="none" strike="noStrike">
                          <a:effectLst/>
                          <a:latin typeface="Times New Roman" panose="02020603050405020304" pitchFamily="18" charset="0"/>
                          <a:cs typeface="Times New Roman" panose="02020603050405020304" pitchFamily="18" charset="0"/>
                        </a:rPr>
                        <a:t> </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es-EC" sz="1200" u="none" strike="noStrike">
                          <a:effectLst/>
                          <a:latin typeface="Times New Roman" panose="02020603050405020304" pitchFamily="18" charset="0"/>
                          <a:cs typeface="Times New Roman" panose="02020603050405020304" pitchFamily="18" charset="0"/>
                        </a:rPr>
                        <a:t> </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es-EC" sz="1200" u="none" strike="noStrike">
                          <a:effectLst/>
                          <a:latin typeface="Times New Roman" panose="02020603050405020304" pitchFamily="18" charset="0"/>
                          <a:cs typeface="Times New Roman" panose="02020603050405020304" pitchFamily="18" charset="0"/>
                        </a:rPr>
                        <a:t> </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18"/>
                  </a:ext>
                </a:extLst>
              </a:tr>
              <a:tr h="165655">
                <a:tc>
                  <a:txBody>
                    <a:bodyPr/>
                    <a:lstStyle/>
                    <a:p>
                      <a:pPr algn="l" fontAlgn="b"/>
                      <a:r>
                        <a:rPr lang="es-EC" sz="1200" u="none" strike="noStrike">
                          <a:effectLst/>
                          <a:latin typeface="Times New Roman" panose="02020603050405020304" pitchFamily="18" charset="0"/>
                          <a:cs typeface="Times New Roman" panose="02020603050405020304" pitchFamily="18" charset="0"/>
                        </a:rPr>
                        <a:t>PASIVOS </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es-EC" sz="1200" u="none" strike="noStrike">
                          <a:effectLst/>
                          <a:latin typeface="Times New Roman" panose="02020603050405020304" pitchFamily="18" charset="0"/>
                          <a:cs typeface="Times New Roman" panose="02020603050405020304" pitchFamily="18" charset="0"/>
                        </a:rPr>
                        <a:t> </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es-EC" sz="1200" u="none" strike="noStrike">
                          <a:effectLst/>
                          <a:latin typeface="Times New Roman" panose="02020603050405020304" pitchFamily="18" charset="0"/>
                          <a:cs typeface="Times New Roman" panose="02020603050405020304" pitchFamily="18" charset="0"/>
                        </a:rPr>
                        <a:t> </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es-EC" sz="1200" u="none" strike="noStrike">
                          <a:effectLst/>
                          <a:latin typeface="Times New Roman" panose="02020603050405020304" pitchFamily="18" charset="0"/>
                          <a:cs typeface="Times New Roman" panose="02020603050405020304" pitchFamily="18" charset="0"/>
                        </a:rPr>
                        <a:t> </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19"/>
                  </a:ext>
                </a:extLst>
              </a:tr>
              <a:tr h="165655">
                <a:tc>
                  <a:txBody>
                    <a:bodyPr/>
                    <a:lstStyle/>
                    <a:p>
                      <a:pPr algn="l" fontAlgn="b"/>
                      <a:r>
                        <a:rPr lang="es-EC" sz="1200" u="none" strike="noStrike">
                          <a:effectLst/>
                          <a:latin typeface="Times New Roman" panose="02020603050405020304" pitchFamily="18" charset="0"/>
                          <a:cs typeface="Times New Roman" panose="02020603050405020304" pitchFamily="18" charset="0"/>
                        </a:rPr>
                        <a:t>Pasivos Corrientes</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36%</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30%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30%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20"/>
                  </a:ext>
                </a:extLst>
              </a:tr>
              <a:tr h="165655">
                <a:tc>
                  <a:txBody>
                    <a:bodyPr/>
                    <a:lstStyle/>
                    <a:p>
                      <a:pPr algn="l" fontAlgn="b"/>
                      <a:r>
                        <a:rPr lang="es-EC" sz="1200" u="none" strike="noStrike">
                          <a:effectLst/>
                          <a:latin typeface="Times New Roman" panose="02020603050405020304" pitchFamily="18" charset="0"/>
                          <a:cs typeface="Times New Roman" panose="02020603050405020304" pitchFamily="18" charset="0"/>
                        </a:rPr>
                        <a:t>Pasivos No Corrientes</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64%</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70%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70%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21"/>
                  </a:ext>
                </a:extLst>
              </a:tr>
              <a:tr h="165655">
                <a:tc>
                  <a:txBody>
                    <a:bodyPr/>
                    <a:lstStyle/>
                    <a:p>
                      <a:pPr algn="l" fontAlgn="b"/>
                      <a:r>
                        <a:rPr lang="es-EC" sz="1200" u="none" strike="noStrike">
                          <a:effectLst/>
                          <a:latin typeface="Times New Roman" panose="02020603050405020304" pitchFamily="18" charset="0"/>
                          <a:cs typeface="Times New Roman" panose="02020603050405020304" pitchFamily="18" charset="0"/>
                        </a:rPr>
                        <a:t>PASIVOS TOTAL</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34%</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34%</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34%</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22"/>
                  </a:ext>
                </a:extLst>
              </a:tr>
              <a:tr h="165655">
                <a:tc>
                  <a:txBody>
                    <a:bodyPr/>
                    <a:lstStyle/>
                    <a:p>
                      <a:pPr algn="l" fontAlgn="b"/>
                      <a:r>
                        <a:rPr lang="es-EC" sz="1200" u="none" strike="noStrike">
                          <a:effectLst/>
                          <a:latin typeface="Times New Roman" panose="02020603050405020304" pitchFamily="18" charset="0"/>
                          <a:cs typeface="Times New Roman" panose="02020603050405020304" pitchFamily="18" charset="0"/>
                        </a:rPr>
                        <a:t> </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es-EC" sz="1200" u="none" strike="noStrike">
                          <a:effectLst/>
                          <a:latin typeface="Times New Roman" panose="02020603050405020304" pitchFamily="18" charset="0"/>
                          <a:cs typeface="Times New Roman" panose="02020603050405020304" pitchFamily="18" charset="0"/>
                        </a:rPr>
                        <a:t> </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es-EC" sz="1200" u="none" strike="noStrike">
                          <a:effectLst/>
                          <a:latin typeface="Times New Roman" panose="02020603050405020304" pitchFamily="18" charset="0"/>
                          <a:cs typeface="Times New Roman" panose="02020603050405020304" pitchFamily="18" charset="0"/>
                        </a:rPr>
                        <a:t> </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es-EC" sz="1200" u="none" strike="noStrike">
                          <a:effectLst/>
                          <a:latin typeface="Times New Roman" panose="02020603050405020304" pitchFamily="18" charset="0"/>
                          <a:cs typeface="Times New Roman" panose="02020603050405020304" pitchFamily="18" charset="0"/>
                        </a:rPr>
                        <a:t> </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23"/>
                  </a:ext>
                </a:extLst>
              </a:tr>
              <a:tr h="165655">
                <a:tc>
                  <a:txBody>
                    <a:bodyPr/>
                    <a:lstStyle/>
                    <a:p>
                      <a:pPr algn="l" fontAlgn="b"/>
                      <a:r>
                        <a:rPr lang="es-EC" sz="1200" u="none" strike="noStrike">
                          <a:effectLst/>
                          <a:latin typeface="Times New Roman" panose="02020603050405020304" pitchFamily="18" charset="0"/>
                          <a:cs typeface="Times New Roman" panose="02020603050405020304" pitchFamily="18" charset="0"/>
                        </a:rPr>
                        <a:t>PATRIMONIO</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es-EC" sz="1200" u="none" strike="noStrike">
                          <a:effectLst/>
                          <a:latin typeface="Times New Roman" panose="02020603050405020304" pitchFamily="18" charset="0"/>
                          <a:cs typeface="Times New Roman" panose="02020603050405020304" pitchFamily="18" charset="0"/>
                        </a:rPr>
                        <a:t> </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es-EC" sz="1200" u="none" strike="noStrike">
                          <a:effectLst/>
                          <a:latin typeface="Times New Roman" panose="02020603050405020304" pitchFamily="18" charset="0"/>
                          <a:cs typeface="Times New Roman" panose="02020603050405020304" pitchFamily="18" charset="0"/>
                        </a:rPr>
                        <a:t> </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es-EC" sz="1200" u="none" strike="noStrike">
                          <a:effectLst/>
                          <a:latin typeface="Times New Roman" panose="02020603050405020304" pitchFamily="18" charset="0"/>
                          <a:cs typeface="Times New Roman" panose="02020603050405020304" pitchFamily="18" charset="0"/>
                        </a:rPr>
                        <a:t> </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24"/>
                  </a:ext>
                </a:extLst>
              </a:tr>
              <a:tr h="165655">
                <a:tc>
                  <a:txBody>
                    <a:bodyPr/>
                    <a:lstStyle/>
                    <a:p>
                      <a:pPr algn="l" fontAlgn="b"/>
                      <a:r>
                        <a:rPr lang="es-EC" sz="1200" u="none" strike="noStrike">
                          <a:effectLst/>
                          <a:latin typeface="Times New Roman" panose="02020603050405020304" pitchFamily="18" charset="0"/>
                          <a:cs typeface="Times New Roman" panose="02020603050405020304" pitchFamily="18" charset="0"/>
                        </a:rPr>
                        <a:t>Capital Social</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46%</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51%</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51%</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25"/>
                  </a:ext>
                </a:extLst>
              </a:tr>
              <a:tr h="165655">
                <a:tc>
                  <a:txBody>
                    <a:bodyPr/>
                    <a:lstStyle/>
                    <a:p>
                      <a:pPr algn="l" fontAlgn="b"/>
                      <a:r>
                        <a:rPr lang="es-EC" sz="1200" u="none" strike="noStrike">
                          <a:effectLst/>
                          <a:latin typeface="Times New Roman" panose="02020603050405020304" pitchFamily="18" charset="0"/>
                          <a:cs typeface="Times New Roman" panose="02020603050405020304" pitchFamily="18" charset="0"/>
                        </a:rPr>
                        <a:t>Utilidad o Pérdida del Ejercicio</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2%</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-2%</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-2%</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26"/>
                  </a:ext>
                </a:extLst>
              </a:tr>
              <a:tr h="165655">
                <a:tc>
                  <a:txBody>
                    <a:bodyPr/>
                    <a:lstStyle/>
                    <a:p>
                      <a:pPr algn="l" fontAlgn="b"/>
                      <a:r>
                        <a:rPr lang="es-EC" sz="1200" u="none" strike="noStrike">
                          <a:effectLst/>
                          <a:latin typeface="Times New Roman" panose="02020603050405020304" pitchFamily="18" charset="0"/>
                          <a:cs typeface="Times New Roman" panose="02020603050405020304" pitchFamily="18" charset="0"/>
                        </a:rPr>
                        <a:t>Utilidad o Pérdida Acumulada</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13%</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10%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10%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27"/>
                  </a:ext>
                </a:extLst>
              </a:tr>
              <a:tr h="165655">
                <a:tc>
                  <a:txBody>
                    <a:bodyPr/>
                    <a:lstStyle/>
                    <a:p>
                      <a:pPr algn="l" fontAlgn="b"/>
                      <a:r>
                        <a:rPr lang="es-EC" sz="1200" u="none" strike="noStrike">
                          <a:effectLst/>
                          <a:latin typeface="Times New Roman" panose="02020603050405020304" pitchFamily="18" charset="0"/>
                          <a:cs typeface="Times New Roman" panose="02020603050405020304" pitchFamily="18" charset="0"/>
                        </a:rPr>
                        <a:t>Reservas </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5%</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8%</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8%</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28"/>
                  </a:ext>
                </a:extLst>
              </a:tr>
              <a:tr h="165655">
                <a:tc>
                  <a:txBody>
                    <a:bodyPr/>
                    <a:lstStyle/>
                    <a:p>
                      <a:pPr algn="l" fontAlgn="b"/>
                      <a:r>
                        <a:rPr lang="es-EC" sz="1200" u="none" strike="noStrike">
                          <a:effectLst/>
                          <a:latin typeface="Times New Roman" panose="02020603050405020304" pitchFamily="18" charset="0"/>
                          <a:cs typeface="Times New Roman" panose="02020603050405020304" pitchFamily="18" charset="0"/>
                        </a:rPr>
                        <a:t>PATRIMONIO TOTAL</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66%</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66%</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66%</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29"/>
                  </a:ext>
                </a:extLst>
              </a:tr>
              <a:tr h="165655">
                <a:tc>
                  <a:txBody>
                    <a:bodyPr/>
                    <a:lstStyle/>
                    <a:p>
                      <a:pPr algn="l" fontAlgn="b"/>
                      <a:r>
                        <a:rPr lang="es-EC" sz="1200" u="none" strike="noStrike">
                          <a:effectLst/>
                          <a:latin typeface="Times New Roman" panose="02020603050405020304" pitchFamily="18" charset="0"/>
                          <a:cs typeface="Times New Roman" panose="02020603050405020304" pitchFamily="18" charset="0"/>
                        </a:rPr>
                        <a:t> </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es-EC" sz="1200" u="none" strike="noStrike">
                          <a:effectLst/>
                          <a:latin typeface="Times New Roman" panose="02020603050405020304" pitchFamily="18" charset="0"/>
                          <a:cs typeface="Times New Roman" panose="02020603050405020304" pitchFamily="18" charset="0"/>
                        </a:rPr>
                        <a:t> </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es-EC" sz="1200" u="none" strike="noStrike">
                          <a:effectLst/>
                          <a:latin typeface="Times New Roman" panose="02020603050405020304" pitchFamily="18" charset="0"/>
                          <a:cs typeface="Times New Roman" panose="02020603050405020304" pitchFamily="18" charset="0"/>
                        </a:rPr>
                        <a:t> </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es-EC" sz="1200" u="none" strike="noStrike">
                          <a:effectLst/>
                          <a:latin typeface="Times New Roman" panose="02020603050405020304" pitchFamily="18" charset="0"/>
                          <a:cs typeface="Times New Roman" panose="02020603050405020304" pitchFamily="18" charset="0"/>
                        </a:rPr>
                        <a:t> </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30"/>
                  </a:ext>
                </a:extLst>
              </a:tr>
              <a:tr h="165655">
                <a:tc>
                  <a:txBody>
                    <a:bodyPr/>
                    <a:lstStyle/>
                    <a:p>
                      <a:pPr algn="l" fontAlgn="b"/>
                      <a:r>
                        <a:rPr lang="es-EC" sz="1200" u="none" strike="noStrike">
                          <a:effectLst/>
                          <a:latin typeface="Times New Roman" panose="02020603050405020304" pitchFamily="18" charset="0"/>
                          <a:cs typeface="Times New Roman" panose="02020603050405020304" pitchFamily="18" charset="0"/>
                        </a:rPr>
                        <a:t>TOTAL PASIVO MAS PATRIMONIO</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100%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a:effectLst/>
                          <a:latin typeface="Times New Roman" panose="02020603050405020304" pitchFamily="18" charset="0"/>
                          <a:cs typeface="Times New Roman" panose="02020603050405020304" pitchFamily="18" charset="0"/>
                        </a:rPr>
                        <a:t>100%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200" u="none" strike="noStrike" dirty="0">
                          <a:effectLst/>
                          <a:latin typeface="Times New Roman" panose="02020603050405020304" pitchFamily="18" charset="0"/>
                          <a:cs typeface="Times New Roman" panose="02020603050405020304" pitchFamily="18" charset="0"/>
                        </a:rPr>
                        <a:t>100%</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31"/>
                  </a:ext>
                </a:extLst>
              </a:tr>
            </a:tbl>
          </a:graphicData>
        </a:graphic>
      </p:graphicFrame>
      <p:sp>
        <p:nvSpPr>
          <p:cNvPr id="5" name="4 CuadroTexto"/>
          <p:cNvSpPr txBox="1"/>
          <p:nvPr/>
        </p:nvSpPr>
        <p:spPr>
          <a:xfrm>
            <a:off x="5410868" y="836712"/>
            <a:ext cx="3528392" cy="2308324"/>
          </a:xfrm>
          <a:prstGeom prst="rect">
            <a:avLst/>
          </a:prstGeom>
          <a:noFill/>
        </p:spPr>
        <p:txBody>
          <a:bodyPr wrap="square" rtlCol="0">
            <a:spAutoFit/>
          </a:bodyPr>
          <a:lstStyle/>
          <a:p>
            <a:pPr marL="285750" indent="-285750">
              <a:buFont typeface="Arial" panose="020B0604020202020204" pitchFamily="34" charset="0"/>
              <a:buChar char="•"/>
            </a:pPr>
            <a:r>
              <a:rPr lang="es-MX" dirty="0"/>
              <a:t>Disminución proporcional de los activos corrientes</a:t>
            </a:r>
          </a:p>
          <a:p>
            <a:pPr marL="285750" indent="-285750">
              <a:buFont typeface="Arial" panose="020B0604020202020204" pitchFamily="34" charset="0"/>
              <a:buChar char="•"/>
            </a:pPr>
            <a:r>
              <a:rPr lang="es-MX" dirty="0"/>
              <a:t>Incremento paulatino de los activos no corrientes</a:t>
            </a:r>
          </a:p>
          <a:p>
            <a:pPr marL="285750" indent="-285750">
              <a:buFont typeface="Arial" panose="020B0604020202020204" pitchFamily="34" charset="0"/>
              <a:buChar char="•"/>
            </a:pPr>
            <a:r>
              <a:rPr lang="es-MX" dirty="0"/>
              <a:t>Mientras el capital social se mantiene en el 2015- 2016</a:t>
            </a:r>
          </a:p>
          <a:p>
            <a:pPr marL="285750" indent="-285750">
              <a:buFont typeface="Arial" panose="020B0604020202020204" pitchFamily="34" charset="0"/>
              <a:buChar char="•"/>
            </a:pPr>
            <a:r>
              <a:rPr lang="es-MX" dirty="0"/>
              <a:t>La utilidad del ejercicio disminuye en 2 puntos.</a:t>
            </a:r>
            <a:endParaRPr lang="es-EC" dirty="0"/>
          </a:p>
        </p:txBody>
      </p:sp>
      <p:sp>
        <p:nvSpPr>
          <p:cNvPr id="6" name="5 CuadroTexto"/>
          <p:cNvSpPr txBox="1"/>
          <p:nvPr/>
        </p:nvSpPr>
        <p:spPr>
          <a:xfrm>
            <a:off x="6238969" y="0"/>
            <a:ext cx="2725519" cy="523220"/>
          </a:xfrm>
          <a:prstGeom prst="rect">
            <a:avLst/>
          </a:prstGeom>
          <a:noFill/>
        </p:spPr>
        <p:txBody>
          <a:bodyPr wrap="square" rtlCol="0">
            <a:spAutoFit/>
          </a:bodyPr>
          <a:lstStyle/>
          <a:p>
            <a:r>
              <a:rPr lang="es-ES" sz="2800" b="1" i="1" dirty="0">
                <a:latin typeface="Times New Roman" panose="02020603050405020304" pitchFamily="18" charset="0"/>
                <a:cs typeface="Times New Roman" panose="02020603050405020304" pitchFamily="18" charset="0"/>
              </a:rPr>
              <a:t>Análisis EEFF</a:t>
            </a:r>
          </a:p>
        </p:txBody>
      </p:sp>
    </p:spTree>
    <p:extLst>
      <p:ext uri="{BB962C8B-B14F-4D97-AF65-F5344CB8AC3E}">
        <p14:creationId xmlns:p14="http://schemas.microsoft.com/office/powerpoint/2010/main" val="1267076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731445040"/>
              </p:ext>
            </p:extLst>
          </p:nvPr>
        </p:nvGraphicFramePr>
        <p:xfrm>
          <a:off x="251521" y="620688"/>
          <a:ext cx="6624736" cy="5472604"/>
        </p:xfrm>
        <a:graphic>
          <a:graphicData uri="http://schemas.openxmlformats.org/drawingml/2006/table">
            <a:tbl>
              <a:tblPr>
                <a:tableStyleId>{ED083AE6-46FA-4A59-8FB0-9F97EB10719F}</a:tableStyleId>
              </a:tblPr>
              <a:tblGrid>
                <a:gridCol w="2662885">
                  <a:extLst>
                    <a:ext uri="{9D8B030D-6E8A-4147-A177-3AD203B41FA5}">
                      <a16:colId xmlns="" xmlns:a16="http://schemas.microsoft.com/office/drawing/2014/main" val="20000"/>
                    </a:ext>
                  </a:extLst>
                </a:gridCol>
                <a:gridCol w="1260779">
                  <a:extLst>
                    <a:ext uri="{9D8B030D-6E8A-4147-A177-3AD203B41FA5}">
                      <a16:colId xmlns="" xmlns:a16="http://schemas.microsoft.com/office/drawing/2014/main" val="20001"/>
                    </a:ext>
                  </a:extLst>
                </a:gridCol>
                <a:gridCol w="867186">
                  <a:extLst>
                    <a:ext uri="{9D8B030D-6E8A-4147-A177-3AD203B41FA5}">
                      <a16:colId xmlns="" xmlns:a16="http://schemas.microsoft.com/office/drawing/2014/main" val="20002"/>
                    </a:ext>
                  </a:extLst>
                </a:gridCol>
                <a:gridCol w="952483">
                  <a:extLst>
                    <a:ext uri="{9D8B030D-6E8A-4147-A177-3AD203B41FA5}">
                      <a16:colId xmlns="" xmlns:a16="http://schemas.microsoft.com/office/drawing/2014/main" val="20003"/>
                    </a:ext>
                  </a:extLst>
                </a:gridCol>
                <a:gridCol w="881403">
                  <a:extLst>
                    <a:ext uri="{9D8B030D-6E8A-4147-A177-3AD203B41FA5}">
                      <a16:colId xmlns="" xmlns:a16="http://schemas.microsoft.com/office/drawing/2014/main" val="20004"/>
                    </a:ext>
                  </a:extLst>
                </a:gridCol>
              </a:tblGrid>
              <a:tr h="487227">
                <a:tc gridSpan="5">
                  <a:txBody>
                    <a:bodyPr/>
                    <a:lstStyle/>
                    <a:p>
                      <a:pPr algn="ctr" fontAlgn="ctr"/>
                      <a:r>
                        <a:rPr lang="es-EC" sz="1400" b="1" u="none" strike="noStrike" dirty="0">
                          <a:effectLst/>
                        </a:rPr>
                        <a:t>ANÁLISIS HORIZONTAL HOTELES DE CUATRO ESTRELLAS DEL D.M.Q. (CONSOLIDADO)  AÑOS 2014-2015-2016 ESTADO DE RESULTADOS</a:t>
                      </a:r>
                      <a:endParaRPr lang="es-EC"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10000"/>
                  </a:ext>
                </a:extLst>
              </a:tr>
              <a:tr h="217512">
                <a:tc>
                  <a:txBody>
                    <a:bodyPr/>
                    <a:lstStyle/>
                    <a:p>
                      <a:pPr algn="l" fontAlgn="b"/>
                      <a:r>
                        <a:rPr lang="es-EC" sz="1100" u="none" strike="noStrike">
                          <a:effectLst/>
                        </a:rPr>
                        <a:t> </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es-EC" sz="1100" u="none" strike="noStrike">
                          <a:effectLst/>
                        </a:rPr>
                        <a:t> </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es-EC" sz="1100" u="none" strike="noStrike">
                          <a:effectLst/>
                        </a:rPr>
                        <a:t> </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es-EC" sz="1100" u="none" strike="noStrike">
                          <a:effectLst/>
                        </a:rPr>
                        <a:t> </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es-EC" sz="1100" u="none" strike="noStrike">
                          <a:effectLst/>
                        </a:rPr>
                        <a:t> </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01"/>
                  </a:ext>
                </a:extLst>
              </a:tr>
              <a:tr h="217512">
                <a:tc>
                  <a:txBody>
                    <a:bodyPr/>
                    <a:lstStyle/>
                    <a:p>
                      <a:pPr algn="l" fontAlgn="b"/>
                      <a:r>
                        <a:rPr lang="es-EC" sz="1100" u="none" strike="noStrike">
                          <a:effectLst/>
                        </a:rPr>
                        <a:t> </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gridSpan="2">
                  <a:txBody>
                    <a:bodyPr/>
                    <a:lstStyle/>
                    <a:p>
                      <a:pPr algn="ctr" fontAlgn="ctr"/>
                      <a:r>
                        <a:rPr lang="es-EC" sz="1000" u="none" strike="noStrike">
                          <a:effectLst/>
                        </a:rPr>
                        <a:t>2014 - 2015</a:t>
                      </a:r>
                      <a:endParaRPr lang="es-EC" sz="10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s-EC"/>
                    </a:p>
                  </a:txBody>
                  <a:tcPr/>
                </a:tc>
                <a:tc gridSpan="2">
                  <a:txBody>
                    <a:bodyPr/>
                    <a:lstStyle/>
                    <a:p>
                      <a:pPr algn="ctr" fontAlgn="ctr"/>
                      <a:r>
                        <a:rPr lang="es-EC" sz="1000" u="none" strike="noStrike">
                          <a:effectLst/>
                        </a:rPr>
                        <a:t>2015 - 2016</a:t>
                      </a:r>
                      <a:endParaRPr lang="es-EC" sz="10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s-EC"/>
                    </a:p>
                  </a:txBody>
                  <a:tcPr/>
                </a:tc>
                <a:extLst>
                  <a:ext uri="{0D108BD9-81ED-4DB2-BD59-A6C34878D82A}">
                    <a16:rowId xmlns="" xmlns:a16="http://schemas.microsoft.com/office/drawing/2014/main" val="10002"/>
                  </a:ext>
                </a:extLst>
              </a:tr>
              <a:tr h="522029">
                <a:tc>
                  <a:txBody>
                    <a:bodyPr/>
                    <a:lstStyle/>
                    <a:p>
                      <a:pPr algn="l" fontAlgn="b"/>
                      <a:r>
                        <a:rPr lang="es-EC" sz="1100" b="1" u="none" strike="noStrike" dirty="0">
                          <a:effectLst/>
                        </a:rPr>
                        <a:t>ESTADO DE RESULTADOS</a:t>
                      </a:r>
                      <a:endParaRPr lang="es-EC" sz="11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s-EC" sz="1000" u="none" strike="noStrike">
                          <a:effectLst/>
                        </a:rPr>
                        <a:t>VARIACION ABSOLUTA </a:t>
                      </a:r>
                      <a:endParaRPr lang="es-EC" sz="10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s-EC" sz="1000" u="none" strike="noStrike">
                          <a:effectLst/>
                        </a:rPr>
                        <a:t>VARIACION PORCENTUAL </a:t>
                      </a:r>
                      <a:endParaRPr lang="es-EC" sz="10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s-EC" sz="1000" u="none" strike="noStrike">
                          <a:effectLst/>
                        </a:rPr>
                        <a:t>VARIACION ABSOLUTA </a:t>
                      </a:r>
                      <a:endParaRPr lang="es-EC" sz="10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s-EC" sz="1000" u="none" strike="noStrike">
                          <a:effectLst/>
                        </a:rPr>
                        <a:t>VARIACION PORCENTUAL </a:t>
                      </a:r>
                      <a:endParaRPr lang="es-EC" sz="10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03"/>
                  </a:ext>
                </a:extLst>
              </a:tr>
              <a:tr h="217512">
                <a:tc>
                  <a:txBody>
                    <a:bodyPr/>
                    <a:lstStyle/>
                    <a:p>
                      <a:pPr algn="l" fontAlgn="b"/>
                      <a:r>
                        <a:rPr lang="es-EC" sz="1100" u="none" strike="noStrike">
                          <a:effectLst/>
                        </a:rPr>
                        <a:t>INGRESOS TOTALES</a:t>
                      </a:r>
                      <a:endParaRPr lang="es-EC" sz="11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-4381473,36</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-9,21%</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-4414177,28</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-10,23%</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04"/>
                  </a:ext>
                </a:extLst>
              </a:tr>
              <a:tr h="217512">
                <a:tc>
                  <a:txBody>
                    <a:bodyPr/>
                    <a:lstStyle/>
                    <a:p>
                      <a:pPr algn="l" fontAlgn="b"/>
                      <a:r>
                        <a:rPr lang="es-EC" sz="1100" u="none" strike="noStrike">
                          <a:effectLst/>
                        </a:rPr>
                        <a:t>Ingresos por Ventas</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-4699981,91</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-9,97%</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-4497783,61</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-10,60%</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05"/>
                  </a:ext>
                </a:extLst>
              </a:tr>
              <a:tr h="217512">
                <a:tc>
                  <a:txBody>
                    <a:bodyPr/>
                    <a:lstStyle/>
                    <a:p>
                      <a:pPr algn="l" fontAlgn="b"/>
                      <a:r>
                        <a:rPr lang="es-EC" sz="1100" u="none" strike="noStrike">
                          <a:effectLst/>
                        </a:rPr>
                        <a:t>COSTOS DE VENTA</a:t>
                      </a:r>
                      <a:endParaRPr lang="es-EC" sz="11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-2301558,33</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-12,20%</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-957007,84</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-5,78%</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06"/>
                  </a:ext>
                </a:extLst>
              </a:tr>
              <a:tr h="217512">
                <a:tc>
                  <a:txBody>
                    <a:bodyPr/>
                    <a:lstStyle/>
                    <a:p>
                      <a:pPr algn="l" fontAlgn="b"/>
                      <a:r>
                        <a:rPr lang="es-EC" sz="1100" u="none" strike="noStrike">
                          <a:effectLst/>
                        </a:rPr>
                        <a:t>UTILIDAD BRUTA</a:t>
                      </a:r>
                      <a:endParaRPr lang="es-EC" sz="11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-2398424,57</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-8,48%</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-3540776,76</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-13,68%</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07"/>
                  </a:ext>
                </a:extLst>
              </a:tr>
              <a:tr h="382822">
                <a:tc>
                  <a:txBody>
                    <a:bodyPr/>
                    <a:lstStyle/>
                    <a:p>
                      <a:pPr algn="l" fontAlgn="b"/>
                      <a:r>
                        <a:rPr lang="es-EC" sz="1100" u="none" strike="noStrike">
                          <a:effectLst/>
                        </a:rPr>
                        <a:t>GASTOS DE VENTA Y ADMINISTRATIVOS</a:t>
                      </a:r>
                      <a:endParaRPr lang="es-EC" sz="11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-1453542,34</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-6,06%</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88893,48</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0,39%</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08"/>
                  </a:ext>
                </a:extLst>
              </a:tr>
              <a:tr h="217512">
                <a:tc>
                  <a:txBody>
                    <a:bodyPr/>
                    <a:lstStyle/>
                    <a:p>
                      <a:pPr algn="l" fontAlgn="b"/>
                      <a:r>
                        <a:rPr lang="es-EC" sz="1100" u="none" strike="noStrike">
                          <a:effectLst/>
                        </a:rPr>
                        <a:t>Gastos de Venta</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-19001,44</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-6,13%</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-31351,44</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-10,78%</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09"/>
                  </a:ext>
                </a:extLst>
              </a:tr>
              <a:tr h="217512">
                <a:tc>
                  <a:txBody>
                    <a:bodyPr/>
                    <a:lstStyle/>
                    <a:p>
                      <a:pPr algn="l" fontAlgn="b"/>
                      <a:r>
                        <a:rPr lang="es-EC" sz="1100" u="none" strike="noStrike">
                          <a:effectLst/>
                        </a:rPr>
                        <a:t>Gastos Administrativos</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-1434541,90</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-6,06%</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120243,92</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0,54%</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10"/>
                  </a:ext>
                </a:extLst>
              </a:tr>
              <a:tr h="217512">
                <a:tc>
                  <a:txBody>
                    <a:bodyPr/>
                    <a:lstStyle/>
                    <a:p>
                      <a:pPr algn="l" fontAlgn="b"/>
                      <a:r>
                        <a:rPr lang="es-EC" sz="1100" u="none" strike="noStrike">
                          <a:effectLst/>
                        </a:rPr>
                        <a:t>UTILIDAD OPERACIONAL</a:t>
                      </a:r>
                      <a:endParaRPr lang="es-EC" sz="11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-944883,23</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-22,05%</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-3629671,25</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-108,64%</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11"/>
                  </a:ext>
                </a:extLst>
              </a:tr>
              <a:tr h="217512">
                <a:tc>
                  <a:txBody>
                    <a:bodyPr/>
                    <a:lstStyle/>
                    <a:p>
                      <a:pPr algn="l" fontAlgn="b"/>
                      <a:r>
                        <a:rPr lang="es-EC" sz="1100" u="none" strike="noStrike">
                          <a:effectLst/>
                        </a:rPr>
                        <a:t>Otros Gastos No Operacionales</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-43758,19</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-71,93%</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65549,81</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383,86%</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12"/>
                  </a:ext>
                </a:extLst>
              </a:tr>
              <a:tr h="217512">
                <a:tc>
                  <a:txBody>
                    <a:bodyPr/>
                    <a:lstStyle/>
                    <a:p>
                      <a:pPr algn="l" fontAlgn="b"/>
                      <a:r>
                        <a:rPr lang="es-EC" sz="1100" u="none" strike="noStrike">
                          <a:effectLst/>
                        </a:rPr>
                        <a:t>Otros Ingresos</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318507,55</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79,34%</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83605,33</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11,61%</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13"/>
                  </a:ext>
                </a:extLst>
              </a:tr>
              <a:tr h="382822">
                <a:tc>
                  <a:txBody>
                    <a:bodyPr/>
                    <a:lstStyle/>
                    <a:p>
                      <a:pPr algn="l" fontAlgn="b"/>
                      <a:r>
                        <a:rPr lang="es-EC" sz="1100" u="none" strike="noStrike">
                          <a:effectLst/>
                        </a:rPr>
                        <a:t>UTILIDAD ANTES IMPUESTOS FINANCIEROS </a:t>
                      </a:r>
                      <a:endParaRPr lang="es-EC" sz="11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-582617,49</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-12,59%</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-3611615,73</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-89,31%</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14"/>
                  </a:ext>
                </a:extLst>
              </a:tr>
              <a:tr h="217512">
                <a:tc>
                  <a:txBody>
                    <a:bodyPr/>
                    <a:lstStyle/>
                    <a:p>
                      <a:pPr algn="l" fontAlgn="b"/>
                      <a:r>
                        <a:rPr lang="es-EC" sz="1100" u="none" strike="noStrike">
                          <a:effectLst/>
                        </a:rPr>
                        <a:t>Gastos Financieros de Intereses</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511060,48</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86,27%</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390768,26</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35,41%</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15"/>
                  </a:ext>
                </a:extLst>
              </a:tr>
              <a:tr h="217512">
                <a:tc>
                  <a:txBody>
                    <a:bodyPr/>
                    <a:lstStyle/>
                    <a:p>
                      <a:pPr algn="l" fontAlgn="b"/>
                      <a:r>
                        <a:rPr lang="es-EC" sz="1100" u="none" strike="noStrike">
                          <a:effectLst/>
                        </a:rPr>
                        <a:t>UTILIDAD ANTES DE PART E IMP.</a:t>
                      </a:r>
                      <a:endParaRPr lang="es-EC" sz="11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-1093678,97</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-27,11%</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-4002384,99</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-136,12%</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16"/>
                  </a:ext>
                </a:extLst>
              </a:tr>
              <a:tr h="217512">
                <a:tc>
                  <a:txBody>
                    <a:bodyPr/>
                    <a:lstStyle/>
                    <a:p>
                      <a:pPr algn="l" fontAlgn="b"/>
                      <a:r>
                        <a:rPr lang="es-EC" sz="1100" u="none" strike="noStrike">
                          <a:effectLst/>
                        </a:rPr>
                        <a:t>15% Participación de Trabajadores</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-164052,70</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-27,11%</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-178329,07</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-40,43%</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17"/>
                  </a:ext>
                </a:extLst>
              </a:tr>
              <a:tr h="217512">
                <a:tc>
                  <a:txBody>
                    <a:bodyPr/>
                    <a:lstStyle/>
                    <a:p>
                      <a:pPr algn="l" fontAlgn="b"/>
                      <a:r>
                        <a:rPr lang="es-EC" sz="1100" u="none" strike="noStrike">
                          <a:effectLst/>
                        </a:rPr>
                        <a:t>UTILIDAD ANTES DE IMP. RENTA</a:t>
                      </a:r>
                      <a:endParaRPr lang="es-EC" sz="11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-929627,28</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-27,11%</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-3824056,92</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-153,01%</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18"/>
                  </a:ext>
                </a:extLst>
              </a:tr>
              <a:tr h="217512">
                <a:tc>
                  <a:txBody>
                    <a:bodyPr/>
                    <a:lstStyle/>
                    <a:p>
                      <a:pPr algn="l" fontAlgn="b"/>
                      <a:r>
                        <a:rPr lang="es-EC" sz="1100" u="none" strike="noStrike">
                          <a:effectLst/>
                        </a:rPr>
                        <a:t>22% Impuesto a la Renta</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-204518,78</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-27,11%</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-91268,98</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-16,60%</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19"/>
                  </a:ext>
                </a:extLst>
              </a:tr>
              <a:tr h="217512">
                <a:tc>
                  <a:txBody>
                    <a:bodyPr/>
                    <a:lstStyle/>
                    <a:p>
                      <a:pPr algn="l" fontAlgn="b"/>
                      <a:r>
                        <a:rPr lang="es-EC" sz="1100" u="none" strike="noStrike">
                          <a:effectLst/>
                        </a:rPr>
                        <a:t>UTILIDAD NETA</a:t>
                      </a:r>
                      <a:endParaRPr lang="es-EC" sz="11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-725109,50</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-27,11%</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dirty="0">
                          <a:effectLst/>
                        </a:rPr>
                        <a:t>-3732788,94</a:t>
                      </a:r>
                      <a:endParaRPr lang="es-EC"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dirty="0">
                          <a:effectLst/>
                        </a:rPr>
                        <a:t>-191,48%</a:t>
                      </a:r>
                      <a:endParaRPr lang="es-EC"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20"/>
                  </a:ext>
                </a:extLst>
              </a:tr>
            </a:tbl>
          </a:graphicData>
        </a:graphic>
      </p:graphicFrame>
      <p:sp>
        <p:nvSpPr>
          <p:cNvPr id="3" name="2 CuadroTexto"/>
          <p:cNvSpPr txBox="1"/>
          <p:nvPr/>
        </p:nvSpPr>
        <p:spPr>
          <a:xfrm>
            <a:off x="6948264" y="1340768"/>
            <a:ext cx="2123728" cy="1569660"/>
          </a:xfrm>
          <a:prstGeom prst="rect">
            <a:avLst/>
          </a:prstGeom>
          <a:noFill/>
        </p:spPr>
        <p:txBody>
          <a:bodyPr wrap="square" rtlCol="0">
            <a:spAutoFit/>
          </a:bodyPr>
          <a:lstStyle/>
          <a:p>
            <a:pPr marL="285750" indent="-285750">
              <a:buFont typeface="Arial" panose="020B0604020202020204" pitchFamily="34" charset="0"/>
              <a:buChar char="•"/>
            </a:pPr>
            <a:r>
              <a:rPr lang="es-MX" sz="1600" dirty="0">
                <a:latin typeface="Times New Roman" panose="02020603050405020304" pitchFamily="18" charset="0"/>
                <a:cs typeface="Times New Roman" panose="02020603050405020304" pitchFamily="18" charset="0"/>
              </a:rPr>
              <a:t>Variación porcentual negativa excluyendo los gastos operativos de los 2 últimos años </a:t>
            </a:r>
          </a:p>
          <a:p>
            <a:pPr marL="285750" indent="-285750">
              <a:buFont typeface="Arial" panose="020B0604020202020204" pitchFamily="34" charset="0"/>
              <a:buChar char="•"/>
            </a:pPr>
            <a:endParaRPr lang="es-EC" sz="1600" dirty="0">
              <a:latin typeface="Times New Roman" panose="02020603050405020304" pitchFamily="18" charset="0"/>
              <a:cs typeface="Times New Roman" panose="02020603050405020304" pitchFamily="18" charset="0"/>
            </a:endParaRPr>
          </a:p>
        </p:txBody>
      </p:sp>
      <p:sp>
        <p:nvSpPr>
          <p:cNvPr id="4" name="3 CuadroTexto"/>
          <p:cNvSpPr txBox="1"/>
          <p:nvPr/>
        </p:nvSpPr>
        <p:spPr>
          <a:xfrm>
            <a:off x="6238969" y="0"/>
            <a:ext cx="2725519" cy="523220"/>
          </a:xfrm>
          <a:prstGeom prst="rect">
            <a:avLst/>
          </a:prstGeom>
          <a:noFill/>
        </p:spPr>
        <p:txBody>
          <a:bodyPr wrap="square" rtlCol="0">
            <a:spAutoFit/>
          </a:bodyPr>
          <a:lstStyle/>
          <a:p>
            <a:r>
              <a:rPr lang="es-ES" sz="2800" b="1" i="1" dirty="0">
                <a:latin typeface="Times New Roman" panose="02020603050405020304" pitchFamily="18" charset="0"/>
                <a:cs typeface="Times New Roman" panose="02020603050405020304" pitchFamily="18" charset="0"/>
              </a:rPr>
              <a:t>Análisis EEFF</a:t>
            </a:r>
          </a:p>
        </p:txBody>
      </p:sp>
    </p:spTree>
    <p:extLst>
      <p:ext uri="{BB962C8B-B14F-4D97-AF65-F5344CB8AC3E}">
        <p14:creationId xmlns:p14="http://schemas.microsoft.com/office/powerpoint/2010/main" val="978252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1 CuadroTexto"/>
          <p:cNvSpPr txBox="1"/>
          <p:nvPr/>
        </p:nvSpPr>
        <p:spPr>
          <a:xfrm>
            <a:off x="6238969" y="0"/>
            <a:ext cx="2725519" cy="523220"/>
          </a:xfrm>
          <a:prstGeom prst="rect">
            <a:avLst/>
          </a:prstGeom>
          <a:noFill/>
        </p:spPr>
        <p:txBody>
          <a:bodyPr wrap="square" rtlCol="0">
            <a:spAutoFit/>
          </a:bodyPr>
          <a:lstStyle/>
          <a:p>
            <a:r>
              <a:rPr lang="es-ES" sz="2800" b="1" i="1" dirty="0">
                <a:latin typeface="Times New Roman" panose="02020603050405020304" pitchFamily="18" charset="0"/>
                <a:cs typeface="Times New Roman" panose="02020603050405020304" pitchFamily="18" charset="0"/>
              </a:rPr>
              <a:t>Análisis EEFF</a:t>
            </a:r>
          </a:p>
        </p:txBody>
      </p:sp>
      <p:graphicFrame>
        <p:nvGraphicFramePr>
          <p:cNvPr id="3" name="2 Tabla"/>
          <p:cNvGraphicFramePr>
            <a:graphicFrameLocks noGrp="1"/>
          </p:cNvGraphicFramePr>
          <p:nvPr>
            <p:extLst>
              <p:ext uri="{D42A27DB-BD31-4B8C-83A1-F6EECF244321}">
                <p14:modId xmlns:p14="http://schemas.microsoft.com/office/powerpoint/2010/main" val="1787297813"/>
              </p:ext>
            </p:extLst>
          </p:nvPr>
        </p:nvGraphicFramePr>
        <p:xfrm>
          <a:off x="251520" y="523217"/>
          <a:ext cx="5184576" cy="5714095"/>
        </p:xfrm>
        <a:graphic>
          <a:graphicData uri="http://schemas.openxmlformats.org/drawingml/2006/table">
            <a:tbl>
              <a:tblPr>
                <a:tableStyleId>{793D81CF-94F2-401A-BA57-92F5A7B2D0C5}</a:tableStyleId>
              </a:tblPr>
              <a:tblGrid>
                <a:gridCol w="3011130">
                  <a:extLst>
                    <a:ext uri="{9D8B030D-6E8A-4147-A177-3AD203B41FA5}">
                      <a16:colId xmlns="" xmlns:a16="http://schemas.microsoft.com/office/drawing/2014/main" val="20000"/>
                    </a:ext>
                  </a:extLst>
                </a:gridCol>
                <a:gridCol w="724482">
                  <a:extLst>
                    <a:ext uri="{9D8B030D-6E8A-4147-A177-3AD203B41FA5}">
                      <a16:colId xmlns="" xmlns:a16="http://schemas.microsoft.com/office/drawing/2014/main" val="20001"/>
                    </a:ext>
                  </a:extLst>
                </a:gridCol>
                <a:gridCol w="724482">
                  <a:extLst>
                    <a:ext uri="{9D8B030D-6E8A-4147-A177-3AD203B41FA5}">
                      <a16:colId xmlns="" xmlns:a16="http://schemas.microsoft.com/office/drawing/2014/main" val="20002"/>
                    </a:ext>
                  </a:extLst>
                </a:gridCol>
                <a:gridCol w="724482">
                  <a:extLst>
                    <a:ext uri="{9D8B030D-6E8A-4147-A177-3AD203B41FA5}">
                      <a16:colId xmlns="" xmlns:a16="http://schemas.microsoft.com/office/drawing/2014/main" val="20003"/>
                    </a:ext>
                  </a:extLst>
                </a:gridCol>
              </a:tblGrid>
              <a:tr h="961354">
                <a:tc gridSpan="4">
                  <a:txBody>
                    <a:bodyPr/>
                    <a:lstStyle/>
                    <a:p>
                      <a:pPr algn="ctr" fontAlgn="ctr"/>
                      <a:r>
                        <a:rPr lang="es-EC" sz="1300" b="1" u="none" strike="noStrike" dirty="0">
                          <a:effectLst/>
                        </a:rPr>
                        <a:t>ANÁLISIS VERTICAL HOTELES DE CUATRO ESTRELLAS DEL D.M.Q. (CONSOLIDADO)  AÑOS 2014-2015-2016 ESTADO DE RESULTADOS</a:t>
                      </a:r>
                      <a:br>
                        <a:rPr lang="es-EC" sz="1300" b="1" u="none" strike="noStrike" dirty="0">
                          <a:effectLst/>
                        </a:rPr>
                      </a:br>
                      <a:endParaRPr lang="es-EC" sz="1300" b="1" i="0" u="none" strike="noStrike" dirty="0">
                        <a:solidFill>
                          <a:srgbClr val="000000"/>
                        </a:solidFill>
                        <a:effectLst/>
                        <a:latin typeface="Calibri"/>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10000"/>
                  </a:ext>
                </a:extLst>
              </a:tr>
              <a:tr h="214588">
                <a:tc>
                  <a:txBody>
                    <a:bodyPr/>
                    <a:lstStyle/>
                    <a:p>
                      <a:pPr algn="l" fontAlgn="b"/>
                      <a:r>
                        <a:rPr lang="es-EC" sz="1000" u="none" strike="noStrike" dirty="0">
                          <a:effectLst/>
                        </a:rPr>
                        <a:t> </a:t>
                      </a:r>
                      <a:endParaRPr lang="es-EC" sz="1000" b="0" i="0" u="none" strike="noStrike" dirty="0">
                        <a:solidFill>
                          <a:srgbClr val="000000"/>
                        </a:solidFill>
                        <a:effectLst/>
                        <a:latin typeface="Calibri"/>
                      </a:endParaRPr>
                    </a:p>
                  </a:txBody>
                  <a:tcPr marL="0" marR="0" marT="0" marB="0" anchor="b"/>
                </a:tc>
                <a:tc rowSpan="2" gridSpan="3">
                  <a:txBody>
                    <a:bodyPr/>
                    <a:lstStyle/>
                    <a:p>
                      <a:pPr algn="ctr" fontAlgn="ctr"/>
                      <a:r>
                        <a:rPr lang="es-EC" sz="1000" u="none" strike="noStrike">
                          <a:effectLst/>
                        </a:rPr>
                        <a:t>ANALISIS VERTICAL</a:t>
                      </a:r>
                      <a:endParaRPr lang="es-EC" sz="1000" b="1" i="0" u="none" strike="noStrike">
                        <a:solidFill>
                          <a:srgbClr val="FFFFFF"/>
                        </a:solidFill>
                        <a:effectLst/>
                        <a:latin typeface="Calibri"/>
                      </a:endParaRPr>
                    </a:p>
                  </a:txBody>
                  <a:tcPr marL="0" marR="0" marT="0" marB="0" anchor="ctr"/>
                </a:tc>
                <a:tc rowSpan="2" hMerge="1">
                  <a:txBody>
                    <a:bodyPr/>
                    <a:lstStyle/>
                    <a:p>
                      <a:endParaRPr lang="es-EC"/>
                    </a:p>
                  </a:txBody>
                  <a:tcPr/>
                </a:tc>
                <a:tc rowSpan="2" hMerge="1">
                  <a:txBody>
                    <a:bodyPr/>
                    <a:lstStyle/>
                    <a:p>
                      <a:endParaRPr lang="es-EC"/>
                    </a:p>
                  </a:txBody>
                  <a:tcPr/>
                </a:tc>
                <a:extLst>
                  <a:ext uri="{0D108BD9-81ED-4DB2-BD59-A6C34878D82A}">
                    <a16:rowId xmlns="" xmlns:a16="http://schemas.microsoft.com/office/drawing/2014/main" val="10001"/>
                  </a:ext>
                </a:extLst>
              </a:tr>
              <a:tr h="214588">
                <a:tc>
                  <a:txBody>
                    <a:bodyPr/>
                    <a:lstStyle/>
                    <a:p>
                      <a:pPr algn="l" fontAlgn="b"/>
                      <a:r>
                        <a:rPr lang="es-EC" sz="1000" u="none" strike="noStrike">
                          <a:effectLst/>
                        </a:rPr>
                        <a:t> </a:t>
                      </a:r>
                      <a:endParaRPr lang="es-EC" sz="1000" b="0" i="0" u="none" strike="noStrike">
                        <a:solidFill>
                          <a:srgbClr val="000000"/>
                        </a:solidFill>
                        <a:effectLst/>
                        <a:latin typeface="Calibri"/>
                      </a:endParaRPr>
                    </a:p>
                  </a:txBody>
                  <a:tcPr marL="0" marR="0" marT="0" marB="0" anchor="b"/>
                </a:tc>
                <a:tc gridSpan="3" vMerge="1">
                  <a:txBody>
                    <a:bodyPr/>
                    <a:lstStyle/>
                    <a:p>
                      <a:endParaRPr lang="es-EC"/>
                    </a:p>
                  </a:txBody>
                  <a:tcPr/>
                </a:tc>
                <a:tc hMerge="1" vMerge="1">
                  <a:txBody>
                    <a:bodyPr/>
                    <a:lstStyle/>
                    <a:p>
                      <a:endParaRPr lang="es-EC"/>
                    </a:p>
                  </a:txBody>
                  <a:tcPr/>
                </a:tc>
                <a:tc hMerge="1" vMerge="1">
                  <a:txBody>
                    <a:bodyPr/>
                    <a:lstStyle/>
                    <a:p>
                      <a:endParaRPr lang="es-EC"/>
                    </a:p>
                  </a:txBody>
                  <a:tcPr/>
                </a:tc>
                <a:extLst>
                  <a:ext uri="{0D108BD9-81ED-4DB2-BD59-A6C34878D82A}">
                    <a16:rowId xmlns="" xmlns:a16="http://schemas.microsoft.com/office/drawing/2014/main" val="10002"/>
                  </a:ext>
                </a:extLst>
              </a:tr>
              <a:tr h="375529">
                <a:tc>
                  <a:txBody>
                    <a:bodyPr/>
                    <a:lstStyle/>
                    <a:p>
                      <a:pPr algn="l" fontAlgn="b"/>
                      <a:r>
                        <a:rPr lang="es-EC" sz="1000" u="none" strike="noStrike">
                          <a:effectLst/>
                        </a:rPr>
                        <a:t>ESTADO DE RESULTADOS</a:t>
                      </a:r>
                      <a:endParaRPr lang="es-EC" sz="1000" b="1" i="0" u="none" strike="noStrike">
                        <a:solidFill>
                          <a:srgbClr val="FFFFFF"/>
                        </a:solidFill>
                        <a:effectLst/>
                        <a:latin typeface="Calibri"/>
                      </a:endParaRPr>
                    </a:p>
                  </a:txBody>
                  <a:tcPr marL="0" marR="0" marT="0" marB="0" anchor="b"/>
                </a:tc>
                <a:tc>
                  <a:txBody>
                    <a:bodyPr/>
                    <a:lstStyle/>
                    <a:p>
                      <a:pPr algn="r" fontAlgn="b"/>
                      <a:r>
                        <a:rPr lang="es-EC" sz="1000" u="none" strike="noStrike">
                          <a:effectLst/>
                        </a:rPr>
                        <a:t>2014</a:t>
                      </a:r>
                      <a:endParaRPr lang="es-EC" sz="1000" b="1" i="0" u="none" strike="noStrike">
                        <a:solidFill>
                          <a:srgbClr val="FFFFFF"/>
                        </a:solidFill>
                        <a:effectLst/>
                        <a:latin typeface="Calibri"/>
                      </a:endParaRPr>
                    </a:p>
                  </a:txBody>
                  <a:tcPr marL="0" marR="0" marT="0" marB="0" anchor="b"/>
                </a:tc>
                <a:tc>
                  <a:txBody>
                    <a:bodyPr/>
                    <a:lstStyle/>
                    <a:p>
                      <a:pPr algn="r" fontAlgn="b"/>
                      <a:r>
                        <a:rPr lang="es-EC" sz="1000" u="none" strike="noStrike">
                          <a:effectLst/>
                        </a:rPr>
                        <a:t>2015</a:t>
                      </a:r>
                      <a:endParaRPr lang="es-EC" sz="1000" b="1" i="0" u="none" strike="noStrike">
                        <a:solidFill>
                          <a:srgbClr val="FFFFFF"/>
                        </a:solidFill>
                        <a:effectLst/>
                        <a:latin typeface="Calibri"/>
                      </a:endParaRPr>
                    </a:p>
                  </a:txBody>
                  <a:tcPr marL="0" marR="0" marT="0" marB="0" anchor="b"/>
                </a:tc>
                <a:tc>
                  <a:txBody>
                    <a:bodyPr/>
                    <a:lstStyle/>
                    <a:p>
                      <a:pPr algn="r" fontAlgn="b"/>
                      <a:r>
                        <a:rPr lang="es-EC" sz="1000" u="none" strike="noStrike">
                          <a:effectLst/>
                        </a:rPr>
                        <a:t>2016</a:t>
                      </a:r>
                      <a:endParaRPr lang="es-EC" sz="1000" b="1" i="0" u="none" strike="noStrike">
                        <a:solidFill>
                          <a:srgbClr val="FFFFFF"/>
                        </a:solidFill>
                        <a:effectLst/>
                        <a:latin typeface="Calibri"/>
                      </a:endParaRPr>
                    </a:p>
                  </a:txBody>
                  <a:tcPr marL="0" marR="0" marT="0" marB="0" anchor="b"/>
                </a:tc>
                <a:extLst>
                  <a:ext uri="{0D108BD9-81ED-4DB2-BD59-A6C34878D82A}">
                    <a16:rowId xmlns="" xmlns:a16="http://schemas.microsoft.com/office/drawing/2014/main" val="10003"/>
                  </a:ext>
                </a:extLst>
              </a:tr>
              <a:tr h="214588">
                <a:tc>
                  <a:txBody>
                    <a:bodyPr/>
                    <a:lstStyle/>
                    <a:p>
                      <a:pPr algn="l" fontAlgn="b"/>
                      <a:r>
                        <a:rPr lang="es-EC" sz="1000" u="none" strike="noStrike">
                          <a:effectLst/>
                        </a:rPr>
                        <a:t>INGRESOS TOTALES</a:t>
                      </a:r>
                      <a:endParaRPr lang="es-EC" sz="1000" b="1"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100,00%</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100,00%</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100,00%</a:t>
                      </a:r>
                      <a:endParaRPr lang="es-EC" sz="1000" b="0" i="0" u="none" strike="noStrike">
                        <a:solidFill>
                          <a:srgbClr val="000000"/>
                        </a:solidFill>
                        <a:effectLst/>
                        <a:latin typeface="Calibri"/>
                      </a:endParaRPr>
                    </a:p>
                  </a:txBody>
                  <a:tcPr marL="0" marR="0" marT="0" marB="0" anchor="b"/>
                </a:tc>
                <a:extLst>
                  <a:ext uri="{0D108BD9-81ED-4DB2-BD59-A6C34878D82A}">
                    <a16:rowId xmlns="" xmlns:a16="http://schemas.microsoft.com/office/drawing/2014/main" val="10004"/>
                  </a:ext>
                </a:extLst>
              </a:tr>
              <a:tr h="214588">
                <a:tc>
                  <a:txBody>
                    <a:bodyPr/>
                    <a:lstStyle/>
                    <a:p>
                      <a:pPr algn="l" fontAlgn="b"/>
                      <a:r>
                        <a:rPr lang="es-EC" sz="1000" u="none" strike="noStrike">
                          <a:effectLst/>
                        </a:rPr>
                        <a:t>Ingresos por Ventas</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99,16%</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98,33%</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97,93%</a:t>
                      </a:r>
                      <a:endParaRPr lang="es-EC" sz="1000" b="0" i="0" u="none" strike="noStrike">
                        <a:solidFill>
                          <a:srgbClr val="000000"/>
                        </a:solidFill>
                        <a:effectLst/>
                        <a:latin typeface="Calibri"/>
                      </a:endParaRPr>
                    </a:p>
                  </a:txBody>
                  <a:tcPr marL="0" marR="0" marT="0" marB="0" anchor="b"/>
                </a:tc>
                <a:extLst>
                  <a:ext uri="{0D108BD9-81ED-4DB2-BD59-A6C34878D82A}">
                    <a16:rowId xmlns="" xmlns:a16="http://schemas.microsoft.com/office/drawing/2014/main" val="10005"/>
                  </a:ext>
                </a:extLst>
              </a:tr>
              <a:tr h="214588">
                <a:tc>
                  <a:txBody>
                    <a:bodyPr/>
                    <a:lstStyle/>
                    <a:p>
                      <a:pPr algn="l" fontAlgn="b"/>
                      <a:r>
                        <a:rPr lang="es-EC" sz="1000" u="none" strike="noStrike">
                          <a:effectLst/>
                        </a:rPr>
                        <a:t>COSTOS DE VENTA</a:t>
                      </a:r>
                      <a:endParaRPr lang="es-EC" sz="1000" b="1"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39,69%</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38,39%</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40,29%</a:t>
                      </a:r>
                      <a:endParaRPr lang="es-EC" sz="1000" b="0" i="0" u="none" strike="noStrike">
                        <a:solidFill>
                          <a:srgbClr val="000000"/>
                        </a:solidFill>
                        <a:effectLst/>
                        <a:latin typeface="Calibri"/>
                      </a:endParaRPr>
                    </a:p>
                  </a:txBody>
                  <a:tcPr marL="0" marR="0" marT="0" marB="0" anchor="b"/>
                </a:tc>
                <a:extLst>
                  <a:ext uri="{0D108BD9-81ED-4DB2-BD59-A6C34878D82A}">
                    <a16:rowId xmlns="" xmlns:a16="http://schemas.microsoft.com/office/drawing/2014/main" val="10006"/>
                  </a:ext>
                </a:extLst>
              </a:tr>
              <a:tr h="214588">
                <a:tc>
                  <a:txBody>
                    <a:bodyPr/>
                    <a:lstStyle/>
                    <a:p>
                      <a:pPr algn="l" fontAlgn="b"/>
                      <a:r>
                        <a:rPr lang="es-EC" sz="1000" u="none" strike="noStrike">
                          <a:effectLst/>
                        </a:rPr>
                        <a:t>UTILIDAD BRUTA</a:t>
                      </a:r>
                      <a:endParaRPr lang="es-EC" sz="1000" b="1"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59,46%</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59,94%</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57,64%</a:t>
                      </a:r>
                      <a:endParaRPr lang="es-EC" sz="1000" b="0" i="0" u="none" strike="noStrike">
                        <a:solidFill>
                          <a:srgbClr val="000000"/>
                        </a:solidFill>
                        <a:effectLst/>
                        <a:latin typeface="Calibri"/>
                      </a:endParaRPr>
                    </a:p>
                  </a:txBody>
                  <a:tcPr marL="0" marR="0" marT="0" marB="0" anchor="b"/>
                </a:tc>
                <a:extLst>
                  <a:ext uri="{0D108BD9-81ED-4DB2-BD59-A6C34878D82A}">
                    <a16:rowId xmlns="" xmlns:a16="http://schemas.microsoft.com/office/drawing/2014/main" val="10007"/>
                  </a:ext>
                </a:extLst>
              </a:tr>
              <a:tr h="364608">
                <a:tc>
                  <a:txBody>
                    <a:bodyPr/>
                    <a:lstStyle/>
                    <a:p>
                      <a:pPr algn="l" fontAlgn="b"/>
                      <a:r>
                        <a:rPr lang="es-EC" sz="1000" u="none" strike="noStrike">
                          <a:effectLst/>
                        </a:rPr>
                        <a:t>GASTOS DE VENTA Y ADMINISTRATIVOS</a:t>
                      </a:r>
                      <a:endParaRPr lang="es-EC" sz="1000" b="1"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50,45%</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52,20%</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58,38%</a:t>
                      </a:r>
                      <a:endParaRPr lang="es-EC" sz="1000" b="0" i="0" u="none" strike="noStrike">
                        <a:solidFill>
                          <a:srgbClr val="000000"/>
                        </a:solidFill>
                        <a:effectLst/>
                        <a:latin typeface="Calibri"/>
                      </a:endParaRPr>
                    </a:p>
                  </a:txBody>
                  <a:tcPr marL="0" marR="0" marT="0" marB="0" anchor="b"/>
                </a:tc>
                <a:extLst>
                  <a:ext uri="{0D108BD9-81ED-4DB2-BD59-A6C34878D82A}">
                    <a16:rowId xmlns="" xmlns:a16="http://schemas.microsoft.com/office/drawing/2014/main" val="10008"/>
                  </a:ext>
                </a:extLst>
              </a:tr>
              <a:tr h="214588">
                <a:tc>
                  <a:txBody>
                    <a:bodyPr/>
                    <a:lstStyle/>
                    <a:p>
                      <a:pPr algn="l" fontAlgn="b"/>
                      <a:r>
                        <a:rPr lang="es-EC" sz="1000" u="none" strike="noStrike">
                          <a:effectLst/>
                        </a:rPr>
                        <a:t>Gastos de Venta</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1,29%</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1,29%</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1,15%</a:t>
                      </a:r>
                      <a:endParaRPr lang="es-EC" sz="1000" b="0" i="0" u="none" strike="noStrike">
                        <a:solidFill>
                          <a:srgbClr val="000000"/>
                        </a:solidFill>
                        <a:effectLst/>
                        <a:latin typeface="Calibri"/>
                      </a:endParaRPr>
                    </a:p>
                  </a:txBody>
                  <a:tcPr marL="0" marR="0" marT="0" marB="0" anchor="b"/>
                </a:tc>
                <a:extLst>
                  <a:ext uri="{0D108BD9-81ED-4DB2-BD59-A6C34878D82A}">
                    <a16:rowId xmlns="" xmlns:a16="http://schemas.microsoft.com/office/drawing/2014/main" val="10009"/>
                  </a:ext>
                </a:extLst>
              </a:tr>
              <a:tr h="214588">
                <a:tc>
                  <a:txBody>
                    <a:bodyPr/>
                    <a:lstStyle/>
                    <a:p>
                      <a:pPr algn="l" fontAlgn="b"/>
                      <a:r>
                        <a:rPr lang="es-EC" sz="1000" u="none" strike="noStrike">
                          <a:effectLst/>
                        </a:rPr>
                        <a:t>Gastos Administrativos</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98,71%</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98,71%</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98,85%</a:t>
                      </a:r>
                      <a:endParaRPr lang="es-EC" sz="1000" b="0" i="0" u="none" strike="noStrike">
                        <a:solidFill>
                          <a:srgbClr val="000000"/>
                        </a:solidFill>
                        <a:effectLst/>
                        <a:latin typeface="Calibri"/>
                      </a:endParaRPr>
                    </a:p>
                  </a:txBody>
                  <a:tcPr marL="0" marR="0" marT="0" marB="0" anchor="b"/>
                </a:tc>
                <a:extLst>
                  <a:ext uri="{0D108BD9-81ED-4DB2-BD59-A6C34878D82A}">
                    <a16:rowId xmlns="" xmlns:a16="http://schemas.microsoft.com/office/drawing/2014/main" val="10010"/>
                  </a:ext>
                </a:extLst>
              </a:tr>
              <a:tr h="214588">
                <a:tc>
                  <a:txBody>
                    <a:bodyPr/>
                    <a:lstStyle/>
                    <a:p>
                      <a:pPr algn="l" fontAlgn="b"/>
                      <a:r>
                        <a:rPr lang="es-EC" sz="1000" u="none" strike="noStrike">
                          <a:effectLst/>
                        </a:rPr>
                        <a:t>UTILIDAD OPERACIONAL</a:t>
                      </a:r>
                      <a:endParaRPr lang="es-EC" sz="1000" b="1"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9,01%</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7,74%</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-0,75%</a:t>
                      </a:r>
                      <a:endParaRPr lang="es-EC" sz="1000" b="0" i="0" u="none" strike="noStrike">
                        <a:solidFill>
                          <a:srgbClr val="000000"/>
                        </a:solidFill>
                        <a:effectLst/>
                        <a:latin typeface="Calibri"/>
                      </a:endParaRPr>
                    </a:p>
                  </a:txBody>
                  <a:tcPr marL="0" marR="0" marT="0" marB="0" anchor="b"/>
                </a:tc>
                <a:extLst>
                  <a:ext uri="{0D108BD9-81ED-4DB2-BD59-A6C34878D82A}">
                    <a16:rowId xmlns="" xmlns:a16="http://schemas.microsoft.com/office/drawing/2014/main" val="10011"/>
                  </a:ext>
                </a:extLst>
              </a:tr>
              <a:tr h="214588">
                <a:tc>
                  <a:txBody>
                    <a:bodyPr/>
                    <a:lstStyle/>
                    <a:p>
                      <a:pPr algn="l" fontAlgn="b"/>
                      <a:r>
                        <a:rPr lang="es-EC" sz="1000" u="none" strike="noStrike">
                          <a:effectLst/>
                        </a:rPr>
                        <a:t>Otros Gastos No Operacionales</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0,13%</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0,04%</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0,21%</a:t>
                      </a:r>
                      <a:endParaRPr lang="es-EC" sz="1000" b="0" i="0" u="none" strike="noStrike">
                        <a:solidFill>
                          <a:srgbClr val="000000"/>
                        </a:solidFill>
                        <a:effectLst/>
                        <a:latin typeface="Calibri"/>
                      </a:endParaRPr>
                    </a:p>
                  </a:txBody>
                  <a:tcPr marL="0" marR="0" marT="0" marB="0" anchor="b"/>
                </a:tc>
                <a:extLst>
                  <a:ext uri="{0D108BD9-81ED-4DB2-BD59-A6C34878D82A}">
                    <a16:rowId xmlns="" xmlns:a16="http://schemas.microsoft.com/office/drawing/2014/main" val="10012"/>
                  </a:ext>
                </a:extLst>
              </a:tr>
              <a:tr h="214588">
                <a:tc>
                  <a:txBody>
                    <a:bodyPr/>
                    <a:lstStyle/>
                    <a:p>
                      <a:pPr algn="l" fontAlgn="b"/>
                      <a:r>
                        <a:rPr lang="es-EC" sz="1000" u="none" strike="noStrike">
                          <a:effectLst/>
                        </a:rPr>
                        <a:t>Otros Ingresos</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0,84%</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1,67%</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2,07%</a:t>
                      </a:r>
                      <a:endParaRPr lang="es-EC" sz="1000" b="0" i="0" u="none" strike="noStrike">
                        <a:solidFill>
                          <a:srgbClr val="000000"/>
                        </a:solidFill>
                        <a:effectLst/>
                        <a:latin typeface="Calibri"/>
                      </a:endParaRPr>
                    </a:p>
                  </a:txBody>
                  <a:tcPr marL="0" marR="0" marT="0" marB="0" anchor="b"/>
                </a:tc>
                <a:extLst>
                  <a:ext uri="{0D108BD9-81ED-4DB2-BD59-A6C34878D82A}">
                    <a16:rowId xmlns="" xmlns:a16="http://schemas.microsoft.com/office/drawing/2014/main" val="10013"/>
                  </a:ext>
                </a:extLst>
              </a:tr>
              <a:tr h="364608">
                <a:tc>
                  <a:txBody>
                    <a:bodyPr/>
                    <a:lstStyle/>
                    <a:p>
                      <a:pPr algn="l" fontAlgn="b"/>
                      <a:r>
                        <a:rPr lang="es-EC" sz="1000" u="none" strike="noStrike">
                          <a:effectLst/>
                        </a:rPr>
                        <a:t>UTILIDAD ANTES IMPUESTOS FINANCIEROS </a:t>
                      </a:r>
                      <a:endParaRPr lang="es-EC" sz="1000" b="1"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9,73%</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9,37%</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1,12%</a:t>
                      </a:r>
                      <a:endParaRPr lang="es-EC" sz="1000" b="0" i="0" u="none" strike="noStrike">
                        <a:solidFill>
                          <a:srgbClr val="000000"/>
                        </a:solidFill>
                        <a:effectLst/>
                        <a:latin typeface="Calibri"/>
                      </a:endParaRPr>
                    </a:p>
                  </a:txBody>
                  <a:tcPr marL="0" marR="0" marT="0" marB="0" anchor="b"/>
                </a:tc>
                <a:extLst>
                  <a:ext uri="{0D108BD9-81ED-4DB2-BD59-A6C34878D82A}">
                    <a16:rowId xmlns="" xmlns:a16="http://schemas.microsoft.com/office/drawing/2014/main" val="10014"/>
                  </a:ext>
                </a:extLst>
              </a:tr>
              <a:tr h="214588">
                <a:tc>
                  <a:txBody>
                    <a:bodyPr/>
                    <a:lstStyle/>
                    <a:p>
                      <a:pPr algn="l" fontAlgn="b"/>
                      <a:r>
                        <a:rPr lang="es-EC" sz="1000" u="none" strike="noStrike">
                          <a:effectLst/>
                        </a:rPr>
                        <a:t>Gastos Financieros de Intereses</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1,25%</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2,56%</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3,86%</a:t>
                      </a:r>
                      <a:endParaRPr lang="es-EC" sz="1000" b="0" i="0" u="none" strike="noStrike">
                        <a:solidFill>
                          <a:srgbClr val="000000"/>
                        </a:solidFill>
                        <a:effectLst/>
                        <a:latin typeface="Calibri"/>
                      </a:endParaRPr>
                    </a:p>
                  </a:txBody>
                  <a:tcPr marL="0" marR="0" marT="0" marB="0" anchor="b"/>
                </a:tc>
                <a:extLst>
                  <a:ext uri="{0D108BD9-81ED-4DB2-BD59-A6C34878D82A}">
                    <a16:rowId xmlns="" xmlns:a16="http://schemas.microsoft.com/office/drawing/2014/main" val="10015"/>
                  </a:ext>
                </a:extLst>
              </a:tr>
              <a:tr h="214588">
                <a:tc>
                  <a:txBody>
                    <a:bodyPr/>
                    <a:lstStyle/>
                    <a:p>
                      <a:pPr algn="l" fontAlgn="b"/>
                      <a:r>
                        <a:rPr lang="es-EC" sz="1000" u="none" strike="noStrike">
                          <a:effectLst/>
                        </a:rPr>
                        <a:t>UTILIDAD ANTES DE PART E IMP.</a:t>
                      </a:r>
                      <a:endParaRPr lang="es-EC" sz="1000" b="1"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8,48%</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6,81%</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-2,74%</a:t>
                      </a:r>
                      <a:endParaRPr lang="es-EC" sz="1000" b="0" i="0" u="none" strike="noStrike">
                        <a:solidFill>
                          <a:srgbClr val="000000"/>
                        </a:solidFill>
                        <a:effectLst/>
                        <a:latin typeface="Calibri"/>
                      </a:endParaRPr>
                    </a:p>
                  </a:txBody>
                  <a:tcPr marL="0" marR="0" marT="0" marB="0" anchor="b"/>
                </a:tc>
                <a:extLst>
                  <a:ext uri="{0D108BD9-81ED-4DB2-BD59-A6C34878D82A}">
                    <a16:rowId xmlns="" xmlns:a16="http://schemas.microsoft.com/office/drawing/2014/main" val="10016"/>
                  </a:ext>
                </a:extLst>
              </a:tr>
              <a:tr h="214588">
                <a:tc>
                  <a:txBody>
                    <a:bodyPr/>
                    <a:lstStyle/>
                    <a:p>
                      <a:pPr algn="l" fontAlgn="b"/>
                      <a:r>
                        <a:rPr lang="es-EC" sz="1000" u="none" strike="noStrike">
                          <a:effectLst/>
                        </a:rPr>
                        <a:t>15% Participación de Trabajadores</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1,27%</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1,02%</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0,68%</a:t>
                      </a:r>
                      <a:endParaRPr lang="es-EC" sz="1000" b="0" i="0" u="none" strike="noStrike">
                        <a:solidFill>
                          <a:srgbClr val="000000"/>
                        </a:solidFill>
                        <a:effectLst/>
                        <a:latin typeface="Calibri"/>
                      </a:endParaRPr>
                    </a:p>
                  </a:txBody>
                  <a:tcPr marL="0" marR="0" marT="0" marB="0" anchor="b"/>
                </a:tc>
                <a:extLst>
                  <a:ext uri="{0D108BD9-81ED-4DB2-BD59-A6C34878D82A}">
                    <a16:rowId xmlns="" xmlns:a16="http://schemas.microsoft.com/office/drawing/2014/main" val="10017"/>
                  </a:ext>
                </a:extLst>
              </a:tr>
              <a:tr h="214588">
                <a:tc>
                  <a:txBody>
                    <a:bodyPr/>
                    <a:lstStyle/>
                    <a:p>
                      <a:pPr algn="l" fontAlgn="b"/>
                      <a:r>
                        <a:rPr lang="es-EC" sz="1000" u="none" strike="noStrike">
                          <a:effectLst/>
                        </a:rPr>
                        <a:t>UTILIDAD ANTES DE IMP. RENTA</a:t>
                      </a:r>
                      <a:endParaRPr lang="es-EC" sz="1000" b="1"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7,21%</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5,79%</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-3,42%</a:t>
                      </a:r>
                      <a:endParaRPr lang="es-EC" sz="1000" b="0" i="0" u="none" strike="noStrike">
                        <a:solidFill>
                          <a:srgbClr val="000000"/>
                        </a:solidFill>
                        <a:effectLst/>
                        <a:latin typeface="Calibri"/>
                      </a:endParaRPr>
                    </a:p>
                  </a:txBody>
                  <a:tcPr marL="0" marR="0" marT="0" marB="0" anchor="b"/>
                </a:tc>
                <a:extLst>
                  <a:ext uri="{0D108BD9-81ED-4DB2-BD59-A6C34878D82A}">
                    <a16:rowId xmlns="" xmlns:a16="http://schemas.microsoft.com/office/drawing/2014/main" val="10018"/>
                  </a:ext>
                </a:extLst>
              </a:tr>
              <a:tr h="214588">
                <a:tc>
                  <a:txBody>
                    <a:bodyPr/>
                    <a:lstStyle/>
                    <a:p>
                      <a:pPr algn="l" fontAlgn="b"/>
                      <a:r>
                        <a:rPr lang="es-EC" sz="1000" u="none" strike="noStrike">
                          <a:effectLst/>
                        </a:rPr>
                        <a:t>22% Impuesto a la Renta</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1,59%</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1,27%</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1,18%</a:t>
                      </a:r>
                      <a:endParaRPr lang="es-EC" sz="1000" b="0" i="0" u="none" strike="noStrike">
                        <a:solidFill>
                          <a:srgbClr val="000000"/>
                        </a:solidFill>
                        <a:effectLst/>
                        <a:latin typeface="Calibri"/>
                      </a:endParaRPr>
                    </a:p>
                  </a:txBody>
                  <a:tcPr marL="0" marR="0" marT="0" marB="0" anchor="b"/>
                </a:tc>
                <a:extLst>
                  <a:ext uri="{0D108BD9-81ED-4DB2-BD59-A6C34878D82A}">
                    <a16:rowId xmlns="" xmlns:a16="http://schemas.microsoft.com/office/drawing/2014/main" val="10019"/>
                  </a:ext>
                </a:extLst>
              </a:tr>
              <a:tr h="214588">
                <a:tc>
                  <a:txBody>
                    <a:bodyPr/>
                    <a:lstStyle/>
                    <a:p>
                      <a:pPr algn="l" fontAlgn="b"/>
                      <a:r>
                        <a:rPr lang="es-EC" sz="1000" u="none" strike="noStrike">
                          <a:effectLst/>
                        </a:rPr>
                        <a:t>UTILIDAD NETA</a:t>
                      </a:r>
                      <a:endParaRPr lang="es-EC" sz="1000" b="1"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5,62%</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4,52%</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dirty="0">
                          <a:effectLst/>
                        </a:rPr>
                        <a:t>-4,60%</a:t>
                      </a:r>
                      <a:endParaRPr lang="es-EC" sz="1000" b="0" i="0" u="none" strike="noStrike" dirty="0">
                        <a:solidFill>
                          <a:srgbClr val="000000"/>
                        </a:solidFill>
                        <a:effectLst/>
                        <a:latin typeface="Calibri"/>
                      </a:endParaRPr>
                    </a:p>
                  </a:txBody>
                  <a:tcPr marL="0" marR="0" marT="0" marB="0" anchor="b"/>
                </a:tc>
                <a:extLst>
                  <a:ext uri="{0D108BD9-81ED-4DB2-BD59-A6C34878D82A}">
                    <a16:rowId xmlns="" xmlns:a16="http://schemas.microsoft.com/office/drawing/2014/main" val="10020"/>
                  </a:ext>
                </a:extLst>
              </a:tr>
            </a:tbl>
          </a:graphicData>
        </a:graphic>
      </p:graphicFrame>
      <p:sp>
        <p:nvSpPr>
          <p:cNvPr id="4" name="3 CuadroTexto"/>
          <p:cNvSpPr txBox="1"/>
          <p:nvPr/>
        </p:nvSpPr>
        <p:spPr>
          <a:xfrm>
            <a:off x="6156176" y="1772816"/>
            <a:ext cx="2376264" cy="369332"/>
          </a:xfrm>
          <a:prstGeom prst="rect">
            <a:avLst/>
          </a:prstGeom>
          <a:noFill/>
        </p:spPr>
        <p:txBody>
          <a:bodyPr wrap="square" rtlCol="0">
            <a:spAutoFit/>
          </a:bodyPr>
          <a:lstStyle/>
          <a:p>
            <a:r>
              <a:rPr lang="es-MX" dirty="0">
                <a:latin typeface="Times New Roman" panose="02020603050405020304" pitchFamily="18" charset="0"/>
                <a:cs typeface="Times New Roman" panose="02020603050405020304" pitchFamily="18" charset="0"/>
              </a:rPr>
              <a:t>Tendencia decreciente</a:t>
            </a: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2480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347864" y="0"/>
            <a:ext cx="5616625" cy="523220"/>
          </a:xfrm>
          <a:prstGeom prst="rect">
            <a:avLst/>
          </a:prstGeom>
          <a:noFill/>
        </p:spPr>
        <p:txBody>
          <a:bodyPr wrap="square" rtlCol="0">
            <a:spAutoFit/>
          </a:bodyPr>
          <a:lstStyle/>
          <a:p>
            <a:r>
              <a:rPr lang="es-ES" sz="2800" b="1" i="1" dirty="0">
                <a:latin typeface="Times New Roman" panose="02020603050405020304" pitchFamily="18" charset="0"/>
                <a:cs typeface="Times New Roman" panose="02020603050405020304" pitchFamily="18" charset="0"/>
              </a:rPr>
              <a:t>Categoría I Indicadores Financieros</a:t>
            </a:r>
          </a:p>
        </p:txBody>
      </p:sp>
      <p:sp>
        <p:nvSpPr>
          <p:cNvPr id="5" name="4 CuadroTexto"/>
          <p:cNvSpPr txBox="1"/>
          <p:nvPr/>
        </p:nvSpPr>
        <p:spPr>
          <a:xfrm>
            <a:off x="251520" y="523220"/>
            <a:ext cx="2123728" cy="369332"/>
          </a:xfrm>
          <a:prstGeom prst="rect">
            <a:avLst/>
          </a:prstGeom>
          <a:noFill/>
        </p:spPr>
        <p:txBody>
          <a:bodyPr wrap="square" rtlCol="0">
            <a:spAutoFit/>
          </a:bodyPr>
          <a:lstStyle/>
          <a:p>
            <a:r>
              <a:rPr lang="es-MX" b="1" dirty="0"/>
              <a:t>LIQUIDEZ</a:t>
            </a:r>
            <a:endParaRPr lang="es-EC" b="1" dirty="0"/>
          </a:p>
        </p:txBody>
      </p:sp>
      <p:graphicFrame>
        <p:nvGraphicFramePr>
          <p:cNvPr id="6" name="Chart 8">
            <a:extLst>
              <a:ext uri="{FF2B5EF4-FFF2-40B4-BE49-F238E27FC236}">
                <a16:creationId xmlns="" xmlns:a16="http://schemas.microsoft.com/office/drawing/2014/main" id="{6F649A2C-5719-4971-9C46-739D1F81CB1A}"/>
              </a:ext>
            </a:extLst>
          </p:cNvPr>
          <p:cNvGraphicFramePr/>
          <p:nvPr>
            <p:extLst>
              <p:ext uri="{D42A27DB-BD31-4B8C-83A1-F6EECF244321}">
                <p14:modId xmlns:p14="http://schemas.microsoft.com/office/powerpoint/2010/main" val="3145667565"/>
              </p:ext>
            </p:extLst>
          </p:nvPr>
        </p:nvGraphicFramePr>
        <p:xfrm>
          <a:off x="34988" y="892552"/>
          <a:ext cx="4680520" cy="22903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6 Tabla"/>
          <p:cNvGraphicFramePr>
            <a:graphicFrameLocks noGrp="1"/>
          </p:cNvGraphicFramePr>
          <p:nvPr>
            <p:extLst>
              <p:ext uri="{D42A27DB-BD31-4B8C-83A1-F6EECF244321}">
                <p14:modId xmlns:p14="http://schemas.microsoft.com/office/powerpoint/2010/main" val="791954037"/>
              </p:ext>
            </p:extLst>
          </p:nvPr>
        </p:nvGraphicFramePr>
        <p:xfrm>
          <a:off x="323528" y="3284984"/>
          <a:ext cx="2592288" cy="216024"/>
        </p:xfrm>
        <a:graphic>
          <a:graphicData uri="http://schemas.openxmlformats.org/drawingml/2006/table">
            <a:tbl>
              <a:tblPr>
                <a:tableStyleId>{5C22544A-7EE6-4342-B048-85BDC9FD1C3A}</a:tableStyleId>
              </a:tblPr>
              <a:tblGrid>
                <a:gridCol w="2592288">
                  <a:extLst>
                    <a:ext uri="{9D8B030D-6E8A-4147-A177-3AD203B41FA5}">
                      <a16:colId xmlns="" xmlns:a16="http://schemas.microsoft.com/office/drawing/2014/main" val="20000"/>
                    </a:ext>
                  </a:extLst>
                </a:gridCol>
              </a:tblGrid>
              <a:tr h="216024">
                <a:tc>
                  <a:txBody>
                    <a:bodyPr/>
                    <a:lstStyle/>
                    <a:p>
                      <a:pPr algn="ctr" fontAlgn="ctr"/>
                      <a:r>
                        <a:rPr lang="es-EC" sz="1000" u="none" strike="noStrike" dirty="0">
                          <a:effectLst/>
                        </a:rPr>
                        <a:t>( Activo Corriente / Pasivo Corriente )</a:t>
                      </a:r>
                      <a:endParaRPr lang="es-EC" sz="1000" b="0" i="0" u="none" strike="noStrike" dirty="0">
                        <a:solidFill>
                          <a:srgbClr val="000000"/>
                        </a:solidFill>
                        <a:effectLst/>
                        <a:latin typeface="Arial"/>
                      </a:endParaRPr>
                    </a:p>
                  </a:txBody>
                  <a:tcPr marL="0" marR="0" marT="0" marB="0" anchor="ctr"/>
                </a:tc>
                <a:extLst>
                  <a:ext uri="{0D108BD9-81ED-4DB2-BD59-A6C34878D82A}">
                    <a16:rowId xmlns="" xmlns:a16="http://schemas.microsoft.com/office/drawing/2014/main" val="10000"/>
                  </a:ext>
                </a:extLst>
              </a:tr>
            </a:tbl>
          </a:graphicData>
        </a:graphic>
      </p:graphicFrame>
      <p:sp>
        <p:nvSpPr>
          <p:cNvPr id="8" name="7 CuadroTexto"/>
          <p:cNvSpPr txBox="1"/>
          <p:nvPr/>
        </p:nvSpPr>
        <p:spPr>
          <a:xfrm>
            <a:off x="2843808" y="3212976"/>
            <a:ext cx="1656184" cy="369332"/>
          </a:xfrm>
          <a:prstGeom prst="rect">
            <a:avLst/>
          </a:prstGeom>
          <a:noFill/>
        </p:spPr>
        <p:txBody>
          <a:bodyPr wrap="square" rtlCol="0">
            <a:spAutoFit/>
          </a:bodyPr>
          <a:lstStyle/>
          <a:p>
            <a:r>
              <a:rPr lang="es-MX" b="1" dirty="0"/>
              <a:t>Óptimo 1.5</a:t>
            </a:r>
            <a:endParaRPr lang="es-EC" b="1" dirty="0"/>
          </a:p>
        </p:txBody>
      </p:sp>
      <p:graphicFrame>
        <p:nvGraphicFramePr>
          <p:cNvPr id="9" name="Chart 9">
            <a:extLst>
              <a:ext uri="{FF2B5EF4-FFF2-40B4-BE49-F238E27FC236}">
                <a16:creationId xmlns="" xmlns:a16="http://schemas.microsoft.com/office/drawing/2014/main" id="{3F4BC9F8-8EB5-402B-ACD0-AB3AD5043508}"/>
              </a:ext>
            </a:extLst>
          </p:cNvPr>
          <p:cNvGraphicFramePr/>
          <p:nvPr>
            <p:extLst>
              <p:ext uri="{D42A27DB-BD31-4B8C-83A1-F6EECF244321}">
                <p14:modId xmlns:p14="http://schemas.microsoft.com/office/powerpoint/2010/main" val="1420009043"/>
              </p:ext>
            </p:extLst>
          </p:nvPr>
        </p:nvGraphicFramePr>
        <p:xfrm>
          <a:off x="4860032" y="892552"/>
          <a:ext cx="4303546" cy="23204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0">
            <a:extLst>
              <a:ext uri="{FF2B5EF4-FFF2-40B4-BE49-F238E27FC236}">
                <a16:creationId xmlns="" xmlns:a16="http://schemas.microsoft.com/office/drawing/2014/main" id="{159AD1C1-CCC1-47CF-AE24-3A9AC0446BFF}"/>
              </a:ext>
            </a:extLst>
          </p:cNvPr>
          <p:cNvGraphicFramePr/>
          <p:nvPr>
            <p:extLst>
              <p:ext uri="{D42A27DB-BD31-4B8C-83A1-F6EECF244321}">
                <p14:modId xmlns:p14="http://schemas.microsoft.com/office/powerpoint/2010/main" val="3138727060"/>
              </p:ext>
            </p:extLst>
          </p:nvPr>
        </p:nvGraphicFramePr>
        <p:xfrm>
          <a:off x="251520" y="3582308"/>
          <a:ext cx="4608512" cy="25195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13 Tabla"/>
          <p:cNvGraphicFramePr>
            <a:graphicFrameLocks noGrp="1"/>
          </p:cNvGraphicFramePr>
          <p:nvPr>
            <p:extLst>
              <p:ext uri="{D42A27DB-BD31-4B8C-83A1-F6EECF244321}">
                <p14:modId xmlns:p14="http://schemas.microsoft.com/office/powerpoint/2010/main" val="4045134836"/>
              </p:ext>
            </p:extLst>
          </p:nvPr>
        </p:nvGraphicFramePr>
        <p:xfrm>
          <a:off x="6156176" y="3406095"/>
          <a:ext cx="2520280" cy="382945"/>
        </p:xfrm>
        <a:graphic>
          <a:graphicData uri="http://schemas.openxmlformats.org/drawingml/2006/table">
            <a:tbl>
              <a:tblPr>
                <a:tableStyleId>{5C22544A-7EE6-4342-B048-85BDC9FD1C3A}</a:tableStyleId>
              </a:tblPr>
              <a:tblGrid>
                <a:gridCol w="2520280">
                  <a:extLst>
                    <a:ext uri="{9D8B030D-6E8A-4147-A177-3AD203B41FA5}">
                      <a16:colId xmlns="" xmlns:a16="http://schemas.microsoft.com/office/drawing/2014/main" val="20000"/>
                    </a:ext>
                  </a:extLst>
                </a:gridCol>
              </a:tblGrid>
              <a:tr h="382945">
                <a:tc>
                  <a:txBody>
                    <a:bodyPr/>
                    <a:lstStyle/>
                    <a:p>
                      <a:pPr algn="ctr" fontAlgn="ctr"/>
                      <a:r>
                        <a:rPr lang="es-EC" sz="1000" u="none" strike="noStrike" dirty="0">
                          <a:effectLst/>
                        </a:rPr>
                        <a:t>( Activo Corriente - Inventarios / Pasivo Corriente)</a:t>
                      </a:r>
                      <a:endParaRPr lang="es-EC" sz="1000" b="0" i="0" u="none" strike="noStrike" dirty="0">
                        <a:solidFill>
                          <a:srgbClr val="000000"/>
                        </a:solidFill>
                        <a:effectLst/>
                        <a:latin typeface="Arial"/>
                      </a:endParaRPr>
                    </a:p>
                  </a:txBody>
                  <a:tcPr marL="0" marR="0" marT="0" marB="0" anchor="ctr"/>
                </a:tc>
                <a:extLst>
                  <a:ext uri="{0D108BD9-81ED-4DB2-BD59-A6C34878D82A}">
                    <a16:rowId xmlns="" xmlns:a16="http://schemas.microsoft.com/office/drawing/2014/main" val="10000"/>
                  </a:ext>
                </a:extLst>
              </a:tr>
            </a:tbl>
          </a:graphicData>
        </a:graphic>
      </p:graphicFrame>
      <p:graphicFrame>
        <p:nvGraphicFramePr>
          <p:cNvPr id="16" name="15 Tabla"/>
          <p:cNvGraphicFramePr>
            <a:graphicFrameLocks noGrp="1"/>
          </p:cNvGraphicFramePr>
          <p:nvPr>
            <p:extLst>
              <p:ext uri="{D42A27DB-BD31-4B8C-83A1-F6EECF244321}">
                <p14:modId xmlns:p14="http://schemas.microsoft.com/office/powerpoint/2010/main" val="846863663"/>
              </p:ext>
            </p:extLst>
          </p:nvPr>
        </p:nvGraphicFramePr>
        <p:xfrm>
          <a:off x="4860032" y="5697438"/>
          <a:ext cx="1816100" cy="323850"/>
        </p:xfrm>
        <a:graphic>
          <a:graphicData uri="http://schemas.openxmlformats.org/drawingml/2006/table">
            <a:tbl>
              <a:tblPr>
                <a:tableStyleId>{5C22544A-7EE6-4342-B048-85BDC9FD1C3A}</a:tableStyleId>
              </a:tblPr>
              <a:tblGrid>
                <a:gridCol w="1816100">
                  <a:extLst>
                    <a:ext uri="{9D8B030D-6E8A-4147-A177-3AD203B41FA5}">
                      <a16:colId xmlns="" xmlns:a16="http://schemas.microsoft.com/office/drawing/2014/main" val="20000"/>
                    </a:ext>
                  </a:extLst>
                </a:gridCol>
              </a:tblGrid>
              <a:tr h="323850">
                <a:tc>
                  <a:txBody>
                    <a:bodyPr/>
                    <a:lstStyle/>
                    <a:p>
                      <a:pPr algn="ctr" fontAlgn="ctr"/>
                      <a:r>
                        <a:rPr lang="es-EC" sz="1000" u="none" strike="noStrike" dirty="0">
                          <a:effectLst/>
                        </a:rPr>
                        <a:t>(Activo corriente - Pasivo Corriente)</a:t>
                      </a:r>
                      <a:endParaRPr lang="es-EC" sz="1000" b="0" i="0" u="none" strike="noStrike" dirty="0">
                        <a:solidFill>
                          <a:srgbClr val="000000"/>
                        </a:solidFill>
                        <a:effectLst/>
                        <a:latin typeface="Arial"/>
                      </a:endParaRPr>
                    </a:p>
                  </a:txBody>
                  <a:tcPr marL="0" marR="0" marT="0" marB="0" anchor="ct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348503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347864" y="0"/>
            <a:ext cx="5616625" cy="523220"/>
          </a:xfrm>
          <a:prstGeom prst="rect">
            <a:avLst/>
          </a:prstGeom>
          <a:noFill/>
        </p:spPr>
        <p:txBody>
          <a:bodyPr wrap="square" rtlCol="0">
            <a:spAutoFit/>
          </a:bodyPr>
          <a:lstStyle/>
          <a:p>
            <a:r>
              <a:rPr lang="es-ES" sz="2800" b="1" i="1" dirty="0">
                <a:latin typeface="Times New Roman" panose="02020603050405020304" pitchFamily="18" charset="0"/>
                <a:cs typeface="Times New Roman" panose="02020603050405020304" pitchFamily="18" charset="0"/>
              </a:rPr>
              <a:t>Categoría I Indicadores Financieros</a:t>
            </a:r>
          </a:p>
        </p:txBody>
      </p:sp>
      <p:sp>
        <p:nvSpPr>
          <p:cNvPr id="3" name="2 CuadroTexto"/>
          <p:cNvSpPr txBox="1"/>
          <p:nvPr/>
        </p:nvSpPr>
        <p:spPr>
          <a:xfrm>
            <a:off x="251520" y="539388"/>
            <a:ext cx="2232248" cy="369332"/>
          </a:xfrm>
          <a:prstGeom prst="rect">
            <a:avLst/>
          </a:prstGeom>
          <a:noFill/>
        </p:spPr>
        <p:txBody>
          <a:bodyPr wrap="square" rtlCol="0">
            <a:spAutoFit/>
          </a:bodyPr>
          <a:lstStyle/>
          <a:p>
            <a:r>
              <a:rPr lang="es-MX" b="1" dirty="0"/>
              <a:t>ENDEUDAMIENTO</a:t>
            </a:r>
            <a:endParaRPr lang="es-EC" b="1" dirty="0"/>
          </a:p>
        </p:txBody>
      </p:sp>
      <p:graphicFrame>
        <p:nvGraphicFramePr>
          <p:cNvPr id="4" name="Chart 25">
            <a:extLst>
              <a:ext uri="{FF2B5EF4-FFF2-40B4-BE49-F238E27FC236}">
                <a16:creationId xmlns="" xmlns:a16="http://schemas.microsoft.com/office/drawing/2014/main" id="{00000000-0008-0000-0400-000080180000}"/>
              </a:ext>
            </a:extLst>
          </p:cNvPr>
          <p:cNvGraphicFramePr/>
          <p:nvPr>
            <p:extLst>
              <p:ext uri="{D42A27DB-BD31-4B8C-83A1-F6EECF244321}">
                <p14:modId xmlns:p14="http://schemas.microsoft.com/office/powerpoint/2010/main" val="2803361733"/>
              </p:ext>
            </p:extLst>
          </p:nvPr>
        </p:nvGraphicFramePr>
        <p:xfrm>
          <a:off x="97755" y="908720"/>
          <a:ext cx="4772025" cy="23717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Tabla"/>
          <p:cNvGraphicFramePr>
            <a:graphicFrameLocks noGrp="1"/>
          </p:cNvGraphicFramePr>
          <p:nvPr>
            <p:extLst>
              <p:ext uri="{D42A27DB-BD31-4B8C-83A1-F6EECF244321}">
                <p14:modId xmlns:p14="http://schemas.microsoft.com/office/powerpoint/2010/main" val="934927472"/>
              </p:ext>
            </p:extLst>
          </p:nvPr>
        </p:nvGraphicFramePr>
        <p:xfrm>
          <a:off x="1259632" y="3356992"/>
          <a:ext cx="2664296" cy="432048"/>
        </p:xfrm>
        <a:graphic>
          <a:graphicData uri="http://schemas.openxmlformats.org/drawingml/2006/table">
            <a:tbl>
              <a:tblPr>
                <a:tableStyleId>{5C22544A-7EE6-4342-B048-85BDC9FD1C3A}</a:tableStyleId>
              </a:tblPr>
              <a:tblGrid>
                <a:gridCol w="2664296">
                  <a:extLst>
                    <a:ext uri="{9D8B030D-6E8A-4147-A177-3AD203B41FA5}">
                      <a16:colId xmlns="" xmlns:a16="http://schemas.microsoft.com/office/drawing/2014/main" val="20000"/>
                    </a:ext>
                  </a:extLst>
                </a:gridCol>
              </a:tblGrid>
              <a:tr h="432048">
                <a:tc>
                  <a:txBody>
                    <a:bodyPr/>
                    <a:lstStyle/>
                    <a:p>
                      <a:pPr algn="ctr" fontAlgn="ctr"/>
                      <a:r>
                        <a:rPr lang="es-EC" sz="1000" u="none" strike="noStrike" dirty="0">
                          <a:effectLst/>
                        </a:rPr>
                        <a:t>( Pasivo Total / Activo Total)</a:t>
                      </a:r>
                      <a:endParaRPr lang="es-EC" sz="1000" b="0" i="0" u="none" strike="noStrike" dirty="0">
                        <a:solidFill>
                          <a:srgbClr val="000000"/>
                        </a:solidFill>
                        <a:effectLst/>
                        <a:latin typeface="Arial"/>
                      </a:endParaRPr>
                    </a:p>
                  </a:txBody>
                  <a:tcPr marL="0" marR="0" marT="0" marB="0" anchor="ctr"/>
                </a:tc>
                <a:extLst>
                  <a:ext uri="{0D108BD9-81ED-4DB2-BD59-A6C34878D82A}">
                    <a16:rowId xmlns="" xmlns:a16="http://schemas.microsoft.com/office/drawing/2014/main" val="10000"/>
                  </a:ext>
                </a:extLst>
              </a:tr>
            </a:tbl>
          </a:graphicData>
        </a:graphic>
      </p:graphicFrame>
      <p:graphicFrame>
        <p:nvGraphicFramePr>
          <p:cNvPr id="6" name="Chart 65">
            <a:extLst>
              <a:ext uri="{FF2B5EF4-FFF2-40B4-BE49-F238E27FC236}">
                <a16:creationId xmlns="" xmlns:a16="http://schemas.microsoft.com/office/drawing/2014/main" id="{00000000-0008-0000-0400-000081180000}"/>
              </a:ext>
            </a:extLst>
          </p:cNvPr>
          <p:cNvGraphicFramePr/>
          <p:nvPr>
            <p:extLst>
              <p:ext uri="{D42A27DB-BD31-4B8C-83A1-F6EECF244321}">
                <p14:modId xmlns:p14="http://schemas.microsoft.com/office/powerpoint/2010/main" val="2276601268"/>
              </p:ext>
            </p:extLst>
          </p:nvPr>
        </p:nvGraphicFramePr>
        <p:xfrm>
          <a:off x="4981575" y="724054"/>
          <a:ext cx="4162425" cy="25336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6 Tabla"/>
          <p:cNvGraphicFramePr>
            <a:graphicFrameLocks noGrp="1"/>
          </p:cNvGraphicFramePr>
          <p:nvPr>
            <p:extLst>
              <p:ext uri="{D42A27DB-BD31-4B8C-83A1-F6EECF244321}">
                <p14:modId xmlns:p14="http://schemas.microsoft.com/office/powerpoint/2010/main" val="883092212"/>
              </p:ext>
            </p:extLst>
          </p:nvPr>
        </p:nvGraphicFramePr>
        <p:xfrm>
          <a:off x="6300192" y="3284984"/>
          <a:ext cx="1816100" cy="323850"/>
        </p:xfrm>
        <a:graphic>
          <a:graphicData uri="http://schemas.openxmlformats.org/drawingml/2006/table">
            <a:tbl>
              <a:tblPr>
                <a:tableStyleId>{5C22544A-7EE6-4342-B048-85BDC9FD1C3A}</a:tableStyleId>
              </a:tblPr>
              <a:tblGrid>
                <a:gridCol w="1816100">
                  <a:extLst>
                    <a:ext uri="{9D8B030D-6E8A-4147-A177-3AD203B41FA5}">
                      <a16:colId xmlns="" xmlns:a16="http://schemas.microsoft.com/office/drawing/2014/main" val="20000"/>
                    </a:ext>
                  </a:extLst>
                </a:gridCol>
              </a:tblGrid>
              <a:tr h="323850">
                <a:tc>
                  <a:txBody>
                    <a:bodyPr/>
                    <a:lstStyle/>
                    <a:p>
                      <a:pPr algn="ctr" fontAlgn="ctr"/>
                      <a:r>
                        <a:rPr lang="es-EC" sz="1000" u="none" strike="noStrike" dirty="0">
                          <a:effectLst/>
                        </a:rPr>
                        <a:t>( Pasivo Total / Patrimonio Neto)</a:t>
                      </a:r>
                      <a:endParaRPr lang="es-EC" sz="1000" b="0" i="0" u="none" strike="noStrike" dirty="0">
                        <a:solidFill>
                          <a:srgbClr val="000000"/>
                        </a:solidFill>
                        <a:effectLst/>
                        <a:latin typeface="Arial"/>
                      </a:endParaRPr>
                    </a:p>
                  </a:txBody>
                  <a:tcPr marL="0" marR="0" marT="0" marB="0" anchor="ctr"/>
                </a:tc>
                <a:extLst>
                  <a:ext uri="{0D108BD9-81ED-4DB2-BD59-A6C34878D82A}">
                    <a16:rowId xmlns="" xmlns:a16="http://schemas.microsoft.com/office/drawing/2014/main" val="10000"/>
                  </a:ext>
                </a:extLst>
              </a:tr>
            </a:tbl>
          </a:graphicData>
        </a:graphic>
      </p:graphicFrame>
      <p:graphicFrame>
        <p:nvGraphicFramePr>
          <p:cNvPr id="8" name="Chart 17">
            <a:extLst>
              <a:ext uri="{FF2B5EF4-FFF2-40B4-BE49-F238E27FC236}">
                <a16:creationId xmlns="" xmlns:a16="http://schemas.microsoft.com/office/drawing/2014/main" id="{00000000-0008-0000-0400-000083180000}"/>
              </a:ext>
            </a:extLst>
          </p:cNvPr>
          <p:cNvGraphicFramePr/>
          <p:nvPr>
            <p:extLst>
              <p:ext uri="{D42A27DB-BD31-4B8C-83A1-F6EECF244321}">
                <p14:modId xmlns:p14="http://schemas.microsoft.com/office/powerpoint/2010/main" val="3690812959"/>
              </p:ext>
            </p:extLst>
          </p:nvPr>
        </p:nvGraphicFramePr>
        <p:xfrm>
          <a:off x="197768" y="3717032"/>
          <a:ext cx="4572000" cy="23291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18">
            <a:extLst>
              <a:ext uri="{FF2B5EF4-FFF2-40B4-BE49-F238E27FC236}">
                <a16:creationId xmlns="" xmlns:a16="http://schemas.microsoft.com/office/drawing/2014/main" id="{00000000-0008-0000-0400-000084180000}"/>
              </a:ext>
            </a:extLst>
          </p:cNvPr>
          <p:cNvGraphicFramePr/>
          <p:nvPr>
            <p:extLst>
              <p:ext uri="{D42A27DB-BD31-4B8C-83A1-F6EECF244321}">
                <p14:modId xmlns:p14="http://schemas.microsoft.com/office/powerpoint/2010/main" val="3010833834"/>
              </p:ext>
            </p:extLst>
          </p:nvPr>
        </p:nvGraphicFramePr>
        <p:xfrm>
          <a:off x="5035427" y="3645024"/>
          <a:ext cx="3923928" cy="2455168"/>
        </p:xfrm>
        <a:graphic>
          <a:graphicData uri="http://schemas.openxmlformats.org/drawingml/2006/chart">
            <c:chart xmlns:c="http://schemas.openxmlformats.org/drawingml/2006/chart" xmlns:r="http://schemas.openxmlformats.org/officeDocument/2006/relationships" r:id="rId5"/>
          </a:graphicData>
        </a:graphic>
      </p:graphicFrame>
      <p:pic>
        <p:nvPicPr>
          <p:cNvPr id="60417"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9395" y="6021288"/>
            <a:ext cx="18288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1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9992" y="5975945"/>
            <a:ext cx="22955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6221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347864" y="0"/>
            <a:ext cx="5616625" cy="523220"/>
          </a:xfrm>
          <a:prstGeom prst="rect">
            <a:avLst/>
          </a:prstGeom>
          <a:noFill/>
        </p:spPr>
        <p:txBody>
          <a:bodyPr wrap="square" rtlCol="0">
            <a:spAutoFit/>
          </a:bodyPr>
          <a:lstStyle/>
          <a:p>
            <a:r>
              <a:rPr lang="es-ES" sz="2800" b="1" i="1" dirty="0">
                <a:latin typeface="Times New Roman" panose="02020603050405020304" pitchFamily="18" charset="0"/>
                <a:cs typeface="Times New Roman" panose="02020603050405020304" pitchFamily="18" charset="0"/>
              </a:rPr>
              <a:t>Categoría I Indicadores Financieros</a:t>
            </a:r>
          </a:p>
        </p:txBody>
      </p:sp>
      <p:graphicFrame>
        <p:nvGraphicFramePr>
          <p:cNvPr id="3" name="Chart 80">
            <a:extLst>
              <a:ext uri="{FF2B5EF4-FFF2-40B4-BE49-F238E27FC236}">
                <a16:creationId xmlns="" xmlns:a16="http://schemas.microsoft.com/office/drawing/2014/main" id="{D4F895F5-E7F2-4F55-BB1C-FE671B2085F9}"/>
              </a:ext>
            </a:extLst>
          </p:cNvPr>
          <p:cNvGraphicFramePr/>
          <p:nvPr>
            <p:extLst>
              <p:ext uri="{D42A27DB-BD31-4B8C-83A1-F6EECF244321}">
                <p14:modId xmlns:p14="http://schemas.microsoft.com/office/powerpoint/2010/main" val="1835711266"/>
              </p:ext>
            </p:extLst>
          </p:nvPr>
        </p:nvGraphicFramePr>
        <p:xfrm>
          <a:off x="191466" y="773996"/>
          <a:ext cx="3888432" cy="2520280"/>
        </p:xfrm>
        <a:graphic>
          <a:graphicData uri="http://schemas.openxmlformats.org/drawingml/2006/chart">
            <c:chart xmlns:c="http://schemas.openxmlformats.org/drawingml/2006/chart" xmlns:r="http://schemas.openxmlformats.org/officeDocument/2006/relationships" r:id="rId2"/>
          </a:graphicData>
        </a:graphic>
      </p:graphicFrame>
      <p:sp>
        <p:nvSpPr>
          <p:cNvPr id="4" name="3 CuadroTexto"/>
          <p:cNvSpPr txBox="1"/>
          <p:nvPr/>
        </p:nvSpPr>
        <p:spPr>
          <a:xfrm>
            <a:off x="251520" y="404664"/>
            <a:ext cx="3096344" cy="369332"/>
          </a:xfrm>
          <a:prstGeom prst="rect">
            <a:avLst/>
          </a:prstGeom>
          <a:noFill/>
        </p:spPr>
        <p:txBody>
          <a:bodyPr wrap="square" rtlCol="0">
            <a:spAutoFit/>
          </a:bodyPr>
          <a:lstStyle/>
          <a:p>
            <a:r>
              <a:rPr lang="es-MX" b="1" dirty="0"/>
              <a:t>Razones de actividad</a:t>
            </a:r>
            <a:endParaRPr lang="es-EC" b="1" dirty="0"/>
          </a:p>
        </p:txBody>
      </p:sp>
      <p:graphicFrame>
        <p:nvGraphicFramePr>
          <p:cNvPr id="5" name="Chart 81">
            <a:extLst>
              <a:ext uri="{FF2B5EF4-FFF2-40B4-BE49-F238E27FC236}">
                <a16:creationId xmlns="" xmlns:a16="http://schemas.microsoft.com/office/drawing/2014/main" id="{EC8C7345-2553-4DFE-B41A-8870F6869774}"/>
              </a:ext>
            </a:extLst>
          </p:cNvPr>
          <p:cNvGraphicFramePr/>
          <p:nvPr>
            <p:extLst>
              <p:ext uri="{D42A27DB-BD31-4B8C-83A1-F6EECF244321}">
                <p14:modId xmlns:p14="http://schemas.microsoft.com/office/powerpoint/2010/main" val="1753072704"/>
              </p:ext>
            </p:extLst>
          </p:nvPr>
        </p:nvGraphicFramePr>
        <p:xfrm>
          <a:off x="4716016" y="589330"/>
          <a:ext cx="4114800" cy="2819400"/>
        </p:xfrm>
        <a:graphic>
          <a:graphicData uri="http://schemas.openxmlformats.org/drawingml/2006/chart">
            <c:chart xmlns:c="http://schemas.openxmlformats.org/drawingml/2006/chart" xmlns:r="http://schemas.openxmlformats.org/officeDocument/2006/relationships" r:id="rId3"/>
          </a:graphicData>
        </a:graphic>
      </p:graphicFrame>
      <p:pic>
        <p:nvPicPr>
          <p:cNvPr id="5939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7" y="3284984"/>
            <a:ext cx="2952328" cy="371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3356992"/>
            <a:ext cx="3685712" cy="353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Chart 83">
            <a:extLst>
              <a:ext uri="{FF2B5EF4-FFF2-40B4-BE49-F238E27FC236}">
                <a16:creationId xmlns="" xmlns:a16="http://schemas.microsoft.com/office/drawing/2014/main" id="{478D00B7-F8D0-4A60-91B1-970799F06D41}"/>
              </a:ext>
            </a:extLst>
          </p:cNvPr>
          <p:cNvGraphicFramePr/>
          <p:nvPr>
            <p:extLst>
              <p:ext uri="{D42A27DB-BD31-4B8C-83A1-F6EECF244321}">
                <p14:modId xmlns:p14="http://schemas.microsoft.com/office/powerpoint/2010/main" val="1660233245"/>
              </p:ext>
            </p:extLst>
          </p:nvPr>
        </p:nvGraphicFramePr>
        <p:xfrm>
          <a:off x="107666" y="3643229"/>
          <a:ext cx="4248150" cy="2543175"/>
        </p:xfrm>
        <a:graphic>
          <a:graphicData uri="http://schemas.openxmlformats.org/drawingml/2006/chart">
            <c:chart xmlns:c="http://schemas.openxmlformats.org/drawingml/2006/chart" xmlns:r="http://schemas.openxmlformats.org/officeDocument/2006/relationships" r:id="rId6"/>
          </a:graphicData>
        </a:graphic>
      </p:graphicFrame>
      <p:pic>
        <p:nvPicPr>
          <p:cNvPr id="5939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0032" y="4509120"/>
            <a:ext cx="2952328" cy="442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6221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84">
            <a:extLst>
              <a:ext uri="{FF2B5EF4-FFF2-40B4-BE49-F238E27FC236}">
                <a16:creationId xmlns="" xmlns:a16="http://schemas.microsoft.com/office/drawing/2014/main" id="{7E6E3DE6-519A-4726-9431-6FD7629DB274}"/>
              </a:ext>
            </a:extLst>
          </p:cNvPr>
          <p:cNvGraphicFramePr/>
          <p:nvPr>
            <p:extLst>
              <p:ext uri="{D42A27DB-BD31-4B8C-83A1-F6EECF244321}">
                <p14:modId xmlns:p14="http://schemas.microsoft.com/office/powerpoint/2010/main" val="1649344547"/>
              </p:ext>
            </p:extLst>
          </p:nvPr>
        </p:nvGraphicFramePr>
        <p:xfrm>
          <a:off x="4701716" y="3140968"/>
          <a:ext cx="4211960" cy="2617748"/>
        </p:xfrm>
        <a:graphic>
          <a:graphicData uri="http://schemas.openxmlformats.org/drawingml/2006/chart">
            <c:chart xmlns:c="http://schemas.openxmlformats.org/drawingml/2006/chart" xmlns:r="http://schemas.openxmlformats.org/officeDocument/2006/relationships" r:id="rId2"/>
          </a:graphicData>
        </a:graphic>
      </p:graphicFrame>
      <p:sp>
        <p:nvSpPr>
          <p:cNvPr id="3" name="2 CuadroTexto"/>
          <p:cNvSpPr txBox="1"/>
          <p:nvPr/>
        </p:nvSpPr>
        <p:spPr>
          <a:xfrm>
            <a:off x="3347864" y="0"/>
            <a:ext cx="5616625" cy="523220"/>
          </a:xfrm>
          <a:prstGeom prst="rect">
            <a:avLst/>
          </a:prstGeom>
          <a:noFill/>
        </p:spPr>
        <p:txBody>
          <a:bodyPr wrap="square" rtlCol="0">
            <a:spAutoFit/>
          </a:bodyPr>
          <a:lstStyle/>
          <a:p>
            <a:r>
              <a:rPr lang="es-ES" sz="2800" b="1" i="1" dirty="0">
                <a:latin typeface="Times New Roman" panose="02020603050405020304" pitchFamily="18" charset="0"/>
                <a:cs typeface="Times New Roman" panose="02020603050405020304" pitchFamily="18" charset="0"/>
              </a:rPr>
              <a:t>Categoría I Indicadores Financieros</a:t>
            </a:r>
          </a:p>
        </p:txBody>
      </p:sp>
      <p:pic>
        <p:nvPicPr>
          <p:cNvPr id="634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3360" y="5877272"/>
            <a:ext cx="3024336" cy="230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Chart 82">
            <a:extLst>
              <a:ext uri="{FF2B5EF4-FFF2-40B4-BE49-F238E27FC236}">
                <a16:creationId xmlns="" xmlns:a16="http://schemas.microsoft.com/office/drawing/2014/main" id="{ECD600A1-A35E-4A53-A02B-A18AAA076453}"/>
              </a:ext>
            </a:extLst>
          </p:cNvPr>
          <p:cNvGraphicFramePr/>
          <p:nvPr>
            <p:extLst>
              <p:ext uri="{D42A27DB-BD31-4B8C-83A1-F6EECF244321}">
                <p14:modId xmlns:p14="http://schemas.microsoft.com/office/powerpoint/2010/main" val="3760346027"/>
              </p:ext>
            </p:extLst>
          </p:nvPr>
        </p:nvGraphicFramePr>
        <p:xfrm>
          <a:off x="323528" y="692696"/>
          <a:ext cx="4191000" cy="2262505"/>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2466" y="2996952"/>
            <a:ext cx="2520280" cy="418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3215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pic>
        <p:nvPicPr>
          <p:cNvPr id="6451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126500"/>
            <a:ext cx="2520280" cy="446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3347864" y="0"/>
            <a:ext cx="5616625" cy="523220"/>
          </a:xfrm>
          <a:prstGeom prst="rect">
            <a:avLst/>
          </a:prstGeom>
          <a:noFill/>
        </p:spPr>
        <p:txBody>
          <a:bodyPr wrap="square" rtlCol="0">
            <a:spAutoFit/>
          </a:bodyPr>
          <a:lstStyle/>
          <a:p>
            <a:r>
              <a:rPr lang="es-ES" sz="2800" b="1" i="1" dirty="0">
                <a:latin typeface="Times New Roman" panose="02020603050405020304" pitchFamily="18" charset="0"/>
                <a:cs typeface="Times New Roman" panose="02020603050405020304" pitchFamily="18" charset="0"/>
              </a:rPr>
              <a:t>Categoría I Indicadores Financieros</a:t>
            </a:r>
          </a:p>
        </p:txBody>
      </p:sp>
      <p:graphicFrame>
        <p:nvGraphicFramePr>
          <p:cNvPr id="7" name="Chart 27">
            <a:extLst>
              <a:ext uri="{FF2B5EF4-FFF2-40B4-BE49-F238E27FC236}">
                <a16:creationId xmlns="" xmlns:a16="http://schemas.microsoft.com/office/drawing/2014/main" id="{00000000-0008-0000-0600-00009C6C0000}"/>
              </a:ext>
            </a:extLst>
          </p:cNvPr>
          <p:cNvGraphicFramePr/>
          <p:nvPr>
            <p:extLst>
              <p:ext uri="{D42A27DB-BD31-4B8C-83A1-F6EECF244321}">
                <p14:modId xmlns:p14="http://schemas.microsoft.com/office/powerpoint/2010/main" val="1029810844"/>
              </p:ext>
            </p:extLst>
          </p:nvPr>
        </p:nvGraphicFramePr>
        <p:xfrm>
          <a:off x="234070" y="659525"/>
          <a:ext cx="3724320" cy="24669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64">
            <a:extLst>
              <a:ext uri="{FF2B5EF4-FFF2-40B4-BE49-F238E27FC236}">
                <a16:creationId xmlns="" xmlns:a16="http://schemas.microsoft.com/office/drawing/2014/main" id="{00000000-0008-0000-0600-00009D6C0000}"/>
              </a:ext>
            </a:extLst>
          </p:cNvPr>
          <p:cNvGraphicFramePr/>
          <p:nvPr>
            <p:extLst>
              <p:ext uri="{D42A27DB-BD31-4B8C-83A1-F6EECF244321}">
                <p14:modId xmlns:p14="http://schemas.microsoft.com/office/powerpoint/2010/main" val="1716012330"/>
              </p:ext>
            </p:extLst>
          </p:nvPr>
        </p:nvGraphicFramePr>
        <p:xfrm>
          <a:off x="4499992" y="659525"/>
          <a:ext cx="4245496" cy="2466975"/>
        </p:xfrm>
        <a:graphic>
          <a:graphicData uri="http://schemas.openxmlformats.org/drawingml/2006/chart">
            <c:chart xmlns:c="http://schemas.openxmlformats.org/drawingml/2006/chart" xmlns:r="http://schemas.openxmlformats.org/officeDocument/2006/relationships" r:id="rId4"/>
          </a:graphicData>
        </a:graphic>
      </p:graphicFrame>
      <p:pic>
        <p:nvPicPr>
          <p:cNvPr id="645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088" y="3068960"/>
            <a:ext cx="3339794" cy="43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3 Tabla"/>
          <p:cNvGraphicFramePr>
            <a:graphicFrameLocks noGrp="1"/>
          </p:cNvGraphicFramePr>
          <p:nvPr>
            <p:extLst>
              <p:ext uri="{D42A27DB-BD31-4B8C-83A1-F6EECF244321}">
                <p14:modId xmlns:p14="http://schemas.microsoft.com/office/powerpoint/2010/main" val="3452417952"/>
              </p:ext>
            </p:extLst>
          </p:nvPr>
        </p:nvGraphicFramePr>
        <p:xfrm>
          <a:off x="4572000" y="5805264"/>
          <a:ext cx="2286000" cy="190500"/>
        </p:xfrm>
        <a:graphic>
          <a:graphicData uri="http://schemas.openxmlformats.org/drawingml/2006/table">
            <a:tbl>
              <a:tblPr>
                <a:tableStyleId>{5C22544A-7EE6-4342-B048-85BDC9FD1C3A}</a:tableStyleId>
              </a:tblPr>
              <a:tblGrid>
                <a:gridCol w="2286000">
                  <a:extLst>
                    <a:ext uri="{9D8B030D-6E8A-4147-A177-3AD203B41FA5}">
                      <a16:colId xmlns="" xmlns:a16="http://schemas.microsoft.com/office/drawing/2014/main" val="20000"/>
                    </a:ext>
                  </a:extLst>
                </a:gridCol>
              </a:tblGrid>
              <a:tr h="190500">
                <a:tc>
                  <a:txBody>
                    <a:bodyPr/>
                    <a:lstStyle/>
                    <a:p>
                      <a:pPr algn="ctr" fontAlgn="ctr"/>
                      <a:r>
                        <a:rPr lang="es-EC" sz="1000" b="1" u="none" strike="noStrike" dirty="0">
                          <a:effectLst/>
                        </a:rPr>
                        <a:t>( Utilidad Neta / Patrimonio Total)</a:t>
                      </a:r>
                      <a:endParaRPr lang="es-EC" sz="1000" b="1" i="0" u="none" strike="noStrike" dirty="0">
                        <a:solidFill>
                          <a:srgbClr val="000000"/>
                        </a:solidFill>
                        <a:effectLst/>
                        <a:latin typeface="Times New Roman"/>
                      </a:endParaRPr>
                    </a:p>
                  </a:txBody>
                  <a:tcPr marL="0" marR="0" marT="0" marB="0" anchor="ctr"/>
                </a:tc>
                <a:extLst>
                  <a:ext uri="{0D108BD9-81ED-4DB2-BD59-A6C34878D82A}">
                    <a16:rowId xmlns="" xmlns:a16="http://schemas.microsoft.com/office/drawing/2014/main" val="10000"/>
                  </a:ext>
                </a:extLst>
              </a:tr>
            </a:tbl>
          </a:graphicData>
        </a:graphic>
      </p:graphicFrame>
      <p:graphicFrame>
        <p:nvGraphicFramePr>
          <p:cNvPr id="12" name="Chart 100">
            <a:extLst>
              <a:ext uri="{FF2B5EF4-FFF2-40B4-BE49-F238E27FC236}">
                <a16:creationId xmlns="" xmlns:a16="http://schemas.microsoft.com/office/drawing/2014/main" id="{00000000-0008-0000-0600-0000A06C0000}"/>
              </a:ext>
            </a:extLst>
          </p:cNvPr>
          <p:cNvGraphicFramePr/>
          <p:nvPr>
            <p:extLst>
              <p:ext uri="{D42A27DB-BD31-4B8C-83A1-F6EECF244321}">
                <p14:modId xmlns:p14="http://schemas.microsoft.com/office/powerpoint/2010/main" val="905792295"/>
              </p:ext>
            </p:extLst>
          </p:nvPr>
        </p:nvGraphicFramePr>
        <p:xfrm>
          <a:off x="395536" y="3861048"/>
          <a:ext cx="3670920" cy="218122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88997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graphicFrame>
        <p:nvGraphicFramePr>
          <p:cNvPr id="2" name="1 Gráfico"/>
          <p:cNvGraphicFramePr/>
          <p:nvPr>
            <p:extLst>
              <p:ext uri="{D42A27DB-BD31-4B8C-83A1-F6EECF244321}">
                <p14:modId xmlns:p14="http://schemas.microsoft.com/office/powerpoint/2010/main" val="363855177"/>
              </p:ext>
            </p:extLst>
          </p:nvPr>
        </p:nvGraphicFramePr>
        <p:xfrm>
          <a:off x="179512" y="620688"/>
          <a:ext cx="4277385" cy="2592288"/>
        </p:xfrm>
        <a:graphic>
          <a:graphicData uri="http://schemas.openxmlformats.org/drawingml/2006/chart">
            <c:chart xmlns:c="http://schemas.openxmlformats.org/drawingml/2006/chart" xmlns:r="http://schemas.openxmlformats.org/officeDocument/2006/relationships" r:id="rId2"/>
          </a:graphicData>
        </a:graphic>
      </p:graphicFrame>
      <p:sp>
        <p:nvSpPr>
          <p:cNvPr id="3" name="2 Rectángulo"/>
          <p:cNvSpPr/>
          <p:nvPr/>
        </p:nvSpPr>
        <p:spPr>
          <a:xfrm>
            <a:off x="602083" y="3121804"/>
            <a:ext cx="3681885" cy="461665"/>
          </a:xfrm>
          <a:prstGeom prst="rect">
            <a:avLst/>
          </a:prstGeom>
        </p:spPr>
        <p:txBody>
          <a:bodyPr wrap="square">
            <a:spAutoFit/>
          </a:bodyPr>
          <a:lstStyle/>
          <a:p>
            <a:pPr algn="ctr"/>
            <a:r>
              <a:rPr lang="es-ES" sz="1200" dirty="0">
                <a:latin typeface="Times New Roman" panose="02020603050405020304" pitchFamily="18" charset="0"/>
                <a:cs typeface="Times New Roman" panose="02020603050405020304" pitchFamily="18" charset="0"/>
              </a:rPr>
              <a:t>Producto interno Bruto Ecuador</a:t>
            </a:r>
            <a:endParaRPr lang="es-EC" sz="1200" dirty="0">
              <a:latin typeface="Times New Roman" panose="02020603050405020304" pitchFamily="18" charset="0"/>
              <a:cs typeface="Times New Roman" panose="02020603050405020304" pitchFamily="18" charset="0"/>
            </a:endParaRPr>
          </a:p>
          <a:p>
            <a:pPr algn="ctr"/>
            <a:r>
              <a:rPr lang="es-ES" sz="1200" dirty="0">
                <a:latin typeface="Times New Roman" panose="02020603050405020304" pitchFamily="18" charset="0"/>
                <a:cs typeface="Times New Roman" panose="02020603050405020304" pitchFamily="18" charset="0"/>
              </a:rPr>
              <a:t>Fuente: Banco Central del Ecuador (2017)</a:t>
            </a:r>
            <a:endParaRPr lang="es-EC" sz="1200" dirty="0">
              <a:latin typeface="Times New Roman" panose="02020603050405020304" pitchFamily="18" charset="0"/>
              <a:cs typeface="Times New Roman" panose="02020603050405020304" pitchFamily="18" charset="0"/>
            </a:endParaRPr>
          </a:p>
        </p:txBody>
      </p:sp>
      <p:graphicFrame>
        <p:nvGraphicFramePr>
          <p:cNvPr id="6" name="5 Gráfico"/>
          <p:cNvGraphicFramePr/>
          <p:nvPr>
            <p:extLst>
              <p:ext uri="{D42A27DB-BD31-4B8C-83A1-F6EECF244321}">
                <p14:modId xmlns:p14="http://schemas.microsoft.com/office/powerpoint/2010/main" val="1122503166"/>
              </p:ext>
            </p:extLst>
          </p:nvPr>
        </p:nvGraphicFramePr>
        <p:xfrm>
          <a:off x="4427984" y="2708920"/>
          <a:ext cx="4320480" cy="2592288"/>
        </p:xfrm>
        <a:graphic>
          <a:graphicData uri="http://schemas.openxmlformats.org/drawingml/2006/chart">
            <c:chart xmlns:c="http://schemas.openxmlformats.org/drawingml/2006/chart" xmlns:r="http://schemas.openxmlformats.org/officeDocument/2006/relationships" r:id="rId3"/>
          </a:graphicData>
        </a:graphic>
      </p:graphicFrame>
      <p:sp>
        <p:nvSpPr>
          <p:cNvPr id="7" name="6 Rectángulo"/>
          <p:cNvSpPr/>
          <p:nvPr/>
        </p:nvSpPr>
        <p:spPr>
          <a:xfrm>
            <a:off x="4860032" y="5306021"/>
            <a:ext cx="3528392" cy="461665"/>
          </a:xfrm>
          <a:prstGeom prst="rect">
            <a:avLst/>
          </a:prstGeom>
        </p:spPr>
        <p:txBody>
          <a:bodyPr wrap="square">
            <a:spAutoFit/>
          </a:bodyPr>
          <a:lstStyle/>
          <a:p>
            <a:pPr algn="ctr"/>
            <a:r>
              <a:rPr lang="es-ES" sz="1200" dirty="0">
                <a:latin typeface="Times New Roman" panose="02020603050405020304" pitchFamily="18" charset="0"/>
                <a:cs typeface="Times New Roman" panose="02020603050405020304" pitchFamily="18" charset="0"/>
              </a:rPr>
              <a:t>Tasa inflacionaria en el Ecuador</a:t>
            </a:r>
            <a:endParaRPr lang="es-EC" sz="1200" dirty="0">
              <a:latin typeface="Times New Roman" panose="02020603050405020304" pitchFamily="18" charset="0"/>
              <a:cs typeface="Times New Roman" panose="02020603050405020304" pitchFamily="18" charset="0"/>
            </a:endParaRPr>
          </a:p>
          <a:p>
            <a:pPr algn="ctr"/>
            <a:r>
              <a:rPr lang="es-ES" sz="1200" b="1" dirty="0">
                <a:latin typeface="Times New Roman" panose="02020603050405020304" pitchFamily="18" charset="0"/>
                <a:cs typeface="Times New Roman" panose="02020603050405020304" pitchFamily="18" charset="0"/>
              </a:rPr>
              <a:t>Fuente:</a:t>
            </a:r>
            <a:r>
              <a:rPr lang="es-ES" sz="1200" dirty="0">
                <a:latin typeface="Times New Roman" panose="02020603050405020304" pitchFamily="18" charset="0"/>
                <a:cs typeface="Times New Roman" panose="02020603050405020304" pitchFamily="18" charset="0"/>
              </a:rPr>
              <a:t> Banco Central del Ecuador (2017)</a:t>
            </a:r>
            <a:endParaRPr lang="es-EC" sz="1200" dirty="0">
              <a:latin typeface="Times New Roman" panose="02020603050405020304" pitchFamily="18" charset="0"/>
              <a:cs typeface="Times New Roman" panose="02020603050405020304" pitchFamily="18" charset="0"/>
            </a:endParaRPr>
          </a:p>
        </p:txBody>
      </p:sp>
      <p:sp>
        <p:nvSpPr>
          <p:cNvPr id="8" name="7 CuadroTexto"/>
          <p:cNvSpPr txBox="1"/>
          <p:nvPr/>
        </p:nvSpPr>
        <p:spPr>
          <a:xfrm>
            <a:off x="4222745" y="0"/>
            <a:ext cx="4968552" cy="523220"/>
          </a:xfrm>
          <a:prstGeom prst="rect">
            <a:avLst/>
          </a:prstGeom>
          <a:noFill/>
        </p:spPr>
        <p:txBody>
          <a:bodyPr wrap="square" rtlCol="0">
            <a:spAutoFit/>
          </a:bodyPr>
          <a:lstStyle/>
          <a:p>
            <a:r>
              <a:rPr lang="es-ES" sz="2800" b="1" i="1" dirty="0">
                <a:latin typeface="Times New Roman" panose="02020603050405020304" pitchFamily="18" charset="0"/>
                <a:cs typeface="Times New Roman" panose="02020603050405020304" pitchFamily="18" charset="0"/>
              </a:rPr>
              <a:t>Categoría II Factores Externos</a:t>
            </a:r>
          </a:p>
        </p:txBody>
      </p:sp>
    </p:spTree>
    <p:extLst>
      <p:ext uri="{BB962C8B-B14F-4D97-AF65-F5344CB8AC3E}">
        <p14:creationId xmlns:p14="http://schemas.microsoft.com/office/powerpoint/2010/main" val="1921948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90000"/>
          </a:schemeClr>
        </a:solidFill>
        <a:effectLst/>
      </p:bgPr>
    </p:bg>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620688"/>
            <a:ext cx="9144000" cy="5213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5580112" y="0"/>
            <a:ext cx="3312368" cy="646331"/>
          </a:xfrm>
          <a:prstGeom prst="rect">
            <a:avLst/>
          </a:prstGeom>
          <a:noFill/>
        </p:spPr>
        <p:txBody>
          <a:bodyPr wrap="square" rtlCol="0">
            <a:spAutoFit/>
          </a:bodyPr>
          <a:lstStyle/>
          <a:p>
            <a:r>
              <a:rPr lang="es-ES" sz="3600" b="1" i="1" dirty="0">
                <a:latin typeface="+mj-lt"/>
              </a:rPr>
              <a:t>Introducción</a:t>
            </a:r>
          </a:p>
        </p:txBody>
      </p:sp>
      <p:sp>
        <p:nvSpPr>
          <p:cNvPr id="4" name="3 Llamada ovalada"/>
          <p:cNvSpPr/>
          <p:nvPr/>
        </p:nvSpPr>
        <p:spPr>
          <a:xfrm>
            <a:off x="-26509" y="2564904"/>
            <a:ext cx="2952328" cy="144016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accent6"/>
                </a:solidFill>
              </a:rPr>
              <a:t>Industria turística y hotelera en auge</a:t>
            </a:r>
            <a:endParaRPr lang="es-EC" b="1" dirty="0">
              <a:solidFill>
                <a:schemeClr val="accent6"/>
              </a:solidFill>
            </a:endParaRPr>
          </a:p>
        </p:txBody>
      </p:sp>
      <p:sp>
        <p:nvSpPr>
          <p:cNvPr id="7" name="6 Explosión 1"/>
          <p:cNvSpPr/>
          <p:nvPr/>
        </p:nvSpPr>
        <p:spPr>
          <a:xfrm>
            <a:off x="2959224" y="190944"/>
            <a:ext cx="3168352" cy="27340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accent6"/>
                </a:solidFill>
              </a:rPr>
              <a:t>Plan Nacional del buen vivir 2017-2021</a:t>
            </a:r>
            <a:endParaRPr lang="es-EC" b="1" dirty="0">
              <a:solidFill>
                <a:schemeClr val="accent6"/>
              </a:solidFill>
            </a:endParaRPr>
          </a:p>
          <a:p>
            <a:pPr algn="ctr"/>
            <a:endParaRPr lang="es-EC" dirty="0"/>
          </a:p>
        </p:txBody>
      </p:sp>
      <p:sp>
        <p:nvSpPr>
          <p:cNvPr id="8" name="7 Llamada rectangular"/>
          <p:cNvSpPr/>
          <p:nvPr/>
        </p:nvSpPr>
        <p:spPr>
          <a:xfrm>
            <a:off x="7020272" y="1268760"/>
            <a:ext cx="1944216" cy="151216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accent6"/>
                </a:solidFill>
              </a:rPr>
              <a:t>Ecuador potencia turística</a:t>
            </a:r>
            <a:endParaRPr lang="es-EC" b="1" dirty="0">
              <a:solidFill>
                <a:schemeClr val="accent6"/>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2776752665"/>
              </p:ext>
            </p:extLst>
          </p:nvPr>
        </p:nvGraphicFramePr>
        <p:xfrm>
          <a:off x="4572000" y="2636912"/>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1 Gráfico"/>
          <p:cNvGraphicFramePr/>
          <p:nvPr>
            <p:extLst>
              <p:ext uri="{D42A27DB-BD31-4B8C-83A1-F6EECF244321}">
                <p14:modId xmlns:p14="http://schemas.microsoft.com/office/powerpoint/2010/main" val="3456683806"/>
              </p:ext>
            </p:extLst>
          </p:nvPr>
        </p:nvGraphicFramePr>
        <p:xfrm>
          <a:off x="251520" y="620688"/>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2 Rectángulo"/>
          <p:cNvSpPr/>
          <p:nvPr/>
        </p:nvSpPr>
        <p:spPr>
          <a:xfrm>
            <a:off x="700644" y="3411520"/>
            <a:ext cx="3446907" cy="523220"/>
          </a:xfrm>
          <a:prstGeom prst="rect">
            <a:avLst/>
          </a:prstGeom>
        </p:spPr>
        <p:txBody>
          <a:bodyPr wrap="square">
            <a:spAutoFit/>
          </a:bodyPr>
          <a:lstStyle/>
          <a:p>
            <a:pPr algn="ctr"/>
            <a:r>
              <a:rPr lang="es-ES" sz="1400" dirty="0">
                <a:latin typeface="Times New Roman" panose="02020603050405020304" pitchFamily="18" charset="0"/>
                <a:cs typeface="Times New Roman" panose="02020603050405020304" pitchFamily="18" charset="0"/>
              </a:rPr>
              <a:t>Tasa de interés activa Ecuador 2013 - 2017</a:t>
            </a:r>
            <a:endParaRPr lang="es-EC" sz="1400" dirty="0">
              <a:latin typeface="Times New Roman" panose="02020603050405020304" pitchFamily="18" charset="0"/>
              <a:cs typeface="Times New Roman" panose="02020603050405020304" pitchFamily="18" charset="0"/>
            </a:endParaRPr>
          </a:p>
          <a:p>
            <a:pPr algn="ctr"/>
            <a:r>
              <a:rPr lang="es-ES" sz="1400" b="1" dirty="0">
                <a:latin typeface="Times New Roman" panose="02020603050405020304" pitchFamily="18" charset="0"/>
                <a:cs typeface="Times New Roman" panose="02020603050405020304" pitchFamily="18" charset="0"/>
              </a:rPr>
              <a:t>Fuente: </a:t>
            </a:r>
            <a:r>
              <a:rPr lang="es-ES" sz="1400" dirty="0">
                <a:latin typeface="Times New Roman" panose="02020603050405020304" pitchFamily="18" charset="0"/>
                <a:cs typeface="Times New Roman" panose="02020603050405020304" pitchFamily="18" charset="0"/>
              </a:rPr>
              <a:t>Banco Central del Ecuador</a:t>
            </a:r>
            <a:r>
              <a:rPr lang="es-ES" sz="1400" b="1" dirty="0">
                <a:latin typeface="Times New Roman" panose="02020603050405020304" pitchFamily="18" charset="0"/>
                <a:cs typeface="Times New Roman" panose="02020603050405020304" pitchFamily="18" charset="0"/>
              </a:rPr>
              <a:t> </a:t>
            </a:r>
            <a:r>
              <a:rPr lang="es-ES" sz="1400" dirty="0">
                <a:latin typeface="Times New Roman" panose="02020603050405020304" pitchFamily="18" charset="0"/>
                <a:cs typeface="Times New Roman" panose="02020603050405020304" pitchFamily="18" charset="0"/>
              </a:rPr>
              <a:t>(2017)</a:t>
            </a:r>
            <a:endParaRPr lang="es-EC" sz="1400" dirty="0">
              <a:latin typeface="Times New Roman" panose="02020603050405020304" pitchFamily="18" charset="0"/>
              <a:cs typeface="Times New Roman" panose="02020603050405020304" pitchFamily="18" charset="0"/>
            </a:endParaRPr>
          </a:p>
        </p:txBody>
      </p:sp>
      <p:sp>
        <p:nvSpPr>
          <p:cNvPr id="5" name="4 Rectángulo"/>
          <p:cNvSpPr/>
          <p:nvPr/>
        </p:nvSpPr>
        <p:spPr>
          <a:xfrm>
            <a:off x="4788024" y="5589240"/>
            <a:ext cx="3150096" cy="461665"/>
          </a:xfrm>
          <a:prstGeom prst="rect">
            <a:avLst/>
          </a:prstGeom>
        </p:spPr>
        <p:txBody>
          <a:bodyPr wrap="square">
            <a:spAutoFit/>
          </a:bodyPr>
          <a:lstStyle/>
          <a:p>
            <a:pPr algn="ctr"/>
            <a:r>
              <a:rPr lang="es-ES" sz="1200" dirty="0">
                <a:latin typeface="Times New Roman" panose="02020603050405020304" pitchFamily="18" charset="0"/>
                <a:cs typeface="Times New Roman" panose="02020603050405020304" pitchFamily="18" charset="0"/>
              </a:rPr>
              <a:t>  Riesgo País Ecuador</a:t>
            </a:r>
            <a:endParaRPr lang="es-EC" sz="1200" i="1" dirty="0">
              <a:latin typeface="Times New Roman" panose="02020603050405020304" pitchFamily="18" charset="0"/>
              <a:cs typeface="Times New Roman" panose="02020603050405020304" pitchFamily="18" charset="0"/>
            </a:endParaRPr>
          </a:p>
          <a:p>
            <a:pPr algn="ctr"/>
            <a:r>
              <a:rPr lang="es-ES" sz="1200" b="1" dirty="0">
                <a:latin typeface="Times New Roman" panose="02020603050405020304" pitchFamily="18" charset="0"/>
                <a:cs typeface="Times New Roman" panose="02020603050405020304" pitchFamily="18" charset="0"/>
              </a:rPr>
              <a:t>Fuente:</a:t>
            </a:r>
            <a:r>
              <a:rPr lang="es-ES" sz="1200" dirty="0">
                <a:latin typeface="Times New Roman" panose="02020603050405020304" pitchFamily="18" charset="0"/>
                <a:cs typeface="Times New Roman" panose="02020603050405020304" pitchFamily="18" charset="0"/>
              </a:rPr>
              <a:t> Banco Central del Ecuador (2018)</a:t>
            </a:r>
            <a:endParaRPr lang="es-EC" sz="1200" dirty="0">
              <a:latin typeface="Times New Roman" panose="02020603050405020304" pitchFamily="18" charset="0"/>
              <a:cs typeface="Times New Roman" panose="02020603050405020304" pitchFamily="18" charset="0"/>
            </a:endParaRPr>
          </a:p>
        </p:txBody>
      </p:sp>
      <p:sp>
        <p:nvSpPr>
          <p:cNvPr id="6" name="5 CuadroTexto"/>
          <p:cNvSpPr txBox="1"/>
          <p:nvPr/>
        </p:nvSpPr>
        <p:spPr>
          <a:xfrm>
            <a:off x="6300192" y="0"/>
            <a:ext cx="2880320" cy="523220"/>
          </a:xfrm>
          <a:prstGeom prst="rect">
            <a:avLst/>
          </a:prstGeom>
          <a:noFill/>
        </p:spPr>
        <p:txBody>
          <a:bodyPr wrap="square" rtlCol="0">
            <a:spAutoFit/>
          </a:bodyPr>
          <a:lstStyle/>
          <a:p>
            <a:r>
              <a:rPr lang="es-ES" sz="2800" b="1" i="1" dirty="0">
                <a:latin typeface="Times New Roman" panose="02020603050405020304" pitchFamily="18" charset="0"/>
                <a:cs typeface="Times New Roman" panose="02020603050405020304" pitchFamily="18" charset="0"/>
              </a:rPr>
              <a:t>Factores Externos</a:t>
            </a:r>
          </a:p>
        </p:txBody>
      </p:sp>
    </p:spTree>
    <p:extLst>
      <p:ext uri="{BB962C8B-B14F-4D97-AF65-F5344CB8AC3E}">
        <p14:creationId xmlns:p14="http://schemas.microsoft.com/office/powerpoint/2010/main" val="3147090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graphicFrame>
        <p:nvGraphicFramePr>
          <p:cNvPr id="2" name="1 Gráfico"/>
          <p:cNvGraphicFramePr/>
          <p:nvPr>
            <p:extLst>
              <p:ext uri="{D42A27DB-BD31-4B8C-83A1-F6EECF244321}">
                <p14:modId xmlns:p14="http://schemas.microsoft.com/office/powerpoint/2010/main" val="2814490841"/>
              </p:ext>
            </p:extLst>
          </p:nvPr>
        </p:nvGraphicFramePr>
        <p:xfrm>
          <a:off x="179512" y="919736"/>
          <a:ext cx="4572000" cy="2381250"/>
        </p:xfrm>
        <a:graphic>
          <a:graphicData uri="http://schemas.openxmlformats.org/drawingml/2006/chart">
            <c:chart xmlns:c="http://schemas.openxmlformats.org/drawingml/2006/chart" xmlns:r="http://schemas.openxmlformats.org/officeDocument/2006/relationships" r:id="rId2"/>
          </a:graphicData>
        </a:graphic>
      </p:graphicFrame>
      <p:sp>
        <p:nvSpPr>
          <p:cNvPr id="3" name="2 Rectángulo"/>
          <p:cNvSpPr/>
          <p:nvPr/>
        </p:nvSpPr>
        <p:spPr>
          <a:xfrm>
            <a:off x="755576" y="3327375"/>
            <a:ext cx="3528392" cy="461665"/>
          </a:xfrm>
          <a:prstGeom prst="rect">
            <a:avLst/>
          </a:prstGeom>
        </p:spPr>
        <p:txBody>
          <a:bodyPr wrap="square">
            <a:spAutoFit/>
          </a:bodyPr>
          <a:lstStyle/>
          <a:p>
            <a:pPr algn="ctr"/>
            <a:r>
              <a:rPr lang="es-ES" sz="1200" dirty="0">
                <a:latin typeface="Times New Roman" panose="02020603050405020304" pitchFamily="18" charset="0"/>
                <a:cs typeface="Times New Roman" panose="02020603050405020304" pitchFamily="18" charset="0"/>
              </a:rPr>
              <a:t>Capacidad de alojamiento hoteles 2017</a:t>
            </a:r>
            <a:endParaRPr lang="es-EC" sz="1200" dirty="0">
              <a:latin typeface="Times New Roman" panose="02020603050405020304" pitchFamily="18" charset="0"/>
              <a:cs typeface="Times New Roman" panose="02020603050405020304" pitchFamily="18" charset="0"/>
            </a:endParaRPr>
          </a:p>
          <a:p>
            <a:pPr algn="ctr"/>
            <a:r>
              <a:rPr lang="es-ES" sz="1200" b="1" dirty="0">
                <a:latin typeface="Times New Roman" panose="02020603050405020304" pitchFamily="18" charset="0"/>
                <a:cs typeface="Times New Roman" panose="02020603050405020304" pitchFamily="18" charset="0"/>
              </a:rPr>
              <a:t>Fuente:</a:t>
            </a:r>
            <a:r>
              <a:rPr lang="es-ES" sz="1200" dirty="0">
                <a:latin typeface="Times New Roman" panose="02020603050405020304" pitchFamily="18" charset="0"/>
                <a:cs typeface="Times New Roman" panose="02020603050405020304" pitchFamily="18" charset="0"/>
              </a:rPr>
              <a:t> Ministerio de Turismo (2017)</a:t>
            </a:r>
            <a:endParaRPr lang="es-EC" sz="1200" dirty="0">
              <a:latin typeface="Times New Roman" panose="02020603050405020304" pitchFamily="18" charset="0"/>
              <a:cs typeface="Times New Roman" panose="02020603050405020304" pitchFamily="18" charset="0"/>
            </a:endParaRPr>
          </a:p>
        </p:txBody>
      </p:sp>
      <p:sp>
        <p:nvSpPr>
          <p:cNvPr id="4" name="3 CuadroTexto"/>
          <p:cNvSpPr txBox="1"/>
          <p:nvPr/>
        </p:nvSpPr>
        <p:spPr>
          <a:xfrm>
            <a:off x="1583668" y="611858"/>
            <a:ext cx="1872208" cy="338554"/>
          </a:xfrm>
          <a:prstGeom prst="rect">
            <a:avLst/>
          </a:prstGeom>
          <a:noFill/>
        </p:spPr>
        <p:txBody>
          <a:bodyPr wrap="square" rtlCol="0">
            <a:spAutoFit/>
          </a:bodyPr>
          <a:lstStyle/>
          <a:p>
            <a:r>
              <a:rPr lang="es-MX" sz="1600" b="1" dirty="0">
                <a:latin typeface="Times New Roman" panose="02020603050405020304" pitchFamily="18" charset="0"/>
                <a:cs typeface="Times New Roman" panose="02020603050405020304" pitchFamily="18" charset="0"/>
              </a:rPr>
              <a:t>FACTOR SOCIAL</a:t>
            </a:r>
            <a:endParaRPr lang="es-EC" sz="1600" b="1" dirty="0">
              <a:latin typeface="Times New Roman" panose="02020603050405020304" pitchFamily="18" charset="0"/>
              <a:cs typeface="Times New Roman" panose="02020603050405020304" pitchFamily="18" charset="0"/>
            </a:endParaRPr>
          </a:p>
        </p:txBody>
      </p:sp>
      <p:graphicFrame>
        <p:nvGraphicFramePr>
          <p:cNvPr id="5" name="4 Gráfico"/>
          <p:cNvGraphicFramePr/>
          <p:nvPr>
            <p:extLst>
              <p:ext uri="{D42A27DB-BD31-4B8C-83A1-F6EECF244321}">
                <p14:modId xmlns:p14="http://schemas.microsoft.com/office/powerpoint/2010/main" val="3806133483"/>
              </p:ext>
            </p:extLst>
          </p:nvPr>
        </p:nvGraphicFramePr>
        <p:xfrm>
          <a:off x="4427984" y="2752815"/>
          <a:ext cx="4572000" cy="2552700"/>
        </p:xfrm>
        <a:graphic>
          <a:graphicData uri="http://schemas.openxmlformats.org/drawingml/2006/chart">
            <c:chart xmlns:c="http://schemas.openxmlformats.org/drawingml/2006/chart" xmlns:r="http://schemas.openxmlformats.org/officeDocument/2006/relationships" r:id="rId3"/>
          </a:graphicData>
        </a:graphic>
      </p:graphicFrame>
      <p:sp>
        <p:nvSpPr>
          <p:cNvPr id="6" name="5 Rectángulo"/>
          <p:cNvSpPr/>
          <p:nvPr/>
        </p:nvSpPr>
        <p:spPr>
          <a:xfrm>
            <a:off x="3466774" y="5408349"/>
            <a:ext cx="3222104" cy="646331"/>
          </a:xfrm>
          <a:prstGeom prst="rect">
            <a:avLst/>
          </a:prstGeom>
        </p:spPr>
        <p:txBody>
          <a:bodyPr wrap="square">
            <a:spAutoFit/>
          </a:bodyPr>
          <a:lstStyle/>
          <a:p>
            <a:r>
              <a:rPr lang="es-ES" sz="1200" dirty="0">
                <a:latin typeface="Times New Roman" panose="02020603050405020304" pitchFamily="18" charset="0"/>
                <a:cs typeface="Times New Roman" panose="02020603050405020304" pitchFamily="18" charset="0"/>
              </a:rPr>
              <a:t>Subempleo y desempleo en Ecuador 2013 – 2017</a:t>
            </a:r>
            <a:endParaRPr lang="es-EC" sz="1200" dirty="0">
              <a:latin typeface="Times New Roman" panose="02020603050405020304" pitchFamily="18" charset="0"/>
              <a:cs typeface="Times New Roman" panose="02020603050405020304" pitchFamily="18" charset="0"/>
            </a:endParaRPr>
          </a:p>
          <a:p>
            <a:r>
              <a:rPr lang="es-ES" sz="1200" b="1" dirty="0">
                <a:latin typeface="Times New Roman" panose="02020603050405020304" pitchFamily="18" charset="0"/>
                <a:cs typeface="Times New Roman" panose="02020603050405020304" pitchFamily="18" charset="0"/>
              </a:rPr>
              <a:t>Fuente: </a:t>
            </a:r>
            <a:r>
              <a:rPr lang="es-ES" sz="1200" dirty="0">
                <a:latin typeface="Times New Roman" panose="02020603050405020304" pitchFamily="18" charset="0"/>
                <a:cs typeface="Times New Roman" panose="02020603050405020304" pitchFamily="18" charset="0"/>
              </a:rPr>
              <a:t>Instituto Nacional de Estadísticas y Censos (INEC, 2017)</a:t>
            </a:r>
            <a:endParaRPr lang="es-EC" sz="1200" dirty="0">
              <a:latin typeface="Times New Roman" panose="02020603050405020304" pitchFamily="18" charset="0"/>
              <a:cs typeface="Times New Roman" panose="02020603050405020304" pitchFamily="18" charset="0"/>
            </a:endParaRPr>
          </a:p>
        </p:txBody>
      </p:sp>
      <p:sp>
        <p:nvSpPr>
          <p:cNvPr id="7" name="6 CuadroTexto"/>
          <p:cNvSpPr txBox="1"/>
          <p:nvPr/>
        </p:nvSpPr>
        <p:spPr>
          <a:xfrm>
            <a:off x="6249160" y="18723"/>
            <a:ext cx="2880320" cy="523220"/>
          </a:xfrm>
          <a:prstGeom prst="rect">
            <a:avLst/>
          </a:prstGeom>
          <a:noFill/>
        </p:spPr>
        <p:txBody>
          <a:bodyPr wrap="square" rtlCol="0">
            <a:spAutoFit/>
          </a:bodyPr>
          <a:lstStyle/>
          <a:p>
            <a:r>
              <a:rPr lang="es-ES" sz="2800" b="1" i="1" dirty="0">
                <a:latin typeface="Times New Roman" panose="02020603050405020304" pitchFamily="18" charset="0"/>
                <a:cs typeface="Times New Roman" panose="02020603050405020304" pitchFamily="18" charset="0"/>
              </a:rPr>
              <a:t>Factores Externos</a:t>
            </a:r>
          </a:p>
        </p:txBody>
      </p:sp>
    </p:spTree>
    <p:extLst>
      <p:ext uri="{BB962C8B-B14F-4D97-AF65-F5344CB8AC3E}">
        <p14:creationId xmlns:p14="http://schemas.microsoft.com/office/powerpoint/2010/main" val="4071809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graphicFrame>
        <p:nvGraphicFramePr>
          <p:cNvPr id="2" name="1 Gráfico"/>
          <p:cNvGraphicFramePr/>
          <p:nvPr>
            <p:extLst>
              <p:ext uri="{D42A27DB-BD31-4B8C-83A1-F6EECF244321}">
                <p14:modId xmlns:p14="http://schemas.microsoft.com/office/powerpoint/2010/main" val="4070713298"/>
              </p:ext>
            </p:extLst>
          </p:nvPr>
        </p:nvGraphicFramePr>
        <p:xfrm>
          <a:off x="360040" y="918012"/>
          <a:ext cx="4838378" cy="2717140"/>
        </p:xfrm>
        <a:graphic>
          <a:graphicData uri="http://schemas.openxmlformats.org/drawingml/2006/chart">
            <c:chart xmlns:c="http://schemas.openxmlformats.org/drawingml/2006/chart" xmlns:r="http://schemas.openxmlformats.org/officeDocument/2006/relationships" r:id="rId2"/>
          </a:graphicData>
        </a:graphic>
      </p:graphicFrame>
      <p:sp>
        <p:nvSpPr>
          <p:cNvPr id="4" name="3 Rectángulo"/>
          <p:cNvSpPr/>
          <p:nvPr/>
        </p:nvSpPr>
        <p:spPr>
          <a:xfrm>
            <a:off x="360040" y="3770456"/>
            <a:ext cx="4572000" cy="738664"/>
          </a:xfrm>
          <a:prstGeom prst="rect">
            <a:avLst/>
          </a:prstGeom>
        </p:spPr>
        <p:txBody>
          <a:bodyPr>
            <a:spAutoFit/>
          </a:bodyPr>
          <a:lstStyle/>
          <a:p>
            <a:r>
              <a:rPr lang="es-ES" sz="1400" dirty="0">
                <a:latin typeface="Times New Roman" panose="02020603050405020304" pitchFamily="18" charset="0"/>
                <a:cs typeface="Times New Roman" panose="02020603050405020304" pitchFamily="18" charset="0"/>
              </a:rPr>
              <a:t>Índice de Estabilidad Política en Ecuador</a:t>
            </a:r>
            <a:endParaRPr lang="es-EC" sz="1400" dirty="0">
              <a:latin typeface="Times New Roman" panose="02020603050405020304" pitchFamily="18" charset="0"/>
              <a:cs typeface="Times New Roman" panose="02020603050405020304" pitchFamily="18" charset="0"/>
            </a:endParaRPr>
          </a:p>
          <a:p>
            <a:r>
              <a:rPr lang="es-ES" sz="1400" b="1" dirty="0">
                <a:latin typeface="Times New Roman" panose="02020603050405020304" pitchFamily="18" charset="0"/>
                <a:cs typeface="Times New Roman" panose="02020603050405020304" pitchFamily="18" charset="0"/>
              </a:rPr>
              <a:t>Fuente: </a:t>
            </a:r>
            <a:r>
              <a:rPr lang="es-ES" sz="1400" dirty="0">
                <a:latin typeface="Times New Roman" panose="02020603050405020304" pitchFamily="18" charset="0"/>
                <a:cs typeface="Times New Roman" panose="02020603050405020304" pitchFamily="18" charset="0"/>
              </a:rPr>
              <a:t>Banco Mundial y The Global </a:t>
            </a:r>
            <a:r>
              <a:rPr lang="es-ES" sz="1400" dirty="0" err="1">
                <a:latin typeface="Times New Roman" panose="02020603050405020304" pitchFamily="18" charset="0"/>
                <a:cs typeface="Times New Roman" panose="02020603050405020304" pitchFamily="18" charset="0"/>
              </a:rPr>
              <a:t>Economy</a:t>
            </a:r>
            <a:r>
              <a:rPr lang="es-ES" sz="1400" dirty="0">
                <a:latin typeface="Times New Roman" panose="02020603050405020304" pitchFamily="18" charset="0"/>
                <a:cs typeface="Times New Roman" panose="02020603050405020304" pitchFamily="18" charset="0"/>
              </a:rPr>
              <a:t> (2018)</a:t>
            </a:r>
            <a:endParaRPr lang="es-EC" sz="1400" dirty="0">
              <a:latin typeface="Times New Roman" panose="02020603050405020304" pitchFamily="18" charset="0"/>
              <a:cs typeface="Times New Roman" panose="02020603050405020304" pitchFamily="18" charset="0"/>
            </a:endParaRPr>
          </a:p>
          <a:p>
            <a:r>
              <a:rPr lang="es-ES" sz="1400" b="1" dirty="0">
                <a:latin typeface="Times New Roman" panose="02020603050405020304" pitchFamily="18" charset="0"/>
                <a:cs typeface="Times New Roman" panose="02020603050405020304" pitchFamily="18" charset="0"/>
              </a:rPr>
              <a:t>Elaborado por:</a:t>
            </a:r>
            <a:r>
              <a:rPr lang="es-ES" sz="1400" dirty="0">
                <a:latin typeface="Times New Roman" panose="02020603050405020304" pitchFamily="18" charset="0"/>
                <a:cs typeface="Times New Roman" panose="02020603050405020304" pitchFamily="18" charset="0"/>
              </a:rPr>
              <a:t> Diana Tana</a:t>
            </a:r>
            <a:endParaRPr lang="es-EC" sz="1400" dirty="0">
              <a:latin typeface="Times New Roman" panose="02020603050405020304" pitchFamily="18" charset="0"/>
              <a:cs typeface="Times New Roman" panose="02020603050405020304" pitchFamily="18" charset="0"/>
            </a:endParaRPr>
          </a:p>
        </p:txBody>
      </p:sp>
      <p:sp>
        <p:nvSpPr>
          <p:cNvPr id="6" name="5 Proceso alternativo"/>
          <p:cNvSpPr/>
          <p:nvPr/>
        </p:nvSpPr>
        <p:spPr>
          <a:xfrm>
            <a:off x="6012160" y="1916832"/>
            <a:ext cx="2808312" cy="201622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latin typeface="Times New Roman" panose="02020603050405020304" pitchFamily="18" charset="0"/>
                <a:cs typeface="Times New Roman" panose="02020603050405020304" pitchFamily="18" charset="0"/>
              </a:rPr>
              <a:t>Existe un amplio control por parte del Estado en servicios de alojamiento</a:t>
            </a:r>
            <a:endParaRPr lang="es-EC" b="1" dirty="0">
              <a:solidFill>
                <a:schemeClr val="tx1"/>
              </a:solidFill>
              <a:latin typeface="Times New Roman" panose="02020603050405020304" pitchFamily="18" charset="0"/>
              <a:cs typeface="Times New Roman" panose="02020603050405020304" pitchFamily="18" charset="0"/>
            </a:endParaRPr>
          </a:p>
        </p:txBody>
      </p:sp>
      <p:sp>
        <p:nvSpPr>
          <p:cNvPr id="7" name="6 CuadroTexto"/>
          <p:cNvSpPr txBox="1"/>
          <p:nvPr/>
        </p:nvSpPr>
        <p:spPr>
          <a:xfrm>
            <a:off x="1331640" y="548680"/>
            <a:ext cx="2658281" cy="369332"/>
          </a:xfrm>
          <a:prstGeom prst="rect">
            <a:avLst/>
          </a:prstGeom>
          <a:noFill/>
        </p:spPr>
        <p:txBody>
          <a:bodyPr wrap="square" rtlCol="0">
            <a:spAutoFit/>
          </a:bodyPr>
          <a:lstStyle/>
          <a:p>
            <a:r>
              <a:rPr lang="es-MX" b="1" dirty="0">
                <a:latin typeface="Times New Roman" panose="02020603050405020304" pitchFamily="18" charset="0"/>
                <a:cs typeface="Times New Roman" panose="02020603050405020304" pitchFamily="18" charset="0"/>
              </a:rPr>
              <a:t>FACTOR POLÍTICO</a:t>
            </a:r>
            <a:endParaRPr lang="es-EC" b="1" dirty="0">
              <a:latin typeface="Times New Roman" panose="02020603050405020304" pitchFamily="18" charset="0"/>
              <a:cs typeface="Times New Roman" panose="02020603050405020304" pitchFamily="18" charset="0"/>
            </a:endParaRPr>
          </a:p>
        </p:txBody>
      </p:sp>
      <p:sp>
        <p:nvSpPr>
          <p:cNvPr id="8" name="7 CuadroTexto"/>
          <p:cNvSpPr txBox="1"/>
          <p:nvPr/>
        </p:nvSpPr>
        <p:spPr>
          <a:xfrm>
            <a:off x="4644008" y="4671210"/>
            <a:ext cx="2520280"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S" b="1" dirty="0">
                <a:latin typeface="Times New Roman" panose="02020603050405020304" pitchFamily="18" charset="0"/>
                <a:cs typeface="Times New Roman" panose="02020603050405020304" pitchFamily="18" charset="0"/>
              </a:rPr>
              <a:t>Implementación de la Tasa por Facilidades y Servicios Turísticos</a:t>
            </a:r>
            <a:endParaRPr lang="es-EC" b="1" dirty="0">
              <a:latin typeface="Times New Roman" panose="02020603050405020304" pitchFamily="18" charset="0"/>
              <a:cs typeface="Times New Roman" panose="02020603050405020304" pitchFamily="18" charset="0"/>
            </a:endParaRPr>
          </a:p>
        </p:txBody>
      </p:sp>
      <p:sp>
        <p:nvSpPr>
          <p:cNvPr id="9" name="8 CuadroTexto"/>
          <p:cNvSpPr txBox="1"/>
          <p:nvPr/>
        </p:nvSpPr>
        <p:spPr>
          <a:xfrm>
            <a:off x="6263680" y="28418"/>
            <a:ext cx="2880320" cy="523220"/>
          </a:xfrm>
          <a:prstGeom prst="rect">
            <a:avLst/>
          </a:prstGeom>
          <a:noFill/>
        </p:spPr>
        <p:txBody>
          <a:bodyPr wrap="square" rtlCol="0">
            <a:spAutoFit/>
          </a:bodyPr>
          <a:lstStyle/>
          <a:p>
            <a:r>
              <a:rPr lang="es-ES" sz="2800" b="1" i="1" dirty="0">
                <a:latin typeface="Times New Roman" panose="02020603050405020304" pitchFamily="18" charset="0"/>
                <a:cs typeface="Times New Roman" panose="02020603050405020304" pitchFamily="18" charset="0"/>
              </a:rPr>
              <a:t>Factores Externos</a:t>
            </a:r>
          </a:p>
        </p:txBody>
      </p:sp>
    </p:spTree>
    <p:extLst>
      <p:ext uri="{BB962C8B-B14F-4D97-AF65-F5344CB8AC3E}">
        <p14:creationId xmlns:p14="http://schemas.microsoft.com/office/powerpoint/2010/main" val="22364803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graphicFrame>
        <p:nvGraphicFramePr>
          <p:cNvPr id="2" name="1 Gráfico"/>
          <p:cNvGraphicFramePr/>
          <p:nvPr>
            <p:extLst>
              <p:ext uri="{D42A27DB-BD31-4B8C-83A1-F6EECF244321}">
                <p14:modId xmlns:p14="http://schemas.microsoft.com/office/powerpoint/2010/main" val="3067761029"/>
              </p:ext>
            </p:extLst>
          </p:nvPr>
        </p:nvGraphicFramePr>
        <p:xfrm>
          <a:off x="251520" y="980728"/>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3" name="2 CuadroTexto"/>
          <p:cNvSpPr txBox="1"/>
          <p:nvPr/>
        </p:nvSpPr>
        <p:spPr>
          <a:xfrm>
            <a:off x="755576" y="620688"/>
            <a:ext cx="2448272" cy="307777"/>
          </a:xfrm>
          <a:prstGeom prst="rect">
            <a:avLst/>
          </a:prstGeom>
          <a:noFill/>
        </p:spPr>
        <p:txBody>
          <a:bodyPr wrap="square" rtlCol="0">
            <a:spAutoFit/>
          </a:bodyPr>
          <a:lstStyle/>
          <a:p>
            <a:r>
              <a:rPr lang="es-MX" sz="1400" b="1" dirty="0">
                <a:latin typeface="Times New Roman" panose="02020603050405020304" pitchFamily="18" charset="0"/>
                <a:cs typeface="Times New Roman" panose="02020603050405020304" pitchFamily="18" charset="0"/>
              </a:rPr>
              <a:t>FACTOR TECNOLÓGICO</a:t>
            </a:r>
            <a:endParaRPr lang="es-EC" sz="1400" b="1" dirty="0">
              <a:latin typeface="Times New Roman" panose="02020603050405020304" pitchFamily="18" charset="0"/>
              <a:cs typeface="Times New Roman" panose="02020603050405020304" pitchFamily="18" charset="0"/>
            </a:endParaRPr>
          </a:p>
        </p:txBody>
      </p:sp>
      <p:graphicFrame>
        <p:nvGraphicFramePr>
          <p:cNvPr id="4" name="3 Tabla"/>
          <p:cNvGraphicFramePr>
            <a:graphicFrameLocks noGrp="1"/>
          </p:cNvGraphicFramePr>
          <p:nvPr>
            <p:extLst>
              <p:ext uri="{D42A27DB-BD31-4B8C-83A1-F6EECF244321}">
                <p14:modId xmlns:p14="http://schemas.microsoft.com/office/powerpoint/2010/main" val="4278147314"/>
              </p:ext>
            </p:extLst>
          </p:nvPr>
        </p:nvGraphicFramePr>
        <p:xfrm>
          <a:off x="4244030" y="3757771"/>
          <a:ext cx="4432426" cy="2119500"/>
        </p:xfrm>
        <a:graphic>
          <a:graphicData uri="http://schemas.openxmlformats.org/drawingml/2006/table">
            <a:tbl>
              <a:tblPr>
                <a:tableStyleId>{ED083AE6-46FA-4A59-8FB0-9F97EB10719F}</a:tableStyleId>
              </a:tblPr>
              <a:tblGrid>
                <a:gridCol w="794017">
                  <a:extLst>
                    <a:ext uri="{9D8B030D-6E8A-4147-A177-3AD203B41FA5}">
                      <a16:colId xmlns="" xmlns:a16="http://schemas.microsoft.com/office/drawing/2014/main" val="20000"/>
                    </a:ext>
                  </a:extLst>
                </a:gridCol>
                <a:gridCol w="824170">
                  <a:extLst>
                    <a:ext uri="{9D8B030D-6E8A-4147-A177-3AD203B41FA5}">
                      <a16:colId xmlns="" xmlns:a16="http://schemas.microsoft.com/office/drawing/2014/main" val="20001"/>
                    </a:ext>
                  </a:extLst>
                </a:gridCol>
                <a:gridCol w="904577">
                  <a:extLst>
                    <a:ext uri="{9D8B030D-6E8A-4147-A177-3AD203B41FA5}">
                      <a16:colId xmlns="" xmlns:a16="http://schemas.microsoft.com/office/drawing/2014/main" val="20002"/>
                    </a:ext>
                  </a:extLst>
                </a:gridCol>
                <a:gridCol w="824170">
                  <a:extLst>
                    <a:ext uri="{9D8B030D-6E8A-4147-A177-3AD203B41FA5}">
                      <a16:colId xmlns="" xmlns:a16="http://schemas.microsoft.com/office/drawing/2014/main" val="20003"/>
                    </a:ext>
                  </a:extLst>
                </a:gridCol>
                <a:gridCol w="1085492">
                  <a:extLst>
                    <a:ext uri="{9D8B030D-6E8A-4147-A177-3AD203B41FA5}">
                      <a16:colId xmlns="" xmlns:a16="http://schemas.microsoft.com/office/drawing/2014/main" val="20004"/>
                    </a:ext>
                  </a:extLst>
                </a:gridCol>
              </a:tblGrid>
              <a:tr h="214607">
                <a:tc gridSpan="5">
                  <a:txBody>
                    <a:bodyPr/>
                    <a:lstStyle/>
                    <a:p>
                      <a:pPr algn="ctr" fontAlgn="ctr"/>
                      <a:r>
                        <a:rPr lang="es-EC" sz="1200" u="none" strike="noStrike" dirty="0">
                          <a:effectLst/>
                          <a:latin typeface="Times New Roman" panose="02020603050405020304" pitchFamily="18" charset="0"/>
                          <a:cs typeface="Times New Roman" panose="02020603050405020304" pitchFamily="18" charset="0"/>
                        </a:rPr>
                        <a:t> </a:t>
                      </a:r>
                      <a:r>
                        <a:rPr lang="es-EC" sz="1200" b="1" u="none" strike="noStrike" dirty="0">
                          <a:effectLst/>
                          <a:latin typeface="Times New Roman" panose="02020603050405020304" pitchFamily="18" charset="0"/>
                          <a:cs typeface="Times New Roman" panose="02020603050405020304" pitchFamily="18" charset="0"/>
                        </a:rPr>
                        <a:t>Inversión en tecnología en establecimientos de alojamiento</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10000"/>
                  </a:ext>
                </a:extLst>
              </a:tr>
              <a:tr h="214607">
                <a:tc rowSpan="2">
                  <a:txBody>
                    <a:bodyPr/>
                    <a:lstStyle/>
                    <a:p>
                      <a:pPr algn="ctr" fontAlgn="ctr"/>
                      <a:r>
                        <a:rPr lang="es-ES" sz="1200" u="none" strike="noStrike">
                          <a:effectLst/>
                          <a:latin typeface="Times New Roman" panose="02020603050405020304" pitchFamily="18" charset="0"/>
                          <a:cs typeface="Times New Roman" panose="02020603050405020304" pitchFamily="18" charset="0"/>
                        </a:rPr>
                        <a:t>AÑOS</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gridSpan="3">
                  <a:txBody>
                    <a:bodyPr/>
                    <a:lstStyle/>
                    <a:p>
                      <a:pPr algn="ctr" fontAlgn="ctr"/>
                      <a:r>
                        <a:rPr lang="es-ES" sz="1200" u="none" strike="noStrike" dirty="0">
                          <a:effectLst/>
                          <a:latin typeface="Times New Roman" panose="02020603050405020304" pitchFamily="18" charset="0"/>
                          <a:cs typeface="Times New Roman" panose="02020603050405020304" pitchFamily="18" charset="0"/>
                        </a:rPr>
                        <a:t>Número de Empresas*</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s-EC"/>
                    </a:p>
                  </a:txBody>
                  <a:tcPr/>
                </a:tc>
                <a:tc hMerge="1">
                  <a:txBody>
                    <a:bodyPr/>
                    <a:lstStyle/>
                    <a:p>
                      <a:endParaRPr lang="es-EC"/>
                    </a:p>
                  </a:txBody>
                  <a:tcPr/>
                </a:tc>
                <a:tc rowSpan="2">
                  <a:txBody>
                    <a:bodyPr/>
                    <a:lstStyle/>
                    <a:p>
                      <a:pPr algn="ctr" fontAlgn="ctr"/>
                      <a:r>
                        <a:rPr lang="es-ES" sz="1200" u="none" strike="noStrike" dirty="0">
                          <a:effectLst/>
                          <a:latin typeface="Times New Roman" panose="02020603050405020304" pitchFamily="18" charset="0"/>
                          <a:cs typeface="Times New Roman" panose="02020603050405020304" pitchFamily="18" charset="0"/>
                        </a:rPr>
                        <a:t>Valor en Inversión</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0001"/>
                  </a:ext>
                </a:extLst>
              </a:tr>
              <a:tr h="402644">
                <a:tc vMerge="1">
                  <a:txBody>
                    <a:bodyPr/>
                    <a:lstStyle/>
                    <a:p>
                      <a:endParaRPr lang="es-EC"/>
                    </a:p>
                  </a:txBody>
                  <a:tcPr/>
                </a:tc>
                <a:tc>
                  <a:txBody>
                    <a:bodyPr/>
                    <a:lstStyle/>
                    <a:p>
                      <a:pPr algn="ctr" fontAlgn="ctr"/>
                      <a:r>
                        <a:rPr lang="es-ES" sz="1200" u="none" strike="noStrike">
                          <a:effectLst/>
                          <a:latin typeface="Times New Roman" panose="02020603050405020304" pitchFamily="18" charset="0"/>
                          <a:cs typeface="Times New Roman" panose="02020603050405020304" pitchFamily="18" charset="0"/>
                        </a:rPr>
                        <a:t>Total</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S" sz="1200" u="none" strike="noStrike">
                          <a:effectLst/>
                          <a:latin typeface="Times New Roman" panose="02020603050405020304" pitchFamily="18" charset="0"/>
                          <a:cs typeface="Times New Roman" panose="02020603050405020304" pitchFamily="18" charset="0"/>
                        </a:rPr>
                        <a:t>Con inversión</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S" sz="1200" u="none" strike="noStrike" dirty="0">
                          <a:effectLst/>
                          <a:latin typeface="Times New Roman" panose="02020603050405020304" pitchFamily="18" charset="0"/>
                          <a:cs typeface="Times New Roman" panose="02020603050405020304" pitchFamily="18" charset="0"/>
                        </a:rPr>
                        <a:t>Porcentaje</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vMerge="1">
                  <a:txBody>
                    <a:bodyPr/>
                    <a:lstStyle/>
                    <a:p>
                      <a:endParaRPr lang="es-EC"/>
                    </a:p>
                  </a:txBody>
                  <a:tcPr/>
                </a:tc>
                <a:extLst>
                  <a:ext uri="{0D108BD9-81ED-4DB2-BD59-A6C34878D82A}">
                    <a16:rowId xmlns="" xmlns:a16="http://schemas.microsoft.com/office/drawing/2014/main" val="10002"/>
                  </a:ext>
                </a:extLst>
              </a:tr>
              <a:tr h="214607">
                <a:tc>
                  <a:txBody>
                    <a:bodyPr/>
                    <a:lstStyle/>
                    <a:p>
                      <a:pPr algn="ctr" fontAlgn="ctr"/>
                      <a:r>
                        <a:rPr lang="es-ES" sz="1200" u="none" strike="noStrike">
                          <a:effectLst/>
                          <a:latin typeface="Times New Roman" panose="02020603050405020304" pitchFamily="18" charset="0"/>
                          <a:cs typeface="Times New Roman" panose="02020603050405020304" pitchFamily="18" charset="0"/>
                        </a:rPr>
                        <a:t>2013</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S" sz="1200" u="none" strike="noStrike">
                          <a:effectLst/>
                          <a:latin typeface="Times New Roman" panose="02020603050405020304" pitchFamily="18" charset="0"/>
                          <a:cs typeface="Times New Roman" panose="02020603050405020304" pitchFamily="18" charset="0"/>
                        </a:rPr>
                        <a:t>506</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S" sz="1200" u="none" strike="noStrike">
                          <a:effectLst/>
                          <a:latin typeface="Times New Roman" panose="02020603050405020304" pitchFamily="18" charset="0"/>
                          <a:cs typeface="Times New Roman" panose="02020603050405020304" pitchFamily="18" charset="0"/>
                        </a:rPr>
                        <a:t>152</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S" sz="1200" u="none" strike="noStrike">
                          <a:effectLst/>
                          <a:latin typeface="Times New Roman" panose="02020603050405020304" pitchFamily="18" charset="0"/>
                          <a:cs typeface="Times New Roman" panose="02020603050405020304" pitchFamily="18" charset="0"/>
                        </a:rPr>
                        <a:t>30%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S" sz="1200" u="none" strike="noStrike">
                          <a:effectLst/>
                          <a:latin typeface="Times New Roman" panose="02020603050405020304" pitchFamily="18" charset="0"/>
                          <a:cs typeface="Times New Roman" panose="02020603050405020304" pitchFamily="18" charset="0"/>
                        </a:rPr>
                        <a:t>$ 2.832.291,00 </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0003"/>
                  </a:ext>
                </a:extLst>
              </a:tr>
              <a:tr h="214607">
                <a:tc>
                  <a:txBody>
                    <a:bodyPr/>
                    <a:lstStyle/>
                    <a:p>
                      <a:pPr algn="ctr" fontAlgn="ctr"/>
                      <a:r>
                        <a:rPr lang="es-ES" sz="1200" u="none" strike="noStrike">
                          <a:effectLst/>
                          <a:latin typeface="Times New Roman" panose="02020603050405020304" pitchFamily="18" charset="0"/>
                          <a:cs typeface="Times New Roman" panose="02020603050405020304" pitchFamily="18" charset="0"/>
                        </a:rPr>
                        <a:t>2014</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S" sz="1200" u="none" strike="noStrike">
                          <a:effectLst/>
                          <a:latin typeface="Times New Roman" panose="02020603050405020304" pitchFamily="18" charset="0"/>
                          <a:cs typeface="Times New Roman" panose="02020603050405020304" pitchFamily="18" charset="0"/>
                        </a:rPr>
                        <a:t>343</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S" sz="1200" u="none" strike="noStrike">
                          <a:effectLst/>
                          <a:latin typeface="Times New Roman" panose="02020603050405020304" pitchFamily="18" charset="0"/>
                          <a:cs typeface="Times New Roman" panose="02020603050405020304" pitchFamily="18" charset="0"/>
                        </a:rPr>
                        <a:t>88</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S" sz="1200" u="none" strike="noStrike">
                          <a:effectLst/>
                          <a:latin typeface="Times New Roman" panose="02020603050405020304" pitchFamily="18" charset="0"/>
                          <a:cs typeface="Times New Roman" panose="02020603050405020304" pitchFamily="18" charset="0"/>
                        </a:rPr>
                        <a:t>26%</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S" sz="1200" u="none" strike="noStrike">
                          <a:effectLst/>
                          <a:latin typeface="Times New Roman" panose="02020603050405020304" pitchFamily="18" charset="0"/>
                          <a:cs typeface="Times New Roman" panose="02020603050405020304" pitchFamily="18" charset="0"/>
                        </a:rPr>
                        <a:t>$ 1.256.635,00 </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0004"/>
                  </a:ext>
                </a:extLst>
              </a:tr>
              <a:tr h="214607">
                <a:tc>
                  <a:txBody>
                    <a:bodyPr/>
                    <a:lstStyle/>
                    <a:p>
                      <a:pPr algn="ctr" fontAlgn="ctr"/>
                      <a:r>
                        <a:rPr lang="es-ES" sz="1200" u="none" strike="noStrike">
                          <a:effectLst/>
                          <a:latin typeface="Times New Roman" panose="02020603050405020304" pitchFamily="18" charset="0"/>
                          <a:cs typeface="Times New Roman" panose="02020603050405020304" pitchFamily="18" charset="0"/>
                        </a:rPr>
                        <a:t>2015</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S" sz="1200" u="none" strike="noStrike">
                          <a:effectLst/>
                          <a:latin typeface="Times New Roman" panose="02020603050405020304" pitchFamily="18" charset="0"/>
                          <a:cs typeface="Times New Roman" panose="02020603050405020304" pitchFamily="18" charset="0"/>
                        </a:rPr>
                        <a:t>347</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S" sz="1200" u="none" strike="noStrike">
                          <a:effectLst/>
                          <a:latin typeface="Times New Roman" panose="02020603050405020304" pitchFamily="18" charset="0"/>
                          <a:cs typeface="Times New Roman" panose="02020603050405020304" pitchFamily="18" charset="0"/>
                        </a:rPr>
                        <a:t>100</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S" sz="1200" u="none" strike="noStrike">
                          <a:effectLst/>
                          <a:latin typeface="Times New Roman" panose="02020603050405020304" pitchFamily="18" charset="0"/>
                          <a:cs typeface="Times New Roman" panose="02020603050405020304" pitchFamily="18" charset="0"/>
                        </a:rPr>
                        <a:t>29%</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S" sz="1200" u="none" strike="noStrike">
                          <a:effectLst/>
                          <a:latin typeface="Times New Roman" panose="02020603050405020304" pitchFamily="18" charset="0"/>
                          <a:cs typeface="Times New Roman" panose="02020603050405020304" pitchFamily="18" charset="0"/>
                        </a:rPr>
                        <a:t>$ 2.896.043,00 </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0005"/>
                  </a:ext>
                </a:extLst>
              </a:tr>
              <a:tr h="214607">
                <a:tc>
                  <a:txBody>
                    <a:bodyPr/>
                    <a:lstStyle/>
                    <a:p>
                      <a:pPr algn="ctr" fontAlgn="ctr"/>
                      <a:r>
                        <a:rPr lang="es-ES" sz="1200" u="none" strike="noStrike">
                          <a:effectLst/>
                          <a:latin typeface="Times New Roman" panose="02020603050405020304" pitchFamily="18" charset="0"/>
                          <a:cs typeface="Times New Roman" panose="02020603050405020304" pitchFamily="18" charset="0"/>
                        </a:rPr>
                        <a:t>2016</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S" sz="1200" u="none" strike="noStrike">
                          <a:effectLst/>
                          <a:latin typeface="Times New Roman" panose="02020603050405020304" pitchFamily="18" charset="0"/>
                          <a:cs typeface="Times New Roman" panose="02020603050405020304" pitchFamily="18" charset="0"/>
                        </a:rPr>
                        <a:t>278</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S" sz="1200" u="none" strike="noStrike">
                          <a:effectLst/>
                          <a:latin typeface="Times New Roman" panose="02020603050405020304" pitchFamily="18" charset="0"/>
                          <a:cs typeface="Times New Roman" panose="02020603050405020304" pitchFamily="18" charset="0"/>
                        </a:rPr>
                        <a:t>129</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S" sz="1200" u="none" strike="noStrike">
                          <a:effectLst/>
                          <a:latin typeface="Times New Roman" panose="02020603050405020304" pitchFamily="18" charset="0"/>
                          <a:cs typeface="Times New Roman" panose="02020603050405020304" pitchFamily="18" charset="0"/>
                        </a:rPr>
                        <a:t>46%</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S" sz="1200" u="none" strike="noStrike">
                          <a:effectLst/>
                          <a:latin typeface="Times New Roman" panose="02020603050405020304" pitchFamily="18" charset="0"/>
                          <a:cs typeface="Times New Roman" panose="02020603050405020304" pitchFamily="18" charset="0"/>
                        </a:rPr>
                        <a:t>$ 3.190.547,00 </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0006"/>
                  </a:ext>
                </a:extLst>
              </a:tr>
              <a:tr h="214607">
                <a:tc gridSpan="5">
                  <a:txBody>
                    <a:bodyPr/>
                    <a:lstStyle/>
                    <a:p>
                      <a:pPr algn="l" fontAlgn="ctr"/>
                      <a:r>
                        <a:rPr lang="es-ES" sz="1200" u="none" strike="noStrike" dirty="0">
                          <a:effectLst/>
                          <a:latin typeface="Times New Roman" panose="02020603050405020304" pitchFamily="18" charset="0"/>
                          <a:cs typeface="Times New Roman" panose="02020603050405020304" pitchFamily="18" charset="0"/>
                        </a:rPr>
                        <a:t>Fuente: Instituto Nacional de Estadísticas y Censos (INEC, 2016)</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10007"/>
                  </a:ext>
                </a:extLst>
              </a:tr>
              <a:tr h="214607">
                <a:tc gridSpan="4">
                  <a:txBody>
                    <a:bodyPr/>
                    <a:lstStyle/>
                    <a:p>
                      <a:pPr algn="l" fontAlgn="ctr"/>
                      <a:r>
                        <a:rPr lang="es-ES" sz="1200" u="none" strike="noStrike">
                          <a:effectLst/>
                          <a:latin typeface="Times New Roman" panose="02020603050405020304" pitchFamily="18" charset="0"/>
                          <a:cs typeface="Times New Roman" panose="02020603050405020304" pitchFamily="18" charset="0"/>
                        </a:rPr>
                        <a:t>*El INEC no registra información del 2017</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fontAlgn="b"/>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 xmlns:a16="http://schemas.microsoft.com/office/drawing/2014/main" val="10008"/>
                  </a:ext>
                </a:extLst>
              </a:tr>
            </a:tbl>
          </a:graphicData>
        </a:graphic>
      </p:graphicFrame>
      <p:sp>
        <p:nvSpPr>
          <p:cNvPr id="5" name="4 CuadroTexto"/>
          <p:cNvSpPr txBox="1"/>
          <p:nvPr/>
        </p:nvSpPr>
        <p:spPr>
          <a:xfrm>
            <a:off x="6084168" y="0"/>
            <a:ext cx="2880320" cy="523220"/>
          </a:xfrm>
          <a:prstGeom prst="rect">
            <a:avLst/>
          </a:prstGeom>
          <a:noFill/>
        </p:spPr>
        <p:txBody>
          <a:bodyPr wrap="square" rtlCol="0">
            <a:spAutoFit/>
          </a:bodyPr>
          <a:lstStyle/>
          <a:p>
            <a:r>
              <a:rPr lang="es-ES" sz="2800" b="1" i="1" dirty="0">
                <a:latin typeface="Times New Roman" panose="02020603050405020304" pitchFamily="18" charset="0"/>
                <a:cs typeface="Times New Roman" panose="02020603050405020304" pitchFamily="18" charset="0"/>
              </a:rPr>
              <a:t>Factores Externos</a:t>
            </a:r>
          </a:p>
        </p:txBody>
      </p:sp>
    </p:spTree>
    <p:extLst>
      <p:ext uri="{BB962C8B-B14F-4D97-AF65-F5344CB8AC3E}">
        <p14:creationId xmlns:p14="http://schemas.microsoft.com/office/powerpoint/2010/main" val="664110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1 CuadroTexto"/>
          <p:cNvSpPr txBox="1"/>
          <p:nvPr/>
        </p:nvSpPr>
        <p:spPr>
          <a:xfrm>
            <a:off x="6263680" y="18723"/>
            <a:ext cx="2880320" cy="523220"/>
          </a:xfrm>
          <a:prstGeom prst="rect">
            <a:avLst/>
          </a:prstGeom>
          <a:noFill/>
        </p:spPr>
        <p:txBody>
          <a:bodyPr wrap="square" rtlCol="0">
            <a:spAutoFit/>
          </a:bodyPr>
          <a:lstStyle/>
          <a:p>
            <a:r>
              <a:rPr lang="es-ES" sz="2800" b="1" i="1" dirty="0">
                <a:latin typeface="Times New Roman" panose="02020603050405020304" pitchFamily="18" charset="0"/>
                <a:cs typeface="Times New Roman" panose="02020603050405020304" pitchFamily="18" charset="0"/>
              </a:rPr>
              <a:t>Factores Internos</a:t>
            </a:r>
          </a:p>
        </p:txBody>
      </p:sp>
      <p:graphicFrame>
        <p:nvGraphicFramePr>
          <p:cNvPr id="3" name="2 Diagrama"/>
          <p:cNvGraphicFramePr/>
          <p:nvPr>
            <p:extLst>
              <p:ext uri="{D42A27DB-BD31-4B8C-83A1-F6EECF244321}">
                <p14:modId xmlns:p14="http://schemas.microsoft.com/office/powerpoint/2010/main" val="1183648437"/>
              </p:ext>
            </p:extLst>
          </p:nvPr>
        </p:nvGraphicFramePr>
        <p:xfrm>
          <a:off x="683568" y="764704"/>
          <a:ext cx="8136904"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2309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40767"/>
            <a:ext cx="5114925" cy="280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1138" y="1342490"/>
            <a:ext cx="3772862" cy="299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395536" y="692696"/>
            <a:ext cx="4824536" cy="646331"/>
          </a:xfrm>
          <a:prstGeom prst="rect">
            <a:avLst/>
          </a:prstGeom>
          <a:noFill/>
        </p:spPr>
        <p:txBody>
          <a:bodyPr wrap="square" rtlCol="0">
            <a:spAutoFit/>
          </a:bodyPr>
          <a:lstStyle/>
          <a:p>
            <a:pPr algn="ctr"/>
            <a:r>
              <a:rPr lang="es-EC" b="1" dirty="0">
                <a:latin typeface="Times New Roman" panose="02020603050405020304" pitchFamily="18" charset="0"/>
                <a:cs typeface="Times New Roman" panose="02020603050405020304" pitchFamily="18" charset="0"/>
              </a:rPr>
              <a:t>Establecimientos segmentados por categorías en el Distrito Metropolitano de Quito</a:t>
            </a:r>
          </a:p>
        </p:txBody>
      </p:sp>
      <p:sp>
        <p:nvSpPr>
          <p:cNvPr id="6" name="5 Rectángulo"/>
          <p:cNvSpPr/>
          <p:nvPr/>
        </p:nvSpPr>
        <p:spPr>
          <a:xfrm>
            <a:off x="805837" y="4332677"/>
            <a:ext cx="4006290" cy="369332"/>
          </a:xfrm>
          <a:prstGeom prst="rect">
            <a:avLst/>
          </a:prstGeom>
        </p:spPr>
        <p:txBody>
          <a:bodyPr wrap="none">
            <a:spAutoFit/>
          </a:bodyPr>
          <a:lstStyle/>
          <a:p>
            <a:r>
              <a:rPr lang="es-ES" b="1" dirty="0"/>
              <a:t>Fuente:</a:t>
            </a:r>
            <a:r>
              <a:rPr lang="es-ES" dirty="0"/>
              <a:t> Ministerio de Turismo (2017)</a:t>
            </a:r>
            <a:endParaRPr lang="es-EC" dirty="0"/>
          </a:p>
        </p:txBody>
      </p:sp>
    </p:spTree>
    <p:extLst>
      <p:ext uri="{BB962C8B-B14F-4D97-AF65-F5344CB8AC3E}">
        <p14:creationId xmlns:p14="http://schemas.microsoft.com/office/powerpoint/2010/main" val="30105997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b="5225"/>
          <a:stretch/>
        </p:blipFill>
        <p:spPr bwMode="auto">
          <a:xfrm>
            <a:off x="1733550" y="548680"/>
            <a:ext cx="5675313"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34372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pic>
        <p:nvPicPr>
          <p:cNvPr id="2" name="Picture 79"/>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Lst>
          </a:blip>
          <a:srcRect b="5085"/>
          <a:stretch/>
        </p:blipFill>
        <p:spPr bwMode="auto">
          <a:xfrm>
            <a:off x="48394" y="476672"/>
            <a:ext cx="8988102" cy="3096344"/>
          </a:xfrm>
          <a:prstGeom prst="rect">
            <a:avLst/>
          </a:prstGeom>
          <a:ln>
            <a:solidFill>
              <a:schemeClr val="tx1"/>
            </a:solidFill>
          </a:ln>
          <a:extLst>
            <a:ext uri="{53640926-AAD7-44D8-BBD7-CCE9431645EC}">
              <a14:shadowObscured xmlns:a14="http://schemas.microsoft.com/office/drawing/2010/main"/>
            </a:ext>
          </a:extLst>
        </p:spPr>
      </p:pic>
      <p:sp>
        <p:nvSpPr>
          <p:cNvPr id="3" name="Text Box 78"/>
          <p:cNvSpPr txBox="1">
            <a:spLocks/>
          </p:cNvSpPr>
          <p:nvPr/>
        </p:nvSpPr>
        <p:spPr>
          <a:xfrm>
            <a:off x="4909904" y="3717032"/>
            <a:ext cx="3406512" cy="718711"/>
          </a:xfrm>
          <a:prstGeom prst="rect">
            <a:avLst/>
          </a:prstGeom>
          <a:solidFill>
            <a:schemeClr val="lt1"/>
          </a:solidFill>
          <a:ln w="6350">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450215" algn="ctr">
              <a:lnSpc>
                <a:spcPct val="150000"/>
              </a:lnSpc>
              <a:spcBef>
                <a:spcPts val="600"/>
              </a:spcBef>
              <a:spcAft>
                <a:spcPts val="600"/>
              </a:spcAft>
            </a:pPr>
            <a:r>
              <a:rPr lang="es-ES" sz="1400" b="1" dirty="0">
                <a:effectLst/>
                <a:latin typeface="Times New Roman"/>
                <a:ea typeface="Calibri"/>
              </a:rPr>
              <a:t>Relaciones de significancia entre los códigos y la entrevista </a:t>
            </a:r>
            <a:endParaRPr lang="es-EC" sz="1400" dirty="0">
              <a:effectLst/>
              <a:latin typeface="Times New Roman"/>
              <a:ea typeface="Calibri"/>
            </a:endParaRPr>
          </a:p>
        </p:txBody>
      </p:sp>
      <p:sp>
        <p:nvSpPr>
          <p:cNvPr id="4" name="Text Box 86"/>
          <p:cNvSpPr txBox="1">
            <a:spLocks/>
          </p:cNvSpPr>
          <p:nvPr/>
        </p:nvSpPr>
        <p:spPr>
          <a:xfrm>
            <a:off x="539552" y="3717032"/>
            <a:ext cx="3302119" cy="678435"/>
          </a:xfrm>
          <a:prstGeom prst="rect">
            <a:avLst/>
          </a:prstGeom>
          <a:solidFill>
            <a:schemeClr val="lt1"/>
          </a:solidFill>
          <a:ln w="6350">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450215" algn="ctr">
              <a:lnSpc>
                <a:spcPct val="150000"/>
              </a:lnSpc>
              <a:spcBef>
                <a:spcPts val="600"/>
              </a:spcBef>
              <a:spcAft>
                <a:spcPts val="0"/>
              </a:spcAft>
            </a:pPr>
            <a:r>
              <a:rPr lang="es-ES" sz="1400" b="1" dirty="0">
                <a:effectLst/>
                <a:latin typeface="Times New Roman"/>
                <a:ea typeface="Calibri"/>
              </a:rPr>
              <a:t>Archivo de la entrevista transcrita en Word y cargada al software</a:t>
            </a:r>
            <a:endParaRPr lang="es-EC" sz="1400" dirty="0">
              <a:effectLst/>
              <a:latin typeface="Times New Roman"/>
              <a:ea typeface="Calibri"/>
            </a:endParaRPr>
          </a:p>
        </p:txBody>
      </p:sp>
      <p:pic>
        <p:nvPicPr>
          <p:cNvPr id="5" name="Picture 88"/>
          <p:cNvPicPr/>
          <p:nvPr/>
        </p:nvPicPr>
        <p:blipFill rotWithShape="1">
          <a:blip r:embed="rId4" cstate="print"/>
          <a:srcRect l="10414" t="57739" r="50835" b="26133"/>
          <a:stretch/>
        </p:blipFill>
        <p:spPr bwMode="auto">
          <a:xfrm>
            <a:off x="1777163" y="4581128"/>
            <a:ext cx="5433060" cy="1300480"/>
          </a:xfrm>
          <a:prstGeom prst="rect">
            <a:avLst/>
          </a:prstGeom>
          <a:ln>
            <a:solidFill>
              <a:schemeClr val="tx1"/>
            </a:solidFill>
          </a:ln>
          <a:extLst>
            <a:ext uri="{53640926-AAD7-44D8-BBD7-CCE9431645EC}">
              <a14:shadowObscured xmlns:a14="http://schemas.microsoft.com/office/drawing/2010/main"/>
            </a:ext>
          </a:extLst>
        </p:spPr>
      </p:pic>
      <p:sp>
        <p:nvSpPr>
          <p:cNvPr id="6" name="Text Box 90"/>
          <p:cNvSpPr txBox="1">
            <a:spLocks/>
          </p:cNvSpPr>
          <p:nvPr/>
        </p:nvSpPr>
        <p:spPr>
          <a:xfrm>
            <a:off x="683568" y="5949280"/>
            <a:ext cx="5452110" cy="586105"/>
          </a:xfrm>
          <a:prstGeom prst="rect">
            <a:avLst/>
          </a:prstGeom>
          <a:solidFill>
            <a:schemeClr val="lt1"/>
          </a:solidFill>
          <a:ln w="6350">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450215" algn="just">
              <a:lnSpc>
                <a:spcPct val="115000"/>
              </a:lnSpc>
              <a:spcBef>
                <a:spcPts val="600"/>
              </a:spcBef>
              <a:spcAft>
                <a:spcPts val="600"/>
              </a:spcAft>
            </a:pPr>
            <a:r>
              <a:rPr lang="es-ES" sz="1200" dirty="0">
                <a:effectLst/>
                <a:latin typeface="Times New Roman"/>
                <a:ea typeface="Calibri"/>
              </a:rPr>
              <a:t>Este punto hace referencia al número de veces que los entrevistados relacionan sus respuestas con el factor que infiere en la entrevista.</a:t>
            </a:r>
            <a:endParaRPr lang="es-EC" sz="1200" dirty="0">
              <a:effectLst/>
              <a:latin typeface="Times New Roman"/>
              <a:ea typeface="Calibri"/>
            </a:endParaRPr>
          </a:p>
        </p:txBody>
      </p:sp>
      <p:cxnSp>
        <p:nvCxnSpPr>
          <p:cNvPr id="8" name="7 Conector recto de flecha"/>
          <p:cNvCxnSpPr/>
          <p:nvPr/>
        </p:nvCxnSpPr>
        <p:spPr>
          <a:xfrm flipH="1">
            <a:off x="1547664" y="5115220"/>
            <a:ext cx="692041" cy="83406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4909904" y="18723"/>
            <a:ext cx="4234096" cy="523220"/>
          </a:xfrm>
          <a:prstGeom prst="rect">
            <a:avLst/>
          </a:prstGeom>
          <a:noFill/>
        </p:spPr>
        <p:txBody>
          <a:bodyPr wrap="square" rtlCol="0">
            <a:spAutoFit/>
          </a:bodyPr>
          <a:lstStyle/>
          <a:p>
            <a:r>
              <a:rPr lang="es-ES" sz="2800" b="1" i="1" dirty="0">
                <a:latin typeface="Times New Roman" panose="02020603050405020304" pitchFamily="18" charset="0"/>
                <a:cs typeface="Times New Roman" panose="02020603050405020304" pitchFamily="18" charset="0"/>
              </a:rPr>
              <a:t>Hallazgos de la entrevista</a:t>
            </a:r>
          </a:p>
        </p:txBody>
      </p:sp>
    </p:spTree>
    <p:extLst>
      <p:ext uri="{BB962C8B-B14F-4D97-AF65-F5344CB8AC3E}">
        <p14:creationId xmlns:p14="http://schemas.microsoft.com/office/powerpoint/2010/main" val="38257746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pic>
        <p:nvPicPr>
          <p:cNvPr id="2" name="Picture 87"/>
          <p:cNvPicPr/>
          <p:nvPr/>
        </p:nvPicPr>
        <p:blipFill>
          <a:blip r:embed="rId2" cstate="print">
            <a:extLst>
              <a:ext uri="{28A0092B-C50C-407E-A947-70E740481C1C}">
                <a14:useLocalDpi xmlns:a14="http://schemas.microsoft.com/office/drawing/2010/main" val="0"/>
              </a:ext>
            </a:extLst>
          </a:blip>
          <a:stretch>
            <a:fillRect/>
          </a:stretch>
        </p:blipFill>
        <p:spPr>
          <a:xfrm>
            <a:off x="126365" y="1124744"/>
            <a:ext cx="8891270" cy="5184576"/>
          </a:xfrm>
          <a:prstGeom prst="rect">
            <a:avLst/>
          </a:prstGeom>
        </p:spPr>
      </p:pic>
      <p:sp>
        <p:nvSpPr>
          <p:cNvPr id="3" name="2 CuadroTexto"/>
          <p:cNvSpPr txBox="1"/>
          <p:nvPr/>
        </p:nvSpPr>
        <p:spPr>
          <a:xfrm>
            <a:off x="2051720" y="620688"/>
            <a:ext cx="5256584" cy="523220"/>
          </a:xfrm>
          <a:prstGeom prst="rect">
            <a:avLst/>
          </a:prstGeom>
          <a:noFill/>
        </p:spPr>
        <p:txBody>
          <a:bodyPr wrap="square" rtlCol="0">
            <a:spAutoFit/>
          </a:bodyPr>
          <a:lstStyle/>
          <a:p>
            <a:r>
              <a:rPr lang="es-MX" sz="1400" b="1" dirty="0">
                <a:latin typeface="Times New Roman" panose="02020603050405020304" pitchFamily="18" charset="0"/>
                <a:cs typeface="Times New Roman" panose="02020603050405020304" pitchFamily="18" charset="0"/>
              </a:rPr>
              <a:t>RED SEMÁNTICA PROPORCIONADA A TRAVÉS DEL </a:t>
            </a:r>
          </a:p>
          <a:p>
            <a:pPr algn="ctr"/>
            <a:r>
              <a:rPr lang="es-MX" sz="1400" b="1" dirty="0">
                <a:latin typeface="Times New Roman" panose="02020603050405020304" pitchFamily="18" charset="0"/>
                <a:cs typeface="Times New Roman" panose="02020603050405020304" pitchFamily="18" charset="0"/>
              </a:rPr>
              <a:t>SOFTWARE ATLAS.TI</a:t>
            </a:r>
            <a:endParaRPr lang="es-EC" sz="1400" b="1" dirty="0">
              <a:latin typeface="Times New Roman" panose="02020603050405020304" pitchFamily="18" charset="0"/>
              <a:cs typeface="Times New Roman" panose="02020603050405020304" pitchFamily="18" charset="0"/>
            </a:endParaRPr>
          </a:p>
        </p:txBody>
      </p:sp>
      <p:sp>
        <p:nvSpPr>
          <p:cNvPr id="4" name="3 CuadroTexto"/>
          <p:cNvSpPr txBox="1"/>
          <p:nvPr/>
        </p:nvSpPr>
        <p:spPr>
          <a:xfrm>
            <a:off x="4909904" y="18723"/>
            <a:ext cx="4234096" cy="523220"/>
          </a:xfrm>
          <a:prstGeom prst="rect">
            <a:avLst/>
          </a:prstGeom>
          <a:noFill/>
        </p:spPr>
        <p:txBody>
          <a:bodyPr wrap="square" rtlCol="0">
            <a:spAutoFit/>
          </a:bodyPr>
          <a:lstStyle/>
          <a:p>
            <a:r>
              <a:rPr lang="es-ES" sz="2800" b="1" i="1" dirty="0">
                <a:latin typeface="Times New Roman" panose="02020603050405020304" pitchFamily="18" charset="0"/>
                <a:cs typeface="Times New Roman" panose="02020603050405020304" pitchFamily="18" charset="0"/>
              </a:rPr>
              <a:t>Hallazgos de la entrevista</a:t>
            </a:r>
          </a:p>
        </p:txBody>
      </p:sp>
    </p:spTree>
    <p:extLst>
      <p:ext uri="{BB962C8B-B14F-4D97-AF65-F5344CB8AC3E}">
        <p14:creationId xmlns:p14="http://schemas.microsoft.com/office/powerpoint/2010/main" val="11882516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020315995"/>
              </p:ext>
            </p:extLst>
          </p:nvPr>
        </p:nvGraphicFramePr>
        <p:xfrm>
          <a:off x="-180528" y="548680"/>
          <a:ext cx="792088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6732240" y="764704"/>
            <a:ext cx="2160240" cy="923330"/>
          </a:xfrm>
          <a:prstGeom prst="rect">
            <a:avLst/>
          </a:prstGeom>
          <a:noFill/>
        </p:spPr>
        <p:txBody>
          <a:bodyPr wrap="square" rtlCol="0">
            <a:spAutoFit/>
          </a:bodyPr>
          <a:lstStyle/>
          <a:p>
            <a:pPr algn="ctr"/>
            <a:r>
              <a:rPr lang="es-MX" b="1" dirty="0">
                <a:latin typeface="Times New Roman" panose="02020603050405020304" pitchFamily="18" charset="0"/>
                <a:cs typeface="Times New Roman" panose="02020603050405020304" pitchFamily="18" charset="0"/>
              </a:rPr>
              <a:t>Resultados en base al 77%  de</a:t>
            </a:r>
          </a:p>
          <a:p>
            <a:pPr algn="ctr"/>
            <a:r>
              <a:rPr lang="es-MX" b="1" dirty="0">
                <a:latin typeface="Times New Roman" panose="02020603050405020304" pitchFamily="18" charset="0"/>
                <a:cs typeface="Times New Roman" panose="02020603050405020304" pitchFamily="18" charset="0"/>
              </a:rPr>
              <a:t>encuestados</a:t>
            </a:r>
            <a:endParaRPr lang="es-EC" b="1" dirty="0">
              <a:latin typeface="Times New Roman" panose="02020603050405020304" pitchFamily="18" charset="0"/>
              <a:cs typeface="Times New Roman" panose="02020603050405020304" pitchFamily="18" charset="0"/>
            </a:endParaRPr>
          </a:p>
        </p:txBody>
      </p:sp>
      <p:sp>
        <p:nvSpPr>
          <p:cNvPr id="4" name="3 CuadroTexto"/>
          <p:cNvSpPr txBox="1"/>
          <p:nvPr/>
        </p:nvSpPr>
        <p:spPr>
          <a:xfrm>
            <a:off x="4909904" y="18723"/>
            <a:ext cx="4234096" cy="523220"/>
          </a:xfrm>
          <a:prstGeom prst="rect">
            <a:avLst/>
          </a:prstGeom>
          <a:noFill/>
        </p:spPr>
        <p:txBody>
          <a:bodyPr wrap="square" rtlCol="0">
            <a:spAutoFit/>
          </a:bodyPr>
          <a:lstStyle/>
          <a:p>
            <a:r>
              <a:rPr lang="es-ES" sz="2800" b="1" i="1" dirty="0">
                <a:latin typeface="Times New Roman" panose="02020603050405020304" pitchFamily="18" charset="0"/>
                <a:cs typeface="Times New Roman" panose="02020603050405020304" pitchFamily="18" charset="0"/>
              </a:rPr>
              <a:t>Hallazgos de la entrevista</a:t>
            </a:r>
          </a:p>
        </p:txBody>
      </p:sp>
      <p:cxnSp>
        <p:nvCxnSpPr>
          <p:cNvPr id="7" name="6 Conector recto de flecha"/>
          <p:cNvCxnSpPr/>
          <p:nvPr/>
        </p:nvCxnSpPr>
        <p:spPr>
          <a:xfrm>
            <a:off x="4139952" y="1336992"/>
            <a:ext cx="288032" cy="7578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flipH="1">
            <a:off x="5292080" y="3789040"/>
            <a:ext cx="144016" cy="2880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flipH="1" flipV="1">
            <a:off x="1619672" y="3789040"/>
            <a:ext cx="72008" cy="20198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14 Proceso alternativo"/>
          <p:cNvSpPr/>
          <p:nvPr/>
        </p:nvSpPr>
        <p:spPr>
          <a:xfrm>
            <a:off x="323528" y="624464"/>
            <a:ext cx="1224136" cy="100433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tx1"/>
                </a:solidFill>
                <a:latin typeface="Times New Roman" panose="02020603050405020304" pitchFamily="18" charset="0"/>
                <a:cs typeface="Times New Roman" panose="02020603050405020304" pitchFamily="18" charset="0"/>
              </a:rPr>
              <a:t>Utilizan acciones inmediatas de acuerdo a su necesidad</a:t>
            </a:r>
            <a:endParaRPr lang="es-EC" sz="1200" b="1" dirty="0">
              <a:solidFill>
                <a:schemeClr val="tx1"/>
              </a:solidFill>
              <a:latin typeface="Times New Roman" panose="02020603050405020304" pitchFamily="18" charset="0"/>
              <a:cs typeface="Times New Roman" panose="02020603050405020304" pitchFamily="18" charset="0"/>
            </a:endParaRPr>
          </a:p>
          <a:p>
            <a:pPr algn="ctr"/>
            <a:endParaRPr lang="es-EC" sz="1200" dirty="0">
              <a:solidFill>
                <a:schemeClr val="tx1"/>
              </a:solidFill>
            </a:endParaRPr>
          </a:p>
        </p:txBody>
      </p:sp>
    </p:spTree>
    <p:extLst>
      <p:ext uri="{BB962C8B-B14F-4D97-AF65-F5344CB8AC3E}">
        <p14:creationId xmlns:p14="http://schemas.microsoft.com/office/powerpoint/2010/main" val="2231336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31"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620689"/>
            <a:ext cx="9144000"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4139952" y="44624"/>
            <a:ext cx="5040560" cy="523220"/>
          </a:xfrm>
          <a:prstGeom prst="rect">
            <a:avLst/>
          </a:prstGeom>
          <a:noFill/>
        </p:spPr>
        <p:txBody>
          <a:bodyPr wrap="square" rtlCol="0">
            <a:spAutoFit/>
          </a:bodyPr>
          <a:lstStyle/>
          <a:p>
            <a:r>
              <a:rPr lang="es-ES" sz="2800" b="1" i="1" dirty="0">
                <a:latin typeface="Times New Roman" panose="02020603050405020304" pitchFamily="18" charset="0"/>
                <a:cs typeface="Times New Roman" panose="02020603050405020304" pitchFamily="18" charset="0"/>
              </a:rPr>
              <a:t>Planteamiento del problema</a:t>
            </a:r>
          </a:p>
        </p:txBody>
      </p:sp>
      <p:sp>
        <p:nvSpPr>
          <p:cNvPr id="38930" name="Rectangle 18"/>
          <p:cNvSpPr>
            <a:spLocks noChangeArrowheads="1"/>
          </p:cNvSpPr>
          <p:nvPr/>
        </p:nvSpPr>
        <p:spPr bwMode="auto">
          <a:xfrm>
            <a:off x="0" y="-153889"/>
            <a:ext cx="184731"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sz="1400">
              <a:latin typeface="Times New Roman" panose="02020603050405020304" pitchFamily="18" charset="0"/>
              <a:cs typeface="Times New Roman" panose="02020603050405020304" pitchFamily="18" charset="0"/>
            </a:endParaRPr>
          </a:p>
        </p:txBody>
      </p:sp>
      <p:grpSp>
        <p:nvGrpSpPr>
          <p:cNvPr id="38915" name="Lienzo 8"/>
          <p:cNvGrpSpPr>
            <a:grpSpLocks/>
          </p:cNvGrpSpPr>
          <p:nvPr/>
        </p:nvGrpSpPr>
        <p:grpSpPr bwMode="auto">
          <a:xfrm>
            <a:off x="1484645" y="1181533"/>
            <a:ext cx="6543739" cy="4218717"/>
            <a:chOff x="3350" y="359"/>
            <a:chExt cx="46699" cy="21832"/>
          </a:xfrm>
          <a:solidFill>
            <a:schemeClr val="bg1"/>
          </a:solidFill>
        </p:grpSpPr>
        <p:sp>
          <p:nvSpPr>
            <p:cNvPr id="38928" name="Rectángulo 9"/>
            <p:cNvSpPr>
              <a:spLocks noChangeArrowheads="1"/>
            </p:cNvSpPr>
            <p:nvPr/>
          </p:nvSpPr>
          <p:spPr bwMode="auto">
            <a:xfrm>
              <a:off x="12333" y="9754"/>
              <a:ext cx="29261" cy="3166"/>
            </a:xfrm>
            <a:prstGeom prst="rect">
              <a:avLst/>
            </a:prstGeom>
            <a:grp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s-EC" sz="1400" b="1" dirty="0">
                  <a:latin typeface="Times New Roman" panose="02020603050405020304" pitchFamily="18" charset="0"/>
                  <a:ea typeface="Calibri" pitchFamily="34" charset="0"/>
                  <a:cs typeface="Times New Roman" panose="02020603050405020304" pitchFamily="18" charset="0"/>
                </a:rPr>
                <a:t>FALTA DE APLICACIÓN DE ESTRATEGIAS DE FINANCIAMIENTO E INVERSIÓN </a:t>
              </a:r>
            </a:p>
          </p:txBody>
        </p:sp>
        <p:sp>
          <p:nvSpPr>
            <p:cNvPr id="38927" name="Rectángulo 19"/>
            <p:cNvSpPr>
              <a:spLocks noChangeArrowheads="1"/>
            </p:cNvSpPr>
            <p:nvPr/>
          </p:nvSpPr>
          <p:spPr bwMode="auto">
            <a:xfrm>
              <a:off x="3350" y="15395"/>
              <a:ext cx="13535" cy="6796"/>
            </a:xfrm>
            <a:prstGeom prst="rect">
              <a:avLst/>
            </a:prstGeom>
            <a:grp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R="0" lvl="0" indent="0" algn="ctr" fontAlgn="base">
                <a:lnSpc>
                  <a:spcPct val="100000"/>
                </a:lnSpc>
                <a:spcBef>
                  <a:spcPct val="0"/>
                </a:spcBef>
                <a:spcAft>
                  <a:spcPct val="0"/>
                </a:spcAft>
                <a:buClrTx/>
                <a:buSzTx/>
                <a:buFontTx/>
                <a:buNone/>
                <a:tabLst/>
              </a:pPr>
              <a:r>
                <a:rPr lang="es-EC" sz="1200" b="1" dirty="0">
                  <a:latin typeface="Times New Roman" panose="02020603050405020304" pitchFamily="18" charset="0"/>
                  <a:ea typeface="Calibri" pitchFamily="34" charset="0"/>
                  <a:cs typeface="Times New Roman" panose="02020603050405020304" pitchFamily="18" charset="0"/>
                </a:rPr>
                <a:t>FACTORES INTERNOS Y EXTERNOS </a:t>
              </a:r>
            </a:p>
          </p:txBody>
        </p:sp>
        <p:sp>
          <p:nvSpPr>
            <p:cNvPr id="38926" name="Rectángulo 20"/>
            <p:cNvSpPr>
              <a:spLocks noChangeArrowheads="1"/>
            </p:cNvSpPr>
            <p:nvPr/>
          </p:nvSpPr>
          <p:spPr bwMode="auto">
            <a:xfrm>
              <a:off x="20661" y="15344"/>
              <a:ext cx="13533" cy="6793"/>
            </a:xfrm>
            <a:prstGeom prst="rect">
              <a:avLst/>
            </a:prstGeom>
            <a:grp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s-ES" sz="1200" b="1" dirty="0">
                  <a:latin typeface="Times New Roman" panose="02020603050405020304" pitchFamily="18" charset="0"/>
                  <a:ea typeface="Calibri" pitchFamily="34" charset="0"/>
                  <a:cs typeface="Times New Roman" panose="02020603050405020304" pitchFamily="18" charset="0"/>
                </a:rPr>
                <a:t>MÉTODOS TRADICIONALES DE APLICACIÓN DE ESTRATEGIAS</a:t>
              </a:r>
            </a:p>
          </p:txBody>
        </p:sp>
        <p:sp>
          <p:nvSpPr>
            <p:cNvPr id="38925" name="Rectángulo 22"/>
            <p:cNvSpPr>
              <a:spLocks noChangeArrowheads="1"/>
            </p:cNvSpPr>
            <p:nvPr/>
          </p:nvSpPr>
          <p:spPr bwMode="auto">
            <a:xfrm>
              <a:off x="36516" y="15421"/>
              <a:ext cx="13533" cy="6716"/>
            </a:xfrm>
            <a:prstGeom prst="rect">
              <a:avLst/>
            </a:prstGeom>
            <a:grp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R="0" lvl="0" indent="0" algn="ctr" fontAlgn="base">
                <a:lnSpc>
                  <a:spcPct val="100000"/>
                </a:lnSpc>
                <a:spcBef>
                  <a:spcPct val="0"/>
                </a:spcBef>
                <a:spcAft>
                  <a:spcPct val="0"/>
                </a:spcAft>
                <a:buClrTx/>
                <a:buSzTx/>
                <a:buFontTx/>
                <a:buNone/>
                <a:tabLst/>
              </a:pPr>
              <a:r>
                <a:rPr lang="es-ES" sz="1400" b="1" dirty="0">
                  <a:latin typeface="Times New Roman" panose="02020603050405020304" pitchFamily="18" charset="0"/>
                  <a:ea typeface="Calibri" pitchFamily="34" charset="0"/>
                  <a:cs typeface="Times New Roman" panose="02020603050405020304" pitchFamily="18" charset="0"/>
                </a:rPr>
                <a:t>NO CONTAR CON UNA PREVIA PLANIFICACIÓN</a:t>
              </a:r>
            </a:p>
          </p:txBody>
        </p:sp>
        <p:sp>
          <p:nvSpPr>
            <p:cNvPr id="38924" name="Rectángulo 23"/>
            <p:cNvSpPr>
              <a:spLocks noChangeArrowheads="1"/>
            </p:cNvSpPr>
            <p:nvPr/>
          </p:nvSpPr>
          <p:spPr bwMode="auto">
            <a:xfrm>
              <a:off x="3363" y="410"/>
              <a:ext cx="13522" cy="6394"/>
            </a:xfrm>
            <a:prstGeom prst="rect">
              <a:avLst/>
            </a:prstGeom>
            <a:grp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 sz="1400" b="1" dirty="0">
                  <a:latin typeface="Times New Roman" panose="02020603050405020304" pitchFamily="18" charset="0"/>
                  <a:ea typeface="Calibri" pitchFamily="34" charset="0"/>
                  <a:cs typeface="Times New Roman" panose="02020603050405020304" pitchFamily="18" charset="0"/>
                </a:rPr>
                <a:t>INESTABILIDAD DE LOS INGRESOS </a:t>
              </a:r>
            </a:p>
            <a:p>
              <a:pPr marL="0" marR="0" lvl="0" indent="0" algn="ctr" defTabSz="914400" rtl="0" eaLnBrk="1" fontAlgn="base" latinLnBrk="0" hangingPunct="1">
                <a:lnSpc>
                  <a:spcPct val="100000"/>
                </a:lnSpc>
                <a:spcBef>
                  <a:spcPct val="0"/>
                </a:spcBef>
                <a:spcAft>
                  <a:spcPct val="0"/>
                </a:spcAft>
                <a:buClrTx/>
                <a:buSzTx/>
                <a:buFontTx/>
                <a:buNone/>
                <a:tabLst/>
              </a:pPr>
              <a:r>
                <a:rPr lang="es-ES" sz="1400" b="1" dirty="0">
                  <a:latin typeface="Times New Roman" panose="02020603050405020304" pitchFamily="18" charset="0"/>
                  <a:ea typeface="Calibri" pitchFamily="34" charset="0"/>
                  <a:cs typeface="Times New Roman" panose="02020603050405020304" pitchFamily="18" charset="0"/>
                </a:rPr>
                <a:t>( VENTAS) </a:t>
              </a:r>
              <a:endParaRPr kumimoji="0" lang="es-ES" sz="1400" b="1" i="0" u="none" strike="noStrike" cap="none" normalizeH="0" baseline="0" dirty="0">
                <a:ln>
                  <a:noFill/>
                </a:ln>
                <a:effectLst/>
                <a:latin typeface="Times New Roman" panose="02020603050405020304" pitchFamily="18" charset="0"/>
                <a:cs typeface="Times New Roman" panose="02020603050405020304" pitchFamily="18" charset="0"/>
              </a:endParaRPr>
            </a:p>
          </p:txBody>
        </p:sp>
        <p:sp>
          <p:nvSpPr>
            <p:cNvPr id="38923" name="Rectángulo 24"/>
            <p:cNvSpPr>
              <a:spLocks noChangeArrowheads="1"/>
            </p:cNvSpPr>
            <p:nvPr/>
          </p:nvSpPr>
          <p:spPr bwMode="auto">
            <a:xfrm>
              <a:off x="20220" y="568"/>
              <a:ext cx="14721" cy="6394"/>
            </a:xfrm>
            <a:prstGeom prst="rect">
              <a:avLst/>
            </a:prstGeom>
            <a:grp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s-ES" sz="1400" b="1" dirty="0">
                  <a:latin typeface="Times New Roman" panose="02020603050405020304" pitchFamily="18" charset="0"/>
                  <a:ea typeface="Calibri" pitchFamily="34" charset="0"/>
                  <a:cs typeface="Times New Roman" panose="02020603050405020304" pitchFamily="18" charset="0"/>
                </a:rPr>
                <a:t>ESTABLECIMIENTOS SIN ESTRATEGIAS PRE ESTABLECIDAS </a:t>
              </a:r>
            </a:p>
          </p:txBody>
        </p:sp>
        <p:sp>
          <p:nvSpPr>
            <p:cNvPr id="67" name="Conector recto de flecha 32"/>
            <p:cNvSpPr>
              <a:spLocks noChangeShapeType="1"/>
            </p:cNvSpPr>
            <p:nvPr/>
          </p:nvSpPr>
          <p:spPr bwMode="auto">
            <a:xfrm flipV="1">
              <a:off x="9918" y="6804"/>
              <a:ext cx="0" cy="2160"/>
            </a:xfrm>
            <a:prstGeom prst="straightConnector1">
              <a:avLst/>
            </a:prstGeom>
            <a:grpFill/>
            <a:ln w="6350">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es-ES" sz="1400">
                <a:latin typeface="Times New Roman" panose="02020603050405020304" pitchFamily="18" charset="0"/>
                <a:cs typeface="Times New Roman" panose="02020603050405020304" pitchFamily="18" charset="0"/>
              </a:endParaRPr>
            </a:p>
          </p:txBody>
        </p:sp>
        <p:sp>
          <p:nvSpPr>
            <p:cNvPr id="68" name="Conector recto de flecha 33"/>
            <p:cNvSpPr>
              <a:spLocks noChangeShapeType="1"/>
            </p:cNvSpPr>
            <p:nvPr/>
          </p:nvSpPr>
          <p:spPr bwMode="auto">
            <a:xfrm flipV="1">
              <a:off x="27386" y="6879"/>
              <a:ext cx="0" cy="2148"/>
            </a:xfrm>
            <a:prstGeom prst="straightConnector1">
              <a:avLst/>
            </a:prstGeom>
            <a:grpFill/>
            <a:ln w="6350">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es-ES" sz="1400">
                <a:latin typeface="Times New Roman" panose="02020603050405020304" pitchFamily="18" charset="0"/>
                <a:cs typeface="Times New Roman" panose="02020603050405020304" pitchFamily="18" charset="0"/>
              </a:endParaRPr>
            </a:p>
          </p:txBody>
        </p:sp>
        <p:sp>
          <p:nvSpPr>
            <p:cNvPr id="38917" name="Rectángulo 55"/>
            <p:cNvSpPr>
              <a:spLocks noChangeArrowheads="1"/>
            </p:cNvSpPr>
            <p:nvPr/>
          </p:nvSpPr>
          <p:spPr bwMode="auto">
            <a:xfrm>
              <a:off x="36528" y="359"/>
              <a:ext cx="13519" cy="6389"/>
            </a:xfrm>
            <a:prstGeom prst="rect">
              <a:avLst/>
            </a:prstGeom>
            <a:grp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R="0" lvl="0" indent="0" algn="ctr" fontAlgn="base">
                <a:lnSpc>
                  <a:spcPct val="100000"/>
                </a:lnSpc>
                <a:spcBef>
                  <a:spcPct val="0"/>
                </a:spcBef>
                <a:spcAft>
                  <a:spcPct val="0"/>
                </a:spcAft>
                <a:buClrTx/>
                <a:buSzTx/>
                <a:buFontTx/>
                <a:buNone/>
                <a:tabLst/>
              </a:pPr>
              <a:r>
                <a:rPr lang="es-ES" sz="1400" b="1" dirty="0">
                  <a:latin typeface="Times New Roman" panose="02020603050405020304" pitchFamily="18" charset="0"/>
                  <a:ea typeface="Calibri" pitchFamily="34" charset="0"/>
                  <a:cs typeface="Times New Roman" panose="02020603050405020304" pitchFamily="18" charset="0"/>
                </a:rPr>
                <a:t>BAJO NIVEL DE CONTROL FINANCIERO</a:t>
              </a:r>
            </a:p>
          </p:txBody>
        </p:sp>
        <p:sp>
          <p:nvSpPr>
            <p:cNvPr id="73" name="Conector recto de flecha 56"/>
            <p:cNvSpPr>
              <a:spLocks noChangeShapeType="1"/>
            </p:cNvSpPr>
            <p:nvPr/>
          </p:nvSpPr>
          <p:spPr bwMode="auto">
            <a:xfrm flipV="1">
              <a:off x="43056" y="6882"/>
              <a:ext cx="0" cy="2147"/>
            </a:xfrm>
            <a:prstGeom prst="straightConnector1">
              <a:avLst/>
            </a:prstGeom>
            <a:grpFill/>
            <a:ln w="6350">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es-ES" sz="1400">
                <a:latin typeface="Times New Roman" panose="02020603050405020304" pitchFamily="18" charset="0"/>
                <a:cs typeface="Times New Roman" panose="02020603050405020304" pitchFamily="18" charset="0"/>
              </a:endParaRPr>
            </a:p>
          </p:txBody>
        </p:sp>
      </p:grpSp>
      <p:cxnSp>
        <p:nvCxnSpPr>
          <p:cNvPr id="4" name="3 Conector recto"/>
          <p:cNvCxnSpPr/>
          <p:nvPr/>
        </p:nvCxnSpPr>
        <p:spPr>
          <a:xfrm>
            <a:off x="2404992" y="2852936"/>
            <a:ext cx="46434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a:off x="2455383" y="3717032"/>
            <a:ext cx="46434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5 Conector recto de flecha"/>
          <p:cNvCxnSpPr>
            <a:endCxn id="38927" idx="0"/>
          </p:cNvCxnSpPr>
          <p:nvPr/>
        </p:nvCxnSpPr>
        <p:spPr>
          <a:xfrm>
            <a:off x="2432947" y="3717032"/>
            <a:ext cx="0" cy="3699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flipH="1">
            <a:off x="7080923" y="3740203"/>
            <a:ext cx="911" cy="3368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flipH="1">
            <a:off x="4846918" y="3740203"/>
            <a:ext cx="911" cy="3368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730383" y="3131676"/>
            <a:ext cx="1512168" cy="415498"/>
          </a:xfrm>
          <a:prstGeom prst="rect">
            <a:avLst/>
          </a:prstGeom>
          <a:solidFill>
            <a:schemeClr val="bg1"/>
          </a:solidFill>
        </p:spPr>
        <p:txBody>
          <a:bodyPr wrap="square" rtlCol="0">
            <a:spAutoFit/>
          </a:bodyPr>
          <a:lstStyle/>
          <a:p>
            <a:pPr algn="ctr"/>
            <a:r>
              <a:rPr lang="es-MX" sz="1600" b="1" dirty="0">
                <a:latin typeface="Times New Roman" panose="02020603050405020304" pitchFamily="18" charset="0"/>
                <a:cs typeface="Times New Roman" panose="02020603050405020304" pitchFamily="18" charset="0"/>
              </a:rPr>
              <a:t>Problema</a:t>
            </a:r>
          </a:p>
          <a:p>
            <a:pPr algn="ctr"/>
            <a:endParaRPr lang="es-EC" sz="500" b="1" dirty="0">
              <a:latin typeface="Times New Roman" panose="02020603050405020304" pitchFamily="18" charset="0"/>
              <a:cs typeface="Times New Roman" panose="02020603050405020304" pitchFamily="18" charset="0"/>
            </a:endParaRPr>
          </a:p>
        </p:txBody>
      </p:sp>
      <p:sp>
        <p:nvSpPr>
          <p:cNvPr id="28" name="27 CuadroTexto"/>
          <p:cNvSpPr txBox="1"/>
          <p:nvPr/>
        </p:nvSpPr>
        <p:spPr>
          <a:xfrm>
            <a:off x="4399182" y="5877272"/>
            <a:ext cx="1512168" cy="307777"/>
          </a:xfrm>
          <a:prstGeom prst="rect">
            <a:avLst/>
          </a:prstGeom>
          <a:solidFill>
            <a:schemeClr val="bg1"/>
          </a:solidFill>
        </p:spPr>
        <p:txBody>
          <a:bodyPr wrap="square" rtlCol="0">
            <a:spAutoFit/>
          </a:bodyPr>
          <a:lstStyle/>
          <a:p>
            <a:pPr algn="ctr"/>
            <a:r>
              <a:rPr lang="es-MX" sz="1400" b="1" dirty="0">
                <a:latin typeface="Times New Roman" panose="02020603050405020304" pitchFamily="18" charset="0"/>
                <a:cs typeface="Times New Roman" panose="02020603050405020304" pitchFamily="18" charset="0"/>
              </a:rPr>
              <a:t>Causas</a:t>
            </a:r>
            <a:endParaRPr lang="es-EC" sz="1400" b="1" dirty="0">
              <a:latin typeface="Times New Roman" panose="02020603050405020304" pitchFamily="18" charset="0"/>
              <a:cs typeface="Times New Roman" panose="02020603050405020304" pitchFamily="18" charset="0"/>
            </a:endParaRPr>
          </a:p>
        </p:txBody>
      </p:sp>
      <p:sp>
        <p:nvSpPr>
          <p:cNvPr id="29" name="28 CuadroTexto"/>
          <p:cNvSpPr txBox="1"/>
          <p:nvPr/>
        </p:nvSpPr>
        <p:spPr>
          <a:xfrm>
            <a:off x="4294520" y="692696"/>
            <a:ext cx="1512168" cy="307777"/>
          </a:xfrm>
          <a:prstGeom prst="rect">
            <a:avLst/>
          </a:prstGeom>
          <a:solidFill>
            <a:schemeClr val="bg1"/>
          </a:solidFill>
        </p:spPr>
        <p:txBody>
          <a:bodyPr wrap="square" rtlCol="0">
            <a:spAutoFit/>
          </a:bodyPr>
          <a:lstStyle/>
          <a:p>
            <a:pPr algn="ctr"/>
            <a:r>
              <a:rPr lang="es-MX" sz="1400" b="1" dirty="0">
                <a:latin typeface="Times New Roman" panose="02020603050405020304" pitchFamily="18" charset="0"/>
                <a:cs typeface="Times New Roman" panose="02020603050405020304" pitchFamily="18" charset="0"/>
              </a:rPr>
              <a:t>Efectos</a:t>
            </a:r>
            <a:endParaRPr lang="es-EC" sz="1400" b="1" dirty="0">
              <a:latin typeface="Times New Roman" panose="02020603050405020304" pitchFamily="18" charset="0"/>
              <a:cs typeface="Times New Roman" panose="02020603050405020304" pitchFamily="18" charset="0"/>
            </a:endParaRPr>
          </a:p>
        </p:txBody>
      </p:sp>
      <p:cxnSp>
        <p:nvCxnSpPr>
          <p:cNvPr id="10" name="9 Conector recto"/>
          <p:cNvCxnSpPr/>
          <p:nvPr/>
        </p:nvCxnSpPr>
        <p:spPr>
          <a:xfrm flipV="1">
            <a:off x="4543615" y="2844323"/>
            <a:ext cx="0" cy="15265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35 Conector recto"/>
          <p:cNvCxnSpPr/>
          <p:nvPr/>
        </p:nvCxnSpPr>
        <p:spPr>
          <a:xfrm flipV="1">
            <a:off x="4543615" y="3608738"/>
            <a:ext cx="0" cy="10829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2" name="1 CuadroTexto"/>
          <p:cNvSpPr txBox="1"/>
          <p:nvPr/>
        </p:nvSpPr>
        <p:spPr>
          <a:xfrm>
            <a:off x="4067944" y="0"/>
            <a:ext cx="5040560" cy="553998"/>
          </a:xfrm>
          <a:prstGeom prst="rect">
            <a:avLst/>
          </a:prstGeom>
          <a:noFill/>
        </p:spPr>
        <p:txBody>
          <a:bodyPr wrap="square" rtlCol="0">
            <a:spAutoFit/>
          </a:bodyPr>
          <a:lstStyle/>
          <a:p>
            <a:r>
              <a:rPr lang="es-ES" sz="3000" b="1" i="1" dirty="0">
                <a:latin typeface="Times New Roman" panose="02020603050405020304" pitchFamily="18" charset="0"/>
                <a:cs typeface="Times New Roman" panose="02020603050405020304" pitchFamily="18" charset="0"/>
              </a:rPr>
              <a:t>Comprobación de la hipótesis</a:t>
            </a:r>
          </a:p>
        </p:txBody>
      </p:sp>
      <p:sp>
        <p:nvSpPr>
          <p:cNvPr id="4" name="3 Rectángulo"/>
          <p:cNvSpPr/>
          <p:nvPr/>
        </p:nvSpPr>
        <p:spPr>
          <a:xfrm>
            <a:off x="2139329" y="1028711"/>
            <a:ext cx="5939981" cy="1200329"/>
          </a:xfrm>
          <a:prstGeom prst="rect">
            <a:avLst/>
          </a:prstGeom>
          <a:solidFill>
            <a:schemeClr val="accent5">
              <a:lumMod val="20000"/>
              <a:lumOff val="80000"/>
            </a:schemeClr>
          </a:solidFill>
        </p:spPr>
        <p:txBody>
          <a:bodyPr wrap="square">
            <a:spAutoFit/>
          </a:bodyPr>
          <a:lstStyle/>
          <a:p>
            <a:pPr lvl="0"/>
            <a:r>
              <a:rPr lang="es-ES" b="1" dirty="0">
                <a:latin typeface="Times New Roman" panose="02020603050405020304" pitchFamily="18" charset="0"/>
                <a:cs typeface="Times New Roman" panose="02020603050405020304" pitchFamily="18" charset="0"/>
              </a:rPr>
              <a:t>H</a:t>
            </a:r>
            <a:r>
              <a:rPr lang="es-ES" dirty="0">
                <a:latin typeface="Times New Roman" panose="02020603050405020304" pitchFamily="18" charset="0"/>
                <a:cs typeface="Times New Roman" panose="02020603050405020304" pitchFamily="18" charset="0"/>
              </a:rPr>
              <a:t> Las estrategias de financiamiento e Inversión de los hoteles de cuatro estrellas del Distrito Metropolitano de Quito inciden en la rentabilidad</a:t>
            </a:r>
            <a:r>
              <a:rPr lang="es-EC" dirty="0">
                <a:latin typeface="Times New Roman" panose="02020603050405020304" pitchFamily="18" charset="0"/>
                <a:cs typeface="Times New Roman" panose="02020603050405020304" pitchFamily="18" charset="0"/>
              </a:rPr>
              <a:t>.</a:t>
            </a:r>
            <a:endParaRPr lang="es-ES" dirty="0">
              <a:latin typeface="Times New Roman" panose="02020603050405020304" pitchFamily="18" charset="0"/>
              <a:cs typeface="Times New Roman" panose="02020603050405020304" pitchFamily="18" charset="0"/>
            </a:endParaRPr>
          </a:p>
          <a:p>
            <a:endParaRPr lang="es-ES" dirty="0">
              <a:latin typeface="Times New Roman" panose="02020603050405020304" pitchFamily="18" charset="0"/>
              <a:cs typeface="Times New Roman" panose="02020603050405020304" pitchFamily="18" charset="0"/>
            </a:endParaRPr>
          </a:p>
        </p:txBody>
      </p:sp>
      <p:sp>
        <p:nvSpPr>
          <p:cNvPr id="5" name="4 Rectángulo"/>
          <p:cNvSpPr/>
          <p:nvPr/>
        </p:nvSpPr>
        <p:spPr>
          <a:xfrm>
            <a:off x="2139329" y="2564904"/>
            <a:ext cx="6033071" cy="2031325"/>
          </a:xfrm>
          <a:prstGeom prst="rect">
            <a:avLst/>
          </a:prstGeom>
        </p:spPr>
        <p:txBody>
          <a:bodyPr wrap="square">
            <a:spAutoFit/>
          </a:bodyPr>
          <a:lstStyle/>
          <a:p>
            <a:pPr algn="just"/>
            <a:r>
              <a:rPr lang="es-ES" dirty="0">
                <a:latin typeface="Times New Roman" panose="02020603050405020304" pitchFamily="18" charset="0"/>
                <a:cs typeface="Times New Roman" panose="02020603050405020304" pitchFamily="18" charset="0"/>
              </a:rPr>
              <a:t>Por medio del análisis de los estados financieros y la obtención de resultados a través de las encuestas podemos relacionar de manera directa que sin un previa planificación y dirección organizada de los recursos no es posible proveer acontecimientos futuro y al no existir estrategias establecidas las acciones emergentes únicamente son momentáneas que a futuro pueden causa grandes prejuicios económicos. </a:t>
            </a:r>
          </a:p>
        </p:txBody>
      </p:sp>
      <p:pic>
        <p:nvPicPr>
          <p:cNvPr id="6" name="Picture 2" descr="http://previews.123rf.com/images/andresr/andresr1109/andresr110900067/10453434-3D-hombre-de-negocios-con-xito-aislados-en-un-fondo-blanco-Foto-de-archiv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861048"/>
            <a:ext cx="1869904" cy="1869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0359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5580112" y="0"/>
            <a:ext cx="3312368" cy="646331"/>
          </a:xfrm>
          <a:prstGeom prst="rect">
            <a:avLst/>
          </a:prstGeom>
          <a:noFill/>
        </p:spPr>
        <p:txBody>
          <a:bodyPr wrap="square" rtlCol="0">
            <a:spAutoFit/>
          </a:bodyPr>
          <a:lstStyle/>
          <a:p>
            <a:r>
              <a:rPr lang="es-ES" sz="3600" b="1" i="1" dirty="0">
                <a:latin typeface="+mj-lt"/>
              </a:rPr>
              <a:t>Propuesta</a:t>
            </a:r>
          </a:p>
        </p:txBody>
      </p:sp>
      <p:graphicFrame>
        <p:nvGraphicFramePr>
          <p:cNvPr id="11" name="10 Diagrama"/>
          <p:cNvGraphicFramePr/>
          <p:nvPr>
            <p:extLst>
              <p:ext uri="{D42A27DB-BD31-4B8C-83A1-F6EECF244321}">
                <p14:modId xmlns:p14="http://schemas.microsoft.com/office/powerpoint/2010/main" val="4006074270"/>
              </p:ext>
            </p:extLst>
          </p:nvPr>
        </p:nvGraphicFramePr>
        <p:xfrm>
          <a:off x="1619672" y="836712"/>
          <a:ext cx="6624736" cy="4839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4" name="3 CuadroTexto"/>
          <p:cNvSpPr txBox="1"/>
          <p:nvPr/>
        </p:nvSpPr>
        <p:spPr>
          <a:xfrm>
            <a:off x="5580112" y="0"/>
            <a:ext cx="3312368" cy="646331"/>
          </a:xfrm>
          <a:prstGeom prst="rect">
            <a:avLst/>
          </a:prstGeom>
          <a:noFill/>
        </p:spPr>
        <p:txBody>
          <a:bodyPr wrap="square" rtlCol="0">
            <a:spAutoFit/>
          </a:bodyPr>
          <a:lstStyle/>
          <a:p>
            <a:r>
              <a:rPr lang="es-ES" sz="3600" b="1" i="1" dirty="0">
                <a:latin typeface="+mj-lt"/>
              </a:rPr>
              <a:t>Estrategias</a:t>
            </a:r>
          </a:p>
        </p:txBody>
      </p:sp>
      <p:graphicFrame>
        <p:nvGraphicFramePr>
          <p:cNvPr id="2" name="Tabla 1"/>
          <p:cNvGraphicFramePr>
            <a:graphicFrameLocks noGrp="1"/>
          </p:cNvGraphicFramePr>
          <p:nvPr>
            <p:extLst>
              <p:ext uri="{D42A27DB-BD31-4B8C-83A1-F6EECF244321}">
                <p14:modId xmlns:p14="http://schemas.microsoft.com/office/powerpoint/2010/main" val="25003106"/>
              </p:ext>
            </p:extLst>
          </p:nvPr>
        </p:nvGraphicFramePr>
        <p:xfrm>
          <a:off x="179512" y="646328"/>
          <a:ext cx="8712968" cy="5487599"/>
        </p:xfrm>
        <a:graphic>
          <a:graphicData uri="http://schemas.openxmlformats.org/drawingml/2006/table">
            <a:tbl>
              <a:tblPr firstRow="1" firstCol="1" bandRow="1">
                <a:tableStyleId>{5C22544A-7EE6-4342-B048-85BDC9FD1C3A}</a:tableStyleId>
              </a:tblPr>
              <a:tblGrid>
                <a:gridCol w="2232248"/>
                <a:gridCol w="6480720"/>
              </a:tblGrid>
              <a:tr h="213406">
                <a:tc>
                  <a:txBody>
                    <a:bodyPr/>
                    <a:lstStyle/>
                    <a:p>
                      <a:pPr indent="180340" algn="ctr">
                        <a:lnSpc>
                          <a:spcPct val="200000"/>
                        </a:lnSpc>
                        <a:spcAft>
                          <a:spcPts val="0"/>
                        </a:spcAft>
                        <a:tabLst>
                          <a:tab pos="180340" algn="l"/>
                        </a:tabLst>
                      </a:pPr>
                      <a:r>
                        <a:rPr lang="es-ES" sz="900" dirty="0">
                          <a:effectLst/>
                          <a:latin typeface="Cambria" panose="02040503050406030204" pitchFamily="18" charset="0"/>
                        </a:rPr>
                        <a:t>Objetivos</a:t>
                      </a:r>
                      <a:endParaRPr lang="es-EC" sz="900" dirty="0">
                        <a:effectLst/>
                        <a:latin typeface="Cambria" panose="02040503050406030204" pitchFamily="18" charset="0"/>
                        <a:ea typeface="Calibri" panose="020F0502020204030204" pitchFamily="34" charset="0"/>
                        <a:cs typeface="Times New Roman" panose="02020603050405020304" pitchFamily="18" charset="0"/>
                      </a:endParaRPr>
                    </a:p>
                  </a:txBody>
                  <a:tcPr marL="23311" marR="23311" marT="0" marB="0" anchor="ctr"/>
                </a:tc>
                <a:tc>
                  <a:txBody>
                    <a:bodyPr/>
                    <a:lstStyle/>
                    <a:p>
                      <a:endParaRPr lang="es-EC" sz="900">
                        <a:effectLst/>
                        <a:latin typeface="Cambria" panose="02040503050406030204" pitchFamily="18" charset="0"/>
                        <a:cs typeface="Times New Roman" panose="02020603050405020304" pitchFamily="18" charset="0"/>
                      </a:endParaRPr>
                    </a:p>
                  </a:txBody>
                  <a:tcPr marL="23311" marR="23311" marT="0" marB="0"/>
                </a:tc>
              </a:tr>
              <a:tr h="627520">
                <a:tc rowSpan="3">
                  <a:txBody>
                    <a:bodyPr/>
                    <a:lstStyle/>
                    <a:p>
                      <a:pPr marL="342900" lvl="0" indent="-342900" algn="just">
                        <a:lnSpc>
                          <a:spcPct val="200000"/>
                        </a:lnSpc>
                        <a:spcAft>
                          <a:spcPts val="0"/>
                        </a:spcAft>
                        <a:buFont typeface="Symbol" panose="05050102010706020507" pitchFamily="18" charset="2"/>
                        <a:buChar char=""/>
                        <a:tabLst>
                          <a:tab pos="180340" algn="l"/>
                        </a:tabLst>
                      </a:pPr>
                      <a:r>
                        <a:rPr lang="es-ES" sz="900" dirty="0">
                          <a:effectLst/>
                          <a:latin typeface="Cambria" panose="02040503050406030204" pitchFamily="18" charset="0"/>
                        </a:rPr>
                        <a:t>Proponer estrategias de inversión con la finalidad de obtener un mayor margen de liquidez y rentabilidad</a:t>
                      </a:r>
                      <a:endParaRPr lang="es-EC" sz="900" dirty="0">
                        <a:effectLst/>
                        <a:latin typeface="Cambria" panose="02040503050406030204" pitchFamily="18" charset="0"/>
                        <a:ea typeface="Calibri" panose="020F0502020204030204" pitchFamily="34" charset="0"/>
                        <a:cs typeface="Times New Roman" panose="02020603050405020304" pitchFamily="18" charset="0"/>
                      </a:endParaRPr>
                    </a:p>
                  </a:txBody>
                  <a:tcPr marL="23311" marR="23311" marT="0" marB="0" anchor="ctr"/>
                </a:tc>
                <a:tc>
                  <a:txBody>
                    <a:bodyPr/>
                    <a:lstStyle/>
                    <a:p>
                      <a:pPr marL="342900" lvl="0" indent="-342900" algn="just">
                        <a:lnSpc>
                          <a:spcPct val="200000"/>
                        </a:lnSpc>
                        <a:spcAft>
                          <a:spcPts val="0"/>
                        </a:spcAft>
                        <a:buFont typeface="Wingdings" panose="05000000000000000000" pitchFamily="2" charset="2"/>
                        <a:buChar char=""/>
                        <a:tabLst>
                          <a:tab pos="180340" algn="l"/>
                        </a:tabLst>
                      </a:pPr>
                      <a:r>
                        <a:rPr lang="es-ES" sz="900">
                          <a:effectLst/>
                          <a:latin typeface="Cambria" panose="02040503050406030204" pitchFamily="18" charset="0"/>
                        </a:rPr>
                        <a:t>Verificar las que políticas internas establecidas para la elaboración del presupuesto anual instituyan acciones que favorezcan el cumplimiento a las metas y objetivos planteados por la entidad.</a:t>
                      </a:r>
                      <a:endParaRPr lang="es-EC" sz="900">
                        <a:effectLst/>
                        <a:latin typeface="Cambria" panose="02040503050406030204" pitchFamily="18" charset="0"/>
                        <a:ea typeface="Calibri" panose="020F0502020204030204" pitchFamily="34" charset="0"/>
                        <a:cs typeface="Times New Roman" panose="02020603050405020304" pitchFamily="18" charset="0"/>
                      </a:endParaRPr>
                    </a:p>
                  </a:txBody>
                  <a:tcPr marL="23311" marR="23311" marT="0" marB="0"/>
                </a:tc>
              </a:tr>
              <a:tr h="627520">
                <a:tc vMerge="1">
                  <a:txBody>
                    <a:bodyPr/>
                    <a:lstStyle/>
                    <a:p>
                      <a:endParaRPr lang="es-EC"/>
                    </a:p>
                  </a:txBody>
                  <a:tcPr/>
                </a:tc>
                <a:tc>
                  <a:txBody>
                    <a:bodyPr/>
                    <a:lstStyle/>
                    <a:p>
                      <a:pPr marL="457200" indent="180340" algn="just">
                        <a:lnSpc>
                          <a:spcPct val="200000"/>
                        </a:lnSpc>
                        <a:spcAft>
                          <a:spcPts val="0"/>
                        </a:spcAft>
                        <a:tabLst>
                          <a:tab pos="180340" algn="l"/>
                        </a:tabLst>
                      </a:pPr>
                      <a:r>
                        <a:rPr lang="es-ES" sz="900" dirty="0">
                          <a:effectLst/>
                          <a:latin typeface="Cambria" panose="02040503050406030204" pitchFamily="18" charset="0"/>
                        </a:rPr>
                        <a:t>Utilizar el financiamiento obtenido en proyectos de inversión que permitan optimizar los recursos y generar mayor rentabilidad por medio del incremento de la competitividad dentro del mercado</a:t>
                      </a:r>
                      <a:endParaRPr lang="es-EC" sz="900" dirty="0">
                        <a:effectLst/>
                        <a:latin typeface="Cambria" panose="02040503050406030204" pitchFamily="18" charset="0"/>
                        <a:ea typeface="Calibri" panose="020F0502020204030204" pitchFamily="34" charset="0"/>
                        <a:cs typeface="Times New Roman" panose="02020603050405020304" pitchFamily="18" charset="0"/>
                      </a:endParaRPr>
                    </a:p>
                  </a:txBody>
                  <a:tcPr marL="23311" marR="23311" marT="0" marB="0"/>
                </a:tc>
              </a:tr>
              <a:tr h="1380543">
                <a:tc vMerge="1">
                  <a:txBody>
                    <a:bodyPr/>
                    <a:lstStyle/>
                    <a:p>
                      <a:endParaRPr lang="es-EC"/>
                    </a:p>
                  </a:txBody>
                  <a:tcPr/>
                </a:tc>
                <a:tc>
                  <a:txBody>
                    <a:bodyPr/>
                    <a:lstStyle/>
                    <a:p>
                      <a:pPr marL="342900" lvl="0" indent="-342900" algn="just">
                        <a:lnSpc>
                          <a:spcPct val="200000"/>
                        </a:lnSpc>
                        <a:spcAft>
                          <a:spcPts val="0"/>
                        </a:spcAft>
                        <a:buFont typeface="Wingdings" panose="05000000000000000000" pitchFamily="2" charset="2"/>
                        <a:buChar char=""/>
                        <a:tabLst>
                          <a:tab pos="180340" algn="l"/>
                        </a:tabLst>
                      </a:pPr>
                      <a:r>
                        <a:rPr lang="es-ES" sz="900" dirty="0">
                          <a:effectLst/>
                          <a:latin typeface="Cambria" panose="02040503050406030204" pitchFamily="18" charset="0"/>
                        </a:rPr>
                        <a:t>Negociar las facturas comerciales que sean parte de la cartera de créditos recuperables dentro del mercado bursátil. con el fin de contar con una fuente de financiamiento antes del tiempo establecido en la factura.</a:t>
                      </a:r>
                      <a:endParaRPr lang="es-EC" sz="900" dirty="0">
                        <a:effectLst/>
                        <a:latin typeface="Cambria" panose="02040503050406030204" pitchFamily="18" charset="0"/>
                      </a:endParaRPr>
                    </a:p>
                    <a:p>
                      <a:pPr marL="914400" indent="180340" algn="just">
                        <a:lnSpc>
                          <a:spcPct val="200000"/>
                        </a:lnSpc>
                        <a:spcAft>
                          <a:spcPts val="0"/>
                        </a:spcAft>
                        <a:tabLst>
                          <a:tab pos="180340" algn="l"/>
                        </a:tabLst>
                      </a:pPr>
                      <a:r>
                        <a:rPr lang="es-ES" sz="900" dirty="0">
                          <a:effectLst/>
                          <a:latin typeface="Cambria" panose="02040503050406030204" pitchFamily="18" charset="0"/>
                        </a:rPr>
                        <a:t> </a:t>
                      </a:r>
                      <a:endParaRPr lang="es-EC" sz="900" dirty="0">
                        <a:effectLst/>
                        <a:latin typeface="Cambria" panose="02040503050406030204" pitchFamily="18" charset="0"/>
                      </a:endParaRPr>
                    </a:p>
                    <a:p>
                      <a:pPr marL="342900" lvl="0" indent="-342900" algn="just">
                        <a:lnSpc>
                          <a:spcPct val="200000"/>
                        </a:lnSpc>
                        <a:spcAft>
                          <a:spcPts val="0"/>
                        </a:spcAft>
                        <a:buFont typeface="Wingdings" panose="05000000000000000000" pitchFamily="2" charset="2"/>
                        <a:buChar char=""/>
                        <a:tabLst>
                          <a:tab pos="180340" algn="l"/>
                        </a:tabLst>
                      </a:pPr>
                      <a:r>
                        <a:rPr lang="es-ES" sz="900" dirty="0">
                          <a:effectLst/>
                          <a:latin typeface="Cambria" panose="02040503050406030204" pitchFamily="18" charset="0"/>
                        </a:rPr>
                        <a:t>Crear alianzas o convenios con hoteles para promocionar los servicios de alojamiento de una ciudad a otra, con el fin de obtener beneficios mutuos ya asen financieros o comerciales  </a:t>
                      </a:r>
                      <a:endParaRPr lang="es-EC" sz="900" dirty="0">
                        <a:effectLst/>
                        <a:latin typeface="Cambria" panose="02040503050406030204" pitchFamily="18" charset="0"/>
                        <a:ea typeface="Calibri" panose="020F0502020204030204" pitchFamily="34" charset="0"/>
                        <a:cs typeface="Times New Roman" panose="02020603050405020304" pitchFamily="18" charset="0"/>
                      </a:endParaRPr>
                    </a:p>
                  </a:txBody>
                  <a:tcPr marL="23311" marR="23311" marT="0" marB="0"/>
                </a:tc>
              </a:tr>
              <a:tr h="213406">
                <a:tc>
                  <a:txBody>
                    <a:bodyPr/>
                    <a:lstStyle/>
                    <a:p>
                      <a:pPr indent="180340" algn="ctr">
                        <a:lnSpc>
                          <a:spcPct val="200000"/>
                        </a:lnSpc>
                        <a:spcAft>
                          <a:spcPts val="0"/>
                        </a:spcAft>
                        <a:tabLst>
                          <a:tab pos="180340" algn="l"/>
                        </a:tabLst>
                      </a:pPr>
                      <a:r>
                        <a:rPr lang="es-ES" sz="900">
                          <a:effectLst/>
                          <a:latin typeface="Cambria" panose="02040503050406030204" pitchFamily="18" charset="0"/>
                        </a:rPr>
                        <a:t>Objetivos</a:t>
                      </a:r>
                      <a:endParaRPr lang="es-EC" sz="900">
                        <a:effectLst/>
                        <a:latin typeface="Cambria" panose="02040503050406030204" pitchFamily="18" charset="0"/>
                        <a:ea typeface="Calibri" panose="020F0502020204030204" pitchFamily="34" charset="0"/>
                        <a:cs typeface="Times New Roman" panose="02020603050405020304" pitchFamily="18" charset="0"/>
                      </a:endParaRPr>
                    </a:p>
                  </a:txBody>
                  <a:tcPr marL="23311" marR="23311" marT="0" marB="0" anchor="ctr"/>
                </a:tc>
                <a:tc>
                  <a:txBody>
                    <a:bodyPr/>
                    <a:lstStyle/>
                    <a:p>
                      <a:endParaRPr lang="es-EC" sz="900">
                        <a:effectLst/>
                        <a:latin typeface="Cambria" panose="02040503050406030204" pitchFamily="18" charset="0"/>
                        <a:cs typeface="Times New Roman" panose="02020603050405020304" pitchFamily="18" charset="0"/>
                      </a:endParaRPr>
                    </a:p>
                  </a:txBody>
                  <a:tcPr marL="23311" marR="23311" marT="0" marB="0"/>
                </a:tc>
              </a:tr>
              <a:tr h="627520">
                <a:tc rowSpan="4">
                  <a:txBody>
                    <a:bodyPr/>
                    <a:lstStyle/>
                    <a:p>
                      <a:pPr marL="342900" lvl="0" indent="-342900" algn="just">
                        <a:lnSpc>
                          <a:spcPct val="200000"/>
                        </a:lnSpc>
                        <a:spcAft>
                          <a:spcPts val="0"/>
                        </a:spcAft>
                        <a:buFont typeface="Symbol" panose="05050102010706020507" pitchFamily="18" charset="2"/>
                        <a:buChar char=""/>
                        <a:tabLst>
                          <a:tab pos="180340" algn="l"/>
                        </a:tabLst>
                      </a:pPr>
                      <a:r>
                        <a:rPr lang="es-ES" sz="900">
                          <a:effectLst/>
                          <a:latin typeface="Cambria" panose="02040503050406030204" pitchFamily="18" charset="0"/>
                        </a:rPr>
                        <a:t>Implementar las estrategias de financiamiento para el desarrollo de nuevos productos y proyectos hoteleros </a:t>
                      </a:r>
                      <a:endParaRPr lang="es-EC" sz="900">
                        <a:effectLst/>
                        <a:latin typeface="Cambria" panose="02040503050406030204" pitchFamily="18" charset="0"/>
                        <a:ea typeface="Calibri" panose="020F0502020204030204" pitchFamily="34" charset="0"/>
                        <a:cs typeface="Times New Roman" panose="02020603050405020304" pitchFamily="18" charset="0"/>
                      </a:endParaRPr>
                    </a:p>
                  </a:txBody>
                  <a:tcPr marL="23311" marR="23311" marT="0" marB="0" anchor="ctr"/>
                </a:tc>
                <a:tc>
                  <a:txBody>
                    <a:bodyPr/>
                    <a:lstStyle/>
                    <a:p>
                      <a:pPr marL="342900" lvl="0" indent="-342900" algn="just">
                        <a:lnSpc>
                          <a:spcPct val="200000"/>
                        </a:lnSpc>
                        <a:spcAft>
                          <a:spcPts val="0"/>
                        </a:spcAft>
                        <a:buFont typeface="Wingdings" panose="05000000000000000000" pitchFamily="2" charset="2"/>
                        <a:buChar char=""/>
                        <a:tabLst>
                          <a:tab pos="180340" algn="l"/>
                        </a:tabLst>
                      </a:pPr>
                      <a:r>
                        <a:rPr lang="es-ES" sz="900">
                          <a:effectLst/>
                          <a:latin typeface="Cambria" panose="02040503050406030204" pitchFamily="18" charset="0"/>
                        </a:rPr>
                        <a:t>Evaluar el grado de aportaciones de capital accionario, con el fin de obtener nuevos financiamientos a través de la oferta de la titularización del patrimonio dentro del mercado bursátil.</a:t>
                      </a:r>
                      <a:endParaRPr lang="es-EC" sz="900">
                        <a:effectLst/>
                        <a:latin typeface="Cambria" panose="02040503050406030204" pitchFamily="18" charset="0"/>
                        <a:ea typeface="Calibri" panose="020F0502020204030204" pitchFamily="34" charset="0"/>
                        <a:cs typeface="Times New Roman" panose="02020603050405020304" pitchFamily="18" charset="0"/>
                      </a:endParaRPr>
                    </a:p>
                  </a:txBody>
                  <a:tcPr marL="23311" marR="23311" marT="0" marB="0"/>
                </a:tc>
              </a:tr>
              <a:tr h="627520">
                <a:tc vMerge="1">
                  <a:txBody>
                    <a:bodyPr/>
                    <a:lstStyle/>
                    <a:p>
                      <a:endParaRPr lang="es-EC"/>
                    </a:p>
                  </a:txBody>
                  <a:tcPr/>
                </a:tc>
                <a:tc>
                  <a:txBody>
                    <a:bodyPr/>
                    <a:lstStyle/>
                    <a:p>
                      <a:pPr marL="342900" lvl="0" indent="-342900" algn="just">
                        <a:lnSpc>
                          <a:spcPct val="200000"/>
                        </a:lnSpc>
                        <a:spcAft>
                          <a:spcPts val="0"/>
                        </a:spcAft>
                        <a:buFont typeface="Wingdings" panose="05000000000000000000" pitchFamily="2" charset="2"/>
                        <a:buChar char=""/>
                        <a:tabLst>
                          <a:tab pos="180340" algn="l"/>
                        </a:tabLst>
                      </a:pPr>
                      <a:r>
                        <a:rPr lang="es-ES" sz="900">
                          <a:effectLst/>
                          <a:latin typeface="Cambria" panose="02040503050406030204" pitchFamily="18" charset="0"/>
                        </a:rPr>
                        <a:t>Reinvertir los excedentes o reservas de capital en programas que permitan el mejoramiento de la infraestructura del hotel a fin de incrementar la competitividad dentro del sector hotelero.</a:t>
                      </a:r>
                      <a:endParaRPr lang="es-EC" sz="900">
                        <a:effectLst/>
                        <a:latin typeface="Cambria" panose="02040503050406030204" pitchFamily="18" charset="0"/>
                        <a:ea typeface="Calibri" panose="020F0502020204030204" pitchFamily="34" charset="0"/>
                        <a:cs typeface="Times New Roman" panose="02020603050405020304" pitchFamily="18" charset="0"/>
                      </a:endParaRPr>
                    </a:p>
                  </a:txBody>
                  <a:tcPr marL="23311" marR="23311" marT="0" marB="0"/>
                </a:tc>
              </a:tr>
              <a:tr h="627520">
                <a:tc vMerge="1">
                  <a:txBody>
                    <a:bodyPr/>
                    <a:lstStyle/>
                    <a:p>
                      <a:endParaRPr lang="es-EC"/>
                    </a:p>
                  </a:txBody>
                  <a:tcPr/>
                </a:tc>
                <a:tc>
                  <a:txBody>
                    <a:bodyPr/>
                    <a:lstStyle/>
                    <a:p>
                      <a:pPr marL="342900" lvl="0" indent="-342900" algn="just">
                        <a:lnSpc>
                          <a:spcPct val="200000"/>
                        </a:lnSpc>
                        <a:spcAft>
                          <a:spcPts val="0"/>
                        </a:spcAft>
                        <a:buFont typeface="Wingdings" panose="05000000000000000000" pitchFamily="2" charset="2"/>
                        <a:buChar char=""/>
                        <a:tabLst>
                          <a:tab pos="180340" algn="l"/>
                        </a:tabLst>
                      </a:pPr>
                      <a:r>
                        <a:rPr lang="es-ES" sz="900">
                          <a:effectLst/>
                          <a:latin typeface="Cambria" panose="02040503050406030204" pitchFamily="18" charset="0"/>
                        </a:rPr>
                        <a:t>Realizar un análisis retributivo del gasto de personal evaluando los componentes salariales, nivel de equidad salarial interna y grados de competitividad distributiva externa.</a:t>
                      </a:r>
                      <a:endParaRPr lang="es-EC" sz="900">
                        <a:effectLst/>
                        <a:latin typeface="Cambria" panose="02040503050406030204" pitchFamily="18" charset="0"/>
                        <a:ea typeface="Calibri" panose="020F0502020204030204" pitchFamily="34" charset="0"/>
                        <a:cs typeface="Times New Roman" panose="02020603050405020304" pitchFamily="18" charset="0"/>
                      </a:endParaRPr>
                    </a:p>
                  </a:txBody>
                  <a:tcPr marL="23311" marR="23311" marT="0" marB="0"/>
                </a:tc>
              </a:tr>
              <a:tr h="502016">
                <a:tc vMerge="1">
                  <a:txBody>
                    <a:bodyPr/>
                    <a:lstStyle/>
                    <a:p>
                      <a:endParaRPr lang="es-EC"/>
                    </a:p>
                  </a:txBody>
                  <a:tcPr/>
                </a:tc>
                <a:tc>
                  <a:txBody>
                    <a:bodyPr/>
                    <a:lstStyle/>
                    <a:p>
                      <a:pPr marL="342900" lvl="0" indent="-342900" algn="just">
                        <a:lnSpc>
                          <a:spcPct val="200000"/>
                        </a:lnSpc>
                        <a:spcAft>
                          <a:spcPts val="0"/>
                        </a:spcAft>
                        <a:buFont typeface="Wingdings" panose="05000000000000000000" pitchFamily="2" charset="2"/>
                        <a:buChar char=""/>
                        <a:tabLst>
                          <a:tab pos="180340" algn="l"/>
                        </a:tabLst>
                      </a:pPr>
                      <a:r>
                        <a:rPr lang="es-ES" sz="900" dirty="0">
                          <a:effectLst/>
                          <a:latin typeface="Cambria" panose="02040503050406030204" pitchFamily="18" charset="0"/>
                        </a:rPr>
                        <a:t>Diseñar una adecuada planificación estratégica enfocada establecer acciones que permita el mejoramiento de las debilidades, potencializando la rentabilidad futura</a:t>
                      </a:r>
                      <a:endParaRPr lang="es-EC" sz="900" dirty="0">
                        <a:effectLst/>
                        <a:latin typeface="Cambria" panose="02040503050406030204" pitchFamily="18" charset="0"/>
                        <a:ea typeface="Calibri" panose="020F0502020204030204" pitchFamily="34" charset="0"/>
                        <a:cs typeface="Times New Roman" panose="02020603050405020304" pitchFamily="18" charset="0"/>
                      </a:endParaRPr>
                    </a:p>
                  </a:txBody>
                  <a:tcPr marL="23311" marR="23311" marT="0" marB="0"/>
                </a:tc>
              </a:tr>
            </a:tbl>
          </a:graphicData>
        </a:graphic>
      </p:graphicFrame>
    </p:spTree>
    <p:extLst>
      <p:ext uri="{BB962C8B-B14F-4D97-AF65-F5344CB8AC3E}">
        <p14:creationId xmlns:p14="http://schemas.microsoft.com/office/powerpoint/2010/main" val="6299910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851920" y="0"/>
            <a:ext cx="5328592" cy="646331"/>
          </a:xfrm>
          <a:prstGeom prst="rect">
            <a:avLst/>
          </a:prstGeom>
          <a:noFill/>
        </p:spPr>
        <p:txBody>
          <a:bodyPr wrap="square" rtlCol="0">
            <a:spAutoFit/>
          </a:bodyPr>
          <a:lstStyle/>
          <a:p>
            <a:r>
              <a:rPr lang="es-ES" sz="3600" b="1" i="1" dirty="0">
                <a:latin typeface="+mj-lt"/>
              </a:rPr>
              <a:t>Estrategias y políticas</a:t>
            </a:r>
          </a:p>
        </p:txBody>
      </p:sp>
      <p:graphicFrame>
        <p:nvGraphicFramePr>
          <p:cNvPr id="4" name="Tabla 3"/>
          <p:cNvGraphicFramePr>
            <a:graphicFrameLocks noGrp="1"/>
          </p:cNvGraphicFramePr>
          <p:nvPr>
            <p:extLst>
              <p:ext uri="{D42A27DB-BD31-4B8C-83A1-F6EECF244321}">
                <p14:modId xmlns:p14="http://schemas.microsoft.com/office/powerpoint/2010/main" val="142899438"/>
              </p:ext>
            </p:extLst>
          </p:nvPr>
        </p:nvGraphicFramePr>
        <p:xfrm>
          <a:off x="395536" y="646332"/>
          <a:ext cx="8280920" cy="5374954"/>
        </p:xfrm>
        <a:graphic>
          <a:graphicData uri="http://schemas.openxmlformats.org/drawingml/2006/table">
            <a:tbl>
              <a:tblPr firstRow="1" firstCol="1" bandRow="1">
                <a:tableStyleId>{5C22544A-7EE6-4342-B048-85BDC9FD1C3A}</a:tableStyleId>
              </a:tblPr>
              <a:tblGrid>
                <a:gridCol w="4324627"/>
                <a:gridCol w="3956293"/>
              </a:tblGrid>
              <a:tr h="219503">
                <a:tc>
                  <a:txBody>
                    <a:bodyPr/>
                    <a:lstStyle/>
                    <a:p>
                      <a:pPr indent="180340" algn="ctr">
                        <a:lnSpc>
                          <a:spcPct val="200000"/>
                        </a:lnSpc>
                        <a:spcAft>
                          <a:spcPts val="0"/>
                        </a:spcAft>
                        <a:tabLst>
                          <a:tab pos="180340" algn="l"/>
                        </a:tabLst>
                      </a:pPr>
                      <a:r>
                        <a:rPr lang="es-ES" sz="700" dirty="0">
                          <a:solidFill>
                            <a:schemeClr val="tx1"/>
                          </a:solidFill>
                          <a:effectLst/>
                          <a:latin typeface="Cambria" panose="02040503050406030204" pitchFamily="18" charset="0"/>
                        </a:rPr>
                        <a:t>Estrategias</a:t>
                      </a:r>
                      <a:endParaRPr lang="es-EC" sz="7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9668" marR="29668" marT="0" marB="0" anchor="ctr"/>
                </a:tc>
                <a:tc>
                  <a:txBody>
                    <a:bodyPr/>
                    <a:lstStyle/>
                    <a:p>
                      <a:pPr indent="180340" algn="ctr">
                        <a:lnSpc>
                          <a:spcPct val="200000"/>
                        </a:lnSpc>
                        <a:spcAft>
                          <a:spcPts val="0"/>
                        </a:spcAft>
                        <a:tabLst>
                          <a:tab pos="180340" algn="l"/>
                        </a:tabLst>
                      </a:pPr>
                      <a:r>
                        <a:rPr lang="es-ES" sz="700">
                          <a:solidFill>
                            <a:schemeClr val="tx1"/>
                          </a:solidFill>
                          <a:effectLst/>
                          <a:latin typeface="Cambria" panose="02040503050406030204" pitchFamily="18" charset="0"/>
                        </a:rPr>
                        <a:t>Políticas</a:t>
                      </a:r>
                      <a:endParaRPr lang="es-EC" sz="7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9668" marR="29668" marT="0" marB="0"/>
                </a:tc>
              </a:tr>
              <a:tr h="658509">
                <a:tc>
                  <a:txBody>
                    <a:bodyPr/>
                    <a:lstStyle/>
                    <a:p>
                      <a:pPr marL="342900" lvl="0" indent="-342900" algn="just">
                        <a:lnSpc>
                          <a:spcPct val="200000"/>
                        </a:lnSpc>
                        <a:spcAft>
                          <a:spcPts val="0"/>
                        </a:spcAft>
                        <a:buFont typeface="Wingdings" panose="05000000000000000000" pitchFamily="2" charset="2"/>
                        <a:buChar char=""/>
                        <a:tabLst>
                          <a:tab pos="180340" algn="l"/>
                        </a:tabLst>
                      </a:pPr>
                      <a:r>
                        <a:rPr lang="es-ES" sz="700">
                          <a:solidFill>
                            <a:schemeClr val="tx1"/>
                          </a:solidFill>
                          <a:effectLst/>
                          <a:latin typeface="Cambria" panose="02040503050406030204" pitchFamily="18" charset="0"/>
                        </a:rPr>
                        <a:t>Verificar las que políticas internas establecidas para la elaboración del presupuesto anual instituyan acciones que favorezcan el cumplimiento de las metas y objetivos planteados por la entidad.</a:t>
                      </a:r>
                      <a:endParaRPr lang="es-EC" sz="7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9668" marR="29668" marT="0" marB="0" anchor="ctr"/>
                </a:tc>
                <a:tc>
                  <a:txBody>
                    <a:bodyPr/>
                    <a:lstStyle/>
                    <a:p>
                      <a:pPr indent="180340" algn="just">
                        <a:lnSpc>
                          <a:spcPct val="200000"/>
                        </a:lnSpc>
                        <a:spcAft>
                          <a:spcPts val="0"/>
                        </a:spcAft>
                        <a:tabLst>
                          <a:tab pos="180340" algn="l"/>
                        </a:tabLst>
                      </a:pPr>
                      <a:r>
                        <a:rPr lang="es-ES" sz="700">
                          <a:solidFill>
                            <a:schemeClr val="tx1"/>
                          </a:solidFill>
                          <a:effectLst/>
                          <a:latin typeface="Cambria" panose="02040503050406030204" pitchFamily="18" charset="0"/>
                        </a:rPr>
                        <a:t>. Verificar que las metas y objetivos planteados sean reales y alcanzables dentro del periodo establecidos  </a:t>
                      </a:r>
                      <a:endParaRPr lang="es-EC" sz="7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9668" marR="29668" marT="0" marB="0"/>
                </a:tc>
              </a:tr>
              <a:tr h="658509">
                <a:tc>
                  <a:txBody>
                    <a:bodyPr/>
                    <a:lstStyle/>
                    <a:p>
                      <a:pPr marL="342900" lvl="0" indent="-342900" algn="just">
                        <a:lnSpc>
                          <a:spcPct val="200000"/>
                        </a:lnSpc>
                        <a:spcAft>
                          <a:spcPts val="0"/>
                        </a:spcAft>
                        <a:buFont typeface="Wingdings" panose="05000000000000000000" pitchFamily="2" charset="2"/>
                        <a:buChar char=""/>
                        <a:tabLst>
                          <a:tab pos="180340" algn="l"/>
                        </a:tabLst>
                      </a:pPr>
                      <a:r>
                        <a:rPr lang="es-ES" sz="700">
                          <a:solidFill>
                            <a:schemeClr val="tx1"/>
                          </a:solidFill>
                          <a:effectLst/>
                          <a:latin typeface="Cambria" panose="02040503050406030204" pitchFamily="18" charset="0"/>
                        </a:rPr>
                        <a:t>Utilizar el financiamiento obtenido en proyectos de inversión que permitan optimizar los recursos y generar mayor rentabilidad por medio del incremento de la competitividad dentro del mercado</a:t>
                      </a:r>
                      <a:endParaRPr lang="es-EC" sz="7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9668" marR="29668" marT="0" marB="0" anchor="ctr"/>
                </a:tc>
                <a:tc>
                  <a:txBody>
                    <a:bodyPr/>
                    <a:lstStyle/>
                    <a:p>
                      <a:pPr indent="180340" algn="just">
                        <a:lnSpc>
                          <a:spcPct val="200000"/>
                        </a:lnSpc>
                        <a:spcAft>
                          <a:spcPts val="0"/>
                        </a:spcAft>
                        <a:tabLst>
                          <a:tab pos="180340" algn="l"/>
                        </a:tabLst>
                      </a:pPr>
                      <a:r>
                        <a:rPr lang="es-ES" sz="700">
                          <a:solidFill>
                            <a:schemeClr val="tx1"/>
                          </a:solidFill>
                          <a:effectLst/>
                          <a:latin typeface="Cambria" panose="02040503050406030204" pitchFamily="18" charset="0"/>
                        </a:rPr>
                        <a:t>Realizar planes de inversión tomando en cuenta los recursos financieros invertidos y el tiempo de su recuperación  </a:t>
                      </a:r>
                      <a:endParaRPr lang="es-EC" sz="7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9668" marR="29668" marT="0" marB="0"/>
                </a:tc>
              </a:tr>
              <a:tr h="752749">
                <a:tc>
                  <a:txBody>
                    <a:bodyPr/>
                    <a:lstStyle/>
                    <a:p>
                      <a:pPr marL="342900" lvl="0" indent="-342900" algn="just">
                        <a:lnSpc>
                          <a:spcPct val="200000"/>
                        </a:lnSpc>
                        <a:spcAft>
                          <a:spcPts val="0"/>
                        </a:spcAft>
                        <a:buFont typeface="Wingdings" panose="05000000000000000000" pitchFamily="2" charset="2"/>
                        <a:buChar char=""/>
                        <a:tabLst>
                          <a:tab pos="180340" algn="l"/>
                        </a:tabLst>
                      </a:pPr>
                      <a:r>
                        <a:rPr lang="es-ES" sz="700">
                          <a:solidFill>
                            <a:schemeClr val="tx1"/>
                          </a:solidFill>
                          <a:effectLst/>
                          <a:latin typeface="Cambria" panose="02040503050406030204" pitchFamily="18" charset="0"/>
                        </a:rPr>
                        <a:t>Negociar las facturas comerciales que sean parte de la cartera de créditos recuperables dentro del mercado bursátil. con el fin de contar con una fuente de financiamiento antes del tiempo establecido en la factura.</a:t>
                      </a:r>
                      <a:endParaRPr lang="es-EC" sz="7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9668" marR="29668" marT="0" marB="0" anchor="ctr"/>
                </a:tc>
                <a:tc>
                  <a:txBody>
                    <a:bodyPr/>
                    <a:lstStyle/>
                    <a:p>
                      <a:pPr indent="180340" algn="just">
                        <a:lnSpc>
                          <a:spcPct val="200000"/>
                        </a:lnSpc>
                        <a:spcAft>
                          <a:spcPts val="0"/>
                        </a:spcAft>
                        <a:tabLst>
                          <a:tab pos="180340" algn="l"/>
                        </a:tabLst>
                      </a:pPr>
                      <a:r>
                        <a:rPr lang="es-ES" sz="700" dirty="0">
                          <a:solidFill>
                            <a:schemeClr val="tx1"/>
                          </a:solidFill>
                          <a:effectLst/>
                          <a:latin typeface="Cambria" panose="02040503050406030204" pitchFamily="18" charset="0"/>
                        </a:rPr>
                        <a:t>Verificar que las facturas cuenten con las políticas establecidas por la bolsa de valores para ser negociables </a:t>
                      </a:r>
                      <a:endParaRPr lang="es-EC" sz="7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9668" marR="29668" marT="0" marB="0"/>
                </a:tc>
              </a:tr>
              <a:tr h="658509">
                <a:tc>
                  <a:txBody>
                    <a:bodyPr/>
                    <a:lstStyle/>
                    <a:p>
                      <a:pPr marL="342900" lvl="0" indent="-342900" algn="just">
                        <a:lnSpc>
                          <a:spcPct val="200000"/>
                        </a:lnSpc>
                        <a:spcAft>
                          <a:spcPts val="0"/>
                        </a:spcAft>
                        <a:buFont typeface="Wingdings" panose="05000000000000000000" pitchFamily="2" charset="2"/>
                        <a:buChar char=""/>
                        <a:tabLst>
                          <a:tab pos="180340" algn="l"/>
                        </a:tabLst>
                      </a:pPr>
                      <a:r>
                        <a:rPr lang="es-ES" sz="700">
                          <a:solidFill>
                            <a:schemeClr val="tx1"/>
                          </a:solidFill>
                          <a:effectLst/>
                          <a:latin typeface="Cambria" panose="02040503050406030204" pitchFamily="18" charset="0"/>
                        </a:rPr>
                        <a:t>Crear alianzas o convenios con hoteles para promocionar los servicios de alojamiento de una ciudad a otra, con el fin de obtener beneficios mutuos ya asen financieros o comerciales  </a:t>
                      </a:r>
                      <a:endParaRPr lang="es-EC" sz="7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9668" marR="29668" marT="0" marB="0" anchor="ctr"/>
                </a:tc>
                <a:tc>
                  <a:txBody>
                    <a:bodyPr/>
                    <a:lstStyle/>
                    <a:p>
                      <a:pPr indent="180340" algn="just">
                        <a:lnSpc>
                          <a:spcPct val="200000"/>
                        </a:lnSpc>
                        <a:spcAft>
                          <a:spcPts val="0"/>
                        </a:spcAft>
                        <a:tabLst>
                          <a:tab pos="180340" algn="l"/>
                        </a:tabLst>
                      </a:pPr>
                      <a:r>
                        <a:rPr lang="es-ES" sz="700">
                          <a:solidFill>
                            <a:schemeClr val="tx1"/>
                          </a:solidFill>
                          <a:effectLst/>
                          <a:latin typeface="Cambria" panose="02040503050406030204" pitchFamily="18" charset="0"/>
                        </a:rPr>
                        <a:t>Responder a todos los cometarios e inquietudes de los clientes potenciales y huéspedes del servicio de alojamiento. </a:t>
                      </a:r>
                      <a:endParaRPr lang="es-EC" sz="7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9668" marR="29668" marT="0" marB="0"/>
                </a:tc>
              </a:tr>
              <a:tr h="658509">
                <a:tc>
                  <a:txBody>
                    <a:bodyPr/>
                    <a:lstStyle/>
                    <a:p>
                      <a:pPr marL="342900" lvl="0" indent="-342900" algn="just">
                        <a:lnSpc>
                          <a:spcPct val="200000"/>
                        </a:lnSpc>
                        <a:spcAft>
                          <a:spcPts val="0"/>
                        </a:spcAft>
                        <a:buFont typeface="Wingdings" panose="05000000000000000000" pitchFamily="2" charset="2"/>
                        <a:buChar char=""/>
                        <a:tabLst>
                          <a:tab pos="180340" algn="l"/>
                        </a:tabLst>
                      </a:pPr>
                      <a:r>
                        <a:rPr lang="es-ES" sz="700">
                          <a:solidFill>
                            <a:schemeClr val="tx1"/>
                          </a:solidFill>
                          <a:effectLst/>
                          <a:latin typeface="Cambria" panose="02040503050406030204" pitchFamily="18" charset="0"/>
                        </a:rPr>
                        <a:t>Evaluar el grado de aportaciones de capital accionario, con el fin de obtener nuevos financiamientos a través de la oferta de la titularización del patrimonio dentro del mercado bursátil</a:t>
                      </a:r>
                      <a:endParaRPr lang="es-EC" sz="7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9668" marR="29668" marT="0" marB="0" anchor="ctr"/>
                </a:tc>
                <a:tc>
                  <a:txBody>
                    <a:bodyPr/>
                    <a:lstStyle/>
                    <a:p>
                      <a:pPr indent="180340" algn="just">
                        <a:lnSpc>
                          <a:spcPct val="200000"/>
                        </a:lnSpc>
                        <a:spcAft>
                          <a:spcPts val="0"/>
                        </a:spcAft>
                        <a:tabLst>
                          <a:tab pos="180340" algn="l"/>
                        </a:tabLst>
                      </a:pPr>
                      <a:r>
                        <a:rPr lang="es-ES" sz="700">
                          <a:solidFill>
                            <a:schemeClr val="tx1"/>
                          </a:solidFill>
                          <a:effectLst/>
                          <a:latin typeface="Cambria" panose="02040503050406030204" pitchFamily="18" charset="0"/>
                        </a:rPr>
                        <a:t>Establecer el 50% de las aportaciones de capital para ofertar en titularizaciones patrimoniales </a:t>
                      </a:r>
                      <a:endParaRPr lang="es-EC" sz="7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9668" marR="29668" marT="0" marB="0"/>
                </a:tc>
              </a:tr>
              <a:tr h="658509">
                <a:tc>
                  <a:txBody>
                    <a:bodyPr/>
                    <a:lstStyle/>
                    <a:p>
                      <a:pPr marL="457200" indent="180340" algn="just">
                        <a:lnSpc>
                          <a:spcPct val="200000"/>
                        </a:lnSpc>
                        <a:spcAft>
                          <a:spcPts val="0"/>
                        </a:spcAft>
                        <a:tabLst>
                          <a:tab pos="180340" algn="l"/>
                        </a:tabLst>
                      </a:pPr>
                      <a:r>
                        <a:rPr lang="es-ES" sz="700">
                          <a:solidFill>
                            <a:schemeClr val="tx1"/>
                          </a:solidFill>
                          <a:effectLst/>
                          <a:latin typeface="Cambria" panose="02040503050406030204" pitchFamily="18" charset="0"/>
                        </a:rPr>
                        <a:t>Reinvertir los excedentes o reservas de capital en programas que permitan el mejoramiento de la infraestructura del hotel a fin de incrementar la competitividad dentro del sector hotelero </a:t>
                      </a:r>
                      <a:endParaRPr lang="es-EC" sz="7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9668" marR="29668" marT="0" marB="0" anchor="ctr"/>
                </a:tc>
                <a:tc>
                  <a:txBody>
                    <a:bodyPr/>
                    <a:lstStyle/>
                    <a:p>
                      <a:pPr indent="180340" algn="just">
                        <a:lnSpc>
                          <a:spcPct val="200000"/>
                        </a:lnSpc>
                        <a:spcAft>
                          <a:spcPts val="0"/>
                        </a:spcAft>
                        <a:tabLst>
                          <a:tab pos="180340" algn="l"/>
                        </a:tabLst>
                      </a:pPr>
                      <a:r>
                        <a:rPr lang="es-ES" sz="700">
                          <a:solidFill>
                            <a:schemeClr val="tx1"/>
                          </a:solidFill>
                          <a:effectLst/>
                          <a:latin typeface="Cambria" panose="02040503050406030204" pitchFamily="18" charset="0"/>
                        </a:rPr>
                        <a:t>Realizar un análisis del área más afectado o que mayor aportación genera para la entidad</a:t>
                      </a:r>
                      <a:endParaRPr lang="es-EC" sz="7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9668" marR="29668" marT="0" marB="0"/>
                </a:tc>
              </a:tr>
              <a:tr h="658509">
                <a:tc>
                  <a:txBody>
                    <a:bodyPr/>
                    <a:lstStyle/>
                    <a:p>
                      <a:pPr marL="342900" lvl="0" indent="-342900" algn="just">
                        <a:lnSpc>
                          <a:spcPct val="200000"/>
                        </a:lnSpc>
                        <a:spcAft>
                          <a:spcPts val="0"/>
                        </a:spcAft>
                        <a:buFont typeface="Wingdings" panose="05000000000000000000" pitchFamily="2" charset="2"/>
                        <a:buChar char=""/>
                        <a:tabLst>
                          <a:tab pos="180340" algn="l"/>
                        </a:tabLst>
                      </a:pPr>
                      <a:r>
                        <a:rPr lang="es-ES" sz="700">
                          <a:solidFill>
                            <a:schemeClr val="tx1"/>
                          </a:solidFill>
                          <a:effectLst/>
                          <a:latin typeface="Cambria" panose="02040503050406030204" pitchFamily="18" charset="0"/>
                        </a:rPr>
                        <a:t>Realizar un análisis retributivo del gasto de personal evaluando los componentes salariales, nivel de equidad salarial interna y grados de competitividad distributiva externa.</a:t>
                      </a:r>
                      <a:endParaRPr lang="es-EC" sz="7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9668" marR="29668" marT="0" marB="0" anchor="ctr"/>
                </a:tc>
                <a:tc>
                  <a:txBody>
                    <a:bodyPr/>
                    <a:lstStyle/>
                    <a:p>
                      <a:pPr indent="180340" algn="just">
                        <a:lnSpc>
                          <a:spcPct val="200000"/>
                        </a:lnSpc>
                        <a:spcAft>
                          <a:spcPts val="0"/>
                        </a:spcAft>
                        <a:tabLst>
                          <a:tab pos="180340" algn="l"/>
                        </a:tabLst>
                      </a:pPr>
                      <a:r>
                        <a:rPr lang="es-ES" sz="700">
                          <a:solidFill>
                            <a:schemeClr val="tx1"/>
                          </a:solidFill>
                          <a:effectLst/>
                          <a:latin typeface="Cambria" panose="02040503050406030204" pitchFamily="18" charset="0"/>
                        </a:rPr>
                        <a:t>Tomar en cuenta que las acciones tomadas para la reducción del costo de nómina no difieran de las estipulaciones del código de trabajo. </a:t>
                      </a:r>
                      <a:endParaRPr lang="es-EC" sz="7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9668" marR="29668" marT="0" marB="0"/>
                </a:tc>
              </a:tr>
              <a:tr h="451648">
                <a:tc>
                  <a:txBody>
                    <a:bodyPr/>
                    <a:lstStyle/>
                    <a:p>
                      <a:pPr marL="342900" lvl="0" indent="-342900" algn="just">
                        <a:lnSpc>
                          <a:spcPct val="200000"/>
                        </a:lnSpc>
                        <a:spcAft>
                          <a:spcPts val="0"/>
                        </a:spcAft>
                        <a:buFont typeface="Wingdings" panose="05000000000000000000" pitchFamily="2" charset="2"/>
                        <a:buChar char=""/>
                        <a:tabLst>
                          <a:tab pos="180340" algn="l"/>
                        </a:tabLst>
                      </a:pPr>
                      <a:r>
                        <a:rPr lang="es-ES" sz="700">
                          <a:solidFill>
                            <a:schemeClr val="tx1"/>
                          </a:solidFill>
                          <a:effectLst/>
                          <a:latin typeface="Cambria" panose="02040503050406030204" pitchFamily="18" charset="0"/>
                        </a:rPr>
                        <a:t>Establecer políticas que permitan recapitalizar las utilidades, esto permitirá incrementar el capital de trabajo, con menor gasto financiero </a:t>
                      </a:r>
                      <a:endParaRPr lang="es-EC" sz="7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9668" marR="29668" marT="0" marB="0" anchor="ctr"/>
                </a:tc>
                <a:tc>
                  <a:txBody>
                    <a:bodyPr/>
                    <a:lstStyle/>
                    <a:p>
                      <a:pPr indent="180340" algn="just">
                        <a:lnSpc>
                          <a:spcPct val="200000"/>
                        </a:lnSpc>
                        <a:spcAft>
                          <a:spcPts val="0"/>
                        </a:spcAft>
                        <a:tabLst>
                          <a:tab pos="180340" algn="l"/>
                        </a:tabLst>
                      </a:pPr>
                      <a:r>
                        <a:rPr lang="es-ES" sz="700" dirty="0">
                          <a:solidFill>
                            <a:schemeClr val="tx1"/>
                          </a:solidFill>
                          <a:effectLst/>
                          <a:latin typeface="Cambria" panose="02040503050406030204" pitchFamily="18" charset="0"/>
                        </a:rPr>
                        <a:t>El 5% de la utilidad neta deberá ser reinvertida en proyectos que generen mayor rentabilidad para la empresa </a:t>
                      </a:r>
                      <a:endParaRPr lang="es-EC" sz="7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9668" marR="29668" marT="0" marB="0"/>
                </a:tc>
              </a:tr>
            </a:tbl>
          </a:graphicData>
        </a:graphic>
      </p:graphicFrame>
    </p:spTree>
    <p:extLst>
      <p:ext uri="{BB962C8B-B14F-4D97-AF65-F5344CB8AC3E}">
        <p14:creationId xmlns:p14="http://schemas.microsoft.com/office/powerpoint/2010/main" val="14164274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436096" y="-13648"/>
            <a:ext cx="3816424" cy="646331"/>
          </a:xfrm>
          <a:prstGeom prst="rect">
            <a:avLst/>
          </a:prstGeom>
          <a:noFill/>
        </p:spPr>
        <p:txBody>
          <a:bodyPr wrap="square" rtlCol="0">
            <a:spAutoFit/>
          </a:bodyPr>
          <a:lstStyle/>
          <a:p>
            <a:r>
              <a:rPr lang="es-ES" sz="3600" b="1" i="1" dirty="0" smtClean="0">
                <a:latin typeface="+mj-lt"/>
              </a:rPr>
              <a:t>Implementaci</a:t>
            </a:r>
            <a:r>
              <a:rPr lang="es-ES" sz="3600" b="1" i="1" dirty="0" smtClean="0">
                <a:latin typeface="+mj-lt"/>
              </a:rPr>
              <a:t>ón</a:t>
            </a:r>
            <a:endParaRPr lang="es-ES" sz="3600" b="1" i="1" dirty="0" smtClean="0">
              <a:latin typeface="+mj-lt"/>
            </a:endParaRPr>
          </a:p>
        </p:txBody>
      </p:sp>
      <p:graphicFrame>
        <p:nvGraphicFramePr>
          <p:cNvPr id="2" name="Tabla 1"/>
          <p:cNvGraphicFramePr>
            <a:graphicFrameLocks noGrp="1"/>
          </p:cNvGraphicFramePr>
          <p:nvPr>
            <p:extLst>
              <p:ext uri="{D42A27DB-BD31-4B8C-83A1-F6EECF244321}">
                <p14:modId xmlns:p14="http://schemas.microsoft.com/office/powerpoint/2010/main" val="28228145"/>
              </p:ext>
            </p:extLst>
          </p:nvPr>
        </p:nvGraphicFramePr>
        <p:xfrm>
          <a:off x="611560" y="764704"/>
          <a:ext cx="8280920" cy="5112571"/>
        </p:xfrm>
        <a:graphic>
          <a:graphicData uri="http://schemas.openxmlformats.org/drawingml/2006/table">
            <a:tbl>
              <a:tblPr firstRow="1" firstCol="1" bandRow="1">
                <a:tableStyleId>{5C22544A-7EE6-4342-B048-85BDC9FD1C3A}</a:tableStyleId>
              </a:tblPr>
              <a:tblGrid>
                <a:gridCol w="5774062"/>
                <a:gridCol w="2506858"/>
              </a:tblGrid>
              <a:tr h="269083">
                <a:tc>
                  <a:txBody>
                    <a:bodyPr/>
                    <a:lstStyle/>
                    <a:p>
                      <a:pPr indent="180340" algn="ctr">
                        <a:lnSpc>
                          <a:spcPct val="200000"/>
                        </a:lnSpc>
                        <a:spcAft>
                          <a:spcPts val="0"/>
                        </a:spcAft>
                        <a:tabLst>
                          <a:tab pos="180340" algn="l"/>
                        </a:tabLst>
                      </a:pPr>
                      <a:r>
                        <a:rPr lang="es-ES" sz="800" dirty="0">
                          <a:solidFill>
                            <a:schemeClr val="tx1"/>
                          </a:solidFill>
                          <a:effectLst/>
                        </a:rPr>
                        <a:t>Estrategias</a:t>
                      </a:r>
                      <a:endParaRPr lang="es-EC" sz="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529" marR="51529" marT="0" marB="0" anchor="ctr"/>
                </a:tc>
                <a:tc>
                  <a:txBody>
                    <a:bodyPr/>
                    <a:lstStyle/>
                    <a:p>
                      <a:pPr indent="180340" algn="ctr">
                        <a:lnSpc>
                          <a:spcPct val="200000"/>
                        </a:lnSpc>
                        <a:spcAft>
                          <a:spcPts val="0"/>
                        </a:spcAft>
                        <a:tabLst>
                          <a:tab pos="180340" algn="l"/>
                        </a:tabLst>
                      </a:pPr>
                      <a:r>
                        <a:rPr lang="es-ES" sz="800">
                          <a:solidFill>
                            <a:schemeClr val="tx1"/>
                          </a:solidFill>
                          <a:effectLst/>
                        </a:rPr>
                        <a:t>Responsables</a:t>
                      </a:r>
                      <a:endParaRPr lang="es-EC" sz="9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529" marR="51529" marT="0" marB="0"/>
                </a:tc>
              </a:tr>
              <a:tr h="807248">
                <a:tc>
                  <a:txBody>
                    <a:bodyPr/>
                    <a:lstStyle/>
                    <a:p>
                      <a:pPr indent="180340" algn="just">
                        <a:lnSpc>
                          <a:spcPct val="200000"/>
                        </a:lnSpc>
                        <a:spcAft>
                          <a:spcPts val="1000"/>
                        </a:spcAft>
                        <a:tabLst>
                          <a:tab pos="180340" algn="l"/>
                        </a:tabLst>
                      </a:pPr>
                      <a:r>
                        <a:rPr lang="es-ES" sz="800" dirty="0">
                          <a:solidFill>
                            <a:schemeClr val="tx1"/>
                          </a:solidFill>
                          <a:effectLst/>
                        </a:rPr>
                        <a:t>Verificar las que políticas internas establecidas para la elaboración del presupuesto anual instituya acciones que favorezcan el cumplimiento de las metas y objetivos planteados por la entidad.</a:t>
                      </a:r>
                      <a:endParaRPr lang="es-EC" sz="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529" marR="51529" marT="0" marB="0" anchor="ctr"/>
                </a:tc>
                <a:tc>
                  <a:txBody>
                    <a:bodyPr/>
                    <a:lstStyle/>
                    <a:p>
                      <a:pPr indent="180340" algn="just">
                        <a:lnSpc>
                          <a:spcPct val="200000"/>
                        </a:lnSpc>
                        <a:spcAft>
                          <a:spcPts val="0"/>
                        </a:spcAft>
                        <a:tabLst>
                          <a:tab pos="180340" algn="l"/>
                        </a:tabLst>
                      </a:pPr>
                      <a:r>
                        <a:rPr lang="es-ES" sz="800">
                          <a:solidFill>
                            <a:schemeClr val="tx1"/>
                          </a:solidFill>
                          <a:effectLst/>
                        </a:rPr>
                        <a:t>Gerente -Contador </a:t>
                      </a:r>
                      <a:endParaRPr lang="es-EC" sz="9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529" marR="51529" marT="0" marB="0"/>
                </a:tc>
              </a:tr>
              <a:tr h="807248">
                <a:tc>
                  <a:txBody>
                    <a:bodyPr/>
                    <a:lstStyle/>
                    <a:p>
                      <a:pPr indent="180340" algn="just">
                        <a:lnSpc>
                          <a:spcPct val="200000"/>
                        </a:lnSpc>
                        <a:spcAft>
                          <a:spcPts val="0"/>
                        </a:spcAft>
                        <a:tabLst>
                          <a:tab pos="180340" algn="l"/>
                        </a:tabLst>
                      </a:pPr>
                      <a:r>
                        <a:rPr lang="es-ES" sz="800">
                          <a:solidFill>
                            <a:schemeClr val="tx1"/>
                          </a:solidFill>
                          <a:effectLst/>
                        </a:rPr>
                        <a:t>Utilizar el financiamiento obtenido en proyectos de inversión que permitan optimizar los recursos y generar mayor rentabilidad por medio del incremento de la competitividad dentro del mercado</a:t>
                      </a:r>
                      <a:endParaRPr lang="es-EC" sz="9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529" marR="51529" marT="0" marB="0" anchor="ctr"/>
                </a:tc>
                <a:tc>
                  <a:txBody>
                    <a:bodyPr/>
                    <a:lstStyle/>
                    <a:p>
                      <a:pPr indent="180340" algn="just">
                        <a:lnSpc>
                          <a:spcPct val="200000"/>
                        </a:lnSpc>
                        <a:spcAft>
                          <a:spcPts val="0"/>
                        </a:spcAft>
                        <a:tabLst>
                          <a:tab pos="180340" algn="l"/>
                        </a:tabLst>
                      </a:pPr>
                      <a:r>
                        <a:rPr lang="es-ES" sz="800">
                          <a:solidFill>
                            <a:schemeClr val="tx1"/>
                          </a:solidFill>
                          <a:effectLst/>
                        </a:rPr>
                        <a:t>Contador -Administrador</a:t>
                      </a:r>
                      <a:endParaRPr lang="es-EC" sz="9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529" marR="51529" marT="0" marB="0"/>
                </a:tc>
              </a:tr>
              <a:tr h="807248">
                <a:tc>
                  <a:txBody>
                    <a:bodyPr/>
                    <a:lstStyle/>
                    <a:p>
                      <a:pPr indent="180340" algn="just">
                        <a:lnSpc>
                          <a:spcPct val="200000"/>
                        </a:lnSpc>
                        <a:spcAft>
                          <a:spcPts val="0"/>
                        </a:spcAft>
                        <a:tabLst>
                          <a:tab pos="180340" algn="l"/>
                        </a:tabLst>
                      </a:pPr>
                      <a:r>
                        <a:rPr lang="es-ES" sz="800">
                          <a:solidFill>
                            <a:schemeClr val="tx1"/>
                          </a:solidFill>
                          <a:effectLst/>
                        </a:rPr>
                        <a:t>Negociar las facturas comerciales que sean parte de la cartera de créditos recuperables dentro del mercado bursátil con el fin de contar con una fuente de financiamiento antes del tiempo establecido en la factura.</a:t>
                      </a:r>
                      <a:endParaRPr lang="es-EC" sz="9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529" marR="51529" marT="0" marB="0" anchor="ctr"/>
                </a:tc>
                <a:tc>
                  <a:txBody>
                    <a:bodyPr/>
                    <a:lstStyle/>
                    <a:p>
                      <a:pPr indent="180340" algn="ctr">
                        <a:lnSpc>
                          <a:spcPct val="200000"/>
                        </a:lnSpc>
                        <a:spcAft>
                          <a:spcPts val="0"/>
                        </a:spcAft>
                        <a:tabLst>
                          <a:tab pos="180340" algn="l"/>
                        </a:tabLst>
                      </a:pPr>
                      <a:r>
                        <a:rPr lang="es-ES" sz="800">
                          <a:solidFill>
                            <a:schemeClr val="tx1"/>
                          </a:solidFill>
                          <a:effectLst/>
                        </a:rPr>
                        <a:t>Gerente -Contador </a:t>
                      </a:r>
                      <a:endParaRPr lang="es-EC" sz="9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529" marR="51529" marT="0" marB="0"/>
                </a:tc>
              </a:tr>
              <a:tr h="807248">
                <a:tc>
                  <a:txBody>
                    <a:bodyPr/>
                    <a:lstStyle/>
                    <a:p>
                      <a:pPr indent="180340" algn="just">
                        <a:lnSpc>
                          <a:spcPct val="200000"/>
                        </a:lnSpc>
                        <a:spcAft>
                          <a:spcPts val="1000"/>
                        </a:spcAft>
                        <a:tabLst>
                          <a:tab pos="180340" algn="l"/>
                        </a:tabLst>
                      </a:pPr>
                      <a:r>
                        <a:rPr lang="es-ES" sz="800">
                          <a:solidFill>
                            <a:schemeClr val="tx1"/>
                          </a:solidFill>
                          <a:effectLst/>
                        </a:rPr>
                        <a:t>Crear alianzas o convenios con hoteles para promocionar los servicios de alojamiento de una ciudad a otra, con el fin de obtener beneficios mutuos ya asen financieros o comerciales  </a:t>
                      </a:r>
                      <a:endParaRPr lang="es-EC" sz="9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529" marR="51529" marT="0" marB="0" anchor="ctr"/>
                </a:tc>
                <a:tc>
                  <a:txBody>
                    <a:bodyPr/>
                    <a:lstStyle/>
                    <a:p>
                      <a:pPr indent="180340" algn="ctr">
                        <a:lnSpc>
                          <a:spcPct val="200000"/>
                        </a:lnSpc>
                        <a:spcAft>
                          <a:spcPts val="0"/>
                        </a:spcAft>
                        <a:tabLst>
                          <a:tab pos="180340" algn="l"/>
                        </a:tabLst>
                      </a:pPr>
                      <a:r>
                        <a:rPr lang="es-ES" sz="800">
                          <a:solidFill>
                            <a:schemeClr val="tx1"/>
                          </a:solidFill>
                          <a:effectLst/>
                        </a:rPr>
                        <a:t>Vendedor Virtual</a:t>
                      </a:r>
                      <a:endParaRPr lang="es-EC" sz="9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529" marR="51529" marT="0" marB="0"/>
                </a:tc>
              </a:tr>
              <a:tr h="807248">
                <a:tc>
                  <a:txBody>
                    <a:bodyPr/>
                    <a:lstStyle/>
                    <a:p>
                      <a:pPr indent="180340" algn="just">
                        <a:lnSpc>
                          <a:spcPct val="200000"/>
                        </a:lnSpc>
                        <a:spcAft>
                          <a:spcPts val="1000"/>
                        </a:spcAft>
                        <a:tabLst>
                          <a:tab pos="180340" algn="l"/>
                        </a:tabLst>
                      </a:pPr>
                      <a:r>
                        <a:rPr lang="es-ES" sz="800">
                          <a:solidFill>
                            <a:schemeClr val="tx1"/>
                          </a:solidFill>
                          <a:effectLst/>
                        </a:rPr>
                        <a:t>Evaluar el grado de aportaciones de capital accionario, con el fin de obtener nuevos financiamientos a través de la oferta de la titularización del patrimonio dentro del mercado bursátil</a:t>
                      </a:r>
                      <a:endParaRPr lang="es-EC" sz="9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529" marR="51529" marT="0" marB="0" anchor="ctr"/>
                </a:tc>
                <a:tc>
                  <a:txBody>
                    <a:bodyPr/>
                    <a:lstStyle/>
                    <a:p>
                      <a:pPr indent="180340" algn="ctr">
                        <a:lnSpc>
                          <a:spcPct val="200000"/>
                        </a:lnSpc>
                        <a:spcAft>
                          <a:spcPts val="0"/>
                        </a:spcAft>
                        <a:tabLst>
                          <a:tab pos="180340" algn="l"/>
                        </a:tabLst>
                      </a:pPr>
                      <a:r>
                        <a:rPr lang="es-ES" sz="800">
                          <a:solidFill>
                            <a:schemeClr val="tx1"/>
                          </a:solidFill>
                          <a:effectLst/>
                        </a:rPr>
                        <a:t>Contador -Administrador</a:t>
                      </a:r>
                      <a:endParaRPr lang="es-EC" sz="9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529" marR="51529" marT="0" marB="0"/>
                </a:tc>
              </a:tr>
              <a:tr h="807248">
                <a:tc>
                  <a:txBody>
                    <a:bodyPr/>
                    <a:lstStyle/>
                    <a:p>
                      <a:pPr indent="180340" algn="just">
                        <a:lnSpc>
                          <a:spcPct val="200000"/>
                        </a:lnSpc>
                        <a:spcAft>
                          <a:spcPts val="0"/>
                        </a:spcAft>
                        <a:tabLst>
                          <a:tab pos="180340" algn="l"/>
                        </a:tabLst>
                      </a:pPr>
                      <a:r>
                        <a:rPr lang="es-ES" sz="800" dirty="0">
                          <a:solidFill>
                            <a:schemeClr val="tx1"/>
                          </a:solidFill>
                          <a:effectLst/>
                        </a:rPr>
                        <a:t>Reinvertir los excedentes o reservas de capital en programas que permitan el mejoramiento de la infraestructura del hotel a fin de incrementar la competitividad dentro del sector hotelero </a:t>
                      </a:r>
                      <a:endParaRPr lang="es-EC" sz="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529" marR="51529" marT="0" marB="0" anchor="ctr"/>
                </a:tc>
                <a:tc>
                  <a:txBody>
                    <a:bodyPr/>
                    <a:lstStyle/>
                    <a:p>
                      <a:pPr indent="180340" algn="ctr">
                        <a:lnSpc>
                          <a:spcPct val="200000"/>
                        </a:lnSpc>
                        <a:spcAft>
                          <a:spcPts val="0"/>
                        </a:spcAft>
                        <a:tabLst>
                          <a:tab pos="180340" algn="l"/>
                        </a:tabLst>
                      </a:pPr>
                      <a:r>
                        <a:rPr lang="es-ES" sz="800" dirty="0">
                          <a:solidFill>
                            <a:schemeClr val="tx1"/>
                          </a:solidFill>
                          <a:effectLst/>
                        </a:rPr>
                        <a:t>Contador -Administrador</a:t>
                      </a:r>
                      <a:endParaRPr lang="es-EC" sz="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529" marR="51529" marT="0" marB="0"/>
                </a:tc>
              </a:tr>
            </a:tbl>
          </a:graphicData>
        </a:graphic>
      </p:graphicFrame>
    </p:spTree>
    <p:extLst>
      <p:ext uri="{BB962C8B-B14F-4D97-AF65-F5344CB8AC3E}">
        <p14:creationId xmlns:p14="http://schemas.microsoft.com/office/powerpoint/2010/main" val="38549631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195736" y="0"/>
            <a:ext cx="6984776" cy="646331"/>
          </a:xfrm>
          <a:prstGeom prst="rect">
            <a:avLst/>
          </a:prstGeom>
          <a:noFill/>
        </p:spPr>
        <p:txBody>
          <a:bodyPr wrap="square" rtlCol="0">
            <a:spAutoFit/>
          </a:bodyPr>
          <a:lstStyle/>
          <a:p>
            <a:r>
              <a:rPr lang="es-ES" sz="3600" b="1" i="1" dirty="0" smtClean="0">
                <a:latin typeface="+mj-lt"/>
              </a:rPr>
              <a:t>Cuadro de mando integral</a:t>
            </a:r>
            <a:endParaRPr lang="es-ES" sz="3600" b="1" i="1" dirty="0">
              <a:latin typeface="+mj-lt"/>
            </a:endParaRPr>
          </a:p>
        </p:txBody>
      </p:sp>
      <p:graphicFrame>
        <p:nvGraphicFramePr>
          <p:cNvPr id="4" name="Tabla 3"/>
          <p:cNvGraphicFramePr>
            <a:graphicFrameLocks noGrp="1"/>
          </p:cNvGraphicFramePr>
          <p:nvPr>
            <p:extLst>
              <p:ext uri="{D42A27DB-BD31-4B8C-83A1-F6EECF244321}">
                <p14:modId xmlns:p14="http://schemas.microsoft.com/office/powerpoint/2010/main" val="3076750523"/>
              </p:ext>
            </p:extLst>
          </p:nvPr>
        </p:nvGraphicFramePr>
        <p:xfrm>
          <a:off x="323528" y="548681"/>
          <a:ext cx="8568951" cy="5375960"/>
        </p:xfrm>
        <a:graphic>
          <a:graphicData uri="http://schemas.openxmlformats.org/drawingml/2006/table">
            <a:tbl>
              <a:tblPr firstRow="1" firstCol="1" bandRow="1">
                <a:tableStyleId>{5C22544A-7EE6-4342-B048-85BDC9FD1C3A}</a:tableStyleId>
              </a:tblPr>
              <a:tblGrid>
                <a:gridCol w="4824536"/>
                <a:gridCol w="2304256"/>
                <a:gridCol w="1440159"/>
              </a:tblGrid>
              <a:tr h="221372">
                <a:tc>
                  <a:txBody>
                    <a:bodyPr/>
                    <a:lstStyle/>
                    <a:p>
                      <a:pPr indent="180340" algn="just">
                        <a:lnSpc>
                          <a:spcPct val="200000"/>
                        </a:lnSpc>
                        <a:spcAft>
                          <a:spcPts val="0"/>
                        </a:spcAft>
                        <a:tabLst>
                          <a:tab pos="180340" algn="l"/>
                        </a:tabLst>
                      </a:pPr>
                      <a:r>
                        <a:rPr lang="es-ES" sz="800" dirty="0">
                          <a:solidFill>
                            <a:schemeClr val="tx1"/>
                          </a:solidFill>
                          <a:effectLst/>
                        </a:rPr>
                        <a:t>Estrategias</a:t>
                      </a:r>
                      <a:endParaRPr lang="es-EC" sz="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764" marR="25764" marT="0" marB="0" anchor="ctr"/>
                </a:tc>
                <a:tc>
                  <a:txBody>
                    <a:bodyPr/>
                    <a:lstStyle/>
                    <a:p>
                      <a:pPr indent="180340" algn="just">
                        <a:lnSpc>
                          <a:spcPct val="200000"/>
                        </a:lnSpc>
                        <a:spcAft>
                          <a:spcPts val="0"/>
                        </a:spcAft>
                        <a:tabLst>
                          <a:tab pos="180340" algn="l"/>
                        </a:tabLst>
                      </a:pPr>
                      <a:r>
                        <a:rPr lang="es-ES" sz="800">
                          <a:solidFill>
                            <a:schemeClr val="tx1"/>
                          </a:solidFill>
                          <a:effectLst/>
                        </a:rPr>
                        <a:t>Objetivos</a:t>
                      </a:r>
                      <a:endParaRPr lang="es-EC" sz="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764" marR="25764" marT="0" marB="0"/>
                </a:tc>
                <a:tc>
                  <a:txBody>
                    <a:bodyPr/>
                    <a:lstStyle/>
                    <a:p>
                      <a:pPr indent="180340" algn="just">
                        <a:lnSpc>
                          <a:spcPct val="200000"/>
                        </a:lnSpc>
                        <a:spcAft>
                          <a:spcPts val="0"/>
                        </a:spcAft>
                        <a:tabLst>
                          <a:tab pos="180340" algn="l"/>
                        </a:tabLst>
                      </a:pPr>
                      <a:r>
                        <a:rPr lang="es-ES" sz="800">
                          <a:solidFill>
                            <a:schemeClr val="tx1"/>
                          </a:solidFill>
                          <a:effectLst/>
                        </a:rPr>
                        <a:t>Nombre del Indicador</a:t>
                      </a:r>
                      <a:endParaRPr lang="es-EC" sz="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764" marR="25764" marT="0" marB="0"/>
                </a:tc>
              </a:tr>
              <a:tr h="671188">
                <a:tc>
                  <a:txBody>
                    <a:bodyPr/>
                    <a:lstStyle/>
                    <a:p>
                      <a:pPr indent="180340" algn="just">
                        <a:lnSpc>
                          <a:spcPct val="200000"/>
                        </a:lnSpc>
                        <a:spcAft>
                          <a:spcPts val="0"/>
                        </a:spcAft>
                        <a:tabLst>
                          <a:tab pos="180340" algn="l"/>
                        </a:tabLst>
                      </a:pPr>
                      <a:r>
                        <a:rPr lang="es-ES" sz="800">
                          <a:solidFill>
                            <a:schemeClr val="tx1"/>
                          </a:solidFill>
                          <a:effectLst/>
                        </a:rPr>
                        <a:t>Verificar las que políticas internas establecidas para la elaboración del presupuesto anual instituya acciones que favorezcan el cumplimiento de las metas y objetivos planteados por la entidad.</a:t>
                      </a:r>
                      <a:endParaRPr lang="es-EC" sz="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764" marR="25764" marT="0" marB="0" anchor="ctr"/>
                </a:tc>
                <a:tc>
                  <a:txBody>
                    <a:bodyPr/>
                    <a:lstStyle/>
                    <a:p>
                      <a:pPr indent="180340" algn="just">
                        <a:lnSpc>
                          <a:spcPct val="200000"/>
                        </a:lnSpc>
                        <a:spcAft>
                          <a:spcPts val="0"/>
                        </a:spcAft>
                        <a:tabLst>
                          <a:tab pos="180340" algn="l"/>
                        </a:tabLst>
                      </a:pPr>
                      <a:r>
                        <a:rPr lang="es-ES" sz="800">
                          <a:solidFill>
                            <a:schemeClr val="tx1"/>
                          </a:solidFill>
                          <a:effectLst/>
                        </a:rPr>
                        <a:t>Establecer el nivel de cumplimiento del presupuesto, metas y objetivos dentro del pazo propuesto.</a:t>
                      </a:r>
                      <a:endParaRPr lang="es-EC" sz="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764" marR="25764" marT="0" marB="0"/>
                </a:tc>
                <a:tc>
                  <a:txBody>
                    <a:bodyPr/>
                    <a:lstStyle/>
                    <a:p>
                      <a:pPr indent="180340" algn="just">
                        <a:lnSpc>
                          <a:spcPct val="200000"/>
                        </a:lnSpc>
                        <a:spcAft>
                          <a:spcPts val="0"/>
                        </a:spcAft>
                        <a:tabLst>
                          <a:tab pos="180340" algn="l"/>
                        </a:tabLst>
                      </a:pPr>
                      <a:r>
                        <a:rPr lang="es-ES" sz="800">
                          <a:solidFill>
                            <a:schemeClr val="tx1"/>
                          </a:solidFill>
                          <a:effectLst/>
                        </a:rPr>
                        <a:t>cumplimiento del presupuesto </a:t>
                      </a:r>
                      <a:endParaRPr lang="es-EC" sz="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764" marR="25764" marT="0" marB="0"/>
                </a:tc>
              </a:tr>
              <a:tr h="671188">
                <a:tc>
                  <a:txBody>
                    <a:bodyPr/>
                    <a:lstStyle/>
                    <a:p>
                      <a:pPr indent="180340" algn="just">
                        <a:lnSpc>
                          <a:spcPct val="200000"/>
                        </a:lnSpc>
                        <a:spcAft>
                          <a:spcPts val="0"/>
                        </a:spcAft>
                        <a:tabLst>
                          <a:tab pos="180340" algn="l"/>
                        </a:tabLst>
                      </a:pPr>
                      <a:r>
                        <a:rPr lang="es-ES" sz="800">
                          <a:solidFill>
                            <a:schemeClr val="tx1"/>
                          </a:solidFill>
                          <a:effectLst/>
                        </a:rPr>
                        <a:t>Utilizar el financiamiento obtenido en proyectos de inversión que permitan optimizar los recursos y generar mayor rentabilidad por medio del incremento de la competitividad dentro del mercado</a:t>
                      </a:r>
                      <a:endParaRPr lang="es-EC" sz="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764" marR="25764" marT="0" marB="0" anchor="ctr"/>
                </a:tc>
                <a:tc>
                  <a:txBody>
                    <a:bodyPr/>
                    <a:lstStyle/>
                    <a:p>
                      <a:pPr indent="180340" algn="just">
                        <a:lnSpc>
                          <a:spcPct val="200000"/>
                        </a:lnSpc>
                        <a:spcAft>
                          <a:spcPts val="0"/>
                        </a:spcAft>
                        <a:tabLst>
                          <a:tab pos="180340" algn="l"/>
                        </a:tabLst>
                      </a:pPr>
                      <a:r>
                        <a:rPr lang="es-ES" sz="800">
                          <a:solidFill>
                            <a:schemeClr val="tx1"/>
                          </a:solidFill>
                          <a:effectLst/>
                        </a:rPr>
                        <a:t>Invertir los recursos financieros en planes de crecimiento y desarrollo competitivo </a:t>
                      </a:r>
                      <a:endParaRPr lang="es-EC" sz="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764" marR="25764" marT="0" marB="0"/>
                </a:tc>
                <a:tc>
                  <a:txBody>
                    <a:bodyPr/>
                    <a:lstStyle/>
                    <a:p>
                      <a:pPr indent="180340" algn="just">
                        <a:lnSpc>
                          <a:spcPct val="200000"/>
                        </a:lnSpc>
                        <a:spcAft>
                          <a:spcPts val="0"/>
                        </a:spcAft>
                        <a:tabLst>
                          <a:tab pos="180340" algn="l"/>
                        </a:tabLst>
                      </a:pPr>
                      <a:r>
                        <a:rPr lang="es-ES" sz="800">
                          <a:solidFill>
                            <a:schemeClr val="tx1"/>
                          </a:solidFill>
                          <a:effectLst/>
                        </a:rPr>
                        <a:t>Margen de financiamiento </a:t>
                      </a:r>
                      <a:endParaRPr lang="es-EC" sz="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764" marR="25764" marT="0" marB="0"/>
                </a:tc>
              </a:tr>
              <a:tr h="671188">
                <a:tc>
                  <a:txBody>
                    <a:bodyPr/>
                    <a:lstStyle/>
                    <a:p>
                      <a:pPr indent="180340" algn="just">
                        <a:lnSpc>
                          <a:spcPct val="200000"/>
                        </a:lnSpc>
                        <a:spcAft>
                          <a:spcPts val="0"/>
                        </a:spcAft>
                        <a:tabLst>
                          <a:tab pos="180340" algn="l"/>
                        </a:tabLst>
                      </a:pPr>
                      <a:r>
                        <a:rPr lang="es-ES" sz="800">
                          <a:solidFill>
                            <a:schemeClr val="tx1"/>
                          </a:solidFill>
                          <a:effectLst/>
                        </a:rPr>
                        <a:t>Negociar las facturas comerciales que sean parte de la cartera de créditos recuperables dentro del mercado bursátil con el fin de contar con una fuente de financiamiento antes del tiempo establecido en la factura.</a:t>
                      </a:r>
                      <a:endParaRPr lang="es-EC" sz="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764" marR="25764" marT="0" marB="0" anchor="ctr"/>
                </a:tc>
                <a:tc>
                  <a:txBody>
                    <a:bodyPr/>
                    <a:lstStyle/>
                    <a:p>
                      <a:pPr indent="180340" algn="just">
                        <a:lnSpc>
                          <a:spcPct val="200000"/>
                        </a:lnSpc>
                        <a:spcAft>
                          <a:spcPts val="0"/>
                        </a:spcAft>
                        <a:tabLst>
                          <a:tab pos="180340" algn="l"/>
                        </a:tabLst>
                      </a:pPr>
                      <a:r>
                        <a:rPr lang="es-ES" sz="800">
                          <a:solidFill>
                            <a:schemeClr val="tx1"/>
                          </a:solidFill>
                          <a:effectLst/>
                        </a:rPr>
                        <a:t>Obtener mayor liquidez a través una cartera optima de créditos en menor tiempo</a:t>
                      </a:r>
                      <a:endParaRPr lang="es-EC" sz="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764" marR="25764" marT="0" marB="0"/>
                </a:tc>
                <a:tc>
                  <a:txBody>
                    <a:bodyPr/>
                    <a:lstStyle/>
                    <a:p>
                      <a:pPr indent="180340" algn="just">
                        <a:lnSpc>
                          <a:spcPct val="200000"/>
                        </a:lnSpc>
                        <a:spcAft>
                          <a:spcPts val="0"/>
                        </a:spcAft>
                        <a:tabLst>
                          <a:tab pos="180340" algn="l"/>
                        </a:tabLst>
                      </a:pPr>
                      <a:r>
                        <a:rPr lang="es-ES" sz="800">
                          <a:solidFill>
                            <a:schemeClr val="tx1"/>
                          </a:solidFill>
                          <a:effectLst/>
                        </a:rPr>
                        <a:t>Margen de capitalización propia </a:t>
                      </a:r>
                      <a:endParaRPr lang="es-EC" sz="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764" marR="25764" marT="0" marB="0"/>
                </a:tc>
              </a:tr>
              <a:tr h="671188">
                <a:tc>
                  <a:txBody>
                    <a:bodyPr/>
                    <a:lstStyle/>
                    <a:p>
                      <a:pPr indent="180340" algn="just">
                        <a:lnSpc>
                          <a:spcPct val="200000"/>
                        </a:lnSpc>
                        <a:spcAft>
                          <a:spcPts val="0"/>
                        </a:spcAft>
                        <a:tabLst>
                          <a:tab pos="180340" algn="l"/>
                        </a:tabLst>
                      </a:pPr>
                      <a:r>
                        <a:rPr lang="es-ES" sz="800">
                          <a:solidFill>
                            <a:schemeClr val="tx1"/>
                          </a:solidFill>
                          <a:effectLst/>
                        </a:rPr>
                        <a:t>Crear alianzas o convenios con hoteles para promocionar los servicios de alojamiento de una ciudad a otra, con el fin de obtener beneficios mutuos ya asen financieros o comerciales  </a:t>
                      </a:r>
                      <a:endParaRPr lang="es-EC" sz="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764" marR="25764" marT="0" marB="0" anchor="ctr"/>
                </a:tc>
                <a:tc>
                  <a:txBody>
                    <a:bodyPr/>
                    <a:lstStyle/>
                    <a:p>
                      <a:pPr indent="180340" algn="just">
                        <a:lnSpc>
                          <a:spcPct val="200000"/>
                        </a:lnSpc>
                        <a:spcAft>
                          <a:spcPts val="0"/>
                        </a:spcAft>
                        <a:tabLst>
                          <a:tab pos="180340" algn="l"/>
                        </a:tabLst>
                      </a:pPr>
                      <a:r>
                        <a:rPr lang="es-ES" sz="800">
                          <a:solidFill>
                            <a:schemeClr val="tx1"/>
                          </a:solidFill>
                          <a:effectLst/>
                        </a:rPr>
                        <a:t>Incrementar el volumen de ventas de los servicios hoteleros el 50% y disminuir el tiempo de los inventarios.</a:t>
                      </a:r>
                      <a:endParaRPr lang="es-EC" sz="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764" marR="25764" marT="0" marB="0"/>
                </a:tc>
                <a:tc>
                  <a:txBody>
                    <a:bodyPr/>
                    <a:lstStyle/>
                    <a:p>
                      <a:pPr indent="180340" algn="just">
                        <a:lnSpc>
                          <a:spcPct val="200000"/>
                        </a:lnSpc>
                        <a:spcAft>
                          <a:spcPts val="0"/>
                        </a:spcAft>
                        <a:tabLst>
                          <a:tab pos="180340" algn="l"/>
                        </a:tabLst>
                      </a:pPr>
                      <a:r>
                        <a:rPr lang="es-ES" sz="800">
                          <a:solidFill>
                            <a:schemeClr val="tx1"/>
                          </a:solidFill>
                          <a:effectLst/>
                        </a:rPr>
                        <a:t>Margen de ventas </a:t>
                      </a:r>
                      <a:endParaRPr lang="es-EC" sz="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764" marR="25764" marT="0" marB="0"/>
                </a:tc>
              </a:tr>
              <a:tr h="671188">
                <a:tc>
                  <a:txBody>
                    <a:bodyPr/>
                    <a:lstStyle/>
                    <a:p>
                      <a:pPr indent="180340" algn="just">
                        <a:lnSpc>
                          <a:spcPct val="200000"/>
                        </a:lnSpc>
                        <a:spcAft>
                          <a:spcPts val="0"/>
                        </a:spcAft>
                        <a:tabLst>
                          <a:tab pos="180340" algn="l"/>
                        </a:tabLst>
                      </a:pPr>
                      <a:r>
                        <a:rPr lang="es-ES" sz="800">
                          <a:solidFill>
                            <a:schemeClr val="tx1"/>
                          </a:solidFill>
                          <a:effectLst/>
                        </a:rPr>
                        <a:t>Evaluar el grado de aportaciones de capital accionario, con el fin de obtener nuevos financiamientos a través de la oferta de la titularización del patrimonio dentro del mercado bursátil</a:t>
                      </a:r>
                      <a:endParaRPr lang="es-EC" sz="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764" marR="25764" marT="0" marB="0" anchor="ctr"/>
                </a:tc>
                <a:tc>
                  <a:txBody>
                    <a:bodyPr/>
                    <a:lstStyle/>
                    <a:p>
                      <a:pPr indent="180340" algn="just">
                        <a:lnSpc>
                          <a:spcPct val="200000"/>
                        </a:lnSpc>
                        <a:spcAft>
                          <a:spcPts val="0"/>
                        </a:spcAft>
                        <a:tabLst>
                          <a:tab pos="180340" algn="l"/>
                        </a:tabLst>
                      </a:pPr>
                      <a:r>
                        <a:rPr lang="es-ES" sz="800">
                          <a:solidFill>
                            <a:schemeClr val="tx1"/>
                          </a:solidFill>
                          <a:effectLst/>
                        </a:rPr>
                        <a:t>Evaluar el nivel de aportación de capital para reinvertirlos </a:t>
                      </a:r>
                      <a:endParaRPr lang="es-EC" sz="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764" marR="25764" marT="0" marB="0"/>
                </a:tc>
                <a:tc>
                  <a:txBody>
                    <a:bodyPr/>
                    <a:lstStyle/>
                    <a:p>
                      <a:pPr indent="180340" algn="just">
                        <a:lnSpc>
                          <a:spcPct val="200000"/>
                        </a:lnSpc>
                        <a:spcAft>
                          <a:spcPts val="0"/>
                        </a:spcAft>
                        <a:tabLst>
                          <a:tab pos="180340" algn="l"/>
                        </a:tabLst>
                      </a:pPr>
                      <a:r>
                        <a:rPr lang="es-ES" sz="800">
                          <a:solidFill>
                            <a:schemeClr val="tx1"/>
                          </a:solidFill>
                          <a:effectLst/>
                        </a:rPr>
                        <a:t>Nivel de aportaciones </a:t>
                      </a:r>
                      <a:endParaRPr lang="es-EC" sz="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764" marR="25764" marT="0" marB="0"/>
                </a:tc>
              </a:tr>
              <a:tr h="616476">
                <a:tc>
                  <a:txBody>
                    <a:bodyPr/>
                    <a:lstStyle/>
                    <a:p>
                      <a:pPr indent="180340" algn="just">
                        <a:lnSpc>
                          <a:spcPct val="200000"/>
                        </a:lnSpc>
                        <a:spcAft>
                          <a:spcPts val="0"/>
                        </a:spcAft>
                        <a:tabLst>
                          <a:tab pos="180340" algn="l"/>
                        </a:tabLst>
                      </a:pPr>
                      <a:r>
                        <a:rPr lang="es-ES" sz="800">
                          <a:solidFill>
                            <a:schemeClr val="tx1"/>
                          </a:solidFill>
                          <a:effectLst/>
                        </a:rPr>
                        <a:t>Reinvertir los excedentes o reservas de capital en programas que permitan el mejoramiento de la infraestructura del hotel a fin de incrementar la competitividad dentro del sector hotelero </a:t>
                      </a:r>
                      <a:endParaRPr lang="es-EC" sz="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764" marR="25764" marT="0" marB="0" anchor="ctr"/>
                </a:tc>
                <a:tc>
                  <a:txBody>
                    <a:bodyPr/>
                    <a:lstStyle/>
                    <a:p>
                      <a:pPr indent="180340" algn="just">
                        <a:lnSpc>
                          <a:spcPct val="200000"/>
                        </a:lnSpc>
                        <a:spcAft>
                          <a:spcPts val="0"/>
                        </a:spcAft>
                        <a:tabLst>
                          <a:tab pos="180340" algn="l"/>
                        </a:tabLst>
                      </a:pPr>
                      <a:r>
                        <a:rPr lang="es-ES" sz="800">
                          <a:solidFill>
                            <a:schemeClr val="tx1"/>
                          </a:solidFill>
                          <a:effectLst/>
                        </a:rPr>
                        <a:t>Incrementar la rentabilidad a través de nuevas inversiones de capital </a:t>
                      </a:r>
                      <a:endParaRPr lang="es-EC" sz="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764" marR="25764" marT="0" marB="0"/>
                </a:tc>
                <a:tc>
                  <a:txBody>
                    <a:bodyPr/>
                    <a:lstStyle/>
                    <a:p>
                      <a:pPr indent="180340" algn="just">
                        <a:lnSpc>
                          <a:spcPct val="200000"/>
                        </a:lnSpc>
                        <a:spcAft>
                          <a:spcPts val="0"/>
                        </a:spcAft>
                        <a:tabLst>
                          <a:tab pos="180340" algn="l"/>
                        </a:tabLst>
                      </a:pPr>
                      <a:r>
                        <a:rPr lang="es-ES" sz="800">
                          <a:solidFill>
                            <a:schemeClr val="tx1"/>
                          </a:solidFill>
                          <a:effectLst/>
                        </a:rPr>
                        <a:t>Margen de inversión </a:t>
                      </a:r>
                      <a:endParaRPr lang="es-EC" sz="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764" marR="25764" marT="0" marB="0"/>
                </a:tc>
              </a:tr>
              <a:tr h="616476">
                <a:tc>
                  <a:txBody>
                    <a:bodyPr/>
                    <a:lstStyle/>
                    <a:p>
                      <a:pPr indent="180340" algn="just">
                        <a:lnSpc>
                          <a:spcPct val="200000"/>
                        </a:lnSpc>
                        <a:spcAft>
                          <a:spcPts val="0"/>
                        </a:spcAft>
                        <a:tabLst>
                          <a:tab pos="180340" algn="l"/>
                        </a:tabLst>
                      </a:pPr>
                      <a:r>
                        <a:rPr lang="es-ES" sz="800">
                          <a:solidFill>
                            <a:schemeClr val="tx1"/>
                          </a:solidFill>
                          <a:effectLst/>
                        </a:rPr>
                        <a:t>Realizar un análisis retributivo del gasto de personal evaluando los componentes salariales, nivel de equidad salarial interna y grados de competitividad distributiva externa.</a:t>
                      </a:r>
                      <a:endParaRPr lang="es-EC" sz="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764" marR="25764" marT="0" marB="0" anchor="ctr"/>
                </a:tc>
                <a:tc>
                  <a:txBody>
                    <a:bodyPr/>
                    <a:lstStyle/>
                    <a:p>
                      <a:pPr indent="180340" algn="just">
                        <a:lnSpc>
                          <a:spcPct val="200000"/>
                        </a:lnSpc>
                        <a:spcAft>
                          <a:spcPts val="0"/>
                        </a:spcAft>
                        <a:tabLst>
                          <a:tab pos="180340" algn="l"/>
                        </a:tabLst>
                      </a:pPr>
                      <a:r>
                        <a:rPr lang="es-ES" sz="800" dirty="0">
                          <a:solidFill>
                            <a:schemeClr val="tx1"/>
                          </a:solidFill>
                          <a:effectLst/>
                        </a:rPr>
                        <a:t>Disminuir el gasto de nómina un 5% del costo total del servicio de alojamiento </a:t>
                      </a:r>
                      <a:endParaRPr lang="es-EC" sz="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764" marR="25764" marT="0" marB="0"/>
                </a:tc>
                <a:tc>
                  <a:txBody>
                    <a:bodyPr/>
                    <a:lstStyle/>
                    <a:p>
                      <a:pPr indent="180340" algn="just">
                        <a:lnSpc>
                          <a:spcPct val="200000"/>
                        </a:lnSpc>
                        <a:spcAft>
                          <a:spcPts val="0"/>
                        </a:spcAft>
                        <a:tabLst>
                          <a:tab pos="180340" algn="l"/>
                        </a:tabLst>
                      </a:pPr>
                      <a:r>
                        <a:rPr lang="es-ES" sz="800">
                          <a:solidFill>
                            <a:schemeClr val="tx1"/>
                          </a:solidFill>
                          <a:effectLst/>
                        </a:rPr>
                        <a:t>Nivel de optimización de nomina</a:t>
                      </a:r>
                      <a:endParaRPr lang="es-EC" sz="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764" marR="25764" marT="0" marB="0"/>
                </a:tc>
              </a:tr>
              <a:tr h="446319">
                <a:tc>
                  <a:txBody>
                    <a:bodyPr/>
                    <a:lstStyle/>
                    <a:p>
                      <a:pPr indent="180340" algn="just">
                        <a:lnSpc>
                          <a:spcPct val="200000"/>
                        </a:lnSpc>
                        <a:spcAft>
                          <a:spcPts val="0"/>
                        </a:spcAft>
                        <a:tabLst>
                          <a:tab pos="180340" algn="l"/>
                        </a:tabLst>
                      </a:pPr>
                      <a:r>
                        <a:rPr lang="es-ES" sz="800">
                          <a:solidFill>
                            <a:schemeClr val="tx1"/>
                          </a:solidFill>
                          <a:effectLst/>
                        </a:rPr>
                        <a:t>Establecer políticas que permitan recapitalizar las utilidades, esto permitirá incrementar el capital de trabajo, con menor gasto financiero </a:t>
                      </a:r>
                      <a:endParaRPr lang="es-EC" sz="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764" marR="25764" marT="0" marB="0" anchor="ctr"/>
                </a:tc>
                <a:tc>
                  <a:txBody>
                    <a:bodyPr/>
                    <a:lstStyle/>
                    <a:p>
                      <a:pPr indent="180340" algn="just">
                        <a:lnSpc>
                          <a:spcPct val="200000"/>
                        </a:lnSpc>
                        <a:spcAft>
                          <a:spcPts val="0"/>
                        </a:spcAft>
                        <a:tabLst>
                          <a:tab pos="180340" algn="l"/>
                        </a:tabLst>
                      </a:pPr>
                      <a:r>
                        <a:rPr lang="es-ES" sz="800">
                          <a:solidFill>
                            <a:schemeClr val="tx1"/>
                          </a:solidFill>
                          <a:effectLst/>
                        </a:rPr>
                        <a:t>Incrementar la rentabilidad a través de nuevas inversiones de capital i</a:t>
                      </a:r>
                      <a:endParaRPr lang="es-EC" sz="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764" marR="25764" marT="0" marB="0"/>
                </a:tc>
                <a:tc>
                  <a:txBody>
                    <a:bodyPr/>
                    <a:lstStyle/>
                    <a:p>
                      <a:pPr indent="180340" algn="just">
                        <a:lnSpc>
                          <a:spcPct val="200000"/>
                        </a:lnSpc>
                        <a:spcAft>
                          <a:spcPts val="0"/>
                        </a:spcAft>
                        <a:tabLst>
                          <a:tab pos="180340" algn="l"/>
                        </a:tabLst>
                      </a:pPr>
                      <a:r>
                        <a:rPr lang="es-ES" sz="800" dirty="0">
                          <a:solidFill>
                            <a:schemeClr val="tx1"/>
                          </a:solidFill>
                          <a:effectLst/>
                        </a:rPr>
                        <a:t>nivel de recapitalización</a:t>
                      </a:r>
                      <a:endParaRPr lang="es-EC" sz="800" dirty="0">
                        <a:solidFill>
                          <a:schemeClr val="tx1"/>
                        </a:solidFill>
                        <a:effectLst/>
                      </a:endParaRPr>
                    </a:p>
                    <a:p>
                      <a:pPr indent="180340" algn="just">
                        <a:lnSpc>
                          <a:spcPct val="200000"/>
                        </a:lnSpc>
                        <a:spcAft>
                          <a:spcPts val="0"/>
                        </a:spcAft>
                        <a:tabLst>
                          <a:tab pos="180340" algn="l"/>
                        </a:tabLst>
                      </a:pPr>
                      <a:r>
                        <a:rPr lang="es-ES" sz="800" dirty="0">
                          <a:solidFill>
                            <a:schemeClr val="tx1"/>
                          </a:solidFill>
                          <a:effectLst/>
                        </a:rPr>
                        <a:t> </a:t>
                      </a:r>
                      <a:endParaRPr lang="es-EC" sz="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764" marR="25764" marT="0" marB="0"/>
                </a:tc>
              </a:tr>
            </a:tbl>
          </a:graphicData>
        </a:graphic>
      </p:graphicFrame>
    </p:spTree>
    <p:extLst>
      <p:ext uri="{BB962C8B-B14F-4D97-AF65-F5344CB8AC3E}">
        <p14:creationId xmlns:p14="http://schemas.microsoft.com/office/powerpoint/2010/main" val="6947229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948264" y="116632"/>
            <a:ext cx="1944216" cy="369332"/>
          </a:xfrm>
          <a:prstGeom prst="rect">
            <a:avLst/>
          </a:prstGeom>
          <a:noFill/>
        </p:spPr>
        <p:txBody>
          <a:bodyPr wrap="square" rtlCol="0">
            <a:spAutoFit/>
          </a:bodyPr>
          <a:lstStyle/>
          <a:p>
            <a:r>
              <a:rPr lang="es-MX" b="1" i="1" dirty="0">
                <a:latin typeface="Times New Roman" panose="02020603050405020304" pitchFamily="18" charset="0"/>
                <a:cs typeface="Times New Roman" panose="02020603050405020304" pitchFamily="18" charset="0"/>
              </a:rPr>
              <a:t>Cronograma</a:t>
            </a:r>
            <a:endParaRPr lang="es-EC" b="1" i="1" dirty="0">
              <a:latin typeface="Times New Roman" panose="02020603050405020304" pitchFamily="18" charset="0"/>
              <a:cs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3239675284"/>
              </p:ext>
            </p:extLst>
          </p:nvPr>
        </p:nvGraphicFramePr>
        <p:xfrm>
          <a:off x="179514" y="692693"/>
          <a:ext cx="8712967" cy="5184578"/>
        </p:xfrm>
        <a:graphic>
          <a:graphicData uri="http://schemas.openxmlformats.org/drawingml/2006/table">
            <a:tbl>
              <a:tblPr firstRow="1" firstCol="1" bandRow="1">
                <a:tableStyleId>{5C22544A-7EE6-4342-B048-85BDC9FD1C3A}</a:tableStyleId>
              </a:tblPr>
              <a:tblGrid>
                <a:gridCol w="4425951"/>
                <a:gridCol w="535877"/>
                <a:gridCol w="535877"/>
                <a:gridCol w="535877"/>
                <a:gridCol w="535877"/>
                <a:gridCol w="535877"/>
                <a:gridCol w="535877"/>
                <a:gridCol w="535877"/>
                <a:gridCol w="535877"/>
              </a:tblGrid>
              <a:tr h="142158">
                <a:tc rowSpan="2">
                  <a:txBody>
                    <a:bodyPr/>
                    <a:lstStyle/>
                    <a:p>
                      <a:pPr algn="ctr" rtl="0" fontAlgn="ctr"/>
                      <a:r>
                        <a:rPr lang="es-EC" sz="700" u="none" strike="noStrike" dirty="0">
                          <a:solidFill>
                            <a:schemeClr val="tx1"/>
                          </a:solidFill>
                          <a:effectLst/>
                        </a:rPr>
                        <a:t>Estrategias</a:t>
                      </a:r>
                      <a:endParaRPr lang="es-EC" sz="700" b="1" i="0" u="none" strike="noStrike" dirty="0">
                        <a:solidFill>
                          <a:schemeClr val="tx1"/>
                        </a:solidFill>
                        <a:effectLst/>
                        <a:latin typeface="Arial" panose="020B0604020202020204" pitchFamily="34" charset="0"/>
                      </a:endParaRPr>
                    </a:p>
                  </a:txBody>
                  <a:tcPr marL="7018" marR="7018" marT="7018" marB="0" anchor="ctr"/>
                </a:tc>
                <a:tc gridSpan="4">
                  <a:txBody>
                    <a:bodyPr/>
                    <a:lstStyle/>
                    <a:p>
                      <a:pPr algn="ctr" rtl="0" fontAlgn="ctr"/>
                      <a:r>
                        <a:rPr lang="es-EC" sz="700" u="none" strike="noStrike">
                          <a:solidFill>
                            <a:schemeClr val="tx1"/>
                          </a:solidFill>
                          <a:effectLst/>
                        </a:rPr>
                        <a:t>Primer año</a:t>
                      </a:r>
                      <a:endParaRPr lang="es-EC" sz="700" b="1" i="0" u="none" strike="noStrike">
                        <a:solidFill>
                          <a:schemeClr val="tx1"/>
                        </a:solidFill>
                        <a:effectLst/>
                        <a:latin typeface="Arial" panose="020B0604020202020204" pitchFamily="34" charset="0"/>
                      </a:endParaRPr>
                    </a:p>
                  </a:txBody>
                  <a:tcPr marL="7018" marR="7018" marT="7018" marB="0" anchor="ctr"/>
                </a:tc>
                <a:tc hMerge="1">
                  <a:txBody>
                    <a:bodyPr/>
                    <a:lstStyle/>
                    <a:p>
                      <a:endParaRPr lang="es-EC"/>
                    </a:p>
                  </a:txBody>
                  <a:tcPr/>
                </a:tc>
                <a:tc hMerge="1">
                  <a:txBody>
                    <a:bodyPr/>
                    <a:lstStyle/>
                    <a:p>
                      <a:endParaRPr lang="es-EC"/>
                    </a:p>
                  </a:txBody>
                  <a:tcPr/>
                </a:tc>
                <a:tc hMerge="1">
                  <a:txBody>
                    <a:bodyPr/>
                    <a:lstStyle/>
                    <a:p>
                      <a:endParaRPr lang="es-EC"/>
                    </a:p>
                  </a:txBody>
                  <a:tcPr/>
                </a:tc>
                <a:tc gridSpan="4">
                  <a:txBody>
                    <a:bodyPr/>
                    <a:lstStyle/>
                    <a:p>
                      <a:pPr algn="ctr" rtl="0" fontAlgn="ctr"/>
                      <a:r>
                        <a:rPr lang="es-EC" sz="700" u="none" strike="noStrike">
                          <a:solidFill>
                            <a:schemeClr val="tx1"/>
                          </a:solidFill>
                          <a:effectLst/>
                        </a:rPr>
                        <a:t>Segundo año</a:t>
                      </a:r>
                      <a:endParaRPr lang="es-EC" sz="700" b="1" i="0" u="none" strike="noStrike">
                        <a:solidFill>
                          <a:schemeClr val="tx1"/>
                        </a:solidFill>
                        <a:effectLst/>
                        <a:latin typeface="Arial" panose="020B0604020202020204" pitchFamily="34" charset="0"/>
                      </a:endParaRPr>
                    </a:p>
                  </a:txBody>
                  <a:tcPr marL="7018" marR="7018" marT="7018" marB="0" anchor="ctr"/>
                </a:tc>
                <a:tc hMerge="1">
                  <a:txBody>
                    <a:bodyPr/>
                    <a:lstStyle/>
                    <a:p>
                      <a:endParaRPr lang="es-EC"/>
                    </a:p>
                  </a:txBody>
                  <a:tcPr/>
                </a:tc>
                <a:tc hMerge="1">
                  <a:txBody>
                    <a:bodyPr/>
                    <a:lstStyle/>
                    <a:p>
                      <a:endParaRPr lang="es-EC"/>
                    </a:p>
                  </a:txBody>
                  <a:tcPr/>
                </a:tc>
                <a:tc hMerge="1">
                  <a:txBody>
                    <a:bodyPr/>
                    <a:lstStyle/>
                    <a:p>
                      <a:endParaRPr lang="es-EC"/>
                    </a:p>
                  </a:txBody>
                  <a:tcPr/>
                </a:tc>
              </a:tr>
              <a:tr h="284316">
                <a:tc vMerge="1">
                  <a:txBody>
                    <a:bodyPr/>
                    <a:lstStyle/>
                    <a:p>
                      <a:endParaRPr lang="es-EC"/>
                    </a:p>
                  </a:txBody>
                  <a:tcPr/>
                </a:tc>
                <a:tc>
                  <a:txBody>
                    <a:bodyPr/>
                    <a:lstStyle/>
                    <a:p>
                      <a:pPr algn="just" rtl="0" fontAlgn="ctr"/>
                      <a:r>
                        <a:rPr lang="es-EC" sz="700" u="none" strike="noStrike">
                          <a:solidFill>
                            <a:schemeClr val="tx1"/>
                          </a:solidFill>
                          <a:effectLst/>
                        </a:rPr>
                        <a:t>1er trim</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2do trim</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3er trim</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4to trim</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1er trim</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2do trim</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3er trim</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4to trim</a:t>
                      </a:r>
                      <a:endParaRPr lang="es-EC" sz="700" b="0" i="0" u="none" strike="noStrike">
                        <a:solidFill>
                          <a:schemeClr val="tx1"/>
                        </a:solidFill>
                        <a:effectLst/>
                        <a:latin typeface="Arial" panose="020B0604020202020204" pitchFamily="34" charset="0"/>
                      </a:endParaRPr>
                    </a:p>
                  </a:txBody>
                  <a:tcPr marL="7018" marR="7018" marT="7018" marB="0" anchor="ctr"/>
                </a:tc>
              </a:tr>
              <a:tr h="685703">
                <a:tc>
                  <a:txBody>
                    <a:bodyPr/>
                    <a:lstStyle/>
                    <a:p>
                      <a:pPr algn="just" rtl="0" fontAlgn="ctr"/>
                      <a:r>
                        <a:rPr lang="es-EC" sz="700" u="none" strike="noStrike">
                          <a:solidFill>
                            <a:schemeClr val="tx1"/>
                          </a:solidFill>
                          <a:effectLst/>
                        </a:rPr>
                        <a:t>Verificar las que políticas internas establecidas para la elaboración del presupuesto anual instituya acciones que favorezcan el cumplimiento de las metas y objetivos planteados por la entidad.</a:t>
                      </a:r>
                      <a:endParaRPr lang="es-EC" sz="700" b="1"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r>
              <a:tr h="677339">
                <a:tc>
                  <a:txBody>
                    <a:bodyPr/>
                    <a:lstStyle/>
                    <a:p>
                      <a:pPr algn="just" rtl="0" fontAlgn="ctr"/>
                      <a:r>
                        <a:rPr lang="es-EC" sz="700" u="none" strike="noStrike">
                          <a:solidFill>
                            <a:schemeClr val="tx1"/>
                          </a:solidFill>
                          <a:effectLst/>
                        </a:rPr>
                        <a:t>Utilizar el financiamiento obtenido en proyectos de inversión que permitan optimizar los recursos y generar mayor rentabilidad por medio del incremento de la competitividad dentro del mercado</a:t>
                      </a:r>
                      <a:endParaRPr lang="es-EC" sz="700" b="1"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r>
              <a:tr h="677339">
                <a:tc>
                  <a:txBody>
                    <a:bodyPr/>
                    <a:lstStyle/>
                    <a:p>
                      <a:pPr algn="just" rtl="0" fontAlgn="ctr"/>
                      <a:r>
                        <a:rPr lang="es-EC" sz="700" u="none" strike="noStrike">
                          <a:solidFill>
                            <a:schemeClr val="tx1"/>
                          </a:solidFill>
                          <a:effectLst/>
                        </a:rPr>
                        <a:t>Negociar las facturas comerciales que sean parte de la cartera de créditos recuperables dentro del mercado bursátil con el fin de contar con una fuente de financiamiento antes del tiempo establecido en la factura.</a:t>
                      </a:r>
                      <a:endParaRPr lang="es-EC" sz="700" b="1"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r>
              <a:tr h="543545">
                <a:tc>
                  <a:txBody>
                    <a:bodyPr/>
                    <a:lstStyle/>
                    <a:p>
                      <a:pPr algn="just" rtl="0" fontAlgn="ctr"/>
                      <a:r>
                        <a:rPr lang="es-EC" sz="700" u="none" strike="noStrike">
                          <a:solidFill>
                            <a:schemeClr val="tx1"/>
                          </a:solidFill>
                          <a:effectLst/>
                        </a:rPr>
                        <a:t>Crear alianzas o convenios con hoteles para promocionar los servicios de alojamiento de una ciudad a otra, con el fin de obtener beneficios mutuos ya asen financieros o comerciales  </a:t>
                      </a:r>
                      <a:endParaRPr lang="es-EC" sz="700" b="1"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dirty="0">
                          <a:solidFill>
                            <a:schemeClr val="tx1"/>
                          </a:solidFill>
                          <a:effectLst/>
                        </a:rPr>
                        <a:t> </a:t>
                      </a:r>
                      <a:endParaRPr lang="es-EC" sz="700" b="0" i="0" u="none" strike="noStrike" dirty="0">
                        <a:solidFill>
                          <a:schemeClr val="tx1"/>
                        </a:solidFill>
                        <a:effectLst/>
                        <a:latin typeface="Arial" panose="020B0604020202020204" pitchFamily="34" charset="0"/>
                      </a:endParaRPr>
                    </a:p>
                  </a:txBody>
                  <a:tcPr marL="7018" marR="7018" marT="7018" marB="0" anchor="ctr"/>
                </a:tc>
              </a:tr>
              <a:tr h="677339">
                <a:tc>
                  <a:txBody>
                    <a:bodyPr/>
                    <a:lstStyle/>
                    <a:p>
                      <a:pPr algn="just" rtl="0" fontAlgn="ctr"/>
                      <a:r>
                        <a:rPr lang="es-EC" sz="700" u="none" strike="noStrike" dirty="0">
                          <a:solidFill>
                            <a:schemeClr val="tx1"/>
                          </a:solidFill>
                          <a:effectLst/>
                        </a:rPr>
                        <a:t>Evaluar el grado de aportaciones de capital accionario, con el fin de obtener nuevos financiamientos a través de la oferta de la titularización del patrimonio dentro del mercado bursátil</a:t>
                      </a:r>
                      <a:endParaRPr lang="es-EC" sz="700" b="1" i="0" u="none" strike="noStrike" dirty="0">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r>
              <a:tr h="543545">
                <a:tc>
                  <a:txBody>
                    <a:bodyPr/>
                    <a:lstStyle/>
                    <a:p>
                      <a:pPr algn="just" rtl="0" fontAlgn="ctr"/>
                      <a:r>
                        <a:rPr lang="es-EC" sz="700" u="none" strike="noStrike">
                          <a:solidFill>
                            <a:schemeClr val="tx1"/>
                          </a:solidFill>
                          <a:effectLst/>
                        </a:rPr>
                        <a:t>Reinvertir los excedentes o reservas de capital en programas que permitan el mejoramiento de la infraestructura del hotel a fin de incrementar la competitividad dentro del sector hotelero </a:t>
                      </a:r>
                      <a:endParaRPr lang="es-EC" sz="700" b="1" i="0" u="none" strike="noStrike">
                        <a:solidFill>
                          <a:schemeClr val="tx1"/>
                        </a:solidFill>
                        <a:effectLst/>
                        <a:latin typeface="Arial" panose="020B0604020202020204" pitchFamily="34" charset="0"/>
                      </a:endParaRPr>
                    </a:p>
                  </a:txBody>
                  <a:tcPr marL="7018" marR="7018" marT="7018" marB="0" anchor="ctr"/>
                </a:tc>
                <a:tc>
                  <a:txBody>
                    <a:bodyPr/>
                    <a:lstStyle/>
                    <a:p>
                      <a:pPr algn="l" fontAlgn="t"/>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r>
              <a:tr h="543545">
                <a:tc>
                  <a:txBody>
                    <a:bodyPr/>
                    <a:lstStyle/>
                    <a:p>
                      <a:pPr algn="just" rtl="0" fontAlgn="ctr"/>
                      <a:r>
                        <a:rPr lang="es-EC" sz="700" u="none" strike="noStrike">
                          <a:solidFill>
                            <a:schemeClr val="tx1"/>
                          </a:solidFill>
                          <a:effectLst/>
                        </a:rPr>
                        <a:t>Realizar un análisis retributivo del gasto de personal evaluando los componentes salariales, nivel de equidad salarial interna y grados de competitividad distributiva externa.</a:t>
                      </a:r>
                      <a:endParaRPr lang="es-EC" sz="700" b="1"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r>
              <a:tr h="409749">
                <a:tc>
                  <a:txBody>
                    <a:bodyPr/>
                    <a:lstStyle/>
                    <a:p>
                      <a:pPr algn="just" rtl="0" fontAlgn="ctr"/>
                      <a:r>
                        <a:rPr lang="es-EC" sz="700" u="none" strike="noStrike">
                          <a:solidFill>
                            <a:schemeClr val="tx1"/>
                          </a:solidFill>
                          <a:effectLst/>
                        </a:rPr>
                        <a:t>Establecer políticas que permitan recapitalizar las utilidades, esto permitirá incrementar el capital de trabajo, con menor gasto financiero </a:t>
                      </a:r>
                      <a:endParaRPr lang="es-EC" sz="700" b="1"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a:solidFill>
                            <a:schemeClr val="tx1"/>
                          </a:solidFill>
                          <a:effectLst/>
                        </a:rPr>
                        <a:t> </a:t>
                      </a:r>
                      <a:endParaRPr lang="es-EC" sz="700" b="0" i="0" u="none" strike="noStrike">
                        <a:solidFill>
                          <a:schemeClr val="tx1"/>
                        </a:solidFill>
                        <a:effectLst/>
                        <a:latin typeface="Arial" panose="020B0604020202020204" pitchFamily="34" charset="0"/>
                      </a:endParaRPr>
                    </a:p>
                  </a:txBody>
                  <a:tcPr marL="7018" marR="7018" marT="7018" marB="0" anchor="ctr"/>
                </a:tc>
                <a:tc>
                  <a:txBody>
                    <a:bodyPr/>
                    <a:lstStyle/>
                    <a:p>
                      <a:pPr algn="just" rtl="0" fontAlgn="ctr"/>
                      <a:r>
                        <a:rPr lang="es-EC" sz="700" u="none" strike="noStrike" dirty="0">
                          <a:solidFill>
                            <a:schemeClr val="tx1"/>
                          </a:solidFill>
                          <a:effectLst/>
                        </a:rPr>
                        <a:t> </a:t>
                      </a:r>
                      <a:endParaRPr lang="es-EC" sz="700" b="0" i="0" u="none" strike="noStrike" dirty="0">
                        <a:solidFill>
                          <a:schemeClr val="tx1"/>
                        </a:solidFill>
                        <a:effectLst/>
                        <a:latin typeface="Arial" panose="020B0604020202020204" pitchFamily="34" charset="0"/>
                      </a:endParaRPr>
                    </a:p>
                  </a:txBody>
                  <a:tcPr marL="7018" marR="7018" marT="7018" marB="0" anchor="ctr"/>
                </a:tc>
              </a:tr>
            </a:tbl>
          </a:graphicData>
        </a:graphic>
      </p:graphicFrame>
    </p:spTree>
    <p:extLst>
      <p:ext uri="{BB962C8B-B14F-4D97-AF65-F5344CB8AC3E}">
        <p14:creationId xmlns:p14="http://schemas.microsoft.com/office/powerpoint/2010/main" val="14172577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925489893"/>
              </p:ext>
            </p:extLst>
          </p:nvPr>
        </p:nvGraphicFramePr>
        <p:xfrm>
          <a:off x="179512" y="620688"/>
          <a:ext cx="8784976" cy="5269951"/>
        </p:xfrm>
        <a:graphic>
          <a:graphicData uri="http://schemas.openxmlformats.org/drawingml/2006/table">
            <a:tbl>
              <a:tblPr firstRow="1" firstCol="1" bandRow="1">
                <a:tableStyleId>{5C22544A-7EE6-4342-B048-85BDC9FD1C3A}</a:tableStyleId>
              </a:tblPr>
              <a:tblGrid>
                <a:gridCol w="3312368"/>
                <a:gridCol w="720080"/>
                <a:gridCol w="1152128"/>
                <a:gridCol w="576064"/>
                <a:gridCol w="648072"/>
                <a:gridCol w="576064"/>
                <a:gridCol w="1008112"/>
                <a:gridCol w="792088"/>
              </a:tblGrid>
              <a:tr h="388764">
                <a:tc>
                  <a:txBody>
                    <a:bodyPr/>
                    <a:lstStyle/>
                    <a:p>
                      <a:pPr indent="180340" algn="ctr">
                        <a:lnSpc>
                          <a:spcPct val="200000"/>
                        </a:lnSpc>
                        <a:spcAft>
                          <a:spcPts val="0"/>
                        </a:spcAft>
                        <a:tabLst>
                          <a:tab pos="180340" algn="l"/>
                        </a:tabLst>
                      </a:pPr>
                      <a:r>
                        <a:rPr lang="es-ES" sz="700" dirty="0">
                          <a:solidFill>
                            <a:schemeClr val="tx1"/>
                          </a:solidFill>
                          <a:effectLst/>
                        </a:rPr>
                        <a:t>Estrategias</a:t>
                      </a:r>
                      <a:endParaRPr lang="es-EC" sz="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nchor="ctr"/>
                </a:tc>
                <a:tc>
                  <a:txBody>
                    <a:bodyPr/>
                    <a:lstStyle/>
                    <a:p>
                      <a:pPr indent="180340" algn="ctr">
                        <a:lnSpc>
                          <a:spcPct val="200000"/>
                        </a:lnSpc>
                        <a:spcAft>
                          <a:spcPts val="0"/>
                        </a:spcAft>
                        <a:tabLst>
                          <a:tab pos="180340" algn="l"/>
                        </a:tabLst>
                      </a:pPr>
                      <a:r>
                        <a:rPr lang="es-ES" sz="700">
                          <a:solidFill>
                            <a:schemeClr val="tx1"/>
                          </a:solidFill>
                          <a:effectLst/>
                        </a:rPr>
                        <a:t>Nombre del indicador</a:t>
                      </a:r>
                      <a:endParaRPr lang="es-EC" sz="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tc>
                <a:tc>
                  <a:txBody>
                    <a:bodyPr/>
                    <a:lstStyle/>
                    <a:p>
                      <a:pPr indent="180340" algn="ctr">
                        <a:lnSpc>
                          <a:spcPct val="200000"/>
                        </a:lnSpc>
                        <a:spcAft>
                          <a:spcPts val="0"/>
                        </a:spcAft>
                        <a:tabLst>
                          <a:tab pos="180340" algn="l"/>
                        </a:tabLst>
                      </a:pPr>
                      <a:r>
                        <a:rPr lang="es-ES" sz="700">
                          <a:solidFill>
                            <a:schemeClr val="tx1"/>
                          </a:solidFill>
                          <a:effectLst/>
                        </a:rPr>
                        <a:t>Fórmula</a:t>
                      </a:r>
                      <a:endParaRPr lang="es-EC" sz="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tc>
                <a:tc>
                  <a:txBody>
                    <a:bodyPr/>
                    <a:lstStyle/>
                    <a:p>
                      <a:pPr indent="180340" algn="ctr">
                        <a:lnSpc>
                          <a:spcPct val="200000"/>
                        </a:lnSpc>
                        <a:spcAft>
                          <a:spcPts val="0"/>
                        </a:spcAft>
                        <a:tabLst>
                          <a:tab pos="180340" algn="l"/>
                        </a:tabLst>
                      </a:pPr>
                      <a:r>
                        <a:rPr lang="es-ES" sz="700">
                          <a:solidFill>
                            <a:schemeClr val="tx1"/>
                          </a:solidFill>
                          <a:effectLst/>
                        </a:rPr>
                        <a:t>Periodo</a:t>
                      </a:r>
                      <a:endParaRPr lang="es-EC" sz="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tc>
                <a:tc>
                  <a:txBody>
                    <a:bodyPr/>
                    <a:lstStyle/>
                    <a:p>
                      <a:pPr indent="180340" algn="ctr">
                        <a:lnSpc>
                          <a:spcPct val="200000"/>
                        </a:lnSpc>
                        <a:spcAft>
                          <a:spcPts val="0"/>
                        </a:spcAft>
                        <a:tabLst>
                          <a:tab pos="180340" algn="l"/>
                        </a:tabLst>
                      </a:pPr>
                      <a:r>
                        <a:rPr lang="es-ES" sz="700">
                          <a:solidFill>
                            <a:schemeClr val="tx1"/>
                          </a:solidFill>
                          <a:effectLst/>
                        </a:rPr>
                        <a:t>Meta</a:t>
                      </a:r>
                      <a:endParaRPr lang="es-EC" sz="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tc>
                <a:tc>
                  <a:txBody>
                    <a:bodyPr/>
                    <a:lstStyle/>
                    <a:p>
                      <a:pPr indent="180340" algn="ctr">
                        <a:lnSpc>
                          <a:spcPct val="200000"/>
                        </a:lnSpc>
                        <a:spcAft>
                          <a:spcPts val="0"/>
                        </a:spcAft>
                        <a:tabLst>
                          <a:tab pos="180340" algn="l"/>
                        </a:tabLst>
                      </a:pPr>
                      <a:r>
                        <a:rPr lang="es-ES" sz="700">
                          <a:solidFill>
                            <a:schemeClr val="tx1"/>
                          </a:solidFill>
                          <a:effectLst/>
                        </a:rPr>
                        <a:t>Optimo</a:t>
                      </a:r>
                      <a:endParaRPr lang="es-EC" sz="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tc>
                <a:tc>
                  <a:txBody>
                    <a:bodyPr/>
                    <a:lstStyle/>
                    <a:p>
                      <a:pPr indent="180340" algn="ctr">
                        <a:lnSpc>
                          <a:spcPct val="200000"/>
                        </a:lnSpc>
                        <a:spcAft>
                          <a:spcPts val="0"/>
                        </a:spcAft>
                        <a:tabLst>
                          <a:tab pos="180340" algn="l"/>
                        </a:tabLst>
                      </a:pPr>
                      <a:r>
                        <a:rPr lang="es-ES" sz="700">
                          <a:solidFill>
                            <a:schemeClr val="tx1"/>
                          </a:solidFill>
                          <a:effectLst/>
                        </a:rPr>
                        <a:t>Tolerable</a:t>
                      </a:r>
                      <a:endParaRPr lang="es-EC" sz="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tc>
                <a:tc>
                  <a:txBody>
                    <a:bodyPr/>
                    <a:lstStyle/>
                    <a:p>
                      <a:pPr indent="180340" algn="ctr">
                        <a:lnSpc>
                          <a:spcPct val="200000"/>
                        </a:lnSpc>
                        <a:spcAft>
                          <a:spcPts val="0"/>
                        </a:spcAft>
                        <a:tabLst>
                          <a:tab pos="180340" algn="l"/>
                        </a:tabLst>
                      </a:pPr>
                      <a:r>
                        <a:rPr lang="es-ES" sz="700">
                          <a:solidFill>
                            <a:schemeClr val="tx1"/>
                          </a:solidFill>
                          <a:effectLst/>
                        </a:rPr>
                        <a:t>Deficiente</a:t>
                      </a:r>
                      <a:endParaRPr lang="es-EC" sz="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tc>
              </a:tr>
              <a:tr h="841583">
                <a:tc>
                  <a:txBody>
                    <a:bodyPr/>
                    <a:lstStyle/>
                    <a:p>
                      <a:pPr indent="180340" algn="just">
                        <a:lnSpc>
                          <a:spcPct val="200000"/>
                        </a:lnSpc>
                        <a:spcAft>
                          <a:spcPts val="0"/>
                        </a:spcAft>
                        <a:tabLst>
                          <a:tab pos="180340" algn="l"/>
                        </a:tabLst>
                      </a:pPr>
                      <a:r>
                        <a:rPr lang="es-ES" sz="700">
                          <a:solidFill>
                            <a:schemeClr val="tx1"/>
                          </a:solidFill>
                          <a:effectLst/>
                        </a:rPr>
                        <a:t>Verificar las que políticas internas establecidas para la elaboración del presupuesto anual instituya acciones que favorezcan el cumplimiento de las metas y objetivos planteados por la entidad.</a:t>
                      </a:r>
                      <a:endParaRPr lang="es-EC" sz="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nchor="ctr"/>
                </a:tc>
                <a:tc>
                  <a:txBody>
                    <a:bodyPr/>
                    <a:lstStyle/>
                    <a:p>
                      <a:pPr indent="180340" algn="just">
                        <a:lnSpc>
                          <a:spcPct val="200000"/>
                        </a:lnSpc>
                        <a:spcAft>
                          <a:spcPts val="0"/>
                        </a:spcAft>
                        <a:tabLst>
                          <a:tab pos="180340" algn="l"/>
                        </a:tabLst>
                      </a:pPr>
                      <a:r>
                        <a:rPr lang="es-ES" sz="700">
                          <a:solidFill>
                            <a:schemeClr val="tx1"/>
                          </a:solidFill>
                          <a:effectLst/>
                        </a:rPr>
                        <a:t>cumplimiento del presupuesto </a:t>
                      </a:r>
                      <a:endParaRPr lang="es-EC" sz="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tc>
                <a:tc>
                  <a:txBody>
                    <a:bodyPr/>
                    <a:lstStyle/>
                    <a:p>
                      <a:pPr indent="180340" algn="just">
                        <a:lnSpc>
                          <a:spcPct val="200000"/>
                        </a:lnSpc>
                        <a:spcAft>
                          <a:spcPts val="0"/>
                        </a:spcAft>
                        <a:tabLst>
                          <a:tab pos="180340" algn="l"/>
                        </a:tabLst>
                      </a:pPr>
                      <a:r>
                        <a:rPr lang="es-ES" sz="700">
                          <a:solidFill>
                            <a:schemeClr val="tx1"/>
                          </a:solidFill>
                          <a:effectLst/>
                        </a:rPr>
                        <a:t>(total presupuesto planteado /total presupuesto cumplido) *100</a:t>
                      </a:r>
                      <a:endParaRPr lang="es-EC" sz="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tc>
                <a:tc>
                  <a:txBody>
                    <a:bodyPr/>
                    <a:lstStyle/>
                    <a:p>
                      <a:pPr indent="180340" algn="ctr">
                        <a:lnSpc>
                          <a:spcPct val="200000"/>
                        </a:lnSpc>
                        <a:spcAft>
                          <a:spcPts val="0"/>
                        </a:spcAft>
                        <a:tabLst>
                          <a:tab pos="180340" algn="l"/>
                        </a:tabLst>
                      </a:pPr>
                      <a:r>
                        <a:rPr lang="es-ES" sz="700" dirty="0">
                          <a:solidFill>
                            <a:schemeClr val="tx1"/>
                          </a:solidFill>
                          <a:effectLst/>
                        </a:rPr>
                        <a:t>Mensual </a:t>
                      </a:r>
                      <a:endParaRPr lang="es-EC" sz="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tc>
                <a:tc>
                  <a:txBody>
                    <a:bodyPr/>
                    <a:lstStyle/>
                    <a:p>
                      <a:pPr indent="180340" algn="r">
                        <a:lnSpc>
                          <a:spcPct val="200000"/>
                        </a:lnSpc>
                        <a:spcAft>
                          <a:spcPts val="0"/>
                        </a:spcAft>
                        <a:tabLst>
                          <a:tab pos="180340" algn="l"/>
                        </a:tabLst>
                      </a:pPr>
                      <a:r>
                        <a:rPr lang="es-ES" sz="700">
                          <a:solidFill>
                            <a:schemeClr val="tx1"/>
                          </a:solidFill>
                          <a:effectLst/>
                        </a:rPr>
                        <a:t>80%</a:t>
                      </a:r>
                      <a:endParaRPr lang="es-EC" sz="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tc>
                <a:tc>
                  <a:txBody>
                    <a:bodyPr/>
                    <a:lstStyle/>
                    <a:p>
                      <a:pPr indent="180340" algn="just">
                        <a:lnSpc>
                          <a:spcPct val="200000"/>
                        </a:lnSpc>
                        <a:spcAft>
                          <a:spcPts val="0"/>
                        </a:spcAft>
                        <a:tabLst>
                          <a:tab pos="180340" algn="l"/>
                        </a:tabLst>
                      </a:pPr>
                      <a:r>
                        <a:rPr lang="es-ES" sz="700" dirty="0">
                          <a:solidFill>
                            <a:schemeClr val="tx1"/>
                          </a:solidFill>
                          <a:effectLst/>
                        </a:rPr>
                        <a:t> = 80%</a:t>
                      </a:r>
                      <a:endParaRPr lang="es-EC" sz="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solidFill>
                      <a:srgbClr val="00B050"/>
                    </a:solidFill>
                  </a:tcPr>
                </a:tc>
                <a:tc>
                  <a:txBody>
                    <a:bodyPr/>
                    <a:lstStyle/>
                    <a:p>
                      <a:pPr indent="180340" algn="just">
                        <a:lnSpc>
                          <a:spcPct val="200000"/>
                        </a:lnSpc>
                        <a:spcAft>
                          <a:spcPts val="0"/>
                        </a:spcAft>
                        <a:tabLst>
                          <a:tab pos="180340" algn="l"/>
                        </a:tabLst>
                      </a:pPr>
                      <a:r>
                        <a:rPr lang="es-ES" sz="700" dirty="0">
                          <a:solidFill>
                            <a:schemeClr val="tx1"/>
                          </a:solidFill>
                          <a:effectLst/>
                        </a:rPr>
                        <a:t>Entre &lt; 60% hasta = 70%</a:t>
                      </a:r>
                      <a:endParaRPr lang="es-EC" sz="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solidFill>
                      <a:srgbClr val="FFFF00"/>
                    </a:solidFill>
                  </a:tcPr>
                </a:tc>
                <a:tc>
                  <a:txBody>
                    <a:bodyPr/>
                    <a:lstStyle/>
                    <a:p>
                      <a:pPr indent="180340" algn="just">
                        <a:lnSpc>
                          <a:spcPct val="200000"/>
                        </a:lnSpc>
                        <a:spcAft>
                          <a:spcPts val="0"/>
                        </a:spcAft>
                        <a:tabLst>
                          <a:tab pos="180340" algn="l"/>
                        </a:tabLst>
                      </a:pPr>
                      <a:r>
                        <a:rPr lang="es-ES" sz="700" dirty="0">
                          <a:solidFill>
                            <a:schemeClr val="tx1"/>
                          </a:solidFill>
                          <a:effectLst/>
                        </a:rPr>
                        <a:t>&lt; 60%</a:t>
                      </a:r>
                      <a:endParaRPr lang="es-EC" sz="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solidFill>
                      <a:srgbClr val="FF0000"/>
                    </a:solidFill>
                  </a:tcPr>
                </a:tc>
              </a:tr>
              <a:tr h="841583">
                <a:tc>
                  <a:txBody>
                    <a:bodyPr/>
                    <a:lstStyle/>
                    <a:p>
                      <a:pPr indent="180340" algn="just">
                        <a:lnSpc>
                          <a:spcPct val="200000"/>
                        </a:lnSpc>
                        <a:spcAft>
                          <a:spcPts val="0"/>
                        </a:spcAft>
                        <a:tabLst>
                          <a:tab pos="180340" algn="l"/>
                        </a:tabLst>
                      </a:pPr>
                      <a:r>
                        <a:rPr lang="es-ES" sz="700">
                          <a:solidFill>
                            <a:schemeClr val="tx1"/>
                          </a:solidFill>
                          <a:effectLst/>
                        </a:rPr>
                        <a:t>Utilizar el financiamiento obtenido en proyectos de inversión que permitan optimizar los recursos y generar mayor rentabilidad por medio del incremento de la competitividad dentro del mercado</a:t>
                      </a:r>
                      <a:endParaRPr lang="es-EC" sz="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nchor="ctr"/>
                </a:tc>
                <a:tc>
                  <a:txBody>
                    <a:bodyPr/>
                    <a:lstStyle/>
                    <a:p>
                      <a:pPr indent="180340" algn="just">
                        <a:lnSpc>
                          <a:spcPct val="200000"/>
                        </a:lnSpc>
                        <a:spcAft>
                          <a:spcPts val="0"/>
                        </a:spcAft>
                        <a:tabLst>
                          <a:tab pos="180340" algn="l"/>
                        </a:tabLst>
                      </a:pPr>
                      <a:r>
                        <a:rPr lang="es-ES" sz="700">
                          <a:solidFill>
                            <a:schemeClr val="tx1"/>
                          </a:solidFill>
                          <a:effectLst/>
                        </a:rPr>
                        <a:t>Margen de financiamiento </a:t>
                      </a:r>
                      <a:endParaRPr lang="es-EC" sz="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tc>
                <a:tc>
                  <a:txBody>
                    <a:bodyPr/>
                    <a:lstStyle/>
                    <a:p>
                      <a:pPr indent="180340" algn="just">
                        <a:lnSpc>
                          <a:spcPct val="200000"/>
                        </a:lnSpc>
                        <a:spcAft>
                          <a:spcPts val="0"/>
                        </a:spcAft>
                        <a:tabLst>
                          <a:tab pos="180340" algn="l"/>
                        </a:tabLst>
                      </a:pPr>
                      <a:r>
                        <a:rPr lang="es-ES" sz="700">
                          <a:solidFill>
                            <a:schemeClr val="tx1"/>
                          </a:solidFill>
                          <a:effectLst/>
                        </a:rPr>
                        <a:t>(Total monto financiado / total proyectos realizados </a:t>
                      </a:r>
                      <a:endParaRPr lang="es-EC" sz="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tc>
                <a:tc>
                  <a:txBody>
                    <a:bodyPr/>
                    <a:lstStyle/>
                    <a:p>
                      <a:pPr indent="180340" algn="ctr">
                        <a:lnSpc>
                          <a:spcPct val="200000"/>
                        </a:lnSpc>
                        <a:spcAft>
                          <a:spcPts val="0"/>
                        </a:spcAft>
                        <a:tabLst>
                          <a:tab pos="180340" algn="l"/>
                        </a:tabLst>
                      </a:pPr>
                      <a:r>
                        <a:rPr lang="es-ES" sz="700">
                          <a:solidFill>
                            <a:schemeClr val="tx1"/>
                          </a:solidFill>
                          <a:effectLst/>
                        </a:rPr>
                        <a:t>Anual</a:t>
                      </a:r>
                      <a:endParaRPr lang="es-EC" sz="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tc>
                <a:tc>
                  <a:txBody>
                    <a:bodyPr/>
                    <a:lstStyle/>
                    <a:p>
                      <a:pPr indent="180340" algn="r">
                        <a:lnSpc>
                          <a:spcPct val="200000"/>
                        </a:lnSpc>
                        <a:spcAft>
                          <a:spcPts val="0"/>
                        </a:spcAft>
                        <a:tabLst>
                          <a:tab pos="180340" algn="l"/>
                        </a:tabLst>
                      </a:pPr>
                      <a:r>
                        <a:rPr lang="es-ES" sz="700">
                          <a:solidFill>
                            <a:schemeClr val="tx1"/>
                          </a:solidFill>
                          <a:effectLst/>
                        </a:rPr>
                        <a:t>80%</a:t>
                      </a:r>
                      <a:endParaRPr lang="es-EC" sz="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tc>
                <a:tc>
                  <a:txBody>
                    <a:bodyPr/>
                    <a:lstStyle/>
                    <a:p>
                      <a:pPr indent="180340" algn="just">
                        <a:lnSpc>
                          <a:spcPct val="200000"/>
                        </a:lnSpc>
                        <a:spcAft>
                          <a:spcPts val="0"/>
                        </a:spcAft>
                        <a:tabLst>
                          <a:tab pos="180340" algn="l"/>
                        </a:tabLst>
                      </a:pPr>
                      <a:r>
                        <a:rPr lang="es-ES" sz="700">
                          <a:solidFill>
                            <a:schemeClr val="tx1"/>
                          </a:solidFill>
                          <a:effectLst/>
                        </a:rPr>
                        <a:t> = 80%</a:t>
                      </a:r>
                      <a:endParaRPr lang="es-EC" sz="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solidFill>
                      <a:srgbClr val="00B050"/>
                    </a:solidFill>
                  </a:tcPr>
                </a:tc>
                <a:tc>
                  <a:txBody>
                    <a:bodyPr/>
                    <a:lstStyle/>
                    <a:p>
                      <a:pPr indent="180340" algn="just">
                        <a:lnSpc>
                          <a:spcPct val="200000"/>
                        </a:lnSpc>
                        <a:spcAft>
                          <a:spcPts val="0"/>
                        </a:spcAft>
                        <a:tabLst>
                          <a:tab pos="180340" algn="l"/>
                        </a:tabLst>
                      </a:pPr>
                      <a:r>
                        <a:rPr lang="es-ES" sz="700">
                          <a:solidFill>
                            <a:schemeClr val="tx1"/>
                          </a:solidFill>
                          <a:effectLst/>
                        </a:rPr>
                        <a:t>Entre &lt; 60% hasta = 50%</a:t>
                      </a:r>
                      <a:endParaRPr lang="es-EC" sz="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solidFill>
                      <a:srgbClr val="FFFF00"/>
                    </a:solidFill>
                  </a:tcPr>
                </a:tc>
                <a:tc>
                  <a:txBody>
                    <a:bodyPr/>
                    <a:lstStyle/>
                    <a:p>
                      <a:pPr indent="180340" algn="just">
                        <a:lnSpc>
                          <a:spcPct val="200000"/>
                        </a:lnSpc>
                        <a:spcAft>
                          <a:spcPts val="0"/>
                        </a:spcAft>
                        <a:tabLst>
                          <a:tab pos="180340" algn="l"/>
                        </a:tabLst>
                      </a:pPr>
                      <a:r>
                        <a:rPr lang="es-ES" sz="700" dirty="0">
                          <a:solidFill>
                            <a:schemeClr val="tx1"/>
                          </a:solidFill>
                          <a:effectLst/>
                        </a:rPr>
                        <a:t>&lt; 50%</a:t>
                      </a:r>
                      <a:endParaRPr lang="es-EC" sz="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solidFill>
                      <a:srgbClr val="FF0000"/>
                    </a:solidFill>
                  </a:tcPr>
                </a:tc>
              </a:tr>
              <a:tr h="841583">
                <a:tc>
                  <a:txBody>
                    <a:bodyPr/>
                    <a:lstStyle/>
                    <a:p>
                      <a:pPr indent="180340" algn="just">
                        <a:lnSpc>
                          <a:spcPct val="200000"/>
                        </a:lnSpc>
                        <a:spcAft>
                          <a:spcPts val="0"/>
                        </a:spcAft>
                        <a:tabLst>
                          <a:tab pos="180340" algn="l"/>
                        </a:tabLst>
                      </a:pPr>
                      <a:r>
                        <a:rPr lang="es-ES" sz="700">
                          <a:solidFill>
                            <a:schemeClr val="tx1"/>
                          </a:solidFill>
                          <a:effectLst/>
                        </a:rPr>
                        <a:t>Negociar las facturas comerciales que sean parte de la cartera de créditos recuperables dentro del mercado bursátil con el fin de contar con una fuente de financiamiento antes del tiempo establecido en la factura.</a:t>
                      </a:r>
                      <a:endParaRPr lang="es-EC" sz="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nchor="ctr"/>
                </a:tc>
                <a:tc>
                  <a:txBody>
                    <a:bodyPr/>
                    <a:lstStyle/>
                    <a:p>
                      <a:pPr indent="180340" algn="just">
                        <a:lnSpc>
                          <a:spcPct val="200000"/>
                        </a:lnSpc>
                        <a:spcAft>
                          <a:spcPts val="0"/>
                        </a:spcAft>
                        <a:tabLst>
                          <a:tab pos="180340" algn="l"/>
                        </a:tabLst>
                      </a:pPr>
                      <a:r>
                        <a:rPr lang="es-ES" sz="700">
                          <a:solidFill>
                            <a:schemeClr val="tx1"/>
                          </a:solidFill>
                          <a:effectLst/>
                        </a:rPr>
                        <a:t>Margen de capitalización propia </a:t>
                      </a:r>
                      <a:endParaRPr lang="es-EC" sz="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tc>
                <a:tc>
                  <a:txBody>
                    <a:bodyPr/>
                    <a:lstStyle/>
                    <a:p>
                      <a:pPr indent="180340" algn="just">
                        <a:lnSpc>
                          <a:spcPct val="200000"/>
                        </a:lnSpc>
                        <a:spcAft>
                          <a:spcPts val="0"/>
                        </a:spcAft>
                        <a:tabLst>
                          <a:tab pos="180340" algn="l"/>
                        </a:tabLst>
                      </a:pPr>
                      <a:r>
                        <a:rPr lang="es-ES" sz="700">
                          <a:solidFill>
                            <a:schemeClr val="tx1"/>
                          </a:solidFill>
                          <a:effectLst/>
                        </a:rPr>
                        <a:t>(Total facturas vendidas /Total monto recuperado)</a:t>
                      </a:r>
                      <a:endParaRPr lang="es-EC" sz="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tc>
                <a:tc>
                  <a:txBody>
                    <a:bodyPr/>
                    <a:lstStyle/>
                    <a:p>
                      <a:pPr indent="180340" algn="ctr">
                        <a:lnSpc>
                          <a:spcPct val="200000"/>
                        </a:lnSpc>
                        <a:spcAft>
                          <a:spcPts val="0"/>
                        </a:spcAft>
                        <a:tabLst>
                          <a:tab pos="180340" algn="l"/>
                        </a:tabLst>
                      </a:pPr>
                      <a:r>
                        <a:rPr lang="es-ES" sz="700">
                          <a:solidFill>
                            <a:schemeClr val="tx1"/>
                          </a:solidFill>
                          <a:effectLst/>
                        </a:rPr>
                        <a:t>Semestral</a:t>
                      </a:r>
                      <a:endParaRPr lang="es-EC" sz="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tc>
                <a:tc>
                  <a:txBody>
                    <a:bodyPr/>
                    <a:lstStyle/>
                    <a:p>
                      <a:pPr indent="180340" algn="r">
                        <a:lnSpc>
                          <a:spcPct val="200000"/>
                        </a:lnSpc>
                        <a:spcAft>
                          <a:spcPts val="0"/>
                        </a:spcAft>
                        <a:tabLst>
                          <a:tab pos="180340" algn="l"/>
                        </a:tabLst>
                      </a:pPr>
                      <a:r>
                        <a:rPr lang="es-ES" sz="700">
                          <a:solidFill>
                            <a:schemeClr val="tx1"/>
                          </a:solidFill>
                          <a:effectLst/>
                        </a:rPr>
                        <a:t>80%</a:t>
                      </a:r>
                      <a:endParaRPr lang="es-EC" sz="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tc>
                <a:tc>
                  <a:txBody>
                    <a:bodyPr/>
                    <a:lstStyle/>
                    <a:p>
                      <a:pPr indent="180340" algn="just">
                        <a:lnSpc>
                          <a:spcPct val="200000"/>
                        </a:lnSpc>
                        <a:spcAft>
                          <a:spcPts val="0"/>
                        </a:spcAft>
                        <a:tabLst>
                          <a:tab pos="180340" algn="l"/>
                        </a:tabLst>
                      </a:pPr>
                      <a:r>
                        <a:rPr lang="es-ES" sz="700" dirty="0">
                          <a:solidFill>
                            <a:schemeClr val="tx1"/>
                          </a:solidFill>
                          <a:effectLst/>
                        </a:rPr>
                        <a:t> 80%</a:t>
                      </a:r>
                      <a:endParaRPr lang="es-EC" sz="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solidFill>
                      <a:srgbClr val="00B050"/>
                    </a:solidFill>
                  </a:tcPr>
                </a:tc>
                <a:tc>
                  <a:txBody>
                    <a:bodyPr/>
                    <a:lstStyle/>
                    <a:p>
                      <a:pPr indent="180340" algn="just">
                        <a:lnSpc>
                          <a:spcPct val="200000"/>
                        </a:lnSpc>
                        <a:spcAft>
                          <a:spcPts val="0"/>
                        </a:spcAft>
                        <a:tabLst>
                          <a:tab pos="180340" algn="l"/>
                        </a:tabLst>
                      </a:pPr>
                      <a:r>
                        <a:rPr lang="es-ES" sz="700" dirty="0">
                          <a:solidFill>
                            <a:schemeClr val="tx1"/>
                          </a:solidFill>
                          <a:effectLst/>
                        </a:rPr>
                        <a:t>Entre &gt; 60 a = 70% </a:t>
                      </a:r>
                      <a:endParaRPr lang="es-EC" sz="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solidFill>
                      <a:srgbClr val="FFFF00"/>
                    </a:solidFill>
                  </a:tcPr>
                </a:tc>
                <a:tc>
                  <a:txBody>
                    <a:bodyPr/>
                    <a:lstStyle/>
                    <a:p>
                      <a:pPr indent="180340" algn="just">
                        <a:lnSpc>
                          <a:spcPct val="200000"/>
                        </a:lnSpc>
                        <a:spcAft>
                          <a:spcPts val="0"/>
                        </a:spcAft>
                        <a:tabLst>
                          <a:tab pos="180340" algn="l"/>
                        </a:tabLst>
                      </a:pPr>
                      <a:r>
                        <a:rPr lang="es-ES" sz="700" dirty="0">
                          <a:solidFill>
                            <a:schemeClr val="tx1"/>
                          </a:solidFill>
                          <a:effectLst/>
                        </a:rPr>
                        <a:t>&gt; 50%</a:t>
                      </a:r>
                      <a:endParaRPr lang="es-EC" sz="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solidFill>
                      <a:srgbClr val="FF0000"/>
                    </a:solidFill>
                  </a:tcPr>
                </a:tc>
              </a:tr>
              <a:tr h="667955">
                <a:tc>
                  <a:txBody>
                    <a:bodyPr/>
                    <a:lstStyle/>
                    <a:p>
                      <a:pPr indent="180340" algn="just">
                        <a:lnSpc>
                          <a:spcPct val="200000"/>
                        </a:lnSpc>
                        <a:spcAft>
                          <a:spcPts val="0"/>
                        </a:spcAft>
                        <a:tabLst>
                          <a:tab pos="180340" algn="l"/>
                        </a:tabLst>
                      </a:pPr>
                      <a:r>
                        <a:rPr lang="es-ES" sz="700">
                          <a:solidFill>
                            <a:schemeClr val="tx1"/>
                          </a:solidFill>
                          <a:effectLst/>
                        </a:rPr>
                        <a:t>Crear alianzas o convenios con hoteles para promocionar los servicios de alojamiento de una ciudad a otra, con el fin de obtener beneficios mutuos ya asen financieros o comerciales  </a:t>
                      </a:r>
                      <a:endParaRPr lang="es-EC" sz="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nchor="ctr"/>
                </a:tc>
                <a:tc>
                  <a:txBody>
                    <a:bodyPr/>
                    <a:lstStyle/>
                    <a:p>
                      <a:pPr indent="180340" algn="just">
                        <a:lnSpc>
                          <a:spcPct val="200000"/>
                        </a:lnSpc>
                        <a:spcAft>
                          <a:spcPts val="0"/>
                        </a:spcAft>
                        <a:tabLst>
                          <a:tab pos="180340" algn="l"/>
                        </a:tabLst>
                      </a:pPr>
                      <a:r>
                        <a:rPr lang="es-ES" sz="700">
                          <a:solidFill>
                            <a:schemeClr val="tx1"/>
                          </a:solidFill>
                          <a:effectLst/>
                        </a:rPr>
                        <a:t>Margen de ventas </a:t>
                      </a:r>
                      <a:endParaRPr lang="es-EC" sz="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tc>
                <a:tc>
                  <a:txBody>
                    <a:bodyPr/>
                    <a:lstStyle/>
                    <a:p>
                      <a:pPr indent="180340" algn="just">
                        <a:lnSpc>
                          <a:spcPct val="200000"/>
                        </a:lnSpc>
                        <a:spcAft>
                          <a:spcPts val="0"/>
                        </a:spcAft>
                        <a:tabLst>
                          <a:tab pos="180340" algn="l"/>
                        </a:tabLst>
                      </a:pPr>
                      <a:r>
                        <a:rPr lang="es-ES" sz="700" dirty="0">
                          <a:solidFill>
                            <a:schemeClr val="tx1"/>
                          </a:solidFill>
                          <a:effectLst/>
                        </a:rPr>
                        <a:t>(Total convenios realizados / Total servicios vendidos) *100</a:t>
                      </a:r>
                      <a:endParaRPr lang="es-EC" sz="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tc>
                <a:tc>
                  <a:txBody>
                    <a:bodyPr/>
                    <a:lstStyle/>
                    <a:p>
                      <a:pPr indent="180340" algn="ctr">
                        <a:lnSpc>
                          <a:spcPct val="200000"/>
                        </a:lnSpc>
                        <a:spcAft>
                          <a:spcPts val="0"/>
                        </a:spcAft>
                        <a:tabLst>
                          <a:tab pos="180340" algn="l"/>
                        </a:tabLst>
                      </a:pPr>
                      <a:r>
                        <a:rPr lang="es-ES" sz="700">
                          <a:solidFill>
                            <a:schemeClr val="tx1"/>
                          </a:solidFill>
                          <a:effectLst/>
                        </a:rPr>
                        <a:t>Trimestral</a:t>
                      </a:r>
                      <a:endParaRPr lang="es-EC" sz="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tc>
                <a:tc>
                  <a:txBody>
                    <a:bodyPr/>
                    <a:lstStyle/>
                    <a:p>
                      <a:pPr indent="180340" algn="r">
                        <a:lnSpc>
                          <a:spcPct val="200000"/>
                        </a:lnSpc>
                        <a:spcAft>
                          <a:spcPts val="0"/>
                        </a:spcAft>
                        <a:tabLst>
                          <a:tab pos="180340" algn="l"/>
                        </a:tabLst>
                      </a:pPr>
                      <a:r>
                        <a:rPr lang="es-ES" sz="700">
                          <a:solidFill>
                            <a:schemeClr val="tx1"/>
                          </a:solidFill>
                          <a:effectLst/>
                        </a:rPr>
                        <a:t>80%</a:t>
                      </a:r>
                      <a:endParaRPr lang="es-EC" sz="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tc>
                <a:tc>
                  <a:txBody>
                    <a:bodyPr/>
                    <a:lstStyle/>
                    <a:p>
                      <a:pPr indent="180340" algn="just">
                        <a:lnSpc>
                          <a:spcPct val="200000"/>
                        </a:lnSpc>
                        <a:spcAft>
                          <a:spcPts val="0"/>
                        </a:spcAft>
                        <a:tabLst>
                          <a:tab pos="180340" algn="l"/>
                        </a:tabLst>
                      </a:pPr>
                      <a:r>
                        <a:rPr lang="es-ES" sz="700" dirty="0">
                          <a:solidFill>
                            <a:schemeClr val="tx1"/>
                          </a:solidFill>
                          <a:effectLst/>
                        </a:rPr>
                        <a:t> =80%</a:t>
                      </a:r>
                      <a:endParaRPr lang="es-EC" sz="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solidFill>
                      <a:srgbClr val="00B050"/>
                    </a:solidFill>
                  </a:tcPr>
                </a:tc>
                <a:tc>
                  <a:txBody>
                    <a:bodyPr/>
                    <a:lstStyle/>
                    <a:p>
                      <a:pPr indent="180340" algn="just">
                        <a:lnSpc>
                          <a:spcPct val="200000"/>
                        </a:lnSpc>
                        <a:spcAft>
                          <a:spcPts val="0"/>
                        </a:spcAft>
                        <a:tabLst>
                          <a:tab pos="180340" algn="l"/>
                        </a:tabLst>
                      </a:pPr>
                      <a:r>
                        <a:rPr lang="es-ES" sz="700" dirty="0">
                          <a:solidFill>
                            <a:schemeClr val="tx1"/>
                          </a:solidFill>
                          <a:effectLst/>
                        </a:rPr>
                        <a:t>Entre &lt; 60% hasta = 70%</a:t>
                      </a:r>
                      <a:endParaRPr lang="es-EC" sz="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solidFill>
                      <a:srgbClr val="FFFF00"/>
                    </a:solidFill>
                  </a:tcPr>
                </a:tc>
                <a:tc>
                  <a:txBody>
                    <a:bodyPr/>
                    <a:lstStyle/>
                    <a:p>
                      <a:pPr indent="180340" algn="just">
                        <a:lnSpc>
                          <a:spcPct val="200000"/>
                        </a:lnSpc>
                        <a:spcAft>
                          <a:spcPts val="0"/>
                        </a:spcAft>
                        <a:tabLst>
                          <a:tab pos="180340" algn="l"/>
                        </a:tabLst>
                      </a:pPr>
                      <a:r>
                        <a:rPr lang="es-ES" sz="700" dirty="0">
                          <a:solidFill>
                            <a:schemeClr val="tx1"/>
                          </a:solidFill>
                          <a:effectLst/>
                        </a:rPr>
                        <a:t>&lt;50%</a:t>
                      </a:r>
                      <a:endParaRPr lang="es-EC" sz="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solidFill>
                      <a:srgbClr val="FF0000"/>
                    </a:solidFill>
                  </a:tcPr>
                </a:tc>
              </a:tr>
              <a:tr h="841583">
                <a:tc>
                  <a:txBody>
                    <a:bodyPr/>
                    <a:lstStyle/>
                    <a:p>
                      <a:pPr indent="180340" algn="just">
                        <a:lnSpc>
                          <a:spcPct val="200000"/>
                        </a:lnSpc>
                        <a:spcAft>
                          <a:spcPts val="0"/>
                        </a:spcAft>
                        <a:tabLst>
                          <a:tab pos="180340" algn="l"/>
                        </a:tabLst>
                      </a:pPr>
                      <a:r>
                        <a:rPr lang="es-ES" sz="700">
                          <a:solidFill>
                            <a:schemeClr val="tx1"/>
                          </a:solidFill>
                          <a:effectLst/>
                        </a:rPr>
                        <a:t>Evaluar el grado de aportaciones de capital accionario, con el fin de obtener nuevos financiamientos a través de la oferta de la titularización del patrimonio dentro del mercado bursátil</a:t>
                      </a:r>
                      <a:endParaRPr lang="es-EC" sz="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nchor="ctr"/>
                </a:tc>
                <a:tc>
                  <a:txBody>
                    <a:bodyPr/>
                    <a:lstStyle/>
                    <a:p>
                      <a:pPr indent="180340" algn="just">
                        <a:lnSpc>
                          <a:spcPct val="200000"/>
                        </a:lnSpc>
                        <a:spcAft>
                          <a:spcPts val="0"/>
                        </a:spcAft>
                        <a:tabLst>
                          <a:tab pos="180340" algn="l"/>
                        </a:tabLst>
                      </a:pPr>
                      <a:r>
                        <a:rPr lang="es-ES" sz="700">
                          <a:solidFill>
                            <a:schemeClr val="tx1"/>
                          </a:solidFill>
                          <a:effectLst/>
                        </a:rPr>
                        <a:t>Nivel de aportaciones </a:t>
                      </a:r>
                      <a:endParaRPr lang="es-EC" sz="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tc>
                <a:tc>
                  <a:txBody>
                    <a:bodyPr/>
                    <a:lstStyle/>
                    <a:p>
                      <a:pPr indent="180340" algn="just">
                        <a:lnSpc>
                          <a:spcPct val="200000"/>
                        </a:lnSpc>
                        <a:spcAft>
                          <a:spcPts val="0"/>
                        </a:spcAft>
                        <a:tabLst>
                          <a:tab pos="180340" algn="l"/>
                        </a:tabLst>
                      </a:pPr>
                      <a:r>
                        <a:rPr lang="es-ES" sz="700">
                          <a:solidFill>
                            <a:schemeClr val="tx1"/>
                          </a:solidFill>
                          <a:effectLst/>
                        </a:rPr>
                        <a:t>(valor de capitalización / Valor total utilidad neta) *100</a:t>
                      </a:r>
                      <a:endParaRPr lang="es-EC" sz="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tc>
                <a:tc>
                  <a:txBody>
                    <a:bodyPr/>
                    <a:lstStyle/>
                    <a:p>
                      <a:pPr indent="180340" algn="ctr">
                        <a:lnSpc>
                          <a:spcPct val="200000"/>
                        </a:lnSpc>
                        <a:spcAft>
                          <a:spcPts val="0"/>
                        </a:spcAft>
                        <a:tabLst>
                          <a:tab pos="180340" algn="l"/>
                        </a:tabLst>
                      </a:pPr>
                      <a:r>
                        <a:rPr lang="es-ES" sz="700">
                          <a:solidFill>
                            <a:schemeClr val="tx1"/>
                          </a:solidFill>
                          <a:effectLst/>
                        </a:rPr>
                        <a:t>Mensual</a:t>
                      </a:r>
                      <a:endParaRPr lang="es-EC" sz="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tc>
                <a:tc>
                  <a:txBody>
                    <a:bodyPr/>
                    <a:lstStyle/>
                    <a:p>
                      <a:pPr indent="180340" algn="r">
                        <a:lnSpc>
                          <a:spcPct val="200000"/>
                        </a:lnSpc>
                        <a:spcAft>
                          <a:spcPts val="0"/>
                        </a:spcAft>
                        <a:tabLst>
                          <a:tab pos="180340" algn="l"/>
                        </a:tabLst>
                      </a:pPr>
                      <a:r>
                        <a:rPr lang="es-ES" sz="700">
                          <a:solidFill>
                            <a:schemeClr val="tx1"/>
                          </a:solidFill>
                          <a:effectLst/>
                        </a:rPr>
                        <a:t>5%</a:t>
                      </a:r>
                      <a:endParaRPr lang="es-EC" sz="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tc>
                <a:tc>
                  <a:txBody>
                    <a:bodyPr/>
                    <a:lstStyle/>
                    <a:p>
                      <a:pPr indent="180340" algn="just">
                        <a:lnSpc>
                          <a:spcPct val="200000"/>
                        </a:lnSpc>
                        <a:spcAft>
                          <a:spcPts val="0"/>
                        </a:spcAft>
                        <a:tabLst>
                          <a:tab pos="180340" algn="l"/>
                        </a:tabLst>
                      </a:pPr>
                      <a:r>
                        <a:rPr lang="es-ES" sz="700" dirty="0">
                          <a:solidFill>
                            <a:schemeClr val="tx1"/>
                          </a:solidFill>
                          <a:effectLst/>
                        </a:rPr>
                        <a:t>&gt; 6 = 5%</a:t>
                      </a:r>
                      <a:endParaRPr lang="es-EC" sz="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solidFill>
                      <a:srgbClr val="00B050"/>
                    </a:solidFill>
                  </a:tcPr>
                </a:tc>
                <a:tc>
                  <a:txBody>
                    <a:bodyPr/>
                    <a:lstStyle/>
                    <a:p>
                      <a:pPr indent="180340" algn="just">
                        <a:lnSpc>
                          <a:spcPct val="200000"/>
                        </a:lnSpc>
                        <a:spcAft>
                          <a:spcPts val="0"/>
                        </a:spcAft>
                        <a:tabLst>
                          <a:tab pos="180340" algn="l"/>
                        </a:tabLst>
                      </a:pPr>
                      <a:r>
                        <a:rPr lang="es-ES" sz="700" dirty="0">
                          <a:solidFill>
                            <a:schemeClr val="tx1"/>
                          </a:solidFill>
                          <a:effectLst/>
                        </a:rPr>
                        <a:t>Entre &lt; 5% hasta = 6%</a:t>
                      </a:r>
                      <a:endParaRPr lang="es-EC" sz="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solidFill>
                      <a:srgbClr val="FFFF00"/>
                    </a:solidFill>
                  </a:tcPr>
                </a:tc>
                <a:tc>
                  <a:txBody>
                    <a:bodyPr/>
                    <a:lstStyle/>
                    <a:p>
                      <a:pPr indent="180340" algn="just">
                        <a:lnSpc>
                          <a:spcPct val="200000"/>
                        </a:lnSpc>
                        <a:spcAft>
                          <a:spcPts val="0"/>
                        </a:spcAft>
                        <a:tabLst>
                          <a:tab pos="180340" algn="l"/>
                        </a:tabLst>
                      </a:pPr>
                      <a:r>
                        <a:rPr lang="es-ES" sz="700" dirty="0">
                          <a:solidFill>
                            <a:schemeClr val="tx1"/>
                          </a:solidFill>
                          <a:effectLst/>
                        </a:rPr>
                        <a:t>&lt; 5%</a:t>
                      </a:r>
                      <a:endParaRPr lang="es-EC" sz="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solidFill>
                      <a:srgbClr val="FF0000"/>
                    </a:solidFill>
                  </a:tcPr>
                </a:tc>
              </a:tr>
              <a:tr h="841583">
                <a:tc>
                  <a:txBody>
                    <a:bodyPr/>
                    <a:lstStyle/>
                    <a:p>
                      <a:pPr indent="180340" algn="just">
                        <a:lnSpc>
                          <a:spcPct val="200000"/>
                        </a:lnSpc>
                        <a:spcAft>
                          <a:spcPts val="0"/>
                        </a:spcAft>
                        <a:tabLst>
                          <a:tab pos="180340" algn="l"/>
                        </a:tabLst>
                      </a:pPr>
                      <a:r>
                        <a:rPr lang="es-ES" sz="700">
                          <a:solidFill>
                            <a:schemeClr val="tx1"/>
                          </a:solidFill>
                          <a:effectLst/>
                        </a:rPr>
                        <a:t>Reinvertir los excedentes o reservas de capital en programas que permitan el mejoramiento de la infraestructura del hotel a fin de incrementar la competitividad dentro del sector hotelero </a:t>
                      </a:r>
                      <a:endParaRPr lang="es-EC" sz="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nchor="ctr"/>
                </a:tc>
                <a:tc>
                  <a:txBody>
                    <a:bodyPr/>
                    <a:lstStyle/>
                    <a:p>
                      <a:pPr indent="180340" algn="just">
                        <a:lnSpc>
                          <a:spcPct val="200000"/>
                        </a:lnSpc>
                        <a:spcAft>
                          <a:spcPts val="0"/>
                        </a:spcAft>
                        <a:tabLst>
                          <a:tab pos="180340" algn="l"/>
                        </a:tabLst>
                      </a:pPr>
                      <a:r>
                        <a:rPr lang="es-ES" sz="700">
                          <a:solidFill>
                            <a:schemeClr val="tx1"/>
                          </a:solidFill>
                          <a:effectLst/>
                        </a:rPr>
                        <a:t>Margen de inversión </a:t>
                      </a:r>
                      <a:endParaRPr lang="es-EC" sz="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tc>
                <a:tc>
                  <a:txBody>
                    <a:bodyPr/>
                    <a:lstStyle/>
                    <a:p>
                      <a:pPr indent="180340" algn="just">
                        <a:lnSpc>
                          <a:spcPct val="200000"/>
                        </a:lnSpc>
                        <a:spcAft>
                          <a:spcPts val="0"/>
                        </a:spcAft>
                        <a:tabLst>
                          <a:tab pos="180340" algn="l"/>
                        </a:tabLst>
                      </a:pPr>
                      <a:r>
                        <a:rPr lang="es-ES" sz="700">
                          <a:solidFill>
                            <a:schemeClr val="tx1"/>
                          </a:solidFill>
                          <a:effectLst/>
                        </a:rPr>
                        <a:t>(valor del financiamiento / monto total de la deuda) *100</a:t>
                      </a:r>
                      <a:endParaRPr lang="es-EC" sz="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tc>
                <a:tc>
                  <a:txBody>
                    <a:bodyPr/>
                    <a:lstStyle/>
                    <a:p>
                      <a:pPr indent="180340" algn="ctr">
                        <a:lnSpc>
                          <a:spcPct val="200000"/>
                        </a:lnSpc>
                        <a:spcAft>
                          <a:spcPts val="0"/>
                        </a:spcAft>
                        <a:tabLst>
                          <a:tab pos="180340" algn="l"/>
                        </a:tabLst>
                      </a:pPr>
                      <a:r>
                        <a:rPr lang="es-ES" sz="700">
                          <a:solidFill>
                            <a:schemeClr val="tx1"/>
                          </a:solidFill>
                          <a:effectLst/>
                        </a:rPr>
                        <a:t>Anual</a:t>
                      </a:r>
                      <a:endParaRPr lang="es-EC" sz="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tc>
                <a:tc>
                  <a:txBody>
                    <a:bodyPr/>
                    <a:lstStyle/>
                    <a:p>
                      <a:pPr indent="180340" algn="r">
                        <a:lnSpc>
                          <a:spcPct val="200000"/>
                        </a:lnSpc>
                        <a:spcAft>
                          <a:spcPts val="0"/>
                        </a:spcAft>
                        <a:tabLst>
                          <a:tab pos="180340" algn="l"/>
                        </a:tabLst>
                      </a:pPr>
                      <a:r>
                        <a:rPr lang="es-ES" sz="700">
                          <a:solidFill>
                            <a:schemeClr val="tx1"/>
                          </a:solidFill>
                          <a:effectLst/>
                        </a:rPr>
                        <a:t>40%</a:t>
                      </a:r>
                      <a:endParaRPr lang="es-EC" sz="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tc>
                <a:tc>
                  <a:txBody>
                    <a:bodyPr/>
                    <a:lstStyle/>
                    <a:p>
                      <a:pPr indent="180340" algn="just">
                        <a:lnSpc>
                          <a:spcPct val="200000"/>
                        </a:lnSpc>
                        <a:spcAft>
                          <a:spcPts val="0"/>
                        </a:spcAft>
                        <a:tabLst>
                          <a:tab pos="180340" algn="l"/>
                        </a:tabLst>
                      </a:pPr>
                      <a:r>
                        <a:rPr lang="es-ES" sz="700" dirty="0">
                          <a:solidFill>
                            <a:schemeClr val="tx1"/>
                          </a:solidFill>
                          <a:effectLst/>
                        </a:rPr>
                        <a:t> = 40%</a:t>
                      </a:r>
                      <a:endParaRPr lang="es-EC" sz="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solidFill>
                      <a:srgbClr val="00B050"/>
                    </a:solidFill>
                  </a:tcPr>
                </a:tc>
                <a:tc>
                  <a:txBody>
                    <a:bodyPr/>
                    <a:lstStyle/>
                    <a:p>
                      <a:pPr indent="180340" algn="just">
                        <a:lnSpc>
                          <a:spcPct val="200000"/>
                        </a:lnSpc>
                        <a:spcAft>
                          <a:spcPts val="0"/>
                        </a:spcAft>
                        <a:tabLst>
                          <a:tab pos="180340" algn="l"/>
                        </a:tabLst>
                      </a:pPr>
                      <a:r>
                        <a:rPr lang="es-ES" sz="700" dirty="0">
                          <a:solidFill>
                            <a:schemeClr val="tx1"/>
                          </a:solidFill>
                          <a:effectLst/>
                        </a:rPr>
                        <a:t>Entre &lt; 40% hasta = 60%</a:t>
                      </a:r>
                      <a:endParaRPr lang="es-EC" sz="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solidFill>
                      <a:srgbClr val="FFFF00"/>
                    </a:solidFill>
                  </a:tcPr>
                </a:tc>
                <a:tc>
                  <a:txBody>
                    <a:bodyPr/>
                    <a:lstStyle/>
                    <a:p>
                      <a:pPr indent="180340" algn="just">
                        <a:lnSpc>
                          <a:spcPct val="200000"/>
                        </a:lnSpc>
                        <a:spcAft>
                          <a:spcPts val="0"/>
                        </a:spcAft>
                        <a:tabLst>
                          <a:tab pos="180340" algn="l"/>
                        </a:tabLst>
                      </a:pPr>
                      <a:r>
                        <a:rPr lang="es-ES" sz="700" dirty="0">
                          <a:solidFill>
                            <a:schemeClr val="tx1"/>
                          </a:solidFill>
                          <a:effectLst/>
                        </a:rPr>
                        <a:t>&gt;60%</a:t>
                      </a:r>
                      <a:endParaRPr lang="es-EC" sz="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15" marR="10415" marT="0" marB="0">
                    <a:solidFill>
                      <a:srgbClr val="FF0000"/>
                    </a:solidFill>
                  </a:tcPr>
                </a:tc>
              </a:tr>
            </a:tbl>
          </a:graphicData>
        </a:graphic>
      </p:graphicFrame>
      <p:sp>
        <p:nvSpPr>
          <p:cNvPr id="3" name="4 CuadroTexto"/>
          <p:cNvSpPr txBox="1"/>
          <p:nvPr/>
        </p:nvSpPr>
        <p:spPr>
          <a:xfrm>
            <a:off x="4067944" y="44624"/>
            <a:ext cx="4968552" cy="646331"/>
          </a:xfrm>
          <a:prstGeom prst="rect">
            <a:avLst/>
          </a:prstGeom>
          <a:noFill/>
        </p:spPr>
        <p:txBody>
          <a:bodyPr wrap="square" rtlCol="0">
            <a:spAutoFit/>
          </a:bodyPr>
          <a:lstStyle/>
          <a:p>
            <a:r>
              <a:rPr lang="es-MX" sz="3600" b="1" i="1" dirty="0">
                <a:latin typeface="Times New Roman" panose="02020603050405020304" pitchFamily="18" charset="0"/>
                <a:cs typeface="Times New Roman" panose="02020603050405020304" pitchFamily="18" charset="0"/>
              </a:rPr>
              <a:t>Indicadores de gestión</a:t>
            </a:r>
            <a:endParaRPr lang="es-EC" sz="36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67410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3"/>
          <p:cNvGraphicFramePr/>
          <p:nvPr>
            <p:extLst>
              <p:ext uri="{D42A27DB-BD31-4B8C-83A1-F6EECF244321}">
                <p14:modId xmlns:p14="http://schemas.microsoft.com/office/powerpoint/2010/main" val="3176400766"/>
              </p:ext>
            </p:extLst>
          </p:nvPr>
        </p:nvGraphicFramePr>
        <p:xfrm>
          <a:off x="395536" y="476672"/>
          <a:ext cx="8208912"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51917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3"/>
          <p:cNvGraphicFramePr/>
          <p:nvPr>
            <p:extLst>
              <p:ext uri="{D42A27DB-BD31-4B8C-83A1-F6EECF244321}">
                <p14:modId xmlns:p14="http://schemas.microsoft.com/office/powerpoint/2010/main" val="3875369505"/>
              </p:ext>
            </p:extLst>
          </p:nvPr>
        </p:nvGraphicFramePr>
        <p:xfrm>
          <a:off x="107504" y="332656"/>
          <a:ext cx="9036496"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5188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0688"/>
            <a:ext cx="9144000"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5580112" y="0"/>
            <a:ext cx="3312368" cy="646331"/>
          </a:xfrm>
          <a:prstGeom prst="rect">
            <a:avLst/>
          </a:prstGeom>
          <a:noFill/>
        </p:spPr>
        <p:txBody>
          <a:bodyPr wrap="square" rtlCol="0">
            <a:spAutoFit/>
          </a:bodyPr>
          <a:lstStyle/>
          <a:p>
            <a:endParaRPr lang="es-ES" sz="3600" b="1" i="1" dirty="0">
              <a:latin typeface="+mj-lt"/>
            </a:endParaRPr>
          </a:p>
        </p:txBody>
      </p:sp>
      <p:graphicFrame>
        <p:nvGraphicFramePr>
          <p:cNvPr id="2" name="1 Diagrama"/>
          <p:cNvGraphicFramePr/>
          <p:nvPr>
            <p:extLst>
              <p:ext uri="{D42A27DB-BD31-4B8C-83A1-F6EECF244321}">
                <p14:modId xmlns:p14="http://schemas.microsoft.com/office/powerpoint/2010/main" val="1211139217"/>
              </p:ext>
            </p:extLst>
          </p:nvPr>
        </p:nvGraphicFramePr>
        <p:xfrm>
          <a:off x="107504" y="476672"/>
          <a:ext cx="8928992" cy="56886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3 Diagrama"/>
          <p:cNvGraphicFramePr/>
          <p:nvPr>
            <p:extLst>
              <p:ext uri="{D42A27DB-BD31-4B8C-83A1-F6EECF244321}">
                <p14:modId xmlns:p14="http://schemas.microsoft.com/office/powerpoint/2010/main" val="3252698270"/>
              </p:ext>
            </p:extLst>
          </p:nvPr>
        </p:nvGraphicFramePr>
        <p:xfrm>
          <a:off x="1" y="4090144"/>
          <a:ext cx="4067944" cy="276785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 name="5 CuadroTexto"/>
          <p:cNvSpPr txBox="1"/>
          <p:nvPr/>
        </p:nvSpPr>
        <p:spPr>
          <a:xfrm>
            <a:off x="5580112" y="0"/>
            <a:ext cx="3528392" cy="523220"/>
          </a:xfrm>
          <a:prstGeom prst="rect">
            <a:avLst/>
          </a:prstGeom>
          <a:noFill/>
        </p:spPr>
        <p:txBody>
          <a:bodyPr wrap="square" rtlCol="0">
            <a:spAutoFit/>
          </a:bodyPr>
          <a:lstStyle/>
          <a:p>
            <a:r>
              <a:rPr lang="es-ES" sz="2800" b="1" i="1" dirty="0">
                <a:latin typeface="Times New Roman" panose="02020603050405020304" pitchFamily="18" charset="0"/>
                <a:cs typeface="Times New Roman" panose="02020603050405020304" pitchFamily="18" charset="0"/>
              </a:rPr>
              <a:t>Objetivos e hipótesis</a:t>
            </a:r>
          </a:p>
        </p:txBody>
      </p:sp>
    </p:spTree>
  </p:cSld>
  <p:clrMapOvr>
    <a:masterClrMapping/>
  </p:clrMapOvr>
  <p:transition spd="slow">
    <p:cover/>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 y="620688"/>
            <a:ext cx="9134475" cy="5299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1979712" y="2348880"/>
            <a:ext cx="6048672" cy="1569660"/>
          </a:xfrm>
          <a:prstGeom prst="rect">
            <a:avLst/>
          </a:prstGeom>
          <a:noFill/>
        </p:spPr>
        <p:txBody>
          <a:bodyPr wrap="square" rtlCol="0">
            <a:spAutoFit/>
          </a:bodyPr>
          <a:lstStyle/>
          <a:p>
            <a:r>
              <a:rPr lang="es-ES" sz="9600" b="1" dirty="0">
                <a:solidFill>
                  <a:schemeClr val="bg1"/>
                </a:solidFill>
              </a:rPr>
              <a:t>GRACIAS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2053" r="399"/>
          <a:stretch/>
        </p:blipFill>
        <p:spPr bwMode="auto">
          <a:xfrm>
            <a:off x="27420" y="620688"/>
            <a:ext cx="9116580" cy="5260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2267744" y="2177569"/>
            <a:ext cx="4968552" cy="1323439"/>
          </a:xfrm>
          <a:prstGeom prst="rect">
            <a:avLst/>
          </a:prstGeom>
          <a:noFill/>
        </p:spPr>
        <p:txBody>
          <a:bodyPr wrap="square" rtlCol="0">
            <a:spAutoFit/>
          </a:bodyPr>
          <a:lstStyle/>
          <a:p>
            <a:pPr algn="ctr"/>
            <a:r>
              <a:rPr lang="es-MX" sz="4000" b="1" i="1" dirty="0">
                <a:latin typeface="Times New Roman" panose="02020603050405020304" pitchFamily="18" charset="0"/>
                <a:cs typeface="Times New Roman" panose="02020603050405020304" pitchFamily="18" charset="0"/>
              </a:rPr>
              <a:t>CAPITULO I </a:t>
            </a:r>
          </a:p>
          <a:p>
            <a:pPr algn="ctr"/>
            <a:r>
              <a:rPr lang="es-MX" sz="4000" b="1" i="1" dirty="0">
                <a:latin typeface="Times New Roman" panose="02020603050405020304" pitchFamily="18" charset="0"/>
                <a:cs typeface="Times New Roman" panose="02020603050405020304" pitchFamily="18" charset="0"/>
              </a:rPr>
              <a:t>MARCO TEÓRICO</a:t>
            </a:r>
            <a:endParaRPr lang="es-EC" sz="4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68656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sp>
        <p:nvSpPr>
          <p:cNvPr id="15" name="14 Rectángulo"/>
          <p:cNvSpPr/>
          <p:nvPr/>
        </p:nvSpPr>
        <p:spPr>
          <a:xfrm>
            <a:off x="3779912" y="1556792"/>
            <a:ext cx="1944216" cy="3622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latin typeface="Times New Roman" panose="02020603050405020304" pitchFamily="18" charset="0"/>
                <a:cs typeface="Times New Roman" panose="02020603050405020304" pitchFamily="18" charset="0"/>
              </a:rPr>
              <a:t>TIPOS</a:t>
            </a:r>
            <a:endParaRPr lang="es-EC" sz="1400" dirty="0">
              <a:solidFill>
                <a:schemeClr val="tx1"/>
              </a:solidFill>
              <a:latin typeface="Times New Roman" panose="02020603050405020304" pitchFamily="18" charset="0"/>
              <a:cs typeface="Times New Roman" panose="02020603050405020304" pitchFamily="18" charset="0"/>
            </a:endParaRPr>
          </a:p>
        </p:txBody>
      </p:sp>
      <p:sp>
        <p:nvSpPr>
          <p:cNvPr id="18" name="17 Rectángulo"/>
          <p:cNvSpPr/>
          <p:nvPr/>
        </p:nvSpPr>
        <p:spPr>
          <a:xfrm>
            <a:off x="1331640" y="2373765"/>
            <a:ext cx="194421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tx1"/>
                </a:solidFill>
                <a:latin typeface="Times New Roman" panose="02020603050405020304" pitchFamily="18" charset="0"/>
                <a:cs typeface="Times New Roman" panose="02020603050405020304" pitchFamily="18" charset="0"/>
              </a:rPr>
              <a:t>CORTO PLAZO</a:t>
            </a:r>
            <a:endParaRPr lang="es-EC" sz="1400" b="1" dirty="0">
              <a:solidFill>
                <a:schemeClr val="tx1"/>
              </a:solidFill>
              <a:latin typeface="Times New Roman" panose="02020603050405020304" pitchFamily="18" charset="0"/>
              <a:cs typeface="Times New Roman" panose="02020603050405020304" pitchFamily="18" charset="0"/>
            </a:endParaRPr>
          </a:p>
        </p:txBody>
      </p:sp>
      <p:sp>
        <p:nvSpPr>
          <p:cNvPr id="19" name="18 Rectángulo"/>
          <p:cNvSpPr/>
          <p:nvPr/>
        </p:nvSpPr>
        <p:spPr>
          <a:xfrm>
            <a:off x="6228184" y="2456892"/>
            <a:ext cx="1944216" cy="4680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tx1"/>
                </a:solidFill>
                <a:latin typeface="Times New Roman" panose="02020603050405020304" pitchFamily="18" charset="0"/>
                <a:cs typeface="Times New Roman" panose="02020603050405020304" pitchFamily="18" charset="0"/>
              </a:rPr>
              <a:t>LARGO PLAZO</a:t>
            </a:r>
            <a:endParaRPr lang="es-EC" sz="1400" b="1" dirty="0">
              <a:solidFill>
                <a:schemeClr val="tx1"/>
              </a:solidFill>
              <a:latin typeface="Times New Roman" panose="02020603050405020304" pitchFamily="18" charset="0"/>
              <a:cs typeface="Times New Roman" panose="02020603050405020304" pitchFamily="18" charset="0"/>
            </a:endParaRPr>
          </a:p>
        </p:txBody>
      </p:sp>
      <p:cxnSp>
        <p:nvCxnSpPr>
          <p:cNvPr id="21" name="20 Conector recto"/>
          <p:cNvCxnSpPr/>
          <p:nvPr/>
        </p:nvCxnSpPr>
        <p:spPr>
          <a:xfrm>
            <a:off x="539552" y="4797152"/>
            <a:ext cx="0" cy="1152128"/>
          </a:xfrm>
          <a:prstGeom prst="line">
            <a:avLst/>
          </a:prstGeom>
        </p:spPr>
        <p:style>
          <a:lnRef idx="1">
            <a:schemeClr val="accent1"/>
          </a:lnRef>
          <a:fillRef idx="0">
            <a:schemeClr val="accent1"/>
          </a:fillRef>
          <a:effectRef idx="0">
            <a:schemeClr val="accent1"/>
          </a:effectRef>
          <a:fontRef idx="minor">
            <a:schemeClr val="tx1"/>
          </a:fontRef>
        </p:style>
      </p:cxnSp>
      <p:sp>
        <p:nvSpPr>
          <p:cNvPr id="22" name="21 Rectángulo"/>
          <p:cNvSpPr/>
          <p:nvPr/>
        </p:nvSpPr>
        <p:spPr>
          <a:xfrm>
            <a:off x="665820" y="2996952"/>
            <a:ext cx="3275856" cy="31831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MX" sz="1400" dirty="0">
                <a:solidFill>
                  <a:schemeClr val="tx1"/>
                </a:solidFill>
                <a:latin typeface="Times New Roman" panose="02020603050405020304" pitchFamily="18" charset="0"/>
                <a:cs typeface="Times New Roman" panose="02020603050405020304" pitchFamily="18" charset="0"/>
              </a:rPr>
              <a:t>Cuentas por pagar</a:t>
            </a:r>
          </a:p>
          <a:p>
            <a:pPr marL="171450" indent="-171450">
              <a:buFont typeface="Arial" panose="020B0604020202020204" pitchFamily="34" charset="0"/>
              <a:buChar char="•"/>
            </a:pPr>
            <a:r>
              <a:rPr lang="es-MX" sz="1400" dirty="0">
                <a:solidFill>
                  <a:schemeClr val="tx1"/>
                </a:solidFill>
                <a:latin typeface="Times New Roman" panose="02020603050405020304" pitchFamily="18" charset="0"/>
                <a:cs typeface="Times New Roman" panose="02020603050405020304" pitchFamily="18" charset="0"/>
              </a:rPr>
              <a:t>Pasivos Acumulados</a:t>
            </a:r>
          </a:p>
          <a:p>
            <a:pPr marL="171450" indent="-171450">
              <a:buFont typeface="Arial" panose="020B0604020202020204" pitchFamily="34" charset="0"/>
              <a:buChar char="•"/>
            </a:pPr>
            <a:r>
              <a:rPr lang="es-MX" sz="1400" dirty="0">
                <a:solidFill>
                  <a:schemeClr val="tx1"/>
                </a:solidFill>
                <a:latin typeface="Times New Roman" panose="02020603050405020304" pitchFamily="18" charset="0"/>
                <a:cs typeface="Times New Roman" panose="02020603050405020304" pitchFamily="18" charset="0"/>
              </a:rPr>
              <a:t>Línea de crédito</a:t>
            </a:r>
          </a:p>
          <a:p>
            <a:pPr marL="171450" indent="-171450">
              <a:buFont typeface="Arial" panose="020B0604020202020204" pitchFamily="34" charset="0"/>
              <a:buChar char="•"/>
            </a:pPr>
            <a:r>
              <a:rPr lang="es-MX" sz="1400" dirty="0">
                <a:solidFill>
                  <a:schemeClr val="tx1"/>
                </a:solidFill>
                <a:latin typeface="Times New Roman" panose="02020603050405020304" pitchFamily="18" charset="0"/>
                <a:cs typeface="Times New Roman" panose="02020603050405020304" pitchFamily="18" charset="0"/>
              </a:rPr>
              <a:t>Convenio de crédito </a:t>
            </a:r>
            <a:r>
              <a:rPr lang="es-MX" sz="1400" dirty="0" err="1">
                <a:solidFill>
                  <a:schemeClr val="tx1"/>
                </a:solidFill>
                <a:latin typeface="Times New Roman" panose="02020603050405020304" pitchFamily="18" charset="0"/>
                <a:cs typeface="Times New Roman" panose="02020603050405020304" pitchFamily="18" charset="0"/>
              </a:rPr>
              <a:t>revolvente</a:t>
            </a:r>
            <a:endParaRPr lang="es-MX" sz="1400" dirty="0">
              <a:solidFill>
                <a:schemeClr val="tx1"/>
              </a:solidFill>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s-MX" sz="1400" dirty="0">
                <a:solidFill>
                  <a:schemeClr val="tx1"/>
                </a:solidFill>
                <a:latin typeface="Times New Roman" panose="02020603050405020304" pitchFamily="18" charset="0"/>
                <a:cs typeface="Times New Roman" panose="02020603050405020304" pitchFamily="18" charset="0"/>
              </a:rPr>
              <a:t>Documentos negociables</a:t>
            </a:r>
          </a:p>
          <a:p>
            <a:pPr marL="171450" indent="-171450">
              <a:buFont typeface="Arial" panose="020B0604020202020204" pitchFamily="34" charset="0"/>
              <a:buChar char="•"/>
            </a:pPr>
            <a:r>
              <a:rPr lang="es-MX" sz="1400" dirty="0">
                <a:solidFill>
                  <a:schemeClr val="tx1"/>
                </a:solidFill>
                <a:latin typeface="Times New Roman" panose="02020603050405020304" pitchFamily="18" charset="0"/>
                <a:cs typeface="Times New Roman" panose="02020603050405020304" pitchFamily="18" charset="0"/>
              </a:rPr>
              <a:t>Anticipo de clientes</a:t>
            </a:r>
          </a:p>
          <a:p>
            <a:pPr marL="171450" indent="-171450">
              <a:buFont typeface="Arial" panose="020B0604020202020204" pitchFamily="34" charset="0"/>
              <a:buChar char="•"/>
            </a:pPr>
            <a:r>
              <a:rPr lang="es-MX" sz="1400" dirty="0">
                <a:solidFill>
                  <a:schemeClr val="tx1"/>
                </a:solidFill>
                <a:latin typeface="Times New Roman" panose="02020603050405020304" pitchFamily="18" charset="0"/>
                <a:cs typeface="Times New Roman" panose="02020603050405020304" pitchFamily="18" charset="0"/>
              </a:rPr>
              <a:t>Préstamos privados</a:t>
            </a:r>
          </a:p>
          <a:p>
            <a:pPr marL="171450" indent="-171450">
              <a:buFont typeface="Arial" panose="020B0604020202020204" pitchFamily="34" charset="0"/>
              <a:buChar char="•"/>
            </a:pPr>
            <a:r>
              <a:rPr lang="es-MX" sz="1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Pignoración de cuentas por cobrar</a:t>
            </a:r>
          </a:p>
          <a:p>
            <a:pPr marL="171450" indent="-171450">
              <a:buFont typeface="Arial" panose="020B0604020202020204" pitchFamily="34" charset="0"/>
              <a:buChar char="•"/>
            </a:pPr>
            <a:r>
              <a:rPr lang="es-MX" sz="1400" dirty="0">
                <a:solidFill>
                  <a:schemeClr val="tx1"/>
                </a:solidFill>
                <a:latin typeface="Times New Roman" panose="02020603050405020304" pitchFamily="18" charset="0"/>
                <a:cs typeface="Times New Roman" panose="02020603050405020304" pitchFamily="18" charset="0"/>
              </a:rPr>
              <a:t>Factorización de cuentas por cobrar</a:t>
            </a:r>
          </a:p>
          <a:p>
            <a:pPr marL="171450" indent="-171450">
              <a:buFont typeface="Arial" panose="020B0604020202020204" pitchFamily="34" charset="0"/>
              <a:buChar char="•"/>
            </a:pPr>
            <a:r>
              <a:rPr lang="es-MX" sz="1400" dirty="0">
                <a:solidFill>
                  <a:schemeClr val="tx1"/>
                </a:solidFill>
                <a:latin typeface="Times New Roman" panose="02020603050405020304" pitchFamily="18" charset="0"/>
                <a:cs typeface="Times New Roman" panose="02020603050405020304" pitchFamily="18" charset="0"/>
              </a:rPr>
              <a:t>Gravamen abierto</a:t>
            </a:r>
          </a:p>
          <a:p>
            <a:pPr marL="171450" indent="-171450">
              <a:buFont typeface="Arial" panose="020B0604020202020204" pitchFamily="34" charset="0"/>
              <a:buChar char="•"/>
            </a:pPr>
            <a:r>
              <a:rPr lang="es-MX" sz="1400" dirty="0">
                <a:solidFill>
                  <a:schemeClr val="tx1"/>
                </a:solidFill>
                <a:latin typeface="Times New Roman" panose="02020603050405020304" pitchFamily="18" charset="0"/>
                <a:cs typeface="Times New Roman" panose="02020603050405020304" pitchFamily="18" charset="0"/>
              </a:rPr>
              <a:t>Recibos de fideicomiso</a:t>
            </a:r>
          </a:p>
          <a:p>
            <a:pPr marL="171450" indent="-171450">
              <a:buFont typeface="Arial" panose="020B0604020202020204" pitchFamily="34" charset="0"/>
              <a:buChar char="•"/>
            </a:pPr>
            <a:r>
              <a:rPr lang="es-MX" sz="1400" dirty="0">
                <a:solidFill>
                  <a:schemeClr val="tx1"/>
                </a:solidFill>
                <a:latin typeface="Times New Roman" panose="02020603050405020304" pitchFamily="18" charset="0"/>
                <a:cs typeface="Times New Roman" panose="02020603050405020304" pitchFamily="18" charset="0"/>
              </a:rPr>
              <a:t>Recibos de almacenamiento</a:t>
            </a:r>
          </a:p>
          <a:p>
            <a:pPr marL="171450" indent="-171450">
              <a:buFont typeface="Arial" panose="020B0604020202020204" pitchFamily="34" charset="0"/>
              <a:buChar char="•"/>
            </a:pPr>
            <a:r>
              <a:rPr lang="es-MX" sz="1400" dirty="0">
                <a:solidFill>
                  <a:schemeClr val="tx1"/>
                </a:solidFill>
                <a:latin typeface="Times New Roman" panose="02020603050405020304" pitchFamily="18" charset="0"/>
                <a:cs typeface="Times New Roman" panose="02020603050405020304" pitchFamily="18" charset="0"/>
              </a:rPr>
              <a:t>Garantía de acciones y bonos</a:t>
            </a:r>
          </a:p>
          <a:p>
            <a:pPr marL="171450" indent="-171450">
              <a:buFont typeface="Arial" panose="020B0604020202020204" pitchFamily="34" charset="0"/>
              <a:buChar char="•"/>
            </a:pPr>
            <a:r>
              <a:rPr lang="es-MX" sz="1400" dirty="0">
                <a:solidFill>
                  <a:schemeClr val="tx1"/>
                </a:solidFill>
                <a:latin typeface="Times New Roman" panose="02020603050405020304" pitchFamily="18" charset="0"/>
                <a:cs typeface="Times New Roman" panose="02020603050405020304" pitchFamily="18" charset="0"/>
              </a:rPr>
              <a:t>Préstamos con codeudor</a:t>
            </a:r>
          </a:p>
          <a:p>
            <a:pPr marL="171450" indent="-171450">
              <a:buFont typeface="Arial" panose="020B0604020202020204" pitchFamily="34" charset="0"/>
              <a:buChar char="•"/>
            </a:pPr>
            <a:r>
              <a:rPr lang="es-MX" sz="1400" dirty="0">
                <a:solidFill>
                  <a:schemeClr val="tx1"/>
                </a:solidFill>
                <a:latin typeface="Times New Roman" panose="02020603050405020304" pitchFamily="18" charset="0"/>
                <a:cs typeface="Times New Roman" panose="02020603050405020304" pitchFamily="18" charset="0"/>
              </a:rPr>
              <a:t>Seguro de vida</a:t>
            </a:r>
          </a:p>
        </p:txBody>
      </p:sp>
      <p:sp>
        <p:nvSpPr>
          <p:cNvPr id="25" name="24 Rectángulo"/>
          <p:cNvSpPr/>
          <p:nvPr/>
        </p:nvSpPr>
        <p:spPr>
          <a:xfrm>
            <a:off x="5705796" y="3151638"/>
            <a:ext cx="3186684" cy="27976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MX" sz="1400" dirty="0">
                <a:solidFill>
                  <a:schemeClr val="tx1"/>
                </a:solidFill>
                <a:latin typeface="Times New Roman" panose="02020603050405020304" pitchFamily="18" charset="0"/>
                <a:cs typeface="Times New Roman" panose="02020603050405020304" pitchFamily="18" charset="0"/>
              </a:rPr>
              <a:t>Crédito de Habilitación o Avío</a:t>
            </a:r>
          </a:p>
          <a:p>
            <a:pPr marL="171450" indent="-171450">
              <a:buFont typeface="Arial" panose="020B0604020202020204" pitchFamily="34" charset="0"/>
              <a:buChar char="•"/>
            </a:pPr>
            <a:r>
              <a:rPr lang="es-MX" sz="1400" dirty="0">
                <a:solidFill>
                  <a:schemeClr val="tx1"/>
                </a:solidFill>
                <a:latin typeface="Times New Roman" panose="02020603050405020304" pitchFamily="18" charset="0"/>
                <a:cs typeface="Times New Roman" panose="02020603050405020304" pitchFamily="18" charset="0"/>
              </a:rPr>
              <a:t>Crédito refaccionario</a:t>
            </a:r>
          </a:p>
          <a:p>
            <a:pPr marL="171450" indent="-171450">
              <a:buFont typeface="Arial" panose="020B0604020202020204" pitchFamily="34" charset="0"/>
              <a:buChar char="•"/>
            </a:pPr>
            <a:r>
              <a:rPr lang="es-MX" sz="1400" dirty="0">
                <a:solidFill>
                  <a:schemeClr val="tx1"/>
                </a:solidFill>
                <a:latin typeface="Times New Roman" panose="02020603050405020304" pitchFamily="18" charset="0"/>
                <a:cs typeface="Times New Roman" panose="02020603050405020304" pitchFamily="18" charset="0"/>
              </a:rPr>
              <a:t>Crédito Hipotecario</a:t>
            </a:r>
          </a:p>
          <a:p>
            <a:pPr marL="171450" indent="-171450">
              <a:buFont typeface="Arial" panose="020B0604020202020204" pitchFamily="34" charset="0"/>
              <a:buChar char="•"/>
            </a:pPr>
            <a:r>
              <a:rPr lang="es-MX" sz="1400" dirty="0">
                <a:solidFill>
                  <a:schemeClr val="tx1"/>
                </a:solidFill>
                <a:latin typeface="Times New Roman" panose="02020603050405020304" pitchFamily="18" charset="0"/>
                <a:cs typeface="Times New Roman" panose="02020603050405020304" pitchFamily="18" charset="0"/>
              </a:rPr>
              <a:t>Fideicomisos</a:t>
            </a:r>
          </a:p>
          <a:p>
            <a:pPr marL="171450" indent="-171450">
              <a:buFont typeface="Arial" panose="020B0604020202020204" pitchFamily="34" charset="0"/>
              <a:buChar char="•"/>
            </a:pPr>
            <a:r>
              <a:rPr lang="es-MX" sz="1400" dirty="0">
                <a:solidFill>
                  <a:schemeClr val="tx1"/>
                </a:solidFill>
                <a:latin typeface="Times New Roman" panose="02020603050405020304" pitchFamily="18" charset="0"/>
                <a:cs typeface="Times New Roman" panose="02020603050405020304" pitchFamily="18" charset="0"/>
              </a:rPr>
              <a:t>Arrendamiento Financiero</a:t>
            </a:r>
          </a:p>
          <a:p>
            <a:pPr marL="171450" indent="-171450">
              <a:buFont typeface="Arial" panose="020B0604020202020204" pitchFamily="34" charset="0"/>
              <a:buChar char="•"/>
            </a:pPr>
            <a:r>
              <a:rPr lang="es-MX" sz="1400" dirty="0">
                <a:solidFill>
                  <a:schemeClr val="tx1"/>
                </a:solidFill>
                <a:latin typeface="Times New Roman" panose="02020603050405020304" pitchFamily="18" charset="0"/>
                <a:cs typeface="Times New Roman" panose="02020603050405020304" pitchFamily="18" charset="0"/>
              </a:rPr>
              <a:t>Arrendamiento Operativo</a:t>
            </a:r>
          </a:p>
          <a:p>
            <a:pPr marL="171450" indent="-171450">
              <a:buFont typeface="Arial" panose="020B0604020202020204" pitchFamily="34" charset="0"/>
              <a:buChar char="•"/>
            </a:pPr>
            <a:r>
              <a:rPr lang="es-MX" sz="1400" dirty="0">
                <a:solidFill>
                  <a:schemeClr val="tx1"/>
                </a:solidFill>
                <a:latin typeface="Times New Roman" panose="02020603050405020304" pitchFamily="18" charset="0"/>
                <a:cs typeface="Times New Roman" panose="02020603050405020304" pitchFamily="18" charset="0"/>
              </a:rPr>
              <a:t>Capital</a:t>
            </a:r>
          </a:p>
          <a:p>
            <a:pPr marL="171450" indent="-171450">
              <a:buFont typeface="Arial" panose="020B0604020202020204" pitchFamily="34" charset="0"/>
              <a:buChar char="•"/>
            </a:pPr>
            <a:r>
              <a:rPr lang="es-MX" sz="1400" dirty="0">
                <a:solidFill>
                  <a:schemeClr val="tx1"/>
                </a:solidFill>
                <a:latin typeface="Times New Roman" panose="02020603050405020304" pitchFamily="18" charset="0"/>
                <a:cs typeface="Times New Roman" panose="02020603050405020304" pitchFamily="18" charset="0"/>
              </a:rPr>
              <a:t>Aportaciones de capital</a:t>
            </a:r>
          </a:p>
          <a:p>
            <a:pPr marL="171450" indent="-171450">
              <a:buFont typeface="Arial" panose="020B0604020202020204" pitchFamily="34" charset="0"/>
              <a:buChar char="•"/>
            </a:pPr>
            <a:r>
              <a:rPr lang="es-MX" sz="1400" dirty="0">
                <a:solidFill>
                  <a:schemeClr val="tx1"/>
                </a:solidFill>
                <a:latin typeface="Times New Roman" panose="02020603050405020304" pitchFamily="18" charset="0"/>
                <a:cs typeface="Times New Roman" panose="02020603050405020304" pitchFamily="18" charset="0"/>
              </a:rPr>
              <a:t>Capital social común</a:t>
            </a:r>
          </a:p>
          <a:p>
            <a:pPr marL="171450" indent="-171450">
              <a:buFont typeface="Arial" panose="020B0604020202020204" pitchFamily="34" charset="0"/>
              <a:buChar char="•"/>
            </a:pPr>
            <a:r>
              <a:rPr lang="es-MX" sz="1400" dirty="0">
                <a:solidFill>
                  <a:schemeClr val="tx1"/>
                </a:solidFill>
                <a:latin typeface="Times New Roman" panose="02020603050405020304" pitchFamily="18" charset="0"/>
                <a:cs typeface="Times New Roman" panose="02020603050405020304" pitchFamily="18" charset="0"/>
              </a:rPr>
              <a:t>Capital social preferente</a:t>
            </a:r>
          </a:p>
          <a:p>
            <a:endParaRPr lang="es-MX" sz="1400" dirty="0">
              <a:solidFill>
                <a:schemeClr val="tx1"/>
              </a:solidFill>
              <a:latin typeface="Times New Roman" panose="02020603050405020304" pitchFamily="18" charset="0"/>
              <a:cs typeface="Times New Roman" panose="02020603050405020304" pitchFamily="18" charset="0"/>
            </a:endParaRPr>
          </a:p>
        </p:txBody>
      </p:sp>
      <p:sp>
        <p:nvSpPr>
          <p:cNvPr id="27" name="26 Rectángulo"/>
          <p:cNvSpPr/>
          <p:nvPr/>
        </p:nvSpPr>
        <p:spPr>
          <a:xfrm>
            <a:off x="2411760" y="548680"/>
            <a:ext cx="446449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tx1"/>
                </a:solidFill>
                <a:latin typeface="Times New Roman" panose="02020603050405020304" pitchFamily="18" charset="0"/>
                <a:cs typeface="Times New Roman" panose="02020603050405020304" pitchFamily="18" charset="0"/>
              </a:rPr>
              <a:t>ESTRATEGIAS DE FINANCIAMIENTO </a:t>
            </a:r>
            <a:endParaRPr lang="es-EC" sz="1400" b="1" dirty="0">
              <a:solidFill>
                <a:schemeClr val="tx1"/>
              </a:solidFill>
              <a:latin typeface="Times New Roman" panose="02020603050405020304" pitchFamily="18" charset="0"/>
              <a:cs typeface="Times New Roman" panose="02020603050405020304" pitchFamily="18" charset="0"/>
            </a:endParaRPr>
          </a:p>
        </p:txBody>
      </p:sp>
      <p:cxnSp>
        <p:nvCxnSpPr>
          <p:cNvPr id="38" name="37 Conector recto"/>
          <p:cNvCxnSpPr>
            <a:stCxn id="27" idx="2"/>
          </p:cNvCxnSpPr>
          <p:nvPr/>
        </p:nvCxnSpPr>
        <p:spPr>
          <a:xfrm>
            <a:off x="4644008" y="1268760"/>
            <a:ext cx="0" cy="6597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a:off x="4644008" y="1268760"/>
            <a:ext cx="0" cy="291685"/>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40 Conector recto"/>
          <p:cNvCxnSpPr>
            <a:stCxn id="15" idx="2"/>
            <a:endCxn id="18" idx="0"/>
          </p:cNvCxnSpPr>
          <p:nvPr/>
        </p:nvCxnSpPr>
        <p:spPr>
          <a:xfrm flipH="1">
            <a:off x="2303748" y="1919001"/>
            <a:ext cx="2448272" cy="45476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43 Conector recto"/>
          <p:cNvCxnSpPr>
            <a:stCxn id="15" idx="2"/>
            <a:endCxn id="19" idx="0"/>
          </p:cNvCxnSpPr>
          <p:nvPr/>
        </p:nvCxnSpPr>
        <p:spPr>
          <a:xfrm>
            <a:off x="4752020" y="1919001"/>
            <a:ext cx="2448272" cy="53789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56 CuadroTexto"/>
          <p:cNvSpPr txBox="1"/>
          <p:nvPr/>
        </p:nvSpPr>
        <p:spPr>
          <a:xfrm>
            <a:off x="4085692" y="2690918"/>
            <a:ext cx="1782452" cy="338554"/>
          </a:xfrm>
          <a:prstGeom prst="rect">
            <a:avLst/>
          </a:prstGeom>
          <a:noFill/>
        </p:spPr>
        <p:txBody>
          <a:bodyPr wrap="square" rtlCol="0">
            <a:spAutoFit/>
          </a:bodyPr>
          <a:lstStyle/>
          <a:p>
            <a:r>
              <a:rPr lang="es-MX" sz="1600" b="1" dirty="0">
                <a:latin typeface="Times New Roman" panose="02020603050405020304" pitchFamily="18" charset="0"/>
                <a:cs typeface="Times New Roman" panose="02020603050405020304" pitchFamily="18" charset="0"/>
              </a:rPr>
              <a:t>APLICADO A: </a:t>
            </a:r>
            <a:endParaRPr lang="es-EC"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94429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E98BD7"/>
            </a:gs>
            <a:gs pos="35000">
              <a:schemeClr val="accent2">
                <a:hueOff val="-14400000"/>
                <a:satOff val="-50003"/>
                <a:lumOff val="60001"/>
                <a:alphaOff val="0"/>
                <a:tint val="37000"/>
                <a:satMod val="300000"/>
              </a:schemeClr>
            </a:gs>
            <a:gs pos="100000">
              <a:schemeClr val="accent2">
                <a:hueOff val="-14400000"/>
                <a:satOff val="-50003"/>
                <a:lumOff val="60001"/>
                <a:alphaOff val="0"/>
                <a:tint val="15000"/>
                <a:satMod val="350000"/>
              </a:schemeClr>
            </a:gs>
          </a:gsLst>
          <a:lin ang="16200000" scaled="1"/>
        </a:gradFill>
        <a:effectLst/>
      </p:bgPr>
    </p:bg>
    <p:spTree>
      <p:nvGrpSpPr>
        <p:cNvPr id="1" name=""/>
        <p:cNvGrpSpPr/>
        <p:nvPr/>
      </p:nvGrpSpPr>
      <p:grpSpPr>
        <a:xfrm>
          <a:off x="0" y="0"/>
          <a:ext cx="0" cy="0"/>
          <a:chOff x="0" y="0"/>
          <a:chExt cx="0" cy="0"/>
        </a:xfrm>
      </p:grpSpPr>
      <p:graphicFrame>
        <p:nvGraphicFramePr>
          <p:cNvPr id="7" name="6 Diagrama"/>
          <p:cNvGraphicFramePr/>
          <p:nvPr>
            <p:extLst>
              <p:ext uri="{D42A27DB-BD31-4B8C-83A1-F6EECF244321}">
                <p14:modId xmlns:p14="http://schemas.microsoft.com/office/powerpoint/2010/main" val="2687172230"/>
              </p:ext>
            </p:extLst>
          </p:nvPr>
        </p:nvGraphicFramePr>
        <p:xfrm>
          <a:off x="1500336" y="1484784"/>
          <a:ext cx="6096000" cy="3760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7 Diagrama"/>
          <p:cNvGraphicFramePr/>
          <p:nvPr>
            <p:extLst>
              <p:ext uri="{D42A27DB-BD31-4B8C-83A1-F6EECF244321}">
                <p14:modId xmlns:p14="http://schemas.microsoft.com/office/powerpoint/2010/main" val="603435595"/>
              </p:ext>
            </p:extLst>
          </p:nvPr>
        </p:nvGraphicFramePr>
        <p:xfrm>
          <a:off x="1115616" y="908720"/>
          <a:ext cx="7704856" cy="46085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8 Llamada ovalada"/>
          <p:cNvSpPr/>
          <p:nvPr/>
        </p:nvSpPr>
        <p:spPr>
          <a:xfrm>
            <a:off x="7092280" y="1844824"/>
            <a:ext cx="1800200" cy="18002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latin typeface="Times New Roman" panose="02020603050405020304" pitchFamily="18" charset="0"/>
                <a:cs typeface="Times New Roman" panose="02020603050405020304" pitchFamily="18" charset="0"/>
              </a:rPr>
              <a:t>-Bajo riesgo</a:t>
            </a:r>
          </a:p>
          <a:p>
            <a:pPr algn="ctr"/>
            <a:r>
              <a:rPr lang="es-MX" sz="1400" dirty="0">
                <a:solidFill>
                  <a:schemeClr val="tx1"/>
                </a:solidFill>
                <a:latin typeface="Times New Roman" panose="02020603050405020304" pitchFamily="18" charset="0"/>
                <a:cs typeface="Times New Roman" panose="02020603050405020304" pitchFamily="18" charset="0"/>
              </a:rPr>
              <a:t>-Menor desventaja</a:t>
            </a:r>
          </a:p>
          <a:p>
            <a:pPr algn="ctr"/>
            <a:r>
              <a:rPr lang="es-MX" sz="1400" dirty="0">
                <a:solidFill>
                  <a:schemeClr val="tx1"/>
                </a:solidFill>
                <a:latin typeface="Times New Roman" panose="02020603050405020304" pitchFamily="18" charset="0"/>
                <a:cs typeface="Times New Roman" panose="02020603050405020304" pitchFamily="18" charset="0"/>
              </a:rPr>
              <a:t>-Mayor retorno</a:t>
            </a:r>
            <a:endParaRPr lang="es-EC"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9895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862024788"/>
              </p:ext>
            </p:extLst>
          </p:nvPr>
        </p:nvGraphicFramePr>
        <p:xfrm>
          <a:off x="179512" y="723604"/>
          <a:ext cx="2592289" cy="5301774"/>
        </p:xfrm>
        <a:graphic>
          <a:graphicData uri="http://schemas.openxmlformats.org/drawingml/2006/table">
            <a:tbl>
              <a:tblPr>
                <a:tableStyleId>{5940675A-B579-460E-94D1-54222C63F5DA}</a:tableStyleId>
              </a:tblPr>
              <a:tblGrid>
                <a:gridCol w="2592289">
                  <a:extLst>
                    <a:ext uri="{9D8B030D-6E8A-4147-A177-3AD203B41FA5}">
                      <a16:colId xmlns="" xmlns:a16="http://schemas.microsoft.com/office/drawing/2014/main" val="20000"/>
                    </a:ext>
                  </a:extLst>
                </a:gridCol>
              </a:tblGrid>
              <a:tr h="203218">
                <a:tc>
                  <a:txBody>
                    <a:bodyPr/>
                    <a:lstStyle/>
                    <a:p>
                      <a:pPr algn="ctr" rtl="0" fontAlgn="ctr"/>
                      <a:r>
                        <a:rPr lang="es-ES" sz="1500" b="1" u="none" strike="noStrike" dirty="0">
                          <a:effectLst/>
                          <a:latin typeface="Times New Roman" panose="02020603050405020304" pitchFamily="18" charset="0"/>
                          <a:cs typeface="Times New Roman" panose="02020603050405020304" pitchFamily="18" charset="0"/>
                        </a:rPr>
                        <a:t>PAPER BASE</a:t>
                      </a:r>
                      <a:endParaRPr lang="es-ES" sz="15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429" marR="9429" marT="9429" marB="0" anchor="ctr">
                    <a:solidFill>
                      <a:schemeClr val="accent5">
                        <a:lumMod val="40000"/>
                        <a:lumOff val="60000"/>
                      </a:schemeClr>
                    </a:solidFill>
                  </a:tcPr>
                </a:tc>
                <a:extLst>
                  <a:ext uri="{0D108BD9-81ED-4DB2-BD59-A6C34878D82A}">
                    <a16:rowId xmlns="" xmlns:a16="http://schemas.microsoft.com/office/drawing/2014/main" val="10000"/>
                  </a:ext>
                </a:extLst>
              </a:tr>
              <a:tr h="892744">
                <a:tc>
                  <a:txBody>
                    <a:bodyPr/>
                    <a:lstStyle/>
                    <a:p>
                      <a:pPr algn="ctr" rtl="0" fontAlgn="ctr"/>
                      <a:r>
                        <a:rPr lang="es-ES" sz="1500" u="none" strike="noStrike" dirty="0">
                          <a:effectLst/>
                          <a:latin typeface="Times New Roman" panose="02020603050405020304" pitchFamily="18" charset="0"/>
                          <a:cs typeface="Times New Roman" panose="02020603050405020304" pitchFamily="18" charset="0"/>
                        </a:rPr>
                        <a:t>Estrategias de financiamiento e inversión a largo plazo utilizadas por</a:t>
                      </a:r>
                      <a:r>
                        <a:rPr lang="es-ES" sz="1500" u="none" strike="noStrike" baseline="0" dirty="0">
                          <a:effectLst/>
                          <a:latin typeface="Times New Roman" panose="02020603050405020304" pitchFamily="18" charset="0"/>
                          <a:cs typeface="Times New Roman" panose="02020603050405020304" pitchFamily="18" charset="0"/>
                        </a:rPr>
                        <a:t> los hoteles del sector  turismo en el departamento de </a:t>
                      </a:r>
                      <a:r>
                        <a:rPr lang="es-ES" sz="1500" u="none" strike="noStrike" baseline="0" dirty="0" err="1">
                          <a:effectLst/>
                          <a:latin typeface="Times New Roman" panose="02020603050405020304" pitchFamily="18" charset="0"/>
                          <a:cs typeface="Times New Roman" panose="02020603050405020304" pitchFamily="18" charset="0"/>
                        </a:rPr>
                        <a:t>Quinindio</a:t>
                      </a:r>
                      <a:r>
                        <a:rPr lang="es-ES" sz="1500" u="none" strike="noStrike" baseline="0" dirty="0">
                          <a:effectLst/>
                          <a:latin typeface="Times New Roman" panose="02020603050405020304" pitchFamily="18" charset="0"/>
                          <a:cs typeface="Times New Roman" panose="02020603050405020304" pitchFamily="18" charset="0"/>
                        </a:rPr>
                        <a:t>. </a:t>
                      </a:r>
                      <a:endParaRPr lang="es-ES"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29" marR="9429" marT="9429" marB="0" anchor="ctr"/>
                </a:tc>
                <a:extLst>
                  <a:ext uri="{0D108BD9-81ED-4DB2-BD59-A6C34878D82A}">
                    <a16:rowId xmlns="" xmlns:a16="http://schemas.microsoft.com/office/drawing/2014/main" val="10001"/>
                  </a:ext>
                </a:extLst>
              </a:tr>
              <a:tr h="203218">
                <a:tc>
                  <a:txBody>
                    <a:bodyPr/>
                    <a:lstStyle/>
                    <a:p>
                      <a:pPr algn="ctr" rtl="0" fontAlgn="ctr"/>
                      <a:r>
                        <a:rPr lang="es-ES" sz="1500" b="1" u="none" strike="noStrike" dirty="0">
                          <a:effectLst/>
                          <a:latin typeface="Times New Roman" panose="02020603050405020304" pitchFamily="18" charset="0"/>
                          <a:cs typeface="Times New Roman" panose="02020603050405020304" pitchFamily="18" charset="0"/>
                        </a:rPr>
                        <a:t>AUTORES</a:t>
                      </a:r>
                      <a:endParaRPr lang="es-ES" sz="15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429" marR="9429" marT="9429" marB="0" anchor="ctr">
                    <a:solidFill>
                      <a:schemeClr val="accent5">
                        <a:lumMod val="40000"/>
                        <a:lumOff val="60000"/>
                      </a:schemeClr>
                    </a:solidFill>
                  </a:tcPr>
                </a:tc>
                <a:extLst>
                  <a:ext uri="{0D108BD9-81ED-4DB2-BD59-A6C34878D82A}">
                    <a16:rowId xmlns="" xmlns:a16="http://schemas.microsoft.com/office/drawing/2014/main" val="10002"/>
                  </a:ext>
                </a:extLst>
              </a:tr>
              <a:tr h="203218">
                <a:tc>
                  <a:txBody>
                    <a:bodyPr/>
                    <a:lstStyle/>
                    <a:p>
                      <a:pPr algn="l" rtl="0" fontAlgn="ctr"/>
                      <a:r>
                        <a:rPr lang="es-ES" sz="1500" u="none" strike="noStrike" dirty="0">
                          <a:effectLst/>
                          <a:latin typeface="Times New Roman" panose="02020603050405020304" pitchFamily="18" charset="0"/>
                          <a:cs typeface="Times New Roman" panose="02020603050405020304" pitchFamily="18" charset="0"/>
                        </a:rPr>
                        <a:t>Tatiana Rodríguez Sastre </a:t>
                      </a:r>
                      <a:endParaRPr lang="es-ES"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29" marR="9429" marT="9429" marB="0" anchor="ctr"/>
                </a:tc>
                <a:extLst>
                  <a:ext uri="{0D108BD9-81ED-4DB2-BD59-A6C34878D82A}">
                    <a16:rowId xmlns="" xmlns:a16="http://schemas.microsoft.com/office/drawing/2014/main" val="10003"/>
                  </a:ext>
                </a:extLst>
              </a:tr>
              <a:tr h="240720">
                <a:tc>
                  <a:txBody>
                    <a:bodyPr/>
                    <a:lstStyle/>
                    <a:p>
                      <a:pPr algn="l" rtl="0" fontAlgn="ctr"/>
                      <a:r>
                        <a:rPr lang="es-ES" sz="1500" u="none" strike="noStrike" dirty="0">
                          <a:effectLst/>
                          <a:latin typeface="Times New Roman" panose="02020603050405020304" pitchFamily="18" charset="0"/>
                          <a:cs typeface="Times New Roman" panose="02020603050405020304" pitchFamily="18" charset="0"/>
                        </a:rPr>
                        <a:t>Carolina Ochoa Pérez</a:t>
                      </a:r>
                      <a:endParaRPr lang="es-ES"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29" marR="9429" marT="9429" marB="0" anchor="ctr"/>
                </a:tc>
                <a:extLst>
                  <a:ext uri="{0D108BD9-81ED-4DB2-BD59-A6C34878D82A}">
                    <a16:rowId xmlns="" xmlns:a16="http://schemas.microsoft.com/office/drawing/2014/main" val="10004"/>
                  </a:ext>
                </a:extLst>
              </a:tr>
              <a:tr h="203218">
                <a:tc>
                  <a:txBody>
                    <a:bodyPr/>
                    <a:lstStyle/>
                    <a:p>
                      <a:pPr algn="l" rtl="0" fontAlgn="ctr"/>
                      <a:r>
                        <a:rPr lang="es-ES" sz="1500" u="none" strike="noStrike" dirty="0">
                          <a:effectLst/>
                          <a:latin typeface="Times New Roman" panose="02020603050405020304" pitchFamily="18" charset="0"/>
                          <a:cs typeface="Times New Roman" panose="02020603050405020304" pitchFamily="18" charset="0"/>
                        </a:rPr>
                        <a:t>Juan Diego Ruiz Peña</a:t>
                      </a:r>
                      <a:endParaRPr lang="es-ES"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29" marR="9429" marT="9429" marB="0" anchor="ctr"/>
                </a:tc>
                <a:extLst>
                  <a:ext uri="{0D108BD9-81ED-4DB2-BD59-A6C34878D82A}">
                    <a16:rowId xmlns="" xmlns:a16="http://schemas.microsoft.com/office/drawing/2014/main" val="10005"/>
                  </a:ext>
                </a:extLst>
              </a:tr>
              <a:tr h="203218">
                <a:tc>
                  <a:txBody>
                    <a:bodyPr/>
                    <a:lstStyle/>
                    <a:p>
                      <a:pPr algn="l" rtl="0" fontAlgn="ctr"/>
                      <a:endParaRPr lang="es-ES"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29" marR="9429" marT="9429" marB="0" anchor="ctr"/>
                </a:tc>
                <a:extLst>
                  <a:ext uri="{0D108BD9-81ED-4DB2-BD59-A6C34878D82A}">
                    <a16:rowId xmlns="" xmlns:a16="http://schemas.microsoft.com/office/drawing/2014/main" val="10006"/>
                  </a:ext>
                </a:extLst>
              </a:tr>
              <a:tr h="203218">
                <a:tc>
                  <a:txBody>
                    <a:bodyPr/>
                    <a:lstStyle/>
                    <a:p>
                      <a:pPr algn="ctr" rtl="0" fontAlgn="ctr"/>
                      <a:r>
                        <a:rPr lang="es-ES" sz="1500" b="1" u="none" strike="noStrike" dirty="0">
                          <a:effectLst/>
                          <a:latin typeface="Times New Roman" panose="02020603050405020304" pitchFamily="18" charset="0"/>
                          <a:cs typeface="Times New Roman" panose="02020603050405020304" pitchFamily="18" charset="0"/>
                        </a:rPr>
                        <a:t>VARIABLES</a:t>
                      </a:r>
                      <a:endParaRPr lang="es-ES" sz="15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429" marR="9429" marT="9429" marB="0" anchor="ctr">
                    <a:solidFill>
                      <a:schemeClr val="accent5">
                        <a:lumMod val="40000"/>
                        <a:lumOff val="60000"/>
                      </a:schemeClr>
                    </a:solidFill>
                  </a:tcPr>
                </a:tc>
                <a:extLst>
                  <a:ext uri="{0D108BD9-81ED-4DB2-BD59-A6C34878D82A}">
                    <a16:rowId xmlns="" xmlns:a16="http://schemas.microsoft.com/office/drawing/2014/main" val="10007"/>
                  </a:ext>
                </a:extLst>
              </a:tr>
              <a:tr h="328697">
                <a:tc>
                  <a:txBody>
                    <a:bodyPr/>
                    <a:lstStyle/>
                    <a:p>
                      <a:pPr algn="l" rtl="0" fontAlgn="ctr"/>
                      <a:r>
                        <a:rPr lang="es-ES" sz="1500" b="1" u="none" strike="noStrike" dirty="0">
                          <a:solidFill>
                            <a:schemeClr val="tx1"/>
                          </a:solidFill>
                          <a:effectLst/>
                          <a:latin typeface="Times New Roman" panose="02020603050405020304" pitchFamily="18" charset="0"/>
                          <a:cs typeface="Times New Roman" panose="02020603050405020304" pitchFamily="18" charset="0"/>
                        </a:rPr>
                        <a:t>Financiamiento</a:t>
                      </a:r>
                      <a:endParaRPr lang="es-ES" sz="15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429" marR="9429" marT="9429" marB="0" anchor="ctr">
                    <a:solidFill>
                      <a:srgbClr val="EBF565"/>
                    </a:solidFill>
                  </a:tcPr>
                </a:tc>
                <a:extLst>
                  <a:ext uri="{0D108BD9-81ED-4DB2-BD59-A6C34878D82A}">
                    <a16:rowId xmlns="" xmlns:a16="http://schemas.microsoft.com/office/drawing/2014/main" val="10008"/>
                  </a:ext>
                </a:extLst>
              </a:tr>
              <a:tr h="36179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s-ES" sz="1500" b="1" u="none" strike="noStrike" dirty="0">
                          <a:solidFill>
                            <a:schemeClr val="tx1"/>
                          </a:solidFill>
                          <a:effectLst/>
                          <a:latin typeface="Times New Roman" panose="02020603050405020304" pitchFamily="18" charset="0"/>
                          <a:cs typeface="Times New Roman" panose="02020603050405020304" pitchFamily="18" charset="0"/>
                        </a:rPr>
                        <a:t>Inversión</a:t>
                      </a:r>
                      <a:endParaRPr lang="es-ES" sz="15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429" marR="9429" marT="9429" marB="0" anchor="ctr">
                    <a:solidFill>
                      <a:srgbClr val="FFFF66"/>
                    </a:solidFill>
                  </a:tcPr>
                </a:tc>
                <a:extLst>
                  <a:ext uri="{0D108BD9-81ED-4DB2-BD59-A6C34878D82A}">
                    <a16:rowId xmlns="" xmlns:a16="http://schemas.microsoft.com/office/drawing/2014/main" val="10009"/>
                  </a:ext>
                </a:extLst>
              </a:tr>
              <a:tr h="203218">
                <a:tc>
                  <a:txBody>
                    <a:bodyPr/>
                    <a:lstStyle/>
                    <a:p>
                      <a:pPr algn="l" rtl="0" fontAlgn="ctr"/>
                      <a:r>
                        <a:rPr lang="es-ES" sz="1500" b="1" u="none" strike="noStrike" dirty="0">
                          <a:solidFill>
                            <a:schemeClr val="tx1"/>
                          </a:solidFill>
                          <a:effectLst/>
                          <a:latin typeface="Times New Roman" panose="02020603050405020304" pitchFamily="18" charset="0"/>
                          <a:cs typeface="Times New Roman" panose="02020603050405020304" pitchFamily="18" charset="0"/>
                        </a:rPr>
                        <a:t>Factores externos</a:t>
                      </a:r>
                      <a:endParaRPr lang="es-ES" sz="15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429" marR="9429" marT="9429" marB="0" anchor="ctr">
                    <a:solidFill>
                      <a:srgbClr val="EBF565"/>
                    </a:solidFill>
                  </a:tcPr>
                </a:tc>
                <a:extLst>
                  <a:ext uri="{0D108BD9-81ED-4DB2-BD59-A6C34878D82A}">
                    <a16:rowId xmlns="" xmlns:a16="http://schemas.microsoft.com/office/drawing/2014/main" val="10010"/>
                  </a:ext>
                </a:extLst>
              </a:tr>
              <a:tr h="361790">
                <a:tc>
                  <a:txBody>
                    <a:bodyPr/>
                    <a:lstStyle/>
                    <a:p>
                      <a:pPr algn="l" rtl="0" fontAlgn="ctr"/>
                      <a:r>
                        <a:rPr lang="es-ES" sz="1500" b="1" u="none" strike="noStrike" dirty="0">
                          <a:solidFill>
                            <a:schemeClr val="tx1"/>
                          </a:solidFill>
                          <a:effectLst/>
                          <a:latin typeface="Times New Roman" panose="02020603050405020304" pitchFamily="18" charset="0"/>
                          <a:cs typeface="Times New Roman" panose="02020603050405020304" pitchFamily="18" charset="0"/>
                        </a:rPr>
                        <a:t>Estrategias de financiamiento</a:t>
                      </a:r>
                      <a:endParaRPr lang="es-ES" sz="15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429" marR="9429" marT="9429" marB="0" anchor="ctr">
                    <a:solidFill>
                      <a:srgbClr val="EBF565"/>
                    </a:solidFill>
                  </a:tcPr>
                </a:tc>
                <a:extLst>
                  <a:ext uri="{0D108BD9-81ED-4DB2-BD59-A6C34878D82A}">
                    <a16:rowId xmlns="" xmlns:a16="http://schemas.microsoft.com/office/drawing/2014/main" val="10011"/>
                  </a:ext>
                </a:extLst>
              </a:tr>
              <a:tr h="43570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s-ES" sz="1500" b="1" u="none" strike="noStrike" dirty="0">
                        <a:effectLst/>
                        <a:latin typeface="Times New Roman" panose="02020603050405020304" pitchFamily="18" charset="0"/>
                        <a:cs typeface="Times New Roman" panose="02020603050405020304" pitchFamily="18"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s-ES" sz="1500" b="1" u="none" strike="noStrike" dirty="0">
                          <a:effectLst/>
                          <a:latin typeface="Times New Roman" panose="02020603050405020304" pitchFamily="18" charset="0"/>
                          <a:cs typeface="Times New Roman" panose="02020603050405020304" pitchFamily="18" charset="0"/>
                        </a:rPr>
                        <a:t>TEORIAS</a:t>
                      </a:r>
                      <a:endParaRPr lang="es-ES" sz="15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429" marR="9429" marT="9429" marB="0" anchor="ctr">
                    <a:noFill/>
                  </a:tcPr>
                </a:tc>
                <a:extLst>
                  <a:ext uri="{0D108BD9-81ED-4DB2-BD59-A6C34878D82A}">
                    <a16:rowId xmlns="" xmlns:a16="http://schemas.microsoft.com/office/drawing/2014/main" val="10012"/>
                  </a:ext>
                </a:extLst>
              </a:tr>
              <a:tr h="203218">
                <a:tc>
                  <a:txBody>
                    <a:bodyPr/>
                    <a:lstStyle/>
                    <a:p>
                      <a:pPr algn="l" rtl="0" fontAlgn="ctr"/>
                      <a:r>
                        <a:rPr lang="es-ES" sz="1500" b="0" i="0" u="none" strike="noStrike" dirty="0">
                          <a:solidFill>
                            <a:srgbClr val="000000"/>
                          </a:solidFill>
                          <a:effectLst/>
                          <a:latin typeface="Times New Roman" panose="02020603050405020304" pitchFamily="18" charset="0"/>
                          <a:cs typeface="Times New Roman" panose="02020603050405020304" pitchFamily="18" charset="0"/>
                        </a:rPr>
                        <a:t>Dirección estratégica</a:t>
                      </a:r>
                    </a:p>
                  </a:txBody>
                  <a:tcPr marL="9429" marR="9429" marT="9429" marB="0" anchor="ctr">
                    <a:solidFill>
                      <a:schemeClr val="accent5">
                        <a:lumMod val="40000"/>
                        <a:lumOff val="60000"/>
                      </a:schemeClr>
                    </a:solidFill>
                  </a:tcPr>
                </a:tc>
                <a:extLst>
                  <a:ext uri="{0D108BD9-81ED-4DB2-BD59-A6C34878D82A}">
                    <a16:rowId xmlns="" xmlns:a16="http://schemas.microsoft.com/office/drawing/2014/main" val="10013"/>
                  </a:ext>
                </a:extLst>
              </a:tr>
              <a:tr h="203218">
                <a:tc>
                  <a:txBody>
                    <a:bodyPr/>
                    <a:lstStyle/>
                    <a:p>
                      <a:pPr algn="l" rtl="0" fontAlgn="ctr"/>
                      <a:r>
                        <a:rPr lang="es-ES" sz="1500" b="0" kern="1200" dirty="0">
                          <a:solidFill>
                            <a:schemeClr val="tx1"/>
                          </a:solidFill>
                          <a:effectLst/>
                          <a:latin typeface="Times New Roman" panose="02020603050405020304" pitchFamily="18" charset="0"/>
                          <a:ea typeface="+mn-ea"/>
                          <a:cs typeface="Times New Roman" panose="02020603050405020304" pitchFamily="18" charset="0"/>
                        </a:rPr>
                        <a:t>Teoría de </a:t>
                      </a:r>
                      <a:r>
                        <a:rPr lang="es-ES" sz="1500" b="0" kern="1200" dirty="0" err="1">
                          <a:solidFill>
                            <a:schemeClr val="tx1"/>
                          </a:solidFill>
                          <a:effectLst/>
                          <a:latin typeface="Times New Roman" panose="02020603050405020304" pitchFamily="18" charset="0"/>
                          <a:ea typeface="+mn-ea"/>
                          <a:cs typeface="Times New Roman" panose="02020603050405020304" pitchFamily="18" charset="0"/>
                        </a:rPr>
                        <a:t>Modigliani</a:t>
                      </a:r>
                      <a:r>
                        <a:rPr lang="es-ES" sz="1500" b="0" kern="1200" dirty="0">
                          <a:solidFill>
                            <a:schemeClr val="tx1"/>
                          </a:solidFill>
                          <a:effectLst/>
                          <a:latin typeface="Times New Roman" panose="02020603050405020304" pitchFamily="18" charset="0"/>
                          <a:ea typeface="+mn-ea"/>
                          <a:cs typeface="Times New Roman" panose="02020603050405020304" pitchFamily="18" charset="0"/>
                        </a:rPr>
                        <a:t> y Miller </a:t>
                      </a:r>
                      <a:endParaRPr lang="es-ES"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29" marR="9429" marT="9429" marB="0" anchor="ctr"/>
                </a:tc>
                <a:extLst>
                  <a:ext uri="{0D108BD9-81ED-4DB2-BD59-A6C34878D82A}">
                    <a16:rowId xmlns="" xmlns:a16="http://schemas.microsoft.com/office/drawing/2014/main" val="10014"/>
                  </a:ext>
                </a:extLst>
              </a:tr>
              <a:tr h="203218">
                <a:tc>
                  <a:txBody>
                    <a:bodyPr/>
                    <a:lstStyle/>
                    <a:p>
                      <a:pPr algn="l" rtl="0" fontAlgn="ctr"/>
                      <a:r>
                        <a:rPr lang="es-ES" sz="1500" b="0" kern="1200" dirty="0">
                          <a:solidFill>
                            <a:schemeClr val="tx1"/>
                          </a:solidFill>
                          <a:effectLst/>
                          <a:latin typeface="Times New Roman" panose="02020603050405020304" pitchFamily="18" charset="0"/>
                          <a:ea typeface="+mn-ea"/>
                          <a:cs typeface="Times New Roman" panose="02020603050405020304" pitchFamily="18" charset="0"/>
                        </a:rPr>
                        <a:t>Teoría de la selección de cartera</a:t>
                      </a:r>
                      <a:endParaRPr lang="es-ES"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29" marR="9429" marT="9429" marB="0" anchor="ctr"/>
                </a:tc>
                <a:extLst>
                  <a:ext uri="{0D108BD9-81ED-4DB2-BD59-A6C34878D82A}">
                    <a16:rowId xmlns="" xmlns:a16="http://schemas.microsoft.com/office/drawing/2014/main" val="10015"/>
                  </a:ext>
                </a:extLst>
              </a:tr>
              <a:tr h="203218">
                <a:tc>
                  <a:txBody>
                    <a:bodyPr/>
                    <a:lstStyle/>
                    <a:p>
                      <a:pPr algn="l" rtl="0" fontAlgn="ctr"/>
                      <a:endParaRPr lang="es-ES"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29" marR="9429" marT="9429" marB="0" anchor="ctr"/>
                </a:tc>
                <a:extLst>
                  <a:ext uri="{0D108BD9-81ED-4DB2-BD59-A6C34878D82A}">
                    <a16:rowId xmlns="" xmlns:a16="http://schemas.microsoft.com/office/drawing/2014/main" val="10016"/>
                  </a:ext>
                </a:extLst>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1421392446"/>
              </p:ext>
            </p:extLst>
          </p:nvPr>
        </p:nvGraphicFramePr>
        <p:xfrm>
          <a:off x="2843808" y="692697"/>
          <a:ext cx="6192689" cy="5437371"/>
        </p:xfrm>
        <a:graphic>
          <a:graphicData uri="http://schemas.openxmlformats.org/drawingml/2006/table">
            <a:tbl>
              <a:tblPr>
                <a:tableStyleId>{5940675A-B579-460E-94D1-54222C63F5DA}</a:tableStyleId>
              </a:tblPr>
              <a:tblGrid>
                <a:gridCol w="2051633">
                  <a:extLst>
                    <a:ext uri="{9D8B030D-6E8A-4147-A177-3AD203B41FA5}">
                      <a16:colId xmlns="" xmlns:a16="http://schemas.microsoft.com/office/drawing/2014/main" val="20000"/>
                    </a:ext>
                  </a:extLst>
                </a:gridCol>
                <a:gridCol w="1896207">
                  <a:extLst>
                    <a:ext uri="{9D8B030D-6E8A-4147-A177-3AD203B41FA5}">
                      <a16:colId xmlns="" xmlns:a16="http://schemas.microsoft.com/office/drawing/2014/main" val="20001"/>
                    </a:ext>
                  </a:extLst>
                </a:gridCol>
                <a:gridCol w="2244849">
                  <a:extLst>
                    <a:ext uri="{9D8B030D-6E8A-4147-A177-3AD203B41FA5}">
                      <a16:colId xmlns="" xmlns:a16="http://schemas.microsoft.com/office/drawing/2014/main" val="20002"/>
                    </a:ext>
                  </a:extLst>
                </a:gridCol>
              </a:tblGrid>
              <a:tr h="219692">
                <a:tc>
                  <a:txBody>
                    <a:bodyPr/>
                    <a:lstStyle/>
                    <a:p>
                      <a:pPr algn="ctr" rtl="0" fontAlgn="ctr"/>
                      <a:r>
                        <a:rPr lang="es-ES" sz="1400" b="1" u="none" strike="noStrike" dirty="0">
                          <a:effectLst/>
                          <a:latin typeface="Times New Roman" panose="02020603050405020304" pitchFamily="18" charset="0"/>
                          <a:cs typeface="Times New Roman" panose="02020603050405020304" pitchFamily="18" charset="0"/>
                        </a:rPr>
                        <a:t>PAPER 1</a:t>
                      </a:r>
                      <a:endParaRPr lang="es-E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E98BD7"/>
                    </a:solidFill>
                  </a:tcPr>
                </a:tc>
                <a:tc>
                  <a:txBody>
                    <a:bodyPr/>
                    <a:lstStyle/>
                    <a:p>
                      <a:pPr algn="ctr" rtl="0" fontAlgn="ctr"/>
                      <a:r>
                        <a:rPr lang="es-ES" sz="1400" b="1" u="none" strike="noStrike" dirty="0">
                          <a:effectLst/>
                          <a:latin typeface="Times New Roman" panose="02020603050405020304" pitchFamily="18" charset="0"/>
                          <a:cs typeface="Times New Roman" panose="02020603050405020304" pitchFamily="18" charset="0"/>
                        </a:rPr>
                        <a:t>PAPER 2</a:t>
                      </a:r>
                      <a:endParaRPr lang="es-E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E98BD7"/>
                    </a:solidFill>
                  </a:tcPr>
                </a:tc>
                <a:tc>
                  <a:txBody>
                    <a:bodyPr/>
                    <a:lstStyle/>
                    <a:p>
                      <a:pPr algn="ctr" rtl="0" fontAlgn="ctr"/>
                      <a:r>
                        <a:rPr lang="es-ES" sz="1400" b="1" u="none" strike="noStrike" dirty="0">
                          <a:effectLst/>
                          <a:latin typeface="Times New Roman" panose="02020603050405020304" pitchFamily="18" charset="0"/>
                          <a:cs typeface="Times New Roman" panose="02020603050405020304" pitchFamily="18" charset="0"/>
                        </a:rPr>
                        <a:t>PAPER 3</a:t>
                      </a:r>
                      <a:endParaRPr lang="es-E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E98BD7"/>
                    </a:solidFill>
                  </a:tcPr>
                </a:tc>
                <a:extLst>
                  <a:ext uri="{0D108BD9-81ED-4DB2-BD59-A6C34878D82A}">
                    <a16:rowId xmlns="" xmlns:a16="http://schemas.microsoft.com/office/drawing/2014/main" val="10000"/>
                  </a:ext>
                </a:extLst>
              </a:tr>
              <a:tr h="1253815">
                <a:tc>
                  <a:txBody>
                    <a:bodyPr/>
                    <a:lstStyle/>
                    <a:p>
                      <a:pPr algn="ctr" rtl="0" fontAlgn="ctr"/>
                      <a:r>
                        <a:rPr lang="es-EC" sz="1400" u="none" strike="noStrike" dirty="0">
                          <a:effectLst/>
                          <a:latin typeface="Times New Roman" panose="02020603050405020304" pitchFamily="18" charset="0"/>
                          <a:cs typeface="Times New Roman" panose="02020603050405020304" pitchFamily="18" charset="0"/>
                        </a:rPr>
                        <a:t>Análisis de las estrategias adoptadas y difundidas</a:t>
                      </a:r>
                    </a:p>
                    <a:p>
                      <a:pPr algn="ctr" rtl="0" fontAlgn="ctr"/>
                      <a:r>
                        <a:rPr lang="es-EC" sz="1400" u="none" strike="noStrike" dirty="0">
                          <a:effectLst/>
                          <a:latin typeface="Times New Roman" panose="02020603050405020304" pitchFamily="18" charset="0"/>
                          <a:cs typeface="Times New Roman" panose="02020603050405020304" pitchFamily="18" charset="0"/>
                        </a:rPr>
                        <a:t>por las cadenas hoteleras.</a:t>
                      </a:r>
                      <a:endParaRPr lang="es-E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rtl="0" fontAlgn="ctr"/>
                      <a:r>
                        <a:rPr lang="es-EC" sz="1400" u="none" strike="noStrike" dirty="0">
                          <a:effectLst/>
                          <a:latin typeface="Times New Roman" panose="02020603050405020304" pitchFamily="18" charset="0"/>
                          <a:cs typeface="Times New Roman" panose="02020603050405020304" pitchFamily="18" charset="0"/>
                        </a:rPr>
                        <a:t>La gerencia financiera en la toma de decisiones.</a:t>
                      </a:r>
                      <a:endParaRPr lang="es-E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rtl="0" fontAlgn="ctr"/>
                      <a:r>
                        <a:rPr lang="es-EC" sz="1400" u="none" strike="noStrike" dirty="0">
                          <a:effectLst/>
                          <a:latin typeface="Times New Roman" panose="02020603050405020304" pitchFamily="18" charset="0"/>
                          <a:cs typeface="Times New Roman" panose="02020603050405020304" pitchFamily="18" charset="0"/>
                        </a:rPr>
                        <a:t>Situación de los hoteles de lujo y de primera y segunda categoría de la ciudad de Quito, a partir de la inauguración del aeropuerto Mariscal Sucre en </a:t>
                      </a:r>
                      <a:r>
                        <a:rPr lang="es-EC" sz="1400" u="none" strike="noStrike" dirty="0" err="1">
                          <a:effectLst/>
                          <a:latin typeface="Times New Roman" panose="02020603050405020304" pitchFamily="18" charset="0"/>
                          <a:cs typeface="Times New Roman" panose="02020603050405020304" pitchFamily="18" charset="0"/>
                        </a:rPr>
                        <a:t>Tababela</a:t>
                      </a:r>
                      <a:r>
                        <a:rPr lang="es-EC" sz="1400" u="none" strike="noStrike" dirty="0">
                          <a:effectLst/>
                          <a:latin typeface="Times New Roman" panose="02020603050405020304" pitchFamily="18" charset="0"/>
                          <a:cs typeface="Times New Roman" panose="02020603050405020304" pitchFamily="18" charset="0"/>
                        </a:rPr>
                        <a:t>.</a:t>
                      </a:r>
                      <a:endParaRPr lang="es-E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0001"/>
                  </a:ext>
                </a:extLst>
              </a:tr>
              <a:tr h="219692">
                <a:tc>
                  <a:txBody>
                    <a:bodyPr/>
                    <a:lstStyle/>
                    <a:p>
                      <a:pPr algn="ctr" rtl="0" fontAlgn="ctr"/>
                      <a:r>
                        <a:rPr lang="es-ES" sz="1400" b="1" u="none" strike="noStrike" dirty="0">
                          <a:solidFill>
                            <a:schemeClr val="tx1"/>
                          </a:solidFill>
                          <a:effectLst/>
                          <a:latin typeface="Times New Roman" panose="02020603050405020304" pitchFamily="18" charset="0"/>
                          <a:cs typeface="Times New Roman" panose="02020603050405020304" pitchFamily="18" charset="0"/>
                        </a:rPr>
                        <a:t>AUTORES</a:t>
                      </a:r>
                      <a:endParaRPr lang="es-ES"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solidFill>
                      <a:srgbClr val="E98BD7"/>
                    </a:solidFill>
                  </a:tcPr>
                </a:tc>
                <a:tc>
                  <a:txBody>
                    <a:bodyPr/>
                    <a:lstStyle/>
                    <a:p>
                      <a:pPr algn="ctr" rtl="0" fontAlgn="ctr"/>
                      <a:r>
                        <a:rPr lang="es-ES" sz="1400" b="1" u="none" strike="noStrike" dirty="0">
                          <a:solidFill>
                            <a:schemeClr val="tx1"/>
                          </a:solidFill>
                          <a:effectLst/>
                          <a:latin typeface="Times New Roman" panose="02020603050405020304" pitchFamily="18" charset="0"/>
                          <a:cs typeface="Times New Roman" panose="02020603050405020304" pitchFamily="18" charset="0"/>
                        </a:rPr>
                        <a:t>AUTORES</a:t>
                      </a:r>
                      <a:endParaRPr lang="es-ES"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solidFill>
                      <a:srgbClr val="E98BD7"/>
                    </a:solidFill>
                  </a:tcPr>
                </a:tc>
                <a:tc>
                  <a:txBody>
                    <a:bodyPr/>
                    <a:lstStyle/>
                    <a:p>
                      <a:pPr algn="ctr" rtl="0" fontAlgn="ctr"/>
                      <a:r>
                        <a:rPr lang="es-ES" sz="1400" b="1" u="none" strike="noStrike" dirty="0">
                          <a:solidFill>
                            <a:schemeClr val="tx1"/>
                          </a:solidFill>
                          <a:effectLst/>
                          <a:latin typeface="Times New Roman" panose="02020603050405020304" pitchFamily="18" charset="0"/>
                          <a:cs typeface="Times New Roman" panose="02020603050405020304" pitchFamily="18" charset="0"/>
                        </a:rPr>
                        <a:t>AUTORES</a:t>
                      </a:r>
                      <a:endParaRPr lang="es-ES"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solidFill>
                      <a:srgbClr val="E98BD7"/>
                    </a:solidFill>
                  </a:tcPr>
                </a:tc>
                <a:extLst>
                  <a:ext uri="{0D108BD9-81ED-4DB2-BD59-A6C34878D82A}">
                    <a16:rowId xmlns="" xmlns:a16="http://schemas.microsoft.com/office/drawing/2014/main" val="10002"/>
                  </a:ext>
                </a:extLst>
              </a:tr>
              <a:tr h="219692">
                <a:tc rowSpan="2">
                  <a:txBody>
                    <a:bodyPr/>
                    <a:lstStyle/>
                    <a:p>
                      <a:pPr algn="l" rtl="0" fontAlgn="ctr"/>
                      <a:r>
                        <a:rPr lang="es-ES" sz="1400" u="none" strike="noStrike" dirty="0">
                          <a:effectLst/>
                          <a:latin typeface="Times New Roman" panose="02020603050405020304" pitchFamily="18" charset="0"/>
                          <a:cs typeface="Times New Roman" panose="02020603050405020304" pitchFamily="18" charset="0"/>
                        </a:rPr>
                        <a:t>M.ª Jesús Bonilla Priego, Clara Muñoz  </a:t>
                      </a:r>
                      <a:r>
                        <a:rPr lang="es-ES" sz="1400" u="none" strike="noStrike" dirty="0" err="1">
                          <a:effectLst/>
                          <a:latin typeface="Times New Roman" panose="02020603050405020304" pitchFamily="18" charset="0"/>
                          <a:cs typeface="Times New Roman" panose="02020603050405020304" pitchFamily="18" charset="0"/>
                        </a:rPr>
                        <a:t>Colomina</a:t>
                      </a:r>
                      <a:r>
                        <a:rPr lang="es-ES" sz="1400" u="none" strike="noStrike" dirty="0">
                          <a:effectLst/>
                          <a:latin typeface="Times New Roman" panose="02020603050405020304" pitchFamily="18" charset="0"/>
                          <a:cs typeface="Times New Roman" panose="02020603050405020304" pitchFamily="18" charset="0"/>
                        </a:rPr>
                        <a:t>, Carmen Avilés Palacios, Catalina Vacas</a:t>
                      </a:r>
                      <a:endParaRPr lang="es-E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rowSpan="2">
                  <a:txBody>
                    <a:bodyPr/>
                    <a:lstStyle/>
                    <a:p>
                      <a:pPr algn="l" rtl="0" fontAlgn="ctr"/>
                      <a:r>
                        <a:rPr lang="es-ES" sz="1400" u="none" strike="noStrike" dirty="0" err="1">
                          <a:effectLst/>
                          <a:latin typeface="Times New Roman" panose="02020603050405020304" pitchFamily="18" charset="0"/>
                          <a:cs typeface="Times New Roman" panose="02020603050405020304" pitchFamily="18" charset="0"/>
                        </a:rPr>
                        <a:t>Leydy</a:t>
                      </a:r>
                      <a:r>
                        <a:rPr lang="es-ES" sz="1400" u="none" strike="noStrike" dirty="0">
                          <a:effectLst/>
                          <a:latin typeface="Times New Roman" panose="02020603050405020304" pitchFamily="18" charset="0"/>
                          <a:cs typeface="Times New Roman" panose="02020603050405020304" pitchFamily="18" charset="0"/>
                        </a:rPr>
                        <a:t> Johanna Hurtado Romero</a:t>
                      </a:r>
                      <a:endParaRPr lang="es-E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rtl="0" fontAlgn="ctr"/>
                      <a:r>
                        <a:rPr lang="es-EC" sz="1400" u="none" strike="noStrike" dirty="0">
                          <a:effectLst/>
                          <a:latin typeface="Times New Roman" panose="02020603050405020304" pitchFamily="18" charset="0"/>
                          <a:cs typeface="Times New Roman" panose="02020603050405020304" pitchFamily="18" charset="0"/>
                        </a:rPr>
                        <a:t>Galarza, S. </a:t>
                      </a:r>
                      <a:endParaRPr lang="es-E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0003"/>
                  </a:ext>
                </a:extLst>
              </a:tr>
              <a:tr h="619271">
                <a:tc vMerge="1">
                  <a:txBody>
                    <a:bodyPr/>
                    <a:lstStyle/>
                    <a:p>
                      <a:endParaRPr lang="es-ES"/>
                    </a:p>
                  </a:txBody>
                  <a:tcPr/>
                </a:tc>
                <a:tc vMerge="1">
                  <a:txBody>
                    <a:bodyPr/>
                    <a:lstStyle/>
                    <a:p>
                      <a:endParaRPr lang="es-ES"/>
                    </a:p>
                  </a:txBody>
                  <a:tcPr/>
                </a:tc>
                <a:tc>
                  <a:txBody>
                    <a:bodyPr/>
                    <a:lstStyle/>
                    <a:p>
                      <a:pPr algn="l" rtl="0" fontAlgn="ctr"/>
                      <a:r>
                        <a:rPr lang="es-EC" sz="1400" u="none" strike="noStrike" dirty="0">
                          <a:effectLst/>
                          <a:latin typeface="Times New Roman" panose="02020603050405020304" pitchFamily="18" charset="0"/>
                          <a:cs typeface="Times New Roman" panose="02020603050405020304" pitchFamily="18" charset="0"/>
                        </a:rPr>
                        <a:t>D. </a:t>
                      </a:r>
                      <a:r>
                        <a:rPr lang="es-EC" sz="1400" u="none" strike="noStrike" dirty="0" err="1">
                          <a:effectLst/>
                          <a:latin typeface="Times New Roman" panose="02020603050405020304" pitchFamily="18" charset="0"/>
                          <a:cs typeface="Times New Roman" panose="02020603050405020304" pitchFamily="18" charset="0"/>
                        </a:rPr>
                        <a:t>Vilema</a:t>
                      </a:r>
                      <a:endParaRPr lang="es-E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0004"/>
                  </a:ext>
                </a:extLst>
              </a:tr>
              <a:tr h="219692">
                <a:tc>
                  <a:txBody>
                    <a:bodyPr/>
                    <a:lstStyle/>
                    <a:p>
                      <a:pPr algn="ctr" rtl="0" fontAlgn="ctr"/>
                      <a:r>
                        <a:rPr lang="es-ES" sz="1400" b="1" u="none" strike="noStrike" dirty="0">
                          <a:effectLst/>
                          <a:latin typeface="Times New Roman" panose="02020603050405020304" pitchFamily="18" charset="0"/>
                          <a:cs typeface="Times New Roman" panose="02020603050405020304" pitchFamily="18" charset="0"/>
                        </a:rPr>
                        <a:t>VARIABLES</a:t>
                      </a:r>
                      <a:endParaRPr lang="es-E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E98BD7"/>
                    </a:solidFill>
                  </a:tcPr>
                </a:tc>
                <a:tc>
                  <a:txBody>
                    <a:bodyPr/>
                    <a:lstStyle/>
                    <a:p>
                      <a:pPr algn="ctr" rtl="0" fontAlgn="ctr"/>
                      <a:r>
                        <a:rPr lang="es-ES" sz="1400" b="1" u="none" strike="noStrike" dirty="0">
                          <a:effectLst/>
                          <a:latin typeface="Times New Roman" panose="02020603050405020304" pitchFamily="18" charset="0"/>
                          <a:cs typeface="Times New Roman" panose="02020603050405020304" pitchFamily="18" charset="0"/>
                        </a:rPr>
                        <a:t>VARIABLES</a:t>
                      </a:r>
                      <a:endParaRPr lang="es-E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E98BD7"/>
                    </a:solidFill>
                  </a:tcPr>
                </a:tc>
                <a:tc>
                  <a:txBody>
                    <a:bodyPr/>
                    <a:lstStyle/>
                    <a:p>
                      <a:pPr algn="ctr" rtl="0" fontAlgn="ctr"/>
                      <a:r>
                        <a:rPr lang="es-ES" sz="1400" b="1" u="none" strike="noStrike" dirty="0">
                          <a:effectLst/>
                          <a:latin typeface="Times New Roman" panose="02020603050405020304" pitchFamily="18" charset="0"/>
                          <a:cs typeface="Times New Roman" panose="02020603050405020304" pitchFamily="18" charset="0"/>
                        </a:rPr>
                        <a:t>VARIABLES</a:t>
                      </a:r>
                      <a:endParaRPr lang="es-E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E98BD7"/>
                    </a:solidFill>
                  </a:tcPr>
                </a:tc>
                <a:extLst>
                  <a:ext uri="{0D108BD9-81ED-4DB2-BD59-A6C34878D82A}">
                    <a16:rowId xmlns="" xmlns:a16="http://schemas.microsoft.com/office/drawing/2014/main" val="10005"/>
                  </a:ext>
                </a:extLst>
              </a:tr>
              <a:tr h="631537">
                <a:tc>
                  <a:txBody>
                    <a:bodyPr/>
                    <a:lstStyle/>
                    <a:p>
                      <a:pPr algn="just" rtl="0" fontAlgn="ctr"/>
                      <a:r>
                        <a:rPr lang="es-EC" sz="1400" b="0" i="0" kern="1200" dirty="0">
                          <a:solidFill>
                            <a:schemeClr val="tx1"/>
                          </a:solidFill>
                          <a:effectLst/>
                          <a:latin typeface="Times New Roman" panose="02020603050405020304" pitchFamily="18" charset="0"/>
                          <a:ea typeface="+mn-ea"/>
                          <a:cs typeface="Times New Roman" panose="02020603050405020304" pitchFamily="18" charset="0"/>
                        </a:rPr>
                        <a:t>E. Económico-financiera</a:t>
                      </a:r>
                      <a:endParaRPr lang="es-ES"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solidFill>
                      <a:srgbClr val="EBF565"/>
                    </a:solidFill>
                  </a:tcPr>
                </a:tc>
                <a:tc>
                  <a:txBody>
                    <a:bodyPr/>
                    <a:lstStyle/>
                    <a:p>
                      <a:pPr algn="l" fontAlgn="b"/>
                      <a:r>
                        <a:rPr lang="es-EC" sz="1400" dirty="0">
                          <a:latin typeface="Times New Roman" panose="02020603050405020304" pitchFamily="18" charset="0"/>
                          <a:cs typeface="Times New Roman" panose="02020603050405020304" pitchFamily="18" charset="0"/>
                        </a:rPr>
                        <a:t>La toma de decisiones a partir de los estados financieros</a:t>
                      </a:r>
                      <a:endParaRPr lang="es-ES"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rtl="0"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Análisis retrospectivo de la hotelería en Ecuador</a:t>
                      </a:r>
                      <a:endParaRPr lang="es-E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EBF565"/>
                    </a:solidFill>
                  </a:tcPr>
                </a:tc>
                <a:extLst>
                  <a:ext uri="{0D108BD9-81ED-4DB2-BD59-A6C34878D82A}">
                    <a16:rowId xmlns="" xmlns:a16="http://schemas.microsoft.com/office/drawing/2014/main" val="10006"/>
                  </a:ext>
                </a:extLst>
              </a:tr>
              <a:tr h="219692">
                <a:tc>
                  <a:txBody>
                    <a:bodyPr/>
                    <a:lstStyle/>
                    <a:p>
                      <a:pPr algn="just" rtl="0" fontAlgn="ctr"/>
                      <a:r>
                        <a:rPr lang="es-EC" sz="1400" b="0" i="0" kern="1200" dirty="0">
                          <a:solidFill>
                            <a:schemeClr val="tx1"/>
                          </a:solidFill>
                          <a:effectLst/>
                          <a:latin typeface="Times New Roman" panose="02020603050405020304" pitchFamily="18" charset="0"/>
                          <a:ea typeface="+mn-ea"/>
                          <a:cs typeface="Times New Roman" panose="02020603050405020304" pitchFamily="18" charset="0"/>
                        </a:rPr>
                        <a:t>E. Recursos Humanos</a:t>
                      </a:r>
                      <a:endParaRPr lang="es-ES"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l" fontAlgn="b"/>
                      <a:r>
                        <a:rPr lang="es-EC" sz="1400" dirty="0">
                          <a:latin typeface="Times New Roman" panose="02020603050405020304" pitchFamily="18" charset="0"/>
                          <a:cs typeface="Times New Roman" panose="02020603050405020304" pitchFamily="18" charset="0"/>
                        </a:rPr>
                        <a:t>Estándares mentales</a:t>
                      </a:r>
                      <a:endParaRPr lang="es-ES"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rtl="0" fontAlgn="ctr"/>
                      <a:r>
                        <a:rPr lang="es-EC" sz="1400" dirty="0">
                          <a:latin typeface="Times New Roman" panose="02020603050405020304" pitchFamily="18" charset="0"/>
                          <a:cs typeface="Times New Roman" panose="02020603050405020304" pitchFamily="18" charset="0"/>
                        </a:rPr>
                        <a:t>Dinámica del sector hotelero</a:t>
                      </a:r>
                      <a:endParaRPr lang="es-E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0007"/>
                  </a:ext>
                </a:extLst>
              </a:tr>
              <a:tr h="631537">
                <a:tc>
                  <a:txBody>
                    <a:bodyPr/>
                    <a:lstStyle/>
                    <a:p>
                      <a:pPr algn="just" rtl="0" fontAlgn="ctr"/>
                      <a:r>
                        <a:rPr lang="es-ES" sz="1400" b="0" u="none" strike="noStrike" dirty="0">
                          <a:solidFill>
                            <a:schemeClr val="tx1"/>
                          </a:solidFill>
                          <a:effectLst/>
                          <a:latin typeface="Times New Roman" panose="02020603050405020304" pitchFamily="18" charset="0"/>
                          <a:cs typeface="Times New Roman" panose="02020603050405020304" pitchFamily="18" charset="0"/>
                        </a:rPr>
                        <a:t>E. Clientes</a:t>
                      </a:r>
                      <a:endParaRPr lang="es-ES"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l" fontAlgn="b"/>
                      <a:r>
                        <a:rPr lang="es-EC" sz="1400" dirty="0">
                          <a:latin typeface="Times New Roman" panose="02020603050405020304" pitchFamily="18" charset="0"/>
                          <a:cs typeface="Times New Roman" panose="02020603050405020304" pitchFamily="18" charset="0"/>
                        </a:rPr>
                        <a:t>Las razones o indicadores financieras</a:t>
                      </a:r>
                      <a:endParaRPr lang="es-ES"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solidFill>
                      <a:srgbClr val="EBF565"/>
                    </a:solidFill>
                  </a:tcPr>
                </a:tc>
                <a:tc>
                  <a:txBody>
                    <a:bodyPr/>
                    <a:lstStyle/>
                    <a:p>
                      <a:pPr algn="l" rtl="0" fontAlgn="ctr"/>
                      <a:r>
                        <a:rPr lang="es-EC" sz="1400" dirty="0">
                          <a:latin typeface="Times New Roman" panose="02020603050405020304" pitchFamily="18" charset="0"/>
                          <a:cs typeface="Times New Roman" panose="02020603050405020304" pitchFamily="18" charset="0"/>
                        </a:rPr>
                        <a:t>Turista, oferta de servicios, procedencia de visitantes a la ciudad. Se</a:t>
                      </a:r>
                      <a:endParaRPr lang="es-E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0008"/>
                  </a:ext>
                </a:extLst>
              </a:tr>
              <a:tr h="439384">
                <a:tc>
                  <a:txBody>
                    <a:bodyPr/>
                    <a:lstStyle/>
                    <a:p>
                      <a:pPr algn="just" rtl="0" fontAlgn="ctr"/>
                      <a:r>
                        <a:rPr lang="es-ES" sz="1400" b="0" u="none" strike="noStrike" dirty="0">
                          <a:solidFill>
                            <a:schemeClr val="tx1"/>
                          </a:solidFill>
                          <a:effectLst/>
                          <a:latin typeface="Times New Roman" panose="02020603050405020304" pitchFamily="18" charset="0"/>
                          <a:cs typeface="Times New Roman" panose="02020603050405020304" pitchFamily="18" charset="0"/>
                        </a:rPr>
                        <a:t>E. Procesos Internos</a:t>
                      </a:r>
                      <a:endParaRPr lang="es-ES"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b"/>
                      <a:endParaRPr lang="es-ES"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rtl="0" fontAlgn="ctr"/>
                      <a:endParaRPr lang="es-E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0009"/>
                  </a:ext>
                </a:extLst>
              </a:tr>
              <a:tr h="654587">
                <a:tc>
                  <a:txBody>
                    <a:bodyPr/>
                    <a:lstStyle/>
                    <a:p>
                      <a:pPr algn="just" rtl="0" fontAlgn="ctr"/>
                      <a:r>
                        <a:rPr lang="es-ES" sz="1400" b="0" u="none" strike="noStrike" dirty="0">
                          <a:solidFill>
                            <a:schemeClr val="tx1"/>
                          </a:solidFill>
                          <a:effectLst/>
                          <a:latin typeface="Times New Roman" panose="02020603050405020304" pitchFamily="18" charset="0"/>
                          <a:cs typeface="Times New Roman" panose="02020603050405020304" pitchFamily="18" charset="0"/>
                        </a:rPr>
                        <a:t>E. Medioambiental y social</a:t>
                      </a:r>
                      <a:endParaRPr lang="es-ES"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l" fontAlgn="ctr"/>
                      <a:endParaRPr lang="es-ES"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es-ES" sz="1400" u="none" strike="noStrike" dirty="0">
                          <a:effectLst/>
                          <a:latin typeface="Times New Roman" panose="02020603050405020304" pitchFamily="18" charset="0"/>
                          <a:cs typeface="Times New Roman" panose="02020603050405020304" pitchFamily="18" charset="0"/>
                        </a:rPr>
                        <a:t> </a:t>
                      </a:r>
                      <a:endParaRPr lang="es-E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0010"/>
                  </a:ext>
                </a:extLst>
              </a:tr>
            </a:tbl>
          </a:graphicData>
        </a:graphic>
      </p:graphicFrame>
      <p:sp>
        <p:nvSpPr>
          <p:cNvPr id="4" name="3 CuadroTexto"/>
          <p:cNvSpPr txBox="1"/>
          <p:nvPr/>
        </p:nvSpPr>
        <p:spPr>
          <a:xfrm>
            <a:off x="4139952" y="0"/>
            <a:ext cx="5040560" cy="646331"/>
          </a:xfrm>
          <a:prstGeom prst="rect">
            <a:avLst/>
          </a:prstGeom>
          <a:noFill/>
        </p:spPr>
        <p:txBody>
          <a:bodyPr wrap="square" rtlCol="0">
            <a:spAutoFit/>
          </a:bodyPr>
          <a:lstStyle/>
          <a:p>
            <a:r>
              <a:rPr lang="es-ES" sz="3600" b="1" i="1" dirty="0">
                <a:latin typeface="Times New Roman" panose="02020603050405020304" pitchFamily="18" charset="0"/>
                <a:cs typeface="Times New Roman" panose="02020603050405020304" pitchFamily="18" charset="0"/>
              </a:rPr>
              <a:t>Síntesis del marco teórico</a:t>
            </a:r>
          </a:p>
        </p:txBody>
      </p:sp>
    </p:spTree>
    <p:extLst>
      <p:ext uri="{BB962C8B-B14F-4D97-AF65-F5344CB8AC3E}">
        <p14:creationId xmlns:p14="http://schemas.microsoft.com/office/powerpoint/2010/main" val="42461094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theme/theme1.xml><?xml version="1.0" encoding="utf-8"?>
<a:theme xmlns:a="http://schemas.openxmlformats.org/drawingml/2006/main" name="ESPE">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ESPE</Template>
  <TotalTime>3405</TotalTime>
  <Words>5401</Words>
  <Application>Microsoft Office PowerPoint</Application>
  <PresentationFormat>Presentación en pantalla (4:3)</PresentationFormat>
  <Paragraphs>1004</Paragraphs>
  <Slides>50</Slides>
  <Notes>8</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50</vt:i4>
      </vt:variant>
    </vt:vector>
  </HeadingPairs>
  <TitlesOfParts>
    <vt:vector size="59" baseType="lpstr">
      <vt:lpstr>Albertus</vt:lpstr>
      <vt:lpstr>Arial</vt:lpstr>
      <vt:lpstr>Calibri</vt:lpstr>
      <vt:lpstr>Cambria</vt:lpstr>
      <vt:lpstr>Symbol</vt:lpstr>
      <vt:lpstr>Times New Roman</vt:lpstr>
      <vt:lpstr>Wingdings</vt:lpstr>
      <vt:lpstr>ESPE</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HTR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Auxcontable</dc:creator>
  <cp:lastModifiedBy>Maquina01</cp:lastModifiedBy>
  <cp:revision>115</cp:revision>
  <dcterms:created xsi:type="dcterms:W3CDTF">2018-05-21T17:24:35Z</dcterms:created>
  <dcterms:modified xsi:type="dcterms:W3CDTF">2018-07-05T16:37:09Z</dcterms:modified>
</cp:coreProperties>
</file>