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7" r:id="rId19"/>
    <p:sldId id="275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278" r:id="rId38"/>
    <p:sldId id="279" r:id="rId39"/>
    <p:sldId id="282" r:id="rId40"/>
    <p:sldId id="283" r:id="rId41"/>
    <p:sldId id="284" r:id="rId42"/>
    <p:sldId id="285" r:id="rId43"/>
    <p:sldId id="286" r:id="rId44"/>
    <p:sldId id="280" r:id="rId45"/>
  </p:sldIdLst>
  <p:sldSz cx="12192000" cy="6858000"/>
  <p:notesSz cx="6889750" cy="1002188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de Windows" initials="Ud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2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373457-92EE-4B88-86DB-7BF4F07076F7}" type="doc">
      <dgm:prSet loTypeId="urn:microsoft.com/office/officeart/2005/8/layout/hProcess9" loCatId="process" qsTypeId="urn:microsoft.com/office/officeart/2005/8/quickstyle/3d3" qsCatId="3D" csTypeId="urn:microsoft.com/office/officeart/2005/8/colors/accent2_2" csCatId="accent2" phldr="1"/>
      <dgm:spPr/>
    </dgm:pt>
    <dgm:pt modelId="{73D7CB34-A657-4094-90B3-6704225A63A4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Bajo reconocimiento de la población frente COACS</a:t>
          </a:r>
        </a:p>
      </dgm:t>
    </dgm:pt>
    <dgm:pt modelId="{93AC27AD-FDE6-4F5F-B37F-1158CB689430}" type="parTrans" cxnId="{85994D81-28CF-41C8-AE28-CF8B1356A601}">
      <dgm:prSet/>
      <dgm:spPr/>
      <dgm:t>
        <a:bodyPr/>
        <a:lstStyle/>
        <a:p>
          <a:endParaRPr lang="es-EC"/>
        </a:p>
      </dgm:t>
    </dgm:pt>
    <dgm:pt modelId="{87E90049-381C-4362-887B-0AD3E286B7FA}" type="sibTrans" cxnId="{85994D81-28CF-41C8-AE28-CF8B1356A601}">
      <dgm:prSet/>
      <dgm:spPr/>
      <dgm:t>
        <a:bodyPr/>
        <a:lstStyle/>
        <a:p>
          <a:endParaRPr lang="es-EC"/>
        </a:p>
      </dgm:t>
    </dgm:pt>
    <dgm:pt modelId="{3B1C2AEA-DB77-408D-A7CC-30F847F478AB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Elevada lealtad conductual</a:t>
          </a:r>
        </a:p>
      </dgm:t>
    </dgm:pt>
    <dgm:pt modelId="{D4ACDF20-006C-400B-9627-291915040C52}" type="parTrans" cxnId="{F214B7DE-2834-4868-B923-D1B5CBA7990F}">
      <dgm:prSet/>
      <dgm:spPr/>
      <dgm:t>
        <a:bodyPr/>
        <a:lstStyle/>
        <a:p>
          <a:endParaRPr lang="es-EC"/>
        </a:p>
      </dgm:t>
    </dgm:pt>
    <dgm:pt modelId="{4ABE6B3F-EB4E-4C2E-B139-4F875E954485}" type="sibTrans" cxnId="{F214B7DE-2834-4868-B923-D1B5CBA7990F}">
      <dgm:prSet/>
      <dgm:spPr/>
      <dgm:t>
        <a:bodyPr/>
        <a:lstStyle/>
        <a:p>
          <a:endParaRPr lang="es-EC"/>
        </a:p>
      </dgm:t>
    </dgm:pt>
    <dgm:pt modelId="{08DC0860-1806-49FA-B952-BFD55E6F9C25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Oportunidades demográficas</a:t>
          </a:r>
        </a:p>
        <a:p>
          <a:r>
            <a:rPr lang="en-US" dirty="0" err="1">
              <a:solidFill>
                <a:schemeClr val="tx1"/>
              </a:solidFill>
            </a:rPr>
            <a:t>Edad</a:t>
          </a:r>
          <a:endParaRPr lang="en-US" dirty="0">
            <a:solidFill>
              <a:schemeClr val="tx1"/>
            </a:solidFill>
          </a:endParaRPr>
        </a:p>
        <a:p>
          <a:r>
            <a:rPr lang="en-US" dirty="0" err="1">
              <a:solidFill>
                <a:schemeClr val="tx1"/>
              </a:solidFill>
            </a:rPr>
            <a:t>Educacion</a:t>
          </a:r>
          <a:endParaRPr lang="en-US" dirty="0">
            <a:solidFill>
              <a:schemeClr val="tx1"/>
            </a:solidFill>
          </a:endParaRPr>
        </a:p>
        <a:p>
          <a:r>
            <a:rPr lang="en-US" dirty="0">
              <a:solidFill>
                <a:schemeClr val="tx1"/>
              </a:solidFill>
            </a:rPr>
            <a:t>Estado civil</a:t>
          </a:r>
        </a:p>
      </dgm:t>
    </dgm:pt>
    <dgm:pt modelId="{A0DEB8CD-0623-4D8E-8101-5DE0C67BC87C}" type="parTrans" cxnId="{CA638397-DA96-44FE-BACB-3955F882513E}">
      <dgm:prSet/>
      <dgm:spPr/>
      <dgm:t>
        <a:bodyPr/>
        <a:lstStyle/>
        <a:p>
          <a:endParaRPr lang="es-EC"/>
        </a:p>
      </dgm:t>
    </dgm:pt>
    <dgm:pt modelId="{0FEB18A0-7203-4321-9E6F-99DA6DDB73EC}" type="sibTrans" cxnId="{CA638397-DA96-44FE-BACB-3955F882513E}">
      <dgm:prSet/>
      <dgm:spPr/>
      <dgm:t>
        <a:bodyPr/>
        <a:lstStyle/>
        <a:p>
          <a:endParaRPr lang="es-EC"/>
        </a:p>
      </dgm:t>
    </dgm:pt>
    <dgm:pt modelId="{B96A548E-4C7C-45D8-978A-12CDF65E514C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Baja percepción de los 7 valores cooperativos</a:t>
          </a:r>
        </a:p>
      </dgm:t>
    </dgm:pt>
    <dgm:pt modelId="{C7C1B3FC-68D4-412E-ABEB-BF794C02C752}" type="parTrans" cxnId="{6556D0AC-C783-42E8-AC75-B88AA972A4DB}">
      <dgm:prSet/>
      <dgm:spPr/>
      <dgm:t>
        <a:bodyPr/>
        <a:lstStyle/>
        <a:p>
          <a:endParaRPr lang="es-EC"/>
        </a:p>
      </dgm:t>
    </dgm:pt>
    <dgm:pt modelId="{A840C7E2-0EEC-40C9-A7E1-47EAE656B53C}" type="sibTrans" cxnId="{6556D0AC-C783-42E8-AC75-B88AA972A4DB}">
      <dgm:prSet/>
      <dgm:spPr/>
      <dgm:t>
        <a:bodyPr/>
        <a:lstStyle/>
        <a:p>
          <a:endParaRPr lang="es-EC"/>
        </a:p>
      </dgm:t>
    </dgm:pt>
    <dgm:pt modelId="{B4999E61-2B93-46C8-AFE6-B47CE0BD2C6B}" type="pres">
      <dgm:prSet presAssocID="{76373457-92EE-4B88-86DB-7BF4F07076F7}" presName="CompostProcess" presStyleCnt="0">
        <dgm:presLayoutVars>
          <dgm:dir/>
          <dgm:resizeHandles val="exact"/>
        </dgm:presLayoutVars>
      </dgm:prSet>
      <dgm:spPr/>
    </dgm:pt>
    <dgm:pt modelId="{2CBBA667-46AA-4C92-A6EF-BAC1E09C3792}" type="pres">
      <dgm:prSet presAssocID="{76373457-92EE-4B88-86DB-7BF4F07076F7}" presName="arrow" presStyleLbl="bgShp" presStyleIdx="0" presStyleCnt="1"/>
      <dgm:spPr/>
    </dgm:pt>
    <dgm:pt modelId="{39C276C1-C8C1-45B9-965E-DD4E2EB1C6F4}" type="pres">
      <dgm:prSet presAssocID="{76373457-92EE-4B88-86DB-7BF4F07076F7}" presName="linearProcess" presStyleCnt="0"/>
      <dgm:spPr/>
    </dgm:pt>
    <dgm:pt modelId="{39A88B62-3BE6-4A9E-BB9F-3A8A85ACA9D9}" type="pres">
      <dgm:prSet presAssocID="{73D7CB34-A657-4094-90B3-6704225A63A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7685A9-D8FD-4FBC-89E5-9DF051BD53B1}" type="pres">
      <dgm:prSet presAssocID="{87E90049-381C-4362-887B-0AD3E286B7FA}" presName="sibTrans" presStyleCnt="0"/>
      <dgm:spPr/>
    </dgm:pt>
    <dgm:pt modelId="{A7758EC7-4A03-49B8-8483-0A9B05FE4102}" type="pres">
      <dgm:prSet presAssocID="{3B1C2AEA-DB77-408D-A7CC-30F847F478A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338BE9-B4AB-42DF-95E6-CA37A1246BD8}" type="pres">
      <dgm:prSet presAssocID="{4ABE6B3F-EB4E-4C2E-B139-4F875E954485}" presName="sibTrans" presStyleCnt="0"/>
      <dgm:spPr/>
    </dgm:pt>
    <dgm:pt modelId="{420AA65B-6D42-47D7-87A8-00784DF89445}" type="pres">
      <dgm:prSet presAssocID="{08DC0860-1806-49FA-B952-BFD55E6F9C2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EB396A-D1F7-45B5-9C42-A770793F05EF}" type="pres">
      <dgm:prSet presAssocID="{0FEB18A0-7203-4321-9E6F-99DA6DDB73EC}" presName="sibTrans" presStyleCnt="0"/>
      <dgm:spPr/>
    </dgm:pt>
    <dgm:pt modelId="{FA7768E1-959F-413D-B387-38ED7334AC35}" type="pres">
      <dgm:prSet presAssocID="{B96A548E-4C7C-45D8-978A-12CDF65E514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AD06A8D-D3FE-423A-AE74-6532A2F8766E}" type="presOf" srcId="{B96A548E-4C7C-45D8-978A-12CDF65E514C}" destId="{FA7768E1-959F-413D-B387-38ED7334AC35}" srcOrd="0" destOrd="0" presId="urn:microsoft.com/office/officeart/2005/8/layout/hProcess9"/>
    <dgm:cxn modelId="{CA638397-DA96-44FE-BACB-3955F882513E}" srcId="{76373457-92EE-4B88-86DB-7BF4F07076F7}" destId="{08DC0860-1806-49FA-B952-BFD55E6F9C25}" srcOrd="2" destOrd="0" parTransId="{A0DEB8CD-0623-4D8E-8101-5DE0C67BC87C}" sibTransId="{0FEB18A0-7203-4321-9E6F-99DA6DDB73EC}"/>
    <dgm:cxn modelId="{B550A533-3559-4A48-A91E-FE6619EFBC8D}" type="presOf" srcId="{3B1C2AEA-DB77-408D-A7CC-30F847F478AB}" destId="{A7758EC7-4A03-49B8-8483-0A9B05FE4102}" srcOrd="0" destOrd="0" presId="urn:microsoft.com/office/officeart/2005/8/layout/hProcess9"/>
    <dgm:cxn modelId="{B9FEA1F2-254B-4063-B8AB-39E4F7370082}" type="presOf" srcId="{73D7CB34-A657-4094-90B3-6704225A63A4}" destId="{39A88B62-3BE6-4A9E-BB9F-3A8A85ACA9D9}" srcOrd="0" destOrd="0" presId="urn:microsoft.com/office/officeart/2005/8/layout/hProcess9"/>
    <dgm:cxn modelId="{F214B7DE-2834-4868-B923-D1B5CBA7990F}" srcId="{76373457-92EE-4B88-86DB-7BF4F07076F7}" destId="{3B1C2AEA-DB77-408D-A7CC-30F847F478AB}" srcOrd="1" destOrd="0" parTransId="{D4ACDF20-006C-400B-9627-291915040C52}" sibTransId="{4ABE6B3F-EB4E-4C2E-B139-4F875E954485}"/>
    <dgm:cxn modelId="{6556D0AC-C783-42E8-AC75-B88AA972A4DB}" srcId="{76373457-92EE-4B88-86DB-7BF4F07076F7}" destId="{B96A548E-4C7C-45D8-978A-12CDF65E514C}" srcOrd="3" destOrd="0" parTransId="{C7C1B3FC-68D4-412E-ABEB-BF794C02C752}" sibTransId="{A840C7E2-0EEC-40C9-A7E1-47EAE656B53C}"/>
    <dgm:cxn modelId="{78DA6A18-2D7C-4678-AADA-20AA834A444E}" type="presOf" srcId="{76373457-92EE-4B88-86DB-7BF4F07076F7}" destId="{B4999E61-2B93-46C8-AFE6-B47CE0BD2C6B}" srcOrd="0" destOrd="0" presId="urn:microsoft.com/office/officeart/2005/8/layout/hProcess9"/>
    <dgm:cxn modelId="{912523D6-30C1-4ACC-A777-9A5314711A10}" type="presOf" srcId="{08DC0860-1806-49FA-B952-BFD55E6F9C25}" destId="{420AA65B-6D42-47D7-87A8-00784DF89445}" srcOrd="0" destOrd="0" presId="urn:microsoft.com/office/officeart/2005/8/layout/hProcess9"/>
    <dgm:cxn modelId="{85994D81-28CF-41C8-AE28-CF8B1356A601}" srcId="{76373457-92EE-4B88-86DB-7BF4F07076F7}" destId="{73D7CB34-A657-4094-90B3-6704225A63A4}" srcOrd="0" destOrd="0" parTransId="{93AC27AD-FDE6-4F5F-B37F-1158CB689430}" sibTransId="{87E90049-381C-4362-887B-0AD3E286B7FA}"/>
    <dgm:cxn modelId="{887196EE-4C38-49D8-AD22-523EFEDF87FE}" type="presParOf" srcId="{B4999E61-2B93-46C8-AFE6-B47CE0BD2C6B}" destId="{2CBBA667-46AA-4C92-A6EF-BAC1E09C3792}" srcOrd="0" destOrd="0" presId="urn:microsoft.com/office/officeart/2005/8/layout/hProcess9"/>
    <dgm:cxn modelId="{CA208915-8821-4B33-A5ED-3FE5E6174862}" type="presParOf" srcId="{B4999E61-2B93-46C8-AFE6-B47CE0BD2C6B}" destId="{39C276C1-C8C1-45B9-965E-DD4E2EB1C6F4}" srcOrd="1" destOrd="0" presId="urn:microsoft.com/office/officeart/2005/8/layout/hProcess9"/>
    <dgm:cxn modelId="{4C3E0A97-8E03-4954-BB90-886D5418A74F}" type="presParOf" srcId="{39C276C1-C8C1-45B9-965E-DD4E2EB1C6F4}" destId="{39A88B62-3BE6-4A9E-BB9F-3A8A85ACA9D9}" srcOrd="0" destOrd="0" presId="urn:microsoft.com/office/officeart/2005/8/layout/hProcess9"/>
    <dgm:cxn modelId="{F785AEAB-C3F0-47F2-B8F3-7D9F40019682}" type="presParOf" srcId="{39C276C1-C8C1-45B9-965E-DD4E2EB1C6F4}" destId="{407685A9-D8FD-4FBC-89E5-9DF051BD53B1}" srcOrd="1" destOrd="0" presId="urn:microsoft.com/office/officeart/2005/8/layout/hProcess9"/>
    <dgm:cxn modelId="{2EE3F836-D4A6-4C41-A7E2-1BA23A9D64A1}" type="presParOf" srcId="{39C276C1-C8C1-45B9-965E-DD4E2EB1C6F4}" destId="{A7758EC7-4A03-49B8-8483-0A9B05FE4102}" srcOrd="2" destOrd="0" presId="urn:microsoft.com/office/officeart/2005/8/layout/hProcess9"/>
    <dgm:cxn modelId="{52473DD3-E961-4C0B-B7BB-CA04AE2ED899}" type="presParOf" srcId="{39C276C1-C8C1-45B9-965E-DD4E2EB1C6F4}" destId="{FF338BE9-B4AB-42DF-95E6-CA37A1246BD8}" srcOrd="3" destOrd="0" presId="urn:microsoft.com/office/officeart/2005/8/layout/hProcess9"/>
    <dgm:cxn modelId="{A1EAAD24-929D-4BD4-9B21-8CD1AFFCAB93}" type="presParOf" srcId="{39C276C1-C8C1-45B9-965E-DD4E2EB1C6F4}" destId="{420AA65B-6D42-47D7-87A8-00784DF89445}" srcOrd="4" destOrd="0" presId="urn:microsoft.com/office/officeart/2005/8/layout/hProcess9"/>
    <dgm:cxn modelId="{D4CB14EE-8265-4A9A-9A64-093B28D1231C}" type="presParOf" srcId="{39C276C1-C8C1-45B9-965E-DD4E2EB1C6F4}" destId="{06EB396A-D1F7-45B5-9C42-A770793F05EF}" srcOrd="5" destOrd="0" presId="urn:microsoft.com/office/officeart/2005/8/layout/hProcess9"/>
    <dgm:cxn modelId="{A70E9101-6ABE-4EE0-B828-873F36D19A9E}" type="presParOf" srcId="{39C276C1-C8C1-45B9-965E-DD4E2EB1C6F4}" destId="{FA7768E1-959F-413D-B387-38ED7334AC3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373457-92EE-4B88-86DB-7BF4F07076F7}" type="doc">
      <dgm:prSet loTypeId="urn:microsoft.com/office/officeart/2005/8/layout/hProcess9" loCatId="process" qsTypeId="urn:microsoft.com/office/officeart/2005/8/quickstyle/3d3" qsCatId="3D" csTypeId="urn:microsoft.com/office/officeart/2005/8/colors/accent2_3" csCatId="accent2" phldr="1"/>
      <dgm:spPr/>
    </dgm:pt>
    <dgm:pt modelId="{73D7CB34-A657-4094-90B3-6704225A63A4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Elevar el grado de reconocimiento y diferencias de las COACS, carta y diseño de identidad con falencias</a:t>
          </a:r>
        </a:p>
        <a:p>
          <a:endParaRPr lang="es-EC" dirty="0"/>
        </a:p>
      </dgm:t>
    </dgm:pt>
    <dgm:pt modelId="{93AC27AD-FDE6-4F5F-B37F-1158CB689430}" type="parTrans" cxnId="{85994D81-28CF-41C8-AE28-CF8B1356A601}">
      <dgm:prSet/>
      <dgm:spPr/>
      <dgm:t>
        <a:bodyPr/>
        <a:lstStyle/>
        <a:p>
          <a:endParaRPr lang="es-EC"/>
        </a:p>
      </dgm:t>
    </dgm:pt>
    <dgm:pt modelId="{87E90049-381C-4362-887B-0AD3E286B7FA}" type="sibTrans" cxnId="{85994D81-28CF-41C8-AE28-CF8B1356A601}">
      <dgm:prSet/>
      <dgm:spPr/>
      <dgm:t>
        <a:bodyPr/>
        <a:lstStyle/>
        <a:p>
          <a:endParaRPr lang="es-EC"/>
        </a:p>
      </dgm:t>
    </dgm:pt>
    <dgm:pt modelId="{3B1C2AEA-DB77-408D-A7CC-30F847F478AB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Elevar la percepción de cooperativismo de las COACS</a:t>
          </a:r>
        </a:p>
        <a:p>
          <a:endParaRPr lang="es-EC" dirty="0"/>
        </a:p>
      </dgm:t>
    </dgm:pt>
    <dgm:pt modelId="{D4ACDF20-006C-400B-9627-291915040C52}" type="parTrans" cxnId="{F214B7DE-2834-4868-B923-D1B5CBA7990F}">
      <dgm:prSet/>
      <dgm:spPr/>
      <dgm:t>
        <a:bodyPr/>
        <a:lstStyle/>
        <a:p>
          <a:endParaRPr lang="es-EC"/>
        </a:p>
      </dgm:t>
    </dgm:pt>
    <dgm:pt modelId="{4ABE6B3F-EB4E-4C2E-B139-4F875E954485}" type="sibTrans" cxnId="{F214B7DE-2834-4868-B923-D1B5CBA7990F}">
      <dgm:prSet/>
      <dgm:spPr/>
      <dgm:t>
        <a:bodyPr/>
        <a:lstStyle/>
        <a:p>
          <a:endParaRPr lang="es-EC"/>
        </a:p>
      </dgm:t>
    </dgm:pt>
    <dgm:pt modelId="{08DC0860-1806-49FA-B952-BFD55E6F9C25}">
      <dgm:prSet phldrT="[Texto]"/>
      <dgm:spPr/>
      <dgm:t>
        <a:bodyPr/>
        <a:lstStyle/>
        <a:p>
          <a:r>
            <a:rPr lang="es-EC" b="0" dirty="0">
              <a:solidFill>
                <a:schemeClr val="tx1"/>
              </a:solidFill>
            </a:rPr>
            <a:t>Comunicar eficientemente atributos y beneficios de las COACS</a:t>
          </a:r>
        </a:p>
      </dgm:t>
    </dgm:pt>
    <dgm:pt modelId="{A0DEB8CD-0623-4D8E-8101-5DE0C67BC87C}" type="parTrans" cxnId="{CA638397-DA96-44FE-BACB-3955F882513E}">
      <dgm:prSet/>
      <dgm:spPr/>
      <dgm:t>
        <a:bodyPr/>
        <a:lstStyle/>
        <a:p>
          <a:endParaRPr lang="es-EC"/>
        </a:p>
      </dgm:t>
    </dgm:pt>
    <dgm:pt modelId="{0FEB18A0-7203-4321-9E6F-99DA6DDB73EC}" type="sibTrans" cxnId="{CA638397-DA96-44FE-BACB-3955F882513E}">
      <dgm:prSet/>
      <dgm:spPr/>
      <dgm:t>
        <a:bodyPr/>
        <a:lstStyle/>
        <a:p>
          <a:endParaRPr lang="es-EC"/>
        </a:p>
      </dgm:t>
    </dgm:pt>
    <dgm:pt modelId="{B96A548E-4C7C-45D8-978A-12CDF65E514C}">
      <dgm:prSet phldrT="[Texto]"/>
      <dgm:spPr/>
      <dgm:t>
        <a:bodyPr/>
        <a:lstStyle/>
        <a:p>
          <a:r>
            <a:rPr lang="es-EC" b="0" dirty="0">
              <a:solidFill>
                <a:schemeClr val="tx1"/>
              </a:solidFill>
            </a:rPr>
            <a:t>Actualización del presente estudio permanente</a:t>
          </a:r>
        </a:p>
      </dgm:t>
    </dgm:pt>
    <dgm:pt modelId="{C7C1B3FC-68D4-412E-ABEB-BF794C02C752}" type="parTrans" cxnId="{6556D0AC-C783-42E8-AC75-B88AA972A4DB}">
      <dgm:prSet/>
      <dgm:spPr/>
      <dgm:t>
        <a:bodyPr/>
        <a:lstStyle/>
        <a:p>
          <a:endParaRPr lang="es-EC"/>
        </a:p>
      </dgm:t>
    </dgm:pt>
    <dgm:pt modelId="{A840C7E2-0EEC-40C9-A7E1-47EAE656B53C}" type="sibTrans" cxnId="{6556D0AC-C783-42E8-AC75-B88AA972A4DB}">
      <dgm:prSet/>
      <dgm:spPr/>
      <dgm:t>
        <a:bodyPr/>
        <a:lstStyle/>
        <a:p>
          <a:endParaRPr lang="es-EC"/>
        </a:p>
      </dgm:t>
    </dgm:pt>
    <dgm:pt modelId="{B4999E61-2B93-46C8-AFE6-B47CE0BD2C6B}" type="pres">
      <dgm:prSet presAssocID="{76373457-92EE-4B88-86DB-7BF4F07076F7}" presName="CompostProcess" presStyleCnt="0">
        <dgm:presLayoutVars>
          <dgm:dir/>
          <dgm:resizeHandles val="exact"/>
        </dgm:presLayoutVars>
      </dgm:prSet>
      <dgm:spPr/>
    </dgm:pt>
    <dgm:pt modelId="{2CBBA667-46AA-4C92-A6EF-BAC1E09C3792}" type="pres">
      <dgm:prSet presAssocID="{76373457-92EE-4B88-86DB-7BF4F07076F7}" presName="arrow" presStyleLbl="bgShp" presStyleIdx="0" presStyleCnt="1"/>
      <dgm:spPr/>
    </dgm:pt>
    <dgm:pt modelId="{39C276C1-C8C1-45B9-965E-DD4E2EB1C6F4}" type="pres">
      <dgm:prSet presAssocID="{76373457-92EE-4B88-86DB-7BF4F07076F7}" presName="linearProcess" presStyleCnt="0"/>
      <dgm:spPr/>
    </dgm:pt>
    <dgm:pt modelId="{39A88B62-3BE6-4A9E-BB9F-3A8A85ACA9D9}" type="pres">
      <dgm:prSet presAssocID="{73D7CB34-A657-4094-90B3-6704225A63A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7685A9-D8FD-4FBC-89E5-9DF051BD53B1}" type="pres">
      <dgm:prSet presAssocID="{87E90049-381C-4362-887B-0AD3E286B7FA}" presName="sibTrans" presStyleCnt="0"/>
      <dgm:spPr/>
    </dgm:pt>
    <dgm:pt modelId="{A7758EC7-4A03-49B8-8483-0A9B05FE4102}" type="pres">
      <dgm:prSet presAssocID="{3B1C2AEA-DB77-408D-A7CC-30F847F478A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338BE9-B4AB-42DF-95E6-CA37A1246BD8}" type="pres">
      <dgm:prSet presAssocID="{4ABE6B3F-EB4E-4C2E-B139-4F875E954485}" presName="sibTrans" presStyleCnt="0"/>
      <dgm:spPr/>
    </dgm:pt>
    <dgm:pt modelId="{420AA65B-6D42-47D7-87A8-00784DF89445}" type="pres">
      <dgm:prSet presAssocID="{08DC0860-1806-49FA-B952-BFD55E6F9C2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EB396A-D1F7-45B5-9C42-A770793F05EF}" type="pres">
      <dgm:prSet presAssocID="{0FEB18A0-7203-4321-9E6F-99DA6DDB73EC}" presName="sibTrans" presStyleCnt="0"/>
      <dgm:spPr/>
    </dgm:pt>
    <dgm:pt modelId="{FA7768E1-959F-413D-B387-38ED7334AC35}" type="pres">
      <dgm:prSet presAssocID="{B96A548E-4C7C-45D8-978A-12CDF65E514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A638397-DA96-44FE-BACB-3955F882513E}" srcId="{76373457-92EE-4B88-86DB-7BF4F07076F7}" destId="{08DC0860-1806-49FA-B952-BFD55E6F9C25}" srcOrd="2" destOrd="0" parTransId="{A0DEB8CD-0623-4D8E-8101-5DE0C67BC87C}" sibTransId="{0FEB18A0-7203-4321-9E6F-99DA6DDB73EC}"/>
    <dgm:cxn modelId="{F8BA4A92-EB3A-4D51-886B-DEB3AD41D08B}" type="presOf" srcId="{3B1C2AEA-DB77-408D-A7CC-30F847F478AB}" destId="{A7758EC7-4A03-49B8-8483-0A9B05FE4102}" srcOrd="0" destOrd="0" presId="urn:microsoft.com/office/officeart/2005/8/layout/hProcess9"/>
    <dgm:cxn modelId="{9A1B70C2-DCB0-410D-8599-D8A930301D00}" type="presOf" srcId="{73D7CB34-A657-4094-90B3-6704225A63A4}" destId="{39A88B62-3BE6-4A9E-BB9F-3A8A85ACA9D9}" srcOrd="0" destOrd="0" presId="urn:microsoft.com/office/officeart/2005/8/layout/hProcess9"/>
    <dgm:cxn modelId="{F214B7DE-2834-4868-B923-D1B5CBA7990F}" srcId="{76373457-92EE-4B88-86DB-7BF4F07076F7}" destId="{3B1C2AEA-DB77-408D-A7CC-30F847F478AB}" srcOrd="1" destOrd="0" parTransId="{D4ACDF20-006C-400B-9627-291915040C52}" sibTransId="{4ABE6B3F-EB4E-4C2E-B139-4F875E954485}"/>
    <dgm:cxn modelId="{5607BC1A-8948-4FD0-87A9-913741B3912E}" type="presOf" srcId="{08DC0860-1806-49FA-B952-BFD55E6F9C25}" destId="{420AA65B-6D42-47D7-87A8-00784DF89445}" srcOrd="0" destOrd="0" presId="urn:microsoft.com/office/officeart/2005/8/layout/hProcess9"/>
    <dgm:cxn modelId="{6556D0AC-C783-42E8-AC75-B88AA972A4DB}" srcId="{76373457-92EE-4B88-86DB-7BF4F07076F7}" destId="{B96A548E-4C7C-45D8-978A-12CDF65E514C}" srcOrd="3" destOrd="0" parTransId="{C7C1B3FC-68D4-412E-ABEB-BF794C02C752}" sibTransId="{A840C7E2-0EEC-40C9-A7E1-47EAE656B53C}"/>
    <dgm:cxn modelId="{636FF5E4-24CF-463B-903A-A49A4BFDEC97}" type="presOf" srcId="{76373457-92EE-4B88-86DB-7BF4F07076F7}" destId="{B4999E61-2B93-46C8-AFE6-B47CE0BD2C6B}" srcOrd="0" destOrd="0" presId="urn:microsoft.com/office/officeart/2005/8/layout/hProcess9"/>
    <dgm:cxn modelId="{1E1F4578-6FE4-4A88-96F6-6B66C4ABE17A}" type="presOf" srcId="{B96A548E-4C7C-45D8-978A-12CDF65E514C}" destId="{FA7768E1-959F-413D-B387-38ED7334AC35}" srcOrd="0" destOrd="0" presId="urn:microsoft.com/office/officeart/2005/8/layout/hProcess9"/>
    <dgm:cxn modelId="{85994D81-28CF-41C8-AE28-CF8B1356A601}" srcId="{76373457-92EE-4B88-86DB-7BF4F07076F7}" destId="{73D7CB34-A657-4094-90B3-6704225A63A4}" srcOrd="0" destOrd="0" parTransId="{93AC27AD-FDE6-4F5F-B37F-1158CB689430}" sibTransId="{87E90049-381C-4362-887B-0AD3E286B7FA}"/>
    <dgm:cxn modelId="{49A58FC3-552C-49E9-9930-68612F248735}" type="presParOf" srcId="{B4999E61-2B93-46C8-AFE6-B47CE0BD2C6B}" destId="{2CBBA667-46AA-4C92-A6EF-BAC1E09C3792}" srcOrd="0" destOrd="0" presId="urn:microsoft.com/office/officeart/2005/8/layout/hProcess9"/>
    <dgm:cxn modelId="{E21256C0-BF65-49C5-87A5-27F77F4E4881}" type="presParOf" srcId="{B4999E61-2B93-46C8-AFE6-B47CE0BD2C6B}" destId="{39C276C1-C8C1-45B9-965E-DD4E2EB1C6F4}" srcOrd="1" destOrd="0" presId="urn:microsoft.com/office/officeart/2005/8/layout/hProcess9"/>
    <dgm:cxn modelId="{673CD289-ADF1-4821-BB33-67D7051C9706}" type="presParOf" srcId="{39C276C1-C8C1-45B9-965E-DD4E2EB1C6F4}" destId="{39A88B62-3BE6-4A9E-BB9F-3A8A85ACA9D9}" srcOrd="0" destOrd="0" presId="urn:microsoft.com/office/officeart/2005/8/layout/hProcess9"/>
    <dgm:cxn modelId="{06D05555-0450-40A1-8BF5-911EAC54949C}" type="presParOf" srcId="{39C276C1-C8C1-45B9-965E-DD4E2EB1C6F4}" destId="{407685A9-D8FD-4FBC-89E5-9DF051BD53B1}" srcOrd="1" destOrd="0" presId="urn:microsoft.com/office/officeart/2005/8/layout/hProcess9"/>
    <dgm:cxn modelId="{271B2CED-19EC-403D-94FF-1791A6423A34}" type="presParOf" srcId="{39C276C1-C8C1-45B9-965E-DD4E2EB1C6F4}" destId="{A7758EC7-4A03-49B8-8483-0A9B05FE4102}" srcOrd="2" destOrd="0" presId="urn:microsoft.com/office/officeart/2005/8/layout/hProcess9"/>
    <dgm:cxn modelId="{A16C63CA-FF10-470D-9028-D18758C8D876}" type="presParOf" srcId="{39C276C1-C8C1-45B9-965E-DD4E2EB1C6F4}" destId="{FF338BE9-B4AB-42DF-95E6-CA37A1246BD8}" srcOrd="3" destOrd="0" presId="urn:microsoft.com/office/officeart/2005/8/layout/hProcess9"/>
    <dgm:cxn modelId="{DE211C86-BF64-4207-ABA8-6A6BBBC0CC62}" type="presParOf" srcId="{39C276C1-C8C1-45B9-965E-DD4E2EB1C6F4}" destId="{420AA65B-6D42-47D7-87A8-00784DF89445}" srcOrd="4" destOrd="0" presId="urn:microsoft.com/office/officeart/2005/8/layout/hProcess9"/>
    <dgm:cxn modelId="{1B1F47BC-E726-4B15-89A0-725CD9D6A16D}" type="presParOf" srcId="{39C276C1-C8C1-45B9-965E-DD4E2EB1C6F4}" destId="{06EB396A-D1F7-45B5-9C42-A770793F05EF}" srcOrd="5" destOrd="0" presId="urn:microsoft.com/office/officeart/2005/8/layout/hProcess9"/>
    <dgm:cxn modelId="{00A31C4B-A695-4C6B-8383-EB95AD55DDF2}" type="presParOf" srcId="{39C276C1-C8C1-45B9-965E-DD4E2EB1C6F4}" destId="{FA7768E1-959F-413D-B387-38ED7334AC35}" srcOrd="6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232B-B7A5-4F3F-BFD4-DA0A34E9C637}" type="datetimeFigureOut">
              <a:rPr lang="es-EC" smtClean="0"/>
              <a:t>23/7/2018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5D29-3960-4D83-A77C-90038789E3E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908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232B-B7A5-4F3F-BFD4-DA0A34E9C637}" type="datetimeFigureOut">
              <a:rPr lang="es-EC" smtClean="0"/>
              <a:t>23/7/2018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5D29-3960-4D83-A77C-90038789E3E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174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232B-B7A5-4F3F-BFD4-DA0A34E9C637}" type="datetimeFigureOut">
              <a:rPr lang="es-EC" smtClean="0"/>
              <a:t>23/7/2018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5D29-3960-4D83-A77C-90038789E3E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3473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232B-B7A5-4F3F-BFD4-DA0A34E9C637}" type="datetimeFigureOut">
              <a:rPr lang="es-EC" smtClean="0"/>
              <a:t>23/7/2018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5D29-3960-4D83-A77C-90038789E3E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675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232B-B7A5-4F3F-BFD4-DA0A34E9C637}" type="datetimeFigureOut">
              <a:rPr lang="es-EC" smtClean="0"/>
              <a:t>23/7/2018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5D29-3960-4D83-A77C-90038789E3E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503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232B-B7A5-4F3F-BFD4-DA0A34E9C637}" type="datetimeFigureOut">
              <a:rPr lang="es-EC" smtClean="0"/>
              <a:t>23/7/2018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5D29-3960-4D83-A77C-90038789E3E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112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232B-B7A5-4F3F-BFD4-DA0A34E9C637}" type="datetimeFigureOut">
              <a:rPr lang="es-EC" smtClean="0"/>
              <a:t>23/7/2018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5D29-3960-4D83-A77C-90038789E3E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778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232B-B7A5-4F3F-BFD4-DA0A34E9C637}" type="datetimeFigureOut">
              <a:rPr lang="es-EC" smtClean="0"/>
              <a:t>23/7/2018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5D29-3960-4D83-A77C-90038789E3E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001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232B-B7A5-4F3F-BFD4-DA0A34E9C637}" type="datetimeFigureOut">
              <a:rPr lang="es-EC" smtClean="0"/>
              <a:t>23/7/2018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5D29-3960-4D83-A77C-90038789E3E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383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232B-B7A5-4F3F-BFD4-DA0A34E9C637}" type="datetimeFigureOut">
              <a:rPr lang="es-EC" smtClean="0"/>
              <a:t>23/7/2018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5D29-3960-4D83-A77C-90038789E3E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421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F232B-B7A5-4F3F-BFD4-DA0A34E9C637}" type="datetimeFigureOut">
              <a:rPr lang="es-EC" smtClean="0"/>
              <a:t>23/7/2018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5D29-3960-4D83-A77C-90038789E3E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650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F232B-B7A5-4F3F-BFD4-DA0A34E9C637}" type="datetimeFigureOut">
              <a:rPr lang="es-EC" smtClean="0"/>
              <a:t>23/7/2018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C5D29-3960-4D83-A77C-90038789E3E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501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68" y="136471"/>
            <a:ext cx="5102971" cy="9678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2258733" y="1328765"/>
            <a:ext cx="7185515" cy="9417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DEPARTAMENTO DE CIENCIAS ECONÓMICAS ADMINISTRATIVAS Y DEL COMERCIO</a:t>
            </a:r>
            <a:endPara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61061" y="2361184"/>
            <a:ext cx="7001301" cy="3838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CARRERA COMERCIO Y MARKETING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81336" y="3608826"/>
            <a:ext cx="9308123" cy="83061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TEMA: </a:t>
            </a: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“ANALISIS DE POSICIONAMIENTO DE LAS COOPERATIVAS DE AHORRO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CREDITO DEL SEGMENTO I DEL DISTRITO METROPOLITANO DE QUITO.”</a:t>
            </a:r>
            <a:endParaRPr lang="es-EC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414193" y="4819406"/>
            <a:ext cx="5042407" cy="37548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AUTOR:	 </a:t>
            </a:r>
            <a:r>
              <a:rPr lang="es-EC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DONOSO ACOSTA, CARLOS FERNANDO</a:t>
            </a:r>
            <a:endParaRPr lang="es-EC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20399" y="5455445"/>
            <a:ext cx="5673926" cy="37548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DIRECTOR:  </a:t>
            </a: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HERRERA ENRIQUEZ, GIOVANNI PATRICIO</a:t>
            </a:r>
            <a:endParaRPr lang="es-EC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946017" y="5920753"/>
            <a:ext cx="2222689" cy="7868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SANGOLQUÍ</a:t>
            </a:r>
            <a:endParaRPr lang="es-EC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</a:t>
            </a:r>
            <a:endParaRPr lang="es-EC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774A32B-A213-4A05-9104-84417CF778E1}"/>
              </a:ext>
            </a:extLst>
          </p:cNvPr>
          <p:cNvSpPr/>
          <p:nvPr/>
        </p:nvSpPr>
        <p:spPr>
          <a:xfrm>
            <a:off x="3454676" y="28356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/>
              <a:t>TRABAJO DE TITULACIÓN PREVIO A LA OBTENCIÓN DEL TITULO LICENCIADO EN COMERCIO Y MARKETING</a:t>
            </a:r>
          </a:p>
        </p:txBody>
      </p:sp>
    </p:spTree>
    <p:extLst>
      <p:ext uri="{BB962C8B-B14F-4D97-AF65-F5344CB8AC3E}">
        <p14:creationId xmlns:p14="http://schemas.microsoft.com/office/powerpoint/2010/main" val="944693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1486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/>
          <p:cNvSpPr/>
          <p:nvPr/>
        </p:nvSpPr>
        <p:spPr>
          <a:xfrm>
            <a:off x="2646824" y="6550025"/>
            <a:ext cx="9160246" cy="45719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2640474" y="6611710"/>
            <a:ext cx="9191198" cy="45719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876548"/>
              </p:ext>
            </p:extLst>
          </p:nvPr>
        </p:nvGraphicFramePr>
        <p:xfrm>
          <a:off x="3364305" y="1765413"/>
          <a:ext cx="5146040" cy="359973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5264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78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17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62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Días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Tareas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Horario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2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</a:rPr>
                        <a:t>Planificación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09h00 – 13h00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</a:rPr>
                        <a:t>Recolección de datos Sur de DMQ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</a:rPr>
                        <a:t>09h00 – 13h00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62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</a:rPr>
                        <a:t>Recolección de datos Norte de DMQ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</a:rPr>
                        <a:t>09h00 – 13h00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62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</a:rPr>
                        <a:t>Recolección de datos Centro de DMQ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</a:rPr>
                        <a:t>09h00 – 13h00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62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</a:rPr>
                        <a:t>Recolección de datos Valles del DMQ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>
                          <a:effectLst/>
                        </a:rPr>
                        <a:t>09h00 – 13h00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16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Entrega de recopilación de datos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09h00 – 16h00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3" name="Rectángulo 12"/>
          <p:cNvSpPr/>
          <p:nvPr/>
        </p:nvSpPr>
        <p:spPr>
          <a:xfrm>
            <a:off x="4631039" y="1203916"/>
            <a:ext cx="3017520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Cronograma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97334" y="102071"/>
            <a:ext cx="4649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6. Marco Metodológico</a:t>
            </a:r>
          </a:p>
        </p:txBody>
      </p:sp>
      <p:sp>
        <p:nvSpPr>
          <p:cNvPr id="15" name="Elipse 14"/>
          <p:cNvSpPr/>
          <p:nvPr/>
        </p:nvSpPr>
        <p:spPr>
          <a:xfrm>
            <a:off x="11749198" y="6347012"/>
            <a:ext cx="442802" cy="442802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chemeClr val="bg1"/>
                </a:solidFill>
              </a:rPr>
              <a:t>8</a:t>
            </a:r>
            <a:endParaRPr lang="es-EC" b="1" dirty="0">
              <a:solidFill>
                <a:schemeClr val="bg1"/>
              </a:solidFill>
            </a:endParaRPr>
          </a:p>
        </p:txBody>
      </p:sp>
      <p:pic>
        <p:nvPicPr>
          <p:cNvPr id="12" name="Imagen 11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5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218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4002" y="194086"/>
            <a:ext cx="4649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6. Marco Metodológico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68516" y="1330321"/>
            <a:ext cx="1676400" cy="71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/>
              <a:t>Demográficas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68516" y="2180995"/>
            <a:ext cx="1676400" cy="71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Genero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68516" y="2961363"/>
            <a:ext cx="1676400" cy="71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Estado civil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68516" y="3848323"/>
            <a:ext cx="1676400" cy="71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Educación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68516" y="4735282"/>
            <a:ext cx="1676400" cy="751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Sector económico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68516" y="5609768"/>
            <a:ext cx="1676400" cy="71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Edad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206173" y="1323065"/>
            <a:ext cx="1676400" cy="711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/>
              <a:t>Identidad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239926" y="2215695"/>
            <a:ext cx="1676400" cy="711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Autenticidad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2201448" y="4184821"/>
            <a:ext cx="1676400" cy="9512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Carta de identidad</a:t>
            </a:r>
          </a:p>
          <a:p>
            <a:pPr algn="ctr"/>
            <a:endParaRPr lang="es-EC" dirty="0"/>
          </a:p>
        </p:txBody>
      </p:sp>
      <p:sp>
        <p:nvSpPr>
          <p:cNvPr id="22" name="Rectángulo 21"/>
          <p:cNvSpPr/>
          <p:nvPr/>
        </p:nvSpPr>
        <p:spPr>
          <a:xfrm>
            <a:off x="2206173" y="3108325"/>
            <a:ext cx="1676400" cy="8478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Diseño de identidad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4143830" y="1355674"/>
            <a:ext cx="1676400" cy="711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/>
              <a:t>Conciencia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143830" y="2231472"/>
            <a:ext cx="1676400" cy="7298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Memoria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6081487" y="1355674"/>
            <a:ext cx="1676400" cy="71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/>
              <a:t>Asociación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6096001" y="3135531"/>
            <a:ext cx="1676400" cy="71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Atributos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6115240" y="4189711"/>
            <a:ext cx="1676400" cy="71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Beneficios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6081487" y="2232256"/>
            <a:ext cx="1676400" cy="71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Percepción de asociación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8019144" y="1330321"/>
            <a:ext cx="1676400" cy="711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/>
              <a:t>Imagen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8019144" y="2180995"/>
            <a:ext cx="1676400" cy="7803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Percepción sobre la marca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8019144" y="3135531"/>
            <a:ext cx="1676400" cy="711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Creencia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8019144" y="4179658"/>
            <a:ext cx="1676400" cy="711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Deseo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8019144" y="5185353"/>
            <a:ext cx="1676400" cy="751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Satisfacción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9923048" y="1316109"/>
            <a:ext cx="1676400" cy="711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</a:rPr>
              <a:t>Lealtad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9923048" y="2195811"/>
            <a:ext cx="1676400" cy="765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Fidelidad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9923048" y="3135833"/>
            <a:ext cx="1676400" cy="711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Conductual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9923048" y="4166523"/>
            <a:ext cx="1676400" cy="711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Emocional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4124591" y="4175301"/>
            <a:ext cx="1676400" cy="9512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Recordación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4129316" y="3098805"/>
            <a:ext cx="1676400" cy="8478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700" dirty="0"/>
              <a:t>Reconocimiento</a:t>
            </a:r>
          </a:p>
        </p:txBody>
      </p:sp>
      <p:sp>
        <p:nvSpPr>
          <p:cNvPr id="35" name="Elipse 34"/>
          <p:cNvSpPr/>
          <p:nvPr/>
        </p:nvSpPr>
        <p:spPr>
          <a:xfrm>
            <a:off x="11749198" y="6347012"/>
            <a:ext cx="442802" cy="442802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chemeClr val="bg1"/>
                </a:solidFill>
              </a:rPr>
              <a:t>9</a:t>
            </a:r>
            <a:endParaRPr lang="es-EC" b="1" dirty="0">
              <a:solidFill>
                <a:schemeClr val="bg1"/>
              </a:solidFill>
            </a:endParaRPr>
          </a:p>
        </p:txBody>
      </p:sp>
      <p:pic>
        <p:nvPicPr>
          <p:cNvPr id="36" name="Imagen 35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ángulo 36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Rectángulo 37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33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5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49520" y="31248"/>
            <a:ext cx="4804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7. Análisis de resultados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48667" y="969059"/>
            <a:ext cx="239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7.1 Demográficos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229919" y="1512631"/>
            <a:ext cx="419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La población femenina es la que más usa los servicios de las COACS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480928" y="1503294"/>
            <a:ext cx="419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El estado civil casado es el que más usa los servicios de las COACS</a:t>
            </a:r>
          </a:p>
        </p:txBody>
      </p:sp>
      <p:sp>
        <p:nvSpPr>
          <p:cNvPr id="22" name="Elipse 21"/>
          <p:cNvSpPr/>
          <p:nvPr/>
        </p:nvSpPr>
        <p:spPr>
          <a:xfrm>
            <a:off x="11698941" y="6333565"/>
            <a:ext cx="493059" cy="450377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10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16" name="Imagen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16" y="2198200"/>
            <a:ext cx="4819650" cy="34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72" y="2549945"/>
            <a:ext cx="3895725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Resultado de imagen para esp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Elipse 11"/>
          <p:cNvSpPr/>
          <p:nvPr/>
        </p:nvSpPr>
        <p:spPr>
          <a:xfrm>
            <a:off x="4133768" y="3672829"/>
            <a:ext cx="860612" cy="806824"/>
          </a:xfrm>
          <a:prstGeom prst="ellipse">
            <a:avLst/>
          </a:prstGeom>
          <a:solidFill>
            <a:schemeClr val="bg1"/>
          </a:solidFill>
          <a:ln>
            <a:solidFill>
              <a:srgbClr val="FF4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58%</a:t>
            </a:r>
          </a:p>
        </p:txBody>
      </p:sp>
      <p:cxnSp>
        <p:nvCxnSpPr>
          <p:cNvPr id="13" name="Conector recto de flecha 12"/>
          <p:cNvCxnSpPr/>
          <p:nvPr/>
        </p:nvCxnSpPr>
        <p:spPr>
          <a:xfrm flipH="1">
            <a:off x="3300051" y="4076241"/>
            <a:ext cx="83371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10711655" y="4479653"/>
            <a:ext cx="860612" cy="806824"/>
          </a:xfrm>
          <a:prstGeom prst="ellipse">
            <a:avLst/>
          </a:prstGeom>
          <a:solidFill>
            <a:schemeClr val="bg1"/>
          </a:solidFill>
          <a:ln>
            <a:solidFill>
              <a:srgbClr val="FF4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38%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 flipH="1" flipV="1">
            <a:off x="10160326" y="4883065"/>
            <a:ext cx="565469" cy="29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80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35220" y="101884"/>
            <a:ext cx="4804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7. Análisis de resultados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35220" y="1291787"/>
            <a:ext cx="239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7.1 Demográficos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216472" y="1835359"/>
            <a:ext cx="4197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La población con nivel de educación básico es la que menos usa los servicios de las COACS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280281" y="1835359"/>
            <a:ext cx="419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La población que más usa los servicios de las COACS, supera los 30 años</a:t>
            </a:r>
          </a:p>
        </p:txBody>
      </p:sp>
      <p:sp>
        <p:nvSpPr>
          <p:cNvPr id="47" name="Elipse 46"/>
          <p:cNvSpPr/>
          <p:nvPr/>
        </p:nvSpPr>
        <p:spPr>
          <a:xfrm>
            <a:off x="11698941" y="6333565"/>
            <a:ext cx="493059" cy="450377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11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20" name="Imagen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010" y="2817542"/>
            <a:ext cx="5505450" cy="3615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7" y="2840596"/>
            <a:ext cx="546735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Resultado de imagen para esp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Elipse 11"/>
          <p:cNvSpPr/>
          <p:nvPr/>
        </p:nvSpPr>
        <p:spPr>
          <a:xfrm>
            <a:off x="4926381" y="5059822"/>
            <a:ext cx="860612" cy="806824"/>
          </a:xfrm>
          <a:prstGeom prst="ellipse">
            <a:avLst/>
          </a:prstGeom>
          <a:solidFill>
            <a:schemeClr val="bg1"/>
          </a:solidFill>
          <a:ln>
            <a:solidFill>
              <a:srgbClr val="FF4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19%</a:t>
            </a:r>
          </a:p>
        </p:txBody>
      </p:sp>
      <p:cxnSp>
        <p:nvCxnSpPr>
          <p:cNvPr id="13" name="Conector recto de flecha 12"/>
          <p:cNvCxnSpPr>
            <a:stCxn id="12" idx="2"/>
          </p:cNvCxnSpPr>
          <p:nvPr/>
        </p:nvCxnSpPr>
        <p:spPr>
          <a:xfrm flipH="1">
            <a:off x="3886201" y="5463234"/>
            <a:ext cx="1040180" cy="1882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 flipV="1">
            <a:off x="3225800" y="5461000"/>
            <a:ext cx="1700582" cy="7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>
            <a:off x="10557378" y="5018073"/>
            <a:ext cx="860612" cy="806824"/>
          </a:xfrm>
          <a:prstGeom prst="ellipse">
            <a:avLst/>
          </a:prstGeom>
          <a:solidFill>
            <a:schemeClr val="bg1"/>
          </a:solidFill>
          <a:ln>
            <a:solidFill>
              <a:srgbClr val="FF4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20%</a:t>
            </a:r>
          </a:p>
        </p:txBody>
      </p:sp>
      <p:cxnSp>
        <p:nvCxnSpPr>
          <p:cNvPr id="21" name="Conector recto de flecha 20"/>
          <p:cNvCxnSpPr/>
          <p:nvPr/>
        </p:nvCxnSpPr>
        <p:spPr>
          <a:xfrm flipH="1" flipV="1">
            <a:off x="9220200" y="5270500"/>
            <a:ext cx="1320438" cy="1509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stCxn id="19" idx="2"/>
          </p:cNvCxnSpPr>
          <p:nvPr/>
        </p:nvCxnSpPr>
        <p:spPr>
          <a:xfrm flipH="1">
            <a:off x="7632700" y="5421485"/>
            <a:ext cx="2924678" cy="395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19" idx="2"/>
          </p:cNvCxnSpPr>
          <p:nvPr/>
        </p:nvCxnSpPr>
        <p:spPr>
          <a:xfrm flipH="1">
            <a:off x="7162800" y="5421485"/>
            <a:ext cx="3394578" cy="3189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4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2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697838" y="0"/>
            <a:ext cx="4804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7. Análisis de resultados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48667" y="646331"/>
            <a:ext cx="1876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7.2 Identidad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34117" y="1417269"/>
            <a:ext cx="419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Diseño de identidad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766493" y="1391869"/>
            <a:ext cx="419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Carta de identidad</a:t>
            </a:r>
          </a:p>
        </p:txBody>
      </p:sp>
      <p:sp>
        <p:nvSpPr>
          <p:cNvPr id="31" name="Elipse 30"/>
          <p:cNvSpPr/>
          <p:nvPr/>
        </p:nvSpPr>
        <p:spPr>
          <a:xfrm>
            <a:off x="11698941" y="6333565"/>
            <a:ext cx="493059" cy="450377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12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26" name="Imagen 2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10" y="2845174"/>
            <a:ext cx="53340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83" y="2777901"/>
            <a:ext cx="5276850" cy="330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Resultado de imagen para esp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Elipse 11"/>
          <p:cNvSpPr/>
          <p:nvPr/>
        </p:nvSpPr>
        <p:spPr>
          <a:xfrm>
            <a:off x="5347346" y="4688888"/>
            <a:ext cx="860612" cy="806824"/>
          </a:xfrm>
          <a:prstGeom prst="ellipse">
            <a:avLst/>
          </a:prstGeom>
          <a:solidFill>
            <a:schemeClr val="bg1"/>
          </a:solidFill>
          <a:ln>
            <a:solidFill>
              <a:srgbClr val="FF4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77%</a:t>
            </a:r>
          </a:p>
        </p:txBody>
      </p:sp>
      <p:cxnSp>
        <p:nvCxnSpPr>
          <p:cNvPr id="13" name="Conector recto de flecha 12"/>
          <p:cNvCxnSpPr>
            <a:stCxn id="12" idx="2"/>
          </p:cNvCxnSpPr>
          <p:nvPr/>
        </p:nvCxnSpPr>
        <p:spPr>
          <a:xfrm flipH="1" flipV="1">
            <a:off x="4318000" y="4737171"/>
            <a:ext cx="1029346" cy="3551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12" idx="2"/>
          </p:cNvCxnSpPr>
          <p:nvPr/>
        </p:nvCxnSpPr>
        <p:spPr>
          <a:xfrm flipH="1">
            <a:off x="3314700" y="5092300"/>
            <a:ext cx="203264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12" idx="2"/>
          </p:cNvCxnSpPr>
          <p:nvPr/>
        </p:nvCxnSpPr>
        <p:spPr>
          <a:xfrm flipH="1">
            <a:off x="3598494" y="5092300"/>
            <a:ext cx="1748852" cy="4034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1438044" y="1843714"/>
            <a:ext cx="419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Una </a:t>
            </a:r>
            <a:r>
              <a:rPr lang="en-US" dirty="0" err="1"/>
              <a:t>contundente</a:t>
            </a:r>
            <a:r>
              <a:rPr lang="en-US" dirty="0"/>
              <a:t> </a:t>
            </a:r>
            <a:r>
              <a:rPr lang="en-US" dirty="0" err="1"/>
              <a:t>mayoria</a:t>
            </a:r>
            <a:r>
              <a:rPr lang="en-US" dirty="0"/>
              <a:t> </a:t>
            </a:r>
            <a:r>
              <a:rPr lang="en-US" dirty="0" err="1"/>
              <a:t>afirma</a:t>
            </a:r>
            <a:r>
              <a:rPr lang="en-US" dirty="0"/>
              <a:t> que </a:t>
            </a:r>
            <a:r>
              <a:rPr lang="en-US" dirty="0" err="1"/>
              <a:t>conoce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poco</a:t>
            </a:r>
            <a:r>
              <a:rPr lang="en-US" dirty="0"/>
              <a:t> de las COAC del DMQ</a:t>
            </a:r>
            <a:endParaRPr lang="es-EC" dirty="0"/>
          </a:p>
        </p:txBody>
      </p:sp>
      <p:sp>
        <p:nvSpPr>
          <p:cNvPr id="17" name="Elipse 16"/>
          <p:cNvSpPr/>
          <p:nvPr/>
        </p:nvSpPr>
        <p:spPr>
          <a:xfrm>
            <a:off x="10804553" y="3390732"/>
            <a:ext cx="860612" cy="806824"/>
          </a:xfrm>
          <a:prstGeom prst="ellipse">
            <a:avLst/>
          </a:prstGeom>
          <a:solidFill>
            <a:schemeClr val="bg1"/>
          </a:solidFill>
          <a:ln>
            <a:solidFill>
              <a:srgbClr val="FF4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46%</a:t>
            </a:r>
          </a:p>
        </p:txBody>
      </p:sp>
      <p:cxnSp>
        <p:nvCxnSpPr>
          <p:cNvPr id="19" name="Conector recto de flecha 18"/>
          <p:cNvCxnSpPr>
            <a:stCxn id="17" idx="2"/>
          </p:cNvCxnSpPr>
          <p:nvPr/>
        </p:nvCxnSpPr>
        <p:spPr>
          <a:xfrm flipH="1" flipV="1">
            <a:off x="10337801" y="3593502"/>
            <a:ext cx="466752" cy="2006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17" idx="2"/>
          </p:cNvCxnSpPr>
          <p:nvPr/>
        </p:nvCxnSpPr>
        <p:spPr>
          <a:xfrm flipH="1">
            <a:off x="8502295" y="3794144"/>
            <a:ext cx="2302258" cy="2698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7096221" y="1854114"/>
            <a:ext cx="4197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 </a:t>
            </a:r>
            <a:r>
              <a:rPr lang="en-US" dirty="0" err="1"/>
              <a:t>poco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de la </a:t>
            </a:r>
            <a:r>
              <a:rPr lang="en-US" dirty="0" err="1"/>
              <a:t>mitad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encuentados</a:t>
            </a:r>
            <a:r>
              <a:rPr lang="en-US" dirty="0"/>
              <a:t> </a:t>
            </a:r>
            <a:r>
              <a:rPr lang="en-US" dirty="0" err="1"/>
              <a:t>encuentran</a:t>
            </a:r>
            <a:r>
              <a:rPr lang="en-US" dirty="0"/>
              <a:t> </a:t>
            </a:r>
            <a:r>
              <a:rPr lang="en-US" dirty="0" err="1"/>
              <a:t>diferencias</a:t>
            </a:r>
            <a:r>
              <a:rPr lang="en-US" dirty="0"/>
              <a:t> entre las COAC, </a:t>
            </a:r>
            <a:r>
              <a:rPr lang="en-US" dirty="0" err="1"/>
              <a:t>bancos</a:t>
            </a:r>
            <a:r>
              <a:rPr lang="en-US" dirty="0"/>
              <a:t> y </a:t>
            </a:r>
            <a:r>
              <a:rPr lang="en-US" dirty="0" err="1"/>
              <a:t>mutualistas</a:t>
            </a:r>
            <a:r>
              <a:rPr lang="en-US" dirty="0"/>
              <a:t>,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817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/>
      <p:bldP spid="12" grpId="0" animBg="1"/>
      <p:bldP spid="16" grpId="0"/>
      <p:bldP spid="17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48667" y="71761"/>
            <a:ext cx="4804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7. Análisis de resultados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48667" y="928718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7.2 Conciencia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339144" y="1443171"/>
            <a:ext cx="41972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Reconocimiento </a:t>
            </a:r>
          </a:p>
          <a:p>
            <a:pPr algn="ctr"/>
            <a:r>
              <a:rPr lang="es-EC" sz="1600" i="1" dirty="0"/>
              <a:t>“Top of Mind”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766376" y="1443171"/>
            <a:ext cx="41972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Recordación </a:t>
            </a:r>
          </a:p>
          <a:p>
            <a:pPr algn="ctr"/>
            <a:r>
              <a:rPr lang="es-EC" sz="1600" i="1" dirty="0"/>
              <a:t>“Share of Mind”</a:t>
            </a:r>
          </a:p>
        </p:txBody>
      </p:sp>
      <p:sp>
        <p:nvSpPr>
          <p:cNvPr id="29" name="Elipse 28"/>
          <p:cNvSpPr/>
          <p:nvPr/>
        </p:nvSpPr>
        <p:spPr>
          <a:xfrm>
            <a:off x="11698941" y="6333565"/>
            <a:ext cx="493059" cy="450377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13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5940"/>
            <a:ext cx="5753100" cy="408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417590"/>
            <a:ext cx="5372100" cy="38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Resultado de imagen para esp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CuadroTexto 13"/>
          <p:cNvSpPr txBox="1"/>
          <p:nvPr/>
        </p:nvSpPr>
        <p:spPr>
          <a:xfrm>
            <a:off x="1377740" y="2058724"/>
            <a:ext cx="4448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Cooprogreso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la </a:t>
            </a:r>
            <a:r>
              <a:rPr lang="en-US" dirty="0" err="1"/>
              <a:t>primera</a:t>
            </a:r>
            <a:r>
              <a:rPr lang="en-US" dirty="0"/>
              <a:t> </a:t>
            </a:r>
            <a:r>
              <a:rPr lang="en-US" dirty="0" err="1"/>
              <a:t>marca</a:t>
            </a:r>
            <a:r>
              <a:rPr lang="en-US" dirty="0"/>
              <a:t> de COAC que se </a:t>
            </a:r>
            <a:r>
              <a:rPr lang="en-US" dirty="0" err="1"/>
              <a:t>viene</a:t>
            </a:r>
            <a:r>
              <a:rPr lang="en-US" dirty="0"/>
              <a:t> a la </a:t>
            </a:r>
            <a:r>
              <a:rPr lang="en-US" dirty="0" err="1"/>
              <a:t>mente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encuestados</a:t>
            </a:r>
            <a:endParaRPr lang="es-EC" dirty="0"/>
          </a:p>
        </p:txBody>
      </p:sp>
      <p:sp>
        <p:nvSpPr>
          <p:cNvPr id="15" name="Elipse 14"/>
          <p:cNvSpPr/>
          <p:nvPr/>
        </p:nvSpPr>
        <p:spPr>
          <a:xfrm>
            <a:off x="4966421" y="4513703"/>
            <a:ext cx="860612" cy="806824"/>
          </a:xfrm>
          <a:prstGeom prst="ellipse">
            <a:avLst/>
          </a:prstGeom>
          <a:solidFill>
            <a:schemeClr val="bg1"/>
          </a:solidFill>
          <a:ln>
            <a:solidFill>
              <a:srgbClr val="FF4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14%</a:t>
            </a:r>
          </a:p>
        </p:txBody>
      </p:sp>
      <p:cxnSp>
        <p:nvCxnSpPr>
          <p:cNvPr id="16" name="Conector recto de flecha 15"/>
          <p:cNvCxnSpPr/>
          <p:nvPr/>
        </p:nvCxnSpPr>
        <p:spPr>
          <a:xfrm flipH="1">
            <a:off x="4272097" y="5117327"/>
            <a:ext cx="774943" cy="3664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>
            <a:off x="10845426" y="4683438"/>
            <a:ext cx="860612" cy="806824"/>
          </a:xfrm>
          <a:prstGeom prst="ellipse">
            <a:avLst/>
          </a:prstGeom>
          <a:solidFill>
            <a:schemeClr val="bg1"/>
          </a:solidFill>
          <a:ln>
            <a:solidFill>
              <a:srgbClr val="FF4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1ro</a:t>
            </a:r>
            <a:endParaRPr lang="es-EC" b="1" dirty="0">
              <a:solidFill>
                <a:schemeClr val="tx1"/>
              </a:solidFill>
            </a:endParaRPr>
          </a:p>
          <a:p>
            <a:pPr algn="ctr"/>
            <a:r>
              <a:rPr lang="es-EC" b="1" dirty="0">
                <a:solidFill>
                  <a:schemeClr val="tx1"/>
                </a:solidFill>
              </a:rPr>
              <a:t>22%</a:t>
            </a:r>
          </a:p>
        </p:txBody>
      </p:sp>
      <p:sp>
        <p:nvSpPr>
          <p:cNvPr id="20" name="Elipse 19"/>
          <p:cNvSpPr/>
          <p:nvPr/>
        </p:nvSpPr>
        <p:spPr>
          <a:xfrm>
            <a:off x="10428873" y="5389435"/>
            <a:ext cx="860612" cy="806824"/>
          </a:xfrm>
          <a:prstGeom prst="ellipse">
            <a:avLst/>
          </a:prstGeom>
          <a:solidFill>
            <a:schemeClr val="bg1"/>
          </a:solidFill>
          <a:ln>
            <a:solidFill>
              <a:srgbClr val="FF4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2do</a:t>
            </a:r>
            <a:endParaRPr lang="es-EC" b="1" dirty="0">
              <a:solidFill>
                <a:schemeClr val="tx1"/>
              </a:solidFill>
            </a:endParaRPr>
          </a:p>
          <a:p>
            <a:pPr algn="ctr"/>
            <a:r>
              <a:rPr lang="es-EC" b="1" dirty="0">
                <a:solidFill>
                  <a:schemeClr val="tx1"/>
                </a:solidFill>
              </a:rPr>
              <a:t>21%</a:t>
            </a:r>
          </a:p>
        </p:txBody>
      </p:sp>
      <p:sp>
        <p:nvSpPr>
          <p:cNvPr id="21" name="Elipse 20"/>
          <p:cNvSpPr/>
          <p:nvPr/>
        </p:nvSpPr>
        <p:spPr>
          <a:xfrm>
            <a:off x="10136160" y="4203232"/>
            <a:ext cx="860612" cy="806824"/>
          </a:xfrm>
          <a:prstGeom prst="ellipse">
            <a:avLst/>
          </a:prstGeom>
          <a:solidFill>
            <a:schemeClr val="bg1"/>
          </a:solidFill>
          <a:ln>
            <a:solidFill>
              <a:srgbClr val="FF4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3ro</a:t>
            </a:r>
            <a:endParaRPr lang="es-EC" b="1" dirty="0">
              <a:solidFill>
                <a:schemeClr val="tx1"/>
              </a:solidFill>
            </a:endParaRPr>
          </a:p>
          <a:p>
            <a:pPr algn="ctr"/>
            <a:r>
              <a:rPr lang="es-EC" b="1" dirty="0">
                <a:solidFill>
                  <a:schemeClr val="tx1"/>
                </a:solidFill>
              </a:rPr>
              <a:t>14%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8039818" y="2014275"/>
            <a:ext cx="2389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1ro. COOPROGRESO</a:t>
            </a:r>
          </a:p>
          <a:p>
            <a:r>
              <a:rPr lang="en-US" dirty="0"/>
              <a:t>2do. JEP</a:t>
            </a:r>
          </a:p>
          <a:p>
            <a:r>
              <a:rPr lang="en-US" dirty="0"/>
              <a:t>3ro. 29 DE OCTUBRE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613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/>
      <p:bldP spid="14" grpId="0"/>
      <p:bldP spid="15" grpId="0" animBg="1"/>
      <p:bldP spid="19" grpId="0" animBg="1"/>
      <p:bldP spid="20" grpId="0" animBg="1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42843" y="45884"/>
            <a:ext cx="4804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7. Análisis de resultados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48667" y="1157317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7.3 Asociación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224641" y="1500914"/>
            <a:ext cx="419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Atributos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870724" y="1483704"/>
            <a:ext cx="419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Beneficios</a:t>
            </a:r>
          </a:p>
        </p:txBody>
      </p:sp>
      <p:sp>
        <p:nvSpPr>
          <p:cNvPr id="39" name="Elipse 38"/>
          <p:cNvSpPr/>
          <p:nvPr/>
        </p:nvSpPr>
        <p:spPr>
          <a:xfrm>
            <a:off x="11698941" y="6333565"/>
            <a:ext cx="493059" cy="450377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14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19" name="Imagen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33" y="2373181"/>
            <a:ext cx="5448300" cy="370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33" y="2370094"/>
            <a:ext cx="5705475" cy="36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Resultado de imagen para esp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Elipse 11"/>
          <p:cNvSpPr/>
          <p:nvPr/>
        </p:nvSpPr>
        <p:spPr>
          <a:xfrm>
            <a:off x="5091773" y="3482827"/>
            <a:ext cx="672249" cy="630234"/>
          </a:xfrm>
          <a:prstGeom prst="ellipse">
            <a:avLst/>
          </a:prstGeom>
          <a:solidFill>
            <a:schemeClr val="bg1"/>
          </a:solidFill>
          <a:ln>
            <a:solidFill>
              <a:srgbClr val="FF4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tx1"/>
                </a:solidFill>
              </a:rPr>
              <a:t>28</a:t>
            </a:r>
            <a:r>
              <a:rPr lang="es-EC" sz="900" b="1" dirty="0">
                <a:solidFill>
                  <a:schemeClr val="tx1"/>
                </a:solidFill>
              </a:rPr>
              <a:t>%</a:t>
            </a:r>
            <a:endParaRPr lang="es-EC" sz="1200" b="1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3842127" y="3082170"/>
            <a:ext cx="672249" cy="630234"/>
          </a:xfrm>
          <a:prstGeom prst="ellipse">
            <a:avLst/>
          </a:prstGeom>
          <a:solidFill>
            <a:schemeClr val="bg1"/>
          </a:solidFill>
          <a:ln>
            <a:solidFill>
              <a:srgbClr val="FF4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tx1"/>
                </a:solidFill>
              </a:rPr>
              <a:t>22</a:t>
            </a:r>
            <a:r>
              <a:rPr lang="es-EC" sz="900" b="1" dirty="0">
                <a:solidFill>
                  <a:schemeClr val="tx1"/>
                </a:solidFill>
              </a:rPr>
              <a:t>%</a:t>
            </a:r>
            <a:endParaRPr lang="es-EC" sz="1200" b="1" dirty="0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851058" y="2711269"/>
            <a:ext cx="672249" cy="630234"/>
          </a:xfrm>
          <a:prstGeom prst="ellipse">
            <a:avLst/>
          </a:prstGeom>
          <a:solidFill>
            <a:schemeClr val="bg1"/>
          </a:solidFill>
          <a:ln>
            <a:solidFill>
              <a:srgbClr val="FF4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tx1"/>
                </a:solidFill>
              </a:rPr>
              <a:t>19</a:t>
            </a:r>
            <a:r>
              <a:rPr lang="es-EC" sz="900" b="1" dirty="0">
                <a:solidFill>
                  <a:schemeClr val="tx1"/>
                </a:solidFill>
              </a:rPr>
              <a:t>%</a:t>
            </a:r>
            <a:endParaRPr lang="es-EC" sz="1200" b="1" dirty="0">
              <a:solidFill>
                <a:schemeClr val="tx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025253" y="1853036"/>
            <a:ext cx="213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/>
              <a:t>1ro. SERVICIO</a:t>
            </a:r>
          </a:p>
          <a:p>
            <a:pPr algn="just"/>
            <a:r>
              <a:rPr lang="en-US" b="1" dirty="0"/>
              <a:t>2do. CONFIANZA</a:t>
            </a:r>
          </a:p>
          <a:p>
            <a:pPr algn="just"/>
            <a:r>
              <a:rPr lang="en-US" b="1" dirty="0"/>
              <a:t>3ro. CREDITO</a:t>
            </a:r>
            <a:endParaRPr lang="es-EC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364345" y="1863814"/>
            <a:ext cx="2787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 primero que se </a:t>
            </a:r>
            <a:r>
              <a:rPr lang="en-US" dirty="0" err="1"/>
              <a:t>viene</a:t>
            </a:r>
            <a:r>
              <a:rPr lang="en-US" dirty="0"/>
              <a:t> a la </a:t>
            </a:r>
            <a:r>
              <a:rPr lang="en-US" dirty="0" err="1"/>
              <a:t>mente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piensa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COAC.</a:t>
            </a:r>
            <a:endParaRPr lang="es-EC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929584" y="1863814"/>
            <a:ext cx="2787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 </a:t>
            </a:r>
            <a:r>
              <a:rPr lang="en-US" dirty="0" err="1"/>
              <a:t>es</a:t>
            </a:r>
            <a:r>
              <a:rPr lang="en-US" dirty="0"/>
              <a:t> lo que mas le </a:t>
            </a:r>
            <a:r>
              <a:rPr lang="en-US" dirty="0" err="1"/>
              <a:t>gusta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COAC.</a:t>
            </a:r>
            <a:endParaRPr lang="es-EC" dirty="0"/>
          </a:p>
        </p:txBody>
      </p:sp>
      <p:sp>
        <p:nvSpPr>
          <p:cNvPr id="21" name="Elipse 20"/>
          <p:cNvSpPr/>
          <p:nvPr/>
        </p:nvSpPr>
        <p:spPr>
          <a:xfrm>
            <a:off x="10846410" y="3595559"/>
            <a:ext cx="672249" cy="630234"/>
          </a:xfrm>
          <a:prstGeom prst="ellipse">
            <a:avLst/>
          </a:prstGeom>
          <a:solidFill>
            <a:schemeClr val="bg1"/>
          </a:solidFill>
          <a:ln>
            <a:solidFill>
              <a:srgbClr val="FF4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tx1"/>
                </a:solidFill>
              </a:rPr>
              <a:t>32</a:t>
            </a:r>
            <a:r>
              <a:rPr lang="es-EC" sz="900" b="1" dirty="0">
                <a:solidFill>
                  <a:schemeClr val="tx1"/>
                </a:solidFill>
              </a:rPr>
              <a:t>%</a:t>
            </a:r>
            <a:endParaRPr lang="es-EC" sz="1200" b="1" dirty="0">
              <a:solidFill>
                <a:schemeClr val="tx1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10081229" y="3026386"/>
            <a:ext cx="672249" cy="630234"/>
          </a:xfrm>
          <a:prstGeom prst="ellipse">
            <a:avLst/>
          </a:prstGeom>
          <a:solidFill>
            <a:schemeClr val="bg1"/>
          </a:solidFill>
          <a:ln>
            <a:solidFill>
              <a:srgbClr val="FF4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tx1"/>
                </a:solidFill>
              </a:rPr>
              <a:t>24</a:t>
            </a:r>
            <a:r>
              <a:rPr lang="es-EC" sz="900" b="1" dirty="0">
                <a:solidFill>
                  <a:schemeClr val="tx1"/>
                </a:solidFill>
              </a:rPr>
              <a:t>%</a:t>
            </a:r>
            <a:endParaRPr lang="es-EC" sz="1200" b="1" dirty="0">
              <a:solidFill>
                <a:schemeClr val="tx1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8764570" y="3397287"/>
            <a:ext cx="672249" cy="630234"/>
          </a:xfrm>
          <a:prstGeom prst="ellipse">
            <a:avLst/>
          </a:prstGeom>
          <a:solidFill>
            <a:schemeClr val="bg1"/>
          </a:solidFill>
          <a:ln>
            <a:solidFill>
              <a:srgbClr val="FF4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tx1"/>
                </a:solidFill>
              </a:rPr>
              <a:t>14</a:t>
            </a:r>
            <a:r>
              <a:rPr lang="es-EC" sz="900" b="1" dirty="0">
                <a:solidFill>
                  <a:schemeClr val="tx1"/>
                </a:solidFill>
              </a:rPr>
              <a:t>%</a:t>
            </a:r>
            <a:endParaRPr lang="es-EC" sz="1200" b="1" dirty="0">
              <a:solidFill>
                <a:schemeClr val="tx1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9703343" y="1787939"/>
            <a:ext cx="213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/>
              <a:t>1ro. SERVICIO</a:t>
            </a:r>
          </a:p>
          <a:p>
            <a:pPr algn="just"/>
            <a:r>
              <a:rPr lang="en-US" b="1" dirty="0"/>
              <a:t>2do. NADA</a:t>
            </a:r>
          </a:p>
          <a:p>
            <a:pPr algn="just"/>
            <a:r>
              <a:rPr lang="en-US" b="1" dirty="0"/>
              <a:t>3ro. CONFIANZA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93104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/>
      <p:bldP spid="12" grpId="0" animBg="1"/>
      <p:bldP spid="13" grpId="0" animBg="1"/>
      <p:bldP spid="14" grpId="0" animBg="1"/>
      <p:bldP spid="15" grpId="0"/>
      <p:bldP spid="4" grpId="0"/>
      <p:bldP spid="17" grpId="0"/>
      <p:bldP spid="21" grpId="0" animBg="1"/>
      <p:bldP spid="22" grpId="0" animBg="1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663" y="2034074"/>
            <a:ext cx="5570561" cy="3780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9" y="2073821"/>
            <a:ext cx="5370994" cy="36946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385301" y="91217"/>
            <a:ext cx="4804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7. Análisis de resultados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22835" y="849532"/>
            <a:ext cx="1593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7.4 Imagen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33804" y="1391869"/>
            <a:ext cx="49398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Usabilidad o Deseabilidad </a:t>
            </a:r>
          </a:p>
          <a:p>
            <a:pPr algn="ctr"/>
            <a:r>
              <a:rPr lang="es-EC" sz="1600" dirty="0"/>
              <a:t>Likert (Calidad, Infraestructura, Rapidez, Tasa, Responsabilidad, Amabilidad)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848276" y="1445400"/>
            <a:ext cx="41972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Percepción de la importancia</a:t>
            </a:r>
          </a:p>
          <a:p>
            <a:pPr algn="ctr"/>
            <a:r>
              <a:rPr lang="es-EC" sz="1600" dirty="0"/>
              <a:t>Likert (Valores cooperativos)</a:t>
            </a:r>
          </a:p>
        </p:txBody>
      </p:sp>
      <p:sp>
        <p:nvSpPr>
          <p:cNvPr id="19" name="Elipse 18"/>
          <p:cNvSpPr/>
          <p:nvPr/>
        </p:nvSpPr>
        <p:spPr>
          <a:xfrm>
            <a:off x="5626096" y="2685442"/>
            <a:ext cx="860612" cy="806824"/>
          </a:xfrm>
          <a:prstGeom prst="ellipse">
            <a:avLst/>
          </a:prstGeom>
          <a:solidFill>
            <a:schemeClr val="bg1"/>
          </a:solidFill>
          <a:ln>
            <a:solidFill>
              <a:srgbClr val="FF4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68%</a:t>
            </a:r>
          </a:p>
        </p:txBody>
      </p:sp>
      <p:cxnSp>
        <p:nvCxnSpPr>
          <p:cNvPr id="20" name="Conector recto de flecha 19"/>
          <p:cNvCxnSpPr>
            <a:stCxn id="19" idx="2"/>
          </p:cNvCxnSpPr>
          <p:nvPr/>
        </p:nvCxnSpPr>
        <p:spPr>
          <a:xfrm flipH="1" flipV="1">
            <a:off x="4735286" y="2716332"/>
            <a:ext cx="890810" cy="3725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5322784" y="3141516"/>
            <a:ext cx="31782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>
            <a:off x="4749800" y="3212467"/>
            <a:ext cx="890810" cy="4250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Elipse 22"/>
          <p:cNvSpPr/>
          <p:nvPr/>
        </p:nvSpPr>
        <p:spPr>
          <a:xfrm>
            <a:off x="10887392" y="2662421"/>
            <a:ext cx="860612" cy="806824"/>
          </a:xfrm>
          <a:prstGeom prst="ellipse">
            <a:avLst/>
          </a:prstGeom>
          <a:solidFill>
            <a:schemeClr val="bg1"/>
          </a:solidFill>
          <a:ln>
            <a:solidFill>
              <a:srgbClr val="FF4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71%</a:t>
            </a:r>
          </a:p>
        </p:txBody>
      </p:sp>
      <p:cxnSp>
        <p:nvCxnSpPr>
          <p:cNvPr id="24" name="Conector recto de flecha 23"/>
          <p:cNvCxnSpPr>
            <a:stCxn id="23" idx="2"/>
          </p:cNvCxnSpPr>
          <p:nvPr/>
        </p:nvCxnSpPr>
        <p:spPr>
          <a:xfrm flipH="1" flipV="1">
            <a:off x="8864602" y="3059826"/>
            <a:ext cx="2022790" cy="60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>
            <a:stCxn id="23" idx="2"/>
          </p:cNvCxnSpPr>
          <p:nvPr/>
        </p:nvCxnSpPr>
        <p:spPr>
          <a:xfrm flipH="1">
            <a:off x="9586143" y="3065833"/>
            <a:ext cx="1301249" cy="5716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Elipse 30"/>
          <p:cNvSpPr/>
          <p:nvPr/>
        </p:nvSpPr>
        <p:spPr>
          <a:xfrm>
            <a:off x="11698941" y="6333565"/>
            <a:ext cx="493059" cy="450377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16</a:t>
            </a:r>
            <a:endParaRPr lang="es-EC" sz="1600" b="1" dirty="0">
              <a:solidFill>
                <a:schemeClr val="bg1"/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3267532" y="5443215"/>
            <a:ext cx="860612" cy="806824"/>
          </a:xfrm>
          <a:prstGeom prst="ellipse">
            <a:avLst/>
          </a:prstGeom>
          <a:solidFill>
            <a:schemeClr val="bg1"/>
          </a:solidFill>
          <a:ln>
            <a:solidFill>
              <a:srgbClr val="FF4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0.95</a:t>
            </a:r>
          </a:p>
        </p:txBody>
      </p:sp>
      <p:sp>
        <p:nvSpPr>
          <p:cNvPr id="33" name="Elipse 32"/>
          <p:cNvSpPr/>
          <p:nvPr/>
        </p:nvSpPr>
        <p:spPr>
          <a:xfrm>
            <a:off x="8454067" y="5419165"/>
            <a:ext cx="860612" cy="806824"/>
          </a:xfrm>
          <a:prstGeom prst="ellipse">
            <a:avLst/>
          </a:prstGeom>
          <a:solidFill>
            <a:schemeClr val="bg1"/>
          </a:solidFill>
          <a:ln>
            <a:solidFill>
              <a:srgbClr val="FF4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0.95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513939" y="5578302"/>
            <a:ext cx="1518873" cy="493457"/>
          </a:xfrm>
          <a:prstGeom prst="rect">
            <a:avLst/>
          </a:prstGeom>
          <a:ln>
            <a:solidFill>
              <a:srgbClr val="FF443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Alfa de Cronbach</a:t>
            </a:r>
          </a:p>
        </p:txBody>
      </p:sp>
      <p:cxnSp>
        <p:nvCxnSpPr>
          <p:cNvPr id="34" name="Conector recto de flecha 33"/>
          <p:cNvCxnSpPr/>
          <p:nvPr/>
        </p:nvCxnSpPr>
        <p:spPr>
          <a:xfrm>
            <a:off x="4128144" y="5841329"/>
            <a:ext cx="1385795" cy="0"/>
          </a:xfrm>
          <a:prstGeom prst="straightConnector1">
            <a:avLst/>
          </a:prstGeom>
          <a:ln>
            <a:solidFill>
              <a:srgbClr val="FF443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7032812" y="5810776"/>
            <a:ext cx="1385795" cy="0"/>
          </a:xfrm>
          <a:prstGeom prst="straightConnector1">
            <a:avLst/>
          </a:prstGeom>
          <a:ln>
            <a:solidFill>
              <a:srgbClr val="FF443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>
            <a:stCxn id="23" idx="2"/>
          </p:cNvCxnSpPr>
          <p:nvPr/>
        </p:nvCxnSpPr>
        <p:spPr>
          <a:xfrm flipH="1" flipV="1">
            <a:off x="10610618" y="2617151"/>
            <a:ext cx="276774" cy="4486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9" name="Imagen 38" descr="Resultado de imagen para esp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ángulo 39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Rectángulo 40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5235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/>
      <p:bldP spid="19" grpId="0" animBg="1"/>
      <p:bldP spid="23" grpId="0" animBg="1"/>
      <p:bldP spid="32" grpId="0" animBg="1"/>
      <p:bldP spid="33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534" y="2130339"/>
            <a:ext cx="5314602" cy="375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30844"/>
            <a:ext cx="5936342" cy="39584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257957" y="0"/>
            <a:ext cx="4804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7. Análisis de resultados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92209" y="762443"/>
            <a:ext cx="1641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7.5 Lealtad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88857" y="1212554"/>
            <a:ext cx="493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Conductual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235953" y="1214511"/>
            <a:ext cx="419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Emocional</a:t>
            </a:r>
          </a:p>
        </p:txBody>
      </p:sp>
      <p:sp>
        <p:nvSpPr>
          <p:cNvPr id="19" name="Elipse 18"/>
          <p:cNvSpPr/>
          <p:nvPr/>
        </p:nvSpPr>
        <p:spPr>
          <a:xfrm>
            <a:off x="5401948" y="3080232"/>
            <a:ext cx="860612" cy="806824"/>
          </a:xfrm>
          <a:prstGeom prst="ellipse">
            <a:avLst/>
          </a:prstGeom>
          <a:solidFill>
            <a:schemeClr val="bg1"/>
          </a:solidFill>
          <a:ln>
            <a:solidFill>
              <a:srgbClr val="FF4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62%</a:t>
            </a:r>
          </a:p>
        </p:txBody>
      </p:sp>
      <p:sp>
        <p:nvSpPr>
          <p:cNvPr id="23" name="Elipse 22"/>
          <p:cNvSpPr/>
          <p:nvPr/>
        </p:nvSpPr>
        <p:spPr>
          <a:xfrm>
            <a:off x="10849533" y="2987315"/>
            <a:ext cx="860612" cy="806824"/>
          </a:xfrm>
          <a:prstGeom prst="ellipse">
            <a:avLst/>
          </a:prstGeom>
          <a:solidFill>
            <a:schemeClr val="bg1"/>
          </a:solidFill>
          <a:ln>
            <a:solidFill>
              <a:srgbClr val="FF4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73%</a:t>
            </a:r>
          </a:p>
        </p:txBody>
      </p:sp>
      <p:sp>
        <p:nvSpPr>
          <p:cNvPr id="26" name="Elipse 25"/>
          <p:cNvSpPr/>
          <p:nvPr/>
        </p:nvSpPr>
        <p:spPr>
          <a:xfrm>
            <a:off x="11698941" y="6333565"/>
            <a:ext cx="493059" cy="450377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18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16" name="Imagen 15" descr="Resultado de imagen para esp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/>
          <p:cNvSpPr txBox="1"/>
          <p:nvPr/>
        </p:nvSpPr>
        <p:spPr>
          <a:xfrm>
            <a:off x="2130701" y="1701403"/>
            <a:ext cx="3701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Comportamiento</a:t>
            </a:r>
            <a:r>
              <a:rPr lang="en-US" dirty="0"/>
              <a:t> normal de </a:t>
            </a:r>
            <a:r>
              <a:rPr lang="en-US" dirty="0" err="1"/>
              <a:t>uso</a:t>
            </a:r>
            <a:r>
              <a:rPr lang="en-US" dirty="0"/>
              <a:t> de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instituciones</a:t>
            </a:r>
            <a:r>
              <a:rPr lang="en-US" dirty="0"/>
              <a:t> </a:t>
            </a:r>
            <a:r>
              <a:rPr lang="en-US" dirty="0" err="1"/>
              <a:t>financieros</a:t>
            </a:r>
            <a:endParaRPr lang="es-EC" dirty="0"/>
          </a:p>
        </p:txBody>
      </p:sp>
      <p:sp>
        <p:nvSpPr>
          <p:cNvPr id="29" name="CuadroTexto 28"/>
          <p:cNvSpPr txBox="1"/>
          <p:nvPr/>
        </p:nvSpPr>
        <p:spPr>
          <a:xfrm>
            <a:off x="7234022" y="1517489"/>
            <a:ext cx="4197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Comportamiento</a:t>
            </a:r>
            <a:r>
              <a:rPr lang="en-US" dirty="0"/>
              <a:t> </a:t>
            </a:r>
            <a:r>
              <a:rPr lang="en-US" dirty="0" err="1"/>
              <a:t>emocional</a:t>
            </a:r>
            <a:r>
              <a:rPr lang="en-US" dirty="0"/>
              <a:t> de </a:t>
            </a:r>
            <a:r>
              <a:rPr lang="en-US" dirty="0" err="1"/>
              <a:t>uso</a:t>
            </a:r>
            <a:r>
              <a:rPr lang="en-US" dirty="0"/>
              <a:t> y </a:t>
            </a:r>
            <a:r>
              <a:rPr lang="en-US" dirty="0" err="1"/>
              <a:t>recomendacion</a:t>
            </a:r>
            <a:r>
              <a:rPr lang="en-US" dirty="0"/>
              <a:t> de </a:t>
            </a:r>
            <a:r>
              <a:rPr lang="en-US" dirty="0" err="1"/>
              <a:t>servicios</a:t>
            </a:r>
            <a:r>
              <a:rPr lang="en-US" dirty="0"/>
              <a:t> de </a:t>
            </a:r>
            <a:r>
              <a:rPr lang="en-US" dirty="0" err="1"/>
              <a:t>instituciones</a:t>
            </a:r>
            <a:r>
              <a:rPr lang="en-US" dirty="0"/>
              <a:t> </a:t>
            </a:r>
            <a:r>
              <a:rPr lang="en-US" dirty="0" err="1"/>
              <a:t>financieros</a:t>
            </a:r>
            <a:endParaRPr lang="es-EC" dirty="0"/>
          </a:p>
        </p:txBody>
      </p:sp>
      <p:cxnSp>
        <p:nvCxnSpPr>
          <p:cNvPr id="30" name="Conector recto de flecha 29"/>
          <p:cNvCxnSpPr/>
          <p:nvPr/>
        </p:nvCxnSpPr>
        <p:spPr>
          <a:xfrm flipH="1">
            <a:off x="9999050" y="3262180"/>
            <a:ext cx="859013" cy="165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 flipH="1">
            <a:off x="10154420" y="3278692"/>
            <a:ext cx="695113" cy="3165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 flipH="1" flipV="1">
            <a:off x="10682167" y="2987315"/>
            <a:ext cx="192903" cy="2317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53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/>
      <p:bldP spid="19" grpId="0" animBg="1"/>
      <p:bldP spid="23" grpId="0" animBg="1"/>
      <p:bldP spid="5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7957" y="0"/>
            <a:ext cx="5745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8. Confirmación de Hipótesis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92209" y="762443"/>
            <a:ext cx="77263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8.1 </a:t>
            </a:r>
            <a:r>
              <a:rPr lang="es-EC" sz="2400" dirty="0"/>
              <a:t>La población de sexo femenino es la </a:t>
            </a:r>
          </a:p>
          <a:p>
            <a:r>
              <a:rPr lang="es-EC" sz="2400" dirty="0"/>
              <a:t>que con mayor frecuencia usa los servicios de </a:t>
            </a:r>
          </a:p>
          <a:p>
            <a:r>
              <a:rPr lang="es-EC" sz="2400" dirty="0"/>
              <a:t>las cooperativas de ahorro y crédito del segmento I del DMQ</a:t>
            </a:r>
          </a:p>
          <a:p>
            <a:endParaRPr lang="es-EC" sz="2400" b="1" dirty="0"/>
          </a:p>
        </p:txBody>
      </p:sp>
      <p:sp>
        <p:nvSpPr>
          <p:cNvPr id="26" name="Elipse 25"/>
          <p:cNvSpPr/>
          <p:nvPr/>
        </p:nvSpPr>
        <p:spPr>
          <a:xfrm>
            <a:off x="11698941" y="6333565"/>
            <a:ext cx="493059" cy="450377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18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16" name="Imagen 15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1420563" y="2838545"/>
            <a:ext cx="28165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58%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003312" y="3005972"/>
            <a:ext cx="34653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Hipótesis </a:t>
            </a:r>
          </a:p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confirmada</a:t>
            </a:r>
          </a:p>
        </p:txBody>
      </p:sp>
    </p:spTree>
    <p:extLst>
      <p:ext uri="{BB962C8B-B14F-4D97-AF65-F5344CB8AC3E}">
        <p14:creationId xmlns:p14="http://schemas.microsoft.com/office/powerpoint/2010/main" val="21005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11749198" y="6347012"/>
            <a:ext cx="442802" cy="442802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chemeClr val="bg1"/>
                </a:solidFill>
              </a:rPr>
              <a:t>2</a:t>
            </a:r>
            <a:endParaRPr lang="es-EC" b="1" dirty="0">
              <a:solidFill>
                <a:schemeClr val="bg1"/>
              </a:solidFill>
            </a:endParaRPr>
          </a:p>
        </p:txBody>
      </p:sp>
      <p:cxnSp>
        <p:nvCxnSpPr>
          <p:cNvPr id="222" name="Conector recto 221"/>
          <p:cNvCxnSpPr/>
          <p:nvPr/>
        </p:nvCxnSpPr>
        <p:spPr>
          <a:xfrm>
            <a:off x="3494355" y="2747705"/>
            <a:ext cx="23467" cy="84875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4" name="Conector recto 223"/>
          <p:cNvCxnSpPr/>
          <p:nvPr/>
        </p:nvCxnSpPr>
        <p:spPr>
          <a:xfrm>
            <a:off x="5793114" y="2747705"/>
            <a:ext cx="23467" cy="84875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6" name="Conector recto 225"/>
          <p:cNvCxnSpPr/>
          <p:nvPr/>
        </p:nvCxnSpPr>
        <p:spPr>
          <a:xfrm>
            <a:off x="6515960" y="4416052"/>
            <a:ext cx="23467" cy="848756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28" name="Conector recto 227"/>
          <p:cNvCxnSpPr/>
          <p:nvPr/>
        </p:nvCxnSpPr>
        <p:spPr>
          <a:xfrm>
            <a:off x="8940362" y="4416051"/>
            <a:ext cx="23467" cy="848756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29" name="Conector recto 228"/>
          <p:cNvCxnSpPr/>
          <p:nvPr/>
        </p:nvCxnSpPr>
        <p:spPr>
          <a:xfrm>
            <a:off x="6492496" y="2735498"/>
            <a:ext cx="23467" cy="84875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1" name="Conector recto 230"/>
          <p:cNvCxnSpPr/>
          <p:nvPr/>
        </p:nvCxnSpPr>
        <p:spPr>
          <a:xfrm>
            <a:off x="8877497" y="2735497"/>
            <a:ext cx="23467" cy="84875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3" name="Conector recto 232"/>
          <p:cNvCxnSpPr/>
          <p:nvPr/>
        </p:nvCxnSpPr>
        <p:spPr>
          <a:xfrm>
            <a:off x="5780938" y="4419414"/>
            <a:ext cx="23467" cy="848756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35" name="Conector recto 234"/>
          <p:cNvCxnSpPr/>
          <p:nvPr/>
        </p:nvCxnSpPr>
        <p:spPr>
          <a:xfrm>
            <a:off x="3421606" y="4414980"/>
            <a:ext cx="23467" cy="848756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37" name="Rectángulo 236"/>
          <p:cNvSpPr/>
          <p:nvPr/>
        </p:nvSpPr>
        <p:spPr>
          <a:xfrm>
            <a:off x="1617486" y="2903769"/>
            <a:ext cx="2133710" cy="4773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Bajos niveles de fidelización</a:t>
            </a:r>
          </a:p>
        </p:txBody>
      </p:sp>
      <p:sp>
        <p:nvSpPr>
          <p:cNvPr id="238" name="Rectángulo 237"/>
          <p:cNvSpPr/>
          <p:nvPr/>
        </p:nvSpPr>
        <p:spPr>
          <a:xfrm>
            <a:off x="3930877" y="2903769"/>
            <a:ext cx="2133710" cy="4773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Bajo nivel de posicionamiento</a:t>
            </a:r>
          </a:p>
        </p:txBody>
      </p:sp>
      <p:sp>
        <p:nvSpPr>
          <p:cNvPr id="239" name="Rectángulo 238"/>
          <p:cNvSpPr/>
          <p:nvPr/>
        </p:nvSpPr>
        <p:spPr>
          <a:xfrm>
            <a:off x="6277957" y="2903769"/>
            <a:ext cx="2133710" cy="4773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Deficiente gestión de los canales de comunicación</a:t>
            </a:r>
          </a:p>
        </p:txBody>
      </p:sp>
      <p:sp>
        <p:nvSpPr>
          <p:cNvPr id="240" name="Rectángulo 239"/>
          <p:cNvSpPr/>
          <p:nvPr/>
        </p:nvSpPr>
        <p:spPr>
          <a:xfrm>
            <a:off x="8625036" y="2903769"/>
            <a:ext cx="2133710" cy="4773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Bajo nivel de competitividad</a:t>
            </a:r>
          </a:p>
        </p:txBody>
      </p:sp>
      <p:sp>
        <p:nvSpPr>
          <p:cNvPr id="241" name="Rectángulo 240"/>
          <p:cNvSpPr/>
          <p:nvPr/>
        </p:nvSpPr>
        <p:spPr>
          <a:xfrm>
            <a:off x="2358675" y="3596460"/>
            <a:ext cx="7872268" cy="8279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/>
              <a:t>Deficiente posicionamiento de las cooperativas de ahorro y crédito del segmento I del DMQ</a:t>
            </a:r>
          </a:p>
        </p:txBody>
      </p:sp>
      <p:sp>
        <p:nvSpPr>
          <p:cNvPr id="242" name="Rectángulo 241"/>
          <p:cNvSpPr/>
          <p:nvPr/>
        </p:nvSpPr>
        <p:spPr>
          <a:xfrm>
            <a:off x="8691482" y="4544355"/>
            <a:ext cx="2133710" cy="5535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400" dirty="0"/>
              <a:t>Poca diversificación del portafolio de productos</a:t>
            </a:r>
            <a:endParaRPr lang="es-EC" sz="1400" dirty="0"/>
          </a:p>
        </p:txBody>
      </p:sp>
      <p:sp>
        <p:nvSpPr>
          <p:cNvPr id="243" name="Rectángulo 242"/>
          <p:cNvSpPr/>
          <p:nvPr/>
        </p:nvSpPr>
        <p:spPr>
          <a:xfrm>
            <a:off x="6344401" y="4537071"/>
            <a:ext cx="2133710" cy="5608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Limitado recurso humano para el área de mercadeo</a:t>
            </a:r>
          </a:p>
        </p:txBody>
      </p:sp>
      <p:sp>
        <p:nvSpPr>
          <p:cNvPr id="244" name="Rectángulo 243"/>
          <p:cNvSpPr/>
          <p:nvPr/>
        </p:nvSpPr>
        <p:spPr>
          <a:xfrm>
            <a:off x="3997322" y="4544355"/>
            <a:ext cx="2133710" cy="5535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Deficiente sistema de gestión de clientes </a:t>
            </a:r>
          </a:p>
        </p:txBody>
      </p:sp>
      <p:sp>
        <p:nvSpPr>
          <p:cNvPr id="245" name="Rectángulo 244"/>
          <p:cNvSpPr/>
          <p:nvPr/>
        </p:nvSpPr>
        <p:spPr>
          <a:xfrm>
            <a:off x="1683931" y="4544355"/>
            <a:ext cx="2133710" cy="553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/>
              <a:t>Poco interés en el área comercial por parte de los directivos</a:t>
            </a:r>
          </a:p>
        </p:txBody>
      </p:sp>
      <p:sp>
        <p:nvSpPr>
          <p:cNvPr id="246" name="CuadroTexto 245"/>
          <p:cNvSpPr txBox="1"/>
          <p:nvPr/>
        </p:nvSpPr>
        <p:spPr>
          <a:xfrm>
            <a:off x="177750" y="-38044"/>
            <a:ext cx="6117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600" b="1" dirty="0"/>
              <a:t>1. Planteamiento del problema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3494355" y="2735497"/>
            <a:ext cx="54050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/>
          <p:cNvCxnSpPr/>
          <p:nvPr/>
        </p:nvCxnSpPr>
        <p:spPr>
          <a:xfrm flipV="1">
            <a:off x="6103311" y="1856822"/>
            <a:ext cx="0" cy="890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5204012" y="2055402"/>
            <a:ext cx="1963270" cy="5098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Cliente</a:t>
            </a:r>
            <a:r>
              <a:rPr lang="en-US" dirty="0"/>
              <a:t> </a:t>
            </a:r>
            <a:r>
              <a:rPr lang="en-US" dirty="0" err="1"/>
              <a:t>interno</a:t>
            </a:r>
            <a:r>
              <a:rPr lang="en-US" dirty="0"/>
              <a:t> </a:t>
            </a:r>
            <a:r>
              <a:rPr lang="en-US" dirty="0" err="1"/>
              <a:t>desmotivado</a:t>
            </a:r>
            <a:endParaRPr lang="es-EC" dirty="0"/>
          </a:p>
        </p:txBody>
      </p:sp>
      <p:sp>
        <p:nvSpPr>
          <p:cNvPr id="54" name="Rectángulo 53"/>
          <p:cNvSpPr/>
          <p:nvPr/>
        </p:nvSpPr>
        <p:spPr>
          <a:xfrm>
            <a:off x="4787242" y="1293589"/>
            <a:ext cx="2687579" cy="5510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Disminucion</a:t>
            </a:r>
            <a:r>
              <a:rPr lang="en-US" dirty="0"/>
              <a:t> de la </a:t>
            </a:r>
            <a:r>
              <a:rPr lang="en-US" dirty="0" err="1"/>
              <a:t>rentabilidad</a:t>
            </a:r>
            <a:r>
              <a:rPr lang="en-US" dirty="0"/>
              <a:t> de la COAC</a:t>
            </a:r>
            <a:endParaRPr lang="es-EC" dirty="0"/>
          </a:p>
        </p:txBody>
      </p:sp>
      <p:cxnSp>
        <p:nvCxnSpPr>
          <p:cNvPr id="56" name="Conector recto 55"/>
          <p:cNvCxnSpPr/>
          <p:nvPr/>
        </p:nvCxnSpPr>
        <p:spPr>
          <a:xfrm>
            <a:off x="3445073" y="5263736"/>
            <a:ext cx="5518756" cy="0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58" name="Conector recto de flecha 57"/>
          <p:cNvCxnSpPr/>
          <p:nvPr/>
        </p:nvCxnSpPr>
        <p:spPr>
          <a:xfrm>
            <a:off x="6157890" y="5263736"/>
            <a:ext cx="0" cy="596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60" name="Rectángulo 59"/>
          <p:cNvSpPr/>
          <p:nvPr/>
        </p:nvSpPr>
        <p:spPr>
          <a:xfrm>
            <a:off x="4948519" y="5869023"/>
            <a:ext cx="2445620" cy="6452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Inadecuadas</a:t>
            </a:r>
            <a:r>
              <a:rPr lang="en-US" dirty="0"/>
              <a:t> </a:t>
            </a:r>
            <a:r>
              <a:rPr lang="en-US" dirty="0" err="1"/>
              <a:t>estrategias</a:t>
            </a:r>
            <a:r>
              <a:rPr lang="en-US" dirty="0"/>
              <a:t> de </a:t>
            </a:r>
            <a:r>
              <a:rPr lang="en-US" dirty="0" err="1"/>
              <a:t>mercadeo</a:t>
            </a:r>
            <a:endParaRPr lang="es-EC" dirty="0"/>
          </a:p>
        </p:txBody>
      </p:sp>
      <p:pic>
        <p:nvPicPr>
          <p:cNvPr id="28" name="Imagen 27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ángulo 28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Rectángulo 29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822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6" grpId="0" animBg="1"/>
      <p:bldP spid="54" grpId="0" animBg="1"/>
      <p:bldP spid="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7957" y="0"/>
            <a:ext cx="5745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8. Confirmación de Hipótesis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92209" y="762443"/>
            <a:ext cx="84874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8.2 </a:t>
            </a:r>
            <a:r>
              <a:rPr lang="es-EC" sz="2400" dirty="0"/>
              <a:t>Las personas casadas son las que más usan</a:t>
            </a:r>
          </a:p>
          <a:p>
            <a:r>
              <a:rPr lang="es-EC" sz="2400" dirty="0"/>
              <a:t>  los servicios de las cooperativas de ahorro y crédito del segmento</a:t>
            </a:r>
          </a:p>
          <a:p>
            <a:r>
              <a:rPr lang="es-EC" sz="2400" dirty="0"/>
              <a:t> I del DMQ</a:t>
            </a:r>
          </a:p>
          <a:p>
            <a:endParaRPr lang="es-EC" sz="2400" b="1" dirty="0"/>
          </a:p>
        </p:txBody>
      </p:sp>
      <p:sp>
        <p:nvSpPr>
          <p:cNvPr id="26" name="Elipse 25"/>
          <p:cNvSpPr/>
          <p:nvPr/>
        </p:nvSpPr>
        <p:spPr>
          <a:xfrm>
            <a:off x="11698941" y="6333565"/>
            <a:ext cx="493059" cy="450377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18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16" name="Imagen 15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1420563" y="2838545"/>
            <a:ext cx="28165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38%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003312" y="3005972"/>
            <a:ext cx="34653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Hipótesis </a:t>
            </a:r>
          </a:p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confirmada</a:t>
            </a:r>
          </a:p>
        </p:txBody>
      </p:sp>
    </p:spTree>
    <p:extLst>
      <p:ext uri="{BB962C8B-B14F-4D97-AF65-F5344CB8AC3E}">
        <p14:creationId xmlns:p14="http://schemas.microsoft.com/office/powerpoint/2010/main" val="222189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7957" y="0"/>
            <a:ext cx="5745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8. Confirmación de Hipótesis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92209" y="762443"/>
            <a:ext cx="8608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8.3 </a:t>
            </a:r>
            <a:r>
              <a:rPr lang="es-ES" sz="2400" dirty="0"/>
              <a:t>Las personas con un nivel de escolaridad básico son las que más</a:t>
            </a:r>
          </a:p>
          <a:p>
            <a:r>
              <a:rPr lang="es-ES" sz="2400" dirty="0"/>
              <a:t> usan los servicios de las cooperativas de ahorro y crédito </a:t>
            </a:r>
          </a:p>
          <a:p>
            <a:r>
              <a:rPr lang="es-ES" sz="2400" dirty="0"/>
              <a:t>del segmento I del DMQ</a:t>
            </a:r>
            <a:endParaRPr lang="es-EC" sz="2400" b="1" dirty="0"/>
          </a:p>
        </p:txBody>
      </p:sp>
      <p:sp>
        <p:nvSpPr>
          <p:cNvPr id="26" name="Elipse 25"/>
          <p:cNvSpPr/>
          <p:nvPr/>
        </p:nvSpPr>
        <p:spPr>
          <a:xfrm>
            <a:off x="11698941" y="6333565"/>
            <a:ext cx="493059" cy="450377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18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16" name="Imagen 15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1420563" y="2838545"/>
            <a:ext cx="28165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18%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510389" y="3005972"/>
            <a:ext cx="44511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FF0000"/>
                </a:solidFill>
              </a:rPr>
              <a:t>Hipótesis </a:t>
            </a:r>
          </a:p>
          <a:p>
            <a:pPr algn="ctr"/>
            <a:r>
              <a:rPr lang="es-ES" sz="5400" b="1" dirty="0">
                <a:ln/>
                <a:solidFill>
                  <a:srgbClr val="FF0000"/>
                </a:solidFill>
              </a:rPr>
              <a:t>No confirmada</a:t>
            </a:r>
          </a:p>
        </p:txBody>
      </p:sp>
    </p:spTree>
    <p:extLst>
      <p:ext uri="{BB962C8B-B14F-4D97-AF65-F5344CB8AC3E}">
        <p14:creationId xmlns:p14="http://schemas.microsoft.com/office/powerpoint/2010/main" val="44303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7957" y="0"/>
            <a:ext cx="5745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8. Confirmación de Hipótesis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92209" y="762443"/>
            <a:ext cx="8179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8.4 </a:t>
            </a:r>
            <a:r>
              <a:rPr lang="es-ES" sz="2400" dirty="0"/>
              <a:t>Los micro empresarios son los que más usan  los servicios</a:t>
            </a:r>
          </a:p>
          <a:p>
            <a:r>
              <a:rPr lang="es-ES" sz="2400" dirty="0"/>
              <a:t> de las cooperativas de ahorro y crédito del segmento I del DMQ</a:t>
            </a:r>
            <a:endParaRPr lang="es-EC" sz="2400" b="1" dirty="0"/>
          </a:p>
        </p:txBody>
      </p:sp>
      <p:sp>
        <p:nvSpPr>
          <p:cNvPr id="26" name="Elipse 25"/>
          <p:cNvSpPr/>
          <p:nvPr/>
        </p:nvSpPr>
        <p:spPr>
          <a:xfrm>
            <a:off x="11698941" y="6333565"/>
            <a:ext cx="493059" cy="450377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18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16" name="Imagen 15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1420563" y="2838545"/>
            <a:ext cx="28165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29%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510389" y="3005972"/>
            <a:ext cx="44511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FF0000"/>
                </a:solidFill>
              </a:rPr>
              <a:t>Hipótesis </a:t>
            </a:r>
          </a:p>
          <a:p>
            <a:pPr algn="ctr"/>
            <a:r>
              <a:rPr lang="es-ES" sz="5400" b="1" dirty="0">
                <a:ln/>
                <a:solidFill>
                  <a:srgbClr val="FF0000"/>
                </a:solidFill>
              </a:rPr>
              <a:t>No confirmada</a:t>
            </a:r>
          </a:p>
        </p:txBody>
      </p:sp>
    </p:spTree>
    <p:extLst>
      <p:ext uri="{BB962C8B-B14F-4D97-AF65-F5344CB8AC3E}">
        <p14:creationId xmlns:p14="http://schemas.microsoft.com/office/powerpoint/2010/main" val="254898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7957" y="0"/>
            <a:ext cx="5745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8. Confirmación de Hipótesis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92209" y="762443"/>
            <a:ext cx="9798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8.5 </a:t>
            </a:r>
            <a:r>
              <a:rPr lang="es-EC" sz="2400" dirty="0"/>
              <a:t>Las personas que superan los 30 años de edad son usan más los servicios </a:t>
            </a:r>
          </a:p>
          <a:p>
            <a:r>
              <a:rPr lang="es-EC" sz="2400" dirty="0"/>
              <a:t>de las cooperativas de ahorro y crédito del segmento I del DMQ</a:t>
            </a:r>
          </a:p>
        </p:txBody>
      </p:sp>
      <p:sp>
        <p:nvSpPr>
          <p:cNvPr id="26" name="Elipse 25"/>
          <p:cNvSpPr/>
          <p:nvPr/>
        </p:nvSpPr>
        <p:spPr>
          <a:xfrm>
            <a:off x="11698941" y="6333565"/>
            <a:ext cx="493059" cy="450377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18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16" name="Imagen 15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1420563" y="2838545"/>
            <a:ext cx="28165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80%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924765" y="3005972"/>
            <a:ext cx="36224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Hipótesis </a:t>
            </a:r>
          </a:p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 confirmada</a:t>
            </a:r>
          </a:p>
        </p:txBody>
      </p:sp>
    </p:spTree>
    <p:extLst>
      <p:ext uri="{BB962C8B-B14F-4D97-AF65-F5344CB8AC3E}">
        <p14:creationId xmlns:p14="http://schemas.microsoft.com/office/powerpoint/2010/main" val="120656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7957" y="0"/>
            <a:ext cx="5745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8. Confirmación de Hipótesis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92209" y="762443"/>
            <a:ext cx="8269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8.6 </a:t>
            </a:r>
            <a:r>
              <a:rPr lang="es-ES" sz="2400" dirty="0"/>
              <a:t>El beneficio principal que perciben los usuarios de las COACS </a:t>
            </a:r>
          </a:p>
          <a:p>
            <a:r>
              <a:rPr lang="es-ES" sz="2400" dirty="0"/>
              <a:t>del segmento I del DMQ es el nivel del servicio.</a:t>
            </a:r>
            <a:endParaRPr lang="es-EC" sz="2400" dirty="0"/>
          </a:p>
        </p:txBody>
      </p:sp>
      <p:sp>
        <p:nvSpPr>
          <p:cNvPr id="26" name="Elipse 25"/>
          <p:cNvSpPr/>
          <p:nvPr/>
        </p:nvSpPr>
        <p:spPr>
          <a:xfrm>
            <a:off x="11698941" y="6333565"/>
            <a:ext cx="493059" cy="450377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18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16" name="Imagen 15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1420563" y="2838545"/>
            <a:ext cx="28165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32%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924765" y="3005972"/>
            <a:ext cx="36224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Hipótesis </a:t>
            </a:r>
          </a:p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 confirmada</a:t>
            </a:r>
          </a:p>
        </p:txBody>
      </p:sp>
    </p:spTree>
    <p:extLst>
      <p:ext uri="{BB962C8B-B14F-4D97-AF65-F5344CB8AC3E}">
        <p14:creationId xmlns:p14="http://schemas.microsoft.com/office/powerpoint/2010/main" val="17790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7957" y="0"/>
            <a:ext cx="5745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8. Confirmación de Hipótesis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92209" y="762443"/>
            <a:ext cx="9278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8.7 </a:t>
            </a:r>
            <a:r>
              <a:rPr lang="es-ES" sz="2400" dirty="0"/>
              <a:t>El principal atributo percibido por parte de los usuarios de las COACS </a:t>
            </a:r>
          </a:p>
          <a:p>
            <a:r>
              <a:rPr lang="es-ES" sz="2400" dirty="0"/>
              <a:t>del segmento I del DMQ, es la confianza.</a:t>
            </a:r>
            <a:endParaRPr lang="es-EC" sz="2400" dirty="0"/>
          </a:p>
        </p:txBody>
      </p:sp>
      <p:sp>
        <p:nvSpPr>
          <p:cNvPr id="26" name="Elipse 25"/>
          <p:cNvSpPr/>
          <p:nvPr/>
        </p:nvSpPr>
        <p:spPr>
          <a:xfrm>
            <a:off x="11698941" y="6333565"/>
            <a:ext cx="493059" cy="450377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18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16" name="Imagen 15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1420563" y="2838545"/>
            <a:ext cx="28165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8%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474322" y="3005972"/>
            <a:ext cx="45232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FF0000"/>
                </a:solidFill>
              </a:rPr>
              <a:t>Hipótesis </a:t>
            </a:r>
          </a:p>
          <a:p>
            <a:pPr algn="ctr"/>
            <a:r>
              <a:rPr lang="es-ES" sz="5400" b="1" dirty="0">
                <a:ln/>
                <a:solidFill>
                  <a:srgbClr val="FF0000"/>
                </a:solidFill>
              </a:rPr>
              <a:t> no confirmada</a:t>
            </a:r>
          </a:p>
        </p:txBody>
      </p:sp>
    </p:spTree>
    <p:extLst>
      <p:ext uri="{BB962C8B-B14F-4D97-AF65-F5344CB8AC3E}">
        <p14:creationId xmlns:p14="http://schemas.microsoft.com/office/powerpoint/2010/main" val="17432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7957" y="0"/>
            <a:ext cx="5745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8. Confirmación de Hipótesis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92209" y="762443"/>
            <a:ext cx="8247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8.8 </a:t>
            </a:r>
            <a:r>
              <a:rPr lang="es-EC" sz="2400" dirty="0"/>
              <a:t>Las cooperativas de ahorro y crédito del segmento I del DMQ</a:t>
            </a:r>
          </a:p>
          <a:p>
            <a:r>
              <a:rPr lang="es-EC" sz="2400" dirty="0"/>
              <a:t> se ubican en los primeros 3 puestos del </a:t>
            </a:r>
            <a:r>
              <a:rPr lang="es-EC" sz="2400" i="1" dirty="0"/>
              <a:t>Top of Mind</a:t>
            </a:r>
            <a:endParaRPr lang="es-EC" sz="2400" dirty="0"/>
          </a:p>
        </p:txBody>
      </p:sp>
      <p:sp>
        <p:nvSpPr>
          <p:cNvPr id="26" name="Elipse 25"/>
          <p:cNvSpPr/>
          <p:nvPr/>
        </p:nvSpPr>
        <p:spPr>
          <a:xfrm>
            <a:off x="11698941" y="6333565"/>
            <a:ext cx="493059" cy="450377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18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16" name="Imagen 15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1420563" y="2838545"/>
            <a:ext cx="28165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38%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003313" y="3005972"/>
            <a:ext cx="34653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Hipótesis </a:t>
            </a:r>
          </a:p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confirmada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420563" y="4340180"/>
            <a:ext cx="2546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C" dirty="0"/>
              <a:t>Cooprogreso</a:t>
            </a:r>
          </a:p>
          <a:p>
            <a:pPr marL="285750" indent="-285750">
              <a:buFontTx/>
              <a:buChar char="-"/>
            </a:pPr>
            <a:r>
              <a:rPr lang="es-EC" dirty="0"/>
              <a:t>Tulcán</a:t>
            </a:r>
          </a:p>
          <a:p>
            <a:pPr marL="285750" indent="-285750">
              <a:buFontTx/>
              <a:buChar char="-"/>
            </a:pPr>
            <a:r>
              <a:rPr lang="es-EC" dirty="0"/>
              <a:t>Andalucía</a:t>
            </a:r>
          </a:p>
          <a:p>
            <a:pPr marL="285750" indent="-285750">
              <a:buFontTx/>
              <a:buChar char="-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1941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7957" y="0"/>
            <a:ext cx="5745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8. Confirmación de Hipótesis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92209" y="762443"/>
            <a:ext cx="6645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8.9 </a:t>
            </a:r>
            <a:r>
              <a:rPr lang="es-EC" sz="2400" dirty="0"/>
              <a:t>Por lo menos  3 COACS del segmento I del DMQ </a:t>
            </a:r>
          </a:p>
          <a:p>
            <a:r>
              <a:rPr lang="es-EC" sz="2400" dirty="0"/>
              <a:t>se ubican en el </a:t>
            </a:r>
            <a:r>
              <a:rPr lang="es-EC" sz="2400" i="1" dirty="0"/>
              <a:t>Share of Mind</a:t>
            </a:r>
            <a:endParaRPr lang="es-EC" sz="2400" dirty="0"/>
          </a:p>
        </p:txBody>
      </p:sp>
      <p:sp>
        <p:nvSpPr>
          <p:cNvPr id="26" name="Elipse 25"/>
          <p:cNvSpPr/>
          <p:nvPr/>
        </p:nvSpPr>
        <p:spPr>
          <a:xfrm>
            <a:off x="11698941" y="6333565"/>
            <a:ext cx="493059" cy="450377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18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16" name="Imagen 15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1420563" y="2838545"/>
            <a:ext cx="28165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56%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003313" y="3005972"/>
            <a:ext cx="34653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Hipótesis </a:t>
            </a:r>
          </a:p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confirmada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420563" y="4340180"/>
            <a:ext cx="2546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C" dirty="0"/>
              <a:t>Cooprogreso</a:t>
            </a:r>
          </a:p>
          <a:p>
            <a:pPr marL="285750" indent="-285750">
              <a:buFontTx/>
              <a:buChar char="-"/>
            </a:pPr>
            <a:r>
              <a:rPr lang="es-EC" dirty="0" err="1"/>
              <a:t>Jep</a:t>
            </a:r>
            <a:endParaRPr lang="es-EC" dirty="0"/>
          </a:p>
          <a:p>
            <a:pPr marL="285750" indent="-285750">
              <a:buFontTx/>
              <a:buChar char="-"/>
            </a:pPr>
            <a:r>
              <a:rPr lang="es-EC" dirty="0"/>
              <a:t>29 de Octubre</a:t>
            </a:r>
          </a:p>
          <a:p>
            <a:pPr marL="285750" indent="-285750">
              <a:buFontTx/>
              <a:buChar char="-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7829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7957" y="0"/>
            <a:ext cx="5745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8. Confirmación de Hipótesis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92209" y="762443"/>
            <a:ext cx="9288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8.10 </a:t>
            </a:r>
            <a:r>
              <a:rPr lang="es-EC" sz="2400" dirty="0"/>
              <a:t>La población considera socialmente responsables a las cooperativas </a:t>
            </a:r>
          </a:p>
          <a:p>
            <a:r>
              <a:rPr lang="es-EC" sz="2400" dirty="0"/>
              <a:t>de ahorro y crédito del segmento I del DMQ.</a:t>
            </a:r>
          </a:p>
        </p:txBody>
      </p:sp>
      <p:sp>
        <p:nvSpPr>
          <p:cNvPr id="26" name="Elipse 25"/>
          <p:cNvSpPr/>
          <p:nvPr/>
        </p:nvSpPr>
        <p:spPr>
          <a:xfrm>
            <a:off x="11698941" y="6333565"/>
            <a:ext cx="493059" cy="450377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18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16" name="Imagen 15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1420563" y="2838545"/>
            <a:ext cx="28165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28%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510390" y="3005972"/>
            <a:ext cx="44511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FF0000"/>
                </a:solidFill>
              </a:rPr>
              <a:t>Hipótesis </a:t>
            </a:r>
          </a:p>
          <a:p>
            <a:pPr algn="ctr"/>
            <a:r>
              <a:rPr lang="es-ES" sz="5400" b="1" dirty="0">
                <a:ln/>
                <a:solidFill>
                  <a:srgbClr val="FF0000"/>
                </a:solidFill>
              </a:rPr>
              <a:t>No confirmada</a:t>
            </a:r>
          </a:p>
        </p:txBody>
      </p:sp>
    </p:spTree>
    <p:extLst>
      <p:ext uri="{BB962C8B-B14F-4D97-AF65-F5344CB8AC3E}">
        <p14:creationId xmlns:p14="http://schemas.microsoft.com/office/powerpoint/2010/main" val="586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7957" y="0"/>
            <a:ext cx="5745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8. Confirmación de Hipótesis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92209" y="762443"/>
            <a:ext cx="9445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8.11 </a:t>
            </a:r>
            <a:r>
              <a:rPr lang="es-ES" sz="2400" dirty="0"/>
              <a:t>Las personas que utilizan los servicios financieros de las cooperativas </a:t>
            </a:r>
          </a:p>
          <a:p>
            <a:r>
              <a:rPr lang="es-ES" sz="2400" dirty="0"/>
              <a:t>de ahorro y crédito del DMQ identifican con facilidad las diferencias</a:t>
            </a:r>
          </a:p>
          <a:p>
            <a:r>
              <a:rPr lang="es-ES" sz="2400" dirty="0"/>
              <a:t> entre COACS, Bancos y Mutualistas</a:t>
            </a:r>
            <a:endParaRPr lang="es-EC" sz="2400" dirty="0"/>
          </a:p>
        </p:txBody>
      </p:sp>
      <p:sp>
        <p:nvSpPr>
          <p:cNvPr id="26" name="Elipse 25"/>
          <p:cNvSpPr/>
          <p:nvPr/>
        </p:nvSpPr>
        <p:spPr>
          <a:xfrm>
            <a:off x="11698941" y="6333565"/>
            <a:ext cx="493059" cy="450377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18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16" name="Imagen 15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1420563" y="2838545"/>
            <a:ext cx="28165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54%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924766" y="3005972"/>
            <a:ext cx="36224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Hipótesis </a:t>
            </a:r>
          </a:p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 confirmada</a:t>
            </a:r>
          </a:p>
        </p:txBody>
      </p:sp>
    </p:spTree>
    <p:extLst>
      <p:ext uri="{BB962C8B-B14F-4D97-AF65-F5344CB8AC3E}">
        <p14:creationId xmlns:p14="http://schemas.microsoft.com/office/powerpoint/2010/main" val="9837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9057" y="0"/>
            <a:ext cx="2475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2. Objetivos</a:t>
            </a:r>
          </a:p>
        </p:txBody>
      </p:sp>
      <p:sp>
        <p:nvSpPr>
          <p:cNvPr id="8" name="Elipse 7"/>
          <p:cNvSpPr/>
          <p:nvPr/>
        </p:nvSpPr>
        <p:spPr>
          <a:xfrm>
            <a:off x="1365926" y="1697989"/>
            <a:ext cx="3179299" cy="314244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/>
              <a:t>General</a:t>
            </a:r>
          </a:p>
          <a:p>
            <a:pPr algn="ctr"/>
            <a:endParaRPr lang="es-EC" sz="1200" dirty="0"/>
          </a:p>
          <a:p>
            <a:pPr algn="ctr"/>
            <a:r>
              <a:rPr lang="es-EC" sz="2000" dirty="0"/>
              <a:t>Analizar  el posicionamiento COACS, basados en la ventaja competitiva</a:t>
            </a:r>
            <a:endParaRPr lang="es-EC" sz="1200" i="1" dirty="0"/>
          </a:p>
        </p:txBody>
      </p:sp>
      <p:sp>
        <p:nvSpPr>
          <p:cNvPr id="20" name="Elipse 19"/>
          <p:cNvSpPr/>
          <p:nvPr/>
        </p:nvSpPr>
        <p:spPr>
          <a:xfrm>
            <a:off x="6782979" y="1294415"/>
            <a:ext cx="2446881" cy="241851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600" dirty="0"/>
              <a:t>Específicos</a:t>
            </a:r>
            <a:endParaRPr lang="es-EC" sz="2600" i="1" dirty="0"/>
          </a:p>
        </p:txBody>
      </p:sp>
      <p:sp>
        <p:nvSpPr>
          <p:cNvPr id="21" name="Elipse 20"/>
          <p:cNvSpPr/>
          <p:nvPr/>
        </p:nvSpPr>
        <p:spPr>
          <a:xfrm>
            <a:off x="4943567" y="2963096"/>
            <a:ext cx="2270178" cy="1420837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Teoría de la ventaja competitiva</a:t>
            </a:r>
          </a:p>
        </p:txBody>
      </p:sp>
      <p:sp>
        <p:nvSpPr>
          <p:cNvPr id="23" name="Elipse 22"/>
          <p:cNvSpPr/>
          <p:nvPr/>
        </p:nvSpPr>
        <p:spPr>
          <a:xfrm>
            <a:off x="6870538" y="3757287"/>
            <a:ext cx="2270178" cy="1420837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Aplicación Brand Equity</a:t>
            </a:r>
          </a:p>
        </p:txBody>
      </p:sp>
      <p:sp>
        <p:nvSpPr>
          <p:cNvPr id="24" name="Elipse 23"/>
          <p:cNvSpPr/>
          <p:nvPr/>
        </p:nvSpPr>
        <p:spPr>
          <a:xfrm>
            <a:off x="8797509" y="2968694"/>
            <a:ext cx="2270178" cy="1420837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Enunciar las variables que inciden</a:t>
            </a:r>
          </a:p>
        </p:txBody>
      </p:sp>
      <p:sp>
        <p:nvSpPr>
          <p:cNvPr id="25" name="Elipse 24"/>
          <p:cNvSpPr/>
          <p:nvPr/>
        </p:nvSpPr>
        <p:spPr>
          <a:xfrm>
            <a:off x="11749198" y="6347012"/>
            <a:ext cx="442802" cy="442802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chemeClr val="bg1"/>
                </a:solidFill>
              </a:rPr>
              <a:t>3</a:t>
            </a:r>
            <a:endParaRPr lang="es-EC" b="1" dirty="0">
              <a:solidFill>
                <a:schemeClr val="bg1"/>
              </a:solidFill>
            </a:endParaRPr>
          </a:p>
        </p:txBody>
      </p:sp>
      <p:pic>
        <p:nvPicPr>
          <p:cNvPr id="9" name="Imagen 8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178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7957" y="0"/>
            <a:ext cx="5745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8. Confirmación de Hipótesis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92209" y="762443"/>
            <a:ext cx="9376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8.12 </a:t>
            </a:r>
            <a:r>
              <a:rPr lang="es-ES" sz="2400" dirty="0"/>
              <a:t>Las personas que utilizan los servicios financieros de las cooperativas</a:t>
            </a:r>
          </a:p>
          <a:p>
            <a:r>
              <a:rPr lang="es-ES" sz="2400" dirty="0"/>
              <a:t> de ahorro y crédito del DMQ, sienten que conocen a estas instituciones</a:t>
            </a:r>
            <a:endParaRPr lang="es-EC" sz="2400" dirty="0"/>
          </a:p>
        </p:txBody>
      </p:sp>
      <p:sp>
        <p:nvSpPr>
          <p:cNvPr id="26" name="Elipse 25"/>
          <p:cNvSpPr/>
          <p:nvPr/>
        </p:nvSpPr>
        <p:spPr>
          <a:xfrm>
            <a:off x="11698941" y="6333565"/>
            <a:ext cx="493059" cy="450377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18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16" name="Imagen 15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1420563" y="2838545"/>
            <a:ext cx="28165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23%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431843" y="3005972"/>
            <a:ext cx="46082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FF0000"/>
                </a:solidFill>
              </a:rPr>
              <a:t>Hipótesis </a:t>
            </a:r>
          </a:p>
          <a:p>
            <a:pPr algn="ctr"/>
            <a:r>
              <a:rPr lang="es-ES" sz="5400" b="1" dirty="0">
                <a:ln/>
                <a:solidFill>
                  <a:srgbClr val="FF0000"/>
                </a:solidFill>
              </a:rPr>
              <a:t> No confirmada</a:t>
            </a:r>
          </a:p>
        </p:txBody>
      </p:sp>
    </p:spTree>
    <p:extLst>
      <p:ext uri="{BB962C8B-B14F-4D97-AF65-F5344CB8AC3E}">
        <p14:creationId xmlns:p14="http://schemas.microsoft.com/office/powerpoint/2010/main" val="179699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7957" y="0"/>
            <a:ext cx="5745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8. Confirmación de Hipótesis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92209" y="762443"/>
            <a:ext cx="9376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8.13 </a:t>
            </a:r>
            <a:r>
              <a:rPr lang="es-ES" sz="2400" dirty="0"/>
              <a:t>Las personas que utilizan los servicios financieros de las cooperativas</a:t>
            </a:r>
          </a:p>
          <a:p>
            <a:r>
              <a:rPr lang="es-ES" sz="2400" dirty="0"/>
              <a:t> de ahorro y crédito del segmento I del DMQ, </a:t>
            </a:r>
          </a:p>
          <a:p>
            <a:r>
              <a:rPr lang="es-ES" sz="2400" dirty="0"/>
              <a:t>consideran que estas instituciones son honestas en sus políticas</a:t>
            </a:r>
            <a:endParaRPr lang="es-EC" sz="2400" dirty="0"/>
          </a:p>
        </p:txBody>
      </p:sp>
      <p:sp>
        <p:nvSpPr>
          <p:cNvPr id="26" name="Elipse 25"/>
          <p:cNvSpPr/>
          <p:nvPr/>
        </p:nvSpPr>
        <p:spPr>
          <a:xfrm>
            <a:off x="11698941" y="6333565"/>
            <a:ext cx="493059" cy="450377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18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16" name="Imagen 15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1420563" y="2838545"/>
            <a:ext cx="28165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57%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003313" y="3005972"/>
            <a:ext cx="34653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Hipótesis </a:t>
            </a:r>
          </a:p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confirmada</a:t>
            </a:r>
          </a:p>
        </p:txBody>
      </p:sp>
    </p:spTree>
    <p:extLst>
      <p:ext uri="{BB962C8B-B14F-4D97-AF65-F5344CB8AC3E}">
        <p14:creationId xmlns:p14="http://schemas.microsoft.com/office/powerpoint/2010/main" val="305168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7957" y="0"/>
            <a:ext cx="5745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8. Confirmación de Hipótesis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92209" y="762443"/>
            <a:ext cx="10742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8.14 </a:t>
            </a:r>
            <a:r>
              <a:rPr lang="es-ES" sz="2400" dirty="0"/>
              <a:t>Las personas que utilizan los servicios financieros de las cooperativas de ahorro </a:t>
            </a:r>
          </a:p>
          <a:p>
            <a:r>
              <a:rPr lang="es-ES" sz="2400" dirty="0"/>
              <a:t>y crédito del segmento I del DMQ desean que se practiquen los principios </a:t>
            </a:r>
          </a:p>
          <a:p>
            <a:r>
              <a:rPr lang="es-ES" sz="2400" dirty="0"/>
              <a:t>cooperativos en dichas instituciones</a:t>
            </a:r>
            <a:endParaRPr lang="es-EC" sz="2400" dirty="0"/>
          </a:p>
        </p:txBody>
      </p:sp>
      <p:sp>
        <p:nvSpPr>
          <p:cNvPr id="26" name="Elipse 25"/>
          <p:cNvSpPr/>
          <p:nvPr/>
        </p:nvSpPr>
        <p:spPr>
          <a:xfrm>
            <a:off x="11698941" y="6333565"/>
            <a:ext cx="493059" cy="450377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18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16" name="Imagen 15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1420563" y="2838545"/>
            <a:ext cx="28165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98%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003313" y="3005972"/>
            <a:ext cx="34653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Hipótesis </a:t>
            </a:r>
          </a:p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confirmada</a:t>
            </a:r>
          </a:p>
        </p:txBody>
      </p:sp>
    </p:spTree>
    <p:extLst>
      <p:ext uri="{BB962C8B-B14F-4D97-AF65-F5344CB8AC3E}">
        <p14:creationId xmlns:p14="http://schemas.microsoft.com/office/powerpoint/2010/main" val="112639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7957" y="0"/>
            <a:ext cx="5745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8. Confirmación de Hipótesis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92209" y="762443"/>
            <a:ext cx="9761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8.15 </a:t>
            </a:r>
            <a:r>
              <a:rPr lang="es-EC" sz="2400" dirty="0"/>
              <a:t>Las personas que utilizan los servicios financieros de las cooperativas de</a:t>
            </a:r>
          </a:p>
          <a:p>
            <a:r>
              <a:rPr lang="es-EC" sz="2400" dirty="0"/>
              <a:t> ahorro y crédito del segmento I del DMQ están totalmente satisfechos</a:t>
            </a:r>
          </a:p>
          <a:p>
            <a:r>
              <a:rPr lang="es-EC" sz="2400" dirty="0"/>
              <a:t> con la entidad donde tienen su cuenta</a:t>
            </a:r>
          </a:p>
        </p:txBody>
      </p:sp>
      <p:sp>
        <p:nvSpPr>
          <p:cNvPr id="26" name="Elipse 25"/>
          <p:cNvSpPr/>
          <p:nvPr/>
        </p:nvSpPr>
        <p:spPr>
          <a:xfrm>
            <a:off x="11698941" y="6333565"/>
            <a:ext cx="493059" cy="450377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18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16" name="Imagen 15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1420563" y="2838545"/>
            <a:ext cx="28165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61%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003313" y="3005972"/>
            <a:ext cx="34653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Hipótesis </a:t>
            </a:r>
          </a:p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confirmada</a:t>
            </a:r>
          </a:p>
        </p:txBody>
      </p:sp>
    </p:spTree>
    <p:extLst>
      <p:ext uri="{BB962C8B-B14F-4D97-AF65-F5344CB8AC3E}">
        <p14:creationId xmlns:p14="http://schemas.microsoft.com/office/powerpoint/2010/main" val="316544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7957" y="0"/>
            <a:ext cx="5745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8. Confirmación de Hipótesis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92209" y="762443"/>
            <a:ext cx="10950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8.16 </a:t>
            </a:r>
            <a:r>
              <a:rPr lang="es-EC" sz="2400" dirty="0"/>
              <a:t>Las personas que utilizan los servicios financieros  de las cooperativas de ahorro y</a:t>
            </a:r>
          </a:p>
          <a:p>
            <a:r>
              <a:rPr lang="es-EC" sz="2400" dirty="0"/>
              <a:t> crédito del segmento I del DMQ, sienten que son las únicas entidades</a:t>
            </a:r>
          </a:p>
          <a:p>
            <a:r>
              <a:rPr lang="es-EC" sz="2400" dirty="0"/>
              <a:t> que satisfacen sus necesidades financieras</a:t>
            </a:r>
          </a:p>
        </p:txBody>
      </p:sp>
      <p:sp>
        <p:nvSpPr>
          <p:cNvPr id="26" name="Elipse 25"/>
          <p:cNvSpPr/>
          <p:nvPr/>
        </p:nvSpPr>
        <p:spPr>
          <a:xfrm>
            <a:off x="11698941" y="6333565"/>
            <a:ext cx="493059" cy="450377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18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16" name="Imagen 15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1420563" y="2838545"/>
            <a:ext cx="28165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64%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003313" y="3005972"/>
            <a:ext cx="34653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Hipótesis </a:t>
            </a:r>
          </a:p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confirmada</a:t>
            </a:r>
          </a:p>
        </p:txBody>
      </p:sp>
    </p:spTree>
    <p:extLst>
      <p:ext uri="{BB962C8B-B14F-4D97-AF65-F5344CB8AC3E}">
        <p14:creationId xmlns:p14="http://schemas.microsoft.com/office/powerpoint/2010/main" val="62712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7957" y="0"/>
            <a:ext cx="5745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8. Confirmación de Hipótesis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92209" y="762443"/>
            <a:ext cx="10742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8.17  </a:t>
            </a:r>
            <a:r>
              <a:rPr lang="es-EC" sz="2400" dirty="0"/>
              <a:t>Las personas que utilizan los servicios financieros de las cooperativas de ahorro</a:t>
            </a:r>
          </a:p>
          <a:p>
            <a:r>
              <a:rPr lang="es-EC" sz="2400" dirty="0"/>
              <a:t> y crédito del segmento I del DMQ, tiene como primera opción al momento</a:t>
            </a:r>
          </a:p>
          <a:p>
            <a:r>
              <a:rPr lang="es-EC" sz="2400" dirty="0"/>
              <a:t> de requerir servicios financieros utilizar dichas entidades</a:t>
            </a:r>
          </a:p>
        </p:txBody>
      </p:sp>
      <p:sp>
        <p:nvSpPr>
          <p:cNvPr id="26" name="Elipse 25"/>
          <p:cNvSpPr/>
          <p:nvPr/>
        </p:nvSpPr>
        <p:spPr>
          <a:xfrm>
            <a:off x="11698941" y="6333565"/>
            <a:ext cx="493059" cy="450377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18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16" name="Imagen 15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1420563" y="2838545"/>
            <a:ext cx="28165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62%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003313" y="3005972"/>
            <a:ext cx="34653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Hipótesis </a:t>
            </a:r>
          </a:p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confirmada</a:t>
            </a:r>
          </a:p>
        </p:txBody>
      </p:sp>
    </p:spTree>
    <p:extLst>
      <p:ext uri="{BB962C8B-B14F-4D97-AF65-F5344CB8AC3E}">
        <p14:creationId xmlns:p14="http://schemas.microsoft.com/office/powerpoint/2010/main" val="48715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57957" y="0"/>
            <a:ext cx="5745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8. Confirmación de Hipótesis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92209" y="762443"/>
            <a:ext cx="10742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b="1" dirty="0"/>
              <a:t>8.18  </a:t>
            </a:r>
            <a:r>
              <a:rPr lang="es-EC" sz="2400" dirty="0"/>
              <a:t>Las personas que utilizan los servicios financieros de las cooperativas de ahorro</a:t>
            </a:r>
          </a:p>
          <a:p>
            <a:r>
              <a:rPr lang="es-EC" sz="2400" dirty="0"/>
              <a:t> y crédito del segmento I del DMQ, recomiendan utilizar los servicios financieros</a:t>
            </a:r>
          </a:p>
          <a:p>
            <a:r>
              <a:rPr lang="es-EC" sz="2400" dirty="0"/>
              <a:t> de estas instituciones</a:t>
            </a:r>
          </a:p>
        </p:txBody>
      </p:sp>
      <p:sp>
        <p:nvSpPr>
          <p:cNvPr id="26" name="Elipse 25"/>
          <p:cNvSpPr/>
          <p:nvPr/>
        </p:nvSpPr>
        <p:spPr>
          <a:xfrm>
            <a:off x="11698941" y="6333565"/>
            <a:ext cx="493059" cy="450377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bg1"/>
                </a:solidFill>
              </a:rPr>
              <a:t>18</a:t>
            </a:r>
            <a:endParaRPr lang="es-EC" sz="1600" b="1" dirty="0">
              <a:solidFill>
                <a:schemeClr val="bg1"/>
              </a:solidFill>
            </a:endParaRPr>
          </a:p>
        </p:txBody>
      </p:sp>
      <p:pic>
        <p:nvPicPr>
          <p:cNvPr id="16" name="Imagen 15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1420563" y="2838545"/>
            <a:ext cx="281658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82%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003313" y="3005972"/>
            <a:ext cx="34653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Hipótesis </a:t>
            </a:r>
          </a:p>
          <a:p>
            <a:pPr algn="ctr"/>
            <a:r>
              <a:rPr lang="es-ES" sz="5400" b="1" dirty="0">
                <a:ln/>
                <a:solidFill>
                  <a:srgbClr val="00B050"/>
                </a:solidFill>
              </a:rPr>
              <a:t>confirmada</a:t>
            </a:r>
          </a:p>
        </p:txBody>
      </p:sp>
    </p:spTree>
    <p:extLst>
      <p:ext uri="{BB962C8B-B14F-4D97-AF65-F5344CB8AC3E}">
        <p14:creationId xmlns:p14="http://schemas.microsoft.com/office/powerpoint/2010/main" val="97130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39971" y="17900"/>
            <a:ext cx="3155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9. Conclusiones</a:t>
            </a:r>
          </a:p>
        </p:txBody>
      </p:sp>
      <p:sp>
        <p:nvSpPr>
          <p:cNvPr id="16" name="Elipse 15"/>
          <p:cNvSpPr/>
          <p:nvPr/>
        </p:nvSpPr>
        <p:spPr>
          <a:xfrm>
            <a:off x="11749198" y="6347012"/>
            <a:ext cx="442802" cy="442802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>
                <a:solidFill>
                  <a:schemeClr val="bg1"/>
                </a:solidFill>
              </a:rPr>
              <a:t>21</a:t>
            </a:r>
            <a:endParaRPr lang="es-EC" sz="11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8525456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 descr="Resultado de imagen para esp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561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26881" y="98029"/>
            <a:ext cx="4359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10. Recomendaciones</a:t>
            </a:r>
          </a:p>
        </p:txBody>
      </p:sp>
      <p:sp>
        <p:nvSpPr>
          <p:cNvPr id="13" name="Elipse 12"/>
          <p:cNvSpPr/>
          <p:nvPr/>
        </p:nvSpPr>
        <p:spPr>
          <a:xfrm>
            <a:off x="11749198" y="6347012"/>
            <a:ext cx="442802" cy="442802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>
                <a:solidFill>
                  <a:schemeClr val="bg1"/>
                </a:solidFill>
              </a:rPr>
              <a:t>22</a:t>
            </a: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410293644"/>
              </p:ext>
            </p:extLst>
          </p:nvPr>
        </p:nvGraphicFramePr>
        <p:xfrm>
          <a:off x="986281" y="700814"/>
          <a:ext cx="8603088" cy="5671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 descr="Resultado de imagen para esp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/>
          <a:srcRect l="36307" t="21435" r="36472" b="37544"/>
          <a:stretch/>
        </p:blipFill>
        <p:spPr>
          <a:xfrm>
            <a:off x="9636662" y="2201324"/>
            <a:ext cx="1961091" cy="166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8264" y="1056072"/>
            <a:ext cx="10515600" cy="4979228"/>
          </a:xfrm>
        </p:spPr>
        <p:txBody>
          <a:bodyPr/>
          <a:lstStyle/>
          <a:p>
            <a:pPr marL="0" indent="0">
              <a:buNone/>
            </a:pPr>
            <a:endParaRPr lang="es-EC" b="1" dirty="0"/>
          </a:p>
          <a:p>
            <a:pPr marL="0" indent="0">
              <a:buNone/>
            </a:pPr>
            <a:r>
              <a:rPr lang="es-EC" b="1" dirty="0"/>
              <a:t>10.1 </a:t>
            </a:r>
            <a:r>
              <a:rPr lang="es-ES" b="1" dirty="0"/>
              <a:t>Fidelizar no es retener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Un cliente fiel es aquel que continua adquiriendo productos y servicios de una marca determinada porque su “experiencia de compra” ha sido satisfactoria.</a:t>
            </a:r>
            <a:endParaRPr lang="es-EC" dirty="0"/>
          </a:p>
          <a:p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963" y="3815291"/>
            <a:ext cx="4559155" cy="2531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ángulo 5"/>
          <p:cNvSpPr/>
          <p:nvPr/>
        </p:nvSpPr>
        <p:spPr>
          <a:xfrm>
            <a:off x="426881" y="98029"/>
            <a:ext cx="4359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10. Recomendaciones</a:t>
            </a:r>
          </a:p>
        </p:txBody>
      </p:sp>
      <p:sp>
        <p:nvSpPr>
          <p:cNvPr id="7" name="Elipse 6"/>
          <p:cNvSpPr/>
          <p:nvPr/>
        </p:nvSpPr>
        <p:spPr>
          <a:xfrm>
            <a:off x="11749198" y="6347012"/>
            <a:ext cx="442802" cy="442802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>
                <a:solidFill>
                  <a:schemeClr val="bg1"/>
                </a:solidFill>
              </a:rPr>
              <a:t>22</a:t>
            </a:r>
          </a:p>
        </p:txBody>
      </p:sp>
      <p:pic>
        <p:nvPicPr>
          <p:cNvPr id="8" name="Imagen 7" descr="Resultado de imagen para esp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530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800" y="34492"/>
            <a:ext cx="2418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4. Hipótesis</a:t>
            </a:r>
          </a:p>
        </p:txBody>
      </p:sp>
      <p:sp>
        <p:nvSpPr>
          <p:cNvPr id="23" name="Elipse 22"/>
          <p:cNvSpPr/>
          <p:nvPr/>
        </p:nvSpPr>
        <p:spPr>
          <a:xfrm>
            <a:off x="3824225" y="3759533"/>
            <a:ext cx="2356622" cy="1491607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Imagen</a:t>
            </a:r>
          </a:p>
        </p:txBody>
      </p:sp>
      <p:sp>
        <p:nvSpPr>
          <p:cNvPr id="24" name="Elipse 23"/>
          <p:cNvSpPr/>
          <p:nvPr/>
        </p:nvSpPr>
        <p:spPr>
          <a:xfrm>
            <a:off x="6748318" y="3789990"/>
            <a:ext cx="2270178" cy="1420837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Asociación</a:t>
            </a:r>
          </a:p>
        </p:txBody>
      </p:sp>
      <p:sp>
        <p:nvSpPr>
          <p:cNvPr id="28" name="Elipse 27"/>
          <p:cNvSpPr/>
          <p:nvPr/>
        </p:nvSpPr>
        <p:spPr>
          <a:xfrm>
            <a:off x="7110329" y="2261211"/>
            <a:ext cx="2270178" cy="1420837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Conciencia</a:t>
            </a:r>
          </a:p>
        </p:txBody>
      </p:sp>
      <p:sp>
        <p:nvSpPr>
          <p:cNvPr id="29" name="Elipse 28"/>
          <p:cNvSpPr/>
          <p:nvPr/>
        </p:nvSpPr>
        <p:spPr>
          <a:xfrm>
            <a:off x="2455539" y="2370098"/>
            <a:ext cx="2270178" cy="1420837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Lealtad</a:t>
            </a:r>
          </a:p>
        </p:txBody>
      </p:sp>
      <p:sp>
        <p:nvSpPr>
          <p:cNvPr id="30" name="Elipse 29"/>
          <p:cNvSpPr/>
          <p:nvPr/>
        </p:nvSpPr>
        <p:spPr>
          <a:xfrm>
            <a:off x="6003376" y="949261"/>
            <a:ext cx="2270178" cy="1420837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Identidad</a:t>
            </a:r>
          </a:p>
        </p:txBody>
      </p:sp>
      <p:sp>
        <p:nvSpPr>
          <p:cNvPr id="31" name="Elipse 30"/>
          <p:cNvSpPr/>
          <p:nvPr/>
        </p:nvSpPr>
        <p:spPr>
          <a:xfrm>
            <a:off x="3673945" y="924782"/>
            <a:ext cx="2270178" cy="142083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Demográficas</a:t>
            </a:r>
          </a:p>
        </p:txBody>
      </p:sp>
      <p:sp>
        <p:nvSpPr>
          <p:cNvPr id="32" name="Elipse 31"/>
          <p:cNvSpPr/>
          <p:nvPr/>
        </p:nvSpPr>
        <p:spPr>
          <a:xfrm>
            <a:off x="11749198" y="6347012"/>
            <a:ext cx="442802" cy="442802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chemeClr val="bg1"/>
                </a:solidFill>
              </a:rPr>
              <a:t>4</a:t>
            </a:r>
            <a:endParaRPr lang="es-EC" b="1" dirty="0">
              <a:solidFill>
                <a:schemeClr val="bg1"/>
              </a:solidFill>
            </a:endParaRPr>
          </a:p>
        </p:txBody>
      </p:sp>
      <p:pic>
        <p:nvPicPr>
          <p:cNvPr id="12" name="Imagen 11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2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448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66670" y="193183"/>
            <a:ext cx="10787130" cy="6400800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s-EC" sz="3600" b="1" dirty="0"/>
              <a:t/>
            </a:r>
            <a:br>
              <a:rPr lang="es-EC" sz="3600" b="1" dirty="0"/>
            </a:br>
            <a:r>
              <a:rPr lang="es-EC" sz="3600" b="1" dirty="0"/>
              <a:t/>
            </a:r>
            <a:br>
              <a:rPr lang="es-EC" sz="3600" b="1" dirty="0"/>
            </a:br>
            <a:r>
              <a:rPr lang="es-EC" sz="3600" b="1" dirty="0"/>
              <a:t/>
            </a:r>
            <a:br>
              <a:rPr lang="es-EC" sz="3600" b="1" dirty="0"/>
            </a:br>
            <a:r>
              <a:rPr lang="es-EC" sz="3600" b="1" dirty="0"/>
              <a:t>10.2 </a:t>
            </a:r>
            <a:r>
              <a:rPr lang="es-ES" sz="3600" b="1" dirty="0"/>
              <a:t>El cliente tiene nombre y apellidos</a:t>
            </a:r>
            <a:br>
              <a:rPr lang="es-ES" sz="3600" b="1" dirty="0"/>
            </a:br>
            <a:r>
              <a:rPr lang="es-ES" sz="3600" b="1" dirty="0"/>
              <a:t/>
            </a:r>
            <a:br>
              <a:rPr lang="es-ES" sz="3600" b="1" dirty="0"/>
            </a:br>
            <a:r>
              <a:rPr lang="es-ES" sz="3600" dirty="0"/>
              <a:t> Al igual que no hay dos personas iguales, no hay dos clientes con las mismas necesidades, inquietudes y exceptivas hacia una marca.</a:t>
            </a:r>
            <a:r>
              <a:rPr lang="es-EC" sz="3600" dirty="0"/>
              <a:t/>
            </a:r>
            <a:br>
              <a:rPr lang="es-EC" sz="3600" dirty="0"/>
            </a:br>
            <a:r>
              <a:rPr lang="es-ES" sz="4000" b="1" dirty="0"/>
              <a:t/>
            </a:r>
            <a:br>
              <a:rPr lang="es-ES" sz="4000" b="1" dirty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/>
              <a:t/>
            </a:r>
            <a:br>
              <a:rPr lang="es-ES" b="1" dirty="0"/>
            </a:br>
            <a:endParaRPr lang="es-EC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860" y="3824151"/>
            <a:ext cx="4078310" cy="2567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Elipse 5"/>
          <p:cNvSpPr/>
          <p:nvPr/>
        </p:nvSpPr>
        <p:spPr>
          <a:xfrm>
            <a:off x="11749198" y="6347012"/>
            <a:ext cx="442802" cy="442802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>
                <a:solidFill>
                  <a:schemeClr val="bg1"/>
                </a:solidFill>
              </a:rPr>
              <a:t>22</a:t>
            </a:r>
          </a:p>
        </p:txBody>
      </p:sp>
      <p:pic>
        <p:nvPicPr>
          <p:cNvPr id="7" name="Imagen 6" descr="Resultado de imagen para esp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426881" y="98029"/>
            <a:ext cx="4359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10.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397648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5219"/>
          </a:xfrm>
        </p:spPr>
        <p:txBody>
          <a:bodyPr>
            <a:normAutofit/>
          </a:bodyPr>
          <a:lstStyle/>
          <a:p>
            <a:r>
              <a:rPr lang="es-EC" sz="3200" b="1" dirty="0"/>
              <a:t>10.3 Ser transparentes</a:t>
            </a:r>
            <a:br>
              <a:rPr lang="es-EC" sz="3200" b="1" dirty="0"/>
            </a:br>
            <a:r>
              <a:rPr lang="es-EC" sz="3200" b="1" dirty="0"/>
              <a:t/>
            </a:r>
            <a:br>
              <a:rPr lang="es-EC" sz="3200" b="1" dirty="0"/>
            </a:br>
            <a:r>
              <a:rPr lang="es-ES" sz="3200" dirty="0"/>
              <a:t>Como en toda relación duradera, la confianza es uno de los factores más importantes, y esto solo se consigue siendo transparente.</a:t>
            </a:r>
            <a:r>
              <a:rPr lang="es-EC" sz="3200" dirty="0"/>
              <a:t/>
            </a:r>
            <a:br>
              <a:rPr lang="es-EC" sz="3200" dirty="0"/>
            </a:br>
            <a:r>
              <a:rPr lang="es-EC" sz="3200" dirty="0"/>
              <a:t/>
            </a:r>
            <a:br>
              <a:rPr lang="es-EC" sz="3200" dirty="0"/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58" y="3873779"/>
            <a:ext cx="3400024" cy="1998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Elipse 3"/>
          <p:cNvSpPr/>
          <p:nvPr/>
        </p:nvSpPr>
        <p:spPr>
          <a:xfrm>
            <a:off x="11749198" y="6347012"/>
            <a:ext cx="442802" cy="442802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>
                <a:solidFill>
                  <a:schemeClr val="bg1"/>
                </a:solidFill>
              </a:rPr>
              <a:t>22</a:t>
            </a:r>
          </a:p>
        </p:txBody>
      </p:sp>
      <p:pic>
        <p:nvPicPr>
          <p:cNvPr id="5" name="Imagen 4" descr="Resultado de imagen para esp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426881" y="98029"/>
            <a:ext cx="4359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10.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32349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177343"/>
          </a:xfrm>
        </p:spPr>
        <p:txBody>
          <a:bodyPr>
            <a:normAutofit/>
          </a:bodyPr>
          <a:lstStyle/>
          <a:p>
            <a:r>
              <a:rPr lang="es-EC" sz="3200" b="1" dirty="0"/>
              <a:t>10.4 </a:t>
            </a:r>
            <a:r>
              <a:rPr lang="es-ES" sz="3200" b="1" dirty="0"/>
              <a:t>Diferenciación</a:t>
            </a: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/>
              <a:t>Trata a tus empleados, exactamente como quisieras que traten a tus mejores clientes</a:t>
            </a:r>
            <a:br>
              <a:rPr lang="es-ES" sz="3200" dirty="0"/>
            </a:br>
            <a:r>
              <a:rPr lang="es-ES" sz="3200" dirty="0"/>
              <a:t/>
            </a:r>
            <a:br>
              <a:rPr lang="es-ES" sz="3200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58" y="3429730"/>
            <a:ext cx="4012842" cy="3008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Elipse 3"/>
          <p:cNvSpPr/>
          <p:nvPr/>
        </p:nvSpPr>
        <p:spPr>
          <a:xfrm>
            <a:off x="11749198" y="6347012"/>
            <a:ext cx="442802" cy="442802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>
                <a:solidFill>
                  <a:schemeClr val="bg1"/>
                </a:solidFill>
              </a:rPr>
              <a:t>22</a:t>
            </a:r>
          </a:p>
        </p:txBody>
      </p:sp>
      <p:pic>
        <p:nvPicPr>
          <p:cNvPr id="5" name="Imagen 4" descr="Resultado de imagen para esp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426881" y="98029"/>
            <a:ext cx="4359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10.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41028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3" y="592427"/>
            <a:ext cx="10812887" cy="5679583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sz="3600" b="1" dirty="0"/>
              <a:t>10.5 </a:t>
            </a:r>
            <a:r>
              <a:rPr lang="es-ES" sz="3600" b="1" dirty="0"/>
              <a:t>Sorprender y ser original</a:t>
            </a:r>
            <a:br>
              <a:rPr lang="es-ES" sz="3600" b="1" dirty="0"/>
            </a:br>
            <a:r>
              <a:rPr lang="es-ES" sz="3600" b="1" dirty="0"/>
              <a:t/>
            </a:r>
            <a:br>
              <a:rPr lang="es-ES" sz="3600" b="1" dirty="0"/>
            </a:br>
            <a:r>
              <a:rPr lang="es-ES" sz="3600" dirty="0"/>
              <a:t>- No lo busques solo para venderle algo</a:t>
            </a:r>
            <a:br>
              <a:rPr lang="es-ES" sz="3600" dirty="0"/>
            </a:br>
            <a:r>
              <a:rPr lang="es-ES" sz="3600" dirty="0"/>
              <a:t>- Obséquiale muestras de tu producto</a:t>
            </a:r>
            <a:br>
              <a:rPr lang="es-ES" sz="3600" dirty="0"/>
            </a:br>
            <a:r>
              <a:rPr lang="es-ES" sz="3600" dirty="0"/>
              <a:t>- Interésate en hacer cosas que la competencia no hace</a:t>
            </a:r>
            <a:br>
              <a:rPr lang="es-ES" sz="3600" dirty="0"/>
            </a:br>
            <a:r>
              <a:rPr lang="es-ES" sz="3600" dirty="0"/>
              <a:t>- Hazlo parte de tu empresa invítalo a eventos.</a:t>
            </a:r>
            <a:br>
              <a:rPr lang="es-ES" sz="3600" dirty="0"/>
            </a:br>
            <a:r>
              <a:rPr lang="es-ES" sz="4000" dirty="0"/>
              <a:t/>
            </a:r>
            <a:br>
              <a:rPr lang="es-ES" sz="4000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252" y="4044991"/>
            <a:ext cx="3547271" cy="2026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Elipse 3"/>
          <p:cNvSpPr/>
          <p:nvPr/>
        </p:nvSpPr>
        <p:spPr>
          <a:xfrm>
            <a:off x="11749198" y="6347012"/>
            <a:ext cx="442802" cy="442802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b="1" dirty="0">
                <a:solidFill>
                  <a:schemeClr val="bg1"/>
                </a:solidFill>
              </a:rPr>
              <a:t>22</a:t>
            </a:r>
          </a:p>
        </p:txBody>
      </p:sp>
      <p:pic>
        <p:nvPicPr>
          <p:cNvPr id="5" name="Imagen 4" descr="Resultado de imagen para esp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426881" y="98029"/>
            <a:ext cx="4359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10.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24524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11654971" y="6377108"/>
            <a:ext cx="537029" cy="479941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23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76074" y="2369885"/>
            <a:ext cx="667695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3800" b="1" dirty="0"/>
              <a:t>GRACIAS</a:t>
            </a:r>
          </a:p>
        </p:txBody>
      </p:sp>
      <p:pic>
        <p:nvPicPr>
          <p:cNvPr id="7" name="Imagen 6" descr="Resultado de imagen para esp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7758" y="57675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43545" y="0"/>
            <a:ext cx="3367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5. Marco Teórico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175659" y="1132465"/>
            <a:ext cx="3222172" cy="870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solidFill>
                  <a:schemeClr val="tx1"/>
                </a:solidFill>
              </a:rPr>
              <a:t>Inicios del cooperativismo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175659" y="2177494"/>
            <a:ext cx="3222172" cy="812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Hombre primitivo, Evolución, apoyo mutuo</a:t>
            </a:r>
            <a:r>
              <a:rPr lang="es-EC" dirty="0"/>
              <a:t> </a:t>
            </a:r>
          </a:p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175659" y="3103036"/>
            <a:ext cx="3222172" cy="6386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Alcance de objetivos grupales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168403" y="3929166"/>
            <a:ext cx="3222172" cy="6386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Justos pioneros de Rochdale  1843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4651830" y="1132465"/>
            <a:ext cx="3222172" cy="870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/>
              <a:t>Cooperativismo en el Ecuador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651830" y="2177494"/>
            <a:ext cx="3222172" cy="6386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Asociación  mediante Comunidades indígenas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4651830" y="2990294"/>
            <a:ext cx="3222172" cy="7574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Inicios siglo XIX</a:t>
            </a:r>
          </a:p>
          <a:p>
            <a:pPr algn="ctr"/>
            <a:r>
              <a:rPr lang="es-EC" dirty="0"/>
              <a:t>Pugna de clases entre la costa y sierra  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4651830" y="3885940"/>
            <a:ext cx="3222172" cy="6386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Complejidad regional,  </a:t>
            </a:r>
          </a:p>
          <a:p>
            <a:pPr algn="ctr"/>
            <a:r>
              <a:rPr lang="es-EC" dirty="0"/>
              <a:t>Analfabetismo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4651833" y="4753780"/>
            <a:ext cx="3222172" cy="6386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Ley de cooperativas 1937</a:t>
            </a:r>
          </a:p>
          <a:p>
            <a:pPr algn="ctr"/>
            <a:r>
              <a:rPr lang="es-EC" dirty="0"/>
              <a:t>LOEP S 2011. Segmentos COACS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127998" y="1132465"/>
            <a:ext cx="3222172" cy="8708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/>
              <a:t>El nuevo contexto cooperativo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8127998" y="2177494"/>
            <a:ext cx="3222172" cy="6386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Ventajas competitivas, y sus estrategias genéricas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8127998" y="2990294"/>
            <a:ext cx="3222172" cy="6386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Liderazgo en costos, sintetizar procesos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8127998" y="3885940"/>
            <a:ext cx="3222172" cy="6386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Diferenciación de productos y servicios, tecnología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8127998" y="4753780"/>
            <a:ext cx="3222172" cy="6386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El enfoque “es una decisión”</a:t>
            </a:r>
          </a:p>
        </p:txBody>
      </p:sp>
      <p:sp>
        <p:nvSpPr>
          <p:cNvPr id="31" name="Elipse 30"/>
          <p:cNvSpPr/>
          <p:nvPr/>
        </p:nvSpPr>
        <p:spPr>
          <a:xfrm>
            <a:off x="11749198" y="6347012"/>
            <a:ext cx="442802" cy="442802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chemeClr val="bg1"/>
                </a:solidFill>
              </a:rPr>
              <a:t>5</a:t>
            </a:r>
            <a:endParaRPr lang="es-EC" b="1" dirty="0">
              <a:solidFill>
                <a:schemeClr val="bg1"/>
              </a:solidFill>
            </a:endParaRPr>
          </a:p>
        </p:txBody>
      </p:sp>
      <p:pic>
        <p:nvPicPr>
          <p:cNvPr id="30" name="Imagen 29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ángulo 31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Rectángulo 32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Rectángulo 33"/>
          <p:cNvSpPr/>
          <p:nvPr/>
        </p:nvSpPr>
        <p:spPr>
          <a:xfrm>
            <a:off x="1175659" y="4753780"/>
            <a:ext cx="3222172" cy="6386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Centro América, México</a:t>
            </a:r>
          </a:p>
          <a:p>
            <a:pPr algn="ctr"/>
            <a:r>
              <a:rPr lang="es-EC" dirty="0">
                <a:solidFill>
                  <a:schemeClr val="tx1"/>
                </a:solidFill>
              </a:rPr>
              <a:t>Sur América, Argentina</a:t>
            </a:r>
          </a:p>
        </p:txBody>
      </p:sp>
    </p:spTree>
    <p:extLst>
      <p:ext uri="{BB962C8B-B14F-4D97-AF65-F5344CB8AC3E}">
        <p14:creationId xmlns:p14="http://schemas.microsoft.com/office/powerpoint/2010/main" val="240825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32367" y="29096"/>
            <a:ext cx="3367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5. Marco Teórico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875317" y="1132465"/>
            <a:ext cx="1865502" cy="870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800" b="1" dirty="0"/>
          </a:p>
          <a:p>
            <a:pPr algn="ctr"/>
            <a:r>
              <a:rPr lang="es-EC" sz="2800" b="1" dirty="0">
                <a:solidFill>
                  <a:schemeClr val="tx1"/>
                </a:solidFill>
              </a:rPr>
              <a:t>Conciencia</a:t>
            </a:r>
          </a:p>
          <a:p>
            <a:pPr algn="ctr"/>
            <a:endParaRPr lang="es-EC" sz="2800" b="1" dirty="0"/>
          </a:p>
        </p:txBody>
      </p:sp>
      <p:sp>
        <p:nvSpPr>
          <p:cNvPr id="15" name="Rectángulo 14"/>
          <p:cNvSpPr/>
          <p:nvPr/>
        </p:nvSpPr>
        <p:spPr>
          <a:xfrm>
            <a:off x="3875317" y="2177494"/>
            <a:ext cx="1865502" cy="6386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Reconocimiento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799759" y="2990294"/>
            <a:ext cx="1958559" cy="6386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Recordación </a:t>
            </a:r>
          </a:p>
          <a:p>
            <a:pPr algn="ctr"/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875317" y="3885940"/>
            <a:ext cx="1865502" cy="6386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Amplitud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846288" y="4753779"/>
            <a:ext cx="1865502" cy="6386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El Top y Share of Mind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16116" y="1113197"/>
            <a:ext cx="1640103" cy="4279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i="1" dirty="0"/>
              <a:t>El </a:t>
            </a:r>
          </a:p>
          <a:p>
            <a:pPr algn="ctr"/>
            <a:r>
              <a:rPr lang="es-EC" sz="3200" i="1" dirty="0"/>
              <a:t>Brand Equity</a:t>
            </a:r>
            <a:endParaRPr lang="es-EC" i="1" dirty="0"/>
          </a:p>
        </p:txBody>
      </p:sp>
      <p:sp>
        <p:nvSpPr>
          <p:cNvPr id="30" name="Rectángulo 29"/>
          <p:cNvSpPr/>
          <p:nvPr/>
        </p:nvSpPr>
        <p:spPr>
          <a:xfrm>
            <a:off x="5892802" y="1132465"/>
            <a:ext cx="1865502" cy="870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800" b="1" dirty="0"/>
          </a:p>
          <a:p>
            <a:pPr algn="ctr"/>
            <a:r>
              <a:rPr lang="es-EC" sz="2800" b="1" dirty="0"/>
              <a:t>Asociación</a:t>
            </a:r>
          </a:p>
          <a:p>
            <a:pPr algn="ctr"/>
            <a:endParaRPr lang="es-EC" sz="2800" b="1" dirty="0"/>
          </a:p>
        </p:txBody>
      </p:sp>
      <p:sp>
        <p:nvSpPr>
          <p:cNvPr id="31" name="Rectángulo 30"/>
          <p:cNvSpPr/>
          <p:nvPr/>
        </p:nvSpPr>
        <p:spPr>
          <a:xfrm>
            <a:off x="5892802" y="2177494"/>
            <a:ext cx="1865502" cy="6386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Atributos y personalidad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5892802" y="2990294"/>
            <a:ext cx="1865502" cy="6386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Beneficios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5906445" y="3732714"/>
            <a:ext cx="1865502" cy="9506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Experiencia y primera impresión 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5892805" y="4753780"/>
            <a:ext cx="1865502" cy="6386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Deseabilidad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7866745" y="1132465"/>
            <a:ext cx="1865502" cy="87085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/>
              <a:t>Imagen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7866745" y="2177494"/>
            <a:ext cx="1865502" cy="6386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Valor psicológico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7866745" y="2990294"/>
            <a:ext cx="1865502" cy="6386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Enfoque 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7866745" y="3885940"/>
            <a:ext cx="1865502" cy="6386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Posicionamiento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7866748" y="4753780"/>
            <a:ext cx="1865502" cy="6386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Comunicación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9840691" y="1132465"/>
            <a:ext cx="1865502" cy="870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800" b="1" dirty="0"/>
          </a:p>
          <a:p>
            <a:pPr algn="ctr"/>
            <a:r>
              <a:rPr lang="es-EC" sz="2800" b="1" dirty="0"/>
              <a:t>Lealtad</a:t>
            </a:r>
          </a:p>
          <a:p>
            <a:pPr algn="ctr"/>
            <a:endParaRPr lang="es-EC" sz="2800" b="1" dirty="0"/>
          </a:p>
        </p:txBody>
      </p:sp>
      <p:sp>
        <p:nvSpPr>
          <p:cNvPr id="51" name="Rectángulo 50"/>
          <p:cNvSpPr/>
          <p:nvPr/>
        </p:nvSpPr>
        <p:spPr>
          <a:xfrm>
            <a:off x="9840691" y="2177494"/>
            <a:ext cx="1865502" cy="6386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Involucramiento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9840691" y="2990294"/>
            <a:ext cx="1865502" cy="6386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Conducta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9840691" y="3885940"/>
            <a:ext cx="1865502" cy="6386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Emoción</a:t>
            </a:r>
          </a:p>
        </p:txBody>
      </p:sp>
      <p:sp>
        <p:nvSpPr>
          <p:cNvPr id="54" name="Rectángulo 53"/>
          <p:cNvSpPr/>
          <p:nvPr/>
        </p:nvSpPr>
        <p:spPr>
          <a:xfrm>
            <a:off x="9840694" y="4753780"/>
            <a:ext cx="1865502" cy="6386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Fidelidad</a:t>
            </a:r>
          </a:p>
        </p:txBody>
      </p:sp>
      <p:sp>
        <p:nvSpPr>
          <p:cNvPr id="70" name="Rectángulo 69"/>
          <p:cNvSpPr/>
          <p:nvPr/>
        </p:nvSpPr>
        <p:spPr>
          <a:xfrm>
            <a:off x="1850574" y="1135320"/>
            <a:ext cx="1865502" cy="870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800" b="1" dirty="0"/>
          </a:p>
          <a:p>
            <a:pPr algn="ctr"/>
            <a:r>
              <a:rPr lang="es-EC" sz="2800" b="1" dirty="0"/>
              <a:t>Identidad</a:t>
            </a:r>
          </a:p>
          <a:p>
            <a:pPr algn="ctr"/>
            <a:endParaRPr lang="es-EC" sz="2800" b="1" dirty="0"/>
          </a:p>
        </p:txBody>
      </p:sp>
      <p:sp>
        <p:nvSpPr>
          <p:cNvPr id="71" name="Rectángulo 70"/>
          <p:cNvSpPr/>
          <p:nvPr/>
        </p:nvSpPr>
        <p:spPr>
          <a:xfrm>
            <a:off x="1850574" y="2180349"/>
            <a:ext cx="1865502" cy="6386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Definición</a:t>
            </a:r>
          </a:p>
        </p:txBody>
      </p:sp>
      <p:sp>
        <p:nvSpPr>
          <p:cNvPr id="72" name="Rectángulo 71"/>
          <p:cNvSpPr/>
          <p:nvPr/>
        </p:nvSpPr>
        <p:spPr>
          <a:xfrm>
            <a:off x="1850574" y="2993149"/>
            <a:ext cx="1865502" cy="6386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Propuesta de valor</a:t>
            </a:r>
          </a:p>
        </p:txBody>
      </p:sp>
      <p:sp>
        <p:nvSpPr>
          <p:cNvPr id="73" name="Rectángulo 72"/>
          <p:cNvSpPr/>
          <p:nvPr/>
        </p:nvSpPr>
        <p:spPr>
          <a:xfrm>
            <a:off x="1850574" y="3888795"/>
            <a:ext cx="1865502" cy="6386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Carta de identidad</a:t>
            </a:r>
          </a:p>
        </p:txBody>
      </p:sp>
      <p:sp>
        <p:nvSpPr>
          <p:cNvPr id="74" name="Rectángulo 73"/>
          <p:cNvSpPr/>
          <p:nvPr/>
        </p:nvSpPr>
        <p:spPr>
          <a:xfrm>
            <a:off x="1821545" y="4756634"/>
            <a:ext cx="1865502" cy="6386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Diseño de identidad </a:t>
            </a:r>
          </a:p>
        </p:txBody>
      </p:sp>
      <p:sp>
        <p:nvSpPr>
          <p:cNvPr id="35" name="Elipse 34"/>
          <p:cNvSpPr/>
          <p:nvPr/>
        </p:nvSpPr>
        <p:spPr>
          <a:xfrm>
            <a:off x="11749198" y="6347012"/>
            <a:ext cx="442802" cy="442802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chemeClr val="bg1"/>
                </a:solidFill>
              </a:rPr>
              <a:t>6</a:t>
            </a:r>
            <a:endParaRPr lang="es-EC" b="1" dirty="0">
              <a:solidFill>
                <a:schemeClr val="bg1"/>
              </a:solidFill>
            </a:endParaRPr>
          </a:p>
        </p:txBody>
      </p:sp>
      <p:pic>
        <p:nvPicPr>
          <p:cNvPr id="36" name="Imagen 35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ángulo 36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Rectángulo 37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61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  <p:bldP spid="18" grpId="0" animBg="1"/>
      <p:bldP spid="19" grpId="0" animBg="1"/>
      <p:bldP spid="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0099" y="22164"/>
            <a:ext cx="3367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5. Marco Teórico</a:t>
            </a:r>
          </a:p>
        </p:txBody>
      </p:sp>
      <p:sp>
        <p:nvSpPr>
          <p:cNvPr id="35" name="Elipse 34"/>
          <p:cNvSpPr/>
          <p:nvPr/>
        </p:nvSpPr>
        <p:spPr>
          <a:xfrm>
            <a:off x="11749198" y="6347012"/>
            <a:ext cx="442802" cy="442802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chemeClr val="bg1"/>
                </a:solidFill>
              </a:rPr>
              <a:t>6</a:t>
            </a:r>
            <a:endParaRPr lang="es-EC" b="1" dirty="0">
              <a:solidFill>
                <a:schemeClr val="bg1"/>
              </a:solidFill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2"/>
          <a:srcRect l="14063" t="24750" r="37455" b="21891"/>
          <a:stretch/>
        </p:blipFill>
        <p:spPr>
          <a:xfrm>
            <a:off x="2024915" y="668495"/>
            <a:ext cx="8425543" cy="5213596"/>
          </a:xfrm>
          <a:prstGeom prst="rect">
            <a:avLst/>
          </a:prstGeom>
        </p:spPr>
      </p:pic>
      <p:pic>
        <p:nvPicPr>
          <p:cNvPr id="5" name="Imagen 4" descr="Resultado de imagen para esp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33050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09217" y="-36154"/>
            <a:ext cx="4649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6. Marco Metodológico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663049" y="1255839"/>
            <a:ext cx="2235194" cy="8708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800" b="1" dirty="0"/>
          </a:p>
          <a:p>
            <a:pPr algn="ctr"/>
            <a:r>
              <a:rPr lang="es-EC" sz="2800" b="1" dirty="0"/>
              <a:t>Investigación</a:t>
            </a:r>
          </a:p>
          <a:p>
            <a:pPr algn="ctr"/>
            <a:endParaRPr lang="es-EC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2663049" y="2300868"/>
            <a:ext cx="2235194" cy="6386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Cualitativa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663049" y="3113668"/>
            <a:ext cx="2235194" cy="6386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Hipótesis predeterminadas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663049" y="4009314"/>
            <a:ext cx="2235194" cy="6386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/>
              <a:t>Muestra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634020" y="4877153"/>
            <a:ext cx="2235194" cy="6386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Análisis estadísticos, tendencias, comparaciones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137735" y="1255839"/>
            <a:ext cx="2235194" cy="870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800" b="1" dirty="0">
              <a:solidFill>
                <a:schemeClr val="tx1"/>
              </a:solidFill>
            </a:endParaRPr>
          </a:p>
          <a:p>
            <a:pPr algn="ctr"/>
            <a:r>
              <a:rPr lang="es-EC" sz="2800" b="1" dirty="0">
                <a:solidFill>
                  <a:schemeClr val="tx1"/>
                </a:solidFill>
              </a:rPr>
              <a:t>Hipótesis</a:t>
            </a:r>
          </a:p>
          <a:p>
            <a:pPr algn="ctr"/>
            <a:endParaRPr lang="es-EC" sz="2800" b="1" dirty="0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137735" y="2300868"/>
            <a:ext cx="2235194" cy="6386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Descriptivas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137735" y="3113668"/>
            <a:ext cx="2235194" cy="6386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Asociación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5137735" y="4009314"/>
            <a:ext cx="2235194" cy="6386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Causales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108706" y="4877153"/>
            <a:ext cx="2235194" cy="6386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Estadísticas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7610383" y="1255839"/>
            <a:ext cx="2235194" cy="870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800" b="1" dirty="0">
              <a:solidFill>
                <a:schemeClr val="tx1"/>
              </a:solidFill>
            </a:endParaRPr>
          </a:p>
          <a:p>
            <a:pPr algn="ctr"/>
            <a:r>
              <a:rPr lang="es-EC" sz="2800" b="1" dirty="0">
                <a:solidFill>
                  <a:schemeClr val="tx1"/>
                </a:solidFill>
              </a:rPr>
              <a:t>Instrumento</a:t>
            </a:r>
          </a:p>
          <a:p>
            <a:pPr algn="ctr"/>
            <a:endParaRPr lang="es-EC" sz="2800" b="1" dirty="0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7610383" y="2300868"/>
            <a:ext cx="2235194" cy="6386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Encuesta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7610383" y="3113668"/>
            <a:ext cx="2235194" cy="6386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Muestra </a:t>
            </a:r>
          </a:p>
          <a:p>
            <a:pPr algn="ctr"/>
            <a:r>
              <a:rPr lang="es-EC" sz="2000" dirty="0">
                <a:solidFill>
                  <a:schemeClr val="tx1"/>
                </a:solidFill>
              </a:rPr>
              <a:t>383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7610383" y="4009314"/>
            <a:ext cx="2235194" cy="6386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Preguntas</a:t>
            </a:r>
          </a:p>
          <a:p>
            <a:pPr algn="ctr"/>
            <a:r>
              <a:rPr lang="es-EC" sz="20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7610383" y="4875418"/>
            <a:ext cx="2235194" cy="6386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solidFill>
                  <a:schemeClr val="tx1"/>
                </a:solidFill>
              </a:rPr>
              <a:t>Zonas</a:t>
            </a:r>
          </a:p>
          <a:p>
            <a:pPr algn="ctr"/>
            <a:r>
              <a:rPr lang="es-EC" sz="2000" dirty="0">
                <a:solidFill>
                  <a:schemeClr val="tx1"/>
                </a:solidFill>
              </a:rPr>
              <a:t>D.M.Q.</a:t>
            </a:r>
          </a:p>
        </p:txBody>
      </p:sp>
      <p:sp>
        <p:nvSpPr>
          <p:cNvPr id="27" name="Elipse 26"/>
          <p:cNvSpPr/>
          <p:nvPr/>
        </p:nvSpPr>
        <p:spPr>
          <a:xfrm>
            <a:off x="11749198" y="6347012"/>
            <a:ext cx="442802" cy="442802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chemeClr val="bg1"/>
                </a:solidFill>
              </a:rPr>
              <a:t>7</a:t>
            </a:r>
            <a:endParaRPr lang="es-EC" b="1" dirty="0">
              <a:solidFill>
                <a:schemeClr val="bg1"/>
              </a:solidFill>
            </a:endParaRPr>
          </a:p>
        </p:txBody>
      </p:sp>
      <p:pic>
        <p:nvPicPr>
          <p:cNvPr id="26" name="Imagen 25" descr="Resultado de imagen para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ángulo 27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Rectángulo 28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050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/>
          <p:cNvSpPr/>
          <p:nvPr/>
        </p:nvSpPr>
        <p:spPr>
          <a:xfrm>
            <a:off x="8817645" y="3960444"/>
            <a:ext cx="2866110" cy="11856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Rectángulo 31"/>
          <p:cNvSpPr/>
          <p:nvPr/>
        </p:nvSpPr>
        <p:spPr>
          <a:xfrm>
            <a:off x="8817645" y="1923725"/>
            <a:ext cx="2866110" cy="143701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227655" y="0"/>
            <a:ext cx="4649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600" b="1" dirty="0"/>
              <a:t>6. Marco Metodológico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662441" y="1935659"/>
          <a:ext cx="2866111" cy="32223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202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12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04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Población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N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700000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73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Probabilidad de éxito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P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0.5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3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Probabilidad de fracaso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Q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0.5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73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Nivel de confianza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Z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1.96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73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Error muestral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E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600" dirty="0">
                          <a:effectLst/>
                        </a:rPr>
                        <a:t>0.05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6" name="Rectángulo 25"/>
          <p:cNvSpPr/>
          <p:nvPr/>
        </p:nvSpPr>
        <p:spPr>
          <a:xfrm>
            <a:off x="662442" y="1395487"/>
            <a:ext cx="2866110" cy="4790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solidFill>
                  <a:schemeClr val="tx1"/>
                </a:solidFill>
              </a:rPr>
              <a:t>Cálculo muestral</a:t>
            </a:r>
          </a:p>
        </p:txBody>
      </p:sp>
      <p:sp>
        <p:nvSpPr>
          <p:cNvPr id="27" name="Elipse 26"/>
          <p:cNvSpPr/>
          <p:nvPr/>
        </p:nvSpPr>
        <p:spPr>
          <a:xfrm>
            <a:off x="11749198" y="6347012"/>
            <a:ext cx="442802" cy="442802"/>
          </a:xfrm>
          <a:prstGeom prst="ellipse">
            <a:avLst/>
          </a:prstGeom>
          <a:solidFill>
            <a:srgbClr val="00703C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>
                <a:solidFill>
                  <a:schemeClr val="bg1"/>
                </a:solidFill>
              </a:rPr>
              <a:t>7</a:t>
            </a:r>
            <a:endParaRPr lang="es-EC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Monografia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69" y="1923725"/>
            <a:ext cx="4968870" cy="32223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ángulo 27"/>
              <p:cNvSpPr/>
              <p:nvPr/>
            </p:nvSpPr>
            <p:spPr>
              <a:xfrm>
                <a:off x="8859777" y="2229530"/>
                <a:ext cx="2823978" cy="689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. 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EC" i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Q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EC" i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s-EC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EC" i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s-EC" i="0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 </m:t>
                          </m:r>
                        </m:den>
                      </m:f>
                      <m:r>
                        <a:rPr lang="es-EC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8" name="Rectá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777" y="2229530"/>
                <a:ext cx="2823978" cy="6893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uadroTexto 28"/>
          <p:cNvSpPr txBox="1"/>
          <p:nvPr/>
        </p:nvSpPr>
        <p:spPr>
          <a:xfrm>
            <a:off x="9475714" y="4262887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n </a:t>
            </a:r>
            <a:r>
              <a:rPr lang="es-EC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= 383.17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3692269" y="1382040"/>
            <a:ext cx="4968869" cy="4790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solidFill>
                  <a:schemeClr val="tx1"/>
                </a:solidFill>
              </a:rPr>
              <a:t>Gráfica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8817645" y="1402648"/>
            <a:ext cx="2866110" cy="4790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solidFill>
                  <a:schemeClr val="tx1"/>
                </a:solidFill>
              </a:rPr>
              <a:t>Formula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8817645" y="3427018"/>
            <a:ext cx="2866110" cy="4790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800" b="1" dirty="0">
                <a:solidFill>
                  <a:schemeClr val="tx1"/>
                </a:solidFill>
              </a:rPr>
              <a:t>Resultado</a:t>
            </a:r>
          </a:p>
        </p:txBody>
      </p:sp>
      <p:cxnSp>
        <p:nvCxnSpPr>
          <p:cNvPr id="37" name="Conector recto de flecha 36"/>
          <p:cNvCxnSpPr/>
          <p:nvPr/>
        </p:nvCxnSpPr>
        <p:spPr>
          <a:xfrm>
            <a:off x="4554181" y="4852201"/>
            <a:ext cx="1365818" cy="7517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>
            <a:endCxn id="45" idx="7"/>
          </p:cNvCxnSpPr>
          <p:nvPr/>
        </p:nvCxnSpPr>
        <p:spPr>
          <a:xfrm flipH="1">
            <a:off x="6689412" y="4852201"/>
            <a:ext cx="971391" cy="7439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>
            <a:off x="4001321" y="3100689"/>
            <a:ext cx="1487200" cy="21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Elipse 44"/>
          <p:cNvSpPr/>
          <p:nvPr/>
        </p:nvSpPr>
        <p:spPr>
          <a:xfrm>
            <a:off x="5785187" y="5444661"/>
            <a:ext cx="1059366" cy="1034663"/>
          </a:xfrm>
          <a:prstGeom prst="ellipse">
            <a:avLst/>
          </a:prstGeom>
          <a:solidFill>
            <a:schemeClr val="bg1"/>
          </a:solidFill>
          <a:ln>
            <a:solidFill>
              <a:srgbClr val="FF4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>
                <a:solidFill>
                  <a:schemeClr val="tx1"/>
                </a:solidFill>
              </a:rPr>
              <a:t>Zona </a:t>
            </a:r>
          </a:p>
          <a:p>
            <a:pPr algn="ctr"/>
            <a:r>
              <a:rPr lang="es-EC" sz="1200" b="1" dirty="0">
                <a:solidFill>
                  <a:schemeClr val="tx1"/>
                </a:solidFill>
              </a:rPr>
              <a:t>de</a:t>
            </a:r>
          </a:p>
          <a:p>
            <a:pPr algn="ctr"/>
            <a:r>
              <a:rPr lang="es-EC" sz="1200" b="1" dirty="0">
                <a:solidFill>
                  <a:schemeClr val="tx1"/>
                </a:solidFill>
              </a:rPr>
              <a:t>Rechazo</a:t>
            </a:r>
          </a:p>
        </p:txBody>
      </p:sp>
      <p:sp>
        <p:nvSpPr>
          <p:cNvPr id="49" name="Elipse 48"/>
          <p:cNvSpPr/>
          <p:nvPr/>
        </p:nvSpPr>
        <p:spPr>
          <a:xfrm>
            <a:off x="3692268" y="2598256"/>
            <a:ext cx="1189014" cy="1034663"/>
          </a:xfrm>
          <a:prstGeom prst="ellipse">
            <a:avLst/>
          </a:prstGeom>
          <a:solidFill>
            <a:schemeClr val="bg1"/>
          </a:solidFill>
          <a:ln>
            <a:solidFill>
              <a:srgbClr val="FF4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b="1" dirty="0">
                <a:solidFill>
                  <a:schemeClr val="tx1"/>
                </a:solidFill>
              </a:rPr>
              <a:t>Zona  </a:t>
            </a:r>
          </a:p>
          <a:p>
            <a:pPr algn="ctr"/>
            <a:r>
              <a:rPr lang="es-EC" sz="1100" b="1" dirty="0">
                <a:solidFill>
                  <a:schemeClr val="tx1"/>
                </a:solidFill>
              </a:rPr>
              <a:t>de</a:t>
            </a:r>
          </a:p>
          <a:p>
            <a:pPr algn="ctr"/>
            <a:r>
              <a:rPr lang="es-EC" sz="1100" b="1" dirty="0">
                <a:solidFill>
                  <a:schemeClr val="tx1"/>
                </a:solidFill>
              </a:rPr>
              <a:t>Aceptación</a:t>
            </a:r>
          </a:p>
        </p:txBody>
      </p:sp>
      <p:pic>
        <p:nvPicPr>
          <p:cNvPr id="19" name="Imagen 18" descr="Resultado de imagen para esp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60" y="41904"/>
            <a:ext cx="2634020" cy="70245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ángulo 19"/>
          <p:cNvSpPr/>
          <p:nvPr/>
        </p:nvSpPr>
        <p:spPr>
          <a:xfrm rot="5400000">
            <a:off x="9205311" y="3484308"/>
            <a:ext cx="5618234" cy="167366"/>
          </a:xfrm>
          <a:prstGeom prst="rect">
            <a:avLst/>
          </a:prstGeom>
          <a:solidFill>
            <a:srgbClr val="00703C"/>
          </a:soli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 rot="5400000">
            <a:off x="9031559" y="3492436"/>
            <a:ext cx="5632746" cy="165625"/>
          </a:xfrm>
          <a:prstGeom prst="rect">
            <a:avLst/>
          </a:prstGeom>
          <a:solidFill>
            <a:srgbClr val="FF4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390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2" grpId="0" animBg="1"/>
      <p:bldP spid="26" grpId="0" animBg="1"/>
      <p:bldP spid="28" grpId="0"/>
      <p:bldP spid="29" grpId="0"/>
      <p:bldP spid="30" grpId="0" animBg="1"/>
      <p:bldP spid="31" grpId="0" animBg="1"/>
      <p:bldP spid="34" grpId="0" animBg="1"/>
      <p:bldP spid="45" grpId="0" animBg="1"/>
      <p:bldP spid="4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5407</TotalTime>
  <Words>1661</Words>
  <Application>Microsoft Office PowerPoint</Application>
  <PresentationFormat>Panorámica</PresentationFormat>
  <Paragraphs>459</Paragraphs>
  <Slides>44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10.2 El cliente tiene nombre y apellidos   Al igual que no hay dos personas iguales, no hay dos clientes con las mismas necesidades, inquietudes y exceptivas hacia una marca.     </vt:lpstr>
      <vt:lpstr>10.3 Ser transparentes  Como en toda relación duradera, la confianza es uno de los factores más importantes, y esto solo se consigue siendo transparente.   </vt:lpstr>
      <vt:lpstr>10.4 Diferenciación  Trata a tus empleados, exactamente como quisieras que traten a tus mejores clientes     </vt:lpstr>
      <vt:lpstr>          10.5 Sorprender y ser original  - No lo busques solo para venderle algo - Obséquiale muestras de tu producto - Interésate en hacer cosas que la competencia no hace - Hazlo parte de tu empresa invítalo a eventos.             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Ortega</dc:creator>
  <cp:lastModifiedBy>USUUMBUNO</cp:lastModifiedBy>
  <cp:revision>61</cp:revision>
  <dcterms:created xsi:type="dcterms:W3CDTF">2018-06-02T14:30:41Z</dcterms:created>
  <dcterms:modified xsi:type="dcterms:W3CDTF">2018-07-23T19:46:49Z</dcterms:modified>
</cp:coreProperties>
</file>