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6" r:id="rId2"/>
    <p:sldId id="317" r:id="rId3"/>
    <p:sldId id="366" r:id="rId4"/>
    <p:sldId id="364" r:id="rId5"/>
    <p:sldId id="319" r:id="rId6"/>
    <p:sldId id="352" r:id="rId7"/>
    <p:sldId id="367" r:id="rId8"/>
    <p:sldId id="318" r:id="rId9"/>
    <p:sldId id="321" r:id="rId10"/>
    <p:sldId id="368" r:id="rId11"/>
    <p:sldId id="322" r:id="rId12"/>
    <p:sldId id="323" r:id="rId13"/>
    <p:sldId id="324" r:id="rId14"/>
    <p:sldId id="325" r:id="rId15"/>
    <p:sldId id="340" r:id="rId16"/>
    <p:sldId id="341" r:id="rId17"/>
    <p:sldId id="349" r:id="rId18"/>
    <p:sldId id="351" r:id="rId19"/>
    <p:sldId id="350" r:id="rId20"/>
    <p:sldId id="373" r:id="rId21"/>
    <p:sldId id="374" r:id="rId22"/>
    <p:sldId id="353" r:id="rId23"/>
    <p:sldId id="354" r:id="rId24"/>
    <p:sldId id="355" r:id="rId25"/>
    <p:sldId id="356" r:id="rId26"/>
    <p:sldId id="357" r:id="rId27"/>
    <p:sldId id="358" r:id="rId28"/>
    <p:sldId id="269" r:id="rId29"/>
    <p:sldId id="300" r:id="rId30"/>
    <p:sldId id="301" r:id="rId31"/>
    <p:sldId id="302" r:id="rId32"/>
    <p:sldId id="299" r:id="rId33"/>
    <p:sldId id="303" r:id="rId34"/>
    <p:sldId id="305" r:id="rId35"/>
    <p:sldId id="308" r:id="rId36"/>
    <p:sldId id="369" r:id="rId37"/>
    <p:sldId id="370" r:id="rId38"/>
    <p:sldId id="371" r:id="rId39"/>
    <p:sldId id="372" r:id="rId40"/>
    <p:sldId id="346" r:id="rId41"/>
    <p:sldId id="347" r:id="rId42"/>
    <p:sldId id="348" r:id="rId43"/>
    <p:sldId id="345" r:id="rId4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1" autoAdjust="0"/>
    <p:restoredTop sz="94660"/>
  </p:normalViewPr>
  <p:slideViewPr>
    <p:cSldViewPr snapToGrid="0">
      <p:cViewPr varScale="1">
        <p:scale>
          <a:sx n="80" d="100"/>
          <a:sy n="80" d="100"/>
        </p:scale>
        <p:origin x="1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A4BDEE-B299-42D4-AB2F-37CE9E791A83}" type="doc">
      <dgm:prSet loTypeId="urn:microsoft.com/office/officeart/2005/8/layout/hierarchy6" loCatId="hierarchy" qsTypeId="urn:microsoft.com/office/officeart/2005/8/quickstyle/3d3" qsCatId="3D" csTypeId="urn:microsoft.com/office/officeart/2005/8/colors/accent6_1" csCatId="accent6" phldr="1"/>
      <dgm:spPr/>
      <dgm:t>
        <a:bodyPr/>
        <a:lstStyle/>
        <a:p>
          <a:endParaRPr lang="es-EC"/>
        </a:p>
      </dgm:t>
    </dgm:pt>
    <dgm:pt modelId="{220A09C4-E86A-48D9-9A28-3377991F8F40}">
      <dgm:prSet phldrT="[Texto]" custT="1"/>
      <dgm:spPr/>
      <dgm:t>
        <a:bodyPr/>
        <a:lstStyle/>
        <a:p>
          <a:r>
            <a:rPr lang="es-EC" sz="1500" dirty="0" smtClean="0"/>
            <a:t>Diseñar las estructuras del coliseo multiuso y la tribuna con cubierta de tensomembrana para el Complejo Deportivo de Selva Alegre, Parroquia Sangolquí del Cantón Rumiñahui, mediante diseño sismo resistente que garantice la seguridad de los ciudadanos y permita el aprovechamiento del espacio público.</a:t>
          </a:r>
          <a:endParaRPr lang="es-EC" sz="1500" dirty="0"/>
        </a:p>
      </dgm:t>
    </dgm:pt>
    <dgm:pt modelId="{9AA43043-9F45-451D-9870-96425445DBA9}" type="parTrans" cxnId="{7C4FE082-F8DC-4132-9D63-4364721A3ED4}">
      <dgm:prSet/>
      <dgm:spPr/>
      <dgm:t>
        <a:bodyPr/>
        <a:lstStyle/>
        <a:p>
          <a:endParaRPr lang="es-EC"/>
        </a:p>
      </dgm:t>
    </dgm:pt>
    <dgm:pt modelId="{BD066232-E1C8-4BDE-BF63-DDFCABA7F24E}" type="sibTrans" cxnId="{7C4FE082-F8DC-4132-9D63-4364721A3ED4}">
      <dgm:prSet/>
      <dgm:spPr/>
      <dgm:t>
        <a:bodyPr/>
        <a:lstStyle/>
        <a:p>
          <a:endParaRPr lang="es-EC"/>
        </a:p>
      </dgm:t>
    </dgm:pt>
    <dgm:pt modelId="{0A664027-A53C-48A2-ABD4-0B9C8AB2557A}">
      <dgm:prSet phldrT="[Texto]" custT="1"/>
      <dgm:spPr/>
      <dgm:t>
        <a:bodyPr/>
        <a:lstStyle/>
        <a:p>
          <a:r>
            <a:rPr lang="es-EC" sz="1500" dirty="0" smtClean="0"/>
            <a:t>Realizar el estudio de suelos del área de implantación.</a:t>
          </a:r>
          <a:endParaRPr lang="es-EC" sz="1500" dirty="0"/>
        </a:p>
      </dgm:t>
    </dgm:pt>
    <dgm:pt modelId="{47AF6932-A3A2-446D-9562-7CD0759B865E}" type="parTrans" cxnId="{4DAF4DDE-3644-4CA3-BE15-9FDD77031582}">
      <dgm:prSet/>
      <dgm:spPr/>
      <dgm:t>
        <a:bodyPr/>
        <a:lstStyle/>
        <a:p>
          <a:endParaRPr lang="es-EC"/>
        </a:p>
      </dgm:t>
    </dgm:pt>
    <dgm:pt modelId="{4F1F14CE-4E8F-4E63-AF1E-EBD86E38E1FD}" type="sibTrans" cxnId="{4DAF4DDE-3644-4CA3-BE15-9FDD77031582}">
      <dgm:prSet/>
      <dgm:spPr/>
      <dgm:t>
        <a:bodyPr/>
        <a:lstStyle/>
        <a:p>
          <a:endParaRPr lang="es-EC"/>
        </a:p>
      </dgm:t>
    </dgm:pt>
    <dgm:pt modelId="{E2835895-F3D8-4479-BB61-C1035BA332C5}">
      <dgm:prSet phldrT="[Texto]"/>
      <dgm:spPr/>
      <dgm:t>
        <a:bodyPr/>
        <a:lstStyle/>
        <a:p>
          <a:r>
            <a:rPr lang="es-EC" dirty="0" smtClean="0"/>
            <a:t>Objetivo General</a:t>
          </a:r>
          <a:endParaRPr lang="es-EC" dirty="0"/>
        </a:p>
      </dgm:t>
    </dgm:pt>
    <dgm:pt modelId="{82A05844-B003-40E9-AA0D-ABE7B43FF086}" type="parTrans" cxnId="{4D0C9462-9356-48D2-8CFD-7EB345B3356C}">
      <dgm:prSet/>
      <dgm:spPr/>
      <dgm:t>
        <a:bodyPr/>
        <a:lstStyle/>
        <a:p>
          <a:endParaRPr lang="es-EC"/>
        </a:p>
      </dgm:t>
    </dgm:pt>
    <dgm:pt modelId="{146E16FD-DCA6-4DD4-B2DC-5EEBE9355AA0}" type="sibTrans" cxnId="{4D0C9462-9356-48D2-8CFD-7EB345B3356C}">
      <dgm:prSet/>
      <dgm:spPr/>
      <dgm:t>
        <a:bodyPr/>
        <a:lstStyle/>
        <a:p>
          <a:endParaRPr lang="es-EC"/>
        </a:p>
      </dgm:t>
    </dgm:pt>
    <dgm:pt modelId="{042EA8BA-85E4-4CF1-A6DD-E246B884C47D}">
      <dgm:prSet phldrT="[Texto]"/>
      <dgm:spPr/>
      <dgm:t>
        <a:bodyPr/>
        <a:lstStyle/>
        <a:p>
          <a:r>
            <a:rPr lang="es-EC" dirty="0" smtClean="0"/>
            <a:t>Objetivos específicos</a:t>
          </a:r>
          <a:endParaRPr lang="es-EC" dirty="0"/>
        </a:p>
      </dgm:t>
    </dgm:pt>
    <dgm:pt modelId="{038586B1-BF76-410F-A76C-1F108E59B2BA}" type="parTrans" cxnId="{013C448E-D842-4165-BB6B-3B9EB18F6FF5}">
      <dgm:prSet/>
      <dgm:spPr/>
      <dgm:t>
        <a:bodyPr/>
        <a:lstStyle/>
        <a:p>
          <a:endParaRPr lang="es-EC"/>
        </a:p>
      </dgm:t>
    </dgm:pt>
    <dgm:pt modelId="{DCCEDECD-2E51-45AF-BE7A-B8BA4AC1FC74}" type="sibTrans" cxnId="{013C448E-D842-4165-BB6B-3B9EB18F6FF5}">
      <dgm:prSet/>
      <dgm:spPr/>
      <dgm:t>
        <a:bodyPr/>
        <a:lstStyle/>
        <a:p>
          <a:endParaRPr lang="es-EC"/>
        </a:p>
      </dgm:t>
    </dgm:pt>
    <dgm:pt modelId="{3E9B1232-0E58-4DC7-9B0A-8D0A09FA29E8}">
      <dgm:prSet phldrT="[Texto]"/>
      <dgm:spPr/>
      <dgm:t>
        <a:bodyPr/>
        <a:lstStyle/>
        <a:p>
          <a:r>
            <a:rPr lang="es-EC" dirty="0" smtClean="0"/>
            <a:t>Diseñar y calcular todos los elementos estructurales de hormigón armado y los elementos de la cubierta de acero del coliseo multiuso.</a:t>
          </a:r>
          <a:endParaRPr lang="es-EC" dirty="0"/>
        </a:p>
      </dgm:t>
    </dgm:pt>
    <dgm:pt modelId="{98E8CCD0-D16E-4E81-97FF-E8509DB07AD0}" type="parTrans" cxnId="{0E1602D7-85B5-4428-80B4-3C7CD9546415}">
      <dgm:prSet/>
      <dgm:spPr/>
      <dgm:t>
        <a:bodyPr/>
        <a:lstStyle/>
        <a:p>
          <a:endParaRPr lang="es-EC"/>
        </a:p>
      </dgm:t>
    </dgm:pt>
    <dgm:pt modelId="{14A68007-BA0C-404F-A42A-98E1D2E9F93F}" type="sibTrans" cxnId="{0E1602D7-85B5-4428-80B4-3C7CD9546415}">
      <dgm:prSet/>
      <dgm:spPr/>
      <dgm:t>
        <a:bodyPr/>
        <a:lstStyle/>
        <a:p>
          <a:endParaRPr lang="es-EC"/>
        </a:p>
      </dgm:t>
    </dgm:pt>
    <dgm:pt modelId="{7A43C762-87A9-40B1-862F-7899DA71BAD0}">
      <dgm:prSet phldrT="[Texto]"/>
      <dgm:spPr/>
      <dgm:t>
        <a:bodyPr/>
        <a:lstStyle/>
        <a:p>
          <a:r>
            <a:rPr lang="es-EC" dirty="0" smtClean="0"/>
            <a:t>Diseñar y calcular estructuralmente los distintos elementos componentes en hormigón armado y la cubierta de tensomembrana de la tribuna.</a:t>
          </a:r>
          <a:endParaRPr lang="es-EC" dirty="0"/>
        </a:p>
      </dgm:t>
    </dgm:pt>
    <dgm:pt modelId="{FBB52371-88DF-4F21-89D9-C3AC955152D2}" type="parTrans" cxnId="{1BA500D5-6905-4D05-A3E7-10FD48D948E9}">
      <dgm:prSet/>
      <dgm:spPr/>
      <dgm:t>
        <a:bodyPr/>
        <a:lstStyle/>
        <a:p>
          <a:endParaRPr lang="es-EC"/>
        </a:p>
      </dgm:t>
    </dgm:pt>
    <dgm:pt modelId="{35C31CB0-15D8-44F8-AEA7-39E09B7BDA17}" type="sibTrans" cxnId="{1BA500D5-6905-4D05-A3E7-10FD48D948E9}">
      <dgm:prSet/>
      <dgm:spPr/>
      <dgm:t>
        <a:bodyPr/>
        <a:lstStyle/>
        <a:p>
          <a:endParaRPr lang="es-EC"/>
        </a:p>
      </dgm:t>
    </dgm:pt>
    <dgm:pt modelId="{062B0E95-3B72-4994-B03C-FDD20F09878C}">
      <dgm:prSet phldrT="[Texto]"/>
      <dgm:spPr/>
      <dgm:t>
        <a:bodyPr/>
        <a:lstStyle/>
        <a:p>
          <a:r>
            <a:rPr lang="es-EC" dirty="0" smtClean="0"/>
            <a:t>Presentar los planos estructurales del coliseo multiuso y de la tribuna.</a:t>
          </a:r>
          <a:endParaRPr lang="es-EC" dirty="0"/>
        </a:p>
      </dgm:t>
    </dgm:pt>
    <dgm:pt modelId="{C479F226-CD69-4AD3-8170-AE2E63F188C3}" type="parTrans" cxnId="{2E85CA13-D6DB-4800-BA1A-82BE3F4C13B7}">
      <dgm:prSet/>
      <dgm:spPr/>
      <dgm:t>
        <a:bodyPr/>
        <a:lstStyle/>
        <a:p>
          <a:endParaRPr lang="es-EC"/>
        </a:p>
      </dgm:t>
    </dgm:pt>
    <dgm:pt modelId="{3A46FD5A-65A9-4B2D-9610-8F8AFD7D66C4}" type="sibTrans" cxnId="{2E85CA13-D6DB-4800-BA1A-82BE3F4C13B7}">
      <dgm:prSet/>
      <dgm:spPr/>
      <dgm:t>
        <a:bodyPr/>
        <a:lstStyle/>
        <a:p>
          <a:endParaRPr lang="es-EC"/>
        </a:p>
      </dgm:t>
    </dgm:pt>
    <dgm:pt modelId="{FD7B71C4-952B-4171-A8BC-CF53933AED4E}" type="pres">
      <dgm:prSet presAssocID="{CFA4BDEE-B299-42D4-AB2F-37CE9E791A83}" presName="mainComposite" presStyleCnt="0">
        <dgm:presLayoutVars>
          <dgm:chPref val="1"/>
          <dgm:dir/>
          <dgm:animOne val="branch"/>
          <dgm:animLvl val="lvl"/>
          <dgm:resizeHandles val="exact"/>
        </dgm:presLayoutVars>
      </dgm:prSet>
      <dgm:spPr/>
      <dgm:t>
        <a:bodyPr/>
        <a:lstStyle/>
        <a:p>
          <a:endParaRPr lang="es-EC"/>
        </a:p>
      </dgm:t>
    </dgm:pt>
    <dgm:pt modelId="{597C2F07-404F-4A1F-AC9C-29703F53DE4D}" type="pres">
      <dgm:prSet presAssocID="{CFA4BDEE-B299-42D4-AB2F-37CE9E791A83}" presName="hierFlow" presStyleCnt="0"/>
      <dgm:spPr/>
    </dgm:pt>
    <dgm:pt modelId="{B63320A0-57A3-4B39-A603-0FDD2A86BAF8}" type="pres">
      <dgm:prSet presAssocID="{CFA4BDEE-B299-42D4-AB2F-37CE9E791A83}" presName="firstBuf" presStyleCnt="0"/>
      <dgm:spPr/>
    </dgm:pt>
    <dgm:pt modelId="{3662EDE2-6977-4C83-871D-FBB9DFCFC02A}" type="pres">
      <dgm:prSet presAssocID="{CFA4BDEE-B299-42D4-AB2F-37CE9E791A83}" presName="hierChild1" presStyleCnt="0">
        <dgm:presLayoutVars>
          <dgm:chPref val="1"/>
          <dgm:animOne val="branch"/>
          <dgm:animLvl val="lvl"/>
        </dgm:presLayoutVars>
      </dgm:prSet>
      <dgm:spPr/>
    </dgm:pt>
    <dgm:pt modelId="{683E2441-8CE3-446B-850D-9AA34BE78066}" type="pres">
      <dgm:prSet presAssocID="{220A09C4-E86A-48D9-9A28-3377991F8F40}" presName="Name14" presStyleCnt="0"/>
      <dgm:spPr/>
    </dgm:pt>
    <dgm:pt modelId="{237120C6-DA31-4C50-A1C2-4AE9AED876D4}" type="pres">
      <dgm:prSet presAssocID="{220A09C4-E86A-48D9-9A28-3377991F8F40}" presName="level1Shape" presStyleLbl="node0" presStyleIdx="0" presStyleCnt="1" custScaleX="381617">
        <dgm:presLayoutVars>
          <dgm:chPref val="3"/>
        </dgm:presLayoutVars>
      </dgm:prSet>
      <dgm:spPr/>
      <dgm:t>
        <a:bodyPr/>
        <a:lstStyle/>
        <a:p>
          <a:endParaRPr lang="es-EC"/>
        </a:p>
      </dgm:t>
    </dgm:pt>
    <dgm:pt modelId="{6E2C3B99-EFFF-4985-AE21-04B0E031B720}" type="pres">
      <dgm:prSet presAssocID="{220A09C4-E86A-48D9-9A28-3377991F8F40}" presName="hierChild2" presStyleCnt="0"/>
      <dgm:spPr/>
    </dgm:pt>
    <dgm:pt modelId="{5C736BF8-C7A8-4DC2-8B2C-1096F3212A25}" type="pres">
      <dgm:prSet presAssocID="{47AF6932-A3A2-446D-9562-7CD0759B865E}" presName="Name19" presStyleLbl="parChTrans1D2" presStyleIdx="0" presStyleCnt="4"/>
      <dgm:spPr/>
      <dgm:t>
        <a:bodyPr/>
        <a:lstStyle/>
        <a:p>
          <a:endParaRPr lang="es-EC"/>
        </a:p>
      </dgm:t>
    </dgm:pt>
    <dgm:pt modelId="{3BBFAFB4-71D8-4F45-B782-2CBDD1B82FCB}" type="pres">
      <dgm:prSet presAssocID="{0A664027-A53C-48A2-ABD4-0B9C8AB2557A}" presName="Name21" presStyleCnt="0"/>
      <dgm:spPr/>
    </dgm:pt>
    <dgm:pt modelId="{4BA670D2-504B-4720-8F23-216C73A97841}" type="pres">
      <dgm:prSet presAssocID="{0A664027-A53C-48A2-ABD4-0B9C8AB2557A}" presName="level2Shape" presStyleLbl="node2" presStyleIdx="0" presStyleCnt="4" custScaleY="195076"/>
      <dgm:spPr/>
      <dgm:t>
        <a:bodyPr/>
        <a:lstStyle/>
        <a:p>
          <a:endParaRPr lang="es-EC"/>
        </a:p>
      </dgm:t>
    </dgm:pt>
    <dgm:pt modelId="{508A293A-7493-43DD-B544-72F65B430EF6}" type="pres">
      <dgm:prSet presAssocID="{0A664027-A53C-48A2-ABD4-0B9C8AB2557A}" presName="hierChild3" presStyleCnt="0"/>
      <dgm:spPr/>
    </dgm:pt>
    <dgm:pt modelId="{BC9E485F-EA3B-46AA-BEA6-30D771013920}" type="pres">
      <dgm:prSet presAssocID="{98E8CCD0-D16E-4E81-97FF-E8509DB07AD0}" presName="Name19" presStyleLbl="parChTrans1D2" presStyleIdx="1" presStyleCnt="4"/>
      <dgm:spPr/>
      <dgm:t>
        <a:bodyPr/>
        <a:lstStyle/>
        <a:p>
          <a:endParaRPr lang="es-EC"/>
        </a:p>
      </dgm:t>
    </dgm:pt>
    <dgm:pt modelId="{2A7ED60F-0DBA-4DD3-B9E9-DB3EEDFF07B9}" type="pres">
      <dgm:prSet presAssocID="{3E9B1232-0E58-4DC7-9B0A-8D0A09FA29E8}" presName="Name21" presStyleCnt="0"/>
      <dgm:spPr/>
    </dgm:pt>
    <dgm:pt modelId="{44A4F01A-21A6-45D2-8CA1-1979A802E42D}" type="pres">
      <dgm:prSet presAssocID="{3E9B1232-0E58-4DC7-9B0A-8D0A09FA29E8}" presName="level2Shape" presStyleLbl="node2" presStyleIdx="1" presStyleCnt="4" custScaleY="195076"/>
      <dgm:spPr/>
      <dgm:t>
        <a:bodyPr/>
        <a:lstStyle/>
        <a:p>
          <a:endParaRPr lang="es-EC"/>
        </a:p>
      </dgm:t>
    </dgm:pt>
    <dgm:pt modelId="{C379DCA1-5067-4E05-A8A4-473A2DCF916A}" type="pres">
      <dgm:prSet presAssocID="{3E9B1232-0E58-4DC7-9B0A-8D0A09FA29E8}" presName="hierChild3" presStyleCnt="0"/>
      <dgm:spPr/>
    </dgm:pt>
    <dgm:pt modelId="{129A2979-F26C-4D7E-BD35-8EEC296F33E0}" type="pres">
      <dgm:prSet presAssocID="{FBB52371-88DF-4F21-89D9-C3AC955152D2}" presName="Name19" presStyleLbl="parChTrans1D2" presStyleIdx="2" presStyleCnt="4"/>
      <dgm:spPr/>
      <dgm:t>
        <a:bodyPr/>
        <a:lstStyle/>
        <a:p>
          <a:endParaRPr lang="es-EC"/>
        </a:p>
      </dgm:t>
    </dgm:pt>
    <dgm:pt modelId="{A0A4E84B-F716-4722-A5A5-ADB79F900741}" type="pres">
      <dgm:prSet presAssocID="{7A43C762-87A9-40B1-862F-7899DA71BAD0}" presName="Name21" presStyleCnt="0"/>
      <dgm:spPr/>
    </dgm:pt>
    <dgm:pt modelId="{29B2838D-F23D-472D-9896-F05868FC75D7}" type="pres">
      <dgm:prSet presAssocID="{7A43C762-87A9-40B1-862F-7899DA71BAD0}" presName="level2Shape" presStyleLbl="node2" presStyleIdx="2" presStyleCnt="4" custScaleY="195076"/>
      <dgm:spPr/>
      <dgm:t>
        <a:bodyPr/>
        <a:lstStyle/>
        <a:p>
          <a:endParaRPr lang="es-EC"/>
        </a:p>
      </dgm:t>
    </dgm:pt>
    <dgm:pt modelId="{600BC93D-A89F-411D-8D47-BE8A8D92DBAE}" type="pres">
      <dgm:prSet presAssocID="{7A43C762-87A9-40B1-862F-7899DA71BAD0}" presName="hierChild3" presStyleCnt="0"/>
      <dgm:spPr/>
    </dgm:pt>
    <dgm:pt modelId="{7A3DA7BC-208F-4E9B-A142-14D68B391C28}" type="pres">
      <dgm:prSet presAssocID="{C479F226-CD69-4AD3-8170-AE2E63F188C3}" presName="Name19" presStyleLbl="parChTrans1D2" presStyleIdx="3" presStyleCnt="4"/>
      <dgm:spPr/>
      <dgm:t>
        <a:bodyPr/>
        <a:lstStyle/>
        <a:p>
          <a:endParaRPr lang="es-EC"/>
        </a:p>
      </dgm:t>
    </dgm:pt>
    <dgm:pt modelId="{1BB71202-02D9-43F4-AD1B-C7372B368597}" type="pres">
      <dgm:prSet presAssocID="{062B0E95-3B72-4994-B03C-FDD20F09878C}" presName="Name21" presStyleCnt="0"/>
      <dgm:spPr/>
    </dgm:pt>
    <dgm:pt modelId="{15145EE6-7C89-4F60-8523-C29BCB4D4EF7}" type="pres">
      <dgm:prSet presAssocID="{062B0E95-3B72-4994-B03C-FDD20F09878C}" presName="level2Shape" presStyleLbl="node2" presStyleIdx="3" presStyleCnt="4" custScaleY="195076"/>
      <dgm:spPr/>
      <dgm:t>
        <a:bodyPr/>
        <a:lstStyle/>
        <a:p>
          <a:endParaRPr lang="es-EC"/>
        </a:p>
      </dgm:t>
    </dgm:pt>
    <dgm:pt modelId="{136658D1-11CC-46A2-BAB0-182BF6FF00EA}" type="pres">
      <dgm:prSet presAssocID="{062B0E95-3B72-4994-B03C-FDD20F09878C}" presName="hierChild3" presStyleCnt="0"/>
      <dgm:spPr/>
    </dgm:pt>
    <dgm:pt modelId="{B3802660-737C-47A9-8374-AE1456503031}" type="pres">
      <dgm:prSet presAssocID="{CFA4BDEE-B299-42D4-AB2F-37CE9E791A83}" presName="bgShapesFlow" presStyleCnt="0"/>
      <dgm:spPr/>
    </dgm:pt>
    <dgm:pt modelId="{855CBE88-A212-47D8-B567-89173EFC6A61}" type="pres">
      <dgm:prSet presAssocID="{E2835895-F3D8-4479-BB61-C1035BA332C5}" presName="rectComp" presStyleCnt="0"/>
      <dgm:spPr/>
    </dgm:pt>
    <dgm:pt modelId="{91A8F52D-8D70-43F4-9E87-D22246875926}" type="pres">
      <dgm:prSet presAssocID="{E2835895-F3D8-4479-BB61-C1035BA332C5}" presName="bgRect" presStyleLbl="bgShp" presStyleIdx="0" presStyleCnt="2"/>
      <dgm:spPr/>
      <dgm:t>
        <a:bodyPr/>
        <a:lstStyle/>
        <a:p>
          <a:endParaRPr lang="es-EC"/>
        </a:p>
      </dgm:t>
    </dgm:pt>
    <dgm:pt modelId="{E4EE9594-7FF0-4AA9-A7E7-199DEA9A2DB5}" type="pres">
      <dgm:prSet presAssocID="{E2835895-F3D8-4479-BB61-C1035BA332C5}" presName="bgRectTx" presStyleLbl="bgShp" presStyleIdx="0" presStyleCnt="2">
        <dgm:presLayoutVars>
          <dgm:bulletEnabled val="1"/>
        </dgm:presLayoutVars>
      </dgm:prSet>
      <dgm:spPr/>
      <dgm:t>
        <a:bodyPr/>
        <a:lstStyle/>
        <a:p>
          <a:endParaRPr lang="es-EC"/>
        </a:p>
      </dgm:t>
    </dgm:pt>
    <dgm:pt modelId="{B8E0A814-6E87-452C-8954-6CBC3B3006CB}" type="pres">
      <dgm:prSet presAssocID="{E2835895-F3D8-4479-BB61-C1035BA332C5}" presName="spComp" presStyleCnt="0"/>
      <dgm:spPr/>
    </dgm:pt>
    <dgm:pt modelId="{38252A20-C877-48E2-9EFF-55BF082473CE}" type="pres">
      <dgm:prSet presAssocID="{E2835895-F3D8-4479-BB61-C1035BA332C5}" presName="vSp" presStyleCnt="0"/>
      <dgm:spPr/>
    </dgm:pt>
    <dgm:pt modelId="{9B79D07A-781C-446C-997E-A81AB76732C3}" type="pres">
      <dgm:prSet presAssocID="{042EA8BA-85E4-4CF1-A6DD-E246B884C47D}" presName="rectComp" presStyleCnt="0"/>
      <dgm:spPr/>
    </dgm:pt>
    <dgm:pt modelId="{332813E8-1A2A-43ED-BFCA-BA7258CA8A8A}" type="pres">
      <dgm:prSet presAssocID="{042EA8BA-85E4-4CF1-A6DD-E246B884C47D}" presName="bgRect" presStyleLbl="bgShp" presStyleIdx="1" presStyleCnt="2" custScaleY="181257"/>
      <dgm:spPr/>
      <dgm:t>
        <a:bodyPr/>
        <a:lstStyle/>
        <a:p>
          <a:endParaRPr lang="es-EC"/>
        </a:p>
      </dgm:t>
    </dgm:pt>
    <dgm:pt modelId="{EBA4D0AC-00D6-4AF9-A482-1B863E286177}" type="pres">
      <dgm:prSet presAssocID="{042EA8BA-85E4-4CF1-A6DD-E246B884C47D}" presName="bgRectTx" presStyleLbl="bgShp" presStyleIdx="1" presStyleCnt="2">
        <dgm:presLayoutVars>
          <dgm:bulletEnabled val="1"/>
        </dgm:presLayoutVars>
      </dgm:prSet>
      <dgm:spPr/>
      <dgm:t>
        <a:bodyPr/>
        <a:lstStyle/>
        <a:p>
          <a:endParaRPr lang="es-EC"/>
        </a:p>
      </dgm:t>
    </dgm:pt>
  </dgm:ptLst>
  <dgm:cxnLst>
    <dgm:cxn modelId="{866F01A0-A4F9-408A-9602-8C44E6046D85}" type="presOf" srcId="{FBB52371-88DF-4F21-89D9-C3AC955152D2}" destId="{129A2979-F26C-4D7E-BD35-8EEC296F33E0}" srcOrd="0" destOrd="0" presId="urn:microsoft.com/office/officeart/2005/8/layout/hierarchy6"/>
    <dgm:cxn modelId="{1BA500D5-6905-4D05-A3E7-10FD48D948E9}" srcId="{220A09C4-E86A-48D9-9A28-3377991F8F40}" destId="{7A43C762-87A9-40B1-862F-7899DA71BAD0}" srcOrd="2" destOrd="0" parTransId="{FBB52371-88DF-4F21-89D9-C3AC955152D2}" sibTransId="{35C31CB0-15D8-44F8-AEA7-39E09B7BDA17}"/>
    <dgm:cxn modelId="{4DAF4DDE-3644-4CA3-BE15-9FDD77031582}" srcId="{220A09C4-E86A-48D9-9A28-3377991F8F40}" destId="{0A664027-A53C-48A2-ABD4-0B9C8AB2557A}" srcOrd="0" destOrd="0" parTransId="{47AF6932-A3A2-446D-9562-7CD0759B865E}" sibTransId="{4F1F14CE-4E8F-4E63-AF1E-EBD86E38E1FD}"/>
    <dgm:cxn modelId="{21A3B02C-7580-4C17-B3BD-12B83456FC9A}" type="presOf" srcId="{042EA8BA-85E4-4CF1-A6DD-E246B884C47D}" destId="{EBA4D0AC-00D6-4AF9-A482-1B863E286177}" srcOrd="1" destOrd="0" presId="urn:microsoft.com/office/officeart/2005/8/layout/hierarchy6"/>
    <dgm:cxn modelId="{C0BB5F39-8293-497F-8790-1BAEDAC5801F}" type="presOf" srcId="{CFA4BDEE-B299-42D4-AB2F-37CE9E791A83}" destId="{FD7B71C4-952B-4171-A8BC-CF53933AED4E}" srcOrd="0" destOrd="0" presId="urn:microsoft.com/office/officeart/2005/8/layout/hierarchy6"/>
    <dgm:cxn modelId="{7C4FE082-F8DC-4132-9D63-4364721A3ED4}" srcId="{CFA4BDEE-B299-42D4-AB2F-37CE9E791A83}" destId="{220A09C4-E86A-48D9-9A28-3377991F8F40}" srcOrd="0" destOrd="0" parTransId="{9AA43043-9F45-451D-9870-96425445DBA9}" sibTransId="{BD066232-E1C8-4BDE-BF63-DDFCABA7F24E}"/>
    <dgm:cxn modelId="{ABBE266C-9DC4-4C3D-8599-F91532B5D617}" type="presOf" srcId="{E2835895-F3D8-4479-BB61-C1035BA332C5}" destId="{E4EE9594-7FF0-4AA9-A7E7-199DEA9A2DB5}" srcOrd="1" destOrd="0" presId="urn:microsoft.com/office/officeart/2005/8/layout/hierarchy6"/>
    <dgm:cxn modelId="{74A041AB-BABF-4026-9436-5795AF4E2C7C}" type="presOf" srcId="{220A09C4-E86A-48D9-9A28-3377991F8F40}" destId="{237120C6-DA31-4C50-A1C2-4AE9AED876D4}" srcOrd="0" destOrd="0" presId="urn:microsoft.com/office/officeart/2005/8/layout/hierarchy6"/>
    <dgm:cxn modelId="{DC9B8C11-C07A-477A-8F4F-C5DF24BBF482}" type="presOf" srcId="{062B0E95-3B72-4994-B03C-FDD20F09878C}" destId="{15145EE6-7C89-4F60-8523-C29BCB4D4EF7}" srcOrd="0" destOrd="0" presId="urn:microsoft.com/office/officeart/2005/8/layout/hierarchy6"/>
    <dgm:cxn modelId="{4D0C9462-9356-48D2-8CFD-7EB345B3356C}" srcId="{CFA4BDEE-B299-42D4-AB2F-37CE9E791A83}" destId="{E2835895-F3D8-4479-BB61-C1035BA332C5}" srcOrd="1" destOrd="0" parTransId="{82A05844-B003-40E9-AA0D-ABE7B43FF086}" sibTransId="{146E16FD-DCA6-4DD4-B2DC-5EEBE9355AA0}"/>
    <dgm:cxn modelId="{53B67F94-7D1F-4821-A270-96B5520D574B}" type="presOf" srcId="{7A43C762-87A9-40B1-862F-7899DA71BAD0}" destId="{29B2838D-F23D-472D-9896-F05868FC75D7}" srcOrd="0" destOrd="0" presId="urn:microsoft.com/office/officeart/2005/8/layout/hierarchy6"/>
    <dgm:cxn modelId="{013C448E-D842-4165-BB6B-3B9EB18F6FF5}" srcId="{CFA4BDEE-B299-42D4-AB2F-37CE9E791A83}" destId="{042EA8BA-85E4-4CF1-A6DD-E246B884C47D}" srcOrd="2" destOrd="0" parTransId="{038586B1-BF76-410F-A76C-1F108E59B2BA}" sibTransId="{DCCEDECD-2E51-45AF-BE7A-B8BA4AC1FC74}"/>
    <dgm:cxn modelId="{B168103F-AD37-4F30-B2B1-B2EC79777F79}" type="presOf" srcId="{3E9B1232-0E58-4DC7-9B0A-8D0A09FA29E8}" destId="{44A4F01A-21A6-45D2-8CA1-1979A802E42D}" srcOrd="0" destOrd="0" presId="urn:microsoft.com/office/officeart/2005/8/layout/hierarchy6"/>
    <dgm:cxn modelId="{02550795-A1CB-404D-B51B-6FC49AC6C267}" type="presOf" srcId="{042EA8BA-85E4-4CF1-A6DD-E246B884C47D}" destId="{332813E8-1A2A-43ED-BFCA-BA7258CA8A8A}" srcOrd="0" destOrd="0" presId="urn:microsoft.com/office/officeart/2005/8/layout/hierarchy6"/>
    <dgm:cxn modelId="{62230CC7-395B-424C-9CF7-0B3C10EB66F8}" type="presOf" srcId="{98E8CCD0-D16E-4E81-97FF-E8509DB07AD0}" destId="{BC9E485F-EA3B-46AA-BEA6-30D771013920}" srcOrd="0" destOrd="0" presId="urn:microsoft.com/office/officeart/2005/8/layout/hierarchy6"/>
    <dgm:cxn modelId="{0E1602D7-85B5-4428-80B4-3C7CD9546415}" srcId="{220A09C4-E86A-48D9-9A28-3377991F8F40}" destId="{3E9B1232-0E58-4DC7-9B0A-8D0A09FA29E8}" srcOrd="1" destOrd="0" parTransId="{98E8CCD0-D16E-4E81-97FF-E8509DB07AD0}" sibTransId="{14A68007-BA0C-404F-A42A-98E1D2E9F93F}"/>
    <dgm:cxn modelId="{CA9E09B2-DC1E-42E4-ADB1-9C5C3EAA111D}" type="presOf" srcId="{C479F226-CD69-4AD3-8170-AE2E63F188C3}" destId="{7A3DA7BC-208F-4E9B-A142-14D68B391C28}" srcOrd="0" destOrd="0" presId="urn:microsoft.com/office/officeart/2005/8/layout/hierarchy6"/>
    <dgm:cxn modelId="{A9C3909F-E899-46E1-92AF-A4D1EE5C6397}" type="presOf" srcId="{47AF6932-A3A2-446D-9562-7CD0759B865E}" destId="{5C736BF8-C7A8-4DC2-8B2C-1096F3212A25}" srcOrd="0" destOrd="0" presId="urn:microsoft.com/office/officeart/2005/8/layout/hierarchy6"/>
    <dgm:cxn modelId="{0D1B3D06-3D93-44D2-A9F4-9F6315E61AB5}" type="presOf" srcId="{0A664027-A53C-48A2-ABD4-0B9C8AB2557A}" destId="{4BA670D2-504B-4720-8F23-216C73A97841}" srcOrd="0" destOrd="0" presId="urn:microsoft.com/office/officeart/2005/8/layout/hierarchy6"/>
    <dgm:cxn modelId="{E118BFA4-3D13-4CD2-8E2D-90A70FFD7210}" type="presOf" srcId="{E2835895-F3D8-4479-BB61-C1035BA332C5}" destId="{91A8F52D-8D70-43F4-9E87-D22246875926}" srcOrd="0" destOrd="0" presId="urn:microsoft.com/office/officeart/2005/8/layout/hierarchy6"/>
    <dgm:cxn modelId="{2E85CA13-D6DB-4800-BA1A-82BE3F4C13B7}" srcId="{220A09C4-E86A-48D9-9A28-3377991F8F40}" destId="{062B0E95-3B72-4994-B03C-FDD20F09878C}" srcOrd="3" destOrd="0" parTransId="{C479F226-CD69-4AD3-8170-AE2E63F188C3}" sibTransId="{3A46FD5A-65A9-4B2D-9610-8F8AFD7D66C4}"/>
    <dgm:cxn modelId="{3B120695-F2FB-4A04-8559-FCCA20AB7314}" type="presParOf" srcId="{FD7B71C4-952B-4171-A8BC-CF53933AED4E}" destId="{597C2F07-404F-4A1F-AC9C-29703F53DE4D}" srcOrd="0" destOrd="0" presId="urn:microsoft.com/office/officeart/2005/8/layout/hierarchy6"/>
    <dgm:cxn modelId="{E77AB498-4302-4633-930D-FC91D934810C}" type="presParOf" srcId="{597C2F07-404F-4A1F-AC9C-29703F53DE4D}" destId="{B63320A0-57A3-4B39-A603-0FDD2A86BAF8}" srcOrd="0" destOrd="0" presId="urn:microsoft.com/office/officeart/2005/8/layout/hierarchy6"/>
    <dgm:cxn modelId="{C351680C-BC51-4465-B8A9-397D4CEBE434}" type="presParOf" srcId="{597C2F07-404F-4A1F-AC9C-29703F53DE4D}" destId="{3662EDE2-6977-4C83-871D-FBB9DFCFC02A}" srcOrd="1" destOrd="0" presId="urn:microsoft.com/office/officeart/2005/8/layout/hierarchy6"/>
    <dgm:cxn modelId="{80B30DF3-C306-41A3-B7C2-4DEA1B26704E}" type="presParOf" srcId="{3662EDE2-6977-4C83-871D-FBB9DFCFC02A}" destId="{683E2441-8CE3-446B-850D-9AA34BE78066}" srcOrd="0" destOrd="0" presId="urn:microsoft.com/office/officeart/2005/8/layout/hierarchy6"/>
    <dgm:cxn modelId="{F212FB25-7BA3-4752-9E80-F43E1398CDB5}" type="presParOf" srcId="{683E2441-8CE3-446B-850D-9AA34BE78066}" destId="{237120C6-DA31-4C50-A1C2-4AE9AED876D4}" srcOrd="0" destOrd="0" presId="urn:microsoft.com/office/officeart/2005/8/layout/hierarchy6"/>
    <dgm:cxn modelId="{C7105EC3-DE88-47BD-B280-E5BF39DF7166}" type="presParOf" srcId="{683E2441-8CE3-446B-850D-9AA34BE78066}" destId="{6E2C3B99-EFFF-4985-AE21-04B0E031B720}" srcOrd="1" destOrd="0" presId="urn:microsoft.com/office/officeart/2005/8/layout/hierarchy6"/>
    <dgm:cxn modelId="{A22F348F-91CC-4D59-832E-3AB31A430B5F}" type="presParOf" srcId="{6E2C3B99-EFFF-4985-AE21-04B0E031B720}" destId="{5C736BF8-C7A8-4DC2-8B2C-1096F3212A25}" srcOrd="0" destOrd="0" presId="urn:microsoft.com/office/officeart/2005/8/layout/hierarchy6"/>
    <dgm:cxn modelId="{B1347C4D-451E-4FA5-9301-33CFA8AD9548}" type="presParOf" srcId="{6E2C3B99-EFFF-4985-AE21-04B0E031B720}" destId="{3BBFAFB4-71D8-4F45-B782-2CBDD1B82FCB}" srcOrd="1" destOrd="0" presId="urn:microsoft.com/office/officeart/2005/8/layout/hierarchy6"/>
    <dgm:cxn modelId="{E573E518-3A4A-48FD-ADD3-3A50EA7A3085}" type="presParOf" srcId="{3BBFAFB4-71D8-4F45-B782-2CBDD1B82FCB}" destId="{4BA670D2-504B-4720-8F23-216C73A97841}" srcOrd="0" destOrd="0" presId="urn:microsoft.com/office/officeart/2005/8/layout/hierarchy6"/>
    <dgm:cxn modelId="{F31EAA85-8CF1-4925-AB0E-0AC5311C1E13}" type="presParOf" srcId="{3BBFAFB4-71D8-4F45-B782-2CBDD1B82FCB}" destId="{508A293A-7493-43DD-B544-72F65B430EF6}" srcOrd="1" destOrd="0" presId="urn:microsoft.com/office/officeart/2005/8/layout/hierarchy6"/>
    <dgm:cxn modelId="{F4A6F1EA-2B09-4737-9D87-14DA704CAE54}" type="presParOf" srcId="{6E2C3B99-EFFF-4985-AE21-04B0E031B720}" destId="{BC9E485F-EA3B-46AA-BEA6-30D771013920}" srcOrd="2" destOrd="0" presId="urn:microsoft.com/office/officeart/2005/8/layout/hierarchy6"/>
    <dgm:cxn modelId="{6AC7D9AA-4F3E-4819-B708-5BC0F0DFA863}" type="presParOf" srcId="{6E2C3B99-EFFF-4985-AE21-04B0E031B720}" destId="{2A7ED60F-0DBA-4DD3-B9E9-DB3EEDFF07B9}" srcOrd="3" destOrd="0" presId="urn:microsoft.com/office/officeart/2005/8/layout/hierarchy6"/>
    <dgm:cxn modelId="{F3805FC9-E1B6-46BD-AC46-DB94DE27AB32}" type="presParOf" srcId="{2A7ED60F-0DBA-4DD3-B9E9-DB3EEDFF07B9}" destId="{44A4F01A-21A6-45D2-8CA1-1979A802E42D}" srcOrd="0" destOrd="0" presId="urn:microsoft.com/office/officeart/2005/8/layout/hierarchy6"/>
    <dgm:cxn modelId="{2A531F3E-70A6-4604-A555-940561801AE6}" type="presParOf" srcId="{2A7ED60F-0DBA-4DD3-B9E9-DB3EEDFF07B9}" destId="{C379DCA1-5067-4E05-A8A4-473A2DCF916A}" srcOrd="1" destOrd="0" presId="urn:microsoft.com/office/officeart/2005/8/layout/hierarchy6"/>
    <dgm:cxn modelId="{CA9DDA40-F62F-4EF6-BEF0-B30732ED6C32}" type="presParOf" srcId="{6E2C3B99-EFFF-4985-AE21-04B0E031B720}" destId="{129A2979-F26C-4D7E-BD35-8EEC296F33E0}" srcOrd="4" destOrd="0" presId="urn:microsoft.com/office/officeart/2005/8/layout/hierarchy6"/>
    <dgm:cxn modelId="{824B5F13-1923-4F18-8147-607D2F6F2632}" type="presParOf" srcId="{6E2C3B99-EFFF-4985-AE21-04B0E031B720}" destId="{A0A4E84B-F716-4722-A5A5-ADB79F900741}" srcOrd="5" destOrd="0" presId="urn:microsoft.com/office/officeart/2005/8/layout/hierarchy6"/>
    <dgm:cxn modelId="{32441984-EEF5-41A2-BF52-AFD5E074044F}" type="presParOf" srcId="{A0A4E84B-F716-4722-A5A5-ADB79F900741}" destId="{29B2838D-F23D-472D-9896-F05868FC75D7}" srcOrd="0" destOrd="0" presId="urn:microsoft.com/office/officeart/2005/8/layout/hierarchy6"/>
    <dgm:cxn modelId="{DC2ABD8E-9211-4E0E-874F-8B13B12E0D4F}" type="presParOf" srcId="{A0A4E84B-F716-4722-A5A5-ADB79F900741}" destId="{600BC93D-A89F-411D-8D47-BE8A8D92DBAE}" srcOrd="1" destOrd="0" presId="urn:microsoft.com/office/officeart/2005/8/layout/hierarchy6"/>
    <dgm:cxn modelId="{7171B329-FBF5-414F-83F8-199752CF4D67}" type="presParOf" srcId="{6E2C3B99-EFFF-4985-AE21-04B0E031B720}" destId="{7A3DA7BC-208F-4E9B-A142-14D68B391C28}" srcOrd="6" destOrd="0" presId="urn:microsoft.com/office/officeart/2005/8/layout/hierarchy6"/>
    <dgm:cxn modelId="{E2F0D117-B195-4B12-A110-24DED6F02595}" type="presParOf" srcId="{6E2C3B99-EFFF-4985-AE21-04B0E031B720}" destId="{1BB71202-02D9-43F4-AD1B-C7372B368597}" srcOrd="7" destOrd="0" presId="urn:microsoft.com/office/officeart/2005/8/layout/hierarchy6"/>
    <dgm:cxn modelId="{12877663-4F4C-46DC-8E1F-F1F7F9DFFDFE}" type="presParOf" srcId="{1BB71202-02D9-43F4-AD1B-C7372B368597}" destId="{15145EE6-7C89-4F60-8523-C29BCB4D4EF7}" srcOrd="0" destOrd="0" presId="urn:microsoft.com/office/officeart/2005/8/layout/hierarchy6"/>
    <dgm:cxn modelId="{208FCA33-457B-41C0-9219-567FD394545A}" type="presParOf" srcId="{1BB71202-02D9-43F4-AD1B-C7372B368597}" destId="{136658D1-11CC-46A2-BAB0-182BF6FF00EA}" srcOrd="1" destOrd="0" presId="urn:microsoft.com/office/officeart/2005/8/layout/hierarchy6"/>
    <dgm:cxn modelId="{36EEB6D5-50FA-436F-8700-E9B182CFA2D0}" type="presParOf" srcId="{FD7B71C4-952B-4171-A8BC-CF53933AED4E}" destId="{B3802660-737C-47A9-8374-AE1456503031}" srcOrd="1" destOrd="0" presId="urn:microsoft.com/office/officeart/2005/8/layout/hierarchy6"/>
    <dgm:cxn modelId="{F4F3E75B-3748-4D80-A6CC-A66B7B5C900B}" type="presParOf" srcId="{B3802660-737C-47A9-8374-AE1456503031}" destId="{855CBE88-A212-47D8-B567-89173EFC6A61}" srcOrd="0" destOrd="0" presId="urn:microsoft.com/office/officeart/2005/8/layout/hierarchy6"/>
    <dgm:cxn modelId="{47EC8395-D41B-4493-8A21-B15D04F4CFE3}" type="presParOf" srcId="{855CBE88-A212-47D8-B567-89173EFC6A61}" destId="{91A8F52D-8D70-43F4-9E87-D22246875926}" srcOrd="0" destOrd="0" presId="urn:microsoft.com/office/officeart/2005/8/layout/hierarchy6"/>
    <dgm:cxn modelId="{587A0301-B684-4967-9F1D-EFFDCBE41CA3}" type="presParOf" srcId="{855CBE88-A212-47D8-B567-89173EFC6A61}" destId="{E4EE9594-7FF0-4AA9-A7E7-199DEA9A2DB5}" srcOrd="1" destOrd="0" presId="urn:microsoft.com/office/officeart/2005/8/layout/hierarchy6"/>
    <dgm:cxn modelId="{D975E1C8-F460-4C67-A732-8157ACCF6E4F}" type="presParOf" srcId="{B3802660-737C-47A9-8374-AE1456503031}" destId="{B8E0A814-6E87-452C-8954-6CBC3B3006CB}" srcOrd="1" destOrd="0" presId="urn:microsoft.com/office/officeart/2005/8/layout/hierarchy6"/>
    <dgm:cxn modelId="{09D69750-93BE-46B9-839C-B524E9B8D731}" type="presParOf" srcId="{B8E0A814-6E87-452C-8954-6CBC3B3006CB}" destId="{38252A20-C877-48E2-9EFF-55BF082473CE}" srcOrd="0" destOrd="0" presId="urn:microsoft.com/office/officeart/2005/8/layout/hierarchy6"/>
    <dgm:cxn modelId="{C0DCF4C1-C248-4AA7-9380-643F166EE6C9}" type="presParOf" srcId="{B3802660-737C-47A9-8374-AE1456503031}" destId="{9B79D07A-781C-446C-997E-A81AB76732C3}" srcOrd="2" destOrd="0" presId="urn:microsoft.com/office/officeart/2005/8/layout/hierarchy6"/>
    <dgm:cxn modelId="{0BF433F4-5DFA-4A31-9694-715EAFAC9159}" type="presParOf" srcId="{9B79D07A-781C-446C-997E-A81AB76732C3}" destId="{332813E8-1A2A-43ED-BFCA-BA7258CA8A8A}" srcOrd="0" destOrd="0" presId="urn:microsoft.com/office/officeart/2005/8/layout/hierarchy6"/>
    <dgm:cxn modelId="{26964827-F709-4205-B6ED-CDA272D87FAA}" type="presParOf" srcId="{9B79D07A-781C-446C-997E-A81AB76732C3}" destId="{EBA4D0AC-00D6-4AF9-A482-1B863E286177}"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87097F-E8BD-4F25-A3CD-3AF49BC4FD59}"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es-EC"/>
        </a:p>
      </dgm:t>
    </dgm:pt>
    <dgm:pt modelId="{70528D7E-D0EE-4050-99C7-F0AD1BB305CA}">
      <dgm:prSet phldrT="[Texto]"/>
      <dgm:spPr/>
      <dgm:t>
        <a:bodyPr/>
        <a:lstStyle/>
        <a:p>
          <a:r>
            <a:rPr lang="es-EC" dirty="0" smtClean="0"/>
            <a:t>Hormigón Armado	</a:t>
          </a:r>
          <a:endParaRPr lang="es-EC" dirty="0"/>
        </a:p>
      </dgm:t>
    </dgm:pt>
    <dgm:pt modelId="{ED02A1C1-CFDB-4041-8E35-A95E41EEAA0B}" type="parTrans" cxnId="{FE055FD8-F77A-4F61-BA58-AC8A57FCB86D}">
      <dgm:prSet/>
      <dgm:spPr/>
      <dgm:t>
        <a:bodyPr/>
        <a:lstStyle/>
        <a:p>
          <a:endParaRPr lang="es-EC"/>
        </a:p>
      </dgm:t>
    </dgm:pt>
    <dgm:pt modelId="{3525646E-4932-4FE3-8F11-02717CBF6B15}" type="sibTrans" cxnId="{FE055FD8-F77A-4F61-BA58-AC8A57FCB86D}">
      <dgm:prSet/>
      <dgm:spPr/>
      <dgm:t>
        <a:bodyPr/>
        <a:lstStyle/>
        <a:p>
          <a:endParaRPr lang="es-EC"/>
        </a:p>
      </dgm:t>
    </dgm:pt>
    <dgm:pt modelId="{1C1993B2-CF62-4F33-A406-4FDDD33F8CD4}">
      <dgm:prSet phldrT="[Texto]"/>
      <dgm:spPr/>
      <dgm:t>
        <a:bodyPr/>
        <a:lstStyle/>
        <a:p>
          <a:r>
            <a:rPr lang="es-EC" dirty="0" smtClean="0"/>
            <a:t>NEC 2015 </a:t>
          </a:r>
          <a:endParaRPr lang="es-EC" dirty="0"/>
        </a:p>
      </dgm:t>
    </dgm:pt>
    <dgm:pt modelId="{EC4904A9-39E1-426F-8F19-C4700D0D8675}" type="parTrans" cxnId="{21938466-807D-4DB3-836A-31EF1BD145AF}">
      <dgm:prSet/>
      <dgm:spPr/>
      <dgm:t>
        <a:bodyPr/>
        <a:lstStyle/>
        <a:p>
          <a:endParaRPr lang="es-EC"/>
        </a:p>
      </dgm:t>
    </dgm:pt>
    <dgm:pt modelId="{BD830468-CCE4-4F77-9455-DA74F501536E}" type="sibTrans" cxnId="{21938466-807D-4DB3-836A-31EF1BD145AF}">
      <dgm:prSet/>
      <dgm:spPr/>
      <dgm:t>
        <a:bodyPr/>
        <a:lstStyle/>
        <a:p>
          <a:endParaRPr lang="es-EC"/>
        </a:p>
      </dgm:t>
    </dgm:pt>
    <dgm:pt modelId="{594C5ECE-77CD-4814-A18E-B7A4ACF3197C}">
      <dgm:prSet phldrT="[Texto]"/>
      <dgm:spPr/>
      <dgm:t>
        <a:bodyPr/>
        <a:lstStyle/>
        <a:p>
          <a:r>
            <a:rPr lang="es-EC" dirty="0" smtClean="0"/>
            <a:t>ACI 318S-14</a:t>
          </a:r>
          <a:endParaRPr lang="es-EC" dirty="0"/>
        </a:p>
      </dgm:t>
    </dgm:pt>
    <dgm:pt modelId="{39D814A9-411E-469F-B17A-CA3C7AFBDE41}" type="parTrans" cxnId="{314E4D68-4ABB-400B-B3DC-6B4B2C415C6F}">
      <dgm:prSet/>
      <dgm:spPr/>
      <dgm:t>
        <a:bodyPr/>
        <a:lstStyle/>
        <a:p>
          <a:endParaRPr lang="es-EC"/>
        </a:p>
      </dgm:t>
    </dgm:pt>
    <dgm:pt modelId="{7C4F5A72-3D8A-4533-A3C5-CD2158B21DCF}" type="sibTrans" cxnId="{314E4D68-4ABB-400B-B3DC-6B4B2C415C6F}">
      <dgm:prSet/>
      <dgm:spPr/>
      <dgm:t>
        <a:bodyPr/>
        <a:lstStyle/>
        <a:p>
          <a:endParaRPr lang="es-EC"/>
        </a:p>
      </dgm:t>
    </dgm:pt>
    <dgm:pt modelId="{DD28DD6E-7DA5-4965-A5B7-5D2A44219E48}">
      <dgm:prSet phldrT="[Texto]"/>
      <dgm:spPr/>
      <dgm:t>
        <a:bodyPr/>
        <a:lstStyle/>
        <a:p>
          <a:r>
            <a:rPr lang="es-EC" dirty="0" smtClean="0"/>
            <a:t>Estructura Metálica</a:t>
          </a:r>
          <a:endParaRPr lang="es-EC" dirty="0"/>
        </a:p>
      </dgm:t>
    </dgm:pt>
    <dgm:pt modelId="{55116262-65E1-48D5-8AFF-02528700F4B4}" type="parTrans" cxnId="{4DB2630E-2A8B-431A-9BF4-E79D77019165}">
      <dgm:prSet/>
      <dgm:spPr/>
      <dgm:t>
        <a:bodyPr/>
        <a:lstStyle/>
        <a:p>
          <a:endParaRPr lang="es-EC"/>
        </a:p>
      </dgm:t>
    </dgm:pt>
    <dgm:pt modelId="{8A8E4024-0AD2-4AD8-9F5C-1303F4068C85}" type="sibTrans" cxnId="{4DB2630E-2A8B-431A-9BF4-E79D77019165}">
      <dgm:prSet/>
      <dgm:spPr/>
      <dgm:t>
        <a:bodyPr/>
        <a:lstStyle/>
        <a:p>
          <a:endParaRPr lang="es-EC"/>
        </a:p>
      </dgm:t>
    </dgm:pt>
    <dgm:pt modelId="{8D45821B-A8C7-4CDA-88C4-003E73D74F0F}">
      <dgm:prSet phldrT="[Texto]"/>
      <dgm:spPr/>
      <dgm:t>
        <a:bodyPr/>
        <a:lstStyle/>
        <a:p>
          <a:r>
            <a:rPr lang="es-EC" dirty="0" smtClean="0"/>
            <a:t>AISC 360-10</a:t>
          </a:r>
          <a:endParaRPr lang="es-EC" dirty="0"/>
        </a:p>
      </dgm:t>
    </dgm:pt>
    <dgm:pt modelId="{5B86C0BB-9FFB-4C7C-8123-A78A5EEA1427}" type="parTrans" cxnId="{C532E2FD-93CD-4404-8EFE-8F4E480D12B3}">
      <dgm:prSet/>
      <dgm:spPr/>
      <dgm:t>
        <a:bodyPr/>
        <a:lstStyle/>
        <a:p>
          <a:endParaRPr lang="es-EC"/>
        </a:p>
      </dgm:t>
    </dgm:pt>
    <dgm:pt modelId="{BC9AB3F7-C670-4085-AD5F-158D74225A05}" type="sibTrans" cxnId="{C532E2FD-93CD-4404-8EFE-8F4E480D12B3}">
      <dgm:prSet/>
      <dgm:spPr/>
      <dgm:t>
        <a:bodyPr/>
        <a:lstStyle/>
        <a:p>
          <a:endParaRPr lang="es-EC"/>
        </a:p>
      </dgm:t>
    </dgm:pt>
    <dgm:pt modelId="{812C5D71-DEEF-4436-A070-2724BA3F9E50}" type="pres">
      <dgm:prSet presAssocID="{C787097F-E8BD-4F25-A3CD-3AF49BC4FD59}" presName="Name0" presStyleCnt="0">
        <dgm:presLayoutVars>
          <dgm:dir/>
          <dgm:animLvl val="lvl"/>
          <dgm:resizeHandles val="exact"/>
        </dgm:presLayoutVars>
      </dgm:prSet>
      <dgm:spPr/>
      <dgm:t>
        <a:bodyPr/>
        <a:lstStyle/>
        <a:p>
          <a:endParaRPr lang="es-EC"/>
        </a:p>
      </dgm:t>
    </dgm:pt>
    <dgm:pt modelId="{8D235621-CE93-4DFC-BE73-135AA34C7FBC}" type="pres">
      <dgm:prSet presAssocID="{70528D7E-D0EE-4050-99C7-F0AD1BB305CA}" presName="composite" presStyleCnt="0"/>
      <dgm:spPr/>
    </dgm:pt>
    <dgm:pt modelId="{D6BA6401-AC09-4C7B-B079-A2FE9B9B68EA}" type="pres">
      <dgm:prSet presAssocID="{70528D7E-D0EE-4050-99C7-F0AD1BB305CA}" presName="parTx" presStyleLbl="alignNode1" presStyleIdx="0" presStyleCnt="2">
        <dgm:presLayoutVars>
          <dgm:chMax val="0"/>
          <dgm:chPref val="0"/>
          <dgm:bulletEnabled val="1"/>
        </dgm:presLayoutVars>
      </dgm:prSet>
      <dgm:spPr/>
      <dgm:t>
        <a:bodyPr/>
        <a:lstStyle/>
        <a:p>
          <a:endParaRPr lang="es-EC"/>
        </a:p>
      </dgm:t>
    </dgm:pt>
    <dgm:pt modelId="{76F06573-A0D1-4611-BE21-744CB078DBFD}" type="pres">
      <dgm:prSet presAssocID="{70528D7E-D0EE-4050-99C7-F0AD1BB305CA}" presName="desTx" presStyleLbl="alignAccFollowNode1" presStyleIdx="0" presStyleCnt="2">
        <dgm:presLayoutVars>
          <dgm:bulletEnabled val="1"/>
        </dgm:presLayoutVars>
      </dgm:prSet>
      <dgm:spPr/>
      <dgm:t>
        <a:bodyPr/>
        <a:lstStyle/>
        <a:p>
          <a:endParaRPr lang="es-EC"/>
        </a:p>
      </dgm:t>
    </dgm:pt>
    <dgm:pt modelId="{2C23CA39-401C-4470-B40D-0315CD69D794}" type="pres">
      <dgm:prSet presAssocID="{3525646E-4932-4FE3-8F11-02717CBF6B15}" presName="space" presStyleCnt="0"/>
      <dgm:spPr/>
    </dgm:pt>
    <dgm:pt modelId="{D41F29B6-F61F-48F5-AE2B-6FF38B3C351A}" type="pres">
      <dgm:prSet presAssocID="{DD28DD6E-7DA5-4965-A5B7-5D2A44219E48}" presName="composite" presStyleCnt="0"/>
      <dgm:spPr/>
    </dgm:pt>
    <dgm:pt modelId="{EE9D631B-8DA1-46D0-93EC-F0A6B88CAE7C}" type="pres">
      <dgm:prSet presAssocID="{DD28DD6E-7DA5-4965-A5B7-5D2A44219E48}" presName="parTx" presStyleLbl="alignNode1" presStyleIdx="1" presStyleCnt="2">
        <dgm:presLayoutVars>
          <dgm:chMax val="0"/>
          <dgm:chPref val="0"/>
          <dgm:bulletEnabled val="1"/>
        </dgm:presLayoutVars>
      </dgm:prSet>
      <dgm:spPr/>
      <dgm:t>
        <a:bodyPr/>
        <a:lstStyle/>
        <a:p>
          <a:endParaRPr lang="es-EC"/>
        </a:p>
      </dgm:t>
    </dgm:pt>
    <dgm:pt modelId="{FD80052D-1776-445E-95EE-1730E158AE99}" type="pres">
      <dgm:prSet presAssocID="{DD28DD6E-7DA5-4965-A5B7-5D2A44219E48}" presName="desTx" presStyleLbl="alignAccFollowNode1" presStyleIdx="1" presStyleCnt="2">
        <dgm:presLayoutVars>
          <dgm:bulletEnabled val="1"/>
        </dgm:presLayoutVars>
      </dgm:prSet>
      <dgm:spPr/>
      <dgm:t>
        <a:bodyPr/>
        <a:lstStyle/>
        <a:p>
          <a:endParaRPr lang="es-EC"/>
        </a:p>
      </dgm:t>
    </dgm:pt>
  </dgm:ptLst>
  <dgm:cxnLst>
    <dgm:cxn modelId="{AD48ECEE-2FE4-4EC7-95F4-6FEDEFBC09BA}" type="presOf" srcId="{1C1993B2-CF62-4F33-A406-4FDDD33F8CD4}" destId="{76F06573-A0D1-4611-BE21-744CB078DBFD}" srcOrd="0" destOrd="0" presId="urn:microsoft.com/office/officeart/2005/8/layout/hList1"/>
    <dgm:cxn modelId="{90488592-6D84-408D-9FE2-26CF0C448DD7}" type="presOf" srcId="{594C5ECE-77CD-4814-A18E-B7A4ACF3197C}" destId="{76F06573-A0D1-4611-BE21-744CB078DBFD}" srcOrd="0" destOrd="1" presId="urn:microsoft.com/office/officeart/2005/8/layout/hList1"/>
    <dgm:cxn modelId="{C532E2FD-93CD-4404-8EFE-8F4E480D12B3}" srcId="{DD28DD6E-7DA5-4965-A5B7-5D2A44219E48}" destId="{8D45821B-A8C7-4CDA-88C4-003E73D74F0F}" srcOrd="0" destOrd="0" parTransId="{5B86C0BB-9FFB-4C7C-8123-A78A5EEA1427}" sibTransId="{BC9AB3F7-C670-4085-AD5F-158D74225A05}"/>
    <dgm:cxn modelId="{CF217612-C328-4786-8EBD-76AF8A8CEDA2}" type="presOf" srcId="{C787097F-E8BD-4F25-A3CD-3AF49BC4FD59}" destId="{812C5D71-DEEF-4436-A070-2724BA3F9E50}" srcOrd="0" destOrd="0" presId="urn:microsoft.com/office/officeart/2005/8/layout/hList1"/>
    <dgm:cxn modelId="{0B656E91-3052-4BFC-9DAB-AC3A983B742B}" type="presOf" srcId="{DD28DD6E-7DA5-4965-A5B7-5D2A44219E48}" destId="{EE9D631B-8DA1-46D0-93EC-F0A6B88CAE7C}" srcOrd="0" destOrd="0" presId="urn:microsoft.com/office/officeart/2005/8/layout/hList1"/>
    <dgm:cxn modelId="{21938466-807D-4DB3-836A-31EF1BD145AF}" srcId="{70528D7E-D0EE-4050-99C7-F0AD1BB305CA}" destId="{1C1993B2-CF62-4F33-A406-4FDDD33F8CD4}" srcOrd="0" destOrd="0" parTransId="{EC4904A9-39E1-426F-8F19-C4700D0D8675}" sibTransId="{BD830468-CCE4-4F77-9455-DA74F501536E}"/>
    <dgm:cxn modelId="{FE055FD8-F77A-4F61-BA58-AC8A57FCB86D}" srcId="{C787097F-E8BD-4F25-A3CD-3AF49BC4FD59}" destId="{70528D7E-D0EE-4050-99C7-F0AD1BB305CA}" srcOrd="0" destOrd="0" parTransId="{ED02A1C1-CFDB-4041-8E35-A95E41EEAA0B}" sibTransId="{3525646E-4932-4FE3-8F11-02717CBF6B15}"/>
    <dgm:cxn modelId="{B4E772DD-6D94-476D-9C43-0D89FDBB5AE6}" type="presOf" srcId="{70528D7E-D0EE-4050-99C7-F0AD1BB305CA}" destId="{D6BA6401-AC09-4C7B-B079-A2FE9B9B68EA}" srcOrd="0" destOrd="0" presId="urn:microsoft.com/office/officeart/2005/8/layout/hList1"/>
    <dgm:cxn modelId="{0EA23755-78C9-4EB1-A0FB-59908C916E37}" type="presOf" srcId="{8D45821B-A8C7-4CDA-88C4-003E73D74F0F}" destId="{FD80052D-1776-445E-95EE-1730E158AE99}" srcOrd="0" destOrd="0" presId="urn:microsoft.com/office/officeart/2005/8/layout/hList1"/>
    <dgm:cxn modelId="{4DB2630E-2A8B-431A-9BF4-E79D77019165}" srcId="{C787097F-E8BD-4F25-A3CD-3AF49BC4FD59}" destId="{DD28DD6E-7DA5-4965-A5B7-5D2A44219E48}" srcOrd="1" destOrd="0" parTransId="{55116262-65E1-48D5-8AFF-02528700F4B4}" sibTransId="{8A8E4024-0AD2-4AD8-9F5C-1303F4068C85}"/>
    <dgm:cxn modelId="{314E4D68-4ABB-400B-B3DC-6B4B2C415C6F}" srcId="{70528D7E-D0EE-4050-99C7-F0AD1BB305CA}" destId="{594C5ECE-77CD-4814-A18E-B7A4ACF3197C}" srcOrd="1" destOrd="0" parTransId="{39D814A9-411E-469F-B17A-CA3C7AFBDE41}" sibTransId="{7C4F5A72-3D8A-4533-A3C5-CD2158B21DCF}"/>
    <dgm:cxn modelId="{359B7869-8769-4C69-BFED-9DB7F9FD1D28}" type="presParOf" srcId="{812C5D71-DEEF-4436-A070-2724BA3F9E50}" destId="{8D235621-CE93-4DFC-BE73-135AA34C7FBC}" srcOrd="0" destOrd="0" presId="urn:microsoft.com/office/officeart/2005/8/layout/hList1"/>
    <dgm:cxn modelId="{597BDCD3-594A-4215-AFCA-DE49F5E2D358}" type="presParOf" srcId="{8D235621-CE93-4DFC-BE73-135AA34C7FBC}" destId="{D6BA6401-AC09-4C7B-B079-A2FE9B9B68EA}" srcOrd="0" destOrd="0" presId="urn:microsoft.com/office/officeart/2005/8/layout/hList1"/>
    <dgm:cxn modelId="{2DD923D1-AD4B-45FF-8192-C8395BDE6F5D}" type="presParOf" srcId="{8D235621-CE93-4DFC-BE73-135AA34C7FBC}" destId="{76F06573-A0D1-4611-BE21-744CB078DBFD}" srcOrd="1" destOrd="0" presId="urn:microsoft.com/office/officeart/2005/8/layout/hList1"/>
    <dgm:cxn modelId="{58F9C589-3A37-486E-8061-E9B9BDA69C9B}" type="presParOf" srcId="{812C5D71-DEEF-4436-A070-2724BA3F9E50}" destId="{2C23CA39-401C-4470-B40D-0315CD69D794}" srcOrd="1" destOrd="0" presId="urn:microsoft.com/office/officeart/2005/8/layout/hList1"/>
    <dgm:cxn modelId="{AFD5484E-D093-4B7A-B031-A4E0595FAADE}" type="presParOf" srcId="{812C5D71-DEEF-4436-A070-2724BA3F9E50}" destId="{D41F29B6-F61F-48F5-AE2B-6FF38B3C351A}" srcOrd="2" destOrd="0" presId="urn:microsoft.com/office/officeart/2005/8/layout/hList1"/>
    <dgm:cxn modelId="{6DA48DF1-CD51-4683-A8DD-C723A43E2784}" type="presParOf" srcId="{D41F29B6-F61F-48F5-AE2B-6FF38B3C351A}" destId="{EE9D631B-8DA1-46D0-93EC-F0A6B88CAE7C}" srcOrd="0" destOrd="0" presId="urn:microsoft.com/office/officeart/2005/8/layout/hList1"/>
    <dgm:cxn modelId="{062290ED-D8A5-46AE-8917-047CE5E0C990}" type="presParOf" srcId="{D41F29B6-F61F-48F5-AE2B-6FF38B3C351A}" destId="{FD80052D-1776-445E-95EE-1730E158AE9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image" Target="../media/image1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6.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1130300"/>
            <a:ext cx="10143067"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25/7/2018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727793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25/7/2018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762734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25/7/2018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386044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1130300"/>
            <a:ext cx="10143067"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25/7/2018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695914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23467" y="0"/>
            <a:ext cx="6350000" cy="584200"/>
          </a:xfrm>
        </p:spPr>
        <p:txBody>
          <a:bodyPr>
            <a:noAutofit/>
          </a:bodyPr>
          <a:lstStyle>
            <a:lvl1pPr>
              <a:defRPr sz="3200" b="1">
                <a:solidFill>
                  <a:schemeClr val="tx1"/>
                </a:solidFill>
                <a:latin typeface="Arial" panose="020B0604020202020204" pitchFamily="34" charset="0"/>
                <a:cs typeface="Arial" panose="020B0604020202020204" pitchFamily="34" charset="0"/>
              </a:defRPr>
            </a:lvl1pPr>
          </a:lstStyle>
          <a:p>
            <a:r>
              <a:rPr lang="es-ES" dirty="0"/>
              <a:t>HAGA CLIC</a:t>
            </a:r>
            <a:endParaRPr lang="en-US" dirty="0"/>
          </a:p>
        </p:txBody>
      </p:sp>
      <p:sp>
        <p:nvSpPr>
          <p:cNvPr id="3" name="Content Placeholder 2"/>
          <p:cNvSpPr>
            <a:spLocks noGrp="1"/>
          </p:cNvSpPr>
          <p:nvPr>
            <p:ph idx="1"/>
          </p:nvPr>
        </p:nvSpPr>
        <p:spPr>
          <a:xfrm>
            <a:off x="838201" y="746127"/>
            <a:ext cx="11082867" cy="52482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604278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atin typeface="Arial" panose="020B0604020202020204" pitchFamily="34" charset="0"/>
                <a:cs typeface="Arial" panose="020B0604020202020204" pitchFamily="34" charset="0"/>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el estilo de texto del patrón</a:t>
            </a:r>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25/7/2018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11374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6249B34-9780-43F3-807A-ABAA0D7C523D}" type="datetimeFigureOut">
              <a:rPr lang="es-EC" smtClean="0">
                <a:solidFill>
                  <a:prstClr val="black">
                    <a:tint val="75000"/>
                  </a:prstClr>
                </a:solidFill>
              </a:rPr>
              <a:pPr/>
              <a:t>25/7/2018</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913790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2"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6249B34-9780-43F3-807A-ABAA0D7C523D}" type="datetimeFigureOut">
              <a:rPr lang="es-EC" smtClean="0">
                <a:solidFill>
                  <a:prstClr val="black">
                    <a:tint val="75000"/>
                  </a:prstClr>
                </a:solidFill>
              </a:rPr>
              <a:pPr/>
              <a:t>25/7/2018</a:t>
            </a:fld>
            <a:endParaRPr lang="es-EC">
              <a:solidFill>
                <a:prstClr val="black">
                  <a:tint val="75000"/>
                </a:prstClr>
              </a:solidFill>
            </a:endParaRPr>
          </a:p>
        </p:txBody>
      </p:sp>
      <p:sp>
        <p:nvSpPr>
          <p:cNvPr id="8" name="Footer Placeholder 7"/>
          <p:cNvSpPr>
            <a:spLocks noGrp="1"/>
          </p:cNvSpPr>
          <p:nvPr>
            <p:ph type="ftr" sz="quarter" idx="11"/>
          </p:nvPr>
        </p:nvSpPr>
        <p:spPr/>
        <p:txBody>
          <a:bodyPr/>
          <a:lstStyle/>
          <a:p>
            <a:endParaRPr lang="es-EC">
              <a:solidFill>
                <a:prstClr val="black">
                  <a:tint val="75000"/>
                </a:prstClr>
              </a:solidFill>
            </a:endParaRPr>
          </a:p>
        </p:txBody>
      </p:sp>
      <p:sp>
        <p:nvSpPr>
          <p:cNvPr id="9" name="Slide Number Placeholder 8"/>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636136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6249B34-9780-43F3-807A-ABAA0D7C523D}" type="datetimeFigureOut">
              <a:rPr lang="es-EC" smtClean="0">
                <a:solidFill>
                  <a:prstClr val="black">
                    <a:tint val="75000"/>
                  </a:prstClr>
                </a:solidFill>
              </a:rPr>
              <a:pPr/>
              <a:t>25/7/2018</a:t>
            </a:fld>
            <a:endParaRPr lang="es-EC">
              <a:solidFill>
                <a:prstClr val="black">
                  <a:tint val="75000"/>
                </a:prstClr>
              </a:solidFill>
            </a:endParaRPr>
          </a:p>
        </p:txBody>
      </p:sp>
      <p:sp>
        <p:nvSpPr>
          <p:cNvPr id="4" name="Footer Placeholder 3"/>
          <p:cNvSpPr>
            <a:spLocks noGrp="1"/>
          </p:cNvSpPr>
          <p:nvPr>
            <p:ph type="ftr" sz="quarter" idx="11"/>
          </p:nvPr>
        </p:nvSpPr>
        <p:spPr/>
        <p:txBody>
          <a:bodyPr/>
          <a:lstStyle/>
          <a:p>
            <a:endParaRPr lang="es-EC">
              <a:solidFill>
                <a:prstClr val="black">
                  <a:tint val="75000"/>
                </a:prstClr>
              </a:solidFill>
            </a:endParaRPr>
          </a:p>
        </p:txBody>
      </p:sp>
      <p:sp>
        <p:nvSpPr>
          <p:cNvPr id="5" name="Slide Number Placeholder 4"/>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344844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49B34-9780-43F3-807A-ABAA0D7C523D}" type="datetimeFigureOut">
              <a:rPr lang="es-EC" smtClean="0">
                <a:solidFill>
                  <a:prstClr val="black">
                    <a:tint val="75000"/>
                  </a:prstClr>
                </a:solidFill>
              </a:rPr>
              <a:pPr/>
              <a:t>25/7/2018</a:t>
            </a:fld>
            <a:endParaRPr lang="es-EC">
              <a:solidFill>
                <a:prstClr val="black">
                  <a:tint val="75000"/>
                </a:prstClr>
              </a:solidFill>
            </a:endParaRPr>
          </a:p>
        </p:txBody>
      </p:sp>
      <p:sp>
        <p:nvSpPr>
          <p:cNvPr id="3" name="Footer Placeholder 2"/>
          <p:cNvSpPr>
            <a:spLocks noGrp="1"/>
          </p:cNvSpPr>
          <p:nvPr>
            <p:ph type="ftr" sz="quarter" idx="11"/>
          </p:nvPr>
        </p:nvSpPr>
        <p:spPr/>
        <p:txBody>
          <a:bodyPr/>
          <a:lstStyle/>
          <a:p>
            <a:endParaRPr lang="es-EC">
              <a:solidFill>
                <a:prstClr val="black">
                  <a:tint val="75000"/>
                </a:prstClr>
              </a:solidFill>
            </a:endParaRPr>
          </a:p>
        </p:txBody>
      </p:sp>
      <p:sp>
        <p:nvSpPr>
          <p:cNvPr id="4" name="Slide Number Placeholder 3"/>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912888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6249B34-9780-43F3-807A-ABAA0D7C523D}" type="datetimeFigureOut">
              <a:rPr lang="es-EC" smtClean="0">
                <a:solidFill>
                  <a:prstClr val="black">
                    <a:tint val="75000"/>
                  </a:prstClr>
                </a:solidFill>
              </a:rPr>
              <a:pPr/>
              <a:t>25/7/2018</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33339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6249B34-9780-43F3-807A-ABAA0D7C523D}" type="datetimeFigureOut">
              <a:rPr lang="es-EC" smtClean="0">
                <a:solidFill>
                  <a:prstClr val="black">
                    <a:tint val="75000"/>
                  </a:prstClr>
                </a:solidFill>
              </a:rPr>
              <a:pPr/>
              <a:t>25/7/2018</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360799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49B34-9780-43F3-807A-ABAA0D7C523D}" type="datetimeFigureOut">
              <a:rPr lang="es-EC" smtClean="0">
                <a:solidFill>
                  <a:prstClr val="black">
                    <a:tint val="75000"/>
                  </a:prstClr>
                </a:solidFill>
              </a:rPr>
              <a:pPr/>
              <a:t>25/7/2018</a:t>
            </a:fld>
            <a:endParaRPr lang="es-EC">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982973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tmp"/><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10.png"/><Relationship Id="rId13"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400.png"/><Relationship Id="rId12" Type="http://schemas.openxmlformats.org/officeDocument/2006/relationships/image" Target="../media/image36.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390.png"/><Relationship Id="rId11" Type="http://schemas.openxmlformats.org/officeDocument/2006/relationships/image" Target="../media/image440.png"/><Relationship Id="rId5" Type="http://schemas.openxmlformats.org/officeDocument/2006/relationships/image" Target="../media/image250.png"/><Relationship Id="rId10" Type="http://schemas.openxmlformats.org/officeDocument/2006/relationships/image" Target="../media/image430.png"/><Relationship Id="rId4" Type="http://schemas.openxmlformats.org/officeDocument/2006/relationships/image" Target="../media/image370.png"/><Relationship Id="rId9" Type="http://schemas.openxmlformats.org/officeDocument/2006/relationships/image" Target="../media/image420.png"/><Relationship Id="rId1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3" Type="http://schemas.openxmlformats.org/officeDocument/2006/relationships/image" Target="../media/image107.png"/><Relationship Id="rId21" Type="http://schemas.openxmlformats.org/officeDocument/2006/relationships/image" Target="../media/image45.png"/><Relationship Id="rId7" Type="http://schemas.openxmlformats.org/officeDocument/2006/relationships/image" Target="../media/image111.png"/><Relationship Id="rId12" Type="http://schemas.openxmlformats.org/officeDocument/2006/relationships/image" Target="../media/image98.png"/><Relationship Id="rId17" Type="http://schemas.openxmlformats.org/officeDocument/2006/relationships/image" Target="../media/image121.png"/><Relationship Id="rId2" Type="http://schemas.openxmlformats.org/officeDocument/2006/relationships/image" Target="../media/image4.tmp"/><Relationship Id="rId16" Type="http://schemas.openxmlformats.org/officeDocument/2006/relationships/image" Target="../media/image120.png"/><Relationship Id="rId20"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15.png"/><Relationship Id="rId5" Type="http://schemas.openxmlformats.org/officeDocument/2006/relationships/image" Target="../media/image96.png"/><Relationship Id="rId15" Type="http://schemas.openxmlformats.org/officeDocument/2006/relationships/image" Target="../media/image119.png"/><Relationship Id="rId10" Type="http://schemas.openxmlformats.org/officeDocument/2006/relationships/image" Target="../media/image114.png"/><Relationship Id="rId19" Type="http://schemas.openxmlformats.org/officeDocument/2006/relationships/image" Target="../media/image99.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20.png"/><Relationship Id="rId7" Type="http://schemas.openxmlformats.org/officeDocument/2006/relationships/image" Target="../media/image61.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30.png"/></Relationships>
</file>

<file path=ppt/slides/_rels/slide23.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391.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5.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69.png"/><Relationship Id="rId5" Type="http://schemas.openxmlformats.org/officeDocument/2006/relationships/image" Target="../media/image67.png"/><Relationship Id="rId15" Type="http://schemas.openxmlformats.org/officeDocument/2006/relationships/image" Target="../media/image79.png"/><Relationship Id="rId10" Type="http://schemas.openxmlformats.org/officeDocument/2006/relationships/image" Target="../media/image68.png"/><Relationship Id="rId4" Type="http://schemas.openxmlformats.org/officeDocument/2006/relationships/image" Target="../media/image66.jpeg"/><Relationship Id="rId9" Type="http://schemas.openxmlformats.org/officeDocument/2006/relationships/image" Target="../media/image73.png"/><Relationship Id="rId1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4.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5.png"/><Relationship Id="rId9" Type="http://schemas.openxmlformats.org/officeDocument/2006/relationships/image" Target="../media/image84.png"/><Relationship Id="rId14"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01.png"/><Relationship Id="rId3" Type="http://schemas.openxmlformats.org/officeDocument/2006/relationships/image" Target="../media/image90.png"/><Relationship Id="rId7" Type="http://schemas.openxmlformats.org/officeDocument/2006/relationships/image" Target="../media/image93.png"/><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image" Target="../media/image4.tmp"/><Relationship Id="rId16"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5.png"/><Relationship Id="rId5" Type="http://schemas.openxmlformats.org/officeDocument/2006/relationships/image" Target="../media/image52.png"/><Relationship Id="rId15" Type="http://schemas.openxmlformats.org/officeDocument/2006/relationships/image" Target="../media/image103.png"/><Relationship Id="rId10" Type="http://schemas.openxmlformats.org/officeDocument/2006/relationships/image" Target="../media/image58.png"/><Relationship Id="rId4" Type="http://schemas.openxmlformats.org/officeDocument/2006/relationships/image" Target="../media/image91.png"/><Relationship Id="rId9" Type="http://schemas.openxmlformats.org/officeDocument/2006/relationships/image" Target="../media/image55.png"/><Relationship Id="rId14" Type="http://schemas.openxmlformats.org/officeDocument/2006/relationships/image" Target="../media/image102.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6.png"/><Relationship Id="rId7" Type="http://schemas.openxmlformats.org/officeDocument/2006/relationships/image" Target="../media/image123.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25.png"/></Relationships>
</file>

<file path=ppt/slides/_rels/slide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package" Target="../embeddings/Hoja_de_c_lculo_de_Microsoft_Excel2.xlsx"/><Relationship Id="rId13" Type="http://schemas.openxmlformats.org/officeDocument/2006/relationships/image" Target="../media/image132.png"/><Relationship Id="rId3" Type="http://schemas.openxmlformats.org/officeDocument/2006/relationships/image" Target="../media/image4.tmp"/><Relationship Id="rId7" Type="http://schemas.openxmlformats.org/officeDocument/2006/relationships/oleObject" Target="../embeddings/oleObject2.bin"/><Relationship Id="rId12"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7.emf"/><Relationship Id="rId11" Type="http://schemas.openxmlformats.org/officeDocument/2006/relationships/image" Target="../media/image130.png"/><Relationship Id="rId5" Type="http://schemas.openxmlformats.org/officeDocument/2006/relationships/package" Target="../embeddings/Hoja_de_c_lculo_de_Microsoft_Excel1.xlsx"/><Relationship Id="rId10" Type="http://schemas.openxmlformats.org/officeDocument/2006/relationships/image" Target="../media/image129.png"/><Relationship Id="rId4" Type="http://schemas.openxmlformats.org/officeDocument/2006/relationships/oleObject" Target="../embeddings/oleObject1.bin"/><Relationship Id="rId9" Type="http://schemas.openxmlformats.org/officeDocument/2006/relationships/image" Target="../media/image128.e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3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4.tmp"/><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3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oleObject" Target="../embeddings/oleObject3.bin"/><Relationship Id="rId7" Type="http://schemas.openxmlformats.org/officeDocument/2006/relationships/image" Target="../media/image147.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tmp"/><Relationship Id="rId5" Type="http://schemas.openxmlformats.org/officeDocument/2006/relationships/image" Target="../media/image146.emf"/><Relationship Id="rId4" Type="http://schemas.openxmlformats.org/officeDocument/2006/relationships/package" Target="../embeddings/Hoja_de_c_lculo_de_Microsoft_Excel3.xlsx"/><Relationship Id="rId9" Type="http://schemas.openxmlformats.org/officeDocument/2006/relationships/image" Target="../media/image149.png"/></Relationships>
</file>

<file path=ppt/slides/_rels/slide34.xml.rels><?xml version="1.0" encoding="UTF-8" standalone="yes"?>
<Relationships xmlns="http://schemas.openxmlformats.org/package/2006/relationships"><Relationship Id="rId3" Type="http://schemas.openxmlformats.org/officeDocument/2006/relationships/image" Target="../media/image4.tmp"/><Relationship Id="rId7" Type="http://schemas.openxmlformats.org/officeDocument/2006/relationships/image" Target="../media/image154.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3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4.tmp"/><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36.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37.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4.tmp"/><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38.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58.png"/><Relationship Id="rId4" Type="http://schemas.openxmlformats.org/officeDocument/2006/relationships/image" Target="../media/image520.png"/></Relationships>
</file>

<file path=ppt/slides/_rels/slide39.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4.tmp"/><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6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1820" y="3407925"/>
            <a:ext cx="1403685" cy="1263317"/>
          </a:xfrm>
          <a:prstGeom prst="rect">
            <a:avLst/>
          </a:prstGeom>
        </p:spPr>
      </p:pic>
      <p:sp>
        <p:nvSpPr>
          <p:cNvPr id="4" name="1 Rectángulo"/>
          <p:cNvSpPr/>
          <p:nvPr/>
        </p:nvSpPr>
        <p:spPr>
          <a:xfrm>
            <a:off x="2047740" y="1122684"/>
            <a:ext cx="9079605" cy="4324261"/>
          </a:xfrm>
          <a:prstGeom prst="rect">
            <a:avLst/>
          </a:prstGeom>
          <a:noFill/>
        </p:spPr>
        <p:txBody>
          <a:bodyPr wrap="square" lIns="91440" tIns="45720" rIns="91440" bIns="45720">
            <a:spAutoFit/>
          </a:bodyPr>
          <a:lstStyle/>
          <a:p>
            <a:pPr algn="ctr"/>
            <a:r>
              <a:rPr lang="es-ES" sz="2000" b="1" dirty="0">
                <a:solidFill>
                  <a:prstClr val="black"/>
                </a:solidFill>
                <a:latin typeface="Arial" panose="020B0604020202020204" pitchFamily="34" charset="0"/>
                <a:cs typeface="Arial" panose="020B0604020202020204" pitchFamily="34" charset="0"/>
              </a:rPr>
              <a:t>DEPARTAMENTO DE CIENCIAS DE LA TIERRA Y LA </a:t>
            </a:r>
            <a:r>
              <a:rPr lang="es-ES" sz="2000" b="1" dirty="0" smtClean="0">
                <a:solidFill>
                  <a:prstClr val="black"/>
                </a:solidFill>
                <a:latin typeface="Arial" panose="020B0604020202020204" pitchFamily="34" charset="0"/>
                <a:cs typeface="Arial" panose="020B0604020202020204" pitchFamily="34" charset="0"/>
              </a:rPr>
              <a:t>CONSTRUCCIÓN</a:t>
            </a:r>
            <a:endParaRPr lang="es-EC" sz="2000" dirty="0">
              <a:solidFill>
                <a:prstClr val="black"/>
              </a:solidFill>
              <a:latin typeface="Arial" panose="020B0604020202020204" pitchFamily="34" charset="0"/>
              <a:cs typeface="Arial" panose="020B0604020202020204" pitchFamily="34" charset="0"/>
            </a:endParaRPr>
          </a:p>
          <a:p>
            <a:pPr algn="ctr"/>
            <a:r>
              <a:rPr lang="es-ES" b="1" dirty="0">
                <a:solidFill>
                  <a:prstClr val="black"/>
                </a:solidFill>
                <a:latin typeface="Arial" panose="020B0604020202020204" pitchFamily="34" charset="0"/>
                <a:cs typeface="Arial" panose="020B0604020202020204" pitchFamily="34" charset="0"/>
              </a:rPr>
              <a:t> CARRERA DE INGENIERÍA CIVIL</a:t>
            </a:r>
          </a:p>
          <a:p>
            <a:r>
              <a:rPr lang="es-ES" sz="800" b="1"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r>
              <a:rPr lang="es-ES" sz="700" b="1" dirty="0">
                <a:solidFill>
                  <a:prstClr val="black"/>
                </a:solidFill>
                <a:latin typeface="Arial" panose="020B0604020202020204" pitchFamily="34" charset="0"/>
                <a:cs typeface="Arial" panose="020B0604020202020204" pitchFamily="34" charset="0"/>
              </a:rPr>
              <a:t> </a:t>
            </a:r>
            <a:endParaRPr lang="es-EC" sz="700" dirty="0">
              <a:solidFill>
                <a:prstClr val="black"/>
              </a:solidFill>
              <a:latin typeface="Arial" panose="020B0604020202020204" pitchFamily="34" charset="0"/>
              <a:cs typeface="Arial" panose="020B0604020202020204" pitchFamily="34" charset="0"/>
            </a:endParaRPr>
          </a:p>
          <a:p>
            <a:r>
              <a:rPr lang="es-ES" sz="700" b="1" dirty="0">
                <a:solidFill>
                  <a:prstClr val="black"/>
                </a:solidFill>
                <a:latin typeface="Arial" panose="020B0604020202020204" pitchFamily="34" charset="0"/>
                <a:cs typeface="Arial" panose="020B0604020202020204" pitchFamily="34" charset="0"/>
              </a:rPr>
              <a:t> </a:t>
            </a:r>
            <a:r>
              <a:rPr lang="es-ES" sz="1600" b="1" dirty="0">
                <a:solidFill>
                  <a:prstClr val="black"/>
                </a:solidFill>
                <a:latin typeface="Arial" panose="020B0604020202020204" pitchFamily="34" charset="0"/>
                <a:cs typeface="Arial" panose="020B0604020202020204" pitchFamily="34" charset="0"/>
              </a:rPr>
              <a:t>TEMA:</a:t>
            </a:r>
            <a:endParaRPr lang="es-EC" sz="1600" b="1" dirty="0">
              <a:solidFill>
                <a:prstClr val="black"/>
              </a:solidFill>
              <a:latin typeface="Arial" panose="020B0604020202020204" pitchFamily="34" charset="0"/>
              <a:cs typeface="Arial" panose="020B0604020202020204" pitchFamily="34" charset="0"/>
            </a:endParaRPr>
          </a:p>
          <a:p>
            <a:pPr algn="ctr"/>
            <a:r>
              <a:rPr lang="es-MX" sz="1600" b="1" dirty="0">
                <a:solidFill>
                  <a:prstClr val="black"/>
                </a:solidFill>
                <a:latin typeface="Arial" panose="020B0604020202020204" pitchFamily="34" charset="0"/>
                <a:cs typeface="Arial" panose="020B0604020202020204" pitchFamily="34" charset="0"/>
              </a:rPr>
              <a:t>	</a:t>
            </a:r>
            <a:r>
              <a:rPr lang="es-MX" sz="1600" dirty="0" smtClean="0">
                <a:solidFill>
                  <a:prstClr val="black"/>
                </a:solidFill>
                <a:latin typeface="Arial" panose="020B0604020202020204" pitchFamily="34" charset="0"/>
                <a:cs typeface="Arial" panose="020B0604020202020204" pitchFamily="34" charset="0"/>
              </a:rPr>
              <a:t>“</a:t>
            </a:r>
            <a:r>
              <a:rPr lang="es-ES"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DISEÑO ESTRUCTURAL DEL COLISEO MULTIUSO Y TRIBUNA CON CUBIERTA DE TENSOMEMBRANA PARA EL COMPLEJO DEPORTIVO DE SELVA ALEGRE, PARROQUIA SANGOLQUÍ, CANTÓN RUMIÑAHUI”</a:t>
            </a:r>
            <a:endParaRPr lang="es-ES"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s-ES" sz="1200" b="1" dirty="0">
              <a:solidFill>
                <a:prstClr val="black"/>
              </a:solidFill>
              <a:latin typeface="Arial" panose="020B0604020202020204" pitchFamily="34" charset="0"/>
              <a:cs typeface="Arial" panose="020B0604020202020204" pitchFamily="34" charset="0"/>
            </a:endParaRPr>
          </a:p>
          <a:p>
            <a:pPr algn="ctr"/>
            <a:r>
              <a:rPr lang="es-ES" sz="1600" dirty="0">
                <a:solidFill>
                  <a:prstClr val="black"/>
                </a:solidFill>
                <a:latin typeface="Arial" panose="020B0604020202020204" pitchFamily="34" charset="0"/>
                <a:cs typeface="Arial" panose="020B0604020202020204" pitchFamily="34" charset="0"/>
              </a:rPr>
              <a:t>MENCIÓN </a:t>
            </a:r>
            <a:r>
              <a:rPr lang="es-ES" sz="1600" dirty="0" smtClean="0">
                <a:solidFill>
                  <a:prstClr val="black"/>
                </a:solidFill>
                <a:latin typeface="Arial" panose="020B0604020202020204" pitchFamily="34" charset="0"/>
                <a:cs typeface="Arial" panose="020B0604020202020204" pitchFamily="34" charset="0"/>
              </a:rPr>
              <a:t>PROYECTO DE INVESTIGACIÓN </a:t>
            </a:r>
            <a:r>
              <a:rPr lang="es-ES" sz="1200"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r>
              <a:rPr lang="es-ES" sz="800"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r>
              <a:rPr lang="es-ES" sz="1600" b="1" dirty="0" smtClean="0">
                <a:solidFill>
                  <a:prstClr val="black"/>
                </a:solidFill>
                <a:latin typeface="Arial" panose="020B0604020202020204" pitchFamily="34" charset="0"/>
                <a:cs typeface="Arial" panose="020B0604020202020204" pitchFamily="34" charset="0"/>
              </a:rPr>
              <a:t>AUTORES: </a:t>
            </a:r>
            <a:endParaRPr lang="es-ES" sz="1600" b="1" dirty="0">
              <a:solidFill>
                <a:prstClr val="black"/>
              </a:solidFill>
              <a:latin typeface="Arial" panose="020B0604020202020204" pitchFamily="34" charset="0"/>
              <a:cs typeface="Arial" panose="020B0604020202020204" pitchFamily="34" charset="0"/>
            </a:endParaRPr>
          </a:p>
          <a:p>
            <a:pPr algn="ctr"/>
            <a:r>
              <a:rPr lang="es-EC" sz="1600" b="1" dirty="0">
                <a:solidFill>
                  <a:prstClr val="black"/>
                </a:solidFill>
                <a:latin typeface="Arial" panose="020B0604020202020204" pitchFamily="34" charset="0"/>
                <a:cs typeface="Arial" panose="020B0604020202020204" pitchFamily="34" charset="0"/>
              </a:rPr>
              <a:t>ANDRANGO GUACHAMIN KATHERINE LIZETH </a:t>
            </a:r>
            <a:endParaRPr lang="es-EC" sz="1600" b="1" dirty="0" smtClean="0">
              <a:solidFill>
                <a:prstClr val="black"/>
              </a:solidFill>
              <a:latin typeface="Arial" panose="020B0604020202020204" pitchFamily="34" charset="0"/>
              <a:cs typeface="Arial" panose="020B0604020202020204" pitchFamily="34" charset="0"/>
            </a:endParaRPr>
          </a:p>
          <a:p>
            <a:pPr algn="ctr"/>
            <a:r>
              <a:rPr lang="es-EC" sz="1600" b="1" dirty="0">
                <a:solidFill>
                  <a:prstClr val="black"/>
                </a:solidFill>
                <a:latin typeface="Arial" panose="020B0604020202020204" pitchFamily="34" charset="0"/>
                <a:cs typeface="Arial" panose="020B0604020202020204" pitchFamily="34" charset="0"/>
              </a:rPr>
              <a:t>ARAUJO SALGADO ALEXANDRA DEL CARMEN </a:t>
            </a:r>
            <a:endParaRPr lang="es-EC" sz="1600" b="1" dirty="0" smtClean="0">
              <a:solidFill>
                <a:prstClr val="black"/>
              </a:solidFill>
              <a:latin typeface="Arial" panose="020B0604020202020204" pitchFamily="34" charset="0"/>
              <a:cs typeface="Arial" panose="020B0604020202020204" pitchFamily="34" charset="0"/>
            </a:endParaRPr>
          </a:p>
          <a:p>
            <a:pPr algn="ctr"/>
            <a:r>
              <a:rPr lang="es-EC" sz="1400" dirty="0" smtClean="0">
                <a:solidFill>
                  <a:prstClr val="black"/>
                </a:solidFill>
                <a:latin typeface="Arial" panose="020B0604020202020204" pitchFamily="34" charset="0"/>
                <a:cs typeface="Arial" panose="020B0604020202020204" pitchFamily="34" charset="0"/>
              </a:rPr>
              <a:t>       </a:t>
            </a:r>
            <a:r>
              <a:rPr lang="es-ES" sz="1400" dirty="0">
                <a:solidFill>
                  <a:prstClr val="black"/>
                </a:solidFill>
                <a:latin typeface="Arial" panose="020B0604020202020204" pitchFamily="34" charset="0"/>
                <a:cs typeface="Arial" panose="020B0604020202020204" pitchFamily="34" charset="0"/>
              </a:rPr>
              <a:t>  </a:t>
            </a:r>
            <a:endParaRPr lang="es-EC" sz="1400"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DIRECTOR: ING</a:t>
            </a:r>
            <a:r>
              <a:rPr lang="es-ES" sz="1600" b="1" dirty="0" smtClean="0">
                <a:solidFill>
                  <a:prstClr val="black"/>
                </a:solidFill>
                <a:latin typeface="Arial" panose="020B0604020202020204" pitchFamily="34" charset="0"/>
                <a:cs typeface="Arial" panose="020B0604020202020204" pitchFamily="34" charset="0"/>
              </a:rPr>
              <a:t>. </a:t>
            </a:r>
            <a:r>
              <a:rPr lang="es-EC" sz="1600" b="1" dirty="0" smtClean="0">
                <a:solidFill>
                  <a:prstClr val="black"/>
                </a:solidFill>
                <a:latin typeface="Arial" panose="020B0604020202020204" pitchFamily="34" charset="0"/>
                <a:cs typeface="Arial" panose="020B0604020202020204" pitchFamily="34" charset="0"/>
              </a:rPr>
              <a:t>PEÑAHERRERA GALLEGOS ESTUARDO JAVIER</a:t>
            </a:r>
            <a:endParaRPr lang="es-EC" sz="1600" dirty="0">
              <a:solidFill>
                <a:prstClr val="black"/>
              </a:solidFill>
              <a:latin typeface="Arial" panose="020B0604020202020204" pitchFamily="34" charset="0"/>
              <a:cs typeface="Arial" panose="020B0604020202020204" pitchFamily="34" charset="0"/>
            </a:endParaRPr>
          </a:p>
          <a:p>
            <a:pPr algn="ctr"/>
            <a:endParaRPr lang="es-ES" sz="1400" b="1"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SANGOLQUÍ - </a:t>
            </a:r>
            <a:r>
              <a:rPr lang="es-ES_tradnl" sz="1600" b="1" dirty="0" smtClean="0">
                <a:solidFill>
                  <a:prstClr val="black"/>
                </a:solidFill>
                <a:latin typeface="Arial" panose="020B0604020202020204" pitchFamily="34" charset="0"/>
                <a:cs typeface="Arial" panose="020B0604020202020204" pitchFamily="34" charset="0"/>
              </a:rPr>
              <a:t>2018</a:t>
            </a:r>
            <a:endParaRPr lang="es-EC" sz="1600" b="1" dirty="0">
              <a:solidFill>
                <a:prstClr val="black"/>
              </a:solidFill>
              <a:latin typeface="Arial" panose="020B0604020202020204" pitchFamily="34" charset="0"/>
              <a:cs typeface="Arial" panose="020B0604020202020204" pitchFamily="34" charset="0"/>
            </a:endParaRPr>
          </a:p>
          <a:p>
            <a:pPr algn="ct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5527109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10</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0" y="70731"/>
            <a:ext cx="5164428" cy="461665"/>
          </a:xfrm>
          <a:prstGeom prst="rect">
            <a:avLst/>
          </a:prstGeom>
          <a:noFill/>
          <a:ln>
            <a:noFill/>
          </a:ln>
        </p:spPr>
        <p:txBody>
          <a:bodyPr wrap="square" rtlCol="0">
            <a:spAutoFit/>
          </a:bodyPr>
          <a:lstStyle/>
          <a:p>
            <a:pPr algn="ctr"/>
            <a:r>
              <a:rPr lang="es-ES" sz="2400" b="1" dirty="0" smtClean="0">
                <a:ln>
                  <a:solidFill>
                    <a:schemeClr val="tx1"/>
                  </a:solidFill>
                </a:ln>
              </a:rPr>
              <a:t>ESTUDIOS PREELIMINARES</a:t>
            </a:r>
            <a:endParaRPr lang="es-ES" sz="2000" dirty="0">
              <a:ln>
                <a:solidFill>
                  <a:schemeClr val="tx1"/>
                </a:solidFill>
              </a:ln>
            </a:endParaRPr>
          </a:p>
        </p:txBody>
      </p:sp>
      <p:pic>
        <p:nvPicPr>
          <p:cNvPr id="2" name="Imagen 1"/>
          <p:cNvPicPr>
            <a:picLocks noChangeAspect="1"/>
          </p:cNvPicPr>
          <p:nvPr/>
        </p:nvPicPr>
        <p:blipFill>
          <a:blip r:embed="rId3"/>
          <a:stretch>
            <a:fillRect/>
          </a:stretch>
        </p:blipFill>
        <p:spPr>
          <a:xfrm>
            <a:off x="6736555" y="1121472"/>
            <a:ext cx="4361574" cy="4451658"/>
          </a:xfrm>
          <a:prstGeom prst="rect">
            <a:avLst/>
          </a:prstGeom>
        </p:spPr>
      </p:pic>
      <p:sp>
        <p:nvSpPr>
          <p:cNvPr id="3" name="Rectángulo 2"/>
          <p:cNvSpPr/>
          <p:nvPr/>
        </p:nvSpPr>
        <p:spPr>
          <a:xfrm>
            <a:off x="7388793" y="618077"/>
            <a:ext cx="3057098" cy="4589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Implantación Perforaciones</a:t>
            </a:r>
            <a:endParaRPr lang="es-EC" dirty="0"/>
          </a:p>
        </p:txBody>
      </p:sp>
      <p:sp>
        <p:nvSpPr>
          <p:cNvPr id="5" name="Rectángulo 4"/>
          <p:cNvSpPr/>
          <p:nvPr/>
        </p:nvSpPr>
        <p:spPr>
          <a:xfrm>
            <a:off x="1447170" y="618077"/>
            <a:ext cx="4205062" cy="769441"/>
          </a:xfrm>
          <a:prstGeom prst="rect">
            <a:avLst/>
          </a:prstGeom>
          <a:noFill/>
        </p:spPr>
        <p:txBody>
          <a:bodyPr wrap="none" lIns="91440" tIns="45720" rIns="91440" bIns="45720">
            <a:spAutoFit/>
          </a:bodyPr>
          <a:lstStyle/>
          <a:p>
            <a:pPr algn="ctr"/>
            <a:r>
              <a:rPr lang="es-ES" sz="4400" b="0" u="sng" cap="none" spc="0" dirty="0" smtClean="0">
                <a:ln w="0"/>
                <a:solidFill>
                  <a:schemeClr val="tx1"/>
                </a:solidFill>
                <a:effectLst>
                  <a:outerShdw blurRad="38100" dist="19050" dir="2700000" algn="tl" rotWithShape="0">
                    <a:schemeClr val="dk1">
                      <a:alpha val="40000"/>
                    </a:schemeClr>
                  </a:outerShdw>
                </a:effectLst>
              </a:rPr>
              <a:t>Estudio de Suelos</a:t>
            </a:r>
            <a:endParaRPr lang="es-ES" sz="4400" b="0" u="sng" cap="none" spc="0" dirty="0">
              <a:ln w="0"/>
              <a:solidFill>
                <a:schemeClr val="tx1"/>
              </a:solidFill>
              <a:effectLst>
                <a:outerShdw blurRad="38100" dist="19050" dir="2700000" algn="tl" rotWithShape="0">
                  <a:schemeClr val="dk1">
                    <a:alpha val="40000"/>
                  </a:schemeClr>
                </a:outerShdw>
              </a:effectLst>
            </a:endParaRPr>
          </a:p>
        </p:txBody>
      </p:sp>
      <p:sp>
        <p:nvSpPr>
          <p:cNvPr id="10" name="Rectángulo 9"/>
          <p:cNvSpPr/>
          <p:nvPr/>
        </p:nvSpPr>
        <p:spPr>
          <a:xfrm>
            <a:off x="1535159" y="1994821"/>
            <a:ext cx="4029084" cy="5186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De 0,00 a 1,00 m Limo orgánico / Relleno granular (material importado)</a:t>
            </a:r>
          </a:p>
        </p:txBody>
      </p:sp>
      <p:sp>
        <p:nvSpPr>
          <p:cNvPr id="26" name="Rectángulo 25"/>
          <p:cNvSpPr/>
          <p:nvPr/>
        </p:nvSpPr>
        <p:spPr>
          <a:xfrm>
            <a:off x="1535159" y="2599944"/>
            <a:ext cx="4015944" cy="904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De 1,00 a 6,00 m. Limo arenoso: café claro, humedad baja a media, plasticidad alta y compacidad alta</a:t>
            </a:r>
          </a:p>
        </p:txBody>
      </p:sp>
      <p:sp>
        <p:nvSpPr>
          <p:cNvPr id="35" name="Rectángulo 34"/>
          <p:cNvSpPr/>
          <p:nvPr/>
        </p:nvSpPr>
        <p:spPr>
          <a:xfrm>
            <a:off x="1535159" y="1420072"/>
            <a:ext cx="4029084" cy="5186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Sin presencia de Nivel freático </a:t>
            </a:r>
          </a:p>
        </p:txBody>
      </p:sp>
      <p:graphicFrame>
        <p:nvGraphicFramePr>
          <p:cNvPr id="11" name="Tabla 10"/>
          <p:cNvGraphicFramePr>
            <a:graphicFrameLocks noGrp="1"/>
          </p:cNvGraphicFramePr>
          <p:nvPr>
            <p:extLst/>
          </p:nvPr>
        </p:nvGraphicFramePr>
        <p:xfrm>
          <a:off x="379730" y="3591432"/>
          <a:ext cx="6060627" cy="2080442"/>
        </p:xfrm>
        <a:graphic>
          <a:graphicData uri="http://schemas.openxmlformats.org/drawingml/2006/table">
            <a:tbl>
              <a:tblPr>
                <a:tableStyleId>{E8B1032C-EA38-4F05-BA0D-38AFFFC7BED3}</a:tableStyleId>
              </a:tblPr>
              <a:tblGrid>
                <a:gridCol w="1585386"/>
                <a:gridCol w="811046"/>
                <a:gridCol w="897946"/>
                <a:gridCol w="2766249"/>
              </a:tblGrid>
              <a:tr h="479059">
                <a:tc rowSpan="2">
                  <a:txBody>
                    <a:bodyPr/>
                    <a:lstStyle/>
                    <a:p>
                      <a:pPr algn="ctr" fontAlgn="ctr"/>
                      <a:r>
                        <a:rPr lang="es-EC" sz="1400" b="1" u="none" strike="noStrike" dirty="0">
                          <a:effectLst/>
                        </a:rPr>
                        <a:t>Perforación</a:t>
                      </a:r>
                      <a:endParaRPr lang="es-EC"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b="1" u="none" strike="noStrike" dirty="0">
                          <a:effectLst/>
                        </a:rPr>
                        <a:t>Capacidad Portante</a:t>
                      </a:r>
                      <a:endParaRPr lang="es-EC"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b="1" u="none" strike="noStrike" dirty="0" err="1">
                          <a:effectLst/>
                        </a:rPr>
                        <a:t>Porfundidad</a:t>
                      </a:r>
                      <a:r>
                        <a:rPr lang="es-EC" sz="1100" b="1" u="none" strike="noStrike" dirty="0">
                          <a:effectLst/>
                        </a:rPr>
                        <a:t> de desplante</a:t>
                      </a:r>
                      <a:endParaRPr lang="es-EC" sz="1100" b="1" i="0" u="none" strike="noStrike" dirty="0">
                        <a:solidFill>
                          <a:srgbClr val="000000"/>
                        </a:solidFill>
                        <a:effectLst/>
                        <a:latin typeface="Calibri" panose="020F0502020204030204" pitchFamily="34" charset="0"/>
                      </a:endParaRPr>
                    </a:p>
                  </a:txBody>
                  <a:tcPr marL="9525" marR="9525" marT="9525" marB="0" anchor="ctr"/>
                </a:tc>
                <a:tc rowSpan="2">
                  <a:txBody>
                    <a:bodyPr/>
                    <a:lstStyle/>
                    <a:p>
                      <a:pPr algn="ctr" fontAlgn="ctr"/>
                      <a:r>
                        <a:rPr lang="es-EC" sz="1400" b="1" u="none" strike="noStrike">
                          <a:effectLst/>
                        </a:rPr>
                        <a:t>Observaciones</a:t>
                      </a:r>
                      <a:endParaRPr lang="es-EC" sz="1400" b="1" i="0" u="none" strike="noStrike">
                        <a:solidFill>
                          <a:srgbClr val="000000"/>
                        </a:solidFill>
                        <a:effectLst/>
                        <a:latin typeface="Calibri" panose="020F0502020204030204" pitchFamily="34" charset="0"/>
                      </a:endParaRPr>
                    </a:p>
                  </a:txBody>
                  <a:tcPr marL="9525" marR="9525" marT="9525" marB="0" anchor="ctr"/>
                </a:tc>
              </a:tr>
              <a:tr h="245671">
                <a:tc vMerge="1">
                  <a:txBody>
                    <a:bodyPr/>
                    <a:lstStyle/>
                    <a:p>
                      <a:endParaRPr lang="es-EC"/>
                    </a:p>
                  </a:txBody>
                  <a:tcPr/>
                </a:tc>
                <a:tc>
                  <a:txBody>
                    <a:bodyPr/>
                    <a:lstStyle/>
                    <a:p>
                      <a:pPr algn="ctr" fontAlgn="ctr"/>
                      <a:r>
                        <a:rPr lang="es-EC" sz="1400" b="1" u="none" strike="noStrike" dirty="0">
                          <a:effectLst/>
                        </a:rPr>
                        <a:t>T/m^2</a:t>
                      </a:r>
                      <a:endParaRPr lang="es-EC"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b="1" u="none" strike="noStrike" dirty="0">
                          <a:effectLst/>
                        </a:rPr>
                        <a:t>m</a:t>
                      </a:r>
                      <a:endParaRPr lang="es-EC" sz="1400" b="1" i="0" u="none" strike="noStrike" dirty="0">
                        <a:solidFill>
                          <a:srgbClr val="000000"/>
                        </a:solidFill>
                        <a:effectLst/>
                        <a:latin typeface="Calibri" panose="020F0502020204030204" pitchFamily="34" charset="0"/>
                      </a:endParaRPr>
                    </a:p>
                  </a:txBody>
                  <a:tcPr marL="9525" marR="9525" marT="9525" marB="0" anchor="ctr"/>
                </a:tc>
                <a:tc vMerge="1">
                  <a:txBody>
                    <a:bodyPr/>
                    <a:lstStyle/>
                    <a:p>
                      <a:endParaRPr lang="es-EC"/>
                    </a:p>
                  </a:txBody>
                  <a:tcPr/>
                </a:tc>
              </a:tr>
              <a:tr h="428125">
                <a:tc>
                  <a:txBody>
                    <a:bodyPr/>
                    <a:lstStyle/>
                    <a:p>
                      <a:pPr algn="ctr" fontAlgn="ctr"/>
                      <a:r>
                        <a:rPr lang="es-EC" sz="1400" u="none" strike="noStrike" dirty="0">
                          <a:effectLst/>
                        </a:rPr>
                        <a:t>SPT_1, SPT_2</a:t>
                      </a:r>
                      <a:r>
                        <a:rPr lang="es-EC" sz="1400" u="none" strike="noStrike" dirty="0" smtClean="0">
                          <a:effectLst/>
                        </a:rPr>
                        <a:t>, SPT_6</a:t>
                      </a:r>
                      <a:endParaRPr lang="es-EC"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dirty="0">
                          <a:effectLst/>
                        </a:rPr>
                        <a:t>25</a:t>
                      </a:r>
                      <a:endParaRPr lang="es-EC"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dirty="0">
                          <a:effectLst/>
                        </a:rPr>
                        <a:t>1.3</a:t>
                      </a:r>
                      <a:endParaRPr lang="es-EC"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endParaRPr lang="es-EC" sz="1400" b="0" i="0" u="none" strike="noStrike" dirty="0">
                        <a:solidFill>
                          <a:srgbClr val="000000"/>
                        </a:solidFill>
                        <a:effectLst/>
                        <a:latin typeface="Calibri" panose="020F0502020204030204" pitchFamily="34" charset="0"/>
                      </a:endParaRPr>
                    </a:p>
                  </a:txBody>
                  <a:tcPr marL="9525" marR="9525" marT="9525" marB="0" anchor="ctr"/>
                </a:tc>
              </a:tr>
              <a:tr h="403801">
                <a:tc>
                  <a:txBody>
                    <a:bodyPr/>
                    <a:lstStyle/>
                    <a:p>
                      <a:pPr algn="ctr" fontAlgn="ctr"/>
                      <a:r>
                        <a:rPr lang="es-EC" sz="1400" u="none" strike="noStrike" dirty="0" smtClean="0">
                          <a:effectLst/>
                        </a:rPr>
                        <a:t>SPT_3,SPT_4</a:t>
                      </a:r>
                      <a:endParaRPr lang="es-EC"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b="0" i="0" u="none" strike="noStrike" dirty="0" smtClean="0">
                          <a:solidFill>
                            <a:srgbClr val="000000"/>
                          </a:solidFill>
                          <a:effectLst/>
                          <a:latin typeface="Calibri" panose="020F0502020204030204" pitchFamily="34" charset="0"/>
                        </a:rPr>
                        <a:t>8</a:t>
                      </a:r>
                      <a:endParaRPr lang="es-EC"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b="0" i="0" u="none" strike="noStrike" dirty="0" smtClean="0">
                          <a:solidFill>
                            <a:srgbClr val="000000"/>
                          </a:solidFill>
                          <a:effectLst/>
                          <a:latin typeface="Calibri" panose="020F0502020204030204" pitchFamily="34" charset="0"/>
                        </a:rPr>
                        <a:t>2</a:t>
                      </a:r>
                      <a:endParaRPr lang="es-EC"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C" sz="1400" u="none" strike="noStrike" dirty="0" smtClean="0">
                          <a:effectLst/>
                        </a:rPr>
                        <a:t>Mejoramiento de suelo granular de N-1,30 m a N-2,00m.</a:t>
                      </a:r>
                      <a:endParaRPr lang="es-EC" sz="1400" b="0" i="0" u="none" strike="noStrike" dirty="0">
                        <a:solidFill>
                          <a:srgbClr val="000000"/>
                        </a:solidFill>
                        <a:effectLst/>
                        <a:latin typeface="Calibri" panose="020F0502020204030204" pitchFamily="34" charset="0"/>
                      </a:endParaRPr>
                    </a:p>
                  </a:txBody>
                  <a:tcPr marL="9525" marR="9525" marT="9525" marB="0" anchor="ctr"/>
                </a:tc>
              </a:tr>
              <a:tr h="491342">
                <a:tc>
                  <a:txBody>
                    <a:bodyPr/>
                    <a:lstStyle/>
                    <a:p>
                      <a:pPr algn="ctr" fontAlgn="ctr"/>
                      <a:r>
                        <a:rPr lang="es-EC" sz="1400" u="none" strike="noStrike" dirty="0">
                          <a:effectLst/>
                        </a:rPr>
                        <a:t>SPT_5</a:t>
                      </a:r>
                      <a:endParaRPr lang="es-EC"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a:effectLst/>
                        </a:rPr>
                        <a:t>10</a:t>
                      </a:r>
                      <a:endParaRPr lang="es-EC"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400" u="none" strike="noStrike" dirty="0">
                          <a:effectLst/>
                        </a:rPr>
                        <a:t>2</a:t>
                      </a:r>
                      <a:endParaRPr lang="es-EC"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t"/>
                      <a:r>
                        <a:rPr lang="es-EC" sz="1400" u="none" strike="noStrike" dirty="0">
                          <a:effectLst/>
                        </a:rPr>
                        <a:t>Mejoramiento de suelo granular de N-1,30 m a N-2,00m.</a:t>
                      </a:r>
                      <a:endParaRPr lang="es-EC" sz="1400" b="0" i="0" u="none" strike="noStrike" dirty="0">
                        <a:solidFill>
                          <a:srgbClr val="000000"/>
                        </a:solidFill>
                        <a:effectLst/>
                        <a:latin typeface="Calibri" panose="020F0502020204030204" pitchFamily="34" charset="0"/>
                      </a:endParaRPr>
                    </a:p>
                  </a:txBody>
                  <a:tcPr marL="9525" marR="9525" marT="9525" marB="0"/>
                </a:tc>
              </a:tr>
            </a:tbl>
          </a:graphicData>
        </a:graphic>
      </p:graphicFrame>
      <p:sp>
        <p:nvSpPr>
          <p:cNvPr id="14" name="Rectángulo 13"/>
          <p:cNvSpPr/>
          <p:nvPr/>
        </p:nvSpPr>
        <p:spPr>
          <a:xfrm>
            <a:off x="2800349" y="5777522"/>
            <a:ext cx="5843589" cy="4151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t>Clasificación del Suelo según NEC 2015: Tipo C</a:t>
            </a:r>
            <a:endParaRPr lang="es-EC" b="1" dirty="0"/>
          </a:p>
        </p:txBody>
      </p:sp>
      <p:sp>
        <p:nvSpPr>
          <p:cNvPr id="6" name="Rectángulo 5"/>
          <p:cNvSpPr/>
          <p:nvPr/>
        </p:nvSpPr>
        <p:spPr>
          <a:xfrm rot="280890">
            <a:off x="8644598" y="2267565"/>
            <a:ext cx="409737" cy="1967706"/>
          </a:xfrm>
          <a:prstGeom prst="rect">
            <a:avLst/>
          </a:prstGeom>
          <a:noFill/>
          <a:ln w="3810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C"/>
          </a:p>
        </p:txBody>
      </p:sp>
      <p:sp>
        <p:nvSpPr>
          <p:cNvPr id="7" name="Rectángulo redondeado 6"/>
          <p:cNvSpPr/>
          <p:nvPr/>
        </p:nvSpPr>
        <p:spPr>
          <a:xfrm rot="331041">
            <a:off x="9793738" y="3239401"/>
            <a:ext cx="644603" cy="94857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645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11</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17902" y="15443"/>
            <a:ext cx="4074554" cy="461665"/>
          </a:xfrm>
          <a:prstGeom prst="rect">
            <a:avLst/>
          </a:prstGeom>
          <a:noFill/>
          <a:ln>
            <a:noFill/>
          </a:ln>
        </p:spPr>
        <p:txBody>
          <a:bodyPr wrap="square" rtlCol="0">
            <a:spAutoFit/>
          </a:bodyPr>
          <a:lstStyle/>
          <a:p>
            <a:pPr algn="ctr"/>
            <a:r>
              <a:rPr lang="es-ES" sz="2400" b="1" dirty="0" smtClean="0">
                <a:ln>
                  <a:solidFill>
                    <a:schemeClr val="tx1"/>
                  </a:solidFill>
                </a:ln>
              </a:rPr>
              <a:t>NORMAS DE DISEÑO </a:t>
            </a:r>
            <a:endParaRPr lang="es-ES" sz="2000" dirty="0">
              <a:ln>
                <a:solidFill>
                  <a:schemeClr val="tx1"/>
                </a:solidFill>
              </a:ln>
            </a:endParaRPr>
          </a:p>
        </p:txBody>
      </p:sp>
      <p:graphicFrame>
        <p:nvGraphicFramePr>
          <p:cNvPr id="2" name="Diagrama 1"/>
          <p:cNvGraphicFramePr/>
          <p:nvPr/>
        </p:nvGraphicFramePr>
        <p:xfrm>
          <a:off x="2031999" y="719666"/>
          <a:ext cx="8203821" cy="2432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p:cNvSpPr/>
          <p:nvPr/>
        </p:nvSpPr>
        <p:spPr>
          <a:xfrm>
            <a:off x="2031999" y="3480179"/>
            <a:ext cx="3795595" cy="15012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Diseño por última resistencia</a:t>
            </a:r>
            <a:endParaRPr lang="es-EC" dirty="0"/>
          </a:p>
        </p:txBody>
      </p:sp>
      <p:sp>
        <p:nvSpPr>
          <p:cNvPr id="9" name="Rectángulo 8"/>
          <p:cNvSpPr/>
          <p:nvPr/>
        </p:nvSpPr>
        <p:spPr>
          <a:xfrm>
            <a:off x="6324435" y="3323755"/>
            <a:ext cx="3911386" cy="6320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ASD-</a:t>
            </a:r>
            <a:r>
              <a:rPr lang="es-EC" dirty="0" err="1"/>
              <a:t>Allowable</a:t>
            </a:r>
            <a:r>
              <a:rPr lang="es-EC" dirty="0"/>
              <a:t> Stress </a:t>
            </a:r>
            <a:r>
              <a:rPr lang="es-EC" dirty="0" err="1"/>
              <a:t>Design</a:t>
            </a:r>
            <a:r>
              <a:rPr lang="es-EC" dirty="0"/>
              <a:t> (Diseño por esfuerzos admisibles)</a:t>
            </a:r>
          </a:p>
        </p:txBody>
      </p:sp>
      <p:sp>
        <p:nvSpPr>
          <p:cNvPr id="24" name="Rectángulo 23"/>
          <p:cNvSpPr/>
          <p:nvPr/>
        </p:nvSpPr>
        <p:spPr>
          <a:xfrm>
            <a:off x="6324435" y="4024250"/>
            <a:ext cx="3911386" cy="9571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LRFD-Load and </a:t>
            </a:r>
            <a:r>
              <a:rPr lang="es-EC" dirty="0" err="1"/>
              <a:t>Resistance</a:t>
            </a:r>
            <a:r>
              <a:rPr lang="es-EC" dirty="0"/>
              <a:t> Factor </a:t>
            </a:r>
            <a:r>
              <a:rPr lang="es-EC" dirty="0" err="1"/>
              <a:t>Design</a:t>
            </a:r>
            <a:r>
              <a:rPr lang="es-EC" dirty="0"/>
              <a:t> (Diseño por Factores de Carga y Resistencia)</a:t>
            </a:r>
          </a:p>
        </p:txBody>
      </p:sp>
    </p:spTree>
    <p:extLst>
      <p:ext uri="{BB962C8B-B14F-4D97-AF65-F5344CB8AC3E}">
        <p14:creationId xmlns:p14="http://schemas.microsoft.com/office/powerpoint/2010/main" val="3564710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12</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83532" y="71493"/>
            <a:ext cx="11040755" cy="461665"/>
          </a:xfrm>
          <a:prstGeom prst="rect">
            <a:avLst/>
          </a:prstGeom>
          <a:noFill/>
          <a:ln>
            <a:noFill/>
          </a:ln>
        </p:spPr>
        <p:txBody>
          <a:bodyPr wrap="square" rtlCol="0">
            <a:spAutoFit/>
          </a:bodyPr>
          <a:lstStyle/>
          <a:p>
            <a:pPr algn="ctr"/>
            <a:r>
              <a:rPr lang="es-ES" sz="2400" dirty="0" smtClean="0">
                <a:ln>
                  <a:solidFill>
                    <a:schemeClr val="tx1"/>
                  </a:solidFill>
                </a:ln>
              </a:rPr>
              <a:t>DISEÑO SISMORESISTENTE</a:t>
            </a:r>
            <a:endParaRPr lang="es-ES" sz="2000" dirty="0">
              <a:ln>
                <a:solidFill>
                  <a:schemeClr val="tx1"/>
                </a:solidFill>
              </a:ln>
            </a:endParaRPr>
          </a:p>
        </p:txBody>
      </p:sp>
      <p:sp>
        <p:nvSpPr>
          <p:cNvPr id="31" name="Rectángulo 30"/>
          <p:cNvSpPr/>
          <p:nvPr/>
        </p:nvSpPr>
        <p:spPr>
          <a:xfrm>
            <a:off x="803311" y="2533445"/>
            <a:ext cx="3951786" cy="5992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Factor de Zona Sísmica y Factores de Sitio</a:t>
            </a:r>
            <a:endParaRPr lang="es-EC" dirty="0"/>
          </a:p>
        </p:txBody>
      </p:sp>
      <p:pic>
        <p:nvPicPr>
          <p:cNvPr id="3" name="Imagen 2"/>
          <p:cNvPicPr>
            <a:picLocks noChangeAspect="1"/>
          </p:cNvPicPr>
          <p:nvPr/>
        </p:nvPicPr>
        <p:blipFill rotWithShape="1">
          <a:blip r:embed="rId3"/>
          <a:srcRect t="-1" b="1172"/>
          <a:stretch/>
        </p:blipFill>
        <p:spPr>
          <a:xfrm>
            <a:off x="4917314" y="865956"/>
            <a:ext cx="5772150" cy="4810251"/>
          </a:xfrm>
          <a:prstGeom prst="rect">
            <a:avLst/>
          </a:prstGeom>
        </p:spPr>
      </p:pic>
    </p:spTree>
    <p:extLst>
      <p:ext uri="{BB962C8B-B14F-4D97-AF65-F5344CB8AC3E}">
        <p14:creationId xmlns:p14="http://schemas.microsoft.com/office/powerpoint/2010/main" val="156103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13</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8988393" cy="461665"/>
          </a:xfrm>
          <a:prstGeom prst="rect">
            <a:avLst/>
          </a:prstGeom>
          <a:noFill/>
          <a:ln>
            <a:noFill/>
          </a:ln>
        </p:spPr>
        <p:txBody>
          <a:bodyPr wrap="square" rtlCol="0">
            <a:spAutoFit/>
          </a:bodyPr>
          <a:lstStyle/>
          <a:p>
            <a:pPr lvl="1" algn="ctr"/>
            <a:r>
              <a:rPr lang="es-ES" sz="2400" b="1" dirty="0" smtClean="0">
                <a:ln>
                  <a:solidFill>
                    <a:schemeClr val="tx1"/>
                  </a:solidFill>
                </a:ln>
              </a:rPr>
              <a:t>CARGA SÍSMICA</a:t>
            </a:r>
            <a:endParaRPr lang="es-ES" sz="2000" dirty="0">
              <a:ln>
                <a:solidFill>
                  <a:schemeClr val="tx1"/>
                </a:solidFill>
              </a:ln>
            </a:endParaRPr>
          </a:p>
        </p:txBody>
      </p:sp>
      <mc:AlternateContent xmlns:mc="http://schemas.openxmlformats.org/markup-compatibility/2006" xmlns:a14="http://schemas.microsoft.com/office/drawing/2010/main">
        <mc:Choice Requires="a14">
          <p:sp>
            <p:nvSpPr>
              <p:cNvPr id="10" name="Rectángulo 9"/>
              <p:cNvSpPr/>
              <p:nvPr/>
            </p:nvSpPr>
            <p:spPr>
              <a:xfrm>
                <a:off x="4419141" y="981975"/>
                <a:ext cx="2285241" cy="6765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𝑉</m:t>
                      </m:r>
                      <m:r>
                        <a:rPr lang="es-EC" i="0">
                          <a:latin typeface="Cambria Math" panose="02040503050406030204" pitchFamily="18" charset="0"/>
                        </a:rPr>
                        <m:t>=</m:t>
                      </m:r>
                      <m:f>
                        <m:fPr>
                          <m:ctrlPr>
                            <a:rPr lang="es-EC" i="1">
                              <a:latin typeface="Cambria Math" panose="02040503050406030204" pitchFamily="18" charset="0"/>
                            </a:rPr>
                          </m:ctrlPr>
                        </m:fPr>
                        <m:num>
                          <m:d>
                            <m:dPr>
                              <m:begChr m:val=""/>
                              <m:ctrlPr>
                                <a:rPr lang="es-EC" i="1">
                                  <a:latin typeface="Cambria Math" panose="02040503050406030204" pitchFamily="18" charset="0"/>
                                </a:rPr>
                              </m:ctrlPr>
                            </m:dPr>
                            <m:e>
                              <m:r>
                                <a:rPr lang="es-EC" i="1">
                                  <a:latin typeface="Cambria Math" panose="02040503050406030204" pitchFamily="18" charset="0"/>
                                </a:rPr>
                                <m:t>𝐼</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𝑎</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𝑎</m:t>
                                  </m:r>
                                </m:sub>
                              </m:sSub>
                            </m:e>
                          </m:d>
                        </m:num>
                        <m:den>
                          <m:r>
                            <a:rPr lang="es-EC" i="1">
                              <a:latin typeface="Cambria Math" panose="02040503050406030204" pitchFamily="18" charset="0"/>
                            </a:rPr>
                            <m:t>𝑅</m:t>
                          </m:r>
                          <m:r>
                            <a:rPr lang="es-EC" i="0">
                              <a:latin typeface="Cambria Math" panose="02040503050406030204" pitchFamily="18" charset="0"/>
                            </a:rPr>
                            <m:t>∗</m:t>
                          </m:r>
                          <m:r>
                            <m:rPr>
                              <m:sty m:val="p"/>
                            </m:rPr>
                            <a:rPr lang="es-EC" i="0">
                              <a:latin typeface="Cambria Math" panose="02040503050406030204" pitchFamily="18" charset="0"/>
                            </a:rPr>
                            <m:t>ϕp</m:t>
                          </m:r>
                          <m:r>
                            <a:rPr lang="es-EC" i="0">
                              <a:latin typeface="Cambria Math" panose="02040503050406030204" pitchFamily="18" charset="0"/>
                            </a:rPr>
                            <m:t>∗</m:t>
                          </m:r>
                          <m:r>
                            <m:rPr>
                              <m:sty m:val="p"/>
                            </m:rPr>
                            <a:rPr lang="es-EC" i="0">
                              <a:latin typeface="Cambria Math" panose="02040503050406030204" pitchFamily="18" charset="0"/>
                            </a:rPr>
                            <m:t>ϕe</m:t>
                          </m:r>
                        </m:den>
                      </m:f>
                      <m:r>
                        <a:rPr lang="es-EC" i="0">
                          <a:latin typeface="Cambria Math" panose="02040503050406030204" pitchFamily="18" charset="0"/>
                        </a:rPr>
                        <m:t>∗</m:t>
                      </m:r>
                      <m:r>
                        <a:rPr lang="es-EC" i="1">
                          <a:latin typeface="Cambria Math" panose="02040503050406030204" pitchFamily="18" charset="0"/>
                        </a:rPr>
                        <m:t>𝑊</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4419141" y="981975"/>
                <a:ext cx="2285241" cy="676532"/>
              </a:xfrm>
              <a:prstGeom prst="rect">
                <a:avLst/>
              </a:prstGeom>
              <a:blipFill rotWithShape="0">
                <a:blip r:embed="rId3"/>
                <a:stretch>
                  <a:fillRect/>
                </a:stretch>
              </a:blipFill>
            </p:spPr>
            <p:txBody>
              <a:bodyPr/>
              <a:lstStyle/>
              <a:p>
                <a:r>
                  <a:rPr lang="es-EC">
                    <a:noFill/>
                  </a:rPr>
                  <a:t> </a:t>
                </a:r>
              </a:p>
            </p:txBody>
          </p:sp>
        </mc:Fallback>
      </mc:AlternateContent>
      <p:sp>
        <p:nvSpPr>
          <p:cNvPr id="11" name="CuadroTexto 10"/>
          <p:cNvSpPr txBox="1"/>
          <p:nvPr/>
        </p:nvSpPr>
        <p:spPr>
          <a:xfrm>
            <a:off x="2786832" y="2091937"/>
            <a:ext cx="5549857" cy="203132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dirty="0" smtClean="0"/>
              <a:t>Dónde:</a:t>
            </a:r>
          </a:p>
          <a:p>
            <a:r>
              <a:rPr lang="es-EC" dirty="0" smtClean="0"/>
              <a:t>Z: Factor de zona sísmica=0.4g</a:t>
            </a:r>
          </a:p>
          <a:p>
            <a:r>
              <a:rPr lang="es-EC" dirty="0"/>
              <a:t>I: Tipo de uso, destino e importancia de la estructura=1.3</a:t>
            </a:r>
          </a:p>
          <a:p>
            <a:r>
              <a:rPr lang="es-EC" dirty="0"/>
              <a:t>R: Factor de reducción de respuesta estructural=5</a:t>
            </a:r>
          </a:p>
          <a:p>
            <a:r>
              <a:rPr lang="es-ES_tradnl" dirty="0" err="1"/>
              <a:t>Φp</a:t>
            </a:r>
            <a:r>
              <a:rPr lang="es-ES_tradnl" dirty="0"/>
              <a:t>: coeficiente de configuración en planta = 1</a:t>
            </a:r>
            <a:endParaRPr lang="es-EC" dirty="0"/>
          </a:p>
          <a:p>
            <a:r>
              <a:rPr lang="es-ES_tradnl" dirty="0" err="1"/>
              <a:t>Φe</a:t>
            </a:r>
            <a:r>
              <a:rPr lang="es-ES_tradnl" dirty="0"/>
              <a:t>: coeficiente de configuración en elevación = </a:t>
            </a:r>
            <a:r>
              <a:rPr lang="es-ES_tradnl" dirty="0" smtClean="0"/>
              <a:t>1</a:t>
            </a:r>
          </a:p>
          <a:p>
            <a:r>
              <a:rPr lang="es-EC" dirty="0" err="1" smtClean="0"/>
              <a:t>Sa</a:t>
            </a:r>
            <a:r>
              <a:rPr lang="es-EC" dirty="0" smtClean="0"/>
              <a:t>(T): Aceleración espectral= 0.131 g </a:t>
            </a:r>
            <a:endParaRPr lang="es-EC" dirty="0"/>
          </a:p>
        </p:txBody>
      </p:sp>
      <mc:AlternateContent xmlns:mc="http://schemas.openxmlformats.org/markup-compatibility/2006" xmlns:a14="http://schemas.microsoft.com/office/drawing/2010/main">
        <mc:Choice Requires="a14">
          <p:sp>
            <p:nvSpPr>
              <p:cNvPr id="14" name="Rectángulo 13"/>
              <p:cNvSpPr/>
              <p:nvPr/>
            </p:nvSpPr>
            <p:spPr>
              <a:xfrm>
                <a:off x="4419141" y="5120591"/>
                <a:ext cx="234615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14:m>
                  <m:oMath xmlns:m="http://schemas.openxmlformats.org/officeDocument/2006/math">
                    <m:r>
                      <a:rPr lang="es-EC" i="1">
                        <a:latin typeface="Cambria Math" panose="02040503050406030204" pitchFamily="18" charset="0"/>
                      </a:rPr>
                      <m:t>𝑉</m:t>
                    </m:r>
                    <m:r>
                      <a:rPr lang="es-EC">
                        <a:latin typeface="Cambria Math" panose="02040503050406030204" pitchFamily="18" charset="0"/>
                      </a:rPr>
                      <m:t>=</m:t>
                    </m:r>
                  </m:oMath>
                </a14:m>
                <a:r>
                  <a:rPr lang="es-EC" dirty="0" smtClean="0"/>
                  <a:t>0.171 W</a:t>
                </a:r>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4419141" y="5120591"/>
                <a:ext cx="2346158" cy="369332"/>
              </a:xfrm>
              <a:prstGeom prst="rect">
                <a:avLst/>
              </a:prstGeom>
              <a:blipFill rotWithShape="0">
                <a:blip r:embed="rId4"/>
                <a:stretch>
                  <a:fillRect t="-9677" b="-22581"/>
                </a:stretch>
              </a:blipFill>
            </p:spPr>
            <p:txBody>
              <a:bodyPr/>
              <a:lstStyle/>
              <a:p>
                <a:r>
                  <a:rPr lang="es-EC">
                    <a:noFill/>
                  </a:rPr>
                  <a:t> </a:t>
                </a:r>
              </a:p>
            </p:txBody>
          </p:sp>
        </mc:Fallback>
      </mc:AlternateContent>
    </p:spTree>
    <p:extLst>
      <p:ext uri="{BB962C8B-B14F-4D97-AF65-F5344CB8AC3E}">
        <p14:creationId xmlns:p14="http://schemas.microsoft.com/office/powerpoint/2010/main" val="8760348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14</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482343" cy="461665"/>
          </a:xfrm>
          <a:prstGeom prst="rect">
            <a:avLst/>
          </a:prstGeom>
          <a:noFill/>
          <a:ln>
            <a:noFill/>
          </a:ln>
        </p:spPr>
        <p:txBody>
          <a:bodyPr wrap="square" rtlCol="0">
            <a:spAutoFit/>
          </a:bodyPr>
          <a:lstStyle/>
          <a:p>
            <a:pPr algn="ctr"/>
            <a:r>
              <a:rPr lang="es-ES" sz="2400" b="1" dirty="0" smtClean="0">
                <a:ln>
                  <a:solidFill>
                    <a:schemeClr val="tx1"/>
                  </a:solidFill>
                </a:ln>
              </a:rPr>
              <a:t>CARGAS POR VIENTO</a:t>
            </a:r>
            <a:endParaRPr lang="es-ES" sz="2000" dirty="0">
              <a:ln>
                <a:solidFill>
                  <a:schemeClr val="tx1"/>
                </a:solidFill>
              </a:ln>
            </a:endParaRPr>
          </a:p>
        </p:txBody>
      </p:sp>
      <p:graphicFrame>
        <p:nvGraphicFramePr>
          <p:cNvPr id="8" name="Tabla 7"/>
          <p:cNvGraphicFramePr>
            <a:graphicFrameLocks noGrp="1"/>
          </p:cNvGraphicFramePr>
          <p:nvPr/>
        </p:nvGraphicFramePr>
        <p:xfrm>
          <a:off x="532373" y="1500480"/>
          <a:ext cx="5870143" cy="3124200"/>
        </p:xfrm>
        <a:graphic>
          <a:graphicData uri="http://schemas.openxmlformats.org/drawingml/2006/table">
            <a:tbl>
              <a:tblPr>
                <a:tableStyleId>{E8B1032C-EA38-4F05-BA0D-38AFFFC7BED3}</a:tableStyleId>
              </a:tblPr>
              <a:tblGrid>
                <a:gridCol w="1830601"/>
                <a:gridCol w="1828920"/>
                <a:gridCol w="1185940"/>
                <a:gridCol w="1024682"/>
              </a:tblGrid>
              <a:tr h="200025">
                <a:tc gridSpan="4">
                  <a:txBody>
                    <a:bodyPr/>
                    <a:lstStyle/>
                    <a:p>
                      <a:pPr algn="ctr" fontAlgn="ctr"/>
                      <a:r>
                        <a:rPr lang="es-EC" sz="2000" b="1" u="none" strike="noStrike" dirty="0">
                          <a:solidFill>
                            <a:srgbClr val="FF0000"/>
                          </a:solidFill>
                          <a:effectLst/>
                        </a:rPr>
                        <a:t>BARLOVENTO</a:t>
                      </a:r>
                      <a:endParaRPr lang="es-EC" sz="2000" b="1" i="0" u="none" strike="noStrike" dirty="0">
                        <a:solidFill>
                          <a:srgbClr val="FF0000"/>
                        </a:solidFill>
                        <a:effectLst/>
                        <a:latin typeface="Calibri" panose="020F0502020204030204" pitchFamily="34" charset="0"/>
                      </a:endParaRPr>
                    </a:p>
                  </a:txBody>
                  <a:tcPr marL="9525" marR="9525" marT="9525" marB="0" anchor="ctr"/>
                </a:tc>
                <a:tc hMerge="1">
                  <a:txBody>
                    <a:bodyPr/>
                    <a:lstStyle/>
                    <a:p>
                      <a:endParaRPr lang="es-EC"/>
                    </a:p>
                  </a:txBody>
                  <a:tcPr/>
                </a:tc>
                <a:tc hMerge="1">
                  <a:txBody>
                    <a:bodyPr/>
                    <a:lstStyle/>
                    <a:p>
                      <a:endParaRPr lang="es-EC"/>
                    </a:p>
                  </a:txBody>
                  <a:tcPr/>
                </a:tc>
                <a:tc hMerge="1">
                  <a:txBody>
                    <a:bodyPr/>
                    <a:lstStyle/>
                    <a:p>
                      <a:endParaRPr lang="es-EC"/>
                    </a:p>
                  </a:txBody>
                  <a:tcPr/>
                </a:tc>
              </a:tr>
              <a:tr h="190500">
                <a:tc gridSpan="2">
                  <a:txBody>
                    <a:bodyPr/>
                    <a:lstStyle/>
                    <a:p>
                      <a:pPr algn="l" fontAlgn="ctr"/>
                      <a:r>
                        <a:rPr lang="es-EC" sz="1800" b="1" u="none" strike="noStrike" dirty="0">
                          <a:effectLst/>
                        </a:rPr>
                        <a:t>Velocidad </a:t>
                      </a:r>
                      <a:r>
                        <a:rPr lang="es-EC" sz="1800" b="1" u="none" strike="noStrike" dirty="0" smtClean="0">
                          <a:effectLst/>
                        </a:rPr>
                        <a:t>instantánea máxima</a:t>
                      </a:r>
                      <a:r>
                        <a:rPr lang="es-EC" sz="1800" b="1" u="none" strike="noStrike" dirty="0">
                          <a:effectLst/>
                        </a:rPr>
                        <a:t> </a:t>
                      </a:r>
                      <a:endParaRPr lang="es-EC" sz="18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l" fontAlgn="ct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a:effectLst/>
                        </a:rPr>
                        <a:t>21</a:t>
                      </a:r>
                      <a:endParaRPr lang="es-EC"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EC" sz="1800" u="none" strike="noStrike">
                          <a:effectLst/>
                        </a:rPr>
                        <a:t>m/s</a:t>
                      </a:r>
                      <a:endParaRPr lang="es-EC" sz="1800" b="0" i="0" u="none" strike="noStrike">
                        <a:solidFill>
                          <a:srgbClr val="000000"/>
                        </a:solidFill>
                        <a:effectLst/>
                        <a:latin typeface="Calibri" panose="020F0502020204030204" pitchFamily="34" charset="0"/>
                      </a:endParaRPr>
                    </a:p>
                  </a:txBody>
                  <a:tcPr marL="9525" marR="9525" marT="9525" marB="0" anchor="ctr"/>
                </a:tc>
              </a:tr>
              <a:tr h="190500">
                <a:tc>
                  <a:txBody>
                    <a:bodyPr/>
                    <a:lstStyle/>
                    <a:p>
                      <a:pPr algn="ctr" fontAlgn="ctr"/>
                      <a:r>
                        <a:rPr lang="el-GR" sz="1800" b="1" u="none" strike="noStrike" dirty="0">
                          <a:effectLst/>
                        </a:rPr>
                        <a:t>σ</a:t>
                      </a:r>
                      <a:endParaRPr lang="el-GR"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EC" sz="1800" b="1" u="none" strike="noStrike" dirty="0" smtClean="0">
                          <a:effectLst/>
                        </a:rPr>
                        <a:t>Coeficiente </a:t>
                      </a:r>
                      <a:r>
                        <a:rPr lang="es-EC" sz="1800" b="1" u="none" strike="noStrike" dirty="0">
                          <a:effectLst/>
                        </a:rPr>
                        <a:t>de corrección</a:t>
                      </a:r>
                      <a:endParaRPr lang="es-EC"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a:effectLst/>
                        </a:rPr>
                        <a:t>1</a:t>
                      </a:r>
                      <a:endParaRPr lang="es-EC"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EC" sz="1800" u="none" strike="noStrike">
                          <a:effectLst/>
                        </a:rPr>
                        <a:t> </a:t>
                      </a:r>
                      <a:endParaRPr lang="es-EC" sz="1800" b="0" i="0" u="none" strike="noStrike">
                        <a:solidFill>
                          <a:srgbClr val="000000"/>
                        </a:solidFill>
                        <a:effectLst/>
                        <a:latin typeface="Calibri" panose="020F0502020204030204" pitchFamily="34" charset="0"/>
                      </a:endParaRPr>
                    </a:p>
                  </a:txBody>
                  <a:tcPr marL="9525" marR="9525" marT="9525" marB="0" anchor="ctr"/>
                </a:tc>
              </a:tr>
              <a:tr h="190500">
                <a:tc gridSpan="2">
                  <a:txBody>
                    <a:bodyPr/>
                    <a:lstStyle/>
                    <a:p>
                      <a:pPr algn="l" fontAlgn="ctr"/>
                      <a:r>
                        <a:rPr lang="es-EC" sz="1800" b="1" u="none" strike="noStrike" dirty="0">
                          <a:effectLst/>
                        </a:rPr>
                        <a:t>Velocidad </a:t>
                      </a:r>
                      <a:r>
                        <a:rPr lang="es-EC" sz="1800" b="1" u="none" strike="noStrike" dirty="0" smtClean="0">
                          <a:effectLst/>
                        </a:rPr>
                        <a:t>corregida</a:t>
                      </a:r>
                      <a:r>
                        <a:rPr lang="es-EC" sz="1800" b="1" u="none" strike="noStrike" dirty="0">
                          <a:effectLst/>
                        </a:rPr>
                        <a:t> </a:t>
                      </a:r>
                      <a:endParaRPr lang="es-EC" sz="18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pPr algn="l" fontAlgn="ct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a:effectLst/>
                        </a:rPr>
                        <a:t>21</a:t>
                      </a:r>
                      <a:endParaRPr lang="es-EC"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EC" sz="1800" u="none" strike="noStrike">
                          <a:effectLst/>
                        </a:rPr>
                        <a:t>m/s</a:t>
                      </a:r>
                      <a:endParaRPr lang="es-EC" sz="1800" b="0" i="0" u="none" strike="noStrike">
                        <a:solidFill>
                          <a:srgbClr val="000000"/>
                        </a:solidFill>
                        <a:effectLst/>
                        <a:latin typeface="Calibri" panose="020F0502020204030204" pitchFamily="34" charset="0"/>
                      </a:endParaRPr>
                    </a:p>
                  </a:txBody>
                  <a:tcPr marL="9525" marR="9525" marT="9525" marB="0" anchor="ctr"/>
                </a:tc>
              </a:tr>
              <a:tr h="190500">
                <a:tc>
                  <a:txBody>
                    <a:bodyPr/>
                    <a:lstStyle/>
                    <a:p>
                      <a:pPr algn="ctr" fontAlgn="ctr"/>
                      <a:r>
                        <a:rPr lang="es-EC" sz="1800" b="1" u="none" strike="noStrike" dirty="0">
                          <a:effectLst/>
                        </a:rPr>
                        <a:t>Ce</a:t>
                      </a:r>
                      <a:endParaRPr lang="es-EC"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EC" sz="1800" b="1" u="none" strike="noStrike" dirty="0">
                          <a:effectLst/>
                        </a:rPr>
                        <a:t>Factor de entorno /altura</a:t>
                      </a:r>
                      <a:endParaRPr lang="es-EC"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dirty="0">
                          <a:effectLst/>
                        </a:rPr>
                        <a:t>1.3</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EC" sz="1800" u="none" strike="noStrike">
                          <a:effectLst/>
                        </a:rPr>
                        <a:t> </a:t>
                      </a:r>
                      <a:endParaRPr lang="es-EC" sz="1800" b="0" i="0" u="none" strike="noStrike">
                        <a:solidFill>
                          <a:srgbClr val="000000"/>
                        </a:solidFill>
                        <a:effectLst/>
                        <a:latin typeface="Calibri" panose="020F0502020204030204" pitchFamily="34" charset="0"/>
                      </a:endParaRPr>
                    </a:p>
                  </a:txBody>
                  <a:tcPr marL="9525" marR="9525" marT="9525" marB="0" anchor="ctr"/>
                </a:tc>
              </a:tr>
              <a:tr h="190500">
                <a:tc>
                  <a:txBody>
                    <a:bodyPr/>
                    <a:lstStyle/>
                    <a:p>
                      <a:pPr algn="ctr" fontAlgn="ctr"/>
                      <a:r>
                        <a:rPr lang="es-EC" sz="1800" b="1" u="none" strike="noStrike" dirty="0">
                          <a:effectLst/>
                        </a:rPr>
                        <a:t>Cf</a:t>
                      </a:r>
                      <a:endParaRPr lang="es-EC"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EC" sz="1800" b="1" u="none" strike="noStrike" dirty="0">
                          <a:effectLst/>
                        </a:rPr>
                        <a:t>Factor de forma</a:t>
                      </a:r>
                      <a:endParaRPr lang="es-EC"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dirty="0">
                          <a:effectLst/>
                        </a:rPr>
                        <a:t>0.8</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EC" sz="1800" u="none" strike="noStrike">
                          <a:effectLst/>
                        </a:rPr>
                        <a:t> </a:t>
                      </a:r>
                      <a:endParaRPr lang="es-EC" sz="1800" b="0" i="0" u="none" strike="noStrike">
                        <a:solidFill>
                          <a:srgbClr val="000000"/>
                        </a:solidFill>
                        <a:effectLst/>
                        <a:latin typeface="Calibri" panose="020F0502020204030204" pitchFamily="34" charset="0"/>
                      </a:endParaRPr>
                    </a:p>
                  </a:txBody>
                  <a:tcPr marL="9525" marR="9525" marT="9525" marB="0" anchor="ctr"/>
                </a:tc>
              </a:tr>
              <a:tr h="200025">
                <a:tc>
                  <a:txBody>
                    <a:bodyPr/>
                    <a:lstStyle/>
                    <a:p>
                      <a:pPr algn="ctr" fontAlgn="ctr"/>
                      <a:r>
                        <a:rPr lang="el-GR" sz="1800" b="1" u="none" strike="noStrike" dirty="0">
                          <a:effectLst/>
                        </a:rPr>
                        <a:t>ρ</a:t>
                      </a:r>
                      <a:endParaRPr lang="el-GR"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EC" sz="1800" b="1" u="none" strike="noStrike" dirty="0">
                          <a:effectLst/>
                        </a:rPr>
                        <a:t>Densidad aire </a:t>
                      </a:r>
                      <a:endParaRPr lang="es-EC"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dirty="0">
                          <a:effectLst/>
                        </a:rPr>
                        <a:t>1.25</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EC" sz="1800" u="none" strike="noStrike">
                          <a:effectLst/>
                        </a:rPr>
                        <a:t>Kg/m3</a:t>
                      </a:r>
                      <a:endParaRPr lang="es-EC" sz="1800" b="0" i="0" u="none" strike="noStrike">
                        <a:solidFill>
                          <a:srgbClr val="000000"/>
                        </a:solidFill>
                        <a:effectLst/>
                        <a:latin typeface="Calibri" panose="020F0502020204030204" pitchFamily="34" charset="0"/>
                      </a:endParaRPr>
                    </a:p>
                  </a:txBody>
                  <a:tcPr marL="9525" marR="9525" marT="9525" marB="0" anchor="ctr"/>
                </a:tc>
              </a:tr>
              <a:tr h="381000">
                <a:tc gridSpan="2">
                  <a:txBody>
                    <a:bodyPr/>
                    <a:lstStyle/>
                    <a:p>
                      <a:pPr algn="ctr" fontAlgn="ctr"/>
                      <a:r>
                        <a:rPr lang="es-EC" sz="1800" b="1" i="1" u="sng" strike="noStrike" dirty="0">
                          <a:effectLst/>
                        </a:rPr>
                        <a:t>Presión del </a:t>
                      </a:r>
                      <a:r>
                        <a:rPr lang="es-EC" sz="1800" b="1" i="1" u="sng" strike="noStrike" dirty="0" smtClean="0">
                          <a:effectLst/>
                        </a:rPr>
                        <a:t>aire</a:t>
                      </a:r>
                      <a:endParaRPr lang="es-EC" sz="1800" b="1" i="1" u="sng"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tc gridSpan="2">
                  <a:txBody>
                    <a:bodyPr/>
                    <a:lstStyle/>
                    <a:p>
                      <a:pPr algn="ctr" fontAlgn="ctr"/>
                      <a:r>
                        <a:rPr lang="es-EC" sz="1800" b="1" u="none" strike="noStrike" dirty="0" smtClean="0">
                          <a:solidFill>
                            <a:srgbClr val="FF0000"/>
                          </a:solidFill>
                          <a:effectLst/>
                        </a:rPr>
                        <a:t>29.23</a:t>
                      </a:r>
                      <a:endParaRPr lang="es-EC" sz="1800" b="1" i="0" u="none" strike="noStrike" dirty="0">
                        <a:solidFill>
                          <a:srgbClr val="FF0000"/>
                        </a:solidFill>
                        <a:effectLst/>
                        <a:latin typeface="Calibri" panose="020F0502020204030204" pitchFamily="34" charset="0"/>
                      </a:endParaRPr>
                    </a:p>
                    <a:p>
                      <a:pPr algn="ctr" fontAlgn="ctr"/>
                      <a:r>
                        <a:rPr lang="es-EC" sz="1800" b="1" u="none" strike="noStrike" dirty="0">
                          <a:solidFill>
                            <a:srgbClr val="FF0000"/>
                          </a:solidFill>
                          <a:effectLst/>
                        </a:rPr>
                        <a:t>Kg/m2</a:t>
                      </a:r>
                      <a:endParaRPr lang="es-EC" sz="1800" b="1" i="0" u="none" strike="noStrike" dirty="0">
                        <a:solidFill>
                          <a:srgbClr val="FF0000"/>
                        </a:solidFill>
                        <a:effectLst/>
                        <a:latin typeface="Calibri" panose="020F0502020204030204" pitchFamily="34" charset="0"/>
                      </a:endParaRPr>
                    </a:p>
                  </a:txBody>
                  <a:tcPr marL="9525" marR="9525" marT="9525" marB="0" anchor="ctr"/>
                </a:tc>
                <a:tc hMerge="1">
                  <a:txBody>
                    <a:bodyPr/>
                    <a:lstStyle/>
                    <a:p>
                      <a:pPr algn="l" fontAlgn="ctr"/>
                      <a:endParaRPr lang="es-EC" sz="18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pic>
        <p:nvPicPr>
          <p:cNvPr id="16" name="Imagen 15"/>
          <p:cNvPicPr>
            <a:picLocks noChangeAspect="1"/>
          </p:cNvPicPr>
          <p:nvPr/>
        </p:nvPicPr>
        <p:blipFill>
          <a:blip r:embed="rId3"/>
          <a:stretch>
            <a:fillRect/>
          </a:stretch>
        </p:blipFill>
        <p:spPr>
          <a:xfrm>
            <a:off x="6110448" y="554239"/>
            <a:ext cx="4907428" cy="5848459"/>
          </a:xfrm>
          <a:prstGeom prst="rect">
            <a:avLst/>
          </a:prstGeom>
        </p:spPr>
      </p:pic>
      <p:graphicFrame>
        <p:nvGraphicFramePr>
          <p:cNvPr id="18" name="Tabla 17"/>
          <p:cNvGraphicFramePr>
            <a:graphicFrameLocks noGrp="1"/>
          </p:cNvGraphicFramePr>
          <p:nvPr/>
        </p:nvGraphicFramePr>
        <p:xfrm>
          <a:off x="1413517" y="2155740"/>
          <a:ext cx="3906503" cy="1135380"/>
        </p:xfrm>
        <a:graphic>
          <a:graphicData uri="http://schemas.openxmlformats.org/drawingml/2006/table">
            <a:tbl>
              <a:tblPr>
                <a:tableStyleId>{8799B23B-EC83-4686-B30A-512413B5E67A}</a:tableStyleId>
              </a:tblPr>
              <a:tblGrid>
                <a:gridCol w="1214457"/>
                <a:gridCol w="1214457"/>
                <a:gridCol w="1477589"/>
              </a:tblGrid>
              <a:tr h="190500">
                <a:tc rowSpan="2">
                  <a:txBody>
                    <a:bodyPr/>
                    <a:lstStyle/>
                    <a:p>
                      <a:pPr algn="ctr" fontAlgn="ctr"/>
                      <a:r>
                        <a:rPr lang="es-EC" sz="1800" b="1" u="none" strike="noStrike" dirty="0">
                          <a:effectLst/>
                        </a:rPr>
                        <a:t>COLUMNAS</a:t>
                      </a:r>
                      <a:endParaRPr lang="es-EC"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C" sz="1800" b="1" u="none" strike="noStrike">
                          <a:effectLst/>
                        </a:rPr>
                        <a:t>Ancho coop</a:t>
                      </a:r>
                      <a:endParaRPr lang="es-EC"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800" b="1" u="none" strike="noStrike">
                          <a:effectLst/>
                        </a:rPr>
                        <a:t>Carga Viento</a:t>
                      </a:r>
                      <a:endParaRPr lang="es-EC" sz="1800" b="1" i="0" u="none" strike="noStrike">
                        <a:solidFill>
                          <a:srgbClr val="000000"/>
                        </a:solidFill>
                        <a:effectLst/>
                        <a:latin typeface="Calibri" panose="020F0502020204030204" pitchFamily="34" charset="0"/>
                      </a:endParaRPr>
                    </a:p>
                  </a:txBody>
                  <a:tcPr marL="9525" marR="9525" marT="9525" marB="0" anchor="ctr"/>
                </a:tc>
              </a:tr>
              <a:tr h="190500">
                <a:tc vMerge="1">
                  <a:txBody>
                    <a:bodyPr/>
                    <a:lstStyle/>
                    <a:p>
                      <a:endParaRPr lang="es-EC"/>
                    </a:p>
                  </a:txBody>
                  <a:tcPr/>
                </a:tc>
                <a:tc>
                  <a:txBody>
                    <a:bodyPr/>
                    <a:lstStyle/>
                    <a:p>
                      <a:pPr algn="ctr" fontAlgn="b"/>
                      <a:r>
                        <a:rPr lang="es-EC" sz="1800" b="0" u="none" strike="noStrike" dirty="0">
                          <a:effectLst/>
                        </a:rPr>
                        <a:t>m</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C" sz="1800" b="0" u="none" strike="noStrike" dirty="0">
                          <a:effectLst/>
                        </a:rPr>
                        <a:t>t/m</a:t>
                      </a:r>
                      <a:endParaRPr lang="es-EC" sz="1800" b="0" i="0" u="none" strike="noStrike" dirty="0">
                        <a:solidFill>
                          <a:srgbClr val="000000"/>
                        </a:solidFill>
                        <a:effectLst/>
                        <a:latin typeface="Calibri" panose="020F0502020204030204" pitchFamily="34" charset="0"/>
                      </a:endParaRPr>
                    </a:p>
                  </a:txBody>
                  <a:tcPr marL="9525" marR="9525" marT="9525" marB="0" anchor="ctr"/>
                </a:tc>
              </a:tr>
              <a:tr h="190500">
                <a:tc>
                  <a:txBody>
                    <a:bodyPr/>
                    <a:lstStyle/>
                    <a:p>
                      <a:pPr algn="ctr" fontAlgn="b"/>
                      <a:r>
                        <a:rPr lang="es-EC" sz="1800" b="1" u="none" strike="noStrike" dirty="0">
                          <a:solidFill>
                            <a:schemeClr val="accent1">
                              <a:lumMod val="50000"/>
                            </a:schemeClr>
                          </a:solidFill>
                          <a:effectLst/>
                        </a:rPr>
                        <a:t>1,8</a:t>
                      </a:r>
                      <a:endParaRPr lang="es-EC" sz="1800" b="1" i="0" u="none" strike="noStrike" dirty="0">
                        <a:solidFill>
                          <a:schemeClr val="accent1">
                            <a:lumMod val="50000"/>
                          </a:schemeClr>
                        </a:solidFill>
                        <a:effectLst/>
                        <a:latin typeface="Calibri" panose="020F0502020204030204" pitchFamily="34" charset="0"/>
                      </a:endParaRPr>
                    </a:p>
                  </a:txBody>
                  <a:tcPr marL="9525" marR="9525" marT="9525" marB="0" anchor="ctr"/>
                </a:tc>
                <a:tc>
                  <a:txBody>
                    <a:bodyPr/>
                    <a:lstStyle/>
                    <a:p>
                      <a:pPr algn="ctr" fontAlgn="b"/>
                      <a:r>
                        <a:rPr lang="es-EC" sz="1800" u="none" strike="noStrike" dirty="0">
                          <a:effectLst/>
                        </a:rPr>
                        <a:t>6</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dirty="0">
                          <a:effectLst/>
                        </a:rPr>
                        <a:t>0.18</a:t>
                      </a:r>
                      <a:endParaRPr lang="es-EC" sz="1800" b="0" i="0" u="none" strike="noStrike" dirty="0">
                        <a:solidFill>
                          <a:srgbClr val="000000"/>
                        </a:solidFill>
                        <a:effectLst/>
                        <a:latin typeface="Calibri" panose="020F0502020204030204" pitchFamily="34" charset="0"/>
                      </a:endParaRPr>
                    </a:p>
                  </a:txBody>
                  <a:tcPr marL="9525" marR="9525" marT="9525" marB="0" anchor="ctr"/>
                </a:tc>
              </a:tr>
              <a:tr h="190500">
                <a:tc>
                  <a:txBody>
                    <a:bodyPr/>
                    <a:lstStyle/>
                    <a:p>
                      <a:pPr algn="ctr" fontAlgn="b"/>
                      <a:r>
                        <a:rPr lang="es-EC" sz="1800" b="1" u="none" strike="noStrike" dirty="0">
                          <a:solidFill>
                            <a:schemeClr val="accent1">
                              <a:lumMod val="50000"/>
                            </a:schemeClr>
                          </a:solidFill>
                          <a:effectLst/>
                        </a:rPr>
                        <a:t>2,3,4,5,6,7</a:t>
                      </a:r>
                      <a:endParaRPr lang="es-EC" sz="1800" b="1" i="0" u="none" strike="noStrike" dirty="0">
                        <a:solidFill>
                          <a:schemeClr val="accent1">
                            <a:lumMod val="50000"/>
                          </a:schemeClr>
                        </a:solidFill>
                        <a:effectLst/>
                        <a:latin typeface="Calibri" panose="020F0502020204030204" pitchFamily="34" charset="0"/>
                      </a:endParaRPr>
                    </a:p>
                  </a:txBody>
                  <a:tcPr marL="9525" marR="9525" marT="9525" marB="0" anchor="ctr"/>
                </a:tc>
                <a:tc>
                  <a:txBody>
                    <a:bodyPr/>
                    <a:lstStyle/>
                    <a:p>
                      <a:pPr algn="ctr" fontAlgn="b"/>
                      <a:r>
                        <a:rPr lang="es-EC" sz="1800" u="none" strike="noStrike" dirty="0">
                          <a:effectLst/>
                        </a:rPr>
                        <a:t>3</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dirty="0">
                          <a:effectLst/>
                        </a:rPr>
                        <a:t>0.09</a:t>
                      </a:r>
                      <a:endParaRPr lang="es-EC" sz="18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19" name="Rectángulo 18"/>
          <p:cNvSpPr/>
          <p:nvPr/>
        </p:nvSpPr>
        <p:spPr>
          <a:xfrm>
            <a:off x="1966167" y="1259653"/>
            <a:ext cx="2679869" cy="5868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000" b="1" dirty="0" smtClean="0"/>
              <a:t>COLISEO MULTIUSO</a:t>
            </a:r>
            <a:endParaRPr lang="es-EC" sz="2000" b="1" dirty="0"/>
          </a:p>
        </p:txBody>
      </p:sp>
      <p:pic>
        <p:nvPicPr>
          <p:cNvPr id="20" name="Imagen 19"/>
          <p:cNvPicPr>
            <a:picLocks noChangeAspect="1"/>
          </p:cNvPicPr>
          <p:nvPr/>
        </p:nvPicPr>
        <p:blipFill>
          <a:blip r:embed="rId4"/>
          <a:stretch>
            <a:fillRect/>
          </a:stretch>
        </p:blipFill>
        <p:spPr>
          <a:xfrm>
            <a:off x="7817375" y="4026211"/>
            <a:ext cx="1933575" cy="409575"/>
          </a:xfrm>
          <a:prstGeom prst="rect">
            <a:avLst/>
          </a:prstGeom>
        </p:spPr>
      </p:pic>
      <p:sp>
        <p:nvSpPr>
          <p:cNvPr id="21" name="Flecha derecha 20"/>
          <p:cNvSpPr/>
          <p:nvPr/>
        </p:nvSpPr>
        <p:spPr>
          <a:xfrm>
            <a:off x="6680041" y="4128604"/>
            <a:ext cx="859809" cy="2047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Rectángulo 39"/>
          <p:cNvSpPr/>
          <p:nvPr/>
        </p:nvSpPr>
        <p:spPr>
          <a:xfrm>
            <a:off x="1966167" y="1445629"/>
            <a:ext cx="2679869" cy="5868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000" b="1" dirty="0" smtClean="0"/>
              <a:t>TRIBUNA</a:t>
            </a:r>
            <a:endParaRPr lang="es-EC" sz="2000" b="1" dirty="0"/>
          </a:p>
        </p:txBody>
      </p:sp>
      <p:pic>
        <p:nvPicPr>
          <p:cNvPr id="22" name="Imagen 21"/>
          <p:cNvPicPr>
            <a:picLocks noChangeAspect="1"/>
          </p:cNvPicPr>
          <p:nvPr/>
        </p:nvPicPr>
        <p:blipFill>
          <a:blip r:embed="rId5"/>
          <a:stretch>
            <a:fillRect/>
          </a:stretch>
        </p:blipFill>
        <p:spPr>
          <a:xfrm>
            <a:off x="5493477" y="1062408"/>
            <a:ext cx="5934075" cy="4752975"/>
          </a:xfrm>
          <a:prstGeom prst="rect">
            <a:avLst/>
          </a:prstGeom>
        </p:spPr>
      </p:pic>
      <p:graphicFrame>
        <p:nvGraphicFramePr>
          <p:cNvPr id="23" name="Tabla 22"/>
          <p:cNvGraphicFramePr>
            <a:graphicFrameLocks noGrp="1"/>
          </p:cNvGraphicFramePr>
          <p:nvPr/>
        </p:nvGraphicFramePr>
        <p:xfrm>
          <a:off x="1269625" y="2552209"/>
          <a:ext cx="4194285" cy="1409700"/>
        </p:xfrm>
        <a:graphic>
          <a:graphicData uri="http://schemas.openxmlformats.org/drawingml/2006/table">
            <a:tbl>
              <a:tblPr>
                <a:tableStyleId>{8799B23B-EC83-4686-B30A-512413B5E67A}</a:tableStyleId>
              </a:tblPr>
              <a:tblGrid>
                <a:gridCol w="1615273"/>
                <a:gridCol w="1181985"/>
                <a:gridCol w="1397027"/>
              </a:tblGrid>
              <a:tr h="249806">
                <a:tc rowSpan="2">
                  <a:txBody>
                    <a:bodyPr/>
                    <a:lstStyle/>
                    <a:p>
                      <a:pPr algn="ctr" fontAlgn="ctr"/>
                      <a:r>
                        <a:rPr lang="es-EC" sz="1800" b="1" i="0" u="none" strike="noStrike" dirty="0">
                          <a:effectLst/>
                        </a:rPr>
                        <a:t>COLUMNAS</a:t>
                      </a:r>
                      <a:endParaRPr lang="es-EC"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b="1" i="0" u="none" strike="noStrike" dirty="0">
                          <a:effectLst/>
                        </a:rPr>
                        <a:t>Ancho </a:t>
                      </a:r>
                      <a:r>
                        <a:rPr lang="es-EC" sz="1800" b="1" i="0" u="none" strike="noStrike" dirty="0" err="1">
                          <a:effectLst/>
                        </a:rPr>
                        <a:t>coop</a:t>
                      </a:r>
                      <a:endParaRPr lang="es-EC"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b="1" i="0" u="none" strike="noStrike">
                          <a:effectLst/>
                        </a:rPr>
                        <a:t>Carga Viento</a:t>
                      </a:r>
                      <a:endParaRPr lang="es-EC" sz="1800" b="1" i="0" u="none" strike="noStrike">
                        <a:solidFill>
                          <a:srgbClr val="000000"/>
                        </a:solidFill>
                        <a:effectLst/>
                        <a:latin typeface="Calibri" panose="020F0502020204030204" pitchFamily="34" charset="0"/>
                      </a:endParaRPr>
                    </a:p>
                  </a:txBody>
                  <a:tcPr marL="9525" marR="9525" marT="9525" marB="0" anchor="ctr"/>
                </a:tc>
              </a:tr>
              <a:tr h="190500">
                <a:tc vMerge="1">
                  <a:txBody>
                    <a:bodyPr/>
                    <a:lstStyle/>
                    <a:p>
                      <a:endParaRPr lang="es-EC"/>
                    </a:p>
                  </a:txBody>
                  <a:tcPr/>
                </a:tc>
                <a:tc>
                  <a:txBody>
                    <a:bodyPr/>
                    <a:lstStyle/>
                    <a:p>
                      <a:pPr algn="ctr" fontAlgn="ctr"/>
                      <a:r>
                        <a:rPr lang="es-EC" sz="1800" b="0" i="0" u="none" strike="noStrike" dirty="0">
                          <a:effectLst/>
                        </a:rPr>
                        <a:t>m</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b="0" i="0" u="none" strike="noStrike" dirty="0">
                          <a:effectLst/>
                        </a:rPr>
                        <a:t>t/m</a:t>
                      </a:r>
                      <a:endParaRPr lang="es-EC" sz="1800" b="0" i="0" u="none" strike="noStrike" dirty="0">
                        <a:solidFill>
                          <a:srgbClr val="000000"/>
                        </a:solidFill>
                        <a:effectLst/>
                        <a:latin typeface="Calibri" panose="020F0502020204030204" pitchFamily="34" charset="0"/>
                      </a:endParaRPr>
                    </a:p>
                  </a:txBody>
                  <a:tcPr marL="9525" marR="9525" marT="9525" marB="0" anchor="ctr"/>
                </a:tc>
              </a:tr>
              <a:tr h="190500">
                <a:tc>
                  <a:txBody>
                    <a:bodyPr/>
                    <a:lstStyle/>
                    <a:p>
                      <a:pPr marL="0" algn="ctr" defTabSz="914400" rtl="0" eaLnBrk="1" fontAlgn="b" latinLnBrk="0" hangingPunct="1"/>
                      <a:r>
                        <a:rPr lang="es-EC" sz="1800" b="1" u="none" strike="noStrike" kern="1200" dirty="0">
                          <a:solidFill>
                            <a:schemeClr val="accent1">
                              <a:lumMod val="50000"/>
                            </a:schemeClr>
                          </a:solidFill>
                          <a:effectLst/>
                          <a:latin typeface="+mn-lt"/>
                          <a:ea typeface="+mn-ea"/>
                          <a:cs typeface="+mn-cs"/>
                        </a:rPr>
                        <a:t>0,20</a:t>
                      </a:r>
                    </a:p>
                  </a:txBody>
                  <a:tcPr marL="9525" marR="9525" marT="9525" marB="0" anchor="ctr"/>
                </a:tc>
                <a:tc>
                  <a:txBody>
                    <a:bodyPr/>
                    <a:lstStyle/>
                    <a:p>
                      <a:pPr algn="ctr" fontAlgn="ctr"/>
                      <a:r>
                        <a:rPr lang="es-EC" sz="1800" u="none" strike="noStrike">
                          <a:effectLst/>
                        </a:rPr>
                        <a:t>10</a:t>
                      </a:r>
                      <a:endParaRPr lang="es-EC"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a:effectLst/>
                        </a:rPr>
                        <a:t>0.29</a:t>
                      </a:r>
                      <a:endParaRPr lang="es-EC" sz="1800" b="0" i="0" u="none" strike="noStrike">
                        <a:solidFill>
                          <a:srgbClr val="000000"/>
                        </a:solidFill>
                        <a:effectLst/>
                        <a:latin typeface="Calibri" panose="020F0502020204030204" pitchFamily="34" charset="0"/>
                      </a:endParaRPr>
                    </a:p>
                  </a:txBody>
                  <a:tcPr marL="9525" marR="9525" marT="9525" marB="0" anchor="ctr"/>
                </a:tc>
              </a:tr>
              <a:tr h="381000">
                <a:tc>
                  <a:txBody>
                    <a:bodyPr/>
                    <a:lstStyle/>
                    <a:p>
                      <a:pPr marL="0" algn="ctr" defTabSz="914400" rtl="0" eaLnBrk="1" fontAlgn="b" latinLnBrk="0" hangingPunct="1"/>
                      <a:r>
                        <a:rPr lang="es-EC" sz="1800" b="1" u="none" strike="noStrike" kern="1200" dirty="0">
                          <a:solidFill>
                            <a:schemeClr val="accent1">
                              <a:lumMod val="50000"/>
                            </a:schemeClr>
                          </a:solidFill>
                          <a:effectLst/>
                          <a:latin typeface="+mn-lt"/>
                          <a:ea typeface="+mn-ea"/>
                          <a:cs typeface="+mn-cs"/>
                        </a:rPr>
                        <a:t>2,4,6,9,11,13,16,18</a:t>
                      </a:r>
                    </a:p>
                  </a:txBody>
                  <a:tcPr marL="9525" marR="9525" marT="9525" marB="0" anchor="ctr"/>
                </a:tc>
                <a:tc>
                  <a:txBody>
                    <a:bodyPr/>
                    <a:lstStyle/>
                    <a:p>
                      <a:pPr algn="ctr" fontAlgn="ctr"/>
                      <a:r>
                        <a:rPr lang="es-EC" sz="1800" u="none" strike="noStrike" dirty="0">
                          <a:effectLst/>
                        </a:rPr>
                        <a:t>5</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dirty="0">
                          <a:effectLst/>
                        </a:rPr>
                        <a:t>0.15</a:t>
                      </a:r>
                      <a:endParaRPr lang="es-EC" sz="18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Tree>
    <p:extLst>
      <p:ext uri="{BB962C8B-B14F-4D97-AF65-F5344CB8AC3E}">
        <p14:creationId xmlns:p14="http://schemas.microsoft.com/office/powerpoint/2010/main" val="425937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1" grpId="0" animBg="1"/>
      <p:bldP spid="21" grpId="1" animBg="1"/>
      <p:bldP spid="40" grpId="0" animBg="1"/>
      <p:bldP spid="4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15</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482343" cy="461665"/>
          </a:xfrm>
          <a:prstGeom prst="rect">
            <a:avLst/>
          </a:prstGeom>
          <a:noFill/>
          <a:ln>
            <a:noFill/>
          </a:ln>
        </p:spPr>
        <p:txBody>
          <a:bodyPr wrap="square" rtlCol="0">
            <a:spAutoFit/>
          </a:bodyPr>
          <a:lstStyle/>
          <a:p>
            <a:pPr algn="ctr"/>
            <a:r>
              <a:rPr lang="es-ES" sz="2400" b="1" dirty="0" smtClean="0">
                <a:ln>
                  <a:solidFill>
                    <a:schemeClr val="tx1"/>
                  </a:solidFill>
                </a:ln>
              </a:rPr>
              <a:t>DETERMINACIÓN CARGAS DE DISEÑO</a:t>
            </a:r>
            <a:endParaRPr lang="es-ES" sz="2000" dirty="0">
              <a:ln>
                <a:solidFill>
                  <a:schemeClr val="tx1"/>
                </a:solidFill>
              </a:ln>
            </a:endParaRPr>
          </a:p>
        </p:txBody>
      </p:sp>
      <p:sp>
        <p:nvSpPr>
          <p:cNvPr id="22" name="2 Marcador de contenido"/>
          <p:cNvSpPr txBox="1">
            <a:spLocks/>
          </p:cNvSpPr>
          <p:nvPr/>
        </p:nvSpPr>
        <p:spPr>
          <a:xfrm>
            <a:off x="1122145" y="761844"/>
            <a:ext cx="10017674" cy="293851"/>
          </a:xfrm>
          <a:prstGeom prst="rect">
            <a:avLst/>
          </a:prstGeom>
        </p:spPr>
        <p:txBody>
          <a:bodyPr vert="horz" numCol="2">
            <a:normAutofit fontScale="2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hangingPunct="0">
              <a:buNone/>
            </a:pPr>
            <a:r>
              <a:rPr lang="es-ES_tradnl" sz="6400" dirty="0">
                <a:latin typeface="Arial" pitchFamily="34" charset="0"/>
                <a:cs typeface="Arial" pitchFamily="34" charset="0"/>
              </a:rPr>
              <a:t>	</a:t>
            </a:r>
            <a:r>
              <a:rPr lang="es-ES_tradnl" sz="2800" dirty="0" smtClean="0">
                <a:latin typeface="Arial" pitchFamily="34" charset="0"/>
                <a:cs typeface="Arial" pitchFamily="34" charset="0"/>
              </a:rPr>
              <a:t>	</a:t>
            </a:r>
            <a:endParaRPr lang="es-EC" sz="2800" dirty="0" smtClean="0">
              <a:latin typeface="Arial" pitchFamily="34" charset="0"/>
              <a:cs typeface="Arial" pitchFamily="34" charset="0"/>
            </a:endParaRPr>
          </a:p>
          <a:p>
            <a:pPr marL="0" indent="0" hangingPunct="0">
              <a:buFont typeface="Wingdings 2"/>
              <a:buNone/>
            </a:pPr>
            <a:r>
              <a:rPr lang="es-ES_tradnl" sz="2800" dirty="0" smtClean="0">
                <a:latin typeface="Arial" pitchFamily="34" charset="0"/>
                <a:cs typeface="Arial" pitchFamily="34" charset="0"/>
              </a:rPr>
              <a:t>	</a:t>
            </a:r>
            <a:endParaRPr lang="es-EC" sz="2800" dirty="0" smtClean="0">
              <a:latin typeface="Arial" pitchFamily="34" charset="0"/>
              <a:cs typeface="Arial" pitchFamily="34" charset="0"/>
            </a:endParaRPr>
          </a:p>
          <a:p>
            <a:pPr marL="0" indent="0" hangingPunct="0">
              <a:buFont typeface="Wingdings 2"/>
              <a:buNone/>
            </a:pPr>
            <a:r>
              <a:rPr lang="es-ES_tradnl" sz="2800" dirty="0" smtClean="0">
                <a:latin typeface="Arial" pitchFamily="34" charset="0"/>
                <a:cs typeface="Arial" pitchFamily="34" charset="0"/>
              </a:rPr>
              <a:t> </a:t>
            </a:r>
            <a:endParaRPr lang="es-EC" sz="2800" dirty="0" smtClean="0">
              <a:latin typeface="Arial" pitchFamily="34" charset="0"/>
              <a:cs typeface="Arial" pitchFamily="34" charset="0"/>
            </a:endParaRPr>
          </a:p>
          <a:p>
            <a:pPr marL="0" indent="0" hangingPunct="0">
              <a:buFont typeface="Wingdings 2"/>
              <a:buNone/>
            </a:pPr>
            <a:r>
              <a:rPr lang="es-ES_tradnl" sz="2800" dirty="0" smtClean="0">
                <a:latin typeface="Arial" pitchFamily="34" charset="0"/>
                <a:cs typeface="Arial" pitchFamily="34" charset="0"/>
              </a:rPr>
              <a:t>	</a:t>
            </a:r>
            <a:endParaRPr lang="es-EC" dirty="0"/>
          </a:p>
        </p:txBody>
      </p:sp>
      <p:graphicFrame>
        <p:nvGraphicFramePr>
          <p:cNvPr id="2" name="Tabla 1"/>
          <p:cNvGraphicFramePr>
            <a:graphicFrameLocks noGrp="1"/>
          </p:cNvGraphicFramePr>
          <p:nvPr/>
        </p:nvGraphicFramePr>
        <p:xfrm>
          <a:off x="1415847" y="674969"/>
          <a:ext cx="8657464" cy="5156200"/>
        </p:xfrm>
        <a:graphic>
          <a:graphicData uri="http://schemas.openxmlformats.org/drawingml/2006/table">
            <a:tbl>
              <a:tblPr firstRow="1" bandRow="1">
                <a:tableStyleId>{16D9F66E-5EB9-4882-86FB-DCBF35E3C3E4}</a:tableStyleId>
              </a:tblPr>
              <a:tblGrid>
                <a:gridCol w="1088097"/>
                <a:gridCol w="1386685"/>
                <a:gridCol w="1955405"/>
                <a:gridCol w="4227277"/>
              </a:tblGrid>
              <a:tr h="370840">
                <a:tc>
                  <a:txBody>
                    <a:bodyPr/>
                    <a:lstStyle/>
                    <a:p>
                      <a:pPr algn="ctr"/>
                      <a:r>
                        <a:rPr lang="es-EC" dirty="0" smtClean="0"/>
                        <a:t>TIPO</a:t>
                      </a:r>
                      <a:endParaRPr lang="es-EC" dirty="0"/>
                    </a:p>
                  </a:txBody>
                  <a:tcPr>
                    <a:solidFill>
                      <a:schemeClr val="accent6">
                        <a:lumMod val="60000"/>
                        <a:lumOff val="40000"/>
                      </a:schemeClr>
                    </a:solidFill>
                  </a:tcPr>
                </a:tc>
                <a:tc>
                  <a:txBody>
                    <a:bodyPr/>
                    <a:lstStyle/>
                    <a:p>
                      <a:pPr algn="ctr"/>
                      <a:r>
                        <a:rPr lang="es-EC" dirty="0" smtClean="0"/>
                        <a:t>NOMBRE</a:t>
                      </a:r>
                      <a:endParaRPr lang="es-EC" dirty="0"/>
                    </a:p>
                  </a:txBody>
                  <a:tcPr>
                    <a:solidFill>
                      <a:schemeClr val="accent6">
                        <a:lumMod val="60000"/>
                        <a:lumOff val="40000"/>
                      </a:schemeClr>
                    </a:solidFill>
                  </a:tcPr>
                </a:tc>
                <a:tc>
                  <a:txBody>
                    <a:bodyPr/>
                    <a:lstStyle/>
                    <a:p>
                      <a:pPr algn="ctr"/>
                      <a:r>
                        <a:rPr lang="es-EC" dirty="0" smtClean="0"/>
                        <a:t>VALOR</a:t>
                      </a:r>
                      <a:endParaRPr lang="es-EC" dirty="0"/>
                    </a:p>
                  </a:txBody>
                  <a:tcPr anchor="ctr">
                    <a:solidFill>
                      <a:schemeClr val="accent6">
                        <a:lumMod val="60000"/>
                        <a:lumOff val="40000"/>
                      </a:schemeClr>
                    </a:solidFill>
                  </a:tcPr>
                </a:tc>
                <a:tc>
                  <a:txBody>
                    <a:bodyPr/>
                    <a:lstStyle/>
                    <a:p>
                      <a:pPr algn="ctr"/>
                      <a:r>
                        <a:rPr lang="es-EC" dirty="0" smtClean="0"/>
                        <a:t>OBSERVACIONES</a:t>
                      </a:r>
                      <a:endParaRPr lang="es-EC" dirty="0"/>
                    </a:p>
                  </a:txBody>
                  <a:tcPr anchor="ctr">
                    <a:solidFill>
                      <a:schemeClr val="accent6">
                        <a:lumMod val="60000"/>
                        <a:lumOff val="40000"/>
                      </a:schemeClr>
                    </a:solidFill>
                  </a:tcPr>
                </a:tc>
              </a:tr>
              <a:tr h="370840">
                <a:tc rowSpan="4">
                  <a:txBody>
                    <a:bodyPr/>
                    <a:lstStyle/>
                    <a:p>
                      <a:pPr algn="ctr"/>
                      <a:r>
                        <a:rPr lang="es-EC" i="1" dirty="0" smtClean="0"/>
                        <a:t>Dead</a:t>
                      </a:r>
                      <a:endParaRPr lang="es-EC" i="1" dirty="0"/>
                    </a:p>
                  </a:txBody>
                  <a:tcPr anchor="ctr">
                    <a:noFill/>
                  </a:tcPr>
                </a:tc>
                <a:tc>
                  <a:txBody>
                    <a:bodyPr/>
                    <a:lstStyle/>
                    <a:p>
                      <a:pPr algn="ctr"/>
                      <a:r>
                        <a:rPr lang="es-EC" dirty="0" smtClean="0"/>
                        <a:t>Peso Propio</a:t>
                      </a:r>
                      <a:endParaRPr lang="es-EC" dirty="0"/>
                    </a:p>
                  </a:txBody>
                  <a:tcPr>
                    <a:noFill/>
                  </a:tcPr>
                </a:tc>
                <a:tc gridSpan="2">
                  <a:txBody>
                    <a:bodyPr/>
                    <a:lstStyle/>
                    <a:p>
                      <a:pPr algn="l"/>
                      <a:r>
                        <a:rPr lang="es-EC" dirty="0" smtClean="0"/>
                        <a:t>El programa SAP</a:t>
                      </a:r>
                      <a:r>
                        <a:rPr lang="es-EC" baseline="0" dirty="0" smtClean="0"/>
                        <a:t> 2000 la determina</a:t>
                      </a:r>
                      <a:endParaRPr lang="es-EC" dirty="0"/>
                    </a:p>
                  </a:txBody>
                  <a:tcPr anchor="ctr">
                    <a:noFill/>
                  </a:tcPr>
                </a:tc>
                <a:tc hMerge="1">
                  <a:txBody>
                    <a:bodyPr/>
                    <a:lstStyle/>
                    <a:p>
                      <a:endParaRPr lang="es-EC"/>
                    </a:p>
                  </a:txBody>
                  <a:tcPr/>
                </a:tc>
              </a:tr>
              <a:tr h="370840">
                <a:tc vMerge="1">
                  <a:txBody>
                    <a:bodyPr/>
                    <a:lstStyle/>
                    <a:p>
                      <a:endParaRPr lang="es-EC" dirty="0"/>
                    </a:p>
                  </a:txBody>
                  <a:tcPr/>
                </a:tc>
                <a:tc rowSpan="3">
                  <a:txBody>
                    <a:bodyPr/>
                    <a:lstStyle/>
                    <a:p>
                      <a:pPr algn="ctr"/>
                      <a:r>
                        <a:rPr lang="es-EC" dirty="0" smtClean="0"/>
                        <a:t>Sobrecarga</a:t>
                      </a:r>
                      <a:endParaRPr lang="es-EC" dirty="0"/>
                    </a:p>
                  </a:txBody>
                  <a:tcPr anchor="ctr">
                    <a:noFill/>
                  </a:tcPr>
                </a:tc>
                <a:tc>
                  <a:txBody>
                    <a:bodyPr/>
                    <a:lstStyle/>
                    <a:p>
                      <a:pPr algn="ctr"/>
                      <a:r>
                        <a:rPr lang="es-EC" dirty="0" smtClean="0"/>
                        <a:t>3.36 +10 kg/m2</a:t>
                      </a:r>
                      <a:endParaRPr lang="es-EC" dirty="0"/>
                    </a:p>
                  </a:txBody>
                  <a:tcPr anchor="ctr">
                    <a:noFill/>
                  </a:tcPr>
                </a:tc>
                <a:tc>
                  <a:txBody>
                    <a:bodyPr/>
                    <a:lstStyle/>
                    <a:p>
                      <a:pPr algn="l"/>
                      <a:r>
                        <a:rPr lang="es-EC" dirty="0" smtClean="0"/>
                        <a:t>Techo</a:t>
                      </a:r>
                      <a:r>
                        <a:rPr lang="es-EC" baseline="0" dirty="0" smtClean="0"/>
                        <a:t> Kubioc Total (Cubierta Coliseo)  e instalaciones</a:t>
                      </a:r>
                      <a:endParaRPr lang="es-EC" dirty="0"/>
                    </a:p>
                  </a:txBody>
                  <a:tcPr anchor="ctr">
                    <a:noFill/>
                  </a:tcPr>
                </a:tc>
              </a:tr>
              <a:tr h="370840">
                <a:tc vMerge="1">
                  <a:txBody>
                    <a:bodyPr/>
                    <a:lstStyle/>
                    <a:p>
                      <a:pPr algn="ctr"/>
                      <a:endParaRPr lang="es-EC" dirty="0"/>
                    </a:p>
                  </a:txBody>
                  <a:tcPr>
                    <a:noFill/>
                  </a:tcPr>
                </a:tc>
                <a:tc vMerge="1">
                  <a:txBody>
                    <a:bodyPr/>
                    <a:lstStyle/>
                    <a:p>
                      <a:pPr algn="ctr"/>
                      <a:endParaRPr lang="es-EC" dirty="0"/>
                    </a:p>
                  </a:txBody>
                  <a:tcPr>
                    <a:noFill/>
                  </a:tcPr>
                </a:tc>
                <a:tc>
                  <a:txBody>
                    <a:bodyPr/>
                    <a:lstStyle/>
                    <a:p>
                      <a:pPr algn="ctr"/>
                      <a:r>
                        <a:rPr lang="es-EC" dirty="0" smtClean="0"/>
                        <a:t>50 kg/m2</a:t>
                      </a:r>
                      <a:endParaRPr lang="es-EC" dirty="0"/>
                    </a:p>
                  </a:txBody>
                  <a:tcPr anchor="ctr">
                    <a:noFill/>
                  </a:tcPr>
                </a:tc>
                <a:tc>
                  <a:txBody>
                    <a:bodyPr/>
                    <a:lstStyle/>
                    <a:p>
                      <a:pPr algn="l"/>
                      <a:r>
                        <a:rPr lang="es-EC" dirty="0" smtClean="0"/>
                        <a:t>Masillado</a:t>
                      </a:r>
                      <a:r>
                        <a:rPr lang="es-EC" baseline="0" dirty="0" smtClean="0"/>
                        <a:t> e instalaciones de losa de cubierta (Cubierta Coliseo)</a:t>
                      </a:r>
                      <a:endParaRPr lang="es-EC" dirty="0"/>
                    </a:p>
                  </a:txBody>
                  <a:tcPr anchor="ctr">
                    <a:noFill/>
                  </a:tcPr>
                </a:tc>
              </a:tr>
              <a:tr h="370840">
                <a:tc vMerge="1">
                  <a:txBody>
                    <a:bodyPr/>
                    <a:lstStyle/>
                    <a:p>
                      <a:pPr algn="ctr"/>
                      <a:endParaRPr lang="es-EC" dirty="0"/>
                    </a:p>
                  </a:txBody>
                  <a:tcPr>
                    <a:solidFill>
                      <a:schemeClr val="bg1"/>
                    </a:solidFill>
                  </a:tcPr>
                </a:tc>
                <a:tc vMerge="1">
                  <a:txBody>
                    <a:bodyPr/>
                    <a:lstStyle/>
                    <a:p>
                      <a:pPr algn="ctr"/>
                      <a:endParaRPr lang="es-EC" dirty="0"/>
                    </a:p>
                  </a:txBody>
                  <a:tcPr>
                    <a:solidFill>
                      <a:schemeClr val="bg1"/>
                    </a:solidFill>
                  </a:tcPr>
                </a:tc>
                <a:tc>
                  <a:txBody>
                    <a:bodyPr/>
                    <a:lstStyle/>
                    <a:p>
                      <a:pPr algn="ctr"/>
                      <a:r>
                        <a:rPr lang="es-EC" dirty="0" smtClean="0"/>
                        <a:t>100 kg/m2</a:t>
                      </a:r>
                      <a:endParaRPr lang="es-EC" dirty="0"/>
                    </a:p>
                  </a:txBody>
                  <a:tcPr anchor="ctr">
                    <a:noFill/>
                  </a:tcPr>
                </a:tc>
                <a:tc>
                  <a:txBody>
                    <a:bodyPr/>
                    <a:lstStyle/>
                    <a:p>
                      <a:pPr algn="l"/>
                      <a:r>
                        <a:rPr lang="es-EC" dirty="0" smtClean="0"/>
                        <a:t>Graderío </a:t>
                      </a:r>
                      <a:endParaRPr lang="es-EC" dirty="0"/>
                    </a:p>
                  </a:txBody>
                  <a:tcPr anchor="ctr">
                    <a:noFill/>
                  </a:tcPr>
                </a:tc>
              </a:tr>
              <a:tr h="370840">
                <a:tc rowSpan="3">
                  <a:txBody>
                    <a:bodyPr/>
                    <a:lstStyle/>
                    <a:p>
                      <a:pPr algn="ctr"/>
                      <a:r>
                        <a:rPr lang="es-EC" i="1" dirty="0" smtClean="0"/>
                        <a:t>Live</a:t>
                      </a:r>
                      <a:endParaRPr lang="es-EC" i="1" dirty="0"/>
                    </a:p>
                  </a:txBody>
                  <a:tcPr anchor="ctr">
                    <a:noFill/>
                  </a:tcPr>
                </a:tc>
                <a:tc rowSpan="3">
                  <a:txBody>
                    <a:bodyPr/>
                    <a:lstStyle/>
                    <a:p>
                      <a:pPr algn="ctr"/>
                      <a:r>
                        <a:rPr lang="es-EC" dirty="0" smtClean="0"/>
                        <a:t>Carga Viva</a:t>
                      </a:r>
                      <a:endParaRPr lang="es-EC" dirty="0"/>
                    </a:p>
                  </a:txBody>
                  <a:tcPr anchor="ctr">
                    <a:noFill/>
                  </a:tcPr>
                </a:tc>
                <a:tc>
                  <a:txBody>
                    <a:bodyPr/>
                    <a:lstStyle/>
                    <a:p>
                      <a:pPr algn="ctr"/>
                      <a:r>
                        <a:rPr lang="es-EC" dirty="0" smtClean="0"/>
                        <a:t>70 kg/m2</a:t>
                      </a:r>
                      <a:endParaRPr lang="es-EC" dirty="0"/>
                    </a:p>
                  </a:txBody>
                  <a:tcPr anchor="ctr">
                    <a:noFill/>
                  </a:tcPr>
                </a:tc>
                <a:tc>
                  <a:txBody>
                    <a:bodyPr/>
                    <a:lstStyle/>
                    <a:p>
                      <a:pPr algn="l"/>
                      <a:r>
                        <a:rPr lang="es-EC" dirty="0" smtClean="0"/>
                        <a:t>Mantenimiento (Cubierta Coliseo)</a:t>
                      </a:r>
                      <a:endParaRPr lang="es-EC" dirty="0"/>
                    </a:p>
                  </a:txBody>
                  <a:tcPr anchor="ctr">
                    <a:noFill/>
                  </a:tcPr>
                </a:tc>
              </a:tr>
              <a:tr h="370840">
                <a:tc vMerge="1">
                  <a:txBody>
                    <a:bodyPr/>
                    <a:lstStyle/>
                    <a:p>
                      <a:endParaRPr lang="es-EC"/>
                    </a:p>
                  </a:txBody>
                  <a:tcPr/>
                </a:tc>
                <a:tc vMerge="1">
                  <a:txBody>
                    <a:bodyPr/>
                    <a:lstStyle/>
                    <a:p>
                      <a:endParaRPr lang="es-EC"/>
                    </a:p>
                  </a:txBody>
                  <a:tcPr/>
                </a:tc>
                <a:tc>
                  <a:txBody>
                    <a:bodyPr/>
                    <a:lstStyle/>
                    <a:p>
                      <a:pPr algn="ctr"/>
                      <a:r>
                        <a:rPr lang="es-EC" dirty="0" smtClean="0"/>
                        <a:t>24 kg/m2</a:t>
                      </a:r>
                      <a:endParaRPr lang="es-EC" dirty="0"/>
                    </a:p>
                  </a:txBody>
                  <a:tcPr anchor="ctr">
                    <a:noFill/>
                  </a:tcPr>
                </a:tc>
                <a:tc>
                  <a:txBody>
                    <a:bodyPr/>
                    <a:lstStyle/>
                    <a:p>
                      <a:pPr algn="l"/>
                      <a:r>
                        <a:rPr lang="es-EC" dirty="0" smtClean="0"/>
                        <a:t>Para</a:t>
                      </a:r>
                      <a:r>
                        <a:rPr lang="es-EC" baseline="0" dirty="0" smtClean="0"/>
                        <a:t> construcción en lona apoyada sobre estructura ligera (Cubierta Tribuna)</a:t>
                      </a:r>
                      <a:endParaRPr lang="es-EC" dirty="0"/>
                    </a:p>
                  </a:txBody>
                  <a:tcPr anchor="ctr">
                    <a:noFill/>
                  </a:tcPr>
                </a:tc>
              </a:tr>
              <a:tr h="370840">
                <a:tc vMerge="1">
                  <a:txBody>
                    <a:bodyPr/>
                    <a:lstStyle/>
                    <a:p>
                      <a:endParaRPr lang="es-EC" dirty="0"/>
                    </a:p>
                  </a:txBody>
                  <a:tcPr/>
                </a:tc>
                <a:tc vMerge="1">
                  <a:txBody>
                    <a:bodyPr/>
                    <a:lstStyle/>
                    <a:p>
                      <a:endParaRPr lang="es-EC" dirty="0"/>
                    </a:p>
                  </a:txBody>
                  <a:tcPr/>
                </a:tc>
                <a:tc>
                  <a:txBody>
                    <a:bodyPr/>
                    <a:lstStyle/>
                    <a:p>
                      <a:pPr marL="0" algn="ctr" defTabSz="914400" rtl="0" eaLnBrk="1" latinLnBrk="0" hangingPunct="1"/>
                      <a:r>
                        <a:rPr lang="es-EC" sz="1800" kern="1200" dirty="0" smtClean="0"/>
                        <a:t>500 kg/m2</a:t>
                      </a:r>
                      <a:endParaRPr lang="es-EC" sz="1800" kern="1200" dirty="0">
                        <a:solidFill>
                          <a:schemeClr val="tx1"/>
                        </a:solidFill>
                        <a:latin typeface="+mn-lt"/>
                        <a:ea typeface="+mn-ea"/>
                        <a:cs typeface="+mn-cs"/>
                      </a:endParaRPr>
                    </a:p>
                  </a:txBody>
                  <a:tcPr anchor="ctr">
                    <a:noFill/>
                  </a:tcPr>
                </a:tc>
                <a:tc>
                  <a:txBody>
                    <a:bodyPr/>
                    <a:lstStyle/>
                    <a:p>
                      <a:pPr marL="0" algn="l" defTabSz="914400" rtl="0" eaLnBrk="1" latinLnBrk="0" hangingPunct="1"/>
                      <a:r>
                        <a:rPr lang="es-EC" sz="1800" kern="1200" dirty="0" smtClean="0"/>
                        <a:t>Graderíos </a:t>
                      </a:r>
                      <a:endParaRPr lang="es-EC" sz="1800" kern="1200" dirty="0">
                        <a:solidFill>
                          <a:schemeClr val="tx1"/>
                        </a:solidFill>
                        <a:latin typeface="+mn-lt"/>
                        <a:ea typeface="+mn-ea"/>
                        <a:cs typeface="+mn-cs"/>
                      </a:endParaRPr>
                    </a:p>
                  </a:txBody>
                  <a:tcPr anchor="ctr">
                    <a:noFill/>
                  </a:tcPr>
                </a:tc>
              </a:tr>
              <a:tr h="370840">
                <a:tc>
                  <a:txBody>
                    <a:bodyPr/>
                    <a:lstStyle/>
                    <a:p>
                      <a:pPr algn="ctr"/>
                      <a:r>
                        <a:rPr lang="es-EC" i="1" dirty="0" smtClean="0"/>
                        <a:t>Wind</a:t>
                      </a:r>
                      <a:endParaRPr lang="es-EC" i="1" dirty="0"/>
                    </a:p>
                  </a:txBody>
                  <a:tcPr anchor="ctr">
                    <a:noFill/>
                  </a:tcPr>
                </a:tc>
                <a:tc>
                  <a:txBody>
                    <a:bodyPr/>
                    <a:lstStyle/>
                    <a:p>
                      <a:pPr algn="ctr"/>
                      <a:r>
                        <a:rPr lang="es-EC" dirty="0" smtClean="0"/>
                        <a:t>Viento</a:t>
                      </a:r>
                      <a:endParaRPr lang="es-EC" dirty="0"/>
                    </a:p>
                  </a:txBody>
                  <a:tcPr anchor="ctr">
                    <a:noFill/>
                  </a:tcPr>
                </a:tc>
                <a:tc>
                  <a:txBody>
                    <a:bodyPr/>
                    <a:lstStyle/>
                    <a:p>
                      <a:pPr algn="ctr"/>
                      <a:r>
                        <a:rPr lang="es-EC" dirty="0" smtClean="0"/>
                        <a:t>29</a:t>
                      </a:r>
                      <a:r>
                        <a:rPr lang="es-EC" baseline="0" dirty="0" smtClean="0"/>
                        <a:t> kg/m2</a:t>
                      </a:r>
                      <a:endParaRPr lang="es-EC" dirty="0"/>
                    </a:p>
                  </a:txBody>
                  <a:tcPr anchor="ctr">
                    <a:noFill/>
                  </a:tcPr>
                </a:tc>
                <a:tc>
                  <a:txBody>
                    <a:bodyPr/>
                    <a:lstStyle/>
                    <a:p>
                      <a:pPr algn="l"/>
                      <a:r>
                        <a:rPr lang="es-EC" dirty="0" smtClean="0"/>
                        <a:t>Presión</a:t>
                      </a:r>
                      <a:r>
                        <a:rPr lang="es-EC" baseline="0" dirty="0" smtClean="0"/>
                        <a:t> del aire</a:t>
                      </a:r>
                      <a:endParaRPr lang="es-EC" dirty="0"/>
                    </a:p>
                  </a:txBody>
                  <a:tcPr anchor="ctr">
                    <a:noFill/>
                  </a:tcPr>
                </a:tc>
              </a:tr>
              <a:tr h="370840">
                <a:tc rowSpan="2">
                  <a:txBody>
                    <a:bodyPr/>
                    <a:lstStyle/>
                    <a:p>
                      <a:pPr algn="ctr"/>
                      <a:r>
                        <a:rPr lang="es-EC" i="1" dirty="0" smtClean="0"/>
                        <a:t>Snow</a:t>
                      </a:r>
                      <a:endParaRPr lang="es-EC" i="1" dirty="0"/>
                    </a:p>
                  </a:txBody>
                  <a:tcPr anchor="ctr">
                    <a:noFill/>
                  </a:tcPr>
                </a:tc>
                <a:tc rowSpan="2">
                  <a:txBody>
                    <a:bodyPr/>
                    <a:lstStyle/>
                    <a:p>
                      <a:pPr algn="ctr"/>
                      <a:r>
                        <a:rPr lang="es-EC" dirty="0" smtClean="0"/>
                        <a:t>Granizo</a:t>
                      </a:r>
                      <a:endParaRPr lang="es-EC" dirty="0"/>
                    </a:p>
                  </a:txBody>
                  <a:tcPr anchor="ctr">
                    <a:noFill/>
                  </a:tcPr>
                </a:tc>
                <a:tc>
                  <a:txBody>
                    <a:bodyPr/>
                    <a:lstStyle/>
                    <a:p>
                      <a:pPr algn="ctr"/>
                      <a:r>
                        <a:rPr lang="es-EC" dirty="0" smtClean="0"/>
                        <a:t>50 kg/m2</a:t>
                      </a:r>
                      <a:endParaRPr lang="es-EC" dirty="0"/>
                    </a:p>
                  </a:txBody>
                  <a:tcPr anchor="ctr">
                    <a:noFill/>
                  </a:tcPr>
                </a:tc>
                <a:tc>
                  <a:txBody>
                    <a:bodyPr/>
                    <a:lstStyle/>
                    <a:p>
                      <a:pPr algn="l"/>
                      <a:r>
                        <a:rPr lang="es-EC" dirty="0" smtClean="0"/>
                        <a:t>Carga de granizo Mínima (Cubierta Tribuna) </a:t>
                      </a:r>
                      <a:endParaRPr lang="es-EC" dirty="0"/>
                    </a:p>
                  </a:txBody>
                  <a:tcPr anchor="ctr">
                    <a:noFill/>
                  </a:tcPr>
                </a:tc>
              </a:tr>
              <a:tr h="370840">
                <a:tc vMerge="1">
                  <a:txBody>
                    <a:bodyPr/>
                    <a:lstStyle/>
                    <a:p>
                      <a:pPr algn="ctr"/>
                      <a:endParaRPr lang="es-EC" dirty="0"/>
                    </a:p>
                  </a:txBody>
                  <a:tcPr>
                    <a:noFill/>
                  </a:tcPr>
                </a:tc>
                <a:tc vMerge="1">
                  <a:txBody>
                    <a:bodyPr/>
                    <a:lstStyle/>
                    <a:p>
                      <a:pPr algn="ctr"/>
                      <a:endParaRPr lang="es-EC" dirty="0"/>
                    </a:p>
                  </a:txBody>
                  <a:tcPr>
                    <a:noFill/>
                  </a:tcPr>
                </a:tc>
                <a:tc>
                  <a:txBody>
                    <a:bodyPr/>
                    <a:lstStyle/>
                    <a:p>
                      <a:pPr algn="ctr"/>
                      <a:r>
                        <a:rPr lang="es-EC" dirty="0" smtClean="0"/>
                        <a:t>100 kg/m2</a:t>
                      </a:r>
                      <a:endParaRPr lang="es-EC" dirty="0"/>
                    </a:p>
                  </a:txBody>
                  <a:tcPr anchor="ctr">
                    <a:noFill/>
                  </a:tcPr>
                </a:tc>
                <a:tc>
                  <a:txBody>
                    <a:bodyPr/>
                    <a:lstStyle/>
                    <a:p>
                      <a:pPr algn="l"/>
                      <a:r>
                        <a:rPr lang="es-EC" dirty="0" smtClean="0"/>
                        <a:t>Carga mínima m&lt;=5%</a:t>
                      </a:r>
                      <a:r>
                        <a:rPr lang="es-EC" baseline="0" dirty="0" smtClean="0"/>
                        <a:t> (Losa de Cubierta del Coliseo)</a:t>
                      </a:r>
                      <a:endParaRPr lang="es-EC" dirty="0"/>
                    </a:p>
                  </a:txBody>
                  <a:tcPr anchor="ctr">
                    <a:noFill/>
                  </a:tcPr>
                </a:tc>
              </a:tr>
            </a:tbl>
          </a:graphicData>
        </a:graphic>
      </p:graphicFrame>
    </p:spTree>
    <p:extLst>
      <p:ext uri="{BB962C8B-B14F-4D97-AF65-F5344CB8AC3E}">
        <p14:creationId xmlns:p14="http://schemas.microsoft.com/office/powerpoint/2010/main" val="37607852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16</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482343" cy="461665"/>
          </a:xfrm>
          <a:prstGeom prst="rect">
            <a:avLst/>
          </a:prstGeom>
          <a:noFill/>
          <a:ln>
            <a:noFill/>
          </a:ln>
        </p:spPr>
        <p:txBody>
          <a:bodyPr wrap="square" rtlCol="0">
            <a:spAutoFit/>
          </a:bodyPr>
          <a:lstStyle/>
          <a:p>
            <a:pPr algn="ctr"/>
            <a:r>
              <a:rPr lang="es-ES" sz="2400" b="1" dirty="0" smtClean="0">
                <a:ln>
                  <a:solidFill>
                    <a:schemeClr val="tx1"/>
                  </a:solidFill>
                </a:ln>
              </a:rPr>
              <a:t>COMBINACIONES DE CARGAS</a:t>
            </a:r>
            <a:endParaRPr lang="es-ES" sz="2000" dirty="0">
              <a:ln>
                <a:solidFill>
                  <a:schemeClr val="tx1"/>
                </a:solidFill>
              </a:ln>
            </a:endParaRPr>
          </a:p>
        </p:txBody>
      </p:sp>
      <p:sp>
        <p:nvSpPr>
          <p:cNvPr id="22" name="2 Marcador de contenido"/>
          <p:cNvSpPr txBox="1">
            <a:spLocks/>
          </p:cNvSpPr>
          <p:nvPr/>
        </p:nvSpPr>
        <p:spPr>
          <a:xfrm>
            <a:off x="1122145" y="761844"/>
            <a:ext cx="10017674" cy="293851"/>
          </a:xfrm>
          <a:prstGeom prst="rect">
            <a:avLst/>
          </a:prstGeom>
        </p:spPr>
        <p:txBody>
          <a:bodyPr vert="horz" numCol="2">
            <a:normAutofit fontScale="2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hangingPunct="0">
              <a:buNone/>
            </a:pPr>
            <a:r>
              <a:rPr lang="es-ES_tradnl" sz="6400" dirty="0">
                <a:latin typeface="Arial" pitchFamily="34" charset="0"/>
                <a:cs typeface="Arial" pitchFamily="34" charset="0"/>
              </a:rPr>
              <a:t>	</a:t>
            </a:r>
            <a:r>
              <a:rPr lang="es-ES_tradnl" sz="2800" dirty="0" smtClean="0">
                <a:latin typeface="Arial" pitchFamily="34" charset="0"/>
                <a:cs typeface="Arial" pitchFamily="34" charset="0"/>
              </a:rPr>
              <a:t>	</a:t>
            </a:r>
            <a:endParaRPr lang="es-EC" sz="2800" dirty="0" smtClean="0">
              <a:latin typeface="Arial" pitchFamily="34" charset="0"/>
              <a:cs typeface="Arial" pitchFamily="34" charset="0"/>
            </a:endParaRPr>
          </a:p>
          <a:p>
            <a:pPr marL="0" indent="0" hangingPunct="0">
              <a:buFont typeface="Wingdings 2"/>
              <a:buNone/>
            </a:pPr>
            <a:r>
              <a:rPr lang="es-ES_tradnl" sz="2800" dirty="0" smtClean="0">
                <a:latin typeface="Arial" pitchFamily="34" charset="0"/>
                <a:cs typeface="Arial" pitchFamily="34" charset="0"/>
              </a:rPr>
              <a:t>	</a:t>
            </a:r>
            <a:endParaRPr lang="es-EC" sz="2800" dirty="0" smtClean="0">
              <a:latin typeface="Arial" pitchFamily="34" charset="0"/>
              <a:cs typeface="Arial" pitchFamily="34" charset="0"/>
            </a:endParaRPr>
          </a:p>
          <a:p>
            <a:pPr marL="0" indent="0" hangingPunct="0">
              <a:buFont typeface="Wingdings 2"/>
              <a:buNone/>
            </a:pPr>
            <a:r>
              <a:rPr lang="es-ES_tradnl" sz="2800" dirty="0" smtClean="0">
                <a:latin typeface="Arial" pitchFamily="34" charset="0"/>
                <a:cs typeface="Arial" pitchFamily="34" charset="0"/>
              </a:rPr>
              <a:t> </a:t>
            </a:r>
            <a:endParaRPr lang="es-EC" sz="2800" dirty="0" smtClean="0">
              <a:latin typeface="Arial" pitchFamily="34" charset="0"/>
              <a:cs typeface="Arial" pitchFamily="34" charset="0"/>
            </a:endParaRPr>
          </a:p>
          <a:p>
            <a:pPr marL="0" indent="0" hangingPunct="0">
              <a:buFont typeface="Wingdings 2"/>
              <a:buNone/>
            </a:pPr>
            <a:r>
              <a:rPr lang="es-ES_tradnl" sz="2800" dirty="0" smtClean="0">
                <a:latin typeface="Arial" pitchFamily="34" charset="0"/>
                <a:cs typeface="Arial" pitchFamily="34" charset="0"/>
              </a:rPr>
              <a:t>	</a:t>
            </a:r>
            <a:endParaRPr lang="es-EC" dirty="0"/>
          </a:p>
        </p:txBody>
      </p:sp>
      <p:cxnSp>
        <p:nvCxnSpPr>
          <p:cNvPr id="23" name="5 Conector recto"/>
          <p:cNvCxnSpPr/>
          <p:nvPr/>
        </p:nvCxnSpPr>
        <p:spPr>
          <a:xfrm flipH="1" flipV="1">
            <a:off x="6088700" y="779359"/>
            <a:ext cx="16672" cy="4798932"/>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graphicFrame>
        <p:nvGraphicFramePr>
          <p:cNvPr id="9" name="Tabla 8"/>
          <p:cNvGraphicFramePr>
            <a:graphicFrameLocks noGrp="1"/>
          </p:cNvGraphicFramePr>
          <p:nvPr/>
        </p:nvGraphicFramePr>
        <p:xfrm>
          <a:off x="6253439" y="779359"/>
          <a:ext cx="4599460" cy="3033957"/>
        </p:xfrm>
        <a:graphic>
          <a:graphicData uri="http://schemas.openxmlformats.org/drawingml/2006/table">
            <a:tbl>
              <a:tblPr firstRow="1" bandRow="1">
                <a:tableStyleId>{912C8C85-51F0-491E-9774-3900AFEF0FD7}</a:tableStyleId>
              </a:tblPr>
              <a:tblGrid>
                <a:gridCol w="4599460"/>
              </a:tblGrid>
              <a:tr h="473637">
                <a:tc>
                  <a:txBody>
                    <a:bodyPr/>
                    <a:lstStyle/>
                    <a:p>
                      <a:pPr algn="ctr"/>
                      <a:r>
                        <a:rPr lang="es-EC" dirty="0" smtClean="0"/>
                        <a:t>Combinación de cargas de Servicio</a:t>
                      </a:r>
                      <a:endParaRPr lang="es-EC" dirty="0"/>
                    </a:p>
                  </a:txBody>
                  <a:tcPr/>
                </a:tc>
              </a:tr>
              <a:tr h="363358">
                <a:tc>
                  <a:txBody>
                    <a:bodyPr/>
                    <a:lstStyle/>
                    <a:p>
                      <a:r>
                        <a:rPr lang="es-EC" dirty="0" smtClean="0"/>
                        <a:t>1.- D</a:t>
                      </a:r>
                      <a:endParaRPr lang="es-EC" dirty="0"/>
                    </a:p>
                  </a:txBody>
                  <a:tcPr/>
                </a:tc>
              </a:tr>
              <a:tr h="363358">
                <a:tc>
                  <a:txBody>
                    <a:bodyPr/>
                    <a:lstStyle/>
                    <a:p>
                      <a:r>
                        <a:rPr lang="es-EC" dirty="0" smtClean="0"/>
                        <a:t>2.- D+L</a:t>
                      </a:r>
                      <a:endParaRPr lang="es-EC" dirty="0"/>
                    </a:p>
                  </a:txBody>
                  <a:tcPr/>
                </a:tc>
              </a:tr>
              <a:tr h="363358">
                <a:tc>
                  <a:txBody>
                    <a:bodyPr/>
                    <a:lstStyle/>
                    <a:p>
                      <a:r>
                        <a:rPr lang="es-EC" dirty="0" smtClean="0"/>
                        <a:t>3.- D+(Lr</a:t>
                      </a:r>
                      <a:r>
                        <a:rPr lang="es-EC" baseline="0" dirty="0" smtClean="0"/>
                        <a:t>, </a:t>
                      </a:r>
                      <a:r>
                        <a:rPr lang="es-EC" dirty="0" smtClean="0"/>
                        <a:t>S o R)</a:t>
                      </a:r>
                      <a:endParaRPr lang="es-EC" dirty="0"/>
                    </a:p>
                  </a:txBody>
                  <a:tcPr/>
                </a:tc>
              </a:tr>
              <a:tr h="363358">
                <a:tc>
                  <a:txBody>
                    <a:bodyPr/>
                    <a:lstStyle/>
                    <a:p>
                      <a:r>
                        <a:rPr lang="es-EC" dirty="0" smtClean="0"/>
                        <a:t>4.-</a:t>
                      </a:r>
                      <a:r>
                        <a:rPr lang="es-EC" baseline="0" dirty="0" smtClean="0"/>
                        <a:t> D+0.75(L, S o R)</a:t>
                      </a:r>
                      <a:endParaRPr lang="es-EC" dirty="0"/>
                    </a:p>
                  </a:txBody>
                  <a:tcPr/>
                </a:tc>
              </a:tr>
              <a:tr h="363358">
                <a:tc>
                  <a:txBody>
                    <a:bodyPr/>
                    <a:lstStyle/>
                    <a:p>
                      <a:r>
                        <a:rPr lang="es-EC" dirty="0" smtClean="0"/>
                        <a:t>5.- D+0.6W</a:t>
                      </a:r>
                      <a:endParaRPr lang="es-EC" dirty="0"/>
                    </a:p>
                  </a:txBody>
                  <a:tcPr/>
                </a:tc>
              </a:tr>
              <a:tr h="363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6.- D+0.75L+0.75(0.6W)</a:t>
                      </a:r>
                      <a:endParaRPr lang="es-EC" dirty="0"/>
                    </a:p>
                  </a:txBody>
                  <a:tcPr/>
                </a:tc>
              </a:tr>
              <a:tr h="363358">
                <a:tc>
                  <a:txBody>
                    <a:bodyPr/>
                    <a:lstStyle/>
                    <a:p>
                      <a:r>
                        <a:rPr lang="es-EC" dirty="0" smtClean="0"/>
                        <a:t>7.-</a:t>
                      </a:r>
                      <a:r>
                        <a:rPr lang="es-EC" baseline="0" dirty="0" smtClean="0"/>
                        <a:t> 0.6D+0.6W</a:t>
                      </a:r>
                      <a:endParaRPr lang="es-EC" dirty="0"/>
                    </a:p>
                  </a:txBody>
                  <a:tcPr/>
                </a:tc>
              </a:tr>
            </a:tbl>
          </a:graphicData>
        </a:graphic>
      </p:graphicFrame>
      <p:graphicFrame>
        <p:nvGraphicFramePr>
          <p:cNvPr id="24" name="Tabla 23"/>
          <p:cNvGraphicFramePr>
            <a:graphicFrameLocks noGrp="1"/>
          </p:cNvGraphicFramePr>
          <p:nvPr/>
        </p:nvGraphicFramePr>
        <p:xfrm>
          <a:off x="1054253" y="783715"/>
          <a:ext cx="4832090" cy="3012788"/>
        </p:xfrm>
        <a:graphic>
          <a:graphicData uri="http://schemas.openxmlformats.org/drawingml/2006/table">
            <a:tbl>
              <a:tblPr firstRow="1" bandRow="1">
                <a:tableStyleId>{912C8C85-51F0-491E-9774-3900AFEF0FD7}</a:tableStyleId>
              </a:tblPr>
              <a:tblGrid>
                <a:gridCol w="4832090"/>
              </a:tblGrid>
              <a:tr h="452468">
                <a:tc>
                  <a:txBody>
                    <a:bodyPr/>
                    <a:lstStyle/>
                    <a:p>
                      <a:pPr algn="ctr"/>
                      <a:r>
                        <a:rPr lang="es-EC" dirty="0" smtClean="0"/>
                        <a:t>Combinación de cargas Mayoradas</a:t>
                      </a:r>
                    </a:p>
                  </a:txBody>
                  <a:tcPr/>
                </a:tc>
              </a:tr>
              <a:tr h="356067">
                <a:tc>
                  <a:txBody>
                    <a:bodyPr/>
                    <a:lstStyle/>
                    <a:p>
                      <a:r>
                        <a:rPr lang="es-EC" dirty="0" smtClean="0"/>
                        <a:t>1.- 1.4D</a:t>
                      </a:r>
                      <a:endParaRPr lang="es-EC" dirty="0"/>
                    </a:p>
                  </a:txBody>
                  <a:tcPr/>
                </a:tc>
              </a:tr>
              <a:tr h="356067">
                <a:tc>
                  <a:txBody>
                    <a:bodyPr/>
                    <a:lstStyle/>
                    <a:p>
                      <a:r>
                        <a:rPr lang="es-EC" dirty="0" smtClean="0"/>
                        <a:t>2.- 1.2D+1.6L+0.5(Lr</a:t>
                      </a:r>
                      <a:r>
                        <a:rPr lang="es-EC" baseline="0" dirty="0" smtClean="0"/>
                        <a:t> o S o R)</a:t>
                      </a:r>
                      <a:endParaRPr lang="es-EC" dirty="0"/>
                    </a:p>
                  </a:txBody>
                  <a:tcPr/>
                </a:tc>
              </a:tr>
              <a:tr h="356067">
                <a:tc>
                  <a:txBody>
                    <a:bodyPr/>
                    <a:lstStyle/>
                    <a:p>
                      <a:r>
                        <a:rPr lang="es-EC" dirty="0" smtClean="0"/>
                        <a:t>3.- 1.2D+1.6(Lr</a:t>
                      </a:r>
                      <a:r>
                        <a:rPr lang="es-EC" baseline="0" dirty="0" smtClean="0"/>
                        <a:t> o S o R)+(1.0L o 0.5W)</a:t>
                      </a:r>
                      <a:endParaRPr lang="es-EC" dirty="0"/>
                    </a:p>
                  </a:txBody>
                  <a:tcPr/>
                </a:tc>
              </a:tr>
              <a:tr h="356067">
                <a:tc>
                  <a:txBody>
                    <a:bodyPr/>
                    <a:lstStyle/>
                    <a:p>
                      <a:r>
                        <a:rPr lang="es-EC" dirty="0" smtClean="0"/>
                        <a:t>4.-</a:t>
                      </a:r>
                      <a:r>
                        <a:rPr lang="es-EC" baseline="0" dirty="0" smtClean="0"/>
                        <a:t> 1.2D+1.0W+1.0L+0.5(Lr o S o R)</a:t>
                      </a:r>
                      <a:endParaRPr lang="es-EC" dirty="0"/>
                    </a:p>
                  </a:txBody>
                  <a:tcPr/>
                </a:tc>
              </a:tr>
              <a:tr h="356067">
                <a:tc>
                  <a:txBody>
                    <a:bodyPr/>
                    <a:lstStyle/>
                    <a:p>
                      <a:r>
                        <a:rPr lang="es-EC" dirty="0" smtClean="0"/>
                        <a:t>5.- 1.2D+1.0E+1.0L+0.2S</a:t>
                      </a:r>
                      <a:endParaRPr lang="es-EC" dirty="0"/>
                    </a:p>
                  </a:txBody>
                  <a:tcPr/>
                </a:tc>
              </a:tr>
              <a:tr h="3560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6.- 0.90D+1.0W</a:t>
                      </a:r>
                      <a:endParaRPr lang="es-EC" dirty="0"/>
                    </a:p>
                  </a:txBody>
                  <a:tcPr/>
                </a:tc>
              </a:tr>
              <a:tr h="356067">
                <a:tc>
                  <a:txBody>
                    <a:bodyPr/>
                    <a:lstStyle/>
                    <a:p>
                      <a:r>
                        <a:rPr lang="es-EC" dirty="0" smtClean="0"/>
                        <a:t>7.-</a:t>
                      </a:r>
                      <a:r>
                        <a:rPr lang="es-EC" baseline="0" dirty="0" smtClean="0"/>
                        <a:t> 0.9D+1.0E</a:t>
                      </a:r>
                      <a:endParaRPr lang="es-EC" dirty="0"/>
                    </a:p>
                  </a:txBody>
                  <a:tcPr/>
                </a:tc>
              </a:tr>
            </a:tbl>
          </a:graphicData>
        </a:graphic>
      </p:graphicFrame>
      <p:sp>
        <p:nvSpPr>
          <p:cNvPr id="10" name="CuadroTexto 9"/>
          <p:cNvSpPr txBox="1"/>
          <p:nvPr/>
        </p:nvSpPr>
        <p:spPr>
          <a:xfrm>
            <a:off x="1054253" y="3886877"/>
            <a:ext cx="4832090" cy="1477328"/>
          </a:xfrm>
          <a:prstGeom prst="rect">
            <a:avLst/>
          </a:prstGeom>
          <a:noFill/>
        </p:spPr>
        <p:txBody>
          <a:bodyPr wrap="square" rtlCol="0">
            <a:spAutoFit/>
          </a:bodyPr>
          <a:lstStyle/>
          <a:p>
            <a:pPr marL="285750" indent="-285750">
              <a:buFont typeface="Arial" panose="020B0604020202020204" pitchFamily="34" charset="0"/>
              <a:buChar char="•"/>
            </a:pPr>
            <a:r>
              <a:rPr lang="es-EC" dirty="0" smtClean="0"/>
              <a:t>Diseño de elementos de cerchas, correas, placas, pernos, sueldas  por método LRFD, estructuras de acero (ASCE)</a:t>
            </a:r>
          </a:p>
          <a:p>
            <a:pPr marL="285750" indent="-285750">
              <a:buFont typeface="Arial" panose="020B0604020202020204" pitchFamily="34" charset="0"/>
              <a:buChar char="•"/>
            </a:pPr>
            <a:r>
              <a:rPr lang="es-EC" dirty="0" smtClean="0"/>
              <a:t>Diseño de todos los elementos de Hormigón Armado (NEC 2015)</a:t>
            </a:r>
            <a:endParaRPr lang="es-EC" dirty="0"/>
          </a:p>
        </p:txBody>
      </p:sp>
      <p:sp>
        <p:nvSpPr>
          <p:cNvPr id="25" name="CuadroTexto 24"/>
          <p:cNvSpPr txBox="1"/>
          <p:nvPr/>
        </p:nvSpPr>
        <p:spPr>
          <a:xfrm>
            <a:off x="6130982" y="3886877"/>
            <a:ext cx="4832090" cy="646331"/>
          </a:xfrm>
          <a:prstGeom prst="rect">
            <a:avLst/>
          </a:prstGeom>
          <a:noFill/>
        </p:spPr>
        <p:txBody>
          <a:bodyPr wrap="square" rtlCol="0">
            <a:spAutoFit/>
          </a:bodyPr>
          <a:lstStyle/>
          <a:p>
            <a:pPr marL="285750" indent="-285750">
              <a:buFont typeface="Arial" panose="020B0604020202020204" pitchFamily="34" charset="0"/>
              <a:buChar char="•"/>
            </a:pPr>
            <a:r>
              <a:rPr lang="es-EC" dirty="0" smtClean="0"/>
              <a:t>Diseño de membrana y cables tensores Método ASD, estructuras de acero (ASCE)</a:t>
            </a:r>
          </a:p>
        </p:txBody>
      </p:sp>
    </p:spTree>
    <p:extLst>
      <p:ext uri="{BB962C8B-B14F-4D97-AF65-F5344CB8AC3E}">
        <p14:creationId xmlns:p14="http://schemas.microsoft.com/office/powerpoint/2010/main" val="2239588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17</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627953" y="24786"/>
            <a:ext cx="11040755" cy="461665"/>
          </a:xfrm>
          <a:prstGeom prst="rect">
            <a:avLst/>
          </a:prstGeom>
          <a:noFill/>
          <a:ln>
            <a:noFill/>
          </a:ln>
        </p:spPr>
        <p:txBody>
          <a:bodyPr wrap="square" rtlCol="0">
            <a:spAutoFit/>
          </a:bodyPr>
          <a:lstStyle/>
          <a:p>
            <a:pPr algn="ctr"/>
            <a:r>
              <a:rPr lang="es-EC" sz="2400" b="1" dirty="0" smtClean="0"/>
              <a:t>CUBIERTA DE ESTRUCTURA METÁLICA: Coliseo Multiuso</a:t>
            </a:r>
            <a:endParaRPr lang="es-ES" sz="2000" b="1" dirty="0">
              <a:ln>
                <a:solidFill>
                  <a:schemeClr val="tx1"/>
                </a:solidFill>
              </a:ln>
            </a:endParaRPr>
          </a:p>
        </p:txBody>
      </p:sp>
      <mc:AlternateContent xmlns:mc="http://schemas.openxmlformats.org/markup-compatibility/2006" xmlns:a14="http://schemas.microsoft.com/office/drawing/2010/main">
        <mc:Choice Requires="a14">
          <p:sp>
            <p:nvSpPr>
              <p:cNvPr id="8" name="Rectángulo 7"/>
              <p:cNvSpPr/>
              <p:nvPr/>
            </p:nvSpPr>
            <p:spPr>
              <a:xfrm>
                <a:off x="7819959" y="513332"/>
                <a:ext cx="3731998" cy="1816588"/>
              </a:xfrm>
              <a:prstGeom prst="rect">
                <a:avLst/>
              </a:prstGeom>
            </p:spPr>
            <p:txBody>
              <a:bodyPr wrap="square">
                <a:spAutoFit/>
              </a:bodyPr>
              <a:lstStyle/>
              <a:p>
                <a:pPr indent="180340" algn="just">
                  <a:lnSpc>
                    <a:spcPct val="150000"/>
                  </a:lnSpc>
                  <a:spcBef>
                    <a:spcPts val="200"/>
                  </a:spcBef>
                  <a:spcAft>
                    <a:spcPts val="200"/>
                  </a:spcAft>
                </a:pPr>
                <a:r>
                  <a:rPr lang="es-EC" sz="1600" dirty="0" smtClean="0">
                    <a:latin typeface="Times New Roman" panose="02020603050405020304" pitchFamily="18" charset="0"/>
                    <a:ea typeface="SimSun" panose="02010600030101010101" pitchFamily="2" charset="-122"/>
                    <a:cs typeface="Times New Roman" panose="02020603050405020304" pitchFamily="18" charset="0"/>
                  </a:rPr>
                  <a:t>Diseño de miembros a Compresión</a:t>
                </a:r>
              </a:p>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s-EC" sz="1400" i="1">
                              <a:effectLst/>
                              <a:latin typeface="Cambria Math" panose="02040503050406030204" pitchFamily="18" charset="0"/>
                              <a:ea typeface="SimSun" panose="02010600030101010101" pitchFamily="2" charset="-122"/>
                              <a:cs typeface="Times New Roman" panose="02020603050405020304" pitchFamily="18" charset="0"/>
                            </a:rPr>
                            <m:t>𝑃</m:t>
                          </m:r>
                        </m:e>
                        <m:sub>
                          <m:r>
                            <a:rPr lang="es-EC" sz="1400" i="1">
                              <a:effectLst/>
                              <a:latin typeface="Cambria Math" panose="02040503050406030204" pitchFamily="18" charset="0"/>
                              <a:ea typeface="SimSun" panose="02010600030101010101" pitchFamily="2" charset="-122"/>
                              <a:cs typeface="Times New Roman" panose="02020603050405020304" pitchFamily="18" charset="0"/>
                            </a:rPr>
                            <m:t>𝑢</m:t>
                          </m:r>
                        </m:sub>
                      </m:sSub>
                      <m:r>
                        <a:rPr lang="es-EC" sz="1400">
                          <a:latin typeface="Cambria Math" panose="02040503050406030204" pitchFamily="18" charset="0"/>
                          <a:ea typeface="SimSun" panose="02010600030101010101" pitchFamily="2" charset="-122"/>
                          <a:cs typeface="Times New Roman" panose="02020603050405020304" pitchFamily="18" charset="0"/>
                        </a:rPr>
                        <m:t>&gt;</m:t>
                      </m:r>
                      <m:sSub>
                        <m:sSubPr>
                          <m:ctrlPr>
                            <a:rPr lang="es-EC" sz="1400" i="1">
                              <a:latin typeface="Cambria Math" panose="02040503050406030204" pitchFamily="18" charset="0"/>
                            </a:rPr>
                          </m:ctrlPr>
                        </m:sSubPr>
                        <m:e>
                          <m:r>
                            <a:rPr lang="es-EC" sz="1400" i="1">
                              <a:latin typeface="Cambria Math" panose="02040503050406030204" pitchFamily="18" charset="0"/>
                            </a:rPr>
                            <m:t>𝑃</m:t>
                          </m:r>
                        </m:e>
                        <m:sub>
                          <m:r>
                            <a:rPr lang="es-EC" sz="1400" i="1">
                              <a:latin typeface="Cambria Math" panose="02040503050406030204" pitchFamily="18" charset="0"/>
                            </a:rPr>
                            <m:t>𝑑𝑖𝑠𝑒</m:t>
                          </m:r>
                          <m:r>
                            <a:rPr lang="es-EC" sz="1400">
                              <a:latin typeface="Cambria Math" panose="02040503050406030204" pitchFamily="18" charset="0"/>
                            </a:rPr>
                            <m:t>ñ</m:t>
                          </m:r>
                          <m:r>
                            <a:rPr lang="es-EC" sz="1400" i="1">
                              <a:latin typeface="Cambria Math" panose="02040503050406030204" pitchFamily="18" charset="0"/>
                            </a:rPr>
                            <m:t>𝑜</m:t>
                          </m:r>
                        </m:sub>
                      </m:sSub>
                    </m:oMath>
                  </m:oMathPara>
                </a14:m>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SimSun" panose="02010600030101010101" pitchFamily="2" charset="-122"/>
                          <a:cs typeface="Times New Roman" panose="02020603050405020304" pitchFamily="18" charset="0"/>
                        </a:rPr>
                        <m:t>𝜆</m:t>
                      </m:r>
                      <m:r>
                        <a:rPr lang="es-EC" sz="1400" i="1">
                          <a:effectLst/>
                          <a:latin typeface="Cambria Math" panose="02040503050406030204" pitchFamily="18" charset="0"/>
                          <a:ea typeface="SimSun" panose="02010600030101010101" pitchFamily="2" charset="-122"/>
                          <a:cs typeface="Times New Roman" panose="02020603050405020304" pitchFamily="18" charset="0"/>
                        </a:rPr>
                        <m:t>𝑐</m:t>
                      </m:r>
                      <m:r>
                        <a:rPr lang="es-EC" sz="1400">
                          <a:effectLst/>
                          <a:latin typeface="Cambria Math" panose="02040503050406030204" pitchFamily="18" charset="0"/>
                          <a:ea typeface="SimSun" panose="02010600030101010101" pitchFamily="2" charset="-122"/>
                          <a:cs typeface="Times New Roman" panose="02020603050405020304" pitchFamily="18" charset="0"/>
                        </a:rPr>
                        <m:t>=</m:t>
                      </m:r>
                      <m:f>
                        <m:fPr>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fPr>
                        <m:num>
                          <m:r>
                            <a:rPr lang="es-EC" sz="1400" i="1">
                              <a:effectLst/>
                              <a:latin typeface="Cambria Math" panose="02040503050406030204" pitchFamily="18" charset="0"/>
                              <a:ea typeface="SimSun" panose="02010600030101010101" pitchFamily="2" charset="-122"/>
                              <a:cs typeface="Times New Roman" panose="02020603050405020304" pitchFamily="18" charset="0"/>
                            </a:rPr>
                            <m:t>𝐾𝐿</m:t>
                          </m:r>
                        </m:num>
                        <m:den>
                          <m:r>
                            <a:rPr lang="es-EC" sz="1400" i="1">
                              <a:effectLst/>
                              <a:latin typeface="Cambria Math" panose="02040503050406030204" pitchFamily="18" charset="0"/>
                              <a:ea typeface="SimSun" panose="02010600030101010101" pitchFamily="2" charset="-122"/>
                              <a:cs typeface="Times New Roman" panose="02020603050405020304" pitchFamily="18" charset="0"/>
                            </a:rPr>
                            <m:t>𝑟</m:t>
                          </m:r>
                        </m:den>
                      </m:f>
                      <m:r>
                        <a:rPr lang="es-EC" sz="1400" i="1">
                          <a:effectLst/>
                          <a:latin typeface="Cambria Math" panose="02040503050406030204" pitchFamily="18" charset="0"/>
                          <a:ea typeface="SimSun" panose="02010600030101010101" pitchFamily="2" charset="-122"/>
                          <a:cs typeface="Times New Roman" panose="02020603050405020304" pitchFamily="18" charset="0"/>
                        </a:rPr>
                        <m:t>∗</m:t>
                      </m:r>
                      <m:f>
                        <m:fPr>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fPr>
                        <m:num>
                          <m:r>
                            <a:rPr lang="es-EC" sz="1400">
                              <a:effectLst/>
                              <a:latin typeface="Cambria Math" panose="02040503050406030204" pitchFamily="18" charset="0"/>
                              <a:ea typeface="SimSun" panose="02010600030101010101" pitchFamily="2" charset="-122"/>
                              <a:cs typeface="Times New Roman" panose="02020603050405020304" pitchFamily="18" charset="0"/>
                            </a:rPr>
                            <m:t>1</m:t>
                          </m:r>
                        </m:num>
                        <m:den>
                          <m:r>
                            <m:rPr>
                              <m:sty m:val="p"/>
                            </m:rPr>
                            <a:rPr lang="es-EC" sz="1400">
                              <a:effectLst/>
                              <a:latin typeface="Cambria Math" panose="02040503050406030204" pitchFamily="18" charset="0"/>
                              <a:ea typeface="SimSun" panose="02010600030101010101" pitchFamily="2" charset="-122"/>
                              <a:cs typeface="Times New Roman" panose="02020603050405020304" pitchFamily="18" charset="0"/>
                            </a:rPr>
                            <m:t>π</m:t>
                          </m:r>
                        </m:den>
                      </m:f>
                      <m:rad>
                        <m:radPr>
                          <m:degHide m:val="on"/>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radPr>
                        <m:deg/>
                        <m:e>
                          <m:f>
                            <m:fPr>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fPr>
                            <m:num>
                              <m:r>
                                <a:rPr lang="es-EC" sz="1400" i="1">
                                  <a:effectLst/>
                                  <a:latin typeface="Cambria Math" panose="02040503050406030204" pitchFamily="18" charset="0"/>
                                  <a:ea typeface="SimSun" panose="02010600030101010101" pitchFamily="2" charset="-122"/>
                                  <a:cs typeface="Times New Roman" panose="02020603050405020304" pitchFamily="18" charset="0"/>
                                </a:rPr>
                                <m:t>𝐹𝑦</m:t>
                              </m:r>
                            </m:num>
                            <m:den>
                              <m:r>
                                <a:rPr lang="es-EC" sz="1400" i="1">
                                  <a:effectLst/>
                                  <a:latin typeface="Cambria Math" panose="02040503050406030204" pitchFamily="18" charset="0"/>
                                  <a:ea typeface="SimSun" panose="02010600030101010101" pitchFamily="2" charset="-122"/>
                                  <a:cs typeface="Times New Roman" panose="02020603050405020304" pitchFamily="18" charset="0"/>
                                </a:rPr>
                                <m:t>𝐸</m:t>
                              </m:r>
                            </m:den>
                          </m:f>
                        </m:e>
                      </m:rad>
                    </m:oMath>
                  </m:oMathPara>
                </a14:m>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7819959" y="513332"/>
                <a:ext cx="3731998" cy="1816588"/>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9124035" y="3130526"/>
                <a:ext cx="1565429" cy="3252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𝑃</m:t>
                          </m:r>
                        </m:e>
                        <m:sub>
                          <m:r>
                            <a:rPr lang="es-EC" sz="1400" i="1">
                              <a:latin typeface="Cambria Math" panose="02040503050406030204" pitchFamily="18" charset="0"/>
                            </a:rPr>
                            <m:t>𝑢</m:t>
                          </m:r>
                        </m:sub>
                      </m:sSub>
                      <m:r>
                        <a:rPr lang="es-EC" sz="1400" i="0">
                          <a:latin typeface="Cambria Math" panose="02040503050406030204" pitchFamily="18" charset="0"/>
                        </a:rPr>
                        <m:t>=</m:t>
                      </m:r>
                      <m:sSub>
                        <m:sSubPr>
                          <m:ctrlPr>
                            <a:rPr lang="es-EC" sz="1400" i="1">
                              <a:latin typeface="Cambria Math" panose="02040503050406030204" pitchFamily="18" charset="0"/>
                            </a:rPr>
                          </m:ctrlPr>
                        </m:sSubPr>
                        <m:e>
                          <m:r>
                            <a:rPr lang="es-EC" sz="1400" i="0">
                              <a:latin typeface="Cambria Math" panose="02040503050406030204" pitchFamily="18" charset="0"/>
                            </a:rPr>
                            <m:t>∅</m:t>
                          </m:r>
                        </m:e>
                        <m:sub>
                          <m:r>
                            <a:rPr lang="es-EC" sz="1400" i="1">
                              <a:latin typeface="Cambria Math" panose="02040503050406030204" pitchFamily="18" charset="0"/>
                            </a:rPr>
                            <m:t>𝑡</m:t>
                          </m:r>
                        </m:sub>
                      </m:sSub>
                      <m:r>
                        <a:rPr lang="es-EC" sz="1400" i="0">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𝐹</m:t>
                          </m:r>
                        </m:e>
                        <m:sub>
                          <m:r>
                            <a:rPr lang="es-EC" sz="1400" i="1">
                              <a:latin typeface="Cambria Math" panose="02040503050406030204" pitchFamily="18" charset="0"/>
                            </a:rPr>
                            <m:t>𝑐𝑟</m:t>
                          </m:r>
                        </m:sub>
                      </m:sSub>
                      <m:r>
                        <a:rPr lang="es-EC" sz="1400">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𝐴</m:t>
                          </m:r>
                        </m:e>
                        <m:sub>
                          <m:r>
                            <a:rPr lang="es-EC" sz="1400" i="1">
                              <a:latin typeface="Cambria Math" panose="02040503050406030204" pitchFamily="18" charset="0"/>
                            </a:rPr>
                            <m:t>𝑔</m:t>
                          </m:r>
                        </m:sub>
                      </m:sSub>
                    </m:oMath>
                  </m:oMathPara>
                </a14:m>
                <a:endParaRPr lang="es-EC" sz="1400" dirty="0"/>
              </a:p>
            </p:txBody>
          </p:sp>
        </mc:Choice>
        <mc:Fallback xmlns="">
          <p:sp>
            <p:nvSpPr>
              <p:cNvPr id="11" name="Rectángulo 10"/>
              <p:cNvSpPr>
                <a:spLocks noRot="1" noChangeAspect="1" noMove="1" noResize="1" noEditPoints="1" noAdjustHandles="1" noChangeArrowheads="1" noChangeShapeType="1" noTextEdit="1"/>
              </p:cNvSpPr>
              <p:nvPr/>
            </p:nvSpPr>
            <p:spPr>
              <a:xfrm>
                <a:off x="9124035" y="3130526"/>
                <a:ext cx="1565429" cy="325282"/>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8450687" y="3367787"/>
                <a:ext cx="2895600" cy="1559401"/>
              </a:xfrm>
              <a:prstGeom prst="rect">
                <a:avLst/>
              </a:prstGeom>
            </p:spPr>
            <p:txBody>
              <a:bodyPr wrap="square">
                <a:spAutoFit/>
              </a:bodyPr>
              <a:lstStyle/>
              <a:p>
                <a:pPr indent="180340" algn="just">
                  <a:lnSpc>
                    <a:spcPct val="150000"/>
                  </a:lnSpc>
                  <a:spcBef>
                    <a:spcPts val="200"/>
                  </a:spcBef>
                  <a:spcAft>
                    <a:spcPts val="200"/>
                  </a:spcAft>
                </a:pPr>
                <a:r>
                  <a:rPr lang="es-EC" sz="1600" dirty="0" smtClean="0">
                    <a:latin typeface="Times New Roman" panose="02020603050405020304" pitchFamily="18" charset="0"/>
                    <a:ea typeface="SimSun" panose="02010600030101010101" pitchFamily="2" charset="-122"/>
                    <a:cs typeface="Times New Roman" panose="02020603050405020304" pitchFamily="18" charset="0"/>
                  </a:rPr>
                  <a:t>Diseño de miembros a Flexión</a:t>
                </a:r>
              </a:p>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b="0" i="1" smtClean="0">
                              <a:latin typeface="Cambria Math" panose="02040503050406030204" pitchFamily="18" charset="0"/>
                            </a:rPr>
                            <m:t>𝑍</m:t>
                          </m:r>
                          <m:r>
                            <a:rPr lang="es-EC" sz="1400" b="0" i="1" smtClean="0">
                              <a:latin typeface="Cambria Math" panose="02040503050406030204" pitchFamily="18" charset="0"/>
                            </a:rPr>
                            <m:t>&gt;</m:t>
                          </m:r>
                          <m:r>
                            <a:rPr lang="es-EC" sz="1400" i="1">
                              <a:latin typeface="Cambria Math" panose="02040503050406030204" pitchFamily="18" charset="0"/>
                            </a:rPr>
                            <m:t>𝑍</m:t>
                          </m:r>
                        </m:e>
                        <m:sub>
                          <m:r>
                            <a:rPr lang="es-EC" sz="1400" i="1">
                              <a:latin typeface="Cambria Math" panose="02040503050406030204" pitchFamily="18" charset="0"/>
                            </a:rPr>
                            <m:t>𝑟𝑒𝑞</m:t>
                          </m:r>
                        </m:sub>
                      </m:sSub>
                    </m:oMath>
                  </m:oMathPara>
                </a14:m>
                <a:endParaRPr lang="es-EC" sz="1400" i="1" dirty="0" smtClean="0">
                  <a:effectLst/>
                  <a:latin typeface="Cambria Math" panose="02040503050406030204" pitchFamily="18" charset="0"/>
                  <a:ea typeface="SimSun" panose="02010600030101010101" pitchFamily="2" charset="-122"/>
                  <a:cs typeface="Times New Roman" panose="02020603050405020304" pitchFamily="18" charset="0"/>
                </a:endParaRPr>
              </a:p>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s-EC" sz="1400" i="1">
                              <a:effectLst/>
                              <a:latin typeface="Cambria Math" panose="02040503050406030204" pitchFamily="18" charset="0"/>
                              <a:ea typeface="SimSun" panose="02010600030101010101" pitchFamily="2" charset="-122"/>
                              <a:cs typeface="Times New Roman" panose="02020603050405020304" pitchFamily="18" charset="0"/>
                            </a:rPr>
                            <m:t>𝑀</m:t>
                          </m:r>
                        </m:e>
                        <m:sub>
                          <m:r>
                            <a:rPr lang="es-EC" sz="1400" i="1">
                              <a:effectLst/>
                              <a:latin typeface="Cambria Math" panose="02040503050406030204" pitchFamily="18" charset="0"/>
                              <a:ea typeface="SimSun" panose="02010600030101010101" pitchFamily="2" charset="-122"/>
                              <a:cs typeface="Times New Roman" panose="02020603050405020304" pitchFamily="18" charset="0"/>
                            </a:rPr>
                            <m:t>𝑢</m:t>
                          </m:r>
                        </m:sub>
                      </m:sSub>
                      <m:r>
                        <a:rPr lang="es-EC" sz="1400">
                          <a:effectLst/>
                          <a:latin typeface="Cambria Math" panose="02040503050406030204" pitchFamily="18" charset="0"/>
                          <a:ea typeface="SimSun" panose="02010600030101010101" pitchFamily="2" charset="-122"/>
                          <a:cs typeface="Times New Roman" panose="02020603050405020304" pitchFamily="18" charset="0"/>
                        </a:rPr>
                        <m:t>=</m:t>
                      </m:r>
                      <m:sSub>
                        <m:sSubPr>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s-EC" sz="1400">
                              <a:effectLst/>
                              <a:latin typeface="Cambria Math" panose="02040503050406030204" pitchFamily="18" charset="0"/>
                              <a:ea typeface="SimSun" panose="02010600030101010101" pitchFamily="2" charset="-122"/>
                              <a:cs typeface="Times New Roman" panose="02020603050405020304" pitchFamily="18" charset="0"/>
                            </a:rPr>
                            <m:t>∅</m:t>
                          </m:r>
                        </m:e>
                        <m:sub>
                          <m:r>
                            <a:rPr lang="es-EC" sz="1400" i="1">
                              <a:effectLst/>
                              <a:latin typeface="Cambria Math" panose="02040503050406030204" pitchFamily="18" charset="0"/>
                              <a:ea typeface="SimSun" panose="02010600030101010101" pitchFamily="2" charset="-122"/>
                              <a:cs typeface="Times New Roman" panose="02020603050405020304" pitchFamily="18" charset="0"/>
                            </a:rPr>
                            <m:t>𝑏</m:t>
                          </m:r>
                        </m:sub>
                      </m:sSub>
                      <m:r>
                        <a:rPr lang="es-EC" sz="1400" i="1">
                          <a:effectLst/>
                          <a:latin typeface="Cambria Math" panose="02040503050406030204" pitchFamily="18" charset="0"/>
                          <a:ea typeface="SimSun" panose="02010600030101010101" pitchFamily="2" charset="-122"/>
                          <a:cs typeface="Times New Roman" panose="02020603050405020304" pitchFamily="18" charset="0"/>
                        </a:rPr>
                        <m:t>∗</m:t>
                      </m:r>
                      <m:sSub>
                        <m:sSubPr>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s-EC" sz="1400" i="1">
                              <a:effectLst/>
                              <a:latin typeface="Cambria Math" panose="02040503050406030204" pitchFamily="18" charset="0"/>
                              <a:ea typeface="SimSun" panose="02010600030101010101" pitchFamily="2" charset="-122"/>
                              <a:cs typeface="Times New Roman" panose="02020603050405020304" pitchFamily="18" charset="0"/>
                            </a:rPr>
                            <m:t>𝑀</m:t>
                          </m:r>
                        </m:e>
                        <m:sub>
                          <m:r>
                            <a:rPr lang="es-EC" sz="1400" i="1">
                              <a:effectLst/>
                              <a:latin typeface="Cambria Math" panose="02040503050406030204" pitchFamily="18" charset="0"/>
                              <a:ea typeface="SimSun" panose="02010600030101010101" pitchFamily="2" charset="-122"/>
                              <a:cs typeface="Times New Roman" panose="02020603050405020304" pitchFamily="18" charset="0"/>
                            </a:rPr>
                            <m:t>𝑛</m:t>
                          </m:r>
                        </m:sub>
                      </m:sSub>
                    </m:oMath>
                  </m:oMathPara>
                </a14:m>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s-EC" sz="1400" i="1">
                              <a:effectLst/>
                              <a:latin typeface="Cambria Math" panose="02040503050406030204" pitchFamily="18" charset="0"/>
                              <a:ea typeface="SimSun" panose="02010600030101010101" pitchFamily="2" charset="-122"/>
                              <a:cs typeface="Times New Roman" panose="02020603050405020304" pitchFamily="18" charset="0"/>
                            </a:rPr>
                            <m:t>𝑀</m:t>
                          </m:r>
                        </m:e>
                        <m:sub>
                          <m:r>
                            <a:rPr lang="es-EC" sz="1400" i="1">
                              <a:effectLst/>
                              <a:latin typeface="Cambria Math" panose="02040503050406030204" pitchFamily="18" charset="0"/>
                              <a:ea typeface="SimSun" panose="02010600030101010101" pitchFamily="2" charset="-122"/>
                              <a:cs typeface="Times New Roman" panose="02020603050405020304" pitchFamily="18" charset="0"/>
                            </a:rPr>
                            <m:t>𝑢</m:t>
                          </m:r>
                        </m:sub>
                      </m:sSub>
                      <m:r>
                        <a:rPr lang="es-EC" sz="1400">
                          <a:effectLst/>
                          <a:latin typeface="Cambria Math" panose="02040503050406030204" pitchFamily="18" charset="0"/>
                          <a:ea typeface="SimSun" panose="02010600030101010101" pitchFamily="2" charset="-122"/>
                          <a:cs typeface="Times New Roman" panose="02020603050405020304" pitchFamily="18" charset="0"/>
                        </a:rPr>
                        <m:t>=</m:t>
                      </m:r>
                      <m:sSub>
                        <m:sSubPr>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s-EC" sz="1400">
                              <a:effectLst/>
                              <a:latin typeface="Cambria Math" panose="02040503050406030204" pitchFamily="18" charset="0"/>
                              <a:ea typeface="SimSun" panose="02010600030101010101" pitchFamily="2" charset="-122"/>
                              <a:cs typeface="Times New Roman" panose="02020603050405020304" pitchFamily="18" charset="0"/>
                            </a:rPr>
                            <m:t>∅</m:t>
                          </m:r>
                        </m:e>
                        <m:sub>
                          <m:r>
                            <a:rPr lang="es-EC" sz="1400" i="1">
                              <a:effectLst/>
                              <a:latin typeface="Cambria Math" panose="02040503050406030204" pitchFamily="18" charset="0"/>
                              <a:ea typeface="SimSun" panose="02010600030101010101" pitchFamily="2" charset="-122"/>
                              <a:cs typeface="Times New Roman" panose="02020603050405020304" pitchFamily="18" charset="0"/>
                            </a:rPr>
                            <m:t>𝑏</m:t>
                          </m:r>
                        </m:sub>
                      </m:sSub>
                      <m:r>
                        <a:rPr lang="es-EC" sz="1400" i="1">
                          <a:effectLst/>
                          <a:latin typeface="Cambria Math" panose="02040503050406030204" pitchFamily="18" charset="0"/>
                          <a:ea typeface="SimSun" panose="02010600030101010101" pitchFamily="2" charset="-122"/>
                          <a:cs typeface="Times New Roman" panose="02020603050405020304" pitchFamily="18" charset="0"/>
                        </a:rPr>
                        <m:t>∗</m:t>
                      </m:r>
                      <m:r>
                        <a:rPr lang="es-EC" sz="1400" i="1">
                          <a:effectLst/>
                          <a:latin typeface="Cambria Math" panose="02040503050406030204" pitchFamily="18" charset="0"/>
                          <a:ea typeface="SimSun" panose="02010600030101010101" pitchFamily="2" charset="-122"/>
                          <a:cs typeface="Times New Roman" panose="02020603050405020304" pitchFamily="18" charset="0"/>
                        </a:rPr>
                        <m:t>𝐹𝑦</m:t>
                      </m:r>
                      <m:r>
                        <a:rPr lang="es-EC" sz="1400" i="1">
                          <a:effectLst/>
                          <a:latin typeface="Cambria Math" panose="02040503050406030204" pitchFamily="18" charset="0"/>
                          <a:ea typeface="SimSun" panose="02010600030101010101" pitchFamily="2" charset="-122"/>
                          <a:cs typeface="Times New Roman" panose="02020603050405020304" pitchFamily="18" charset="0"/>
                        </a:rPr>
                        <m:t>∗</m:t>
                      </m:r>
                      <m:r>
                        <a:rPr lang="es-EC" sz="1400" i="1">
                          <a:effectLst/>
                          <a:latin typeface="Cambria Math" panose="02040503050406030204" pitchFamily="18" charset="0"/>
                          <a:ea typeface="SimSun" panose="02010600030101010101" pitchFamily="2" charset="-122"/>
                          <a:cs typeface="Times New Roman" panose="02020603050405020304" pitchFamily="18" charset="0"/>
                        </a:rPr>
                        <m:t>𝑍</m:t>
                      </m:r>
                    </m:oMath>
                  </m:oMathPara>
                </a14:m>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15" name="Rectángulo 14"/>
              <p:cNvSpPr>
                <a:spLocks noRot="1" noChangeAspect="1" noMove="1" noResize="1" noEditPoints="1" noAdjustHandles="1" noChangeArrowheads="1" noChangeShapeType="1" noTextEdit="1"/>
              </p:cNvSpPr>
              <p:nvPr/>
            </p:nvSpPr>
            <p:spPr>
              <a:xfrm>
                <a:off x="8450687" y="3367787"/>
                <a:ext cx="2895600" cy="1559401"/>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653838" y="4509125"/>
                <a:ext cx="2342147" cy="836126"/>
              </a:xfrm>
              <a:prstGeom prst="rect">
                <a:avLst/>
              </a:prstGeom>
            </p:spPr>
            <p:txBody>
              <a:bodyPr wrap="square">
                <a:spAutoFit/>
              </a:bodyPr>
              <a:lstStyle/>
              <a:p>
                <a:pPr indent="180340" algn="just">
                  <a:lnSpc>
                    <a:spcPct val="150000"/>
                  </a:lnSpc>
                  <a:spcBef>
                    <a:spcPts val="200"/>
                  </a:spcBef>
                  <a:spcAft>
                    <a:spcPts val="200"/>
                  </a:spcAft>
                </a:pPr>
                <a:r>
                  <a:rPr lang="es-EC" sz="1600" dirty="0">
                    <a:latin typeface="Times New Roman" panose="02020603050405020304" pitchFamily="18" charset="0"/>
                    <a:ea typeface="SimSun" panose="02010600030101010101" pitchFamily="2" charset="-122"/>
                    <a:cs typeface="Times New Roman" panose="02020603050405020304" pitchFamily="18" charset="0"/>
                  </a:rPr>
                  <a:t>Capacidad de la sección</a:t>
                </a:r>
              </a:p>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SimSun" panose="02010600030101010101" pitchFamily="2" charset="-122"/>
                          <a:cs typeface="Times New Roman" panose="02020603050405020304" pitchFamily="18" charset="0"/>
                        </a:rPr>
                        <m:t>𝑅</m:t>
                      </m:r>
                      <m:r>
                        <a:rPr lang="es-EC" sz="1400">
                          <a:effectLst/>
                          <a:latin typeface="Cambria Math" panose="02040503050406030204" pitchFamily="18" charset="0"/>
                          <a:ea typeface="SimSun" panose="02010600030101010101" pitchFamily="2" charset="-122"/>
                          <a:cs typeface="Times New Roman" panose="02020603050405020304" pitchFamily="18" charset="0"/>
                        </a:rPr>
                        <m:t>=</m:t>
                      </m:r>
                      <m:r>
                        <a:rPr lang="es-EC" sz="1400" i="1">
                          <a:effectLst/>
                          <a:latin typeface="Cambria Math" panose="02040503050406030204" pitchFamily="18" charset="0"/>
                          <a:ea typeface="SimSun" panose="02010600030101010101" pitchFamily="2" charset="-122"/>
                          <a:cs typeface="Times New Roman" panose="02020603050405020304" pitchFamily="18" charset="0"/>
                        </a:rPr>
                        <m:t>𝐴𝑥𝑙</m:t>
                      </m:r>
                      <m:r>
                        <a:rPr lang="es-EC" sz="1400">
                          <a:effectLst/>
                          <a:latin typeface="Cambria Math" panose="02040503050406030204" pitchFamily="18" charset="0"/>
                          <a:ea typeface="SimSun" panose="02010600030101010101" pitchFamily="2" charset="-122"/>
                          <a:cs typeface="Times New Roman" panose="02020603050405020304" pitchFamily="18" charset="0"/>
                        </a:rPr>
                        <m:t>+</m:t>
                      </m:r>
                      <m:r>
                        <a:rPr lang="es-EC" sz="1400" i="1">
                          <a:effectLst/>
                          <a:latin typeface="Cambria Math" panose="02040503050406030204" pitchFamily="18" charset="0"/>
                          <a:ea typeface="SimSun" panose="02010600030101010101" pitchFamily="2" charset="-122"/>
                          <a:cs typeface="Times New Roman" panose="02020603050405020304" pitchFamily="18" charset="0"/>
                        </a:rPr>
                        <m:t>𝑀𝑥</m:t>
                      </m:r>
                      <m:r>
                        <a:rPr lang="es-EC" sz="1400">
                          <a:effectLst/>
                          <a:latin typeface="Cambria Math" panose="02040503050406030204" pitchFamily="18" charset="0"/>
                          <a:ea typeface="SimSun" panose="02010600030101010101" pitchFamily="2" charset="-122"/>
                          <a:cs typeface="Times New Roman" panose="02020603050405020304" pitchFamily="18" charset="0"/>
                        </a:rPr>
                        <m:t>+</m:t>
                      </m:r>
                      <m:r>
                        <a:rPr lang="es-EC" sz="1400" i="1">
                          <a:effectLst/>
                          <a:latin typeface="Cambria Math" panose="02040503050406030204" pitchFamily="18" charset="0"/>
                          <a:ea typeface="SimSun" panose="02010600030101010101" pitchFamily="2" charset="-122"/>
                          <a:cs typeface="Times New Roman" panose="02020603050405020304" pitchFamily="18" charset="0"/>
                        </a:rPr>
                        <m:t>𝑀𝑦</m:t>
                      </m:r>
                    </m:oMath>
                  </m:oMathPara>
                </a14:m>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16" name="Rectángulo 15"/>
              <p:cNvSpPr>
                <a:spLocks noRot="1" noChangeAspect="1" noMove="1" noResize="1" noEditPoints="1" noAdjustHandles="1" noChangeArrowheads="1" noChangeShapeType="1" noTextEdit="1"/>
              </p:cNvSpPr>
              <p:nvPr/>
            </p:nvSpPr>
            <p:spPr>
              <a:xfrm>
                <a:off x="653838" y="4509125"/>
                <a:ext cx="2342147" cy="836126"/>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3712005" y="5158431"/>
                <a:ext cx="1144672" cy="4996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𝑀𝑥</m:t>
                      </m:r>
                      <m:r>
                        <a:rPr lang="es-EC" sz="1400" i="0">
                          <a:latin typeface="Cambria Math" panose="02040503050406030204" pitchFamily="18" charset="0"/>
                        </a:rPr>
                        <m:t>=</m:t>
                      </m:r>
                      <m:f>
                        <m:fPr>
                          <m:ctrlPr>
                            <a:rPr lang="es-EC" sz="1400" i="1">
                              <a:latin typeface="Cambria Math" panose="02040503050406030204" pitchFamily="18" charset="0"/>
                            </a:rPr>
                          </m:ctrlPr>
                        </m:fPr>
                        <m:num>
                          <m:sSub>
                            <m:sSubPr>
                              <m:ctrlPr>
                                <a:rPr lang="es-EC" sz="1400" i="1">
                                  <a:latin typeface="Cambria Math" panose="02040503050406030204" pitchFamily="18" charset="0"/>
                                </a:rPr>
                              </m:ctrlPr>
                            </m:sSubPr>
                            <m:e>
                              <m:r>
                                <a:rPr lang="es-EC" sz="1400" i="1">
                                  <a:latin typeface="Cambria Math" panose="02040503050406030204" pitchFamily="18" charset="0"/>
                                </a:rPr>
                                <m:t>𝑍</m:t>
                              </m:r>
                            </m:e>
                            <m:sub>
                              <m:r>
                                <a:rPr lang="es-EC" sz="1400" i="1">
                                  <a:latin typeface="Cambria Math" panose="02040503050406030204" pitchFamily="18" charset="0"/>
                                </a:rPr>
                                <m:t>𝑟𝑒𝑞</m:t>
                              </m:r>
                            </m:sub>
                          </m:sSub>
                          <m:r>
                            <a:rPr lang="es-EC" sz="1400" i="1">
                              <a:latin typeface="Cambria Math" panose="02040503050406030204" pitchFamily="18" charset="0"/>
                            </a:rPr>
                            <m:t>𝑥</m:t>
                          </m:r>
                        </m:num>
                        <m:den>
                          <m:r>
                            <a:rPr lang="es-EC" sz="1400" i="1">
                              <a:latin typeface="Cambria Math" panose="02040503050406030204" pitchFamily="18" charset="0"/>
                            </a:rPr>
                            <m:t>𝑍</m:t>
                          </m:r>
                        </m:den>
                      </m:f>
                    </m:oMath>
                  </m:oMathPara>
                </a14:m>
                <a:endParaRPr lang="es-EC" sz="1400" dirty="0"/>
              </a:p>
            </p:txBody>
          </p:sp>
        </mc:Choice>
        <mc:Fallback xmlns="">
          <p:sp>
            <p:nvSpPr>
              <p:cNvPr id="17" name="Rectángulo 16"/>
              <p:cNvSpPr>
                <a:spLocks noRot="1" noChangeAspect="1" noMove="1" noResize="1" noEditPoints="1" noAdjustHandles="1" noChangeArrowheads="1" noChangeShapeType="1" noTextEdit="1"/>
              </p:cNvSpPr>
              <p:nvPr/>
            </p:nvSpPr>
            <p:spPr>
              <a:xfrm>
                <a:off x="3712005" y="5158431"/>
                <a:ext cx="1144672" cy="499689"/>
              </a:xfrm>
              <a:prstGeom prst="rect">
                <a:avLst/>
              </a:prstGeom>
              <a:blipFill rotWithShape="0">
                <a:blip r:embed="rId7"/>
                <a:stretch>
                  <a:fillRect b="-243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9" name="Rectángulo 18"/>
              <p:cNvSpPr/>
              <p:nvPr/>
            </p:nvSpPr>
            <p:spPr>
              <a:xfrm>
                <a:off x="2680319" y="5158431"/>
                <a:ext cx="1101905" cy="532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𝐴𝑥𝑙</m:t>
                      </m:r>
                      <m:r>
                        <a:rPr lang="es-EC" sz="1400" i="0">
                          <a:latin typeface="Cambria Math" panose="02040503050406030204" pitchFamily="18" charset="0"/>
                        </a:rPr>
                        <m:t>=</m:t>
                      </m:r>
                      <m:f>
                        <m:fPr>
                          <m:ctrlPr>
                            <a:rPr lang="es-EC" sz="1400" i="1">
                              <a:latin typeface="Cambria Math" panose="02040503050406030204" pitchFamily="18" charset="0"/>
                            </a:rPr>
                          </m:ctrlPr>
                        </m:fPr>
                        <m:num>
                          <m:sSub>
                            <m:sSubPr>
                              <m:ctrlPr>
                                <a:rPr lang="es-EC" sz="1400" i="1">
                                  <a:latin typeface="Cambria Math" panose="02040503050406030204" pitchFamily="18" charset="0"/>
                                </a:rPr>
                              </m:ctrlPr>
                            </m:sSubPr>
                            <m:e>
                              <m:r>
                                <a:rPr lang="es-EC" sz="1400" i="1">
                                  <a:latin typeface="Cambria Math" panose="02040503050406030204" pitchFamily="18" charset="0"/>
                                </a:rPr>
                                <m:t>𝑃</m:t>
                              </m:r>
                            </m:e>
                            <m:sub>
                              <m:r>
                                <a:rPr lang="es-EC" sz="1400" i="1">
                                  <a:latin typeface="Cambria Math" panose="02040503050406030204" pitchFamily="18" charset="0"/>
                                </a:rPr>
                                <m:t>𝑟𝑒𝑎𝑙</m:t>
                              </m:r>
                            </m:sub>
                          </m:sSub>
                        </m:num>
                        <m:den>
                          <m:sSub>
                            <m:sSubPr>
                              <m:ctrlPr>
                                <a:rPr lang="es-EC" sz="1400" i="1">
                                  <a:latin typeface="Cambria Math" panose="02040503050406030204" pitchFamily="18" charset="0"/>
                                </a:rPr>
                              </m:ctrlPr>
                            </m:sSubPr>
                            <m:e>
                              <m:r>
                                <a:rPr lang="es-EC" sz="1400" i="1">
                                  <a:latin typeface="Cambria Math" panose="02040503050406030204" pitchFamily="18" charset="0"/>
                                </a:rPr>
                                <m:t>𝑃</m:t>
                              </m:r>
                            </m:e>
                            <m:sub>
                              <m:r>
                                <a:rPr lang="es-EC" sz="1400" i="1">
                                  <a:latin typeface="Cambria Math" panose="02040503050406030204" pitchFamily="18" charset="0"/>
                                </a:rPr>
                                <m:t>𝑢</m:t>
                              </m:r>
                            </m:sub>
                          </m:sSub>
                        </m:den>
                      </m:f>
                    </m:oMath>
                  </m:oMathPara>
                </a14:m>
                <a:endParaRPr lang="es-EC" sz="1400" dirty="0"/>
              </a:p>
            </p:txBody>
          </p:sp>
        </mc:Choice>
        <mc:Fallback xmlns="">
          <p:sp>
            <p:nvSpPr>
              <p:cNvPr id="19" name="Rectángulo 18"/>
              <p:cNvSpPr>
                <a:spLocks noRot="1" noChangeAspect="1" noMove="1" noResize="1" noEditPoints="1" noAdjustHandles="1" noChangeArrowheads="1" noChangeShapeType="1" noTextEdit="1"/>
              </p:cNvSpPr>
              <p:nvPr/>
            </p:nvSpPr>
            <p:spPr>
              <a:xfrm>
                <a:off x="2680319" y="5158431"/>
                <a:ext cx="1101905" cy="532005"/>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Rectángulo 23"/>
              <p:cNvSpPr/>
              <p:nvPr/>
            </p:nvSpPr>
            <p:spPr>
              <a:xfrm>
                <a:off x="4813910" y="5158430"/>
                <a:ext cx="1149545" cy="4996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𝑀𝑦</m:t>
                      </m:r>
                      <m:r>
                        <a:rPr lang="es-EC" sz="1400" i="0">
                          <a:latin typeface="Cambria Math" panose="02040503050406030204" pitchFamily="18" charset="0"/>
                        </a:rPr>
                        <m:t>=</m:t>
                      </m:r>
                      <m:f>
                        <m:fPr>
                          <m:ctrlPr>
                            <a:rPr lang="es-EC" sz="1400" i="1">
                              <a:latin typeface="Cambria Math" panose="02040503050406030204" pitchFamily="18" charset="0"/>
                            </a:rPr>
                          </m:ctrlPr>
                        </m:fPr>
                        <m:num>
                          <m:sSub>
                            <m:sSubPr>
                              <m:ctrlPr>
                                <a:rPr lang="es-EC" sz="1400" i="1">
                                  <a:latin typeface="Cambria Math" panose="02040503050406030204" pitchFamily="18" charset="0"/>
                                </a:rPr>
                              </m:ctrlPr>
                            </m:sSubPr>
                            <m:e>
                              <m:r>
                                <a:rPr lang="es-EC" sz="1400" i="1">
                                  <a:latin typeface="Cambria Math" panose="02040503050406030204" pitchFamily="18" charset="0"/>
                                </a:rPr>
                                <m:t>𝑍</m:t>
                              </m:r>
                            </m:e>
                            <m:sub>
                              <m:r>
                                <a:rPr lang="es-EC" sz="1400" i="1">
                                  <a:latin typeface="Cambria Math" panose="02040503050406030204" pitchFamily="18" charset="0"/>
                                </a:rPr>
                                <m:t>𝑟𝑒𝑞</m:t>
                              </m:r>
                            </m:sub>
                          </m:sSub>
                          <m:r>
                            <a:rPr lang="es-EC" sz="1400" i="1">
                              <a:latin typeface="Cambria Math" panose="02040503050406030204" pitchFamily="18" charset="0"/>
                            </a:rPr>
                            <m:t>𝑦</m:t>
                          </m:r>
                        </m:num>
                        <m:den>
                          <m:r>
                            <a:rPr lang="es-EC" sz="1400" i="1">
                              <a:latin typeface="Cambria Math" panose="02040503050406030204" pitchFamily="18" charset="0"/>
                            </a:rPr>
                            <m:t>𝑍</m:t>
                          </m:r>
                        </m:den>
                      </m:f>
                    </m:oMath>
                  </m:oMathPara>
                </a14:m>
                <a:endParaRPr lang="es-EC" sz="1400" dirty="0"/>
              </a:p>
            </p:txBody>
          </p:sp>
        </mc:Choice>
        <mc:Fallback xmlns="">
          <p:sp>
            <p:nvSpPr>
              <p:cNvPr id="24" name="Rectángulo 23"/>
              <p:cNvSpPr>
                <a:spLocks noRot="1" noChangeAspect="1" noMove="1" noResize="1" noEditPoints="1" noAdjustHandles="1" noChangeArrowheads="1" noChangeShapeType="1" noTextEdit="1"/>
              </p:cNvSpPr>
              <p:nvPr/>
            </p:nvSpPr>
            <p:spPr>
              <a:xfrm>
                <a:off x="4813910" y="5158430"/>
                <a:ext cx="1149545" cy="499689"/>
              </a:xfrm>
              <a:prstGeom prst="rect">
                <a:avLst/>
              </a:prstGeom>
              <a:blipFill rotWithShape="0">
                <a:blip r:embed="rId9"/>
                <a:stretch>
                  <a:fillRect b="-243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9" name="Rectángulo 28"/>
              <p:cNvSpPr/>
              <p:nvPr/>
            </p:nvSpPr>
            <p:spPr>
              <a:xfrm>
                <a:off x="8160569" y="2137525"/>
                <a:ext cx="2087719" cy="860107"/>
              </a:xfrm>
              <a:prstGeom prst="rect">
                <a:avLst/>
              </a:prstGeom>
            </p:spPr>
            <p:txBody>
              <a:bodyPr wrap="square">
                <a:spAutoFit/>
              </a:bodyPr>
              <a:lstStyle/>
              <a:p>
                <a:pPr lvl="0" algn="just">
                  <a:lnSpc>
                    <a:spcPct val="150000"/>
                  </a:lnSpc>
                  <a:spcBef>
                    <a:spcPts val="200"/>
                  </a:spcBef>
                  <a:spcAft>
                    <a:spcPts val="200"/>
                  </a:spcAft>
                </a:pPr>
                <a:r>
                  <a:rPr lang="es-EC" sz="1400" dirty="0" smtClean="0">
                    <a:ea typeface="SimSun" panose="02010600030101010101" pitchFamily="2" charset="-122"/>
                    <a:cs typeface="Times New Roman" panose="02020603050405020304" pitchFamily="18" charset="0"/>
                  </a:rPr>
                  <a:t>a) </a:t>
                </a:r>
                <a14:m>
                  <m:oMath xmlns:m="http://schemas.openxmlformats.org/officeDocument/2006/math">
                    <m:r>
                      <a:rPr lang="es-EC" sz="1400" i="1">
                        <a:effectLst/>
                        <a:latin typeface="Cambria Math" panose="02040503050406030204" pitchFamily="18" charset="0"/>
                        <a:ea typeface="SimSun" panose="02010600030101010101" pitchFamily="2" charset="-122"/>
                        <a:cs typeface="Times New Roman" panose="02020603050405020304" pitchFamily="18" charset="0"/>
                      </a:rPr>
                      <m:t>𝜆</m:t>
                    </m:r>
                    <m:r>
                      <a:rPr lang="es-EC" sz="1400" i="1">
                        <a:effectLst/>
                        <a:latin typeface="Cambria Math" panose="02040503050406030204" pitchFamily="18" charset="0"/>
                        <a:ea typeface="SimSun" panose="02010600030101010101" pitchFamily="2" charset="-122"/>
                        <a:cs typeface="Times New Roman" panose="02020603050405020304" pitchFamily="18" charset="0"/>
                      </a:rPr>
                      <m:t>𝑐</m:t>
                    </m:r>
                    <m:r>
                      <a:rPr lang="es-EC" sz="1400">
                        <a:effectLst/>
                        <a:latin typeface="Cambria Math" panose="02040503050406030204" pitchFamily="18" charset="0"/>
                        <a:ea typeface="SimSun" panose="02010600030101010101" pitchFamily="2" charset="-122"/>
                        <a:cs typeface="Times New Roman" panose="02020603050405020304" pitchFamily="18" charset="0"/>
                      </a:rPr>
                      <m:t>≤2.25</m:t>
                    </m:r>
                  </m:oMath>
                </a14:m>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s-EC" sz="1400" i="1">
                              <a:effectLst/>
                              <a:latin typeface="Cambria Math" panose="02040503050406030204" pitchFamily="18" charset="0"/>
                              <a:ea typeface="SimSun" panose="02010600030101010101" pitchFamily="2" charset="-122"/>
                              <a:cs typeface="Times New Roman" panose="02020603050405020304" pitchFamily="18" charset="0"/>
                            </a:rPr>
                            <m:t>𝐹</m:t>
                          </m:r>
                        </m:e>
                        <m:sub>
                          <m:r>
                            <a:rPr lang="es-EC" sz="1400" i="1">
                              <a:effectLst/>
                              <a:latin typeface="Cambria Math" panose="02040503050406030204" pitchFamily="18" charset="0"/>
                              <a:ea typeface="SimSun" panose="02010600030101010101" pitchFamily="2" charset="-122"/>
                              <a:cs typeface="Times New Roman" panose="02020603050405020304" pitchFamily="18" charset="0"/>
                            </a:rPr>
                            <m:t>𝑐𝑟</m:t>
                          </m:r>
                        </m:sub>
                      </m:sSub>
                      <m:r>
                        <a:rPr lang="es-EC" sz="1400">
                          <a:effectLst/>
                          <a:latin typeface="Cambria Math" panose="02040503050406030204" pitchFamily="18" charset="0"/>
                          <a:ea typeface="SimSun" panose="02010600030101010101" pitchFamily="2" charset="-122"/>
                          <a:cs typeface="Times New Roman" panose="02020603050405020304" pitchFamily="18" charset="0"/>
                        </a:rPr>
                        <m:t>=</m:t>
                      </m:r>
                      <m:d>
                        <m:dPr>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dPr>
                        <m:e>
                          <m:sSup>
                            <m:sSupPr>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s-EC" sz="1400">
                                  <a:effectLst/>
                                  <a:latin typeface="Cambria Math" panose="02040503050406030204" pitchFamily="18" charset="0"/>
                                  <a:ea typeface="SimSun" panose="02010600030101010101" pitchFamily="2" charset="-122"/>
                                  <a:cs typeface="Times New Roman" panose="02020603050405020304" pitchFamily="18" charset="0"/>
                                </a:rPr>
                                <m:t>0.658</m:t>
                              </m:r>
                            </m:e>
                            <m:sup>
                              <m:sSup>
                                <m:sSupPr>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s-EC" sz="1400" i="1">
                                      <a:effectLst/>
                                      <a:latin typeface="Cambria Math" panose="02040503050406030204" pitchFamily="18" charset="0"/>
                                      <a:ea typeface="SimSun" panose="02010600030101010101" pitchFamily="2" charset="-122"/>
                                      <a:cs typeface="Times New Roman" panose="02020603050405020304" pitchFamily="18" charset="0"/>
                                    </a:rPr>
                                    <m:t>𝜆</m:t>
                                  </m:r>
                                  <m:r>
                                    <a:rPr lang="es-EC" sz="1400" i="1">
                                      <a:effectLst/>
                                      <a:latin typeface="Cambria Math" panose="02040503050406030204" pitchFamily="18" charset="0"/>
                                      <a:ea typeface="SimSun" panose="02010600030101010101" pitchFamily="2" charset="-122"/>
                                      <a:cs typeface="Times New Roman" panose="02020603050405020304" pitchFamily="18" charset="0"/>
                                    </a:rPr>
                                    <m:t>𝑐</m:t>
                                  </m:r>
                                </m:e>
                                <m:sup>
                                  <m:r>
                                    <a:rPr lang="es-EC" sz="1400">
                                      <a:effectLst/>
                                      <a:latin typeface="Cambria Math" panose="02040503050406030204" pitchFamily="18" charset="0"/>
                                      <a:ea typeface="SimSun" panose="02010600030101010101" pitchFamily="2" charset="-122"/>
                                      <a:cs typeface="Times New Roman" panose="02020603050405020304" pitchFamily="18" charset="0"/>
                                    </a:rPr>
                                    <m:t>2</m:t>
                                  </m:r>
                                </m:sup>
                              </m:sSup>
                            </m:sup>
                          </m:sSup>
                        </m:e>
                      </m:d>
                      <m:r>
                        <a:rPr lang="es-EC" sz="1400" i="1">
                          <a:effectLst/>
                          <a:latin typeface="Cambria Math" panose="02040503050406030204" pitchFamily="18" charset="0"/>
                          <a:ea typeface="SimSun" panose="02010600030101010101" pitchFamily="2" charset="-122"/>
                          <a:cs typeface="Times New Roman" panose="02020603050405020304" pitchFamily="18" charset="0"/>
                        </a:rPr>
                        <m:t>∗</m:t>
                      </m:r>
                      <m:r>
                        <a:rPr lang="es-EC" sz="1400" i="1">
                          <a:effectLst/>
                          <a:latin typeface="Cambria Math" panose="02040503050406030204" pitchFamily="18" charset="0"/>
                          <a:ea typeface="SimSun" panose="02010600030101010101" pitchFamily="2" charset="-122"/>
                          <a:cs typeface="Times New Roman" panose="02020603050405020304" pitchFamily="18" charset="0"/>
                        </a:rPr>
                        <m:t>𝐹𝑦</m:t>
                      </m:r>
                    </m:oMath>
                  </m:oMathPara>
                </a14:m>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29" name="Rectángulo 28"/>
              <p:cNvSpPr>
                <a:spLocks noRot="1" noChangeAspect="1" noMove="1" noResize="1" noEditPoints="1" noAdjustHandles="1" noChangeArrowheads="1" noChangeShapeType="1" noTextEdit="1"/>
              </p:cNvSpPr>
              <p:nvPr/>
            </p:nvSpPr>
            <p:spPr>
              <a:xfrm>
                <a:off x="8160569" y="2137525"/>
                <a:ext cx="2087719" cy="860107"/>
              </a:xfrm>
              <a:prstGeom prst="rect">
                <a:avLst/>
              </a:prstGeom>
              <a:blipFill rotWithShape="0">
                <a:blip r:embed="rId10"/>
                <a:stretch>
                  <a:fillRect l="-87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0" name="Rectángulo 29"/>
              <p:cNvSpPr/>
              <p:nvPr/>
            </p:nvSpPr>
            <p:spPr>
              <a:xfrm>
                <a:off x="10243349" y="2083764"/>
                <a:ext cx="2017295" cy="1080552"/>
              </a:xfrm>
              <a:prstGeom prst="rect">
                <a:avLst/>
              </a:prstGeom>
            </p:spPr>
            <p:txBody>
              <a:bodyPr wrap="square">
                <a:spAutoFit/>
              </a:bodyPr>
              <a:lstStyle/>
              <a:p>
                <a:pPr lvl="0" algn="just">
                  <a:lnSpc>
                    <a:spcPct val="150000"/>
                  </a:lnSpc>
                  <a:spcBef>
                    <a:spcPts val="200"/>
                  </a:spcBef>
                  <a:spcAft>
                    <a:spcPts val="200"/>
                  </a:spcAft>
                </a:pPr>
                <a:r>
                  <a:rPr lang="es-EC" sz="1400" dirty="0">
                    <a:ea typeface="SimSun" panose="02010600030101010101" pitchFamily="2" charset="-122"/>
                    <a:cs typeface="Times New Roman" panose="02020603050405020304" pitchFamily="18" charset="0"/>
                  </a:rPr>
                  <a:t>b) </a:t>
                </a:r>
                <a14:m>
                  <m:oMath xmlns:m="http://schemas.openxmlformats.org/officeDocument/2006/math">
                    <m:r>
                      <a:rPr lang="es-EC" sz="1400" i="1">
                        <a:latin typeface="Cambria Math" panose="02040503050406030204" pitchFamily="18" charset="0"/>
                        <a:ea typeface="SimSun" panose="02010600030101010101" pitchFamily="2" charset="-122"/>
                        <a:cs typeface="Times New Roman" panose="02020603050405020304" pitchFamily="18" charset="0"/>
                      </a:rPr>
                      <m:t>𝜆</m:t>
                    </m:r>
                    <m:r>
                      <a:rPr lang="es-EC" sz="1400" i="1">
                        <a:latin typeface="Cambria Math" panose="02040503050406030204" pitchFamily="18" charset="0"/>
                        <a:ea typeface="SimSun" panose="02010600030101010101" pitchFamily="2" charset="-122"/>
                        <a:cs typeface="Times New Roman" panose="02020603050405020304" pitchFamily="18" charset="0"/>
                      </a:rPr>
                      <m:t>𝑐</m:t>
                    </m:r>
                    <m:r>
                      <a:rPr lang="es-EC" sz="1400">
                        <a:latin typeface="Cambria Math" panose="02040503050406030204" pitchFamily="18" charset="0"/>
                        <a:ea typeface="SimSun" panose="02010600030101010101" pitchFamily="2" charset="-122"/>
                        <a:cs typeface="Times New Roman" panose="02020603050405020304" pitchFamily="18" charset="0"/>
                      </a:rPr>
                      <m:t>&gt;2.25</m:t>
                    </m:r>
                  </m:oMath>
                </a14:m>
                <a:endParaRPr lang="es-EC" sz="1400" dirty="0">
                  <a:latin typeface="Times New Roman" panose="02020603050405020304" pitchFamily="18" charset="0"/>
                  <a:ea typeface="SimSun" panose="02010600030101010101" pitchFamily="2" charset="-122"/>
                  <a:cs typeface="Times New Roman" panose="02020603050405020304" pitchFamily="18" charset="0"/>
                </a:endParaRPr>
              </a:p>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ea typeface="SimSun" panose="02010600030101010101" pitchFamily="2" charset="-122"/>
                              <a:cs typeface="Times New Roman" panose="02020603050405020304" pitchFamily="18" charset="0"/>
                            </a:rPr>
                          </m:ctrlPr>
                        </m:sSubPr>
                        <m:e>
                          <m:r>
                            <a:rPr lang="es-EC" sz="1400" i="1">
                              <a:latin typeface="Cambria Math" panose="02040503050406030204" pitchFamily="18" charset="0"/>
                              <a:ea typeface="SimSun" panose="02010600030101010101" pitchFamily="2" charset="-122"/>
                              <a:cs typeface="Times New Roman" panose="02020603050405020304" pitchFamily="18" charset="0"/>
                            </a:rPr>
                            <m:t>𝐹</m:t>
                          </m:r>
                        </m:e>
                        <m:sub>
                          <m:r>
                            <a:rPr lang="es-EC" sz="1400" i="1">
                              <a:latin typeface="Cambria Math" panose="02040503050406030204" pitchFamily="18" charset="0"/>
                              <a:ea typeface="SimSun" panose="02010600030101010101" pitchFamily="2" charset="-122"/>
                              <a:cs typeface="Times New Roman" panose="02020603050405020304" pitchFamily="18" charset="0"/>
                            </a:rPr>
                            <m:t>𝑐𝑟</m:t>
                          </m:r>
                        </m:sub>
                      </m:sSub>
                      <m:r>
                        <a:rPr lang="es-EC" sz="1400">
                          <a:latin typeface="Cambria Math" panose="02040503050406030204" pitchFamily="18" charset="0"/>
                          <a:ea typeface="SimSun" panose="02010600030101010101" pitchFamily="2" charset="-122"/>
                          <a:cs typeface="Times New Roman" panose="02020603050405020304" pitchFamily="18" charset="0"/>
                        </a:rPr>
                        <m:t>=</m:t>
                      </m:r>
                      <m:f>
                        <m:fPr>
                          <m:ctrlPr>
                            <a:rPr lang="es-EC" sz="1400" i="1">
                              <a:latin typeface="Cambria Math" panose="02040503050406030204" pitchFamily="18" charset="0"/>
                              <a:ea typeface="SimSun" panose="02010600030101010101" pitchFamily="2" charset="-122"/>
                              <a:cs typeface="Times New Roman" panose="02020603050405020304" pitchFamily="18" charset="0"/>
                            </a:rPr>
                          </m:ctrlPr>
                        </m:fPr>
                        <m:num>
                          <m:r>
                            <a:rPr lang="es-EC" sz="1400">
                              <a:latin typeface="Cambria Math" panose="02040503050406030204" pitchFamily="18" charset="0"/>
                              <a:ea typeface="SimSun" panose="02010600030101010101" pitchFamily="2" charset="-122"/>
                              <a:cs typeface="Times New Roman" panose="02020603050405020304" pitchFamily="18" charset="0"/>
                            </a:rPr>
                            <m:t>0.658</m:t>
                          </m:r>
                        </m:num>
                        <m:den>
                          <m:sSup>
                            <m:sSupPr>
                              <m:ctrlPr>
                                <a:rPr lang="es-EC" sz="1400" i="1">
                                  <a:latin typeface="Cambria Math" panose="02040503050406030204" pitchFamily="18" charset="0"/>
                                  <a:ea typeface="SimSun" panose="02010600030101010101" pitchFamily="2" charset="-122"/>
                                  <a:cs typeface="Times New Roman" panose="02020603050405020304" pitchFamily="18" charset="0"/>
                                </a:rPr>
                              </m:ctrlPr>
                            </m:sSupPr>
                            <m:e>
                              <m:r>
                                <a:rPr lang="es-EC" sz="1400" i="1">
                                  <a:latin typeface="Cambria Math" panose="02040503050406030204" pitchFamily="18" charset="0"/>
                                  <a:ea typeface="SimSun" panose="02010600030101010101" pitchFamily="2" charset="-122"/>
                                  <a:cs typeface="Times New Roman" panose="02020603050405020304" pitchFamily="18" charset="0"/>
                                </a:rPr>
                                <m:t>𝜆</m:t>
                              </m:r>
                              <m:r>
                                <a:rPr lang="es-EC" sz="1400" i="1">
                                  <a:latin typeface="Cambria Math" panose="02040503050406030204" pitchFamily="18" charset="0"/>
                                  <a:ea typeface="SimSun" panose="02010600030101010101" pitchFamily="2" charset="-122"/>
                                  <a:cs typeface="Times New Roman" panose="02020603050405020304" pitchFamily="18" charset="0"/>
                                </a:rPr>
                                <m:t>𝑐</m:t>
                              </m:r>
                            </m:e>
                            <m:sup>
                              <m:r>
                                <a:rPr lang="es-EC" sz="1400">
                                  <a:latin typeface="Cambria Math" panose="02040503050406030204" pitchFamily="18" charset="0"/>
                                  <a:ea typeface="SimSun" panose="02010600030101010101" pitchFamily="2" charset="-122"/>
                                  <a:cs typeface="Times New Roman" panose="02020603050405020304" pitchFamily="18" charset="0"/>
                                </a:rPr>
                                <m:t>2</m:t>
                              </m:r>
                            </m:sup>
                          </m:sSup>
                        </m:den>
                      </m:f>
                      <m:r>
                        <a:rPr lang="es-EC" sz="1400" i="1">
                          <a:latin typeface="Cambria Math" panose="02040503050406030204" pitchFamily="18" charset="0"/>
                          <a:ea typeface="SimSun" panose="02010600030101010101" pitchFamily="2" charset="-122"/>
                          <a:cs typeface="Times New Roman" panose="02020603050405020304" pitchFamily="18" charset="0"/>
                        </a:rPr>
                        <m:t>∗</m:t>
                      </m:r>
                      <m:r>
                        <a:rPr lang="es-EC" sz="1400" i="1">
                          <a:latin typeface="Cambria Math" panose="02040503050406030204" pitchFamily="18" charset="0"/>
                          <a:ea typeface="SimSun" panose="02010600030101010101" pitchFamily="2" charset="-122"/>
                          <a:cs typeface="Times New Roman" panose="02020603050405020304" pitchFamily="18" charset="0"/>
                        </a:rPr>
                        <m:t>𝐹𝑦</m:t>
                      </m:r>
                    </m:oMath>
                  </m:oMathPara>
                </a14:m>
                <a:endParaRPr lang="es-EC" sz="1400" dirty="0">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30" name="Rectángulo 29"/>
              <p:cNvSpPr>
                <a:spLocks noRot="1" noChangeAspect="1" noMove="1" noResize="1" noEditPoints="1" noAdjustHandles="1" noChangeArrowheads="1" noChangeShapeType="1" noTextEdit="1"/>
              </p:cNvSpPr>
              <p:nvPr/>
            </p:nvSpPr>
            <p:spPr>
              <a:xfrm>
                <a:off x="10243349" y="2083764"/>
                <a:ext cx="2017295" cy="1080552"/>
              </a:xfrm>
              <a:prstGeom prst="rect">
                <a:avLst/>
              </a:prstGeom>
              <a:blipFill rotWithShape="0">
                <a:blip r:embed="rId11"/>
                <a:stretch>
                  <a:fillRect l="-906"/>
                </a:stretch>
              </a:blipFill>
            </p:spPr>
            <p:txBody>
              <a:bodyPr/>
              <a:lstStyle/>
              <a:p>
                <a:r>
                  <a:rPr lang="es-EC">
                    <a:noFill/>
                  </a:rPr>
                  <a:t> </a:t>
                </a:r>
              </a:p>
            </p:txBody>
          </p:sp>
        </mc:Fallback>
      </mc:AlternateContent>
      <p:sp>
        <p:nvSpPr>
          <p:cNvPr id="31" name="Flecha derecha 30"/>
          <p:cNvSpPr/>
          <p:nvPr/>
        </p:nvSpPr>
        <p:spPr>
          <a:xfrm>
            <a:off x="1637430" y="5353281"/>
            <a:ext cx="757921" cy="19589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32" name="Rectángulo 31"/>
              <p:cNvSpPr/>
              <p:nvPr/>
            </p:nvSpPr>
            <p:spPr>
              <a:xfrm>
                <a:off x="8404807" y="4788409"/>
                <a:ext cx="3003884" cy="1257395"/>
              </a:xfrm>
              <a:prstGeom prst="rect">
                <a:avLst/>
              </a:prstGeom>
            </p:spPr>
            <p:txBody>
              <a:bodyPr wrap="square">
                <a:spAutoFit/>
              </a:bodyPr>
              <a:lstStyle/>
              <a:p>
                <a:pPr indent="180340" algn="just">
                  <a:lnSpc>
                    <a:spcPct val="150000"/>
                  </a:lnSpc>
                  <a:spcBef>
                    <a:spcPts val="200"/>
                  </a:spcBef>
                  <a:spcAft>
                    <a:spcPts val="200"/>
                  </a:spcAft>
                </a:pPr>
                <a:r>
                  <a:rPr lang="es-EC" sz="1600" dirty="0" smtClean="0">
                    <a:latin typeface="Times New Roman" panose="02020603050405020304" pitchFamily="18" charset="0"/>
                    <a:ea typeface="SimSun" panose="02010600030101010101" pitchFamily="2" charset="-122"/>
                    <a:cs typeface="Times New Roman" panose="02020603050405020304" pitchFamily="18" charset="0"/>
                  </a:rPr>
                  <a:t>Diseño de miembros a Tracción</a:t>
                </a:r>
              </a:p>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ea typeface="SimSun" panose="02010600030101010101" pitchFamily="2" charset="-122"/>
                              <a:cs typeface="Times New Roman" panose="02020603050405020304" pitchFamily="18" charset="0"/>
                            </a:rPr>
                          </m:ctrlPr>
                        </m:sSubPr>
                        <m:e>
                          <m:r>
                            <a:rPr lang="es-EC" sz="1600" i="1">
                              <a:latin typeface="Cambria Math" panose="02040503050406030204" pitchFamily="18" charset="0"/>
                              <a:ea typeface="SimSun" panose="02010600030101010101" pitchFamily="2" charset="-122"/>
                              <a:cs typeface="Times New Roman" panose="02020603050405020304" pitchFamily="18" charset="0"/>
                            </a:rPr>
                            <m:t>𝑃</m:t>
                          </m:r>
                        </m:e>
                        <m:sub>
                          <m:r>
                            <a:rPr lang="es-EC" sz="1600" i="1">
                              <a:latin typeface="Cambria Math" panose="02040503050406030204" pitchFamily="18" charset="0"/>
                              <a:ea typeface="SimSun" panose="02010600030101010101" pitchFamily="2" charset="-122"/>
                              <a:cs typeface="Times New Roman" panose="02020603050405020304" pitchFamily="18" charset="0"/>
                            </a:rPr>
                            <m:t>𝑢</m:t>
                          </m:r>
                        </m:sub>
                      </m:sSub>
                      <m:r>
                        <a:rPr lang="es-EC" sz="1600">
                          <a:latin typeface="Cambria Math" panose="02040503050406030204" pitchFamily="18" charset="0"/>
                          <a:ea typeface="SimSun" panose="02010600030101010101" pitchFamily="2" charset="-122"/>
                          <a:cs typeface="Times New Roman" panose="02020603050405020304" pitchFamily="18" charset="0"/>
                        </a:rPr>
                        <m:t>&gt;</m:t>
                      </m:r>
                      <m:sSub>
                        <m:sSubPr>
                          <m:ctrlPr>
                            <a:rPr lang="es-EC" sz="1600" i="1">
                              <a:latin typeface="Cambria Math" panose="02040503050406030204" pitchFamily="18" charset="0"/>
                              <a:ea typeface="SimSun" panose="02010600030101010101" pitchFamily="2" charset="-122"/>
                              <a:cs typeface="Times New Roman" panose="02020603050405020304" pitchFamily="18" charset="0"/>
                            </a:rPr>
                          </m:ctrlPr>
                        </m:sSubPr>
                        <m:e>
                          <m:r>
                            <a:rPr lang="es-EC" sz="1600" i="1">
                              <a:latin typeface="Cambria Math" panose="02040503050406030204" pitchFamily="18" charset="0"/>
                              <a:ea typeface="SimSun" panose="02010600030101010101" pitchFamily="2" charset="-122"/>
                              <a:cs typeface="Times New Roman" panose="02020603050405020304" pitchFamily="18" charset="0"/>
                            </a:rPr>
                            <m:t>𝑃</m:t>
                          </m:r>
                        </m:e>
                        <m:sub>
                          <m:r>
                            <a:rPr lang="es-EC" sz="1600" i="1">
                              <a:latin typeface="Cambria Math" panose="02040503050406030204" pitchFamily="18" charset="0"/>
                              <a:ea typeface="SimSun" panose="02010600030101010101" pitchFamily="2" charset="-122"/>
                              <a:cs typeface="Times New Roman" panose="02020603050405020304" pitchFamily="18" charset="0"/>
                            </a:rPr>
                            <m:t>𝑑𝑖𝑠𝑒</m:t>
                          </m:r>
                          <m:r>
                            <a:rPr lang="es-EC" sz="1600">
                              <a:latin typeface="Cambria Math" panose="02040503050406030204" pitchFamily="18" charset="0"/>
                              <a:ea typeface="SimSun" panose="02010600030101010101" pitchFamily="2" charset="-122"/>
                              <a:cs typeface="Times New Roman" panose="02020603050405020304" pitchFamily="18" charset="0"/>
                            </a:rPr>
                            <m:t>ñ</m:t>
                          </m:r>
                          <m:r>
                            <a:rPr lang="es-EC" sz="1600" i="1">
                              <a:latin typeface="Cambria Math" panose="02040503050406030204" pitchFamily="18" charset="0"/>
                              <a:ea typeface="SimSun" panose="02010600030101010101" pitchFamily="2" charset="-122"/>
                              <a:cs typeface="Times New Roman" panose="02020603050405020304" pitchFamily="18" charset="0"/>
                            </a:rPr>
                            <m:t>𝑜</m:t>
                          </m:r>
                        </m:sub>
                      </m:sSub>
                    </m:oMath>
                  </m:oMathPara>
                </a14:m>
                <a:endParaRPr lang="es-EC" sz="1600" dirty="0" smtClean="0">
                  <a:latin typeface="Times New Roman" panose="02020603050405020304" pitchFamily="18" charset="0"/>
                  <a:ea typeface="SimSun" panose="02010600030101010101" pitchFamily="2" charset="-122"/>
                  <a:cs typeface="Times New Roman" panose="02020603050405020304" pitchFamily="18" charset="0"/>
                </a:endParaRPr>
              </a:p>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s-EC" sz="1400" i="1">
                              <a:effectLst/>
                              <a:latin typeface="Cambria Math" panose="02040503050406030204" pitchFamily="18" charset="0"/>
                              <a:ea typeface="SimSun" panose="02010600030101010101" pitchFamily="2" charset="-122"/>
                              <a:cs typeface="Times New Roman" panose="02020603050405020304" pitchFamily="18" charset="0"/>
                            </a:rPr>
                            <m:t>𝑃</m:t>
                          </m:r>
                        </m:e>
                        <m:sub>
                          <m:r>
                            <a:rPr lang="es-EC" sz="1400" i="1">
                              <a:effectLst/>
                              <a:latin typeface="Cambria Math" panose="02040503050406030204" pitchFamily="18" charset="0"/>
                              <a:ea typeface="SimSun" panose="02010600030101010101" pitchFamily="2" charset="-122"/>
                              <a:cs typeface="Times New Roman" panose="02020603050405020304" pitchFamily="18" charset="0"/>
                            </a:rPr>
                            <m:t>𝑢</m:t>
                          </m:r>
                        </m:sub>
                      </m:sSub>
                      <m:r>
                        <a:rPr lang="es-EC" sz="1400">
                          <a:effectLst/>
                          <a:latin typeface="Cambria Math" panose="02040503050406030204" pitchFamily="18" charset="0"/>
                          <a:ea typeface="SimSun" panose="02010600030101010101" pitchFamily="2" charset="-122"/>
                          <a:cs typeface="Times New Roman" panose="02020603050405020304" pitchFamily="18" charset="0"/>
                        </a:rPr>
                        <m:t>=</m:t>
                      </m:r>
                      <m:r>
                        <a:rPr lang="es-EC" sz="1400">
                          <a:latin typeface="Cambria Math" panose="02040503050406030204" pitchFamily="18" charset="0"/>
                          <a:ea typeface="SimSun" panose="02010600030101010101" pitchFamily="2" charset="-122"/>
                          <a:cs typeface="Times New Roman" panose="02020603050405020304" pitchFamily="18" charset="0"/>
                        </a:rPr>
                        <m:t>∅</m:t>
                      </m:r>
                      <m:r>
                        <a:rPr lang="es-EC" sz="1400" i="1">
                          <a:effectLst/>
                          <a:latin typeface="Cambria Math" panose="02040503050406030204" pitchFamily="18" charset="0"/>
                          <a:ea typeface="SimSun" panose="02010600030101010101" pitchFamily="2" charset="-122"/>
                          <a:cs typeface="Times New Roman" panose="02020603050405020304" pitchFamily="18" charset="0"/>
                        </a:rPr>
                        <m:t>∗</m:t>
                      </m:r>
                      <m:r>
                        <a:rPr lang="es-EC" sz="1400" b="0" i="1" smtClean="0">
                          <a:effectLst/>
                          <a:latin typeface="Cambria Math" panose="02040503050406030204" pitchFamily="18" charset="0"/>
                          <a:ea typeface="SimSun" panose="02010600030101010101" pitchFamily="2" charset="-122"/>
                          <a:cs typeface="Times New Roman" panose="02020603050405020304" pitchFamily="18" charset="0"/>
                        </a:rPr>
                        <m:t>𝐹𝑢</m:t>
                      </m:r>
                      <m:r>
                        <a:rPr lang="es-EC" sz="1400" i="1">
                          <a:effectLst/>
                          <a:latin typeface="Cambria Math" panose="02040503050406030204" pitchFamily="18" charset="0"/>
                          <a:ea typeface="SimSun" panose="02010600030101010101" pitchFamily="2" charset="-122"/>
                          <a:cs typeface="Times New Roman" panose="020206030504050203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𝐴</m:t>
                          </m:r>
                        </m:e>
                        <m:sub>
                          <m:r>
                            <a:rPr lang="es-EC" sz="1400" i="1">
                              <a:latin typeface="Cambria Math" panose="02040503050406030204" pitchFamily="18" charset="0"/>
                            </a:rPr>
                            <m:t>𝑔</m:t>
                          </m:r>
                        </m:sub>
                      </m:sSub>
                    </m:oMath>
                  </m:oMathPara>
                </a14:m>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32" name="Rectángulo 31"/>
              <p:cNvSpPr>
                <a:spLocks noRot="1" noChangeAspect="1" noMove="1" noResize="1" noEditPoints="1" noAdjustHandles="1" noChangeArrowheads="1" noChangeShapeType="1" noTextEdit="1"/>
              </p:cNvSpPr>
              <p:nvPr/>
            </p:nvSpPr>
            <p:spPr>
              <a:xfrm>
                <a:off x="8404807" y="4788409"/>
                <a:ext cx="3003884" cy="1257395"/>
              </a:xfrm>
              <a:prstGeom prst="rect">
                <a:avLst/>
              </a:prstGeom>
              <a:blipFill rotWithShape="0">
                <a:blip r:embed="rId12"/>
                <a:stretch>
                  <a:fillRect/>
                </a:stretch>
              </a:blipFill>
            </p:spPr>
            <p:txBody>
              <a:bodyPr/>
              <a:lstStyle/>
              <a:p>
                <a:r>
                  <a:rPr lang="es-EC">
                    <a:noFill/>
                  </a:rPr>
                  <a:t> </a:t>
                </a:r>
              </a:p>
            </p:txBody>
          </p:sp>
        </mc:Fallback>
      </mc:AlternateContent>
      <p:pic>
        <p:nvPicPr>
          <p:cNvPr id="2" name="Imagen 1"/>
          <p:cNvPicPr>
            <a:picLocks noChangeAspect="1"/>
          </p:cNvPicPr>
          <p:nvPr/>
        </p:nvPicPr>
        <p:blipFill>
          <a:blip r:embed="rId13"/>
          <a:stretch>
            <a:fillRect/>
          </a:stretch>
        </p:blipFill>
        <p:spPr>
          <a:xfrm>
            <a:off x="234052" y="632140"/>
            <a:ext cx="7045053" cy="3972467"/>
          </a:xfrm>
          <a:prstGeom prst="rect">
            <a:avLst/>
          </a:prstGeom>
        </p:spPr>
      </p:pic>
      <p:pic>
        <p:nvPicPr>
          <p:cNvPr id="26" name="Imagen 25"/>
          <p:cNvPicPr/>
          <p:nvPr/>
        </p:nvPicPr>
        <p:blipFill>
          <a:blip r:embed="rId14"/>
          <a:stretch>
            <a:fillRect/>
          </a:stretch>
        </p:blipFill>
        <p:spPr>
          <a:xfrm>
            <a:off x="207011" y="632140"/>
            <a:ext cx="7891153" cy="3980497"/>
          </a:xfrm>
          <a:prstGeom prst="rect">
            <a:avLst/>
          </a:prstGeom>
        </p:spPr>
      </p:pic>
      <p:sp>
        <p:nvSpPr>
          <p:cNvPr id="18" name="3 CuadroTexto"/>
          <p:cNvSpPr txBox="1"/>
          <p:nvPr/>
        </p:nvSpPr>
        <p:spPr>
          <a:xfrm>
            <a:off x="-1608969" y="34946"/>
            <a:ext cx="11040755" cy="461665"/>
          </a:xfrm>
          <a:prstGeom prst="rect">
            <a:avLst/>
          </a:prstGeom>
          <a:noFill/>
          <a:ln>
            <a:noFill/>
          </a:ln>
        </p:spPr>
        <p:txBody>
          <a:bodyPr wrap="square" rtlCol="0">
            <a:spAutoFit/>
          </a:bodyPr>
          <a:lstStyle/>
          <a:p>
            <a:pPr algn="ctr"/>
            <a:r>
              <a:rPr lang="es-EC" sz="2400" b="1" dirty="0" smtClean="0"/>
              <a:t>SOPORTE METÁLICO PARA TENSOMEMBRANA: Tribuna</a:t>
            </a:r>
            <a:endParaRPr lang="es-ES" sz="2000" dirty="0">
              <a:ln>
                <a:solidFill>
                  <a:schemeClr val="tx1"/>
                </a:solidFill>
              </a:ln>
            </a:endParaRPr>
          </a:p>
        </p:txBody>
      </p:sp>
    </p:spTree>
    <p:extLst>
      <p:ext uri="{BB962C8B-B14F-4D97-AF65-F5344CB8AC3E}">
        <p14:creationId xmlns:p14="http://schemas.microsoft.com/office/powerpoint/2010/main" val="70453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8" grpId="0"/>
      <p:bldP spid="11" grpId="0"/>
      <p:bldP spid="15" grpId="0"/>
      <p:bldP spid="16" grpId="0"/>
      <p:bldP spid="17" grpId="0"/>
      <p:bldP spid="19" grpId="0"/>
      <p:bldP spid="24" grpId="0"/>
      <p:bldP spid="29" grpId="0"/>
      <p:bldP spid="30" grpId="0"/>
      <p:bldP spid="31" grpId="0" animBg="1"/>
      <p:bldP spid="32" grpId="0"/>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18</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0" y="86881"/>
            <a:ext cx="5941956" cy="461665"/>
          </a:xfrm>
          <a:prstGeom prst="rect">
            <a:avLst/>
          </a:prstGeom>
          <a:noFill/>
          <a:ln>
            <a:noFill/>
          </a:ln>
        </p:spPr>
        <p:txBody>
          <a:bodyPr wrap="square" rtlCol="0">
            <a:spAutoFit/>
          </a:bodyPr>
          <a:lstStyle/>
          <a:p>
            <a:pPr algn="ctr"/>
            <a:r>
              <a:rPr lang="es-EC" sz="2400" b="1" dirty="0" smtClean="0"/>
              <a:t>DEFLEXIONES CERCHAS: COLISEO MULTIUSO</a:t>
            </a:r>
            <a:endParaRPr lang="es-ES" sz="2000" b="1" dirty="0">
              <a:ln>
                <a:solidFill>
                  <a:schemeClr val="tx1"/>
                </a:solidFill>
              </a:ln>
            </a:endParaRPr>
          </a:p>
        </p:txBody>
      </p:sp>
      <mc:AlternateContent xmlns:mc="http://schemas.openxmlformats.org/markup-compatibility/2006" xmlns:a14="http://schemas.microsoft.com/office/drawing/2010/main">
        <mc:Choice Requires="a14">
          <p:sp>
            <p:nvSpPr>
              <p:cNvPr id="3" name="Rectángulo 2"/>
              <p:cNvSpPr/>
              <p:nvPr/>
            </p:nvSpPr>
            <p:spPr>
              <a:xfrm>
                <a:off x="4369555" y="498174"/>
                <a:ext cx="2883347" cy="722955"/>
              </a:xfrm>
              <a:prstGeom prst="rect">
                <a:avLst/>
              </a:prstGeom>
            </p:spPr>
            <p:txBody>
              <a:bodyPr wrap="square">
                <a:spAutoFit/>
              </a:bodyPr>
              <a:lstStyle/>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smtClean="0">
                              <a:latin typeface="Cambria Math" panose="02040503050406030204" pitchFamily="18" charset="0"/>
                              <a:ea typeface="SimSun" panose="02010600030101010101" pitchFamily="2" charset="-122"/>
                              <a:cs typeface="Times New Roman" panose="02020603050405020304" pitchFamily="18" charset="0"/>
                            </a:rPr>
                          </m:ctrlPr>
                        </m:sSubPr>
                        <m:e>
                          <m:r>
                            <a:rPr lang="es-EC" sz="1400">
                              <a:effectLst/>
                              <a:latin typeface="Cambria Math" panose="02040503050406030204" pitchFamily="18" charset="0"/>
                              <a:ea typeface="SimSun" panose="02010600030101010101" pitchFamily="2" charset="-122"/>
                              <a:cs typeface="Times New Roman" panose="02020603050405020304" pitchFamily="18" charset="0"/>
                            </a:rPr>
                            <m:t>∆</m:t>
                          </m:r>
                        </m:e>
                        <m:sub>
                          <m:r>
                            <a:rPr lang="es-EC" sz="1400" i="1">
                              <a:effectLst/>
                              <a:latin typeface="Cambria Math" panose="02040503050406030204" pitchFamily="18" charset="0"/>
                              <a:ea typeface="SimSun" panose="02010600030101010101" pitchFamily="2" charset="-122"/>
                              <a:cs typeface="Times New Roman" panose="02020603050405020304" pitchFamily="18" charset="0"/>
                            </a:rPr>
                            <m:t>𝑙</m:t>
                          </m:r>
                          <m:r>
                            <a:rPr lang="es-EC" sz="1400">
                              <a:effectLst/>
                              <a:latin typeface="Cambria Math" panose="02040503050406030204" pitchFamily="18" charset="0"/>
                              <a:ea typeface="SimSun" panose="02010600030101010101" pitchFamily="2" charset="-122"/>
                              <a:cs typeface="Times New Roman" panose="02020603050405020304" pitchFamily="18" charset="0"/>
                            </a:rPr>
                            <m:t>í</m:t>
                          </m:r>
                          <m:r>
                            <a:rPr lang="es-EC" sz="1400" i="1">
                              <a:effectLst/>
                              <a:latin typeface="Cambria Math" panose="02040503050406030204" pitchFamily="18" charset="0"/>
                              <a:ea typeface="SimSun" panose="02010600030101010101" pitchFamily="2" charset="-122"/>
                              <a:cs typeface="Times New Roman" panose="02020603050405020304" pitchFamily="18" charset="0"/>
                            </a:rPr>
                            <m:t>𝑚𝑖𝑡𝑒</m:t>
                          </m:r>
                        </m:sub>
                      </m:sSub>
                      <m:r>
                        <a:rPr lang="es-EC" sz="1400">
                          <a:effectLst/>
                          <a:latin typeface="Cambria Math" panose="02040503050406030204" pitchFamily="18" charset="0"/>
                          <a:ea typeface="SimSun" panose="02010600030101010101" pitchFamily="2" charset="-122"/>
                          <a:cs typeface="Times New Roman" panose="02020603050405020304" pitchFamily="18" charset="0"/>
                        </a:rPr>
                        <m:t>=</m:t>
                      </m:r>
                      <m:f>
                        <m:fPr>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fPr>
                        <m:num>
                          <m:r>
                            <a:rPr lang="es-EC" sz="1400" i="1">
                              <a:effectLst/>
                              <a:latin typeface="Cambria Math" panose="02040503050406030204" pitchFamily="18" charset="0"/>
                              <a:ea typeface="SimSun" panose="02010600030101010101" pitchFamily="2" charset="-122"/>
                              <a:cs typeface="Times New Roman" panose="02020603050405020304" pitchFamily="18" charset="0"/>
                            </a:rPr>
                            <m:t>𝐿</m:t>
                          </m:r>
                        </m:num>
                        <m:den>
                          <m:r>
                            <a:rPr lang="es-EC" sz="1400">
                              <a:effectLst/>
                              <a:latin typeface="Cambria Math" panose="02040503050406030204" pitchFamily="18" charset="0"/>
                              <a:ea typeface="SimSun" panose="02010600030101010101" pitchFamily="2" charset="-122"/>
                              <a:cs typeface="Times New Roman" panose="02020603050405020304" pitchFamily="18" charset="0"/>
                            </a:rPr>
                            <m:t>360</m:t>
                          </m:r>
                        </m:den>
                      </m:f>
                      <m:r>
                        <a:rPr lang="es-EC" sz="1400" i="1">
                          <a:effectLst/>
                          <a:latin typeface="Cambria Math" panose="02040503050406030204" pitchFamily="18" charset="0"/>
                          <a:ea typeface="SimSun" panose="02010600030101010101" pitchFamily="2" charset="-122"/>
                          <a:cs typeface="Times New Roman" panose="02020603050405020304" pitchFamily="18" charset="0"/>
                        </a:rPr>
                        <m:t>    →   </m:t>
                      </m:r>
                      <m:r>
                        <a:rPr lang="es-EC" sz="1400" b="0" i="1" smtClean="0">
                          <a:effectLst/>
                          <a:latin typeface="Cambria Math" panose="02040503050406030204" pitchFamily="18" charset="0"/>
                          <a:ea typeface="SimSun" panose="02010600030101010101" pitchFamily="2" charset="-122"/>
                          <a:cs typeface="Times New Roman" panose="02020603050405020304" pitchFamily="18" charset="0"/>
                        </a:rPr>
                        <m:t>𝐶𝑎𝑟𝑔𝑎</m:t>
                      </m:r>
                      <m:r>
                        <a:rPr lang="es-EC" sz="1400" b="0" i="1" smtClean="0">
                          <a:effectLst/>
                          <a:latin typeface="Cambria Math" panose="02040503050406030204" pitchFamily="18" charset="0"/>
                          <a:ea typeface="SimSun" panose="02010600030101010101" pitchFamily="2" charset="-122"/>
                          <a:cs typeface="Times New Roman" panose="02020603050405020304" pitchFamily="18" charset="0"/>
                        </a:rPr>
                        <m:t> </m:t>
                      </m:r>
                      <m:r>
                        <a:rPr lang="es-EC" sz="1400" b="0" i="1" smtClean="0">
                          <a:effectLst/>
                          <a:latin typeface="Cambria Math" panose="02040503050406030204" pitchFamily="18" charset="0"/>
                          <a:ea typeface="SimSun" panose="02010600030101010101" pitchFamily="2" charset="-122"/>
                          <a:cs typeface="Times New Roman" panose="02020603050405020304" pitchFamily="18" charset="0"/>
                        </a:rPr>
                        <m:t>𝑉𝑖𝑣𝑎</m:t>
                      </m:r>
                    </m:oMath>
                  </m:oMathPara>
                </a14:m>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4369555" y="498174"/>
                <a:ext cx="2883347" cy="722955"/>
              </a:xfrm>
              <a:prstGeom prst="rect">
                <a:avLst/>
              </a:prstGeom>
              <a:blipFill rotWithShape="0">
                <a:blip r:embed="rId3"/>
                <a:stretch>
                  <a:fillRect/>
                </a:stretch>
              </a:blipFill>
            </p:spPr>
            <p:txBody>
              <a:bodyPr/>
              <a:lstStyle/>
              <a:p>
                <a:r>
                  <a:rPr lang="es-EC">
                    <a:noFill/>
                  </a:rPr>
                  <a:t> </a:t>
                </a:r>
              </a:p>
            </p:txBody>
          </p:sp>
        </mc:Fallback>
      </mc:AlternateContent>
      <p:graphicFrame>
        <p:nvGraphicFramePr>
          <p:cNvPr id="20" name="Tabla 19"/>
          <p:cNvGraphicFramePr>
            <a:graphicFrameLocks noGrp="1"/>
          </p:cNvGraphicFramePr>
          <p:nvPr>
            <p:extLst>
              <p:ext uri="{D42A27DB-BD31-4B8C-83A1-F6EECF244321}">
                <p14:modId xmlns:p14="http://schemas.microsoft.com/office/powerpoint/2010/main" val="2751749154"/>
              </p:ext>
            </p:extLst>
          </p:nvPr>
        </p:nvGraphicFramePr>
        <p:xfrm>
          <a:off x="6589384" y="1779450"/>
          <a:ext cx="4199891" cy="3520440"/>
        </p:xfrm>
        <a:graphic>
          <a:graphicData uri="http://schemas.openxmlformats.org/drawingml/2006/table">
            <a:tbl>
              <a:tblPr firstRow="1" firstCol="1" bandRow="1"/>
              <a:tblGrid>
                <a:gridCol w="1069978"/>
                <a:gridCol w="972983"/>
                <a:gridCol w="1078465"/>
                <a:gridCol w="1078465"/>
              </a:tblGrid>
              <a:tr h="400050">
                <a:tc rowSpan="2">
                  <a:txBody>
                    <a:bodyPr/>
                    <a:lstStyle/>
                    <a:p>
                      <a:pPr marL="0" indent="8255" algn="ctr" defTabSz="914400" rtl="0" eaLnBrk="1" latinLnBrk="0" hangingPunct="1">
                        <a:lnSpc>
                          <a:spcPct val="150000"/>
                        </a:lnSpc>
                        <a:spcBef>
                          <a:spcPts val="200"/>
                        </a:spcBef>
                        <a:spcAft>
                          <a:spcPts val="200"/>
                        </a:spcAft>
                      </a:pPr>
                      <a:r>
                        <a:rPr lang="es-EC" sz="1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Cerchas</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8255" algn="ctr" defTabSz="914400" rtl="0" eaLnBrk="1" latinLnBrk="0" hangingPunct="1">
                        <a:lnSpc>
                          <a:spcPct val="150000"/>
                        </a:lnSpc>
                        <a:spcBef>
                          <a:spcPts val="200"/>
                        </a:spcBef>
                        <a:spcAft>
                          <a:spcPts val="200"/>
                        </a:spcAft>
                      </a:pPr>
                      <a:r>
                        <a:rPr lang="es-EC" sz="1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Luz libre</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8255" algn="ctr" defTabSz="914400" rtl="0" eaLnBrk="1" latinLnBrk="0" hangingPunct="1">
                        <a:lnSpc>
                          <a:spcPct val="150000"/>
                        </a:lnSpc>
                        <a:spcBef>
                          <a:spcPts val="200"/>
                        </a:spcBef>
                        <a:spcAft>
                          <a:spcPts val="200"/>
                        </a:spcAft>
                      </a:pPr>
                      <a:r>
                        <a:rPr lang="es-EC" sz="1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Límite Deflexión</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8255" algn="ctr" defTabSz="914400" rtl="0" eaLnBrk="1" latinLnBrk="0" hangingPunct="1">
                        <a:lnSpc>
                          <a:spcPct val="150000"/>
                        </a:lnSpc>
                        <a:spcBef>
                          <a:spcPts val="200"/>
                        </a:spcBef>
                        <a:spcAft>
                          <a:spcPts val="200"/>
                        </a:spcAft>
                      </a:pPr>
                      <a:r>
                        <a:rPr lang="es-EC" sz="1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Máxima Deflexión</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00025">
                <a:tc vMerge="1">
                  <a:txBody>
                    <a:bodyPr/>
                    <a:lstStyle/>
                    <a:p>
                      <a:endParaRPr lang="es-EC"/>
                    </a:p>
                  </a:txBody>
                  <a:tcPr/>
                </a:tc>
                <a:tc>
                  <a:txBody>
                    <a:bodyPr/>
                    <a:lstStyle/>
                    <a:p>
                      <a:pPr indent="180340" algn="ctr">
                        <a:lnSpc>
                          <a:spcPct val="150000"/>
                        </a:lnSpc>
                        <a:spcBef>
                          <a:spcPts val="200"/>
                        </a:spcBef>
                        <a:spcAft>
                          <a:spcPts val="20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98648">
                <a:tc>
                  <a:txBody>
                    <a:bodyPr/>
                    <a:lstStyle/>
                    <a:p>
                      <a:pPr indent="180340" algn="ctr">
                        <a:lnSpc>
                          <a:spcPct val="150000"/>
                        </a:lnSpc>
                        <a:spcBef>
                          <a:spcPts val="200"/>
                        </a:spcBef>
                        <a:spcAft>
                          <a:spcPts val="20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15,26</a:t>
                      </a:r>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00025">
                <a:tc>
                  <a:txBody>
                    <a:bodyPr/>
                    <a:lstStyle/>
                    <a:p>
                      <a:pPr indent="180340" algn="ctr">
                        <a:lnSpc>
                          <a:spcPct val="150000"/>
                        </a:lnSpc>
                        <a:spcBef>
                          <a:spcPts val="200"/>
                        </a:spcBef>
                        <a:spcAft>
                          <a:spcPts val="20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30,28</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a:t>
                      </a:r>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00025">
                <a:tc>
                  <a:txBody>
                    <a:bodyPr/>
                    <a:lstStyle/>
                    <a:p>
                      <a:pPr indent="180340" algn="ctr">
                        <a:lnSpc>
                          <a:spcPct val="150000"/>
                        </a:lnSpc>
                        <a:spcBef>
                          <a:spcPts val="200"/>
                        </a:spcBef>
                        <a:spcAft>
                          <a:spcPts val="20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35,00</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00025">
                <a:tc>
                  <a:txBody>
                    <a:bodyPr/>
                    <a:lstStyle/>
                    <a:p>
                      <a:pPr indent="180340" algn="ctr">
                        <a:lnSpc>
                          <a:spcPct val="150000"/>
                        </a:lnSpc>
                        <a:spcBef>
                          <a:spcPts val="200"/>
                        </a:spcBef>
                        <a:spcAft>
                          <a:spcPts val="20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35,00</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a:t>
                      </a:r>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00025">
                <a:tc>
                  <a:txBody>
                    <a:bodyPr/>
                    <a:lstStyle/>
                    <a:p>
                      <a:pPr indent="180340" algn="ctr">
                        <a:lnSpc>
                          <a:spcPct val="150000"/>
                        </a:lnSpc>
                        <a:spcBef>
                          <a:spcPts val="200"/>
                        </a:spcBef>
                        <a:spcAft>
                          <a:spcPts val="20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35,00</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a:t>
                      </a:r>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00025">
                <a:tc>
                  <a:txBody>
                    <a:bodyPr/>
                    <a:lstStyle/>
                    <a:p>
                      <a:pPr indent="180340" algn="ctr">
                        <a:lnSpc>
                          <a:spcPct val="150000"/>
                        </a:lnSpc>
                        <a:spcBef>
                          <a:spcPts val="200"/>
                        </a:spcBef>
                        <a:spcAft>
                          <a:spcPts val="20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35,00</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a:t>
                      </a:r>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00025">
                <a:tc>
                  <a:txBody>
                    <a:bodyPr/>
                    <a:lstStyle/>
                    <a:p>
                      <a:pPr indent="180340" algn="ctr">
                        <a:lnSpc>
                          <a:spcPct val="150000"/>
                        </a:lnSpc>
                        <a:spcBef>
                          <a:spcPts val="200"/>
                        </a:spcBef>
                        <a:spcAft>
                          <a:spcPts val="20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30,28</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00025">
                <a:tc>
                  <a:txBody>
                    <a:bodyPr/>
                    <a:lstStyle/>
                    <a:p>
                      <a:pPr indent="180340" algn="ctr">
                        <a:lnSpc>
                          <a:spcPct val="150000"/>
                        </a:lnSpc>
                        <a:spcBef>
                          <a:spcPts val="200"/>
                        </a:spcBef>
                        <a:spcAft>
                          <a:spcPts val="20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15,26</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s-EC"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bl>
          </a:graphicData>
        </a:graphic>
      </p:graphicFrame>
      <p:pic>
        <p:nvPicPr>
          <p:cNvPr id="8" name="Imagen 7"/>
          <p:cNvPicPr/>
          <p:nvPr/>
        </p:nvPicPr>
        <p:blipFill>
          <a:blip r:embed="rId4"/>
          <a:stretch>
            <a:fillRect/>
          </a:stretch>
        </p:blipFill>
        <p:spPr>
          <a:xfrm>
            <a:off x="393534" y="1390981"/>
            <a:ext cx="5690524" cy="4372340"/>
          </a:xfrm>
          <a:prstGeom prst="rect">
            <a:avLst/>
          </a:prstGeom>
        </p:spPr>
      </p:pic>
      <p:sp>
        <p:nvSpPr>
          <p:cNvPr id="2" name="Rectángulo 1"/>
          <p:cNvSpPr/>
          <p:nvPr/>
        </p:nvSpPr>
        <p:spPr>
          <a:xfrm>
            <a:off x="6589383" y="4000500"/>
            <a:ext cx="4199891" cy="371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90490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19</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mc:AlternateContent xmlns:mc="http://schemas.openxmlformats.org/markup-compatibility/2006" xmlns:a14="http://schemas.microsoft.com/office/drawing/2010/main">
        <mc:Choice Requires="a14">
          <p:sp>
            <p:nvSpPr>
              <p:cNvPr id="3" name="Rectángulo 2"/>
              <p:cNvSpPr/>
              <p:nvPr/>
            </p:nvSpPr>
            <p:spPr>
              <a:xfrm>
                <a:off x="4502362" y="521010"/>
                <a:ext cx="2883347" cy="722955"/>
              </a:xfrm>
              <a:prstGeom prst="rect">
                <a:avLst/>
              </a:prstGeom>
            </p:spPr>
            <p:txBody>
              <a:bodyPr wrap="square">
                <a:spAutoFit/>
              </a:bodyPr>
              <a:lstStyle/>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smtClean="0">
                              <a:latin typeface="Cambria Math" panose="02040503050406030204" pitchFamily="18" charset="0"/>
                              <a:ea typeface="SimSun" panose="02010600030101010101" pitchFamily="2" charset="-122"/>
                              <a:cs typeface="Times New Roman" panose="02020603050405020304" pitchFamily="18" charset="0"/>
                            </a:rPr>
                          </m:ctrlPr>
                        </m:sSubPr>
                        <m:e>
                          <m:r>
                            <a:rPr lang="es-EC" sz="1400">
                              <a:effectLst/>
                              <a:latin typeface="Cambria Math" panose="02040503050406030204" pitchFamily="18" charset="0"/>
                              <a:ea typeface="SimSun" panose="02010600030101010101" pitchFamily="2" charset="-122"/>
                              <a:cs typeface="Times New Roman" panose="02020603050405020304" pitchFamily="18" charset="0"/>
                            </a:rPr>
                            <m:t>∆</m:t>
                          </m:r>
                        </m:e>
                        <m:sub>
                          <m:r>
                            <a:rPr lang="es-EC" sz="1400" i="1">
                              <a:effectLst/>
                              <a:latin typeface="Cambria Math" panose="02040503050406030204" pitchFamily="18" charset="0"/>
                              <a:ea typeface="SimSun" panose="02010600030101010101" pitchFamily="2" charset="-122"/>
                              <a:cs typeface="Times New Roman" panose="02020603050405020304" pitchFamily="18" charset="0"/>
                            </a:rPr>
                            <m:t>𝑙</m:t>
                          </m:r>
                          <m:r>
                            <a:rPr lang="es-EC" sz="1400">
                              <a:effectLst/>
                              <a:latin typeface="Cambria Math" panose="02040503050406030204" pitchFamily="18" charset="0"/>
                              <a:ea typeface="SimSun" panose="02010600030101010101" pitchFamily="2" charset="-122"/>
                              <a:cs typeface="Times New Roman" panose="02020603050405020304" pitchFamily="18" charset="0"/>
                            </a:rPr>
                            <m:t>í</m:t>
                          </m:r>
                          <m:r>
                            <a:rPr lang="es-EC" sz="1400" i="1">
                              <a:effectLst/>
                              <a:latin typeface="Cambria Math" panose="02040503050406030204" pitchFamily="18" charset="0"/>
                              <a:ea typeface="SimSun" panose="02010600030101010101" pitchFamily="2" charset="-122"/>
                              <a:cs typeface="Times New Roman" panose="02020603050405020304" pitchFamily="18" charset="0"/>
                            </a:rPr>
                            <m:t>𝑚𝑖𝑡𝑒</m:t>
                          </m:r>
                        </m:sub>
                      </m:sSub>
                      <m:r>
                        <a:rPr lang="es-EC" sz="1400">
                          <a:effectLst/>
                          <a:latin typeface="Cambria Math" panose="02040503050406030204" pitchFamily="18" charset="0"/>
                          <a:ea typeface="SimSun" panose="02010600030101010101" pitchFamily="2" charset="-122"/>
                          <a:cs typeface="Times New Roman" panose="02020603050405020304" pitchFamily="18" charset="0"/>
                        </a:rPr>
                        <m:t>=</m:t>
                      </m:r>
                      <m:f>
                        <m:fPr>
                          <m:ctrlPr>
                            <a:rPr lang="es-EC" sz="1400" i="1">
                              <a:effectLst/>
                              <a:latin typeface="Cambria Math" panose="02040503050406030204" pitchFamily="18" charset="0"/>
                              <a:ea typeface="SimSun" panose="02010600030101010101" pitchFamily="2" charset="-122"/>
                              <a:cs typeface="Times New Roman" panose="02020603050405020304" pitchFamily="18" charset="0"/>
                            </a:rPr>
                          </m:ctrlPr>
                        </m:fPr>
                        <m:num>
                          <m:r>
                            <a:rPr lang="es-EC" sz="1400" i="1">
                              <a:effectLst/>
                              <a:latin typeface="Cambria Math" panose="02040503050406030204" pitchFamily="18" charset="0"/>
                              <a:ea typeface="SimSun" panose="02010600030101010101" pitchFamily="2" charset="-122"/>
                              <a:cs typeface="Times New Roman" panose="02020603050405020304" pitchFamily="18" charset="0"/>
                            </a:rPr>
                            <m:t>𝐿</m:t>
                          </m:r>
                        </m:num>
                        <m:den>
                          <m:r>
                            <a:rPr lang="es-EC" sz="1400">
                              <a:effectLst/>
                              <a:latin typeface="Cambria Math" panose="02040503050406030204" pitchFamily="18" charset="0"/>
                              <a:ea typeface="SimSun" panose="02010600030101010101" pitchFamily="2" charset="-122"/>
                              <a:cs typeface="Times New Roman" panose="02020603050405020304" pitchFamily="18" charset="0"/>
                            </a:rPr>
                            <m:t>360</m:t>
                          </m:r>
                        </m:den>
                      </m:f>
                      <m:r>
                        <a:rPr lang="es-EC" sz="1400" i="1">
                          <a:effectLst/>
                          <a:latin typeface="Cambria Math" panose="02040503050406030204" pitchFamily="18" charset="0"/>
                          <a:ea typeface="SimSun" panose="02010600030101010101" pitchFamily="2" charset="-122"/>
                          <a:cs typeface="Times New Roman" panose="02020603050405020304" pitchFamily="18" charset="0"/>
                        </a:rPr>
                        <m:t>    →   </m:t>
                      </m:r>
                      <m:r>
                        <a:rPr lang="es-EC" sz="1400" b="0" i="1" smtClean="0">
                          <a:effectLst/>
                          <a:latin typeface="Cambria Math" panose="02040503050406030204" pitchFamily="18" charset="0"/>
                          <a:ea typeface="SimSun" panose="02010600030101010101" pitchFamily="2" charset="-122"/>
                          <a:cs typeface="Times New Roman" panose="02020603050405020304" pitchFamily="18" charset="0"/>
                        </a:rPr>
                        <m:t>𝐶𝑎𝑟𝑔𝑎</m:t>
                      </m:r>
                      <m:r>
                        <a:rPr lang="es-EC" sz="1400" b="0" i="1" smtClean="0">
                          <a:effectLst/>
                          <a:latin typeface="Cambria Math" panose="02040503050406030204" pitchFamily="18" charset="0"/>
                          <a:ea typeface="SimSun" panose="02010600030101010101" pitchFamily="2" charset="-122"/>
                          <a:cs typeface="Times New Roman" panose="02020603050405020304" pitchFamily="18" charset="0"/>
                        </a:rPr>
                        <m:t> </m:t>
                      </m:r>
                      <m:r>
                        <a:rPr lang="es-EC" sz="1400" b="0" i="1" smtClean="0">
                          <a:effectLst/>
                          <a:latin typeface="Cambria Math" panose="02040503050406030204" pitchFamily="18" charset="0"/>
                          <a:ea typeface="SimSun" panose="02010600030101010101" pitchFamily="2" charset="-122"/>
                          <a:cs typeface="Times New Roman" panose="02020603050405020304" pitchFamily="18" charset="0"/>
                        </a:rPr>
                        <m:t>𝑉𝑖𝑣𝑎</m:t>
                      </m:r>
                    </m:oMath>
                  </m:oMathPara>
                </a14:m>
                <a:endParaRPr lang="es-EC" sz="1400" dirty="0">
                  <a:effectLst/>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4502362" y="521010"/>
                <a:ext cx="2883347" cy="722955"/>
              </a:xfrm>
              <a:prstGeom prst="rect">
                <a:avLst/>
              </a:prstGeom>
              <a:blipFill rotWithShape="0">
                <a:blip r:embed="rId3"/>
                <a:stretch>
                  <a:fillRect/>
                </a:stretch>
              </a:blipFill>
            </p:spPr>
            <p:txBody>
              <a:bodyPr/>
              <a:lstStyle/>
              <a:p>
                <a:r>
                  <a:rPr lang="es-EC">
                    <a:noFill/>
                  </a:rPr>
                  <a:t> </a:t>
                </a:r>
              </a:p>
            </p:txBody>
          </p:sp>
        </mc:Fallback>
      </mc:AlternateContent>
      <p:graphicFrame>
        <p:nvGraphicFramePr>
          <p:cNvPr id="6" name="Tabla 5"/>
          <p:cNvGraphicFramePr>
            <a:graphicFrameLocks noGrp="1"/>
          </p:cNvGraphicFramePr>
          <p:nvPr>
            <p:extLst>
              <p:ext uri="{D42A27DB-BD31-4B8C-83A1-F6EECF244321}">
                <p14:modId xmlns:p14="http://schemas.microsoft.com/office/powerpoint/2010/main" val="3359870744"/>
              </p:ext>
            </p:extLst>
          </p:nvPr>
        </p:nvGraphicFramePr>
        <p:xfrm>
          <a:off x="9128263" y="588737"/>
          <a:ext cx="2341600" cy="5260986"/>
        </p:xfrm>
        <a:graphic>
          <a:graphicData uri="http://schemas.openxmlformats.org/drawingml/2006/table">
            <a:tbl>
              <a:tblPr firstRow="1" firstCol="1" bandRow="1"/>
              <a:tblGrid>
                <a:gridCol w="776428"/>
                <a:gridCol w="782586"/>
                <a:gridCol w="782586"/>
              </a:tblGrid>
              <a:tr h="177416">
                <a:tc gridSpan="3">
                  <a:txBody>
                    <a:bodyPr/>
                    <a:lstStyle/>
                    <a:p>
                      <a:pPr indent="180340" algn="ctr">
                        <a:lnSpc>
                          <a:spcPct val="150000"/>
                        </a:lnSpc>
                        <a:spcBef>
                          <a:spcPts val="200"/>
                        </a:spcBef>
                        <a:spcAft>
                          <a:spcPts val="200"/>
                        </a:spcAft>
                      </a:pPr>
                      <a:r>
                        <a:rPr lang="es-EC" sz="113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CERCHAS</a:t>
                      </a:r>
                      <a:r>
                        <a:rPr lang="es-EC" sz="113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EN VOLADIZO</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197788">
                <a:tc rowSpan="4">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Cerchas</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gridSpan="2">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Deflexión</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C"/>
                    </a:p>
                  </a:txBody>
                  <a:tcPr/>
                </a:tc>
              </a:tr>
              <a:tr h="197788">
                <a:tc vMerge="1">
                  <a:txBody>
                    <a:bodyPr/>
                    <a:lstStyle/>
                    <a:p>
                      <a:endParaRPr lang="es-EC"/>
                    </a:p>
                  </a:txBody>
                  <a:tcPr/>
                </a:tc>
                <a:tc gridSpan="2">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C"/>
                    </a:p>
                  </a:txBody>
                  <a:tcPr/>
                </a:tc>
              </a:tr>
              <a:tr h="197788">
                <a:tc vMerge="1">
                  <a:txBody>
                    <a:bodyPr/>
                    <a:lstStyle/>
                    <a:p>
                      <a:endParaRPr lang="es-EC"/>
                    </a:p>
                  </a:txBody>
                  <a:tcPr/>
                </a:tc>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Límite</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Máxima</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vMerge="1">
                  <a:txBody>
                    <a:bodyPr/>
                    <a:lstStyle/>
                    <a:p>
                      <a:endParaRPr lang="es-EC"/>
                    </a:p>
                  </a:txBody>
                  <a:tcPr/>
                </a:tc>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17">
                  <a:txBody>
                    <a:bodyPr/>
                    <a:lstStyle/>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1.84</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1.72</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1.79</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1.83</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1.13</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0.92</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0.78</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0.65</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0.58</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0.39</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0.47</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0.25</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0.35</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0.46</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0.57</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0.52</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77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0.74</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099491015"/>
              </p:ext>
            </p:extLst>
          </p:nvPr>
        </p:nvGraphicFramePr>
        <p:xfrm>
          <a:off x="8876423" y="1444133"/>
          <a:ext cx="2721317" cy="4400412"/>
        </p:xfrm>
        <a:graphic>
          <a:graphicData uri="http://schemas.openxmlformats.org/drawingml/2006/table">
            <a:tbl>
              <a:tblPr firstRow="1" firstCol="1" bandRow="1"/>
              <a:tblGrid>
                <a:gridCol w="921092"/>
                <a:gridCol w="828675"/>
                <a:gridCol w="971550"/>
              </a:tblGrid>
              <a:tr h="243899">
                <a:tc gridSpan="3">
                  <a:txBody>
                    <a:bodyPr/>
                    <a:lstStyle/>
                    <a:p>
                      <a:pPr indent="180340" algn="ctr">
                        <a:lnSpc>
                          <a:spcPct val="150000"/>
                        </a:lnSpc>
                        <a:spcBef>
                          <a:spcPts val="200"/>
                        </a:spcBef>
                        <a:spcAft>
                          <a:spcPts val="200"/>
                        </a:spcAft>
                      </a:pPr>
                      <a:r>
                        <a:rPr lang="es-EC" sz="11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CERCHAS</a:t>
                      </a:r>
                      <a:r>
                        <a:rPr lang="es-EC" sz="11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CENTRALES</a:t>
                      </a:r>
                      <a:endParaRPr lang="es-EC"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280754">
                <a:tc rowSpan="4">
                  <a:txBody>
                    <a:bodyPr/>
                    <a:lstStyle/>
                    <a:p>
                      <a:pPr indent="180340" algn="ctr">
                        <a:lnSpc>
                          <a:spcPct val="150000"/>
                        </a:lnSpc>
                        <a:spcBef>
                          <a:spcPts val="200"/>
                        </a:spcBef>
                        <a:spcAft>
                          <a:spcPts val="20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Cerchas</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gridSpan="2">
                  <a:txBody>
                    <a:bodyPr/>
                    <a:lstStyle/>
                    <a:p>
                      <a:pPr indent="180340" algn="ctr">
                        <a:lnSpc>
                          <a:spcPct val="150000"/>
                        </a:lnSpc>
                        <a:spcBef>
                          <a:spcPts val="200"/>
                        </a:spcBef>
                        <a:spcAft>
                          <a:spcPts val="20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Deflexión</a:t>
                      </a:r>
                      <a:endParaRPr lang="es-EC"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C"/>
                    </a:p>
                  </a:txBody>
                  <a:tcPr/>
                </a:tc>
              </a:tr>
              <a:tr h="280754">
                <a:tc vMerge="1">
                  <a:txBody>
                    <a:bodyPr/>
                    <a:lstStyle/>
                    <a:p>
                      <a:endParaRPr lang="es-EC"/>
                    </a:p>
                  </a:txBody>
                  <a:tcPr/>
                </a:tc>
                <a:tc gridSpan="2">
                  <a:txBody>
                    <a:bodyPr/>
                    <a:lstStyle/>
                    <a:p>
                      <a:pPr indent="180340" algn="ctr">
                        <a:lnSpc>
                          <a:spcPct val="150000"/>
                        </a:lnSpc>
                        <a:spcBef>
                          <a:spcPts val="200"/>
                        </a:spcBef>
                        <a:spcAft>
                          <a:spcPts val="20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s-EC"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C"/>
                    </a:p>
                  </a:txBody>
                  <a:tcPr/>
                </a:tc>
              </a:tr>
              <a:tr h="553844">
                <a:tc vMerge="1">
                  <a:txBody>
                    <a:bodyPr/>
                    <a:lstStyle/>
                    <a:p>
                      <a:endParaRPr lang="es-EC"/>
                    </a:p>
                  </a:txBody>
                  <a:tcPr/>
                </a:tc>
                <a:tc>
                  <a:txBody>
                    <a:bodyPr/>
                    <a:lstStyle/>
                    <a:p>
                      <a:pPr indent="180340" algn="ctr">
                        <a:lnSpc>
                          <a:spcPct val="150000"/>
                        </a:lnSpc>
                        <a:spcBef>
                          <a:spcPts val="200"/>
                        </a:spcBef>
                        <a:spcAft>
                          <a:spcPts val="20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Límite</a:t>
                      </a:r>
                      <a:endParaRPr lang="es-EC"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Máxima</a:t>
                      </a:r>
                      <a:endParaRPr lang="es-EC"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80754">
                <a:tc vMerge="1">
                  <a:txBody>
                    <a:bodyPr/>
                    <a:lstStyle/>
                    <a:p>
                      <a:endParaRPr lang="es-EC"/>
                    </a:p>
                  </a:txBody>
                  <a:tcPr/>
                </a:tc>
                <a:tc>
                  <a:txBody>
                    <a:bodyPr/>
                    <a:lstStyle/>
                    <a:p>
                      <a:pPr indent="180340" algn="ctr">
                        <a:lnSpc>
                          <a:spcPct val="150000"/>
                        </a:lnSpc>
                        <a:spcBef>
                          <a:spcPts val="200"/>
                        </a:spcBef>
                        <a:spcAft>
                          <a:spcPts val="20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s-EC"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s-EC"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80754">
                <a:tc>
                  <a:txBody>
                    <a:bodyPr/>
                    <a:lstStyle/>
                    <a:p>
                      <a:pPr indent="180340" algn="ctr">
                        <a:lnSpc>
                          <a:spcPct val="150000"/>
                        </a:lnSpc>
                        <a:spcBef>
                          <a:spcPts val="200"/>
                        </a:spcBef>
                        <a:spcAft>
                          <a:spcPts val="20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10">
                  <a:txBody>
                    <a:bodyPr/>
                    <a:lstStyle/>
                    <a:p>
                      <a:pPr indent="180340" algn="ctr">
                        <a:lnSpc>
                          <a:spcPct val="150000"/>
                        </a:lnSpc>
                        <a:spcBef>
                          <a:spcPts val="200"/>
                        </a:spcBef>
                        <a:spcAft>
                          <a:spcPts val="20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0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0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0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0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2.61</a:t>
                      </a:r>
                      <a:endParaRPr lang="es-EC"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80754">
                <a:tc>
                  <a:txBody>
                    <a:bodyPr/>
                    <a:lstStyle/>
                    <a:p>
                      <a:pPr indent="180340" algn="ctr">
                        <a:lnSpc>
                          <a:spcPct val="150000"/>
                        </a:lnSpc>
                        <a:spcBef>
                          <a:spcPts val="200"/>
                        </a:spcBef>
                        <a:spcAft>
                          <a:spcPts val="20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80754">
                <a:tc rowSpan="2">
                  <a:txBody>
                    <a:bodyPr/>
                    <a:lstStyle/>
                    <a:p>
                      <a:pPr indent="180340" algn="ctr">
                        <a:lnSpc>
                          <a:spcPct val="150000"/>
                        </a:lnSpc>
                        <a:spcBef>
                          <a:spcPts val="200"/>
                        </a:spcBef>
                        <a:spcAft>
                          <a:spcPts val="20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55354">
                <a:tc vMerge="1">
                  <a:txBody>
                    <a:bodyPr/>
                    <a:lstStyle/>
                    <a:p>
                      <a:pPr indent="180340" algn="ctr">
                        <a:lnSpc>
                          <a:spcPct val="150000"/>
                        </a:lnSpc>
                        <a:spcBef>
                          <a:spcPts val="200"/>
                        </a:spcBef>
                        <a:spcAft>
                          <a:spcPts val="200"/>
                        </a:spcAft>
                      </a:pP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rowSpan="2">
                  <a:txBody>
                    <a:bodyPr/>
                    <a:lstStyle/>
                    <a:p>
                      <a:pPr indent="180340" algn="ctr">
                        <a:lnSpc>
                          <a:spcPct val="150000"/>
                        </a:lnSpc>
                        <a:spcBef>
                          <a:spcPts val="200"/>
                        </a:spcBef>
                        <a:spcAft>
                          <a:spcPts val="20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0">
                <a:tc>
                  <a:txBody>
                    <a:bodyPr/>
                    <a:lstStyle/>
                    <a:p>
                      <a:pPr indent="180340" algn="ctr">
                        <a:lnSpc>
                          <a:spcPct val="150000"/>
                        </a:lnSpc>
                        <a:spcBef>
                          <a:spcPts val="200"/>
                        </a:spcBef>
                        <a:spcAft>
                          <a:spcPts val="20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r>
              <a:tr h="280754">
                <a:tc>
                  <a:txBody>
                    <a:bodyPr/>
                    <a:lstStyle/>
                    <a:p>
                      <a:pPr indent="180340" algn="ctr">
                        <a:lnSpc>
                          <a:spcPct val="150000"/>
                        </a:lnSpc>
                        <a:spcBef>
                          <a:spcPts val="200"/>
                        </a:spcBef>
                        <a:spcAft>
                          <a:spcPts val="20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80754">
                <a:tc>
                  <a:txBody>
                    <a:bodyPr/>
                    <a:lstStyle/>
                    <a:p>
                      <a:pPr indent="180340" algn="ctr">
                        <a:lnSpc>
                          <a:spcPct val="150000"/>
                        </a:lnSpc>
                        <a:spcBef>
                          <a:spcPts val="200"/>
                        </a:spcBef>
                        <a:spcAft>
                          <a:spcPts val="20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80754">
                <a:tc>
                  <a:txBody>
                    <a:bodyPr/>
                    <a:lstStyle/>
                    <a:p>
                      <a:pPr indent="180340" algn="ctr">
                        <a:lnSpc>
                          <a:spcPct val="150000"/>
                        </a:lnSpc>
                        <a:spcBef>
                          <a:spcPts val="200"/>
                        </a:spcBef>
                        <a:spcAft>
                          <a:spcPts val="20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80754">
                <a:tc>
                  <a:txBody>
                    <a:bodyPr/>
                    <a:lstStyle/>
                    <a:p>
                      <a:pPr indent="180340" algn="ctr">
                        <a:lnSpc>
                          <a:spcPct val="150000"/>
                        </a:lnSpc>
                        <a:spcBef>
                          <a:spcPts val="200"/>
                        </a:spcBef>
                        <a:spcAft>
                          <a:spcPts val="20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80754">
                <a:tc>
                  <a:txBody>
                    <a:bodyPr/>
                    <a:lstStyle/>
                    <a:p>
                      <a:pPr indent="180340" algn="ctr">
                        <a:lnSpc>
                          <a:spcPct val="150000"/>
                        </a:lnSpc>
                        <a:spcBef>
                          <a:spcPts val="200"/>
                        </a:spcBef>
                        <a:spcAft>
                          <a:spcPts val="20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s-EC" sz="1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1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3366895822"/>
              </p:ext>
            </p:extLst>
          </p:nvPr>
        </p:nvGraphicFramePr>
        <p:xfrm>
          <a:off x="9124322" y="592504"/>
          <a:ext cx="2345541" cy="5910390"/>
        </p:xfrm>
        <a:graphic>
          <a:graphicData uri="http://schemas.openxmlformats.org/drawingml/2006/table">
            <a:tbl>
              <a:tblPr firstRow="1" firstCol="1" bandRow="1"/>
              <a:tblGrid>
                <a:gridCol w="777735"/>
                <a:gridCol w="783903"/>
                <a:gridCol w="783903"/>
              </a:tblGrid>
              <a:tr h="195388">
                <a:tc gridSpan="3">
                  <a:txBody>
                    <a:bodyPr/>
                    <a:lstStyle/>
                    <a:p>
                      <a:pPr indent="180340" algn="ctr">
                        <a:lnSpc>
                          <a:spcPct val="150000"/>
                        </a:lnSpc>
                        <a:spcBef>
                          <a:spcPts val="200"/>
                        </a:spcBef>
                        <a:spcAft>
                          <a:spcPts val="200"/>
                        </a:spcAft>
                      </a:pPr>
                      <a:r>
                        <a:rPr lang="es-EC" sz="113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CERCHAS</a:t>
                      </a:r>
                      <a:r>
                        <a:rPr lang="es-EC" sz="113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 BORDE</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195388">
                <a:tc rowSpan="4">
                  <a:txBody>
                    <a:bodyPr/>
                    <a:lstStyle/>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Cerchas</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gridSpan="2">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Deflexión</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C"/>
                    </a:p>
                  </a:txBody>
                  <a:tcPr/>
                </a:tc>
              </a:tr>
              <a:tr h="195388">
                <a:tc vMerge="1">
                  <a:txBody>
                    <a:bodyPr/>
                    <a:lstStyle/>
                    <a:p>
                      <a:endParaRPr lang="es-EC"/>
                    </a:p>
                  </a:txBody>
                  <a:tcPr/>
                </a:tc>
                <a:tc gridSpan="2">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C"/>
                    </a:p>
                  </a:txBody>
                  <a:tcPr/>
                </a:tc>
              </a:tr>
              <a:tr h="195388">
                <a:tc vMerge="1">
                  <a:txBody>
                    <a:bodyPr/>
                    <a:lstStyle/>
                    <a:p>
                      <a:endParaRPr lang="es-EC"/>
                    </a:p>
                  </a:txBody>
                  <a:tcPr/>
                </a:tc>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Límite</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Máxima</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vMerge="1">
                  <a:txBody>
                    <a:bodyPr/>
                    <a:lstStyle/>
                    <a:p>
                      <a:endParaRPr lang="es-EC"/>
                    </a:p>
                  </a:txBody>
                  <a:tcPr/>
                </a:tc>
                <a:tc>
                  <a:txBody>
                    <a:bodyPr/>
                    <a:lstStyle/>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17">
                  <a:txBody>
                    <a:bodyPr/>
                    <a:lstStyle/>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2.78</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1.79</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1.88</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1.83</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1.13</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0.92</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0.78</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0.65</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0.58</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0.47</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1.85</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0.25</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0.35</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0.46</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0.57</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0.57</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0.74</a:t>
                      </a:r>
                      <a:endParaRPr lang="es-EC" sz="113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5388">
                <a:tc>
                  <a:txBody>
                    <a:bodyPr/>
                    <a:lstStyle/>
                    <a:p>
                      <a:pPr indent="180340" algn="ctr">
                        <a:lnSpc>
                          <a:spcPct val="150000"/>
                        </a:lnSpc>
                        <a:spcBef>
                          <a:spcPts val="200"/>
                        </a:spcBef>
                        <a:spcAft>
                          <a:spcPts val="200"/>
                        </a:spcAft>
                      </a:pPr>
                      <a:r>
                        <a:rPr lang="es-EC" sz="113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a:txBody>
                    <a:bodyPr/>
                    <a:lstStyle/>
                    <a:p>
                      <a:pPr indent="180340" algn="ctr">
                        <a:lnSpc>
                          <a:spcPct val="150000"/>
                        </a:lnSpc>
                        <a:spcBef>
                          <a:spcPts val="200"/>
                        </a:spcBef>
                        <a:spcAft>
                          <a:spcPts val="200"/>
                        </a:spcAft>
                      </a:pPr>
                      <a:r>
                        <a:rPr lang="es-EC" sz="11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2.19</a:t>
                      </a:r>
                      <a:endParaRPr lang="es-EC" sz="113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bl>
          </a:graphicData>
        </a:graphic>
      </p:graphicFrame>
      <p:sp>
        <p:nvSpPr>
          <p:cNvPr id="11" name="3 CuadroTexto"/>
          <p:cNvSpPr txBox="1"/>
          <p:nvPr/>
        </p:nvSpPr>
        <p:spPr>
          <a:xfrm>
            <a:off x="0" y="86881"/>
            <a:ext cx="4692316" cy="461665"/>
          </a:xfrm>
          <a:prstGeom prst="rect">
            <a:avLst/>
          </a:prstGeom>
          <a:noFill/>
          <a:ln>
            <a:noFill/>
          </a:ln>
        </p:spPr>
        <p:txBody>
          <a:bodyPr wrap="square" rtlCol="0">
            <a:spAutoFit/>
          </a:bodyPr>
          <a:lstStyle/>
          <a:p>
            <a:pPr algn="ctr"/>
            <a:r>
              <a:rPr lang="es-EC" sz="2400" b="1" dirty="0" smtClean="0"/>
              <a:t>DEFLEXIONES CERCHAS: TRIBUNA</a:t>
            </a:r>
            <a:endParaRPr lang="es-ES" sz="2000" b="1" dirty="0">
              <a:ln>
                <a:solidFill>
                  <a:schemeClr val="tx1"/>
                </a:solidFill>
              </a:ln>
            </a:endParaRPr>
          </a:p>
        </p:txBody>
      </p:sp>
      <p:pic>
        <p:nvPicPr>
          <p:cNvPr id="15" name="Imagen 14"/>
          <p:cNvPicPr/>
          <p:nvPr/>
        </p:nvPicPr>
        <p:blipFill>
          <a:blip r:embed="rId4">
            <a:extLst>
              <a:ext uri="{28A0092B-C50C-407E-A947-70E740481C1C}">
                <a14:useLocalDpi xmlns:a14="http://schemas.microsoft.com/office/drawing/2010/main" val="0"/>
              </a:ext>
            </a:extLst>
          </a:blip>
          <a:srcRect/>
          <a:stretch>
            <a:fillRect/>
          </a:stretch>
        </p:blipFill>
        <p:spPr bwMode="auto">
          <a:xfrm>
            <a:off x="100874" y="1239491"/>
            <a:ext cx="8465609" cy="3730865"/>
          </a:xfrm>
          <a:prstGeom prst="rect">
            <a:avLst/>
          </a:prstGeom>
          <a:noFill/>
          <a:ln>
            <a:noFill/>
          </a:ln>
        </p:spPr>
      </p:pic>
      <p:pic>
        <p:nvPicPr>
          <p:cNvPr id="16" name="Imagen 15"/>
          <p:cNvPicPr/>
          <p:nvPr/>
        </p:nvPicPr>
        <p:blipFill>
          <a:blip r:embed="rId5">
            <a:extLst>
              <a:ext uri="{28A0092B-C50C-407E-A947-70E740481C1C}">
                <a14:useLocalDpi xmlns:a14="http://schemas.microsoft.com/office/drawing/2010/main" val="0"/>
              </a:ext>
            </a:extLst>
          </a:blip>
          <a:srcRect/>
          <a:stretch>
            <a:fillRect/>
          </a:stretch>
        </p:blipFill>
        <p:spPr bwMode="auto">
          <a:xfrm>
            <a:off x="331293" y="1557371"/>
            <a:ext cx="8407266" cy="3621267"/>
          </a:xfrm>
          <a:prstGeom prst="rect">
            <a:avLst/>
          </a:prstGeom>
          <a:noFill/>
          <a:ln>
            <a:noFill/>
          </a:ln>
        </p:spPr>
      </p:pic>
      <p:pic>
        <p:nvPicPr>
          <p:cNvPr id="17" name="Imagen 16"/>
          <p:cNvPicPr/>
          <p:nvPr/>
        </p:nvPicPr>
        <p:blipFill>
          <a:blip r:embed="rId6">
            <a:extLst>
              <a:ext uri="{28A0092B-C50C-407E-A947-70E740481C1C}">
                <a14:useLocalDpi xmlns:a14="http://schemas.microsoft.com/office/drawing/2010/main" val="0"/>
              </a:ext>
            </a:extLst>
          </a:blip>
          <a:srcRect/>
          <a:stretch>
            <a:fillRect/>
          </a:stretch>
        </p:blipFill>
        <p:spPr bwMode="auto">
          <a:xfrm>
            <a:off x="193429" y="1934910"/>
            <a:ext cx="8371701" cy="3621267"/>
          </a:xfrm>
          <a:prstGeom prst="rect">
            <a:avLst/>
          </a:prstGeom>
          <a:noFill/>
          <a:ln>
            <a:noFill/>
          </a:ln>
        </p:spPr>
      </p:pic>
      <p:sp>
        <p:nvSpPr>
          <p:cNvPr id="13" name="Rectángulo 12"/>
          <p:cNvSpPr/>
          <p:nvPr/>
        </p:nvSpPr>
        <p:spPr>
          <a:xfrm>
            <a:off x="8785307" y="2396926"/>
            <a:ext cx="3002586" cy="371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p:cNvSpPr/>
          <p:nvPr/>
        </p:nvSpPr>
        <p:spPr>
          <a:xfrm>
            <a:off x="8719695" y="4344161"/>
            <a:ext cx="3002586" cy="371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p:cNvSpPr/>
          <p:nvPr/>
        </p:nvSpPr>
        <p:spPr>
          <a:xfrm>
            <a:off x="8795799" y="2310044"/>
            <a:ext cx="3002586" cy="371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5451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6"/>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9"/>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ppt_x"/>
                                          </p:val>
                                        </p:tav>
                                        <p:tav tm="100000">
                                          <p:val>
                                            <p:strVal val="#ppt_x"/>
                                          </p:val>
                                        </p:tav>
                                      </p:tavLst>
                                    </p:anim>
                                    <p:anim calcmode="lin" valueType="num">
                                      <p:cBhvr additive="base">
                                        <p:cTn id="5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3" grpId="1" animBg="1"/>
      <p:bldP spid="14" grpId="0" animBg="1"/>
      <p:bldP spid="14" grpId="1"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2</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0" y="70731"/>
            <a:ext cx="5164428" cy="461665"/>
          </a:xfrm>
          <a:prstGeom prst="rect">
            <a:avLst/>
          </a:prstGeom>
          <a:noFill/>
          <a:ln>
            <a:noFill/>
          </a:ln>
        </p:spPr>
        <p:txBody>
          <a:bodyPr wrap="square" rtlCol="0">
            <a:spAutoFit/>
          </a:bodyPr>
          <a:lstStyle/>
          <a:p>
            <a:pPr algn="ctr"/>
            <a:r>
              <a:rPr lang="es-ES" sz="2400" b="1" dirty="0" smtClean="0">
                <a:ln>
                  <a:solidFill>
                    <a:schemeClr val="tx1"/>
                  </a:solidFill>
                </a:ln>
              </a:rPr>
              <a:t>INTRODUCCIÓN</a:t>
            </a:r>
            <a:endParaRPr lang="es-ES" sz="2000" dirty="0">
              <a:ln>
                <a:solidFill>
                  <a:schemeClr val="tx1"/>
                </a:solidFill>
              </a:ln>
            </a:endParaRPr>
          </a:p>
        </p:txBody>
      </p:sp>
      <p:sp>
        <p:nvSpPr>
          <p:cNvPr id="7" name="Rectángulo 6"/>
          <p:cNvSpPr/>
          <p:nvPr/>
        </p:nvSpPr>
        <p:spPr>
          <a:xfrm>
            <a:off x="614149" y="1153648"/>
            <a:ext cx="3129877" cy="504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t>Crecimiento poblacional </a:t>
            </a:r>
            <a:endParaRPr lang="es-EC" b="1" dirty="0"/>
          </a:p>
        </p:txBody>
      </p:sp>
      <p:sp>
        <p:nvSpPr>
          <p:cNvPr id="31" name="Rectángulo 30"/>
          <p:cNvSpPr/>
          <p:nvPr/>
        </p:nvSpPr>
        <p:spPr>
          <a:xfrm>
            <a:off x="614149" y="1658615"/>
            <a:ext cx="3129877" cy="504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Sangolquí: 2.89%</a:t>
            </a:r>
            <a:endParaRPr lang="es-EC" dirty="0"/>
          </a:p>
        </p:txBody>
      </p:sp>
      <p:pic>
        <p:nvPicPr>
          <p:cNvPr id="2052" name="Picture 4" descr="Image result for crecimiento poblacio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2877" y="984399"/>
            <a:ext cx="1483565" cy="150557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tribuna para mirar el futbol en barrial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4326" y="4575849"/>
            <a:ext cx="3110839" cy="146209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8931" y="2933009"/>
            <a:ext cx="2938891" cy="19577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deportes en el colise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4326" y="2358964"/>
            <a:ext cx="3037603" cy="189850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bailoterapia en el colise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8607"/>
          <a:stretch/>
        </p:blipFill>
        <p:spPr bwMode="auto">
          <a:xfrm>
            <a:off x="8851559" y="966633"/>
            <a:ext cx="2926101" cy="18536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actividades en un coliseo ecuad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4584" y="401916"/>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GADMU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7146" y="2484210"/>
            <a:ext cx="3133725"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74" y="3502825"/>
            <a:ext cx="5735417" cy="2389757"/>
          </a:xfrm>
          <a:prstGeom prst="rect">
            <a:avLst/>
          </a:prstGeom>
        </p:spPr>
      </p:pic>
    </p:spTree>
    <p:extLst>
      <p:ext uri="{BB962C8B-B14F-4D97-AF65-F5344CB8AC3E}">
        <p14:creationId xmlns:p14="http://schemas.microsoft.com/office/powerpoint/2010/main" val="32057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20</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2" y="86880"/>
            <a:ext cx="8395966" cy="461665"/>
          </a:xfrm>
          <a:prstGeom prst="rect">
            <a:avLst/>
          </a:prstGeom>
          <a:noFill/>
          <a:ln>
            <a:noFill/>
          </a:ln>
        </p:spPr>
        <p:txBody>
          <a:bodyPr wrap="square" rtlCol="0">
            <a:spAutoFit/>
          </a:bodyPr>
          <a:lstStyle/>
          <a:p>
            <a:r>
              <a:rPr lang="es-ES" sz="2400" b="1" dirty="0" smtClean="0">
                <a:ln>
                  <a:solidFill>
                    <a:schemeClr val="tx1"/>
                  </a:solidFill>
                </a:ln>
              </a:rPr>
              <a:t>PLACAS Y PERNOS DE ANCLAJE</a:t>
            </a:r>
            <a:endParaRPr lang="es-ES" sz="2000" dirty="0">
              <a:ln>
                <a:solidFill>
                  <a:schemeClr val="tx1"/>
                </a:solidFill>
              </a:ln>
            </a:endParaRPr>
          </a:p>
        </p:txBody>
      </p:sp>
      <p:sp>
        <p:nvSpPr>
          <p:cNvPr id="21" name="Rectángulo 20"/>
          <p:cNvSpPr/>
          <p:nvPr/>
        </p:nvSpPr>
        <p:spPr>
          <a:xfrm>
            <a:off x="337676" y="762017"/>
            <a:ext cx="3842911" cy="707886"/>
          </a:xfrm>
          <a:prstGeom prst="rect">
            <a:avLst/>
          </a:prstGeom>
          <a:noFill/>
        </p:spPr>
        <p:txBody>
          <a:bodyPr wrap="none" lIns="91440" tIns="45720" rIns="91440" bIns="45720">
            <a:spAutoFit/>
          </a:bodyPr>
          <a:lstStyle/>
          <a:p>
            <a:pPr algn="ctr"/>
            <a:r>
              <a:rPr lang="es-ES" sz="4000" b="1" dirty="0" smtClean="0">
                <a:ln w="9525">
                  <a:solidFill>
                    <a:schemeClr val="bg1"/>
                  </a:solidFill>
                  <a:prstDash val="solid"/>
                </a:ln>
                <a:effectLst>
                  <a:outerShdw blurRad="12700" dist="38100" dir="2700000" algn="tl" rotWithShape="0">
                    <a:schemeClr val="bg1">
                      <a:lumMod val="50000"/>
                    </a:schemeClr>
                  </a:outerShdw>
                </a:effectLst>
              </a:rPr>
              <a:t>Placas de Anclaje</a:t>
            </a:r>
            <a:endParaRPr lang="es-E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Rectángulo 4"/>
          <p:cNvSpPr/>
          <p:nvPr/>
        </p:nvSpPr>
        <p:spPr>
          <a:xfrm>
            <a:off x="670233" y="3470119"/>
            <a:ext cx="2498054" cy="4014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Método LRFD</a:t>
            </a:r>
            <a:endParaRPr lang="es-EC" dirty="0"/>
          </a:p>
        </p:txBody>
      </p:sp>
      <p:sp>
        <p:nvSpPr>
          <p:cNvPr id="18" name="Rectángulo 17"/>
          <p:cNvSpPr/>
          <p:nvPr/>
        </p:nvSpPr>
        <p:spPr>
          <a:xfrm>
            <a:off x="3476471" y="1959956"/>
            <a:ext cx="3316406" cy="7972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Dimensiones de la placa de anclaje</a:t>
            </a:r>
            <a:endParaRPr lang="es-EC" dirty="0"/>
          </a:p>
        </p:txBody>
      </p:sp>
      <mc:AlternateContent xmlns:mc="http://schemas.openxmlformats.org/markup-compatibility/2006" xmlns:a14="http://schemas.microsoft.com/office/drawing/2010/main">
        <mc:Choice Requires="a14">
          <p:sp>
            <p:nvSpPr>
              <p:cNvPr id="39" name="Rectángulo 38"/>
              <p:cNvSpPr/>
              <p:nvPr/>
            </p:nvSpPr>
            <p:spPr>
              <a:xfrm>
                <a:off x="7743845" y="1874958"/>
                <a:ext cx="3316406" cy="7972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𝑃𝑝</m:t>
                      </m:r>
                      <m:r>
                        <a:rPr lang="es-EC">
                          <a:latin typeface="Cambria Math" panose="02040503050406030204" pitchFamily="18" charset="0"/>
                        </a:rPr>
                        <m:t>=0.85∗</m:t>
                      </m:r>
                      <m:r>
                        <a:rPr lang="es-EC" i="1">
                          <a:latin typeface="Cambria Math" panose="02040503050406030204" pitchFamily="18" charset="0"/>
                        </a:rPr>
                        <m:t>𝑓</m:t>
                      </m:r>
                      <m:r>
                        <a:rPr lang="es-EC">
                          <a:latin typeface="Cambria Math" panose="02040503050406030204" pitchFamily="18" charset="0"/>
                        </a:rPr>
                        <m:t>´</m:t>
                      </m:r>
                      <m:r>
                        <a:rPr lang="es-EC" i="1">
                          <a:latin typeface="Cambria Math" panose="02040503050406030204" pitchFamily="18" charset="0"/>
                        </a:rPr>
                        <m:t>𝑐</m:t>
                      </m:r>
                      <m:r>
                        <a:rPr lang="es-EC">
                          <a:latin typeface="Cambria Math" panose="02040503050406030204" pitchFamily="18" charset="0"/>
                        </a:rPr>
                        <m:t>∗</m:t>
                      </m:r>
                      <m:r>
                        <a:rPr lang="es-EC" i="1">
                          <a:latin typeface="Cambria Math" panose="02040503050406030204" pitchFamily="18" charset="0"/>
                        </a:rPr>
                        <m:t>𝐴</m:t>
                      </m:r>
                      <m:r>
                        <a:rPr lang="es-EC">
                          <a:latin typeface="Cambria Math" panose="02040503050406030204" pitchFamily="18" charset="0"/>
                        </a:rPr>
                        <m:t>1∗</m:t>
                      </m:r>
                      <m:rad>
                        <m:radPr>
                          <m:degHide m:val="on"/>
                          <m:ctrlPr>
                            <a:rPr lang="es-EC" i="1">
                              <a:latin typeface="Cambria Math" panose="02040503050406030204" pitchFamily="18" charset="0"/>
                            </a:rPr>
                          </m:ctrlPr>
                        </m:radPr>
                        <m:deg/>
                        <m:e>
                          <m:f>
                            <m:fPr>
                              <m:type m:val="lin"/>
                              <m:ctrlPr>
                                <a:rPr lang="es-EC" i="1">
                                  <a:latin typeface="Cambria Math" panose="02040503050406030204" pitchFamily="18" charset="0"/>
                                </a:rPr>
                              </m:ctrlPr>
                            </m:fPr>
                            <m:num>
                              <m:r>
                                <a:rPr lang="es-EC" i="1">
                                  <a:latin typeface="Cambria Math" panose="02040503050406030204" pitchFamily="18" charset="0"/>
                                </a:rPr>
                                <m:t>𝐴</m:t>
                              </m:r>
                              <m:r>
                                <a:rPr lang="es-EC">
                                  <a:latin typeface="Cambria Math" panose="02040503050406030204" pitchFamily="18" charset="0"/>
                                </a:rPr>
                                <m:t>2</m:t>
                              </m:r>
                            </m:num>
                            <m:den>
                              <m:r>
                                <a:rPr lang="es-EC" i="1">
                                  <a:latin typeface="Cambria Math" panose="02040503050406030204" pitchFamily="18" charset="0"/>
                                </a:rPr>
                                <m:t>𝐴</m:t>
                              </m:r>
                              <m:r>
                                <a:rPr lang="es-EC">
                                  <a:latin typeface="Cambria Math" panose="02040503050406030204" pitchFamily="18" charset="0"/>
                                </a:rPr>
                                <m:t>1</m:t>
                              </m:r>
                            </m:den>
                          </m:f>
                        </m:e>
                      </m:rad>
                      <m:r>
                        <a:rPr lang="es-EC">
                          <a:latin typeface="Cambria Math" panose="02040503050406030204" pitchFamily="18" charset="0"/>
                        </a:rPr>
                        <m:t> </m:t>
                      </m:r>
                    </m:oMath>
                  </m:oMathPara>
                </a14:m>
                <a:endParaRPr lang="es-EC" dirty="0" smtClean="0"/>
              </a:p>
              <a:p>
                <a:r>
                  <a:rPr lang="es-EC" dirty="0" smtClean="0">
                    <a:latin typeface="Cambria Math" panose="02040503050406030204" pitchFamily="18" charset="0"/>
                  </a:rPr>
                  <a:t>                𝑃𝑝 </a:t>
                </a:r>
                <a:r>
                  <a:rPr lang="es-EC" dirty="0">
                    <a:latin typeface="Cambria Math" panose="02040503050406030204" pitchFamily="18" charset="0"/>
                  </a:rPr>
                  <a:t>≤  1.7∗𝑓´𝑐∗𝐴</a:t>
                </a:r>
                <a:r>
                  <a:rPr lang="es-EC" dirty="0" smtClean="0">
                    <a:latin typeface="Cambria Math" panose="02040503050406030204" pitchFamily="18" charset="0"/>
                  </a:rPr>
                  <a:t>1</a:t>
                </a:r>
                <a:endParaRPr lang="es-EC" dirty="0"/>
              </a:p>
            </p:txBody>
          </p:sp>
        </mc:Choice>
        <mc:Fallback xmlns="">
          <p:sp>
            <p:nvSpPr>
              <p:cNvPr id="39" name="Rectángulo 38"/>
              <p:cNvSpPr>
                <a:spLocks noRot="1" noChangeAspect="1" noMove="1" noResize="1" noEditPoints="1" noAdjustHandles="1" noChangeArrowheads="1" noChangeShapeType="1" noTextEdit="1"/>
              </p:cNvSpPr>
              <p:nvPr/>
            </p:nvSpPr>
            <p:spPr>
              <a:xfrm>
                <a:off x="7743845" y="1874958"/>
                <a:ext cx="3316406" cy="797207"/>
              </a:xfrm>
              <a:prstGeom prst="rect">
                <a:avLst/>
              </a:prstGeom>
              <a:blipFill rotWithShape="0">
                <a:blip r:embed="rId3"/>
                <a:stretch>
                  <a:fillRect t="-40152" r="-8974" b="-4090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0" name="Rectángulo 39"/>
              <p:cNvSpPr/>
              <p:nvPr/>
            </p:nvSpPr>
            <p:spPr>
              <a:xfrm>
                <a:off x="6983493" y="908460"/>
                <a:ext cx="4385523" cy="7972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𝑅𝑒𝑠𝑖𝑠𝑡𝑒𝑛𝑐𝑖𝑎</m:t>
                      </m:r>
                      <m:r>
                        <a:rPr lang="es-EC" i="1" smtClean="0">
                          <a:latin typeface="Cambria Math" panose="02040503050406030204" pitchFamily="18" charset="0"/>
                        </a:rPr>
                        <m:t> </m:t>
                      </m:r>
                      <m:r>
                        <a:rPr lang="es-EC" i="1" smtClean="0">
                          <a:latin typeface="Cambria Math" panose="02040503050406030204" pitchFamily="18" charset="0"/>
                        </a:rPr>
                        <m:t>𝑑𝑒</m:t>
                      </m:r>
                      <m:r>
                        <a:rPr lang="es-EC" i="1" smtClean="0">
                          <a:latin typeface="Cambria Math" panose="02040503050406030204" pitchFamily="18" charset="0"/>
                        </a:rPr>
                        <m:t> </m:t>
                      </m:r>
                      <m:r>
                        <a:rPr lang="es-EC" i="1" smtClean="0">
                          <a:latin typeface="Cambria Math" panose="02040503050406030204" pitchFamily="18" charset="0"/>
                        </a:rPr>
                        <m:t>𝑎𝑝𝑙𝑎𝑠𝑡𝑎𝑚𝑖𝑒𝑛𝑡𝑜</m:t>
                      </m:r>
                      <m:r>
                        <a:rPr lang="es-EC" i="1" smtClean="0">
                          <a:latin typeface="Cambria Math" panose="02040503050406030204" pitchFamily="18" charset="0"/>
                        </a:rPr>
                        <m:t> </m:t>
                      </m:r>
                      <m:r>
                        <a:rPr lang="es-EC" i="1" smtClean="0">
                          <a:latin typeface="Cambria Math" panose="02040503050406030204" pitchFamily="18" charset="0"/>
                        </a:rPr>
                        <m:t>𝑑𝑒</m:t>
                      </m:r>
                      <m:r>
                        <a:rPr lang="es-EC" i="1" smtClean="0">
                          <a:latin typeface="Cambria Math" panose="02040503050406030204" pitchFamily="18" charset="0"/>
                        </a:rPr>
                        <m:t> </m:t>
                      </m:r>
                      <m:r>
                        <a:rPr lang="es-EC" i="1" smtClean="0">
                          <a:latin typeface="Cambria Math" panose="02040503050406030204" pitchFamily="18" charset="0"/>
                        </a:rPr>
                        <m:t>𝑑𝑖𝑠𝑒</m:t>
                      </m:r>
                      <m:r>
                        <a:rPr lang="es-EC" i="1" smtClean="0">
                          <a:latin typeface="Cambria Math" panose="02040503050406030204" pitchFamily="18" charset="0"/>
                        </a:rPr>
                        <m:t>ñ</m:t>
                      </m:r>
                      <m:r>
                        <a:rPr lang="es-EC" i="1" smtClean="0">
                          <a:latin typeface="Cambria Math" panose="02040503050406030204" pitchFamily="18" charset="0"/>
                        </a:rPr>
                        <m:t>𝑜</m:t>
                      </m:r>
                    </m:oMath>
                  </m:oMathPara>
                </a14:m>
                <a:endParaRPr lang="es-EC"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𝑢</m:t>
                          </m:r>
                        </m:sub>
                      </m:sSub>
                      <m:r>
                        <a:rPr lang="es-EC">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𝜙</m:t>
                          </m:r>
                        </m:e>
                        <m:sub>
                          <m:r>
                            <a:rPr lang="es-EC" i="1">
                              <a:latin typeface="Cambria Math" panose="02040503050406030204" pitchFamily="18" charset="0"/>
                            </a:rPr>
                            <m:t>𝑐</m:t>
                          </m:r>
                        </m:sub>
                      </m:sSub>
                      <m:r>
                        <a:rPr lang="es-EC">
                          <a:latin typeface="Cambria Math" panose="02040503050406030204" pitchFamily="18" charset="0"/>
                        </a:rPr>
                        <m:t>∗</m:t>
                      </m:r>
                      <m:r>
                        <a:rPr lang="es-EC" i="1">
                          <a:latin typeface="Cambria Math" panose="02040503050406030204" pitchFamily="18" charset="0"/>
                        </a:rPr>
                        <m:t>𝑃𝑝</m:t>
                      </m:r>
                    </m:oMath>
                  </m:oMathPara>
                </a14:m>
                <a:endParaRPr lang="es-EC" dirty="0"/>
              </a:p>
            </p:txBody>
          </p:sp>
        </mc:Choice>
        <mc:Fallback xmlns="">
          <p:sp>
            <p:nvSpPr>
              <p:cNvPr id="40" name="Rectángulo 39"/>
              <p:cNvSpPr>
                <a:spLocks noRot="1" noChangeAspect="1" noMove="1" noResize="1" noEditPoints="1" noAdjustHandles="1" noChangeArrowheads="1" noChangeShapeType="1" noTextEdit="1"/>
              </p:cNvSpPr>
              <p:nvPr/>
            </p:nvSpPr>
            <p:spPr>
              <a:xfrm>
                <a:off x="6983493" y="908460"/>
                <a:ext cx="4385523" cy="797207"/>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1" name="Rectángulo 40"/>
              <p:cNvSpPr/>
              <p:nvPr/>
            </p:nvSpPr>
            <p:spPr>
              <a:xfrm>
                <a:off x="7016131" y="2719925"/>
                <a:ext cx="4358669" cy="180142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dirty="0"/>
                  <a:t>P</a:t>
                </a:r>
                <a:r>
                  <a:rPr lang="es-EC" dirty="0" smtClean="0"/>
                  <a:t>u</a:t>
                </a:r>
                <a14:m>
                  <m:oMath xmlns:m="http://schemas.openxmlformats.org/officeDocument/2006/math">
                    <m:r>
                      <a:rPr lang="es-EC">
                        <a:latin typeface="Cambria Math" panose="02040503050406030204" pitchFamily="18" charset="0"/>
                      </a:rPr>
                      <m:t>=</m:t>
                    </m:r>
                    <m:r>
                      <m:rPr>
                        <m:nor/>
                      </m:rPr>
                      <a:rPr lang="es-EC" b="0" i="0" smtClean="0">
                        <a:latin typeface="Cambria Math" panose="02040503050406030204" pitchFamily="18" charset="0"/>
                      </a:rPr>
                      <m:t>Resistencia</m:t>
                    </m:r>
                    <m:r>
                      <m:rPr>
                        <m:nor/>
                      </m:rPr>
                      <a:rPr lang="es-EC" b="0" i="0" smtClean="0">
                        <a:latin typeface="Cambria Math" panose="02040503050406030204" pitchFamily="18" charset="0"/>
                      </a:rPr>
                      <m:t> </m:t>
                    </m:r>
                    <m:r>
                      <m:rPr>
                        <m:nor/>
                      </m:rPr>
                      <a:rPr lang="es-EC" b="0" i="0" smtClean="0">
                        <a:latin typeface="Cambria Math" panose="02040503050406030204" pitchFamily="18" charset="0"/>
                      </a:rPr>
                      <m:t>requerida</m:t>
                    </m:r>
                  </m:oMath>
                </a14:m>
                <a:endParaRPr lang="es-EC" dirty="0" smtClean="0"/>
              </a:p>
              <a:p>
                <a:r>
                  <a:rPr lang="es-EC" dirty="0" err="1"/>
                  <a:t>Pp</a:t>
                </a:r>
                <a14:m>
                  <m:oMath xmlns:m="http://schemas.openxmlformats.org/officeDocument/2006/math">
                    <m:r>
                      <a:rPr lang="es-EC">
                        <a:latin typeface="Cambria Math" panose="02040503050406030204" pitchFamily="18" charset="0"/>
                      </a:rPr>
                      <m:t>=</m:t>
                    </m:r>
                    <m:r>
                      <m:rPr>
                        <m:nor/>
                      </m:rPr>
                      <a:rPr lang="es-EC"/>
                      <m:t>resistencia</m:t>
                    </m:r>
                    <m:r>
                      <m:rPr>
                        <m:nor/>
                      </m:rPr>
                      <a:rPr lang="es-EC"/>
                      <m:t> </m:t>
                    </m:r>
                    <m:r>
                      <m:rPr>
                        <m:nor/>
                      </m:rPr>
                      <a:rPr lang="es-EC"/>
                      <m:t>de</m:t>
                    </m:r>
                    <m:r>
                      <m:rPr>
                        <m:nor/>
                      </m:rPr>
                      <a:rPr lang="es-EC"/>
                      <m:t> </m:t>
                    </m:r>
                    <m:r>
                      <m:rPr>
                        <m:nor/>
                      </m:rPr>
                      <a:rPr lang="es-EC"/>
                      <m:t>aplastamiento</m:t>
                    </m:r>
                    <m:r>
                      <m:rPr>
                        <m:nor/>
                      </m:rPr>
                      <a:rPr lang="es-EC"/>
                      <m:t> </m:t>
                    </m:r>
                    <m:r>
                      <m:rPr>
                        <m:nor/>
                      </m:rPr>
                      <a:rPr lang="es-EC"/>
                      <m:t>nominal</m:t>
                    </m:r>
                  </m:oMath>
                </a14:m>
                <a:endParaRPr lang="es-EC" dirty="0"/>
              </a:p>
              <a:p>
                <a14:m>
                  <m:oMath xmlns:m="http://schemas.openxmlformats.org/officeDocument/2006/math">
                    <m:r>
                      <a:rPr lang="es-EC">
                        <a:latin typeface="Cambria Math" panose="02040503050406030204" pitchFamily="18" charset="0"/>
                      </a:rPr>
                      <m:t>𝑓</m:t>
                    </m:r>
                    <m:r>
                      <a:rPr lang="es-EC">
                        <a:latin typeface="Cambria Math" panose="02040503050406030204" pitchFamily="18" charset="0"/>
                      </a:rPr>
                      <m:t>´</m:t>
                    </m:r>
                    <m:r>
                      <a:rPr lang="es-EC">
                        <a:latin typeface="Cambria Math" panose="02040503050406030204" pitchFamily="18" charset="0"/>
                      </a:rPr>
                      <m:t>𝑐</m:t>
                    </m:r>
                  </m:oMath>
                </a14:m>
                <a:r>
                  <a:rPr lang="es-EC" dirty="0"/>
                  <a:t>= Esfuerzo de compresión del hormigón</a:t>
                </a:r>
              </a:p>
              <a:p>
                <a:r>
                  <a:rPr lang="es-EC" dirty="0"/>
                  <a:t>A1= Área de apoyo de hormigón</a:t>
                </a:r>
              </a:p>
              <a:p>
                <a:r>
                  <a:rPr lang="es-EC" dirty="0" smtClean="0"/>
                  <a:t>A2= Área de placa de anclaje</a:t>
                </a:r>
                <a:endParaRPr lang="es-EC" dirty="0"/>
              </a:p>
            </p:txBody>
          </p:sp>
        </mc:Choice>
        <mc:Fallback xmlns="">
          <p:sp>
            <p:nvSpPr>
              <p:cNvPr id="41" name="Rectángulo 40"/>
              <p:cNvSpPr>
                <a:spLocks noRot="1" noChangeAspect="1" noMove="1" noResize="1" noEditPoints="1" noAdjustHandles="1" noChangeArrowheads="1" noChangeShapeType="1" noTextEdit="1"/>
              </p:cNvSpPr>
              <p:nvPr/>
            </p:nvSpPr>
            <p:spPr>
              <a:xfrm>
                <a:off x="7016131" y="2719925"/>
                <a:ext cx="4358669" cy="1801423"/>
              </a:xfrm>
              <a:prstGeom prst="rect">
                <a:avLst/>
              </a:prstGeom>
              <a:blipFill rotWithShape="0">
                <a:blip r:embed="rId5"/>
                <a:stretch>
                  <a:fillRect l="-1116"/>
                </a:stretch>
              </a:blipFill>
            </p:spPr>
            <p:txBody>
              <a:bodyPr/>
              <a:lstStyle/>
              <a:p>
                <a:r>
                  <a:rPr lang="es-EC">
                    <a:noFill/>
                  </a:rPr>
                  <a:t> </a:t>
                </a:r>
              </a:p>
            </p:txBody>
          </p:sp>
        </mc:Fallback>
      </mc:AlternateContent>
      <p:sp>
        <p:nvSpPr>
          <p:cNvPr id="45" name="Rectángulo 44"/>
          <p:cNvSpPr/>
          <p:nvPr/>
        </p:nvSpPr>
        <p:spPr>
          <a:xfrm>
            <a:off x="3476471" y="4930877"/>
            <a:ext cx="3316406" cy="7972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Espesor de la placa de anclaje</a:t>
            </a:r>
            <a:endParaRPr lang="es-EC" dirty="0"/>
          </a:p>
        </p:txBody>
      </p:sp>
      <mc:AlternateContent xmlns:mc="http://schemas.openxmlformats.org/markup-compatibility/2006" xmlns:a14="http://schemas.microsoft.com/office/drawing/2010/main">
        <mc:Choice Requires="a14">
          <p:sp>
            <p:nvSpPr>
              <p:cNvPr id="50" name="Rectángulo 49"/>
              <p:cNvSpPr/>
              <p:nvPr/>
            </p:nvSpPr>
            <p:spPr>
              <a:xfrm>
                <a:off x="8402268" y="4613524"/>
                <a:ext cx="1969920" cy="7972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h</m:t>
                      </m:r>
                      <m:r>
                        <a:rPr lang="es-EC">
                          <a:latin typeface="Cambria Math" panose="02040503050406030204" pitchFamily="18" charset="0"/>
                        </a:rPr>
                        <m:t>=</m:t>
                      </m:r>
                      <m:rad>
                        <m:radPr>
                          <m:ctrlPr>
                            <a:rPr lang="es-EC" i="1">
                              <a:latin typeface="Cambria Math" panose="02040503050406030204" pitchFamily="18" charset="0"/>
                            </a:rPr>
                          </m:ctrlPr>
                        </m:radPr>
                        <m:deg>
                          <m:r>
                            <a:rPr lang="es-EC">
                              <a:latin typeface="Cambria Math" panose="02040503050406030204" pitchFamily="18" charset="0"/>
                            </a:rPr>
                            <m:t>3</m:t>
                          </m:r>
                        </m:deg>
                        <m:e>
                          <m:f>
                            <m:fPr>
                              <m:ctrlPr>
                                <a:rPr lang="es-EC" i="1">
                                  <a:latin typeface="Cambria Math" panose="02040503050406030204" pitchFamily="18" charset="0"/>
                                </a:rPr>
                              </m:ctrlPr>
                            </m:fPr>
                            <m:num>
                              <m:r>
                                <a:rPr lang="es-EC">
                                  <a:latin typeface="Cambria Math" panose="02040503050406030204" pitchFamily="18" charset="0"/>
                                </a:rPr>
                                <m:t>6∗</m:t>
                              </m:r>
                              <m:r>
                                <a:rPr lang="es-EC" i="1">
                                  <a:latin typeface="Cambria Math" panose="02040503050406030204" pitchFamily="18" charset="0"/>
                                </a:rPr>
                                <m:t>𝑆</m:t>
                              </m:r>
                            </m:num>
                            <m:den>
                              <m:r>
                                <a:rPr lang="es-EC" i="1">
                                  <a:latin typeface="Cambria Math" panose="02040503050406030204" pitchFamily="18" charset="0"/>
                                </a:rPr>
                                <m:t>𝑏</m:t>
                              </m:r>
                            </m:den>
                          </m:f>
                        </m:e>
                      </m:rad>
                    </m:oMath>
                  </m:oMathPara>
                </a14:m>
                <a:endParaRPr lang="es-EC" dirty="0"/>
              </a:p>
            </p:txBody>
          </p:sp>
        </mc:Choice>
        <mc:Fallback xmlns="">
          <p:sp>
            <p:nvSpPr>
              <p:cNvPr id="50" name="Rectángulo 49"/>
              <p:cNvSpPr>
                <a:spLocks noRot="1" noChangeAspect="1" noMove="1" noResize="1" noEditPoints="1" noAdjustHandles="1" noChangeArrowheads="1" noChangeShapeType="1" noTextEdit="1"/>
              </p:cNvSpPr>
              <p:nvPr/>
            </p:nvSpPr>
            <p:spPr>
              <a:xfrm>
                <a:off x="8402268" y="4613524"/>
                <a:ext cx="1969920" cy="797207"/>
              </a:xfrm>
              <a:prstGeom prst="rect">
                <a:avLst/>
              </a:prstGeom>
              <a:blipFill rotWithShape="0">
                <a:blip r:embed="rId6"/>
                <a:stretch>
                  <a:fillRect b="-752"/>
                </a:stretch>
              </a:blipFill>
            </p:spPr>
            <p:txBody>
              <a:bodyPr/>
              <a:lstStyle/>
              <a:p>
                <a:r>
                  <a:rPr lang="es-EC">
                    <a:noFill/>
                  </a:rPr>
                  <a:t> </a:t>
                </a:r>
              </a:p>
            </p:txBody>
          </p:sp>
        </mc:Fallback>
      </mc:AlternateContent>
      <p:sp>
        <p:nvSpPr>
          <p:cNvPr id="51" name="Rectángulo 50"/>
          <p:cNvSpPr/>
          <p:nvPr/>
        </p:nvSpPr>
        <p:spPr>
          <a:xfrm>
            <a:off x="7517843" y="5454728"/>
            <a:ext cx="4289136" cy="6798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dirty="0" smtClean="0"/>
              <a:t>S= Módulo de la sección</a:t>
            </a:r>
          </a:p>
          <a:p>
            <a:r>
              <a:rPr lang="es-EC" dirty="0" smtClean="0"/>
              <a:t>b=Ancho de análisis</a:t>
            </a:r>
            <a:endParaRPr lang="es-EC" dirty="0"/>
          </a:p>
        </p:txBody>
      </p:sp>
      <mc:AlternateContent xmlns:mc="http://schemas.openxmlformats.org/markup-compatibility/2006" xmlns:a14="http://schemas.microsoft.com/office/drawing/2010/main">
        <mc:Choice Requires="a14">
          <p:sp>
            <p:nvSpPr>
              <p:cNvPr id="2" name="Rectángulo 1"/>
              <p:cNvSpPr/>
              <p:nvPr/>
            </p:nvSpPr>
            <p:spPr>
              <a:xfrm>
                <a:off x="4217868" y="2896817"/>
                <a:ext cx="203812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a:latin typeface="Cambria Math" panose="02040503050406030204" pitchFamily="18" charset="0"/>
                                </a:rPr>
                                <m:t>∅</m:t>
                              </m:r>
                            </m:e>
                            <m:sub>
                              <m:r>
                                <a:rPr lang="es-EC" i="1">
                                  <a:latin typeface="Cambria Math" panose="02040503050406030204" pitchFamily="18" charset="0"/>
                                </a:rPr>
                                <m:t>𝑐</m:t>
                              </m:r>
                            </m:sub>
                          </m:sSub>
                          <m:r>
                            <a:rPr lang="es-EC" i="0">
                              <a:latin typeface="Cambria Math" panose="02040503050406030204" pitchFamily="18" charset="0"/>
                            </a:rPr>
                            <m:t>=0.65 (</m:t>
                          </m:r>
                          <m:r>
                            <a:rPr lang="es-EC" i="1">
                              <a:latin typeface="Cambria Math" panose="02040503050406030204" pitchFamily="18" charset="0"/>
                            </a:rPr>
                            <m:t>𝐿𝑅𝐹𝐷</m:t>
                          </m:r>
                        </m:e>
                      </m:d>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4217868" y="2896817"/>
                <a:ext cx="2038122" cy="369332"/>
              </a:xfrm>
              <a:prstGeom prst="rect">
                <a:avLst/>
              </a:prstGeom>
              <a:blipFill rotWithShape="0">
                <a:blip r:embed="rId7"/>
                <a:stretch>
                  <a:fillRect t="-119672" r="-24551" b="-183607"/>
                </a:stretch>
              </a:blipFill>
            </p:spPr>
            <p:txBody>
              <a:bodyPr/>
              <a:lstStyle/>
              <a:p>
                <a:r>
                  <a:rPr lang="es-EC">
                    <a:noFill/>
                  </a:rPr>
                  <a:t> </a:t>
                </a:r>
              </a:p>
            </p:txBody>
          </p:sp>
        </mc:Fallback>
      </mc:AlternateContent>
      <p:sp>
        <p:nvSpPr>
          <p:cNvPr id="68" name="Rectángulo 67"/>
          <p:cNvSpPr/>
          <p:nvPr/>
        </p:nvSpPr>
        <p:spPr>
          <a:xfrm>
            <a:off x="290639" y="857225"/>
            <a:ext cx="5965351" cy="707886"/>
          </a:xfrm>
          <a:prstGeom prst="rect">
            <a:avLst/>
          </a:prstGeom>
          <a:noFill/>
        </p:spPr>
        <p:txBody>
          <a:bodyPr wrap="none" lIns="91440" tIns="45720" rIns="91440" bIns="45720">
            <a:spAutoFit/>
          </a:bodyPr>
          <a:lstStyle/>
          <a:p>
            <a:pPr algn="ctr"/>
            <a:r>
              <a:rPr lang="es-ES" sz="4000" b="1" dirty="0" smtClean="0">
                <a:ln w="9525">
                  <a:solidFill>
                    <a:schemeClr val="bg1"/>
                  </a:solidFill>
                  <a:prstDash val="solid"/>
                </a:ln>
                <a:effectLst>
                  <a:outerShdw blurRad="12700" dist="38100" dir="2700000" algn="tl" rotWithShape="0">
                    <a:schemeClr val="bg1">
                      <a:lumMod val="50000"/>
                    </a:schemeClr>
                  </a:outerShdw>
                </a:effectLst>
              </a:rPr>
              <a:t>Pernos y varillas de Anclaje</a:t>
            </a:r>
            <a:endParaRPr lang="es-E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1" name="Rectángulo 30"/>
          <p:cNvSpPr/>
          <p:nvPr/>
        </p:nvSpPr>
        <p:spPr>
          <a:xfrm>
            <a:off x="4202263" y="3511891"/>
            <a:ext cx="1652907" cy="5590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Diseño</a:t>
            </a:r>
            <a:endParaRPr lang="es-EC" dirty="0"/>
          </a:p>
        </p:txBody>
      </p:sp>
      <mc:AlternateContent xmlns:mc="http://schemas.openxmlformats.org/markup-compatibility/2006" xmlns:a14="http://schemas.microsoft.com/office/drawing/2010/main">
        <mc:Choice Requires="a14">
          <p:sp>
            <p:nvSpPr>
              <p:cNvPr id="36" name="Rectángulo 35"/>
              <p:cNvSpPr/>
              <p:nvPr/>
            </p:nvSpPr>
            <p:spPr>
              <a:xfrm>
                <a:off x="7081282" y="923227"/>
                <a:ext cx="4385523" cy="7972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𝐶</m:t>
                      </m:r>
                      <m:r>
                        <a:rPr lang="es-EC" b="0" i="1" smtClean="0">
                          <a:latin typeface="Cambria Math" panose="02040503050406030204" pitchFamily="18" charset="0"/>
                        </a:rPr>
                        <m:t>á</m:t>
                      </m:r>
                      <m:r>
                        <a:rPr lang="es-EC" b="0" i="1" smtClean="0">
                          <a:latin typeface="Cambria Math" panose="02040503050406030204" pitchFamily="18" charset="0"/>
                        </a:rPr>
                        <m:t>𝑙𝑐𝑢𝑙𝑜</m:t>
                      </m:r>
                      <m:r>
                        <a:rPr lang="es-EC" b="0" i="1" smtClean="0">
                          <a:latin typeface="Cambria Math" panose="02040503050406030204" pitchFamily="18" charset="0"/>
                        </a:rPr>
                        <m:t> </m:t>
                      </m:r>
                      <m:r>
                        <a:rPr lang="es-EC" b="0" i="1" smtClean="0">
                          <a:latin typeface="Cambria Math" panose="02040503050406030204" pitchFamily="18" charset="0"/>
                        </a:rPr>
                        <m:t>𝑑𝑒</m:t>
                      </m:r>
                      <m:r>
                        <a:rPr lang="es-EC" b="0" i="1" smtClean="0">
                          <a:latin typeface="Cambria Math" panose="02040503050406030204" pitchFamily="18" charset="0"/>
                        </a:rPr>
                        <m:t> </m:t>
                      </m:r>
                      <m:r>
                        <a:rPr lang="es-EC" b="0" i="1" smtClean="0">
                          <a:latin typeface="Cambria Math" panose="02040503050406030204" pitchFamily="18" charset="0"/>
                        </a:rPr>
                        <m:t>𝑙𝑎</m:t>
                      </m:r>
                      <m:r>
                        <a:rPr lang="es-EC" b="0" i="1" smtClean="0">
                          <a:latin typeface="Cambria Math" panose="02040503050406030204" pitchFamily="18" charset="0"/>
                        </a:rPr>
                        <m:t> </m:t>
                      </m:r>
                      <m:r>
                        <a:rPr lang="es-EC" b="0" i="1" smtClean="0">
                          <a:latin typeface="Cambria Math" panose="02040503050406030204" pitchFamily="18" charset="0"/>
                        </a:rPr>
                        <m:t>𝑐𝑎𝑛𝑡𝑖𝑑𝑎𝑑</m:t>
                      </m:r>
                      <m:r>
                        <a:rPr lang="es-EC" b="0" i="1" smtClean="0">
                          <a:latin typeface="Cambria Math" panose="02040503050406030204" pitchFamily="18" charset="0"/>
                        </a:rPr>
                        <m:t> </m:t>
                      </m:r>
                      <m:r>
                        <a:rPr lang="es-EC" b="0" i="1" smtClean="0">
                          <a:latin typeface="Cambria Math" panose="02040503050406030204" pitchFamily="18" charset="0"/>
                        </a:rPr>
                        <m:t>𝑑𝑒</m:t>
                      </m:r>
                      <m:r>
                        <a:rPr lang="es-EC" b="0" i="1" smtClean="0">
                          <a:latin typeface="Cambria Math" panose="02040503050406030204" pitchFamily="18" charset="0"/>
                        </a:rPr>
                        <m:t> </m:t>
                      </m:r>
                      <m:r>
                        <a:rPr lang="es-EC" b="0" i="1" smtClean="0">
                          <a:latin typeface="Cambria Math" panose="02040503050406030204" pitchFamily="18" charset="0"/>
                        </a:rPr>
                        <m:t>𝑝𝑒𝑟𝑛𝑜𝑠</m:t>
                      </m:r>
                    </m:oMath>
                  </m:oMathPara>
                </a14:m>
                <a:endParaRPr lang="es-EC"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𝑡𝑟𝑎𝑏</m:t>
                          </m:r>
                        </m:sub>
                      </m:sSub>
                      <m:r>
                        <a:rPr lang="es-EC">
                          <a:latin typeface="Cambria Math" panose="02040503050406030204" pitchFamily="18" charset="0"/>
                        </a:rPr>
                        <m:t>&lt;</m:t>
                      </m:r>
                      <m:sSub>
                        <m:sSubPr>
                          <m:ctrlPr>
                            <a:rPr lang="es-EC" i="1">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𝑐𝑡</m:t>
                          </m:r>
                        </m:sub>
                      </m:sSub>
                    </m:oMath>
                  </m:oMathPara>
                </a14:m>
                <a:endParaRPr lang="es-EC" dirty="0"/>
              </a:p>
            </p:txBody>
          </p:sp>
        </mc:Choice>
        <mc:Fallback xmlns="">
          <p:sp>
            <p:nvSpPr>
              <p:cNvPr id="36" name="Rectángulo 35"/>
              <p:cNvSpPr>
                <a:spLocks noRot="1" noChangeAspect="1" noMove="1" noResize="1" noEditPoints="1" noAdjustHandles="1" noChangeArrowheads="1" noChangeShapeType="1" noTextEdit="1"/>
              </p:cNvSpPr>
              <p:nvPr/>
            </p:nvSpPr>
            <p:spPr>
              <a:xfrm>
                <a:off x="7081282" y="923227"/>
                <a:ext cx="4385523" cy="797207"/>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3" name="Rectángulo 42"/>
              <p:cNvSpPr/>
              <p:nvPr/>
            </p:nvSpPr>
            <p:spPr>
              <a:xfrm>
                <a:off x="6983493" y="1873792"/>
                <a:ext cx="1477022" cy="7964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14:m>
                  <m:oMathPara xmlns:m="http://schemas.openxmlformats.org/officeDocument/2006/math">
                    <m:oMathParaPr>
                      <m:jc m:val="centerGroup"/>
                    </m:oMathParaPr>
                    <m:oMath xmlns:m="http://schemas.openxmlformats.org/officeDocument/2006/math">
                      <m:sSub>
                        <m:sSubPr>
                          <m:ctrlPr>
                            <a:rPr lang="es-EC" sz="1400" i="1">
                              <a:solidFill>
                                <a:prstClr val="black"/>
                              </a:solidFill>
                              <a:latin typeface="Cambria Math" panose="02040503050406030204" pitchFamily="18" charset="0"/>
                            </a:rPr>
                          </m:ctrlPr>
                        </m:sSubPr>
                        <m:e>
                          <m:r>
                            <a:rPr lang="es-EC" sz="1400" i="1">
                              <a:solidFill>
                                <a:prstClr val="black"/>
                              </a:solidFill>
                              <a:latin typeface="Cambria Math" panose="02040503050406030204" pitchFamily="18" charset="0"/>
                            </a:rPr>
                            <m:t>𝐹</m:t>
                          </m:r>
                        </m:e>
                        <m:sub>
                          <m:r>
                            <a:rPr lang="es-EC" sz="1400" i="1">
                              <a:solidFill>
                                <a:prstClr val="black"/>
                              </a:solidFill>
                              <a:latin typeface="Cambria Math" panose="02040503050406030204" pitchFamily="18" charset="0"/>
                            </a:rPr>
                            <m:t>𝑡𝑟𝑎𝑏</m:t>
                          </m:r>
                        </m:sub>
                      </m:sSub>
                      <m:r>
                        <a:rPr lang="es-EC" sz="1400">
                          <a:solidFill>
                            <a:prstClr val="black"/>
                          </a:solidFill>
                          <a:latin typeface="Cambria Math" panose="02040503050406030204" pitchFamily="18" charset="0"/>
                        </a:rPr>
                        <m:t>=</m:t>
                      </m:r>
                      <m:f>
                        <m:fPr>
                          <m:ctrlPr>
                            <a:rPr lang="es-EC" sz="1400" i="1">
                              <a:solidFill>
                                <a:prstClr val="black"/>
                              </a:solidFill>
                              <a:latin typeface="Cambria Math" panose="02040503050406030204" pitchFamily="18" charset="0"/>
                            </a:rPr>
                          </m:ctrlPr>
                        </m:fPr>
                        <m:num>
                          <m:r>
                            <m:rPr>
                              <m:sty m:val="p"/>
                            </m:rPr>
                            <a:rPr lang="es-EC" sz="1400">
                              <a:solidFill>
                                <a:prstClr val="black"/>
                              </a:solidFill>
                              <a:latin typeface="Cambria Math" panose="02040503050406030204" pitchFamily="18" charset="0"/>
                            </a:rPr>
                            <m:t>N</m:t>
                          </m:r>
                        </m:num>
                        <m:den>
                          <m:r>
                            <a:rPr lang="es-EC" sz="1400" i="1">
                              <a:solidFill>
                                <a:prstClr val="black"/>
                              </a:solidFill>
                              <a:latin typeface="Cambria Math" panose="02040503050406030204" pitchFamily="18" charset="0"/>
                            </a:rPr>
                            <m:t>𝑛</m:t>
                          </m:r>
                        </m:den>
                      </m:f>
                    </m:oMath>
                  </m:oMathPara>
                </a14:m>
                <a:endParaRPr lang="es-EC" sz="1400" dirty="0">
                  <a:solidFill>
                    <a:prstClr val="black"/>
                  </a:solidFill>
                </a:endParaRPr>
              </a:p>
            </p:txBody>
          </p:sp>
        </mc:Choice>
        <mc:Fallback xmlns="">
          <p:sp>
            <p:nvSpPr>
              <p:cNvPr id="43" name="Rectángulo 42"/>
              <p:cNvSpPr>
                <a:spLocks noRot="1" noChangeAspect="1" noMove="1" noResize="1" noEditPoints="1" noAdjustHandles="1" noChangeArrowheads="1" noChangeShapeType="1" noTextEdit="1"/>
              </p:cNvSpPr>
              <p:nvPr/>
            </p:nvSpPr>
            <p:spPr>
              <a:xfrm>
                <a:off x="6983493" y="1873792"/>
                <a:ext cx="1477022" cy="796454"/>
              </a:xfrm>
              <a:prstGeom prst="rect">
                <a:avLst/>
              </a:prstGeom>
              <a:blipFill rotWithShape="0">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4" name="Rectángulo 43"/>
              <p:cNvSpPr/>
              <p:nvPr/>
            </p:nvSpPr>
            <p:spPr>
              <a:xfrm>
                <a:off x="8565559" y="1882135"/>
                <a:ext cx="1494873" cy="7964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14:m>
                  <m:oMathPara xmlns:m="http://schemas.openxmlformats.org/officeDocument/2006/math">
                    <m:oMathParaPr>
                      <m:jc m:val="centerGroup"/>
                    </m:oMathParaPr>
                    <m:oMath xmlns:m="http://schemas.openxmlformats.org/officeDocument/2006/math">
                      <m:sSub>
                        <m:sSubPr>
                          <m:ctrlPr>
                            <a:rPr lang="es-EC" sz="1400" i="1">
                              <a:solidFill>
                                <a:prstClr val="black"/>
                              </a:solidFill>
                              <a:latin typeface="Cambria Math" panose="02040503050406030204" pitchFamily="18" charset="0"/>
                            </a:rPr>
                          </m:ctrlPr>
                        </m:sSubPr>
                        <m:e>
                          <m:r>
                            <a:rPr lang="es-EC" sz="1400" i="1">
                              <a:solidFill>
                                <a:prstClr val="black"/>
                              </a:solidFill>
                              <a:latin typeface="Cambria Math" panose="02040503050406030204" pitchFamily="18" charset="0"/>
                            </a:rPr>
                            <m:t>𝑄</m:t>
                          </m:r>
                        </m:e>
                        <m:sub>
                          <m:r>
                            <a:rPr lang="es-EC" sz="1400" i="1">
                              <a:solidFill>
                                <a:prstClr val="black"/>
                              </a:solidFill>
                              <a:latin typeface="Cambria Math" panose="02040503050406030204" pitchFamily="18" charset="0"/>
                            </a:rPr>
                            <m:t>𝑛𝑡</m:t>
                          </m:r>
                        </m:sub>
                      </m:sSub>
                      <m:r>
                        <a:rPr lang="es-EC" sz="1400">
                          <a:solidFill>
                            <a:prstClr val="black"/>
                          </a:solidFill>
                          <a:latin typeface="Cambria Math" panose="02040503050406030204" pitchFamily="18" charset="0"/>
                        </a:rPr>
                        <m:t>=</m:t>
                      </m:r>
                      <m:r>
                        <a:rPr lang="es-EC" sz="1400" i="1">
                          <a:solidFill>
                            <a:prstClr val="black"/>
                          </a:solidFill>
                          <a:latin typeface="Cambria Math" panose="02040503050406030204" pitchFamily="18" charset="0"/>
                        </a:rPr>
                        <m:t>𝐹𝑢</m:t>
                      </m:r>
                      <m:r>
                        <a:rPr lang="es-EC" sz="1400">
                          <a:solidFill>
                            <a:prstClr val="black"/>
                          </a:solidFill>
                          <a:latin typeface="Cambria Math" panose="02040503050406030204" pitchFamily="18" charset="0"/>
                        </a:rPr>
                        <m:t>∗</m:t>
                      </m:r>
                      <m:sSub>
                        <m:sSubPr>
                          <m:ctrlPr>
                            <a:rPr lang="es-EC" sz="1400" i="1">
                              <a:solidFill>
                                <a:prstClr val="black"/>
                              </a:solidFill>
                              <a:latin typeface="Cambria Math" panose="02040503050406030204" pitchFamily="18" charset="0"/>
                            </a:rPr>
                          </m:ctrlPr>
                        </m:sSubPr>
                        <m:e>
                          <m:r>
                            <a:rPr lang="es-EC" sz="1400" i="1">
                              <a:solidFill>
                                <a:prstClr val="black"/>
                              </a:solidFill>
                              <a:latin typeface="Cambria Math" panose="02040503050406030204" pitchFamily="18" charset="0"/>
                            </a:rPr>
                            <m:t>𝐴</m:t>
                          </m:r>
                        </m:e>
                        <m:sub>
                          <m:r>
                            <a:rPr lang="es-EC" sz="1400" i="1">
                              <a:solidFill>
                                <a:prstClr val="black"/>
                              </a:solidFill>
                              <a:latin typeface="Cambria Math" panose="02040503050406030204" pitchFamily="18" charset="0"/>
                            </a:rPr>
                            <m:t>𝑠𝑎</m:t>
                          </m:r>
                        </m:sub>
                      </m:sSub>
                    </m:oMath>
                  </m:oMathPara>
                </a14:m>
                <a:endParaRPr lang="es-EC" sz="1400" dirty="0">
                  <a:solidFill>
                    <a:prstClr val="black"/>
                  </a:solidFill>
                </a:endParaRPr>
              </a:p>
            </p:txBody>
          </p:sp>
        </mc:Choice>
        <mc:Fallback xmlns="">
          <p:sp>
            <p:nvSpPr>
              <p:cNvPr id="44" name="Rectángulo 43"/>
              <p:cNvSpPr>
                <a:spLocks noRot="1" noChangeAspect="1" noMove="1" noResize="1" noEditPoints="1" noAdjustHandles="1" noChangeArrowheads="1" noChangeShapeType="1" noTextEdit="1"/>
              </p:cNvSpPr>
              <p:nvPr/>
            </p:nvSpPr>
            <p:spPr>
              <a:xfrm>
                <a:off x="8565559" y="1882135"/>
                <a:ext cx="1494873" cy="796454"/>
              </a:xfrm>
              <a:prstGeom prst="rect">
                <a:avLst/>
              </a:prstGeom>
              <a:blipFill rotWithShape="0">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6" name="Rectángulo 45"/>
              <p:cNvSpPr/>
              <p:nvPr/>
            </p:nvSpPr>
            <p:spPr>
              <a:xfrm>
                <a:off x="10165476" y="1891378"/>
                <a:ext cx="1652824" cy="7964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𝑐𝑡</m:t>
                          </m:r>
                        </m:sub>
                      </m:sSub>
                      <m:r>
                        <a:rPr lang="es-EC">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𝜙</m:t>
                          </m:r>
                        </m:e>
                        <m:sub>
                          <m:r>
                            <a:rPr lang="es-EC" i="1">
                              <a:latin typeface="Cambria Math" panose="02040503050406030204" pitchFamily="18" charset="0"/>
                            </a:rPr>
                            <m:t>𝑡</m:t>
                          </m:r>
                        </m:sub>
                      </m:sSub>
                      <m:r>
                        <a:rPr lang="es-EC">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𝑛𝑡</m:t>
                          </m:r>
                        </m:sub>
                      </m:sSub>
                    </m:oMath>
                  </m:oMathPara>
                </a14:m>
                <a:endParaRPr lang="es-EC" dirty="0"/>
              </a:p>
            </p:txBody>
          </p:sp>
        </mc:Choice>
        <mc:Fallback xmlns="">
          <p:sp>
            <p:nvSpPr>
              <p:cNvPr id="46" name="Rectángulo 45"/>
              <p:cNvSpPr>
                <a:spLocks noRot="1" noChangeAspect="1" noMove="1" noResize="1" noEditPoints="1" noAdjustHandles="1" noChangeArrowheads="1" noChangeShapeType="1" noTextEdit="1"/>
              </p:cNvSpPr>
              <p:nvPr/>
            </p:nvSpPr>
            <p:spPr>
              <a:xfrm>
                <a:off x="10165476" y="1891378"/>
                <a:ext cx="1652824" cy="796454"/>
              </a:xfrm>
              <a:prstGeom prst="rect">
                <a:avLst/>
              </a:prstGeom>
              <a:blipFill rotWithShape="0">
                <a:blip r:embed="rId1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7" name="Rectángulo 46"/>
              <p:cNvSpPr/>
              <p:nvPr/>
            </p:nvSpPr>
            <p:spPr>
              <a:xfrm>
                <a:off x="7145003" y="3352313"/>
                <a:ext cx="4781392" cy="23380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𝑡𝑟𝑎𝑏</m:t>
                        </m:r>
                      </m:sub>
                    </m:sSub>
                  </m:oMath>
                </a14:m>
                <a:r>
                  <a:rPr lang="es-EC" dirty="0" smtClean="0"/>
                  <a:t>=Fuerza de trabajo por varilla</a:t>
                </a:r>
                <a:endParaRPr lang="es-EC" dirty="0"/>
              </a:p>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𝑛𝑡</m:t>
                        </m:r>
                      </m:sub>
                    </m:sSub>
                  </m:oMath>
                </a14:m>
                <a:r>
                  <a:rPr lang="es-EC" dirty="0"/>
                  <a:t>= </a:t>
                </a:r>
                <a:r>
                  <a:rPr lang="es-EC" dirty="0">
                    <a:latin typeface="Times New Roman" panose="02020603050405020304" pitchFamily="18" charset="0"/>
                    <a:ea typeface="SimSun" panose="02010600030101010101" pitchFamily="2" charset="-122"/>
                  </a:rPr>
                  <a:t>Resistencia nominal a tracción de la </a:t>
                </a:r>
                <a:r>
                  <a:rPr lang="es-EC" dirty="0" smtClean="0">
                    <a:latin typeface="Times New Roman" panose="02020603050405020304" pitchFamily="18" charset="0"/>
                    <a:ea typeface="SimSun" panose="02010600030101010101" pitchFamily="2" charset="-122"/>
                  </a:rPr>
                  <a:t>varilla</a:t>
                </a:r>
              </a:p>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𝑐𝑡</m:t>
                        </m:r>
                      </m:sub>
                    </m:sSub>
                  </m:oMath>
                </a14:m>
                <a:r>
                  <a:rPr lang="es-EC" dirty="0" smtClean="0"/>
                  <a:t>= </a:t>
                </a:r>
                <a:r>
                  <a:rPr lang="es-EC" dirty="0">
                    <a:latin typeface="Times New Roman" panose="02020603050405020304" pitchFamily="18" charset="0"/>
                    <a:ea typeface="SimSun" panose="02010600030101010101" pitchFamily="2" charset="-122"/>
                    <a:cs typeface="Times New Roman" panose="02020603050405020304" pitchFamily="18" charset="0"/>
                  </a:rPr>
                  <a:t>Resistencia admisible de la </a:t>
                </a:r>
                <a:r>
                  <a:rPr lang="es-EC" dirty="0" smtClean="0">
                    <a:latin typeface="Times New Roman" panose="02020603050405020304" pitchFamily="18" charset="0"/>
                    <a:ea typeface="SimSun" panose="02010600030101010101" pitchFamily="2" charset="-122"/>
                    <a:cs typeface="Times New Roman" panose="02020603050405020304" pitchFamily="18" charset="0"/>
                  </a:rPr>
                  <a:t>varilla</a:t>
                </a:r>
                <a:endParaRPr lang="es-EC" dirty="0">
                  <a:latin typeface="Times New Roman" panose="02020603050405020304" pitchFamily="18" charset="0"/>
                  <a:ea typeface="SimSun" panose="02010600030101010101" pitchFamily="2" charset="-122"/>
                  <a:cs typeface="Times New Roman" panose="02020603050405020304" pitchFamily="18" charset="0"/>
                </a:endParaRPr>
              </a:p>
              <a:p>
                <a:r>
                  <a:rPr lang="es-EC" dirty="0" smtClean="0"/>
                  <a:t>Fu= Resistencia de rotura a tracción</a:t>
                </a:r>
              </a:p>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𝑠𝑎</m:t>
                        </m:r>
                      </m:sub>
                    </m:sSub>
                  </m:oMath>
                </a14:m>
                <a:r>
                  <a:rPr lang="es-EC" dirty="0" smtClean="0"/>
                  <a:t>=Área </a:t>
                </a:r>
                <a:r>
                  <a:rPr lang="es-EC" dirty="0"/>
                  <a:t>de la sección transversal de la varilla de </a:t>
                </a:r>
                <a:r>
                  <a:rPr lang="es-EC" dirty="0" smtClean="0"/>
                  <a:t>anclaje</a:t>
                </a:r>
              </a:p>
              <a:p>
                <a:r>
                  <a:rPr lang="es-EC" dirty="0"/>
                  <a:t>n</a:t>
                </a:r>
                <a:r>
                  <a:rPr lang="es-EC" dirty="0" smtClean="0"/>
                  <a:t>=# de pernos</a:t>
                </a:r>
                <a:endParaRPr lang="es-EC" dirty="0"/>
              </a:p>
            </p:txBody>
          </p:sp>
        </mc:Choice>
        <mc:Fallback xmlns="">
          <p:sp>
            <p:nvSpPr>
              <p:cNvPr id="47" name="Rectángulo 46"/>
              <p:cNvSpPr>
                <a:spLocks noRot="1" noChangeAspect="1" noMove="1" noResize="1" noEditPoints="1" noAdjustHandles="1" noChangeArrowheads="1" noChangeShapeType="1" noTextEdit="1"/>
              </p:cNvSpPr>
              <p:nvPr/>
            </p:nvSpPr>
            <p:spPr>
              <a:xfrm>
                <a:off x="7145003" y="3352313"/>
                <a:ext cx="4781392" cy="2338070"/>
              </a:xfrm>
              <a:prstGeom prst="rect">
                <a:avLst/>
              </a:prstGeom>
              <a:blipFill rotWithShape="0">
                <a:blip r:embed="rId12"/>
                <a:stretch>
                  <a:fillRect l="-891" r="-190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8" name="Rectángulo 47"/>
              <p:cNvSpPr/>
              <p:nvPr/>
            </p:nvSpPr>
            <p:spPr>
              <a:xfrm>
                <a:off x="4043867" y="4168574"/>
                <a:ext cx="19382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C" i="1" smtClean="0">
                              <a:latin typeface="Cambria Math" panose="02040503050406030204" pitchFamily="18" charset="0"/>
                            </a:rPr>
                          </m:ctrlPr>
                        </m:dPr>
                        <m:e>
                          <m:r>
                            <a:rPr lang="es-EC">
                              <a:latin typeface="Cambria Math" panose="02040503050406030204" pitchFamily="18" charset="0"/>
                            </a:rPr>
                            <m:t>∅</m:t>
                          </m:r>
                          <m:r>
                            <a:rPr lang="es-EC" i="0">
                              <a:latin typeface="Cambria Math" panose="02040503050406030204" pitchFamily="18" charset="0"/>
                            </a:rPr>
                            <m:t>=0.</m:t>
                          </m:r>
                          <m:r>
                            <a:rPr lang="es-EC" b="0" i="0" smtClean="0">
                              <a:latin typeface="Cambria Math" panose="02040503050406030204" pitchFamily="18" charset="0"/>
                            </a:rPr>
                            <m:t>75</m:t>
                          </m:r>
                          <m:r>
                            <a:rPr lang="es-EC" i="0">
                              <a:latin typeface="Cambria Math" panose="02040503050406030204" pitchFamily="18" charset="0"/>
                            </a:rPr>
                            <m:t> (</m:t>
                          </m:r>
                          <m:r>
                            <a:rPr lang="es-EC" i="1">
                              <a:latin typeface="Cambria Math" panose="02040503050406030204" pitchFamily="18" charset="0"/>
                            </a:rPr>
                            <m:t>𝐿𝑅𝐹𝐷</m:t>
                          </m:r>
                        </m:e>
                      </m:d>
                    </m:oMath>
                  </m:oMathPara>
                </a14:m>
                <a:endParaRPr lang="es-EC" dirty="0"/>
              </a:p>
            </p:txBody>
          </p:sp>
        </mc:Choice>
        <mc:Fallback xmlns="">
          <p:sp>
            <p:nvSpPr>
              <p:cNvPr id="48" name="Rectángulo 47"/>
              <p:cNvSpPr>
                <a:spLocks noRot="1" noChangeAspect="1" noMove="1" noResize="1" noEditPoints="1" noAdjustHandles="1" noChangeArrowheads="1" noChangeShapeType="1" noTextEdit="1"/>
              </p:cNvSpPr>
              <p:nvPr/>
            </p:nvSpPr>
            <p:spPr>
              <a:xfrm>
                <a:off x="4043867" y="4168574"/>
                <a:ext cx="1938288" cy="369332"/>
              </a:xfrm>
              <a:prstGeom prst="rect">
                <a:avLst/>
              </a:prstGeom>
              <a:blipFill rotWithShape="0">
                <a:blip r:embed="rId13"/>
                <a:stretch>
                  <a:fillRect t="-121667" r="-26101" b="-188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2" name="Rectángulo 51"/>
              <p:cNvSpPr/>
              <p:nvPr/>
            </p:nvSpPr>
            <p:spPr>
              <a:xfrm>
                <a:off x="7061672" y="1021471"/>
                <a:ext cx="4385523" cy="7972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𝐷𝑖𝑠𝑒</m:t>
                      </m:r>
                      <m:r>
                        <a:rPr lang="es-EC" b="0" i="1" smtClean="0">
                          <a:latin typeface="Cambria Math" panose="02040503050406030204" pitchFamily="18" charset="0"/>
                        </a:rPr>
                        <m:t>ñ</m:t>
                      </m:r>
                      <m:r>
                        <a:rPr lang="es-EC" b="0" i="1" smtClean="0">
                          <a:latin typeface="Cambria Math" panose="02040503050406030204" pitchFamily="18" charset="0"/>
                        </a:rPr>
                        <m:t>𝑜</m:t>
                      </m:r>
                      <m:r>
                        <a:rPr lang="es-EC" b="0" i="1" smtClean="0">
                          <a:latin typeface="Cambria Math" panose="02040503050406030204" pitchFamily="18" charset="0"/>
                        </a:rPr>
                        <m:t> </m:t>
                      </m:r>
                      <m:r>
                        <a:rPr lang="es-EC" b="0" i="1" smtClean="0">
                          <a:latin typeface="Cambria Math" panose="02040503050406030204" pitchFamily="18" charset="0"/>
                        </a:rPr>
                        <m:t>𝑎</m:t>
                      </m:r>
                      <m:r>
                        <a:rPr lang="es-EC" b="0" i="1" smtClean="0">
                          <a:latin typeface="Cambria Math" panose="02040503050406030204" pitchFamily="18" charset="0"/>
                        </a:rPr>
                        <m:t> </m:t>
                      </m:r>
                      <m:r>
                        <a:rPr lang="es-EC" b="0" i="1" smtClean="0">
                          <a:latin typeface="Cambria Math" panose="02040503050406030204" pitchFamily="18" charset="0"/>
                        </a:rPr>
                        <m:t>𝑐𝑜𝑟𝑡𝑒</m:t>
                      </m:r>
                      <m:r>
                        <a:rPr lang="es-EC" b="0" i="1" smtClean="0">
                          <a:latin typeface="Cambria Math" panose="02040503050406030204" pitchFamily="18" charset="0"/>
                        </a:rPr>
                        <m:t> </m:t>
                      </m:r>
                      <m:r>
                        <a:rPr lang="es-EC" b="0" i="1" smtClean="0">
                          <a:latin typeface="Cambria Math" panose="02040503050406030204" pitchFamily="18" charset="0"/>
                        </a:rPr>
                        <m:t>𝑦</m:t>
                      </m:r>
                      <m:r>
                        <a:rPr lang="es-EC" b="0" i="1" smtClean="0">
                          <a:latin typeface="Cambria Math" panose="02040503050406030204" pitchFamily="18" charset="0"/>
                        </a:rPr>
                        <m:t> </m:t>
                      </m:r>
                      <m:r>
                        <a:rPr lang="es-EC" b="0" i="1" smtClean="0">
                          <a:latin typeface="Cambria Math" panose="02040503050406030204" pitchFamily="18" charset="0"/>
                        </a:rPr>
                        <m:t>𝑓𝑙𝑒𝑥𝑖</m:t>
                      </m:r>
                      <m:r>
                        <a:rPr lang="es-EC" b="0" i="1" smtClean="0">
                          <a:latin typeface="Cambria Math" panose="02040503050406030204" pitchFamily="18" charset="0"/>
                        </a:rPr>
                        <m:t>ó</m:t>
                      </m:r>
                      <m:r>
                        <a:rPr lang="es-EC" b="0" i="1" smtClean="0">
                          <a:latin typeface="Cambria Math" panose="02040503050406030204" pitchFamily="18" charset="0"/>
                        </a:rPr>
                        <m:t>𝑛</m:t>
                      </m:r>
                    </m:oMath>
                  </m:oMathPara>
                </a14:m>
                <a:endParaRPr lang="es-EC" b="0" dirty="0" smtClean="0"/>
              </a:p>
              <a:p>
                <a:pPr/>
                <a14:m>
                  <m:oMathPara xmlns:m="http://schemas.openxmlformats.org/officeDocument/2006/math">
                    <m:oMathParaPr>
                      <m:jc m:val="centerGroup"/>
                    </m:oMathParaPr>
                    <m:oMath xmlns:m="http://schemas.openxmlformats.org/officeDocument/2006/math">
                      <m:sSub>
                        <m:sSubPr>
                          <m:ctrlPr>
                            <a:rPr lang="es-EC" sz="1400" i="1">
                              <a:solidFill>
                                <a:prstClr val="black"/>
                              </a:solidFill>
                              <a:latin typeface="Cambria Math" panose="02040503050406030204" pitchFamily="18" charset="0"/>
                            </a:rPr>
                          </m:ctrlPr>
                        </m:sSubPr>
                        <m:e>
                          <m:r>
                            <a:rPr lang="es-EC" sz="1400" i="1">
                              <a:solidFill>
                                <a:prstClr val="black"/>
                              </a:solidFill>
                              <a:latin typeface="Cambria Math" panose="02040503050406030204" pitchFamily="18" charset="0"/>
                            </a:rPr>
                            <m:t>𝐹</m:t>
                          </m:r>
                        </m:e>
                        <m:sub>
                          <m:r>
                            <a:rPr lang="es-EC" sz="1400" i="1">
                              <a:solidFill>
                                <a:prstClr val="black"/>
                              </a:solidFill>
                              <a:latin typeface="Cambria Math" panose="02040503050406030204" pitchFamily="18" charset="0"/>
                            </a:rPr>
                            <m:t>𝑡</m:t>
                          </m:r>
                        </m:sub>
                      </m:sSub>
                      <m:r>
                        <a:rPr lang="es-EC" sz="1400" i="1">
                          <a:solidFill>
                            <a:prstClr val="black"/>
                          </a:solidFill>
                          <a:latin typeface="Cambria Math" panose="02040503050406030204" pitchFamily="18" charset="0"/>
                        </a:rPr>
                        <m:t>≤0.75∗</m:t>
                      </m:r>
                      <m:sSub>
                        <m:sSubPr>
                          <m:ctrlPr>
                            <a:rPr lang="es-EC" sz="1400" i="1">
                              <a:solidFill>
                                <a:prstClr val="black"/>
                              </a:solidFill>
                              <a:latin typeface="Cambria Math" panose="02040503050406030204" pitchFamily="18" charset="0"/>
                            </a:rPr>
                          </m:ctrlPr>
                        </m:sSubPr>
                        <m:e>
                          <m:r>
                            <a:rPr lang="es-EC" sz="1400" i="1">
                              <a:solidFill>
                                <a:prstClr val="black"/>
                              </a:solidFill>
                              <a:latin typeface="Cambria Math" panose="02040503050406030204" pitchFamily="18" charset="0"/>
                            </a:rPr>
                            <m:t>𝐹</m:t>
                          </m:r>
                          <m:r>
                            <a:rPr lang="es-EC" sz="1400" i="1">
                              <a:solidFill>
                                <a:prstClr val="black"/>
                              </a:solidFill>
                              <a:latin typeface="Cambria Math" panose="02040503050406030204" pitchFamily="18" charset="0"/>
                            </a:rPr>
                            <m:t>´</m:t>
                          </m:r>
                        </m:e>
                        <m:sub>
                          <m:r>
                            <a:rPr lang="es-EC" sz="1400" i="1">
                              <a:solidFill>
                                <a:prstClr val="black"/>
                              </a:solidFill>
                              <a:latin typeface="Cambria Math" panose="02040503050406030204" pitchFamily="18" charset="0"/>
                            </a:rPr>
                            <m:t>𝑛𝑡</m:t>
                          </m:r>
                        </m:sub>
                      </m:sSub>
                      <m:r>
                        <a:rPr lang="es-EC" sz="1400">
                          <a:solidFill>
                            <a:prstClr val="black"/>
                          </a:solidFill>
                          <a:latin typeface="Cambria Math" panose="02040503050406030204" pitchFamily="18" charset="0"/>
                        </a:rPr>
                        <m:t>≤0.75</m:t>
                      </m:r>
                      <m:sSub>
                        <m:sSubPr>
                          <m:ctrlPr>
                            <a:rPr lang="es-EC" sz="1400" i="1">
                              <a:solidFill>
                                <a:prstClr val="black"/>
                              </a:solidFill>
                              <a:latin typeface="Cambria Math" panose="02040503050406030204" pitchFamily="18" charset="0"/>
                            </a:rPr>
                          </m:ctrlPr>
                        </m:sSubPr>
                        <m:e>
                          <m:r>
                            <a:rPr lang="es-EC" sz="1400" i="1">
                              <a:solidFill>
                                <a:prstClr val="black"/>
                              </a:solidFill>
                              <a:latin typeface="Cambria Math" panose="02040503050406030204" pitchFamily="18" charset="0"/>
                            </a:rPr>
                            <m:t>𝐹</m:t>
                          </m:r>
                        </m:e>
                        <m:sub>
                          <m:r>
                            <a:rPr lang="es-EC" sz="1400" i="1">
                              <a:solidFill>
                                <a:prstClr val="black"/>
                              </a:solidFill>
                              <a:latin typeface="Cambria Math" panose="02040503050406030204" pitchFamily="18" charset="0"/>
                            </a:rPr>
                            <m:t>𝑛𝑡</m:t>
                          </m:r>
                        </m:sub>
                      </m:sSub>
                    </m:oMath>
                  </m:oMathPara>
                </a14:m>
                <a:endParaRPr lang="es-EC" dirty="0"/>
              </a:p>
            </p:txBody>
          </p:sp>
        </mc:Choice>
        <mc:Fallback xmlns="">
          <p:sp>
            <p:nvSpPr>
              <p:cNvPr id="52" name="Rectángulo 51"/>
              <p:cNvSpPr>
                <a:spLocks noRot="1" noChangeAspect="1" noMove="1" noResize="1" noEditPoints="1" noAdjustHandles="1" noChangeArrowheads="1" noChangeShapeType="1" noTextEdit="1"/>
              </p:cNvSpPr>
              <p:nvPr/>
            </p:nvSpPr>
            <p:spPr>
              <a:xfrm>
                <a:off x="7061672" y="1021471"/>
                <a:ext cx="4385523" cy="797207"/>
              </a:xfrm>
              <a:prstGeom prst="rect">
                <a:avLst/>
              </a:prstGeom>
              <a:blipFill rotWithShape="0">
                <a:blip r:embed="rId1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3" name="Rectángulo 52"/>
              <p:cNvSpPr/>
              <p:nvPr/>
            </p:nvSpPr>
            <p:spPr>
              <a:xfrm>
                <a:off x="7013315" y="1916279"/>
                <a:ext cx="1612057" cy="7964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14:m>
                  <m:oMathPara xmlns:m="http://schemas.openxmlformats.org/officeDocument/2006/math">
                    <m:oMathParaPr>
                      <m:jc m:val="centerGroup"/>
                    </m:oMathParaPr>
                    <m:oMath xmlns:m="http://schemas.openxmlformats.org/officeDocument/2006/math">
                      <m:sSub>
                        <m:sSubPr>
                          <m:ctrlPr>
                            <a:rPr lang="es-EC" sz="1400" i="1">
                              <a:solidFill>
                                <a:prstClr val="black"/>
                              </a:solidFill>
                              <a:latin typeface="Cambria Math" panose="02040503050406030204" pitchFamily="18" charset="0"/>
                            </a:rPr>
                          </m:ctrlPr>
                        </m:sSubPr>
                        <m:e>
                          <m:r>
                            <a:rPr lang="es-EC" sz="1400" i="1">
                              <a:solidFill>
                                <a:prstClr val="black"/>
                              </a:solidFill>
                              <a:latin typeface="Cambria Math" panose="02040503050406030204" pitchFamily="18" charset="0"/>
                            </a:rPr>
                            <m:t>𝐹</m:t>
                          </m:r>
                        </m:e>
                        <m:sub>
                          <m:r>
                            <a:rPr lang="es-EC" sz="1400" i="1">
                              <a:solidFill>
                                <a:prstClr val="black"/>
                              </a:solidFill>
                              <a:latin typeface="Cambria Math" panose="02040503050406030204" pitchFamily="18" charset="0"/>
                            </a:rPr>
                            <m:t>𝑛𝑡</m:t>
                          </m:r>
                        </m:sub>
                      </m:sSub>
                      <m:r>
                        <a:rPr lang="es-EC" sz="1400">
                          <a:solidFill>
                            <a:prstClr val="black"/>
                          </a:solidFill>
                          <a:latin typeface="Cambria Math" panose="02040503050406030204" pitchFamily="18" charset="0"/>
                        </a:rPr>
                        <m:t>=0,75∗</m:t>
                      </m:r>
                      <m:r>
                        <a:rPr lang="es-EC" sz="1400" i="1">
                          <a:solidFill>
                            <a:prstClr val="black"/>
                          </a:solidFill>
                          <a:latin typeface="Cambria Math" panose="02040503050406030204" pitchFamily="18" charset="0"/>
                        </a:rPr>
                        <m:t>𝐹𝑢</m:t>
                      </m:r>
                    </m:oMath>
                  </m:oMathPara>
                </a14:m>
                <a:endParaRPr lang="es-EC" sz="1400" dirty="0">
                  <a:solidFill>
                    <a:prstClr val="black"/>
                  </a:solidFill>
                </a:endParaRPr>
              </a:p>
            </p:txBody>
          </p:sp>
        </mc:Choice>
        <mc:Fallback xmlns="">
          <p:sp>
            <p:nvSpPr>
              <p:cNvPr id="53" name="Rectángulo 52"/>
              <p:cNvSpPr>
                <a:spLocks noRot="1" noChangeAspect="1" noMove="1" noResize="1" noEditPoints="1" noAdjustHandles="1" noChangeArrowheads="1" noChangeShapeType="1" noTextEdit="1"/>
              </p:cNvSpPr>
              <p:nvPr/>
            </p:nvSpPr>
            <p:spPr>
              <a:xfrm>
                <a:off x="7013315" y="1916279"/>
                <a:ext cx="1612057" cy="796454"/>
              </a:xfrm>
              <a:prstGeom prst="rect">
                <a:avLst/>
              </a:prstGeom>
              <a:blipFill rotWithShape="0">
                <a:blip r:embed="rId1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4" name="Rectángulo 53"/>
              <p:cNvSpPr/>
              <p:nvPr/>
            </p:nvSpPr>
            <p:spPr>
              <a:xfrm>
                <a:off x="8699211" y="1901525"/>
                <a:ext cx="1672977" cy="7964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14:m>
                  <m:oMathPara xmlns:m="http://schemas.openxmlformats.org/officeDocument/2006/math">
                    <m:oMathParaPr>
                      <m:jc m:val="centerGroup"/>
                    </m:oMathParaPr>
                    <m:oMath xmlns:m="http://schemas.openxmlformats.org/officeDocument/2006/math">
                      <m:sSub>
                        <m:sSubPr>
                          <m:ctrlPr>
                            <a:rPr lang="es-EC" sz="1400" i="1">
                              <a:solidFill>
                                <a:prstClr val="black"/>
                              </a:solidFill>
                              <a:latin typeface="Cambria Math" panose="02040503050406030204" pitchFamily="18" charset="0"/>
                            </a:rPr>
                          </m:ctrlPr>
                        </m:sSubPr>
                        <m:e>
                          <m:r>
                            <a:rPr lang="es-EC" sz="1400" i="1">
                              <a:solidFill>
                                <a:prstClr val="black"/>
                              </a:solidFill>
                              <a:latin typeface="Cambria Math" panose="02040503050406030204" pitchFamily="18" charset="0"/>
                            </a:rPr>
                            <m:t>𝐹</m:t>
                          </m:r>
                        </m:e>
                        <m:sub>
                          <m:r>
                            <a:rPr lang="es-EC" sz="1400" i="1">
                              <a:solidFill>
                                <a:prstClr val="black"/>
                              </a:solidFill>
                              <a:latin typeface="Cambria Math" panose="02040503050406030204" pitchFamily="18" charset="0"/>
                            </a:rPr>
                            <m:t>𝑛𝑣</m:t>
                          </m:r>
                        </m:sub>
                      </m:sSub>
                      <m:r>
                        <a:rPr lang="es-EC" sz="1400">
                          <a:solidFill>
                            <a:prstClr val="black"/>
                          </a:solidFill>
                          <a:latin typeface="Cambria Math" panose="02040503050406030204" pitchFamily="18" charset="0"/>
                        </a:rPr>
                        <m:t>=0,40∗</m:t>
                      </m:r>
                      <m:r>
                        <a:rPr lang="es-EC" sz="1400" i="1">
                          <a:solidFill>
                            <a:prstClr val="black"/>
                          </a:solidFill>
                          <a:latin typeface="Cambria Math" panose="02040503050406030204" pitchFamily="18" charset="0"/>
                        </a:rPr>
                        <m:t>𝐹𝑢</m:t>
                      </m:r>
                    </m:oMath>
                  </m:oMathPara>
                </a14:m>
                <a:endParaRPr lang="es-EC" sz="1400" dirty="0">
                  <a:solidFill>
                    <a:prstClr val="black"/>
                  </a:solidFill>
                </a:endParaRPr>
              </a:p>
            </p:txBody>
          </p:sp>
        </mc:Choice>
        <mc:Fallback xmlns="">
          <p:sp>
            <p:nvSpPr>
              <p:cNvPr id="54" name="Rectángulo 53"/>
              <p:cNvSpPr>
                <a:spLocks noRot="1" noChangeAspect="1" noMove="1" noResize="1" noEditPoints="1" noAdjustHandles="1" noChangeArrowheads="1" noChangeShapeType="1" noTextEdit="1"/>
              </p:cNvSpPr>
              <p:nvPr/>
            </p:nvSpPr>
            <p:spPr>
              <a:xfrm>
                <a:off x="8699211" y="1901525"/>
                <a:ext cx="1672977" cy="796454"/>
              </a:xfrm>
              <a:prstGeom prst="rect">
                <a:avLst/>
              </a:prstGeom>
              <a:blipFill rotWithShape="0">
                <a:blip r:embed="rId1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5" name="Rectángulo 54"/>
              <p:cNvSpPr/>
              <p:nvPr/>
            </p:nvSpPr>
            <p:spPr>
              <a:xfrm>
                <a:off x="10446027" y="1909854"/>
                <a:ext cx="1416647" cy="7964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𝐹</m:t>
                          </m:r>
                        </m:e>
                        <m:sub>
                          <m:r>
                            <a:rPr lang="es-EC" sz="1400" i="1">
                              <a:latin typeface="Cambria Math" panose="02040503050406030204" pitchFamily="18" charset="0"/>
                            </a:rPr>
                            <m:t>𝑣</m:t>
                          </m:r>
                        </m:sub>
                      </m:sSub>
                      <m:r>
                        <a:rPr lang="es-EC" sz="1400">
                          <a:latin typeface="Cambria Math" panose="02040503050406030204" pitchFamily="18" charset="0"/>
                        </a:rPr>
                        <m:t>=</m:t>
                      </m:r>
                      <m:f>
                        <m:fPr>
                          <m:ctrlPr>
                            <a:rPr lang="es-EC" sz="1400" i="1">
                              <a:latin typeface="Cambria Math" panose="02040503050406030204" pitchFamily="18" charset="0"/>
                            </a:rPr>
                          </m:ctrlPr>
                        </m:fPr>
                        <m:num>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𝑉</m:t>
                              </m:r>
                            </m:e>
                          </m:d>
                        </m:num>
                        <m:den>
                          <m:r>
                            <a:rPr lang="es-EC" sz="1400" i="1">
                              <a:latin typeface="Cambria Math" panose="02040503050406030204" pitchFamily="18" charset="0"/>
                            </a:rPr>
                            <m:t>𝑛</m:t>
                          </m:r>
                          <m:r>
                            <a:rPr lang="es-EC" sz="1400">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𝐴</m:t>
                              </m:r>
                            </m:e>
                            <m:sub>
                              <m:r>
                                <a:rPr lang="es-EC" sz="1400" i="1">
                                  <a:latin typeface="Cambria Math" panose="02040503050406030204" pitchFamily="18" charset="0"/>
                                </a:rPr>
                                <m:t>𝑠𝑎</m:t>
                              </m:r>
                            </m:sub>
                          </m:sSub>
                        </m:den>
                      </m:f>
                    </m:oMath>
                  </m:oMathPara>
                </a14:m>
                <a:endParaRPr lang="es-EC" sz="1400" dirty="0"/>
              </a:p>
            </p:txBody>
          </p:sp>
        </mc:Choice>
        <mc:Fallback xmlns="">
          <p:sp>
            <p:nvSpPr>
              <p:cNvPr id="55" name="Rectángulo 54"/>
              <p:cNvSpPr>
                <a:spLocks noRot="1" noChangeAspect="1" noMove="1" noResize="1" noEditPoints="1" noAdjustHandles="1" noChangeArrowheads="1" noChangeShapeType="1" noTextEdit="1"/>
              </p:cNvSpPr>
              <p:nvPr/>
            </p:nvSpPr>
            <p:spPr>
              <a:xfrm>
                <a:off x="10446027" y="1909854"/>
                <a:ext cx="1416647" cy="796454"/>
              </a:xfrm>
              <a:prstGeom prst="rect">
                <a:avLst/>
              </a:prstGeom>
              <a:blipFill rotWithShape="0">
                <a:blip r:embed="rId1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6" name="Rectángulo 55"/>
              <p:cNvSpPr/>
              <p:nvPr/>
            </p:nvSpPr>
            <p:spPr>
              <a:xfrm>
                <a:off x="8041282" y="2874813"/>
                <a:ext cx="2404745" cy="5953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s-EC" sz="1400" i="1">
                              <a:solidFill>
                                <a:prstClr val="black"/>
                              </a:solidFill>
                              <a:latin typeface="Cambria Math" panose="02040503050406030204" pitchFamily="18" charset="0"/>
                            </a:rPr>
                          </m:ctrlPr>
                        </m:sSubPr>
                        <m:e>
                          <m:r>
                            <a:rPr lang="es-EC" sz="1400" i="1">
                              <a:solidFill>
                                <a:prstClr val="black"/>
                              </a:solidFill>
                              <a:latin typeface="Cambria Math" panose="02040503050406030204" pitchFamily="18" charset="0"/>
                            </a:rPr>
                            <m:t>𝐹</m:t>
                          </m:r>
                          <m:r>
                            <a:rPr lang="es-EC" sz="1400">
                              <a:solidFill>
                                <a:prstClr val="black"/>
                              </a:solidFill>
                              <a:latin typeface="Cambria Math" panose="02040503050406030204" pitchFamily="18" charset="0"/>
                            </a:rPr>
                            <m:t>´</m:t>
                          </m:r>
                        </m:e>
                        <m:sub>
                          <m:r>
                            <a:rPr lang="es-EC" sz="1400" i="1">
                              <a:solidFill>
                                <a:prstClr val="black"/>
                              </a:solidFill>
                              <a:latin typeface="Cambria Math" panose="02040503050406030204" pitchFamily="18" charset="0"/>
                            </a:rPr>
                            <m:t>𝑛𝑡</m:t>
                          </m:r>
                        </m:sub>
                      </m:sSub>
                      <m:r>
                        <a:rPr lang="es-EC" sz="1400">
                          <a:solidFill>
                            <a:prstClr val="black"/>
                          </a:solidFill>
                          <a:latin typeface="Cambria Math" panose="02040503050406030204" pitchFamily="18" charset="0"/>
                        </a:rPr>
                        <m:t>=1.3</m:t>
                      </m:r>
                      <m:sSub>
                        <m:sSubPr>
                          <m:ctrlPr>
                            <a:rPr lang="es-EC" sz="1400" i="1">
                              <a:solidFill>
                                <a:prstClr val="black"/>
                              </a:solidFill>
                              <a:latin typeface="Cambria Math" panose="02040503050406030204" pitchFamily="18" charset="0"/>
                            </a:rPr>
                          </m:ctrlPr>
                        </m:sSubPr>
                        <m:e>
                          <m:r>
                            <a:rPr lang="es-EC" sz="1400" i="1">
                              <a:solidFill>
                                <a:prstClr val="black"/>
                              </a:solidFill>
                              <a:latin typeface="Cambria Math" panose="02040503050406030204" pitchFamily="18" charset="0"/>
                            </a:rPr>
                            <m:t>𝐹</m:t>
                          </m:r>
                        </m:e>
                        <m:sub>
                          <m:r>
                            <a:rPr lang="es-EC" sz="1400" i="1">
                              <a:solidFill>
                                <a:prstClr val="black"/>
                              </a:solidFill>
                              <a:latin typeface="Cambria Math" panose="02040503050406030204" pitchFamily="18" charset="0"/>
                            </a:rPr>
                            <m:t>𝑛𝑡</m:t>
                          </m:r>
                        </m:sub>
                      </m:sSub>
                      <m:r>
                        <a:rPr lang="es-EC" sz="1400">
                          <a:solidFill>
                            <a:prstClr val="black"/>
                          </a:solidFill>
                          <a:latin typeface="Cambria Math" panose="02040503050406030204" pitchFamily="18" charset="0"/>
                        </a:rPr>
                        <m:t>−</m:t>
                      </m:r>
                      <m:f>
                        <m:fPr>
                          <m:ctrlPr>
                            <a:rPr lang="es-EC" sz="1400" i="1">
                              <a:solidFill>
                                <a:prstClr val="black"/>
                              </a:solidFill>
                              <a:latin typeface="Cambria Math" panose="02040503050406030204" pitchFamily="18" charset="0"/>
                            </a:rPr>
                          </m:ctrlPr>
                        </m:fPr>
                        <m:num>
                          <m:sSub>
                            <m:sSubPr>
                              <m:ctrlPr>
                                <a:rPr lang="es-EC" sz="1400" i="1">
                                  <a:solidFill>
                                    <a:prstClr val="black"/>
                                  </a:solidFill>
                                  <a:latin typeface="Cambria Math" panose="02040503050406030204" pitchFamily="18" charset="0"/>
                                </a:rPr>
                              </m:ctrlPr>
                            </m:sSubPr>
                            <m:e>
                              <m:r>
                                <a:rPr lang="es-EC" sz="1400" i="1">
                                  <a:solidFill>
                                    <a:prstClr val="black"/>
                                  </a:solidFill>
                                  <a:latin typeface="Cambria Math" panose="02040503050406030204" pitchFamily="18" charset="0"/>
                                </a:rPr>
                                <m:t>𝐹</m:t>
                              </m:r>
                            </m:e>
                            <m:sub>
                              <m:r>
                                <a:rPr lang="es-EC" sz="1400" i="1">
                                  <a:solidFill>
                                    <a:prstClr val="black"/>
                                  </a:solidFill>
                                  <a:latin typeface="Cambria Math" panose="02040503050406030204" pitchFamily="18" charset="0"/>
                                </a:rPr>
                                <m:t>𝑛𝑡</m:t>
                              </m:r>
                            </m:sub>
                          </m:sSub>
                        </m:num>
                        <m:den>
                          <m:sSub>
                            <m:sSubPr>
                              <m:ctrlPr>
                                <a:rPr lang="es-EC" sz="1400" i="1">
                                  <a:solidFill>
                                    <a:prstClr val="black"/>
                                  </a:solidFill>
                                  <a:latin typeface="Cambria Math" panose="02040503050406030204" pitchFamily="18" charset="0"/>
                                </a:rPr>
                              </m:ctrlPr>
                            </m:sSubPr>
                            <m:e>
                              <m:r>
                                <a:rPr lang="es-EC" sz="1400">
                                  <a:solidFill>
                                    <a:prstClr val="black"/>
                                  </a:solidFill>
                                  <a:latin typeface="Cambria Math" panose="02040503050406030204" pitchFamily="18" charset="0"/>
                                </a:rPr>
                                <m:t>∅</m:t>
                              </m:r>
                            </m:e>
                            <m:sub>
                              <m:r>
                                <a:rPr lang="es-EC" sz="1400" i="1">
                                  <a:solidFill>
                                    <a:prstClr val="black"/>
                                  </a:solidFill>
                                  <a:latin typeface="Cambria Math" panose="02040503050406030204" pitchFamily="18" charset="0"/>
                                </a:rPr>
                                <m:t>𝑣</m:t>
                              </m:r>
                            </m:sub>
                          </m:sSub>
                          <m:r>
                            <a:rPr lang="es-EC" sz="1400">
                              <a:solidFill>
                                <a:prstClr val="black"/>
                              </a:solidFill>
                              <a:latin typeface="Cambria Math" panose="02040503050406030204" pitchFamily="18" charset="0"/>
                            </a:rPr>
                            <m:t>∗</m:t>
                          </m:r>
                          <m:sSub>
                            <m:sSubPr>
                              <m:ctrlPr>
                                <a:rPr lang="es-EC" sz="1400" i="1">
                                  <a:solidFill>
                                    <a:prstClr val="black"/>
                                  </a:solidFill>
                                  <a:latin typeface="Cambria Math" panose="02040503050406030204" pitchFamily="18" charset="0"/>
                                </a:rPr>
                              </m:ctrlPr>
                            </m:sSubPr>
                            <m:e>
                              <m:r>
                                <a:rPr lang="es-EC" sz="1400" i="1">
                                  <a:solidFill>
                                    <a:prstClr val="black"/>
                                  </a:solidFill>
                                  <a:latin typeface="Cambria Math" panose="02040503050406030204" pitchFamily="18" charset="0"/>
                                </a:rPr>
                                <m:t>𝐹</m:t>
                              </m:r>
                            </m:e>
                            <m:sub>
                              <m:r>
                                <a:rPr lang="es-EC" sz="1400" i="1">
                                  <a:solidFill>
                                    <a:prstClr val="black"/>
                                  </a:solidFill>
                                  <a:latin typeface="Cambria Math" panose="02040503050406030204" pitchFamily="18" charset="0"/>
                                </a:rPr>
                                <m:t>𝑛𝑣</m:t>
                              </m:r>
                            </m:sub>
                          </m:sSub>
                        </m:den>
                      </m:f>
                      <m:r>
                        <a:rPr lang="es-EC" sz="1400">
                          <a:solidFill>
                            <a:prstClr val="black"/>
                          </a:solidFill>
                          <a:latin typeface="Cambria Math" panose="02040503050406030204" pitchFamily="18" charset="0"/>
                        </a:rPr>
                        <m:t>∗</m:t>
                      </m:r>
                      <m:sSub>
                        <m:sSubPr>
                          <m:ctrlPr>
                            <a:rPr lang="es-EC" sz="1400" i="1">
                              <a:solidFill>
                                <a:prstClr val="black"/>
                              </a:solidFill>
                              <a:latin typeface="Cambria Math" panose="02040503050406030204" pitchFamily="18" charset="0"/>
                            </a:rPr>
                          </m:ctrlPr>
                        </m:sSubPr>
                        <m:e>
                          <m:r>
                            <a:rPr lang="es-EC" sz="1400" i="1">
                              <a:solidFill>
                                <a:prstClr val="black"/>
                              </a:solidFill>
                              <a:latin typeface="Cambria Math" panose="02040503050406030204" pitchFamily="18" charset="0"/>
                            </a:rPr>
                            <m:t>𝐹</m:t>
                          </m:r>
                        </m:e>
                        <m:sub>
                          <m:r>
                            <a:rPr lang="es-EC" sz="1400" i="1">
                              <a:solidFill>
                                <a:prstClr val="black"/>
                              </a:solidFill>
                              <a:latin typeface="Cambria Math" panose="02040503050406030204" pitchFamily="18" charset="0"/>
                            </a:rPr>
                            <m:t>𝑣</m:t>
                          </m:r>
                        </m:sub>
                      </m:sSub>
                    </m:oMath>
                  </m:oMathPara>
                </a14:m>
                <a:endParaRPr lang="es-EC" sz="1400" dirty="0"/>
              </a:p>
            </p:txBody>
          </p:sp>
        </mc:Choice>
        <mc:Fallback xmlns="">
          <p:sp>
            <p:nvSpPr>
              <p:cNvPr id="56" name="Rectángulo 55"/>
              <p:cNvSpPr>
                <a:spLocks noRot="1" noChangeAspect="1" noMove="1" noResize="1" noEditPoints="1" noAdjustHandles="1" noChangeArrowheads="1" noChangeShapeType="1" noTextEdit="1"/>
              </p:cNvSpPr>
              <p:nvPr/>
            </p:nvSpPr>
            <p:spPr>
              <a:xfrm>
                <a:off x="8041282" y="2874813"/>
                <a:ext cx="2404745" cy="595306"/>
              </a:xfrm>
              <a:prstGeom prst="rect">
                <a:avLst/>
              </a:prstGeom>
              <a:blipFill rotWithShape="0">
                <a:blip r:embed="rId1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7" name="Rectángulo 56"/>
              <p:cNvSpPr/>
              <p:nvPr/>
            </p:nvSpPr>
            <p:spPr>
              <a:xfrm>
                <a:off x="7145003" y="3631359"/>
                <a:ext cx="4781392" cy="19808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14:m>
                  <m:oMath xmlns:m="http://schemas.openxmlformats.org/officeDocument/2006/math">
                    <m:sSub>
                      <m:sSubPr>
                        <m:ctrlPr>
                          <a:rPr lang="es-EC" i="1" smtClean="0">
                            <a:latin typeface="Cambria Math" panose="02040503050406030204" pitchFamily="18" charset="0"/>
                          </a:rPr>
                        </m:ctrlPr>
                      </m:sSubPr>
                      <m:e>
                        <m:r>
                          <a:rPr lang="es-EC" b="0" i="1" smtClean="0">
                            <a:latin typeface="Cambria Math" panose="02040503050406030204" pitchFamily="18" charset="0"/>
                          </a:rPr>
                          <m:t>𝐹</m:t>
                        </m:r>
                      </m:e>
                      <m:sub>
                        <m:r>
                          <a:rPr lang="es-EC" i="1">
                            <a:latin typeface="Cambria Math" panose="02040503050406030204" pitchFamily="18" charset="0"/>
                          </a:rPr>
                          <m:t>𝑛𝑡</m:t>
                        </m:r>
                      </m:sub>
                    </m:sSub>
                  </m:oMath>
                </a14:m>
                <a:r>
                  <a:rPr lang="es-EC" dirty="0"/>
                  <a:t>= </a:t>
                </a:r>
                <a:r>
                  <a:rPr lang="es-EC" dirty="0" smtClean="0">
                    <a:latin typeface="Times New Roman" panose="02020603050405020304" pitchFamily="18" charset="0"/>
                    <a:ea typeface="SimSun" panose="02010600030101010101" pitchFamily="2" charset="-122"/>
                  </a:rPr>
                  <a:t>Tensión de tracción nominal</a:t>
                </a:r>
              </a:p>
              <a:p>
                <a14:m>
                  <m:oMath xmlns:m="http://schemas.openxmlformats.org/officeDocument/2006/math">
                    <m:sSub>
                      <m:sSubPr>
                        <m:ctrlPr>
                          <a:rPr lang="es-EC" i="1">
                            <a:latin typeface="Cambria Math" panose="02040503050406030204" pitchFamily="18" charset="0"/>
                          </a:rPr>
                        </m:ctrlPr>
                      </m:sSubPr>
                      <m:e>
                        <m:r>
                          <a:rPr lang="es-EC">
                            <a:latin typeface="Cambria Math" panose="02040503050406030204" pitchFamily="18" charset="0"/>
                          </a:rPr>
                          <m:t>𝐹</m:t>
                        </m:r>
                      </m:e>
                      <m:sub>
                        <m:r>
                          <a:rPr lang="es-EC">
                            <a:latin typeface="Cambria Math" panose="02040503050406030204" pitchFamily="18" charset="0"/>
                          </a:rPr>
                          <m:t>𝑛𝑣</m:t>
                        </m:r>
                      </m:sub>
                    </m:sSub>
                  </m:oMath>
                </a14:m>
                <a:r>
                  <a:rPr lang="es-EC" dirty="0"/>
                  <a:t>= Tensión de corte nominal</a:t>
                </a:r>
              </a:p>
              <a:p>
                <a:r>
                  <a:rPr lang="es-EC" dirty="0"/>
                  <a:t>Fu= Resistencia de rotura a </a:t>
                </a:r>
                <a:r>
                  <a:rPr lang="es-EC" dirty="0" smtClean="0"/>
                  <a:t>tracción</a:t>
                </a:r>
              </a:p>
              <a:p>
                <a:r>
                  <a:rPr lang="es-EC" dirty="0" err="1"/>
                  <a:t>Fv</a:t>
                </a:r>
                <a:r>
                  <a:rPr lang="es-EC" dirty="0"/>
                  <a:t>= Tensión de trabajo de corte</a:t>
                </a:r>
              </a:p>
              <a:p>
                <a14:m>
                  <m:oMath xmlns:m="http://schemas.openxmlformats.org/officeDocument/2006/math">
                    <m:sSub>
                      <m:sSubPr>
                        <m:ctrlPr>
                          <a:rPr lang="es-EC" i="1">
                            <a:latin typeface="Cambria Math" panose="02040503050406030204" pitchFamily="18" charset="0"/>
                          </a:rPr>
                        </m:ctrlPr>
                      </m:sSubPr>
                      <m:e>
                        <m:r>
                          <a:rPr lang="es-EC">
                            <a:latin typeface="Cambria Math" panose="02040503050406030204" pitchFamily="18" charset="0"/>
                          </a:rPr>
                          <m:t>𝐴</m:t>
                        </m:r>
                      </m:e>
                      <m:sub>
                        <m:r>
                          <a:rPr lang="es-EC">
                            <a:latin typeface="Cambria Math" panose="02040503050406030204" pitchFamily="18" charset="0"/>
                          </a:rPr>
                          <m:t>𝑠𝑎</m:t>
                        </m:r>
                      </m:sub>
                    </m:sSub>
                  </m:oMath>
                </a14:m>
                <a:r>
                  <a:rPr lang="es-EC" dirty="0"/>
                  <a:t>=Área de la sección transversal de la varilla de anclaje</a:t>
                </a:r>
              </a:p>
              <a:p>
                <a:r>
                  <a:rPr lang="es-EC" dirty="0"/>
                  <a:t>n=# de </a:t>
                </a:r>
                <a:r>
                  <a:rPr lang="es-EC" dirty="0" smtClean="0"/>
                  <a:t>pernos</a:t>
                </a:r>
              </a:p>
            </p:txBody>
          </p:sp>
        </mc:Choice>
        <mc:Fallback xmlns="">
          <p:sp>
            <p:nvSpPr>
              <p:cNvPr id="57" name="Rectángulo 56"/>
              <p:cNvSpPr>
                <a:spLocks noRot="1" noChangeAspect="1" noMove="1" noResize="1" noEditPoints="1" noAdjustHandles="1" noChangeArrowheads="1" noChangeShapeType="1" noTextEdit="1"/>
              </p:cNvSpPr>
              <p:nvPr/>
            </p:nvSpPr>
            <p:spPr>
              <a:xfrm>
                <a:off x="7145003" y="3631359"/>
                <a:ext cx="4781392" cy="1980826"/>
              </a:xfrm>
              <a:prstGeom prst="rect">
                <a:avLst/>
              </a:prstGeom>
              <a:blipFill rotWithShape="0">
                <a:blip r:embed="rId19"/>
                <a:stretch>
                  <a:fillRect l="-891" t="-2446" r="-1908" b="-5199"/>
                </a:stretch>
              </a:blipFill>
            </p:spPr>
            <p:txBody>
              <a:bodyPr/>
              <a:lstStyle/>
              <a:p>
                <a:r>
                  <a:rPr lang="es-EC">
                    <a:noFill/>
                  </a:rPr>
                  <a:t> </a:t>
                </a:r>
              </a:p>
            </p:txBody>
          </p:sp>
        </mc:Fallback>
      </mc:AlternateContent>
      <p:sp>
        <p:nvSpPr>
          <p:cNvPr id="59" name="Rectángulo 58"/>
          <p:cNvSpPr/>
          <p:nvPr/>
        </p:nvSpPr>
        <p:spPr>
          <a:xfrm>
            <a:off x="7701469" y="1201229"/>
            <a:ext cx="2987995" cy="4395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Longitud de embebido</a:t>
            </a:r>
            <a:endParaRPr lang="es-EC" dirty="0"/>
          </a:p>
        </p:txBody>
      </p:sp>
      <mc:AlternateContent xmlns:mc="http://schemas.openxmlformats.org/markup-compatibility/2006" xmlns:a14="http://schemas.microsoft.com/office/drawing/2010/main">
        <mc:Choice Requires="a14">
          <p:sp>
            <p:nvSpPr>
              <p:cNvPr id="60" name="Rectángulo 59"/>
              <p:cNvSpPr/>
              <p:nvPr/>
            </p:nvSpPr>
            <p:spPr>
              <a:xfrm>
                <a:off x="8103298" y="2078934"/>
                <a:ext cx="2302269" cy="7972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𝑑h</m:t>
                          </m:r>
                        </m:sub>
                      </m:sSub>
                      <m:r>
                        <a:rPr lang="es-EC" i="1">
                          <a:latin typeface="Cambria Math" panose="02040503050406030204" pitchFamily="18" charset="0"/>
                        </a:rPr>
                        <m:t>=</m:t>
                      </m:r>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𝐹𝑦</m:t>
                              </m:r>
                            </m:num>
                            <m:den>
                              <m:r>
                                <a:rPr lang="es-EC">
                                  <a:latin typeface="Cambria Math" panose="02040503050406030204" pitchFamily="18" charset="0"/>
                                </a:rPr>
                                <m:t>17.2</m:t>
                              </m:r>
                              <m:rad>
                                <m:radPr>
                                  <m:degHide m:val="on"/>
                                  <m:ctrlPr>
                                    <a:rPr lang="es-EC" i="1">
                                      <a:latin typeface="Cambria Math" panose="02040503050406030204" pitchFamily="18" charset="0"/>
                                    </a:rPr>
                                  </m:ctrlPr>
                                </m:radPr>
                                <m:deg/>
                                <m:e>
                                  <m:r>
                                    <a:rPr lang="es-EC" i="1">
                                      <a:latin typeface="Cambria Math" panose="02040503050406030204" pitchFamily="18" charset="0"/>
                                    </a:rPr>
                                    <m:t>𝑓</m:t>
                                  </m:r>
                                  <m:r>
                                    <a:rPr lang="es-EC" i="1">
                                      <a:latin typeface="Cambria Math" panose="02040503050406030204" pitchFamily="18" charset="0"/>
                                    </a:rPr>
                                    <m:t>′</m:t>
                                  </m:r>
                                  <m:r>
                                    <a:rPr lang="es-EC" i="1">
                                      <a:latin typeface="Cambria Math" panose="02040503050406030204" pitchFamily="18" charset="0"/>
                                    </a:rPr>
                                    <m:t>𝑐</m:t>
                                  </m:r>
                                </m:e>
                              </m:rad>
                            </m:den>
                          </m:f>
                        </m:e>
                      </m:d>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𝑏</m:t>
                          </m:r>
                        </m:sub>
                      </m:sSub>
                    </m:oMath>
                  </m:oMathPara>
                </a14:m>
                <a:endParaRPr lang="es-EC" dirty="0"/>
              </a:p>
            </p:txBody>
          </p:sp>
        </mc:Choice>
        <mc:Fallback xmlns="">
          <p:sp>
            <p:nvSpPr>
              <p:cNvPr id="60" name="Rectángulo 59"/>
              <p:cNvSpPr>
                <a:spLocks noRot="1" noChangeAspect="1" noMove="1" noResize="1" noEditPoints="1" noAdjustHandles="1" noChangeArrowheads="1" noChangeShapeType="1" noTextEdit="1"/>
              </p:cNvSpPr>
              <p:nvPr/>
            </p:nvSpPr>
            <p:spPr>
              <a:xfrm>
                <a:off x="8103298" y="2078934"/>
                <a:ext cx="2302269" cy="797207"/>
              </a:xfrm>
              <a:prstGeom prst="rect">
                <a:avLst/>
              </a:prstGeom>
              <a:blipFill rotWithShape="0">
                <a:blip r:embed="rId2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1" name="Rectángulo 60"/>
              <p:cNvSpPr/>
              <p:nvPr/>
            </p:nvSpPr>
            <p:spPr>
              <a:xfrm>
                <a:off x="7902260" y="3209006"/>
                <a:ext cx="2974287" cy="3200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smtClean="0">
                              <a:latin typeface="Cambria Math" panose="02040503050406030204" pitchFamily="18" charset="0"/>
                            </a:rPr>
                          </m:ctrlPr>
                        </m:sSubPr>
                        <m:e>
                          <m:r>
                            <a:rPr lang="es-EC" sz="1400">
                              <a:latin typeface="Cambria Math" panose="02040503050406030204" pitchFamily="18" charset="0"/>
                            </a:rPr>
                            <m:t>𝑑</m:t>
                          </m:r>
                        </m:e>
                        <m:sub>
                          <m:r>
                            <m:rPr>
                              <m:sty m:val="p"/>
                            </m:rPr>
                            <a:rPr lang="es-EC" sz="1400" b="0" i="0" smtClean="0">
                              <a:latin typeface="Cambria Math" panose="02040503050406030204" pitchFamily="18" charset="0"/>
                            </a:rPr>
                            <m:t>b</m:t>
                          </m:r>
                        </m:sub>
                      </m:sSub>
                      <m:r>
                        <a:rPr lang="es-EC" sz="1400" b="0" i="0" smtClean="0">
                          <a:latin typeface="Cambria Math" panose="02040503050406030204" pitchFamily="18" charset="0"/>
                        </a:rPr>
                        <m:t>=</m:t>
                      </m:r>
                      <m:r>
                        <m:rPr>
                          <m:sty m:val="p"/>
                        </m:rPr>
                        <a:rPr lang="es-EC" sz="1400" b="0" i="0" smtClean="0">
                          <a:latin typeface="Cambria Math" panose="02040503050406030204" pitchFamily="18" charset="0"/>
                        </a:rPr>
                        <m:t>Di</m:t>
                      </m:r>
                      <m:r>
                        <a:rPr lang="es-EC" sz="1400" b="0" i="0" smtClean="0">
                          <a:latin typeface="Cambria Math" panose="02040503050406030204" pitchFamily="18" charset="0"/>
                        </a:rPr>
                        <m:t>á</m:t>
                      </m:r>
                      <m:r>
                        <m:rPr>
                          <m:sty m:val="p"/>
                        </m:rPr>
                        <a:rPr lang="es-EC" sz="1400" b="0" i="0" smtClean="0">
                          <a:latin typeface="Cambria Math" panose="02040503050406030204" pitchFamily="18" charset="0"/>
                        </a:rPr>
                        <m:t>metro</m:t>
                      </m:r>
                      <m:r>
                        <a:rPr lang="es-EC" sz="1400" b="0" i="0" smtClean="0">
                          <a:latin typeface="Cambria Math" panose="02040503050406030204" pitchFamily="18" charset="0"/>
                        </a:rPr>
                        <m:t> </m:t>
                      </m:r>
                      <m:r>
                        <m:rPr>
                          <m:sty m:val="p"/>
                        </m:rPr>
                        <a:rPr lang="es-EC" sz="1400" b="0" i="0" smtClean="0">
                          <a:latin typeface="Cambria Math" panose="02040503050406030204" pitchFamily="18" charset="0"/>
                        </a:rPr>
                        <m:t>perno</m:t>
                      </m:r>
                      <m:r>
                        <a:rPr lang="es-EC" sz="1400" b="0" i="0" smtClean="0">
                          <a:latin typeface="Cambria Math" panose="02040503050406030204" pitchFamily="18" charset="0"/>
                        </a:rPr>
                        <m:t>/</m:t>
                      </m:r>
                      <m:r>
                        <m:rPr>
                          <m:sty m:val="p"/>
                        </m:rPr>
                        <a:rPr lang="es-EC" sz="1400" b="0" i="0" smtClean="0">
                          <a:latin typeface="Cambria Math" panose="02040503050406030204" pitchFamily="18" charset="0"/>
                        </a:rPr>
                        <m:t>varilla</m:t>
                      </m:r>
                      <m:r>
                        <a:rPr lang="es-EC" sz="1400" b="0" i="0" smtClean="0">
                          <a:latin typeface="Cambria Math" panose="02040503050406030204" pitchFamily="18" charset="0"/>
                        </a:rPr>
                        <m:t> </m:t>
                      </m:r>
                      <m:r>
                        <m:rPr>
                          <m:sty m:val="p"/>
                        </m:rPr>
                        <a:rPr lang="es-EC" sz="1400" b="0" i="0" smtClean="0">
                          <a:latin typeface="Cambria Math" panose="02040503050406030204" pitchFamily="18" charset="0"/>
                        </a:rPr>
                        <m:t>de</m:t>
                      </m:r>
                      <m:r>
                        <a:rPr lang="es-EC" sz="1400" b="0" i="0" smtClean="0">
                          <a:latin typeface="Cambria Math" panose="02040503050406030204" pitchFamily="18" charset="0"/>
                        </a:rPr>
                        <m:t> </m:t>
                      </m:r>
                      <m:r>
                        <m:rPr>
                          <m:sty m:val="p"/>
                        </m:rPr>
                        <a:rPr lang="es-EC" sz="1400" b="0" i="0" smtClean="0">
                          <a:latin typeface="Cambria Math" panose="02040503050406030204" pitchFamily="18" charset="0"/>
                        </a:rPr>
                        <m:t>anclaje</m:t>
                      </m:r>
                    </m:oMath>
                  </m:oMathPara>
                </a14:m>
                <a:endParaRPr lang="es-EC" sz="1400" dirty="0"/>
              </a:p>
            </p:txBody>
          </p:sp>
        </mc:Choice>
        <mc:Fallback xmlns="">
          <p:sp>
            <p:nvSpPr>
              <p:cNvPr id="61" name="Rectángulo 60"/>
              <p:cNvSpPr>
                <a:spLocks noRot="1" noChangeAspect="1" noMove="1" noResize="1" noEditPoints="1" noAdjustHandles="1" noChangeArrowheads="1" noChangeShapeType="1" noTextEdit="1"/>
              </p:cNvSpPr>
              <p:nvPr/>
            </p:nvSpPr>
            <p:spPr>
              <a:xfrm>
                <a:off x="7902260" y="3209006"/>
                <a:ext cx="2974287" cy="320030"/>
              </a:xfrm>
              <a:prstGeom prst="rect">
                <a:avLst/>
              </a:prstGeom>
              <a:blipFill rotWithShape="0">
                <a:blip r:embed="rId21"/>
                <a:stretch>
                  <a:fillRect t="-25455" b="-52727"/>
                </a:stretch>
              </a:blipFill>
            </p:spPr>
            <p:txBody>
              <a:bodyPr/>
              <a:lstStyle/>
              <a:p>
                <a:r>
                  <a:rPr lang="es-EC">
                    <a:noFill/>
                  </a:rPr>
                  <a:t> </a:t>
                </a:r>
              </a:p>
            </p:txBody>
          </p:sp>
        </mc:Fallback>
      </mc:AlternateContent>
    </p:spTree>
    <p:extLst>
      <p:ext uri="{BB962C8B-B14F-4D97-AF65-F5344CB8AC3E}">
        <p14:creationId xmlns:p14="http://schemas.microsoft.com/office/powerpoint/2010/main" val="94732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animEffect transition="in" filter="fade">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randombar(horizontal)">
                                      <p:cBhvr>
                                        <p:cTn id="36" dur="500"/>
                                        <p:tgtEl>
                                          <p:spTgt spid="39"/>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randombar(horizontal)">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additive="base">
                                        <p:cTn id="44" dur="500" fill="hold"/>
                                        <p:tgtEl>
                                          <p:spTgt spid="45"/>
                                        </p:tgtEl>
                                        <p:attrNameLst>
                                          <p:attrName>ppt_x</p:attrName>
                                        </p:attrNameLst>
                                      </p:cBhvr>
                                      <p:tavLst>
                                        <p:tav tm="0">
                                          <p:val>
                                            <p:strVal val="#ppt_x"/>
                                          </p:val>
                                        </p:tav>
                                        <p:tav tm="100000">
                                          <p:val>
                                            <p:strVal val="#ppt_x"/>
                                          </p:val>
                                        </p:tav>
                                      </p:tavLst>
                                    </p:anim>
                                    <p:anim calcmode="lin" valueType="num">
                                      <p:cBhvr additive="base">
                                        <p:cTn id="4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randombar(horizontal)">
                                      <p:cBhvr>
                                        <p:cTn id="50" dur="500"/>
                                        <p:tgtEl>
                                          <p:spTgt spid="50"/>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randombar(horizontal)">
                                      <p:cBhvr>
                                        <p:cTn id="53" dur="500"/>
                                        <p:tgtEl>
                                          <p:spTgt spid="51"/>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1"/>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8"/>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4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39"/>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41"/>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4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50"/>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5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additive="base">
                                        <p:cTn id="82" dur="500" fill="hold"/>
                                        <p:tgtEl>
                                          <p:spTgt spid="31"/>
                                        </p:tgtEl>
                                        <p:attrNameLst>
                                          <p:attrName>ppt_x</p:attrName>
                                        </p:attrNameLst>
                                      </p:cBhvr>
                                      <p:tavLst>
                                        <p:tav tm="0">
                                          <p:val>
                                            <p:strVal val="#ppt_x"/>
                                          </p:val>
                                        </p:tav>
                                        <p:tav tm="100000">
                                          <p:val>
                                            <p:strVal val="#ppt_x"/>
                                          </p:val>
                                        </p:tav>
                                      </p:tavLst>
                                    </p:anim>
                                    <p:anim calcmode="lin" valueType="num">
                                      <p:cBhvr additive="base">
                                        <p:cTn id="8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grpId="0" nodeType="click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circle(in)">
                                      <p:cBhvr>
                                        <p:cTn id="88" dur="2000"/>
                                        <p:tgtEl>
                                          <p:spTgt spid="36"/>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1000"/>
                                        <p:tgtEl>
                                          <p:spTgt spid="44"/>
                                        </p:tgtEl>
                                      </p:cBhvr>
                                    </p:animEffect>
                                    <p:anim calcmode="lin" valueType="num">
                                      <p:cBhvr>
                                        <p:cTn id="99" dur="1000" fill="hold"/>
                                        <p:tgtEl>
                                          <p:spTgt spid="44"/>
                                        </p:tgtEl>
                                        <p:attrNameLst>
                                          <p:attrName>ppt_x</p:attrName>
                                        </p:attrNameLst>
                                      </p:cBhvr>
                                      <p:tavLst>
                                        <p:tav tm="0">
                                          <p:val>
                                            <p:strVal val="#ppt_x"/>
                                          </p:val>
                                        </p:tav>
                                        <p:tav tm="100000">
                                          <p:val>
                                            <p:strVal val="#ppt_x"/>
                                          </p:val>
                                        </p:tav>
                                      </p:tavLst>
                                    </p:anim>
                                    <p:anim calcmode="lin" valueType="num">
                                      <p:cBhvr>
                                        <p:cTn id="100" dur="1000" fill="hold"/>
                                        <p:tgtEl>
                                          <p:spTgt spid="44"/>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43"/>
                                        </p:tgtEl>
                                        <p:attrNameLst>
                                          <p:attrName>style.visibility</p:attrName>
                                        </p:attrNameLst>
                                      </p:cBhvr>
                                      <p:to>
                                        <p:strVal val="visible"/>
                                      </p:to>
                                    </p:set>
                                    <p:animEffect transition="in" filter="fade">
                                      <p:cBhvr>
                                        <p:cTn id="103" dur="1000"/>
                                        <p:tgtEl>
                                          <p:spTgt spid="43"/>
                                        </p:tgtEl>
                                      </p:cBhvr>
                                    </p:animEffect>
                                    <p:anim calcmode="lin" valueType="num">
                                      <p:cBhvr>
                                        <p:cTn id="104" dur="1000" fill="hold"/>
                                        <p:tgtEl>
                                          <p:spTgt spid="43"/>
                                        </p:tgtEl>
                                        <p:attrNameLst>
                                          <p:attrName>ppt_x</p:attrName>
                                        </p:attrNameLst>
                                      </p:cBhvr>
                                      <p:tavLst>
                                        <p:tav tm="0">
                                          <p:val>
                                            <p:strVal val="#ppt_x"/>
                                          </p:val>
                                        </p:tav>
                                        <p:tav tm="100000">
                                          <p:val>
                                            <p:strVal val="#ppt_x"/>
                                          </p:val>
                                        </p:tav>
                                      </p:tavLst>
                                    </p:anim>
                                    <p:anim calcmode="lin" valueType="num">
                                      <p:cBhvr>
                                        <p:cTn id="10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47"/>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48"/>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xit" presetSubtype="0" fill="hold" grpId="1" nodeType="clickEffect">
                                  <p:stCondLst>
                                    <p:cond delay="0"/>
                                  </p:stCondLst>
                                  <p:childTnLst>
                                    <p:set>
                                      <p:cBhvr>
                                        <p:cTn id="117" dur="1" fill="hold">
                                          <p:stCondLst>
                                            <p:cond delay="0"/>
                                          </p:stCondLst>
                                        </p:cTn>
                                        <p:tgtEl>
                                          <p:spTgt spid="36"/>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46"/>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44"/>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43"/>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47"/>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grpId="0" nodeType="clickEffect">
                                  <p:stCondLst>
                                    <p:cond delay="0"/>
                                  </p:stCondLst>
                                  <p:childTnLst>
                                    <p:set>
                                      <p:cBhvr>
                                        <p:cTn id="129" dur="1" fill="hold">
                                          <p:stCondLst>
                                            <p:cond delay="0"/>
                                          </p:stCondLst>
                                        </p:cTn>
                                        <p:tgtEl>
                                          <p:spTgt spid="52"/>
                                        </p:tgtEl>
                                        <p:attrNameLst>
                                          <p:attrName>style.visibility</p:attrName>
                                        </p:attrNameLst>
                                      </p:cBhvr>
                                      <p:to>
                                        <p:strVal val="visible"/>
                                      </p:to>
                                    </p:set>
                                    <p:anim calcmode="lin" valueType="num">
                                      <p:cBhvr additive="base">
                                        <p:cTn id="130" dur="500" fill="hold"/>
                                        <p:tgtEl>
                                          <p:spTgt spid="52"/>
                                        </p:tgtEl>
                                        <p:attrNameLst>
                                          <p:attrName>ppt_x</p:attrName>
                                        </p:attrNameLst>
                                      </p:cBhvr>
                                      <p:tavLst>
                                        <p:tav tm="0">
                                          <p:val>
                                            <p:strVal val="#ppt_x"/>
                                          </p:val>
                                        </p:tav>
                                        <p:tav tm="100000">
                                          <p:val>
                                            <p:strVal val="#ppt_x"/>
                                          </p:val>
                                        </p:tav>
                                      </p:tavLst>
                                    </p:anim>
                                    <p:anim calcmode="lin" valueType="num">
                                      <p:cBhvr additive="base">
                                        <p:cTn id="13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grpId="0" nodeType="clickEffect">
                                  <p:stCondLst>
                                    <p:cond delay="0"/>
                                  </p:stCondLst>
                                  <p:childTnLst>
                                    <p:set>
                                      <p:cBhvr>
                                        <p:cTn id="135" dur="1" fill="hold">
                                          <p:stCondLst>
                                            <p:cond delay="0"/>
                                          </p:stCondLst>
                                        </p:cTn>
                                        <p:tgtEl>
                                          <p:spTgt spid="53"/>
                                        </p:tgtEl>
                                        <p:attrNameLst>
                                          <p:attrName>style.visibility</p:attrName>
                                        </p:attrNameLst>
                                      </p:cBhvr>
                                      <p:to>
                                        <p:strVal val="visible"/>
                                      </p:to>
                                    </p:set>
                                    <p:animEffect transition="in" filter="wipe(down)">
                                      <p:cBhvr>
                                        <p:cTn id="136" dur="500"/>
                                        <p:tgtEl>
                                          <p:spTgt spid="53"/>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54"/>
                                        </p:tgtEl>
                                        <p:attrNameLst>
                                          <p:attrName>style.visibility</p:attrName>
                                        </p:attrNameLst>
                                      </p:cBhvr>
                                      <p:to>
                                        <p:strVal val="visible"/>
                                      </p:to>
                                    </p:set>
                                    <p:animEffect transition="in" filter="wipe(down)">
                                      <p:cBhvr>
                                        <p:cTn id="139" dur="500"/>
                                        <p:tgtEl>
                                          <p:spTgt spid="54"/>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55"/>
                                        </p:tgtEl>
                                        <p:attrNameLst>
                                          <p:attrName>style.visibility</p:attrName>
                                        </p:attrNameLst>
                                      </p:cBhvr>
                                      <p:to>
                                        <p:strVal val="visible"/>
                                      </p:to>
                                    </p:set>
                                    <p:animEffect transition="in" filter="wipe(down)">
                                      <p:cBhvr>
                                        <p:cTn id="142" dur="500"/>
                                        <p:tgtEl>
                                          <p:spTgt spid="55"/>
                                        </p:tgtEl>
                                      </p:cBhvr>
                                    </p:animEffect>
                                  </p:childTnLst>
                                </p:cTn>
                              </p:par>
                            </p:childTnLst>
                          </p:cTn>
                        </p:par>
                      </p:childTnLst>
                    </p:cTn>
                  </p:par>
                  <p:par>
                    <p:cTn id="143" fill="hold">
                      <p:stCondLst>
                        <p:cond delay="indefinite"/>
                      </p:stCondLst>
                      <p:childTnLst>
                        <p:par>
                          <p:cTn id="144" fill="hold">
                            <p:stCondLst>
                              <p:cond delay="0"/>
                            </p:stCondLst>
                            <p:childTnLst>
                              <p:par>
                                <p:cTn id="145" presetID="6" presetClass="entr" presetSubtype="16" fill="hold" grpId="0" nodeType="click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circle(in)">
                                      <p:cBhvr>
                                        <p:cTn id="147" dur="2000"/>
                                        <p:tgtEl>
                                          <p:spTgt spid="56"/>
                                        </p:tgtEl>
                                      </p:cBhvr>
                                    </p:animEffect>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grpId="0" nodeType="clickEffect">
                                  <p:stCondLst>
                                    <p:cond delay="0"/>
                                  </p:stCondLst>
                                  <p:childTnLst>
                                    <p:set>
                                      <p:cBhvr>
                                        <p:cTn id="151" dur="1" fill="hold">
                                          <p:stCondLst>
                                            <p:cond delay="0"/>
                                          </p:stCondLst>
                                        </p:cTn>
                                        <p:tgtEl>
                                          <p:spTgt spid="57"/>
                                        </p:tgtEl>
                                        <p:attrNameLst>
                                          <p:attrName>style.visibility</p:attrName>
                                        </p:attrNameLst>
                                      </p:cBhvr>
                                      <p:to>
                                        <p:strVal val="visible"/>
                                      </p:to>
                                    </p:set>
                                    <p:anim calcmode="lin" valueType="num">
                                      <p:cBhvr additive="base">
                                        <p:cTn id="152" dur="500" fill="hold"/>
                                        <p:tgtEl>
                                          <p:spTgt spid="57"/>
                                        </p:tgtEl>
                                        <p:attrNameLst>
                                          <p:attrName>ppt_x</p:attrName>
                                        </p:attrNameLst>
                                      </p:cBhvr>
                                      <p:tavLst>
                                        <p:tav tm="0">
                                          <p:val>
                                            <p:strVal val="#ppt_x"/>
                                          </p:val>
                                        </p:tav>
                                        <p:tav tm="100000">
                                          <p:val>
                                            <p:strVal val="#ppt_x"/>
                                          </p:val>
                                        </p:tav>
                                      </p:tavLst>
                                    </p:anim>
                                    <p:anim calcmode="lin" valueType="num">
                                      <p:cBhvr additive="base">
                                        <p:cTn id="15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1" nodeType="clickEffect">
                                  <p:stCondLst>
                                    <p:cond delay="0"/>
                                  </p:stCondLst>
                                  <p:childTnLst>
                                    <p:set>
                                      <p:cBhvr>
                                        <p:cTn id="157" dur="1" fill="hold">
                                          <p:stCondLst>
                                            <p:cond delay="0"/>
                                          </p:stCondLst>
                                        </p:cTn>
                                        <p:tgtEl>
                                          <p:spTgt spid="52"/>
                                        </p:tgtEl>
                                        <p:attrNameLst>
                                          <p:attrName>style.visibility</p:attrName>
                                        </p:attrNameLst>
                                      </p:cBhvr>
                                      <p:to>
                                        <p:strVal val="hidden"/>
                                      </p:to>
                                    </p:set>
                                  </p:childTnLst>
                                </p:cTn>
                              </p:par>
                              <p:par>
                                <p:cTn id="158" presetID="1" presetClass="exit" presetSubtype="0" fill="hold" grpId="1" nodeType="withEffect">
                                  <p:stCondLst>
                                    <p:cond delay="0"/>
                                  </p:stCondLst>
                                  <p:childTnLst>
                                    <p:set>
                                      <p:cBhvr>
                                        <p:cTn id="159" dur="1" fill="hold">
                                          <p:stCondLst>
                                            <p:cond delay="0"/>
                                          </p:stCondLst>
                                        </p:cTn>
                                        <p:tgtEl>
                                          <p:spTgt spid="53"/>
                                        </p:tgtEl>
                                        <p:attrNameLst>
                                          <p:attrName>style.visibility</p:attrName>
                                        </p:attrNameLst>
                                      </p:cBhvr>
                                      <p:to>
                                        <p:strVal val="hidden"/>
                                      </p:to>
                                    </p:set>
                                  </p:childTnLst>
                                </p:cTn>
                              </p:par>
                              <p:par>
                                <p:cTn id="160" presetID="1" presetClass="exit" presetSubtype="0" fill="hold" grpId="1" nodeType="withEffect">
                                  <p:stCondLst>
                                    <p:cond delay="0"/>
                                  </p:stCondLst>
                                  <p:childTnLst>
                                    <p:set>
                                      <p:cBhvr>
                                        <p:cTn id="161" dur="1" fill="hold">
                                          <p:stCondLst>
                                            <p:cond delay="0"/>
                                          </p:stCondLst>
                                        </p:cTn>
                                        <p:tgtEl>
                                          <p:spTgt spid="54"/>
                                        </p:tgtEl>
                                        <p:attrNameLst>
                                          <p:attrName>style.visibility</p:attrName>
                                        </p:attrNameLst>
                                      </p:cBhvr>
                                      <p:to>
                                        <p:strVal val="hidden"/>
                                      </p:to>
                                    </p:set>
                                  </p:childTnLst>
                                </p:cTn>
                              </p:par>
                              <p:par>
                                <p:cTn id="162" presetID="1" presetClass="exit" presetSubtype="0" fill="hold" grpId="1" nodeType="withEffect">
                                  <p:stCondLst>
                                    <p:cond delay="0"/>
                                  </p:stCondLst>
                                  <p:childTnLst>
                                    <p:set>
                                      <p:cBhvr>
                                        <p:cTn id="163" dur="1" fill="hold">
                                          <p:stCondLst>
                                            <p:cond delay="0"/>
                                          </p:stCondLst>
                                        </p:cTn>
                                        <p:tgtEl>
                                          <p:spTgt spid="55"/>
                                        </p:tgtEl>
                                        <p:attrNameLst>
                                          <p:attrName>style.visibility</p:attrName>
                                        </p:attrNameLst>
                                      </p:cBhvr>
                                      <p:to>
                                        <p:strVal val="hidden"/>
                                      </p:to>
                                    </p:set>
                                  </p:childTnLst>
                                </p:cTn>
                              </p:par>
                              <p:par>
                                <p:cTn id="164" presetID="1" presetClass="exit" presetSubtype="0" fill="hold" grpId="1" nodeType="withEffect">
                                  <p:stCondLst>
                                    <p:cond delay="0"/>
                                  </p:stCondLst>
                                  <p:childTnLst>
                                    <p:set>
                                      <p:cBhvr>
                                        <p:cTn id="165" dur="1" fill="hold">
                                          <p:stCondLst>
                                            <p:cond delay="0"/>
                                          </p:stCondLst>
                                        </p:cTn>
                                        <p:tgtEl>
                                          <p:spTgt spid="56"/>
                                        </p:tgtEl>
                                        <p:attrNameLst>
                                          <p:attrName>style.visibility</p:attrName>
                                        </p:attrNameLst>
                                      </p:cBhvr>
                                      <p:to>
                                        <p:strVal val="hidden"/>
                                      </p:to>
                                    </p:set>
                                  </p:childTnLst>
                                </p:cTn>
                              </p:par>
                              <p:par>
                                <p:cTn id="166" presetID="1" presetClass="exit" presetSubtype="0" fill="hold" grpId="1" nodeType="withEffect">
                                  <p:stCondLst>
                                    <p:cond delay="0"/>
                                  </p:stCondLst>
                                  <p:childTnLst>
                                    <p:set>
                                      <p:cBhvr>
                                        <p:cTn id="167" dur="1" fill="hold">
                                          <p:stCondLst>
                                            <p:cond delay="0"/>
                                          </p:stCondLst>
                                        </p:cTn>
                                        <p:tgtEl>
                                          <p:spTgt spid="57"/>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grpId="0" nodeType="clickEffect">
                                  <p:stCondLst>
                                    <p:cond delay="0"/>
                                  </p:stCondLst>
                                  <p:childTnLst>
                                    <p:set>
                                      <p:cBhvr>
                                        <p:cTn id="171" dur="1" fill="hold">
                                          <p:stCondLst>
                                            <p:cond delay="0"/>
                                          </p:stCondLst>
                                        </p:cTn>
                                        <p:tgtEl>
                                          <p:spTgt spid="59"/>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2" presetClass="entr" presetSubtype="4" fill="hold" grpId="0" nodeType="clickEffect">
                                  <p:stCondLst>
                                    <p:cond delay="0"/>
                                  </p:stCondLst>
                                  <p:childTnLst>
                                    <p:set>
                                      <p:cBhvr>
                                        <p:cTn id="175" dur="1" fill="hold">
                                          <p:stCondLst>
                                            <p:cond delay="0"/>
                                          </p:stCondLst>
                                        </p:cTn>
                                        <p:tgtEl>
                                          <p:spTgt spid="60"/>
                                        </p:tgtEl>
                                        <p:attrNameLst>
                                          <p:attrName>style.visibility</p:attrName>
                                        </p:attrNameLst>
                                      </p:cBhvr>
                                      <p:to>
                                        <p:strVal val="visible"/>
                                      </p:to>
                                    </p:set>
                                    <p:anim calcmode="lin" valueType="num">
                                      <p:cBhvr additive="base">
                                        <p:cTn id="176" dur="500" fill="hold"/>
                                        <p:tgtEl>
                                          <p:spTgt spid="60"/>
                                        </p:tgtEl>
                                        <p:attrNameLst>
                                          <p:attrName>ppt_x</p:attrName>
                                        </p:attrNameLst>
                                      </p:cBhvr>
                                      <p:tavLst>
                                        <p:tav tm="0">
                                          <p:val>
                                            <p:strVal val="#ppt_x"/>
                                          </p:val>
                                        </p:tav>
                                        <p:tav tm="100000">
                                          <p:val>
                                            <p:strVal val="#ppt_x"/>
                                          </p:val>
                                        </p:tav>
                                      </p:tavLst>
                                    </p:anim>
                                    <p:anim calcmode="lin" valueType="num">
                                      <p:cBhvr additive="base">
                                        <p:cTn id="177"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1" presetClass="entr" presetSubtype="0" fill="hold" grpId="0" nodeType="clickEffect">
                                  <p:stCondLst>
                                    <p:cond delay="0"/>
                                  </p:stCondLst>
                                  <p:childTnLst>
                                    <p:set>
                                      <p:cBhvr>
                                        <p:cTn id="181"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5" grpId="0" animBg="1"/>
      <p:bldP spid="18" grpId="0" animBg="1"/>
      <p:bldP spid="18" grpId="1" animBg="1"/>
      <p:bldP spid="39" grpId="0" animBg="1"/>
      <p:bldP spid="39" grpId="1" animBg="1"/>
      <p:bldP spid="40" grpId="0" animBg="1"/>
      <p:bldP spid="40" grpId="1" animBg="1"/>
      <p:bldP spid="41" grpId="0" animBg="1"/>
      <p:bldP spid="41" grpId="1" animBg="1"/>
      <p:bldP spid="45" grpId="0" animBg="1"/>
      <p:bldP spid="45" grpId="1" animBg="1"/>
      <p:bldP spid="50" grpId="0" animBg="1"/>
      <p:bldP spid="50" grpId="1" animBg="1"/>
      <p:bldP spid="51" grpId="0" animBg="1"/>
      <p:bldP spid="51" grpId="1" animBg="1"/>
      <p:bldP spid="2" grpId="0"/>
      <p:bldP spid="2" grpId="1"/>
      <p:bldP spid="68" grpId="0"/>
      <p:bldP spid="31" grpId="0" animBg="1"/>
      <p:bldP spid="36" grpId="0" animBg="1"/>
      <p:bldP spid="36" grpId="1" animBg="1"/>
      <p:bldP spid="43" grpId="0" animBg="1"/>
      <p:bldP spid="43" grpId="1" animBg="1"/>
      <p:bldP spid="44" grpId="0" animBg="1"/>
      <p:bldP spid="44" grpId="1" animBg="1"/>
      <p:bldP spid="46" grpId="0" animBg="1"/>
      <p:bldP spid="46" grpId="1" animBg="1"/>
      <p:bldP spid="47" grpId="0" animBg="1"/>
      <p:bldP spid="47" grpId="1" animBg="1"/>
      <p:bldP spid="48" grpId="0"/>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9" grpId="0" animBg="1"/>
      <p:bldP spid="60" grpId="0" animBg="1"/>
      <p:bldP spid="6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21</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4" name="Rectángulo 13"/>
          <p:cNvSpPr/>
          <p:nvPr/>
        </p:nvSpPr>
        <p:spPr>
          <a:xfrm>
            <a:off x="800013" y="3874922"/>
            <a:ext cx="1700594" cy="707886"/>
          </a:xfrm>
          <a:prstGeom prst="rect">
            <a:avLst/>
          </a:prstGeom>
          <a:noFill/>
        </p:spPr>
        <p:txBody>
          <a:bodyPr wrap="none" lIns="91440" tIns="45720" rIns="91440" bIns="45720">
            <a:spAutoFit/>
          </a:bodyPr>
          <a:lstStyle/>
          <a:p>
            <a:pPr algn="ctr"/>
            <a:r>
              <a:rPr lang="es-ES" sz="4000" b="1" dirty="0" smtClean="0">
                <a:ln w="22225">
                  <a:solidFill>
                    <a:schemeClr val="accent2"/>
                  </a:solidFill>
                  <a:prstDash val="solid"/>
                </a:ln>
                <a:solidFill>
                  <a:schemeClr val="accent2">
                    <a:lumMod val="40000"/>
                    <a:lumOff val="60000"/>
                  </a:schemeClr>
                </a:solidFill>
              </a:rPr>
              <a:t>Detalle</a:t>
            </a:r>
            <a:endParaRPr lang="es-ES" sz="4000" b="1" dirty="0">
              <a:ln w="22225">
                <a:solidFill>
                  <a:schemeClr val="accent2"/>
                </a:solidFill>
                <a:prstDash val="solid"/>
              </a:ln>
              <a:solidFill>
                <a:schemeClr val="accent2">
                  <a:lumMod val="40000"/>
                  <a:lumOff val="60000"/>
                </a:schemeClr>
              </a:solidFill>
            </a:endParaRPr>
          </a:p>
        </p:txBody>
      </p:sp>
      <p:pic>
        <p:nvPicPr>
          <p:cNvPr id="6" name="Imagen 5"/>
          <p:cNvPicPr>
            <a:picLocks noChangeAspect="1"/>
          </p:cNvPicPr>
          <p:nvPr/>
        </p:nvPicPr>
        <p:blipFill>
          <a:blip r:embed="rId3"/>
          <a:stretch>
            <a:fillRect/>
          </a:stretch>
        </p:blipFill>
        <p:spPr>
          <a:xfrm>
            <a:off x="-25758" y="1193402"/>
            <a:ext cx="12192000" cy="2544890"/>
          </a:xfrm>
          <a:prstGeom prst="rect">
            <a:avLst/>
          </a:prstGeom>
        </p:spPr>
      </p:pic>
      <p:pic>
        <p:nvPicPr>
          <p:cNvPr id="17" name="Imagen 16"/>
          <p:cNvPicPr>
            <a:picLocks noChangeAspect="1"/>
          </p:cNvPicPr>
          <p:nvPr/>
        </p:nvPicPr>
        <p:blipFill>
          <a:blip r:embed="rId4"/>
          <a:stretch>
            <a:fillRect/>
          </a:stretch>
        </p:blipFill>
        <p:spPr>
          <a:xfrm>
            <a:off x="3017958" y="3874743"/>
            <a:ext cx="3091642" cy="1984366"/>
          </a:xfrm>
          <a:prstGeom prst="rect">
            <a:avLst/>
          </a:prstGeom>
        </p:spPr>
      </p:pic>
      <p:pic>
        <p:nvPicPr>
          <p:cNvPr id="18" name="Imagen 17"/>
          <p:cNvPicPr>
            <a:picLocks noChangeAspect="1"/>
          </p:cNvPicPr>
          <p:nvPr/>
        </p:nvPicPr>
        <p:blipFill>
          <a:blip r:embed="rId5"/>
          <a:stretch>
            <a:fillRect/>
          </a:stretch>
        </p:blipFill>
        <p:spPr>
          <a:xfrm>
            <a:off x="7705034" y="3566804"/>
            <a:ext cx="2659685" cy="2211881"/>
          </a:xfrm>
          <a:prstGeom prst="rect">
            <a:avLst/>
          </a:prstGeom>
        </p:spPr>
      </p:pic>
      <p:sp>
        <p:nvSpPr>
          <p:cNvPr id="43" name="Rectángulo 42"/>
          <p:cNvSpPr/>
          <p:nvPr/>
        </p:nvSpPr>
        <p:spPr>
          <a:xfrm>
            <a:off x="346789" y="618384"/>
            <a:ext cx="3751348" cy="707886"/>
          </a:xfrm>
          <a:prstGeom prst="rect">
            <a:avLst/>
          </a:prstGeom>
          <a:noFill/>
        </p:spPr>
        <p:txBody>
          <a:bodyPr wrap="none" lIns="91440" tIns="45720" rIns="91440" bIns="45720">
            <a:spAutoFit/>
          </a:bodyPr>
          <a:lstStyle/>
          <a:p>
            <a:pPr algn="ctr"/>
            <a:r>
              <a:rPr lang="es-ES" sz="4000" b="1" dirty="0" smtClean="0">
                <a:ln w="9525">
                  <a:solidFill>
                    <a:schemeClr val="bg1"/>
                  </a:solidFill>
                  <a:prstDash val="solid"/>
                </a:ln>
                <a:effectLst>
                  <a:outerShdw blurRad="12700" dist="38100" dir="2700000" algn="tl" rotWithShape="0">
                    <a:schemeClr val="bg1">
                      <a:lumMod val="50000"/>
                    </a:schemeClr>
                  </a:outerShdw>
                </a:effectLst>
              </a:rPr>
              <a:t>Coliseo Multiuso</a:t>
            </a:r>
            <a:endParaRPr lang="es-E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1" name="Imagen 20"/>
          <p:cNvPicPr>
            <a:picLocks noChangeAspect="1"/>
          </p:cNvPicPr>
          <p:nvPr/>
        </p:nvPicPr>
        <p:blipFill>
          <a:blip r:embed="rId6"/>
          <a:stretch>
            <a:fillRect/>
          </a:stretch>
        </p:blipFill>
        <p:spPr>
          <a:xfrm>
            <a:off x="3152185" y="3727979"/>
            <a:ext cx="3731705" cy="1835855"/>
          </a:xfrm>
          <a:prstGeom prst="rect">
            <a:avLst/>
          </a:prstGeom>
        </p:spPr>
      </p:pic>
      <p:pic>
        <p:nvPicPr>
          <p:cNvPr id="22" name="Imagen 21"/>
          <p:cNvPicPr>
            <a:picLocks noChangeAspect="1"/>
          </p:cNvPicPr>
          <p:nvPr/>
        </p:nvPicPr>
        <p:blipFill>
          <a:blip r:embed="rId7"/>
          <a:stretch>
            <a:fillRect/>
          </a:stretch>
        </p:blipFill>
        <p:spPr>
          <a:xfrm>
            <a:off x="9287543" y="2984989"/>
            <a:ext cx="2268820" cy="2997009"/>
          </a:xfrm>
          <a:prstGeom prst="rect">
            <a:avLst/>
          </a:prstGeom>
        </p:spPr>
      </p:pic>
      <p:pic>
        <p:nvPicPr>
          <p:cNvPr id="23" name="Imagen 22"/>
          <p:cNvPicPr>
            <a:picLocks noChangeAspect="1"/>
          </p:cNvPicPr>
          <p:nvPr/>
        </p:nvPicPr>
        <p:blipFill>
          <a:blip r:embed="rId8"/>
          <a:stretch>
            <a:fillRect/>
          </a:stretch>
        </p:blipFill>
        <p:spPr>
          <a:xfrm>
            <a:off x="6139534" y="568071"/>
            <a:ext cx="2979301" cy="4502240"/>
          </a:xfrm>
          <a:prstGeom prst="rect">
            <a:avLst/>
          </a:prstGeom>
        </p:spPr>
      </p:pic>
      <p:sp>
        <p:nvSpPr>
          <p:cNvPr id="47" name="Rectángulo 46"/>
          <p:cNvSpPr/>
          <p:nvPr/>
        </p:nvSpPr>
        <p:spPr>
          <a:xfrm>
            <a:off x="1474137" y="770784"/>
            <a:ext cx="1801455" cy="707886"/>
          </a:xfrm>
          <a:prstGeom prst="rect">
            <a:avLst/>
          </a:prstGeom>
          <a:noFill/>
        </p:spPr>
        <p:txBody>
          <a:bodyPr wrap="none" lIns="91440" tIns="45720" rIns="91440" bIns="45720">
            <a:spAutoFit/>
          </a:bodyPr>
          <a:lstStyle/>
          <a:p>
            <a:pPr algn="ctr"/>
            <a:r>
              <a:rPr lang="es-ES" sz="4000" b="1" dirty="0" smtClean="0">
                <a:ln w="9525">
                  <a:solidFill>
                    <a:schemeClr val="bg1"/>
                  </a:solidFill>
                  <a:prstDash val="solid"/>
                </a:ln>
                <a:effectLst>
                  <a:outerShdw blurRad="12700" dist="38100" dir="2700000" algn="tl" rotWithShape="0">
                    <a:schemeClr val="bg1">
                      <a:lumMod val="50000"/>
                    </a:schemeClr>
                  </a:outerShdw>
                </a:effectLst>
              </a:rPr>
              <a:t>Tribuna</a:t>
            </a:r>
            <a:endParaRPr lang="es-E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8" name="Imagen 47"/>
          <p:cNvPicPr>
            <a:picLocks noChangeAspect="1"/>
          </p:cNvPicPr>
          <p:nvPr/>
        </p:nvPicPr>
        <p:blipFill>
          <a:blip r:embed="rId9"/>
          <a:stretch>
            <a:fillRect/>
          </a:stretch>
        </p:blipFill>
        <p:spPr>
          <a:xfrm>
            <a:off x="4140644" y="1393229"/>
            <a:ext cx="4894232" cy="2388933"/>
          </a:xfrm>
          <a:prstGeom prst="rect">
            <a:avLst/>
          </a:prstGeom>
        </p:spPr>
      </p:pic>
      <p:pic>
        <p:nvPicPr>
          <p:cNvPr id="49" name="Imagen 48"/>
          <p:cNvPicPr>
            <a:picLocks noChangeAspect="1"/>
          </p:cNvPicPr>
          <p:nvPr/>
        </p:nvPicPr>
        <p:blipFill>
          <a:blip r:embed="rId10"/>
          <a:stretch>
            <a:fillRect/>
          </a:stretch>
        </p:blipFill>
        <p:spPr>
          <a:xfrm>
            <a:off x="3863224" y="3175214"/>
            <a:ext cx="2380451" cy="3008748"/>
          </a:xfrm>
          <a:prstGeom prst="rect">
            <a:avLst/>
          </a:prstGeom>
        </p:spPr>
      </p:pic>
      <p:pic>
        <p:nvPicPr>
          <p:cNvPr id="52" name="Imagen 51"/>
          <p:cNvPicPr>
            <a:picLocks noChangeAspect="1"/>
          </p:cNvPicPr>
          <p:nvPr/>
        </p:nvPicPr>
        <p:blipFill>
          <a:blip r:embed="rId11"/>
          <a:stretch>
            <a:fillRect/>
          </a:stretch>
        </p:blipFill>
        <p:spPr>
          <a:xfrm>
            <a:off x="7069470" y="3363492"/>
            <a:ext cx="3821551" cy="2213522"/>
          </a:xfrm>
          <a:prstGeom prst="rect">
            <a:avLst/>
          </a:prstGeom>
        </p:spPr>
      </p:pic>
      <p:pic>
        <p:nvPicPr>
          <p:cNvPr id="54" name="Imagen 53"/>
          <p:cNvPicPr>
            <a:picLocks noChangeAspect="1"/>
          </p:cNvPicPr>
          <p:nvPr/>
        </p:nvPicPr>
        <p:blipFill>
          <a:blip r:embed="rId12"/>
          <a:stretch>
            <a:fillRect/>
          </a:stretch>
        </p:blipFill>
        <p:spPr>
          <a:xfrm>
            <a:off x="1491138" y="1357637"/>
            <a:ext cx="6148302" cy="2152241"/>
          </a:xfrm>
          <a:prstGeom prst="rect">
            <a:avLst/>
          </a:prstGeom>
        </p:spPr>
      </p:pic>
      <p:pic>
        <p:nvPicPr>
          <p:cNvPr id="55" name="Imagen 54"/>
          <p:cNvPicPr>
            <a:picLocks noChangeAspect="1"/>
          </p:cNvPicPr>
          <p:nvPr/>
        </p:nvPicPr>
        <p:blipFill>
          <a:blip r:embed="rId13"/>
          <a:stretch>
            <a:fillRect/>
          </a:stretch>
        </p:blipFill>
        <p:spPr>
          <a:xfrm>
            <a:off x="3193724" y="3412824"/>
            <a:ext cx="3489478" cy="2427687"/>
          </a:xfrm>
          <a:prstGeom prst="rect">
            <a:avLst/>
          </a:prstGeom>
        </p:spPr>
      </p:pic>
      <p:pic>
        <p:nvPicPr>
          <p:cNvPr id="56" name="Imagen 55"/>
          <p:cNvPicPr>
            <a:picLocks noChangeAspect="1"/>
          </p:cNvPicPr>
          <p:nvPr/>
        </p:nvPicPr>
        <p:blipFill>
          <a:blip r:embed="rId14"/>
          <a:stretch>
            <a:fillRect/>
          </a:stretch>
        </p:blipFill>
        <p:spPr>
          <a:xfrm>
            <a:off x="7388397" y="3443613"/>
            <a:ext cx="3278872" cy="2508639"/>
          </a:xfrm>
          <a:prstGeom prst="rect">
            <a:avLst/>
          </a:prstGeom>
        </p:spPr>
      </p:pic>
      <p:pic>
        <p:nvPicPr>
          <p:cNvPr id="58" name="Imagen 57"/>
          <p:cNvPicPr>
            <a:picLocks noChangeAspect="1"/>
          </p:cNvPicPr>
          <p:nvPr/>
        </p:nvPicPr>
        <p:blipFill>
          <a:blip r:embed="rId15"/>
          <a:stretch>
            <a:fillRect/>
          </a:stretch>
        </p:blipFill>
        <p:spPr>
          <a:xfrm>
            <a:off x="9454951" y="945551"/>
            <a:ext cx="1395436" cy="2305281"/>
          </a:xfrm>
          <a:prstGeom prst="rect">
            <a:avLst/>
          </a:prstGeom>
        </p:spPr>
      </p:pic>
      <p:sp>
        <p:nvSpPr>
          <p:cNvPr id="2" name="Rectángulo 1"/>
          <p:cNvSpPr/>
          <p:nvPr/>
        </p:nvSpPr>
        <p:spPr>
          <a:xfrm>
            <a:off x="82166" y="99793"/>
            <a:ext cx="6434069" cy="461665"/>
          </a:xfrm>
          <a:prstGeom prst="rect">
            <a:avLst/>
          </a:prstGeom>
        </p:spPr>
        <p:txBody>
          <a:bodyPr wrap="none">
            <a:spAutoFit/>
          </a:bodyPr>
          <a:lstStyle/>
          <a:p>
            <a:r>
              <a:rPr lang="es-ES" sz="2400" b="1" dirty="0">
                <a:ln>
                  <a:solidFill>
                    <a:schemeClr val="tx1"/>
                  </a:solidFill>
                </a:ln>
              </a:rPr>
              <a:t>PLACAS Y PERNOS DE ANCLAJE: Coliseo y Tribuna</a:t>
            </a:r>
            <a:endParaRPr lang="es-ES" sz="2000" dirty="0">
              <a:ln>
                <a:solidFill>
                  <a:schemeClr val="tx1"/>
                </a:solidFill>
              </a:ln>
            </a:endParaRPr>
          </a:p>
        </p:txBody>
      </p:sp>
    </p:spTree>
    <p:extLst>
      <p:ext uri="{BB962C8B-B14F-4D97-AF65-F5344CB8AC3E}">
        <p14:creationId xmlns:p14="http://schemas.microsoft.com/office/powerpoint/2010/main" val="286108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par>
                                <p:cTn id="45" presetID="22" presetClass="entr" presetSubtype="4"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43"/>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23"/>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1"/>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1000"/>
                                        <p:tgtEl>
                                          <p:spTgt spid="48"/>
                                        </p:tgtEl>
                                      </p:cBhvr>
                                    </p:animEffect>
                                    <p:anim calcmode="lin" valueType="num">
                                      <p:cBhvr>
                                        <p:cTn id="67" dur="1000" fill="hold"/>
                                        <p:tgtEl>
                                          <p:spTgt spid="48"/>
                                        </p:tgtEl>
                                        <p:attrNameLst>
                                          <p:attrName>ppt_x</p:attrName>
                                        </p:attrNameLst>
                                      </p:cBhvr>
                                      <p:tavLst>
                                        <p:tav tm="0">
                                          <p:val>
                                            <p:strVal val="#ppt_x"/>
                                          </p:val>
                                        </p:tav>
                                        <p:tav tm="100000">
                                          <p:val>
                                            <p:strVal val="#ppt_x"/>
                                          </p:val>
                                        </p:tav>
                                      </p:tavLst>
                                    </p:anim>
                                    <p:anim calcmode="lin" valueType="num">
                                      <p:cBhvr>
                                        <p:cTn id="6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barn(inVertical)">
                                      <p:cBhvr>
                                        <p:cTn id="73" dur="500"/>
                                        <p:tgtEl>
                                          <p:spTgt spid="49"/>
                                        </p:tgtEl>
                                      </p:cBhvr>
                                    </p:animEffect>
                                  </p:childTnLst>
                                </p:cTn>
                              </p:par>
                              <p:par>
                                <p:cTn id="74" presetID="16" presetClass="entr" presetSubtype="21" fill="hold" nodeType="with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barn(inVertical)">
                                      <p:cBhvr>
                                        <p:cTn id="76" dur="500"/>
                                        <p:tgtEl>
                                          <p:spTgt spid="52"/>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48"/>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49"/>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5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500" fill="hold"/>
                                        <p:tgtEl>
                                          <p:spTgt spid="55"/>
                                        </p:tgtEl>
                                        <p:attrNameLst>
                                          <p:attrName>ppt_w</p:attrName>
                                        </p:attrNameLst>
                                      </p:cBhvr>
                                      <p:tavLst>
                                        <p:tav tm="0">
                                          <p:val>
                                            <p:fltVal val="0"/>
                                          </p:val>
                                        </p:tav>
                                        <p:tav tm="100000">
                                          <p:val>
                                            <p:strVal val="#ppt_w"/>
                                          </p:val>
                                        </p:tav>
                                      </p:tavLst>
                                    </p:anim>
                                    <p:anim calcmode="lin" valueType="num">
                                      <p:cBhvr>
                                        <p:cTn id="96" dur="500" fill="hold"/>
                                        <p:tgtEl>
                                          <p:spTgt spid="55"/>
                                        </p:tgtEl>
                                        <p:attrNameLst>
                                          <p:attrName>ppt_h</p:attrName>
                                        </p:attrNameLst>
                                      </p:cBhvr>
                                      <p:tavLst>
                                        <p:tav tm="0">
                                          <p:val>
                                            <p:fltVal val="0"/>
                                          </p:val>
                                        </p:tav>
                                        <p:tav tm="100000">
                                          <p:val>
                                            <p:strVal val="#ppt_h"/>
                                          </p:val>
                                        </p:tav>
                                      </p:tavLst>
                                    </p:anim>
                                    <p:animEffect transition="in" filter="fade">
                                      <p:cBhvr>
                                        <p:cTn id="97" dur="500"/>
                                        <p:tgtEl>
                                          <p:spTgt spid="55"/>
                                        </p:tgtEl>
                                      </p:cBhvr>
                                    </p:animEffect>
                                  </p:childTnLst>
                                </p:cTn>
                              </p:par>
                              <p:par>
                                <p:cTn id="98" presetID="53" presetClass="entr" presetSubtype="16" fill="hold" nodeType="withEffect">
                                  <p:stCondLst>
                                    <p:cond delay="0"/>
                                  </p:stCondLst>
                                  <p:childTnLst>
                                    <p:set>
                                      <p:cBhvr>
                                        <p:cTn id="99" dur="1" fill="hold">
                                          <p:stCondLst>
                                            <p:cond delay="0"/>
                                          </p:stCondLst>
                                        </p:cTn>
                                        <p:tgtEl>
                                          <p:spTgt spid="56"/>
                                        </p:tgtEl>
                                        <p:attrNameLst>
                                          <p:attrName>style.visibility</p:attrName>
                                        </p:attrNameLst>
                                      </p:cBhvr>
                                      <p:to>
                                        <p:strVal val="visible"/>
                                      </p:to>
                                    </p:set>
                                    <p:anim calcmode="lin" valueType="num">
                                      <p:cBhvr>
                                        <p:cTn id="100" dur="500" fill="hold"/>
                                        <p:tgtEl>
                                          <p:spTgt spid="56"/>
                                        </p:tgtEl>
                                        <p:attrNameLst>
                                          <p:attrName>ppt_w</p:attrName>
                                        </p:attrNameLst>
                                      </p:cBhvr>
                                      <p:tavLst>
                                        <p:tav tm="0">
                                          <p:val>
                                            <p:fltVal val="0"/>
                                          </p:val>
                                        </p:tav>
                                        <p:tav tm="100000">
                                          <p:val>
                                            <p:strVal val="#ppt_w"/>
                                          </p:val>
                                        </p:tav>
                                      </p:tavLst>
                                    </p:anim>
                                    <p:anim calcmode="lin" valueType="num">
                                      <p:cBhvr>
                                        <p:cTn id="101" dur="500" fill="hold"/>
                                        <p:tgtEl>
                                          <p:spTgt spid="56"/>
                                        </p:tgtEl>
                                        <p:attrNameLst>
                                          <p:attrName>ppt_h</p:attrName>
                                        </p:attrNameLst>
                                      </p:cBhvr>
                                      <p:tavLst>
                                        <p:tav tm="0">
                                          <p:val>
                                            <p:fltVal val="0"/>
                                          </p:val>
                                        </p:tav>
                                        <p:tav tm="100000">
                                          <p:val>
                                            <p:strVal val="#ppt_h"/>
                                          </p:val>
                                        </p:tav>
                                      </p:tavLst>
                                    </p:anim>
                                    <p:animEffect transition="in" filter="fade">
                                      <p:cBhvr>
                                        <p:cTn id="10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3" grpId="0"/>
      <p:bldP spid="43" grpId="1"/>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22</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68632" y="116369"/>
            <a:ext cx="10598253" cy="461665"/>
          </a:xfrm>
          <a:prstGeom prst="rect">
            <a:avLst/>
          </a:prstGeom>
          <a:noFill/>
          <a:ln>
            <a:noFill/>
          </a:ln>
        </p:spPr>
        <p:txBody>
          <a:bodyPr wrap="square" rtlCol="0">
            <a:spAutoFit/>
          </a:bodyPr>
          <a:lstStyle/>
          <a:p>
            <a:r>
              <a:rPr lang="es-ES" sz="2400" dirty="0" smtClean="0">
                <a:ln>
                  <a:solidFill>
                    <a:schemeClr val="tx1"/>
                  </a:solidFill>
                </a:ln>
              </a:rPr>
              <a:t>TENSOMEMBRANA: Tribuna</a:t>
            </a:r>
            <a:endParaRPr lang="es-ES" sz="2400" dirty="0">
              <a:ln>
                <a:solidFill>
                  <a:schemeClr val="tx1"/>
                </a:solidFill>
              </a:ln>
            </a:endParaRPr>
          </a:p>
        </p:txBody>
      </p:sp>
      <p:sp>
        <p:nvSpPr>
          <p:cNvPr id="2" name="Rectángulo 1"/>
          <p:cNvSpPr/>
          <p:nvPr/>
        </p:nvSpPr>
        <p:spPr>
          <a:xfrm>
            <a:off x="4491330" y="846617"/>
            <a:ext cx="3207224" cy="3684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Diseño a tracción</a:t>
            </a:r>
            <a:endParaRPr lang="es-EC" dirty="0"/>
          </a:p>
        </p:txBody>
      </p:sp>
      <mc:AlternateContent xmlns:mc="http://schemas.openxmlformats.org/markup-compatibility/2006" xmlns:a14="http://schemas.microsoft.com/office/drawing/2010/main">
        <mc:Choice Requires="a14">
          <p:sp>
            <p:nvSpPr>
              <p:cNvPr id="3" name="Rectángulo 2"/>
              <p:cNvSpPr/>
              <p:nvPr/>
            </p:nvSpPr>
            <p:spPr>
              <a:xfrm>
                <a:off x="3463316" y="1744383"/>
                <a:ext cx="5255990" cy="687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𝑅</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3000 </m:t>
                          </m:r>
                          <m:r>
                            <a:rPr lang="es-EC" i="1">
                              <a:latin typeface="Cambria Math" panose="02040503050406030204" pitchFamily="18" charset="0"/>
                            </a:rPr>
                            <m:t>𝑁</m:t>
                          </m:r>
                        </m:num>
                        <m:den>
                          <m:r>
                            <a:rPr lang="es-EC" i="0">
                              <a:latin typeface="Cambria Math" panose="02040503050406030204" pitchFamily="18" charset="0"/>
                            </a:rPr>
                            <m:t>50</m:t>
                          </m:r>
                          <m:r>
                            <a:rPr lang="es-EC" i="1">
                              <a:latin typeface="Cambria Math" panose="02040503050406030204" pitchFamily="18" charset="0"/>
                            </a:rPr>
                            <m:t>𝑚𝑚</m:t>
                          </m:r>
                          <m:r>
                            <a:rPr lang="es-EC" i="0">
                              <a:latin typeface="Cambria Math" panose="02040503050406030204" pitchFamily="18" charset="0"/>
                            </a:rPr>
                            <m:t>∗2</m:t>
                          </m:r>
                          <m:r>
                            <a:rPr lang="es-EC" i="1">
                              <a:latin typeface="Cambria Math" panose="02040503050406030204" pitchFamily="18" charset="0"/>
                            </a:rPr>
                            <m:t>𝑚𝑚</m:t>
                          </m:r>
                        </m:den>
                      </m:f>
                      <m:r>
                        <a:rPr lang="es-EC" i="0">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0">
                                      <a:latin typeface="Cambria Math" panose="02040503050406030204" pitchFamily="18" charset="0"/>
                                    </a:rPr>
                                    <m:t>1000</m:t>
                                  </m:r>
                                  <m:r>
                                    <a:rPr lang="es-EC" i="1">
                                      <a:latin typeface="Cambria Math" panose="02040503050406030204" pitchFamily="18" charset="0"/>
                                    </a:rPr>
                                    <m:t>𝑚𝑚</m:t>
                                  </m:r>
                                </m:e>
                              </m:d>
                            </m:e>
                            <m:sup>
                              <m:r>
                                <a:rPr lang="es-EC" i="0">
                                  <a:latin typeface="Cambria Math" panose="02040503050406030204" pitchFamily="18" charset="0"/>
                                </a:rPr>
                                <m:t>2</m:t>
                              </m:r>
                            </m:sup>
                          </m:sSup>
                        </m:num>
                        <m:den>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0">
                                      <a:latin typeface="Cambria Math" panose="02040503050406030204" pitchFamily="18" charset="0"/>
                                    </a:rPr>
                                    <m:t>1</m:t>
                                  </m:r>
                                  <m:r>
                                    <a:rPr lang="es-EC" i="1">
                                      <a:latin typeface="Cambria Math" panose="02040503050406030204" pitchFamily="18" charset="0"/>
                                    </a:rPr>
                                    <m:t>𝑚</m:t>
                                  </m:r>
                                </m:e>
                              </m:d>
                            </m:e>
                            <m:sup>
                              <m:r>
                                <a:rPr lang="es-EC" i="0">
                                  <a:latin typeface="Cambria Math" panose="02040503050406030204" pitchFamily="18" charset="0"/>
                                </a:rPr>
                                <m:t>2</m:t>
                              </m:r>
                            </m:sup>
                          </m:sSup>
                        </m:den>
                      </m:f>
                      <m:r>
                        <a:rPr lang="es-EC" i="0">
                          <a:latin typeface="Cambria Math" panose="02040503050406030204" pitchFamily="18" charset="0"/>
                        </a:rPr>
                        <m:t>=30000000</m:t>
                      </m:r>
                      <m:f>
                        <m:fPr>
                          <m:ctrlPr>
                            <a:rPr lang="es-EC" i="1">
                              <a:latin typeface="Cambria Math" panose="02040503050406030204" pitchFamily="18" charset="0"/>
                            </a:rPr>
                          </m:ctrlPr>
                        </m:fPr>
                        <m:num>
                          <m:r>
                            <a:rPr lang="es-EC" i="1">
                              <a:latin typeface="Cambria Math" panose="02040503050406030204" pitchFamily="18" charset="0"/>
                            </a:rPr>
                            <m:t>𝑁</m:t>
                          </m:r>
                        </m:num>
                        <m:den>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den>
                      </m:f>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3463316" y="1744383"/>
                <a:ext cx="5255990" cy="687368"/>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5124845" y="2461063"/>
                <a:ext cx="1639744"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𝑅</m:t>
                          </m:r>
                        </m:sub>
                      </m:sSub>
                      <m:r>
                        <a:rPr lang="es-EC" i="0">
                          <a:latin typeface="Cambria Math" panose="02040503050406030204" pitchFamily="18" charset="0"/>
                        </a:rPr>
                        <m:t>=3000</m:t>
                      </m:r>
                      <m:f>
                        <m:fPr>
                          <m:ctrlPr>
                            <a:rPr lang="es-EC" i="1">
                              <a:latin typeface="Cambria Math" panose="02040503050406030204" pitchFamily="18" charset="0"/>
                            </a:rPr>
                          </m:ctrlPr>
                        </m:fPr>
                        <m:num>
                          <m:r>
                            <a:rPr lang="es-EC" i="1">
                              <a:latin typeface="Cambria Math" panose="02040503050406030204" pitchFamily="18" charset="0"/>
                            </a:rPr>
                            <m:t>𝑇</m:t>
                          </m:r>
                        </m:num>
                        <m:den>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5124845" y="2461063"/>
                <a:ext cx="1639744" cy="610873"/>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4764345" y="5126931"/>
                <a:ext cx="2653932"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1210.61</m:t>
                      </m:r>
                      <m:r>
                        <a:rPr lang="es-EC" i="0">
                          <a:latin typeface="Cambria Math" panose="02040503050406030204" pitchFamily="18" charset="0"/>
                        </a:rPr>
                        <m:t> </m:t>
                      </m:r>
                      <m:f>
                        <m:fPr>
                          <m:ctrlPr>
                            <a:rPr lang="es-EC" i="1">
                              <a:latin typeface="Cambria Math" panose="02040503050406030204" pitchFamily="18" charset="0"/>
                            </a:rPr>
                          </m:ctrlPr>
                        </m:fPr>
                        <m:num>
                          <m:r>
                            <m:rPr>
                              <m:sty m:val="p"/>
                            </m:rPr>
                            <a:rPr lang="es-EC" i="0">
                              <a:latin typeface="Cambria Math" panose="02040503050406030204" pitchFamily="18" charset="0"/>
                            </a:rPr>
                            <m:t>Tn</m:t>
                          </m:r>
                        </m:num>
                        <m:den>
                          <m:sSup>
                            <m:sSupPr>
                              <m:ctrlPr>
                                <a:rPr lang="es-EC" i="1">
                                  <a:latin typeface="Cambria Math" panose="02040503050406030204" pitchFamily="18" charset="0"/>
                                </a:rPr>
                              </m:ctrlPr>
                            </m:sSupPr>
                            <m:e>
                              <m:r>
                                <m:rPr>
                                  <m:sty m:val="p"/>
                                </m:rPr>
                                <a:rPr lang="es-EC" i="0">
                                  <a:latin typeface="Cambria Math" panose="02040503050406030204" pitchFamily="18" charset="0"/>
                                </a:rPr>
                                <m:t>m</m:t>
                              </m:r>
                            </m:e>
                            <m:sup>
                              <m:r>
                                <a:rPr lang="es-EC" i="0">
                                  <a:latin typeface="Cambria Math" panose="02040503050406030204" pitchFamily="18" charset="0"/>
                                </a:rPr>
                                <m:t>2</m:t>
                              </m:r>
                            </m:sup>
                          </m:sSup>
                        </m:den>
                      </m:f>
                      <m:r>
                        <a:rPr lang="es-EC" i="0">
                          <a:latin typeface="Cambria Math" panose="02040503050406030204" pitchFamily="18" charset="0"/>
                        </a:rPr>
                        <m:t>&lt; 3000</m:t>
                      </m:r>
                      <m:f>
                        <m:fPr>
                          <m:ctrlPr>
                            <a:rPr lang="es-EC" i="1">
                              <a:latin typeface="Cambria Math" panose="02040503050406030204" pitchFamily="18" charset="0"/>
                            </a:rPr>
                          </m:ctrlPr>
                        </m:fPr>
                        <m:num>
                          <m:r>
                            <a:rPr lang="es-EC" i="1">
                              <a:latin typeface="Cambria Math" panose="02040503050406030204" pitchFamily="18" charset="0"/>
                            </a:rPr>
                            <m:t>𝑇𝑛</m:t>
                          </m:r>
                        </m:num>
                        <m:den>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den>
                      </m:f>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4764345" y="5126931"/>
                <a:ext cx="2653932" cy="610873"/>
              </a:xfrm>
              <a:prstGeom prst="rect">
                <a:avLst/>
              </a:prstGeom>
              <a:blipFill rotWithShape="0">
                <a:blip r:embed="rId5"/>
                <a:stretch>
                  <a:fillRect/>
                </a:stretch>
              </a:blipFill>
            </p:spPr>
            <p:txBody>
              <a:bodyPr/>
              <a:lstStyle/>
              <a:p>
                <a:r>
                  <a:rPr lang="es-EC">
                    <a:noFill/>
                  </a:rPr>
                  <a:t> </a:t>
                </a:r>
              </a:p>
            </p:txBody>
          </p:sp>
        </mc:Fallback>
      </mc:AlternateContent>
      <p:sp>
        <p:nvSpPr>
          <p:cNvPr id="18" name="Rectángulo 17"/>
          <p:cNvSpPr/>
          <p:nvPr/>
        </p:nvSpPr>
        <p:spPr>
          <a:xfrm>
            <a:off x="340837" y="635428"/>
            <a:ext cx="1832681" cy="523220"/>
          </a:xfrm>
          <a:prstGeom prst="rect">
            <a:avLst/>
          </a:prstGeom>
          <a:noFill/>
        </p:spPr>
        <p:txBody>
          <a:bodyPr wrap="none" lIns="91440" tIns="45720" rIns="91440" bIns="45720">
            <a:spAutoFit/>
          </a:bodyPr>
          <a:lstStyle/>
          <a:p>
            <a:pPr algn="ctr"/>
            <a:r>
              <a:rPr lang="es-ES" sz="2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Membrana</a:t>
            </a:r>
            <a:endParaRPr lang="es-E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Rectángulo 7"/>
          <p:cNvSpPr/>
          <p:nvPr/>
        </p:nvSpPr>
        <p:spPr>
          <a:xfrm>
            <a:off x="2047949" y="1286739"/>
            <a:ext cx="4543425" cy="4501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Resistencia a la rotura: 3000 N / 50mm</a:t>
            </a:r>
            <a:endParaRPr lang="es-EC" dirty="0"/>
          </a:p>
        </p:txBody>
      </p:sp>
      <p:sp>
        <p:nvSpPr>
          <p:cNvPr id="9" name="Rectángulo 8"/>
          <p:cNvSpPr/>
          <p:nvPr/>
        </p:nvSpPr>
        <p:spPr>
          <a:xfrm>
            <a:off x="7421908" y="1283185"/>
            <a:ext cx="2565055" cy="461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Espesor membrana 2mm</a:t>
            </a:r>
            <a:endParaRPr lang="es-EC" dirty="0"/>
          </a:p>
        </p:txBody>
      </p:sp>
      <p:pic>
        <p:nvPicPr>
          <p:cNvPr id="29" name="Imagen 28"/>
          <p:cNvPicPr/>
          <p:nvPr/>
        </p:nvPicPr>
        <p:blipFill>
          <a:blip r:embed="rId6"/>
          <a:stretch>
            <a:fillRect/>
          </a:stretch>
        </p:blipFill>
        <p:spPr>
          <a:xfrm>
            <a:off x="2127895" y="458794"/>
            <a:ext cx="9029145" cy="3373154"/>
          </a:xfrm>
          <a:prstGeom prst="rect">
            <a:avLst/>
          </a:prstGeom>
        </p:spPr>
      </p:pic>
      <p:pic>
        <p:nvPicPr>
          <p:cNvPr id="31" name="Imagen 30"/>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7636" y="362264"/>
            <a:ext cx="8766274" cy="5134007"/>
          </a:xfrm>
          <a:prstGeom prst="rect">
            <a:avLst/>
          </a:prstGeom>
          <a:noFill/>
          <a:ln>
            <a:noFill/>
          </a:ln>
        </p:spPr>
      </p:pic>
      <p:pic>
        <p:nvPicPr>
          <p:cNvPr id="10" name="Imagen 9"/>
          <p:cNvPicPr>
            <a:picLocks noChangeAspect="1"/>
          </p:cNvPicPr>
          <p:nvPr/>
        </p:nvPicPr>
        <p:blipFill>
          <a:blip r:embed="rId8"/>
          <a:stretch>
            <a:fillRect/>
          </a:stretch>
        </p:blipFill>
        <p:spPr>
          <a:xfrm>
            <a:off x="2472744" y="4104815"/>
            <a:ext cx="6943946" cy="2286198"/>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4066388905"/>
              </p:ext>
            </p:extLst>
          </p:nvPr>
        </p:nvGraphicFramePr>
        <p:xfrm>
          <a:off x="1174143" y="3519080"/>
          <a:ext cx="9635143" cy="1234440"/>
        </p:xfrm>
        <a:graphic>
          <a:graphicData uri="http://schemas.openxmlformats.org/drawingml/2006/table">
            <a:tbl>
              <a:tblPr firstRow="1" firstCol="1" bandRow="1">
                <a:tableStyleId>{10A1B5D5-9B99-4C35-A422-299274C87663}</a:tableStyleId>
              </a:tblPr>
              <a:tblGrid>
                <a:gridCol w="1447909"/>
                <a:gridCol w="1986690"/>
                <a:gridCol w="1462115"/>
                <a:gridCol w="2189621"/>
                <a:gridCol w="2259632"/>
                <a:gridCol w="289176"/>
              </a:tblGrid>
              <a:tr h="0">
                <a:tc gridSpan="6">
                  <a:txBody>
                    <a:bodyPr/>
                    <a:lstStyle/>
                    <a:p>
                      <a:pPr indent="180340" algn="l">
                        <a:lnSpc>
                          <a:spcPct val="150000"/>
                        </a:lnSpc>
                        <a:spcBef>
                          <a:spcPts val="200"/>
                        </a:spcBef>
                        <a:spcAft>
                          <a:spcPts val="200"/>
                        </a:spcAft>
                      </a:pPr>
                      <a:r>
                        <a:rPr lang="en-US" sz="1800" dirty="0">
                          <a:effectLst/>
                        </a:rPr>
                        <a:t>TABLE:  Element Stresses - Area Shells</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04775">
                <a:tc>
                  <a:txBody>
                    <a:bodyPr/>
                    <a:lstStyle/>
                    <a:p>
                      <a:pPr indent="180340" algn="ctr">
                        <a:lnSpc>
                          <a:spcPct val="150000"/>
                        </a:lnSpc>
                        <a:spcBef>
                          <a:spcPts val="200"/>
                        </a:spcBef>
                        <a:spcAft>
                          <a:spcPts val="200"/>
                        </a:spcAft>
                      </a:pPr>
                      <a:r>
                        <a:rPr lang="es-EC" sz="1800">
                          <a:effectLst/>
                        </a:rPr>
                        <a:t>Area</a:t>
                      </a:r>
                      <a:endParaRPr lang="es-EC"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180340" algn="ctr">
                        <a:lnSpc>
                          <a:spcPct val="150000"/>
                        </a:lnSpc>
                        <a:spcBef>
                          <a:spcPts val="200"/>
                        </a:spcBef>
                        <a:spcAft>
                          <a:spcPts val="200"/>
                        </a:spcAft>
                      </a:pPr>
                      <a:r>
                        <a:rPr lang="es-EC" sz="1800">
                          <a:effectLst/>
                        </a:rPr>
                        <a:t>ShellType</a:t>
                      </a:r>
                      <a:endParaRPr lang="es-EC"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180340" algn="ctr">
                        <a:lnSpc>
                          <a:spcPct val="150000"/>
                        </a:lnSpc>
                        <a:spcBef>
                          <a:spcPts val="200"/>
                        </a:spcBef>
                        <a:spcAft>
                          <a:spcPts val="200"/>
                        </a:spcAft>
                      </a:pPr>
                      <a:r>
                        <a:rPr lang="es-EC" sz="1800">
                          <a:effectLst/>
                        </a:rPr>
                        <a:t>Joint</a:t>
                      </a:r>
                      <a:endParaRPr lang="es-EC"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180340" algn="ctr">
                        <a:lnSpc>
                          <a:spcPct val="150000"/>
                        </a:lnSpc>
                        <a:spcBef>
                          <a:spcPts val="200"/>
                        </a:spcBef>
                        <a:spcAft>
                          <a:spcPts val="200"/>
                        </a:spcAft>
                      </a:pPr>
                      <a:r>
                        <a:rPr lang="es-EC" sz="1800">
                          <a:effectLst/>
                        </a:rPr>
                        <a:t>OutputCase</a:t>
                      </a:r>
                      <a:endParaRPr lang="es-EC"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180340" algn="ctr">
                        <a:lnSpc>
                          <a:spcPct val="150000"/>
                        </a:lnSpc>
                        <a:spcBef>
                          <a:spcPts val="200"/>
                        </a:spcBef>
                        <a:spcAft>
                          <a:spcPts val="200"/>
                        </a:spcAft>
                      </a:pPr>
                      <a:r>
                        <a:rPr lang="es-EC" sz="1800">
                          <a:effectLst/>
                        </a:rPr>
                        <a:t>S12Top</a:t>
                      </a:r>
                      <a:endParaRPr lang="es-EC"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450215" algn="just">
                        <a:lnSpc>
                          <a:spcPct val="150000"/>
                        </a:lnSpc>
                        <a:spcAft>
                          <a:spcPts val="800"/>
                        </a:spcAft>
                      </a:pPr>
                      <a:r>
                        <a:rPr lang="es-EC" sz="1800" dirty="0">
                          <a:effectLst/>
                        </a:rPr>
                        <a:t> </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0" marR="0" marT="0" marB="0" anchor="ctr"/>
                </a:tc>
              </a:tr>
              <a:tr h="104775">
                <a:tc>
                  <a:txBody>
                    <a:bodyPr/>
                    <a:lstStyle/>
                    <a:p>
                      <a:pPr indent="180340" algn="ctr">
                        <a:lnSpc>
                          <a:spcPct val="150000"/>
                        </a:lnSpc>
                        <a:spcBef>
                          <a:spcPts val="200"/>
                        </a:spcBef>
                        <a:spcAft>
                          <a:spcPts val="200"/>
                        </a:spcAft>
                      </a:pPr>
                      <a:r>
                        <a:rPr lang="es-EC" sz="1800">
                          <a:effectLst/>
                        </a:rPr>
                        <a:t>3339</a:t>
                      </a:r>
                      <a:endParaRPr lang="es-EC"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180340" algn="l">
                        <a:lnSpc>
                          <a:spcPct val="150000"/>
                        </a:lnSpc>
                        <a:spcBef>
                          <a:spcPts val="200"/>
                        </a:spcBef>
                        <a:spcAft>
                          <a:spcPts val="200"/>
                        </a:spcAft>
                      </a:pPr>
                      <a:r>
                        <a:rPr lang="es-EC" sz="1800" dirty="0" err="1">
                          <a:effectLst/>
                        </a:rPr>
                        <a:t>Membrane</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180340" algn="l">
                        <a:lnSpc>
                          <a:spcPct val="150000"/>
                        </a:lnSpc>
                        <a:spcBef>
                          <a:spcPts val="200"/>
                        </a:spcBef>
                        <a:spcAft>
                          <a:spcPts val="200"/>
                        </a:spcAft>
                      </a:pPr>
                      <a:r>
                        <a:rPr lang="es-EC" sz="1800" dirty="0">
                          <a:effectLst/>
                        </a:rPr>
                        <a:t>4432</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180340" algn="ctr">
                        <a:lnSpc>
                          <a:spcPct val="150000"/>
                        </a:lnSpc>
                        <a:spcBef>
                          <a:spcPts val="200"/>
                        </a:spcBef>
                        <a:spcAft>
                          <a:spcPts val="200"/>
                        </a:spcAft>
                      </a:pPr>
                      <a:r>
                        <a:rPr lang="es-EC" sz="1800">
                          <a:effectLst/>
                        </a:rPr>
                        <a:t>D+S</a:t>
                      </a:r>
                      <a:endParaRPr lang="es-EC"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gridSpan="2">
                  <a:txBody>
                    <a:bodyPr/>
                    <a:lstStyle/>
                    <a:p>
                      <a:pPr indent="180340" algn="ctr">
                        <a:lnSpc>
                          <a:spcPct val="150000"/>
                        </a:lnSpc>
                        <a:spcBef>
                          <a:spcPts val="200"/>
                        </a:spcBef>
                        <a:spcAft>
                          <a:spcPts val="200"/>
                        </a:spcAft>
                      </a:pPr>
                      <a:r>
                        <a:rPr lang="es-EC" sz="1800" dirty="0">
                          <a:effectLst/>
                        </a:rPr>
                        <a:t>1210.61 </a:t>
                      </a:r>
                      <a:r>
                        <a:rPr lang="es-EC" sz="1800" dirty="0" err="1">
                          <a:effectLst/>
                        </a:rPr>
                        <a:t>Tn</a:t>
                      </a:r>
                      <a:r>
                        <a:rPr lang="es-EC" sz="1800" dirty="0">
                          <a:effectLst/>
                        </a:rPr>
                        <a:t> /m</a:t>
                      </a:r>
                      <a:r>
                        <a:rPr lang="es-EC" sz="1800" baseline="30000" dirty="0">
                          <a:effectLst/>
                        </a:rPr>
                        <a:t>2</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hMerge="1">
                  <a:txBody>
                    <a:bodyPr/>
                    <a:lstStyle/>
                    <a:p>
                      <a:endParaRPr lang="es-EC"/>
                    </a:p>
                  </a:txBody>
                  <a:tcPr/>
                </a:tc>
              </a:tr>
            </a:tbl>
          </a:graphicData>
        </a:graphic>
      </p:graphicFrame>
    </p:spTree>
    <p:extLst>
      <p:ext uri="{BB962C8B-B14F-4D97-AF65-F5344CB8AC3E}">
        <p14:creationId xmlns:p14="http://schemas.microsoft.com/office/powerpoint/2010/main" val="216732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7" grpId="0"/>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23</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68632" y="144108"/>
            <a:ext cx="10598253" cy="461665"/>
          </a:xfrm>
          <a:prstGeom prst="rect">
            <a:avLst/>
          </a:prstGeom>
          <a:noFill/>
          <a:ln>
            <a:noFill/>
          </a:ln>
        </p:spPr>
        <p:txBody>
          <a:bodyPr wrap="square" rtlCol="0">
            <a:spAutoFit/>
          </a:bodyPr>
          <a:lstStyle/>
          <a:p>
            <a:r>
              <a:rPr lang="es-ES" sz="2400" dirty="0" smtClean="0">
                <a:ln>
                  <a:solidFill>
                    <a:schemeClr val="tx1"/>
                  </a:solidFill>
                </a:ln>
              </a:rPr>
              <a:t>TENSOMEMBRANA: Tribuna</a:t>
            </a:r>
            <a:endParaRPr lang="es-ES" sz="2400" dirty="0">
              <a:ln>
                <a:solidFill>
                  <a:schemeClr val="tx1"/>
                </a:solidFill>
              </a:ln>
            </a:endParaRPr>
          </a:p>
        </p:txBody>
      </p:sp>
      <p:sp>
        <p:nvSpPr>
          <p:cNvPr id="18" name="Rectángulo 17"/>
          <p:cNvSpPr/>
          <p:nvPr/>
        </p:nvSpPr>
        <p:spPr>
          <a:xfrm>
            <a:off x="378870" y="663000"/>
            <a:ext cx="2542877" cy="523220"/>
          </a:xfrm>
          <a:prstGeom prst="rect">
            <a:avLst/>
          </a:prstGeom>
          <a:noFill/>
        </p:spPr>
        <p:txBody>
          <a:bodyPr wrap="none" lIns="91440" tIns="45720" rIns="91440" bIns="45720">
            <a:spAutoFit/>
          </a:bodyPr>
          <a:lstStyle/>
          <a:p>
            <a:pPr algn="ctr"/>
            <a:r>
              <a:rPr lang="es-ES" sz="2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Cables Tensores</a:t>
            </a:r>
            <a:endParaRPr lang="es-E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Rectángulo 7"/>
          <p:cNvSpPr/>
          <p:nvPr/>
        </p:nvSpPr>
        <p:spPr>
          <a:xfrm>
            <a:off x="3289110" y="734109"/>
            <a:ext cx="2430346" cy="3810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D= 1 5/8”</a:t>
            </a:r>
            <a:endParaRPr lang="es-EC" dirty="0"/>
          </a:p>
        </p:txBody>
      </p:sp>
      <mc:AlternateContent xmlns:mc="http://schemas.openxmlformats.org/markup-compatibility/2006" xmlns:a14="http://schemas.microsoft.com/office/drawing/2010/main">
        <mc:Choice Requires="a14">
          <p:sp>
            <p:nvSpPr>
              <p:cNvPr id="9" name="Rectángulo 8"/>
              <p:cNvSpPr/>
              <p:nvPr/>
            </p:nvSpPr>
            <p:spPr>
              <a:xfrm>
                <a:off x="268632" y="2865056"/>
                <a:ext cx="6096000" cy="1702069"/>
              </a:xfrm>
              <a:prstGeom prst="rect">
                <a:avLst/>
              </a:prstGeom>
            </p:spPr>
            <p:txBody>
              <a:bodyPr>
                <a:spAutoFit/>
              </a:bodyPr>
              <a:lstStyle/>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ea typeface="SimSun" panose="02010600030101010101" pitchFamily="2" charset="-122"/>
                              <a:cs typeface="Times New Roman" panose="02020603050405020304" pitchFamily="18" charset="0"/>
                            </a:rPr>
                          </m:ctrlPr>
                        </m:sSubPr>
                        <m:e>
                          <m:r>
                            <a:rPr lang="es-EC" i="1">
                              <a:effectLst/>
                              <a:latin typeface="Cambria Math" panose="02040503050406030204" pitchFamily="18" charset="0"/>
                              <a:ea typeface="SimSun" panose="02010600030101010101" pitchFamily="2" charset="-122"/>
                              <a:cs typeface="Times New Roman" panose="02020603050405020304" pitchFamily="18" charset="0"/>
                            </a:rPr>
                            <m:t>𝜎</m:t>
                          </m:r>
                        </m:e>
                        <m:sub>
                          <m:r>
                            <a:rPr lang="es-EC" i="1">
                              <a:effectLst/>
                              <a:latin typeface="Cambria Math" panose="02040503050406030204" pitchFamily="18" charset="0"/>
                              <a:ea typeface="SimSun" panose="02010600030101010101" pitchFamily="2" charset="-122"/>
                              <a:cs typeface="Times New Roman" panose="02020603050405020304" pitchFamily="18" charset="0"/>
                            </a:rPr>
                            <m:t>𝑎𝑑𝑚</m:t>
                          </m:r>
                        </m:sub>
                      </m:sSub>
                      <m:r>
                        <a:rPr lang="es-EC" i="1">
                          <a:effectLst/>
                          <a:latin typeface="Cambria Math" panose="02040503050406030204" pitchFamily="18" charset="0"/>
                          <a:ea typeface="SimSun" panose="02010600030101010101" pitchFamily="2" charset="-122"/>
                          <a:cs typeface="Times New Roman" panose="02020603050405020304" pitchFamily="18" charset="0"/>
                        </a:rPr>
                        <m:t>=</m:t>
                      </m:r>
                      <m:f>
                        <m:fPr>
                          <m:ctrlPr>
                            <a:rPr lang="es-EC" b="0" i="1" smtClean="0">
                              <a:effectLst/>
                              <a:latin typeface="Cambria Math" panose="02040503050406030204" pitchFamily="18" charset="0"/>
                              <a:ea typeface="SimSun" panose="02010600030101010101" pitchFamily="2" charset="-122"/>
                              <a:cs typeface="Times New Roman" panose="02020603050405020304" pitchFamily="18" charset="0"/>
                            </a:rPr>
                          </m:ctrlPr>
                        </m:fPr>
                        <m:num>
                          <m:r>
                            <a:rPr lang="es-EC" i="1">
                              <a:effectLst/>
                              <a:latin typeface="Cambria Math" panose="02040503050406030204" pitchFamily="18" charset="0"/>
                              <a:ea typeface="SimSun" panose="02010600030101010101" pitchFamily="2" charset="-122"/>
                              <a:cs typeface="Times New Roman" panose="02020603050405020304" pitchFamily="18" charset="0"/>
                            </a:rPr>
                            <m:t>𝐹𝑢</m:t>
                          </m:r>
                        </m:num>
                        <m:den>
                          <m:r>
                            <a:rPr lang="es-EC" b="0" i="1" smtClean="0">
                              <a:effectLst/>
                              <a:latin typeface="Cambria Math" panose="02040503050406030204" pitchFamily="18" charset="0"/>
                              <a:ea typeface="SimSun" panose="02010600030101010101" pitchFamily="2" charset="-122"/>
                              <a:cs typeface="Times New Roman" panose="02020603050405020304" pitchFamily="18" charset="0"/>
                            </a:rPr>
                            <m:t>𝐹𝑆</m:t>
                          </m:r>
                        </m:den>
                      </m:f>
                      <m:r>
                        <a:rPr lang="es-EC" i="1">
                          <a:effectLst/>
                          <a:latin typeface="Cambria Math" panose="02040503050406030204" pitchFamily="18" charset="0"/>
                          <a:ea typeface="SimSun" panose="02010600030101010101" pitchFamily="2" charset="-122"/>
                          <a:cs typeface="Times New Roman" panose="02020603050405020304" pitchFamily="18" charset="0"/>
                        </a:rPr>
                        <m:t>= </m:t>
                      </m:r>
                      <m:f>
                        <m:fPr>
                          <m:ctrlPr>
                            <a:rPr lang="es-EC" i="1">
                              <a:effectLst/>
                              <a:latin typeface="Cambria Math" panose="02040503050406030204" pitchFamily="18" charset="0"/>
                              <a:ea typeface="SimSun" panose="02010600030101010101" pitchFamily="2" charset="-122"/>
                              <a:cs typeface="Times New Roman" panose="02020603050405020304" pitchFamily="18" charset="0"/>
                            </a:rPr>
                          </m:ctrlPr>
                        </m:fPr>
                        <m:num>
                          <m:r>
                            <a:rPr lang="es-EC" i="1">
                              <a:effectLst/>
                              <a:latin typeface="Cambria Math" panose="02040503050406030204" pitchFamily="18" charset="0"/>
                              <a:ea typeface="SimSun" panose="02010600030101010101" pitchFamily="2" charset="-122"/>
                              <a:cs typeface="Times New Roman" panose="02020603050405020304" pitchFamily="18" charset="0"/>
                            </a:rPr>
                            <m:t>1</m:t>
                          </m:r>
                        </m:num>
                        <m:den>
                          <m:r>
                            <a:rPr lang="es-EC" i="1">
                              <a:effectLst/>
                              <a:latin typeface="Cambria Math" panose="02040503050406030204" pitchFamily="18" charset="0"/>
                              <a:ea typeface="SimSun" panose="02010600030101010101" pitchFamily="2" charset="-122"/>
                              <a:cs typeface="Times New Roman" panose="02020603050405020304" pitchFamily="18" charset="0"/>
                            </a:rPr>
                            <m:t>3</m:t>
                          </m:r>
                        </m:den>
                      </m:f>
                      <m:r>
                        <a:rPr lang="es-EC" i="1">
                          <a:effectLst/>
                          <a:latin typeface="Cambria Math" panose="02040503050406030204" pitchFamily="18" charset="0"/>
                          <a:ea typeface="SimSun" panose="02010600030101010101" pitchFamily="2" charset="-122"/>
                          <a:cs typeface="Times New Roman" panose="02020603050405020304" pitchFamily="18" charset="0"/>
                        </a:rPr>
                        <m:t>∗180489.77</m:t>
                      </m:r>
                      <m:f>
                        <m:fPr>
                          <m:ctrlPr>
                            <a:rPr lang="es-EC" i="1">
                              <a:effectLst/>
                              <a:latin typeface="Cambria Math" panose="02040503050406030204" pitchFamily="18" charset="0"/>
                              <a:ea typeface="SimSun" panose="02010600030101010101" pitchFamily="2" charset="-122"/>
                              <a:cs typeface="Times New Roman" panose="02020603050405020304" pitchFamily="18" charset="0"/>
                            </a:rPr>
                          </m:ctrlPr>
                        </m:fPr>
                        <m:num>
                          <m:r>
                            <a:rPr lang="es-EC" i="1">
                              <a:effectLst/>
                              <a:latin typeface="Cambria Math" panose="02040503050406030204" pitchFamily="18" charset="0"/>
                              <a:ea typeface="SimSun" panose="02010600030101010101" pitchFamily="2" charset="-122"/>
                              <a:cs typeface="Times New Roman" panose="02020603050405020304" pitchFamily="18" charset="0"/>
                            </a:rPr>
                            <m:t>𝑇</m:t>
                          </m:r>
                        </m:num>
                        <m:den>
                          <m:sSup>
                            <m:sSupPr>
                              <m:ctrlPr>
                                <a:rPr lang="es-EC" i="1">
                                  <a:effectLst/>
                                  <a:latin typeface="Cambria Math" panose="02040503050406030204" pitchFamily="18" charset="0"/>
                                  <a:ea typeface="SimSun" panose="02010600030101010101" pitchFamily="2" charset="-122"/>
                                  <a:cs typeface="Times New Roman" panose="02020603050405020304" pitchFamily="18" charset="0"/>
                                </a:rPr>
                              </m:ctrlPr>
                            </m:sSupPr>
                            <m:e>
                              <m:r>
                                <a:rPr lang="es-EC" i="1">
                                  <a:effectLst/>
                                  <a:latin typeface="Cambria Math" panose="02040503050406030204" pitchFamily="18" charset="0"/>
                                  <a:ea typeface="SimSun" panose="02010600030101010101" pitchFamily="2" charset="-122"/>
                                  <a:cs typeface="Times New Roman" panose="02020603050405020304" pitchFamily="18" charset="0"/>
                                </a:rPr>
                                <m:t>𝑚</m:t>
                              </m:r>
                            </m:e>
                            <m:sup>
                              <m:r>
                                <a:rPr lang="es-EC" i="1">
                                  <a:effectLst/>
                                  <a:latin typeface="Cambria Math" panose="02040503050406030204" pitchFamily="18" charset="0"/>
                                  <a:ea typeface="SimSun" panose="02010600030101010101" pitchFamily="2" charset="-122"/>
                                  <a:cs typeface="Times New Roman" panose="02020603050405020304" pitchFamily="18" charset="0"/>
                                </a:rPr>
                                <m:t>2</m:t>
                              </m:r>
                            </m:sup>
                          </m:sSup>
                        </m:den>
                      </m:f>
                    </m:oMath>
                  </m:oMathPara>
                </a14:m>
                <a:endParaRPr lang="es-EC"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SimSun" panose="02010600030101010101" pitchFamily="2" charset="-122"/>
                              <a:cs typeface="Times New Roman" panose="02020603050405020304" pitchFamily="18" charset="0"/>
                            </a:rPr>
                          </m:ctrlPr>
                        </m:sSubPr>
                        <m:e>
                          <m:r>
                            <a:rPr lang="es-EC" i="1">
                              <a:effectLst/>
                              <a:latin typeface="Cambria Math" panose="02040503050406030204" pitchFamily="18" charset="0"/>
                              <a:ea typeface="SimSun" panose="02010600030101010101" pitchFamily="2" charset="-122"/>
                              <a:cs typeface="Times New Roman" panose="02020603050405020304" pitchFamily="18" charset="0"/>
                            </a:rPr>
                            <m:t>𝜎</m:t>
                          </m:r>
                        </m:e>
                        <m:sub>
                          <m:r>
                            <a:rPr lang="es-EC" i="1">
                              <a:effectLst/>
                              <a:latin typeface="Cambria Math" panose="02040503050406030204" pitchFamily="18" charset="0"/>
                              <a:ea typeface="SimSun" panose="02010600030101010101" pitchFamily="2" charset="-122"/>
                              <a:cs typeface="Times New Roman" panose="02020603050405020304" pitchFamily="18" charset="0"/>
                            </a:rPr>
                            <m:t>𝑎𝑑𝑚</m:t>
                          </m:r>
                        </m:sub>
                      </m:sSub>
                      <m:r>
                        <a:rPr lang="es-EC" i="1">
                          <a:effectLst/>
                          <a:latin typeface="Cambria Math" panose="02040503050406030204" pitchFamily="18" charset="0"/>
                          <a:ea typeface="SimSun" panose="02010600030101010101" pitchFamily="2" charset="-122"/>
                          <a:cs typeface="Times New Roman" panose="02020603050405020304" pitchFamily="18" charset="0"/>
                        </a:rPr>
                        <m:t>=60163.25 </m:t>
                      </m:r>
                      <m:f>
                        <m:fPr>
                          <m:ctrlPr>
                            <a:rPr lang="es-EC" i="1">
                              <a:effectLst/>
                              <a:latin typeface="Cambria Math" panose="02040503050406030204" pitchFamily="18" charset="0"/>
                              <a:ea typeface="SimSun" panose="02010600030101010101" pitchFamily="2" charset="-122"/>
                              <a:cs typeface="Times New Roman" panose="02020603050405020304" pitchFamily="18" charset="0"/>
                            </a:rPr>
                          </m:ctrlPr>
                        </m:fPr>
                        <m:num>
                          <m:r>
                            <a:rPr lang="es-EC" i="1">
                              <a:effectLst/>
                              <a:latin typeface="Cambria Math" panose="02040503050406030204" pitchFamily="18" charset="0"/>
                              <a:ea typeface="SimSun" panose="02010600030101010101" pitchFamily="2" charset="-122"/>
                              <a:cs typeface="Times New Roman" panose="02020603050405020304" pitchFamily="18" charset="0"/>
                            </a:rPr>
                            <m:t>𝑇</m:t>
                          </m:r>
                        </m:num>
                        <m:den>
                          <m:sSup>
                            <m:sSupPr>
                              <m:ctrlPr>
                                <a:rPr lang="es-EC" i="1">
                                  <a:effectLst/>
                                  <a:latin typeface="Cambria Math" panose="02040503050406030204" pitchFamily="18" charset="0"/>
                                  <a:ea typeface="SimSun" panose="02010600030101010101" pitchFamily="2" charset="-122"/>
                                  <a:cs typeface="Times New Roman" panose="02020603050405020304" pitchFamily="18" charset="0"/>
                                </a:rPr>
                              </m:ctrlPr>
                            </m:sSupPr>
                            <m:e>
                              <m:r>
                                <a:rPr lang="es-EC" i="1">
                                  <a:effectLst/>
                                  <a:latin typeface="Cambria Math" panose="02040503050406030204" pitchFamily="18" charset="0"/>
                                  <a:ea typeface="SimSun" panose="02010600030101010101" pitchFamily="2" charset="-122"/>
                                  <a:cs typeface="Times New Roman" panose="02020603050405020304" pitchFamily="18" charset="0"/>
                                </a:rPr>
                                <m:t>𝑚</m:t>
                              </m:r>
                            </m:e>
                            <m:sup>
                              <m:r>
                                <a:rPr lang="es-EC" i="1">
                                  <a:effectLst/>
                                  <a:latin typeface="Cambria Math" panose="02040503050406030204" pitchFamily="18" charset="0"/>
                                  <a:ea typeface="SimSun" panose="02010600030101010101" pitchFamily="2" charset="-122"/>
                                  <a:cs typeface="Times New Roman" panose="02020603050405020304" pitchFamily="18" charset="0"/>
                                </a:rPr>
                                <m:t>2</m:t>
                              </m:r>
                            </m:sup>
                          </m:sSup>
                        </m:den>
                      </m:f>
                    </m:oMath>
                  </m:oMathPara>
                </a14:m>
                <a:endParaRPr lang="es-EC" dirty="0">
                  <a:effectLst/>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268632" y="2865056"/>
                <a:ext cx="6096000" cy="1702069"/>
              </a:xfrm>
              <a:prstGeom prst="rect">
                <a:avLst/>
              </a:prstGeom>
              <a:blipFill rotWithShape="0">
                <a:blip r:embed="rId3"/>
                <a:stretch>
                  <a:fillRect/>
                </a:stretch>
              </a:blipFill>
            </p:spPr>
            <p:txBody>
              <a:bodyPr/>
              <a:lstStyle/>
              <a:p>
                <a:r>
                  <a:rPr lang="es-EC">
                    <a:noFill/>
                  </a:rPr>
                  <a:t> </a:t>
                </a:r>
              </a:p>
            </p:txBody>
          </p:sp>
        </mc:Fallback>
      </mc:AlternateContent>
      <p:pic>
        <p:nvPicPr>
          <p:cNvPr id="21" name="Imagen 20"/>
          <p:cNvPicPr/>
          <p:nvPr/>
        </p:nvPicPr>
        <p:blipFill>
          <a:blip r:embed="rId4"/>
          <a:stretch>
            <a:fillRect/>
          </a:stretch>
        </p:blipFill>
        <p:spPr>
          <a:xfrm>
            <a:off x="3467308" y="676882"/>
            <a:ext cx="8132016" cy="5120484"/>
          </a:xfrm>
          <a:prstGeom prst="rect">
            <a:avLst/>
          </a:prstGeom>
        </p:spPr>
      </p:pic>
      <p:pic>
        <p:nvPicPr>
          <p:cNvPr id="22" name="Imagen 21"/>
          <p:cNvPicPr/>
          <p:nvPr/>
        </p:nvPicPr>
        <p:blipFill>
          <a:blip r:embed="rId5"/>
          <a:stretch>
            <a:fillRect/>
          </a:stretch>
        </p:blipFill>
        <p:spPr>
          <a:xfrm>
            <a:off x="3467308" y="702642"/>
            <a:ext cx="7839368" cy="5120484"/>
          </a:xfrm>
          <a:prstGeom prst="rect">
            <a:avLst/>
          </a:prstGeom>
        </p:spPr>
      </p:pic>
      <p:sp>
        <p:nvSpPr>
          <p:cNvPr id="10" name="Elipse 9"/>
          <p:cNvSpPr/>
          <p:nvPr/>
        </p:nvSpPr>
        <p:spPr>
          <a:xfrm rot="19812280">
            <a:off x="9089422" y="4304369"/>
            <a:ext cx="2725983" cy="8734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1" name="Tabla 10"/>
          <p:cNvGraphicFramePr>
            <a:graphicFrameLocks noGrp="1"/>
          </p:cNvGraphicFramePr>
          <p:nvPr>
            <p:extLst>
              <p:ext uri="{D42A27DB-BD31-4B8C-83A1-F6EECF244321}">
                <p14:modId xmlns:p14="http://schemas.microsoft.com/office/powerpoint/2010/main" val="1665842484"/>
              </p:ext>
            </p:extLst>
          </p:nvPr>
        </p:nvGraphicFramePr>
        <p:xfrm>
          <a:off x="378870" y="1404293"/>
          <a:ext cx="6221264" cy="1097280"/>
        </p:xfrm>
        <a:graphic>
          <a:graphicData uri="http://schemas.openxmlformats.org/drawingml/2006/table">
            <a:tbl>
              <a:tblPr firstRow="1" firstCol="1" bandRow="1">
                <a:tableStyleId>{912C8C85-51F0-491E-9774-3900AFEF0FD7}</a:tableStyleId>
              </a:tblPr>
              <a:tblGrid>
                <a:gridCol w="1423397"/>
                <a:gridCol w="1471286"/>
                <a:gridCol w="1920921"/>
                <a:gridCol w="1405660"/>
              </a:tblGrid>
              <a:tr h="0">
                <a:tc gridSpan="4">
                  <a:txBody>
                    <a:bodyPr/>
                    <a:lstStyle/>
                    <a:p>
                      <a:pPr indent="180340" algn="ctr">
                        <a:lnSpc>
                          <a:spcPct val="150000"/>
                        </a:lnSpc>
                        <a:spcBef>
                          <a:spcPts val="200"/>
                        </a:spcBef>
                        <a:spcAft>
                          <a:spcPts val="200"/>
                        </a:spcAft>
                      </a:pPr>
                      <a:r>
                        <a:rPr lang="es-EC" sz="1600" dirty="0">
                          <a:effectLst/>
                        </a:rPr>
                        <a:t>TABLE:  </a:t>
                      </a:r>
                      <a:r>
                        <a:rPr lang="es-EC" sz="1600" dirty="0" err="1">
                          <a:effectLst/>
                        </a:rPr>
                        <a:t>Element</a:t>
                      </a:r>
                      <a:r>
                        <a:rPr lang="es-EC" sz="1600" dirty="0">
                          <a:effectLst/>
                        </a:rPr>
                        <a:t> </a:t>
                      </a:r>
                      <a:r>
                        <a:rPr lang="es-EC" sz="1600" dirty="0" err="1">
                          <a:effectLst/>
                        </a:rPr>
                        <a:t>Forces</a:t>
                      </a:r>
                      <a:r>
                        <a:rPr lang="es-EC" sz="1600" dirty="0">
                          <a:effectLst/>
                        </a:rPr>
                        <a:t> - </a:t>
                      </a:r>
                      <a:r>
                        <a:rPr lang="es-EC" sz="1600" dirty="0" err="1">
                          <a:effectLst/>
                        </a:rPr>
                        <a:t>Frames</a:t>
                      </a:r>
                      <a:endParaRPr lang="es-EC"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r>
              <a:tr h="262262">
                <a:tc>
                  <a:txBody>
                    <a:bodyPr/>
                    <a:lstStyle/>
                    <a:p>
                      <a:pPr indent="180340" algn="ctr">
                        <a:lnSpc>
                          <a:spcPct val="150000"/>
                        </a:lnSpc>
                        <a:spcBef>
                          <a:spcPts val="200"/>
                        </a:spcBef>
                        <a:spcAft>
                          <a:spcPts val="200"/>
                        </a:spcAft>
                      </a:pPr>
                      <a:r>
                        <a:rPr lang="es-EC" sz="1600" dirty="0" err="1">
                          <a:effectLst/>
                        </a:rPr>
                        <a:t>Frame</a:t>
                      </a:r>
                      <a:endParaRPr lang="es-EC"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180340" algn="ctr">
                        <a:lnSpc>
                          <a:spcPct val="150000"/>
                        </a:lnSpc>
                        <a:spcBef>
                          <a:spcPts val="200"/>
                        </a:spcBef>
                        <a:spcAft>
                          <a:spcPts val="200"/>
                        </a:spcAft>
                      </a:pPr>
                      <a:r>
                        <a:rPr lang="es-EC" sz="1600" dirty="0" err="1">
                          <a:effectLst/>
                        </a:rPr>
                        <a:t>Station</a:t>
                      </a:r>
                      <a:endParaRPr lang="es-EC"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180340" algn="ctr">
                        <a:lnSpc>
                          <a:spcPct val="150000"/>
                        </a:lnSpc>
                        <a:spcBef>
                          <a:spcPts val="200"/>
                        </a:spcBef>
                        <a:spcAft>
                          <a:spcPts val="200"/>
                        </a:spcAft>
                      </a:pPr>
                      <a:r>
                        <a:rPr lang="es-EC" sz="1600">
                          <a:effectLst/>
                        </a:rPr>
                        <a:t>OutputCase</a:t>
                      </a:r>
                      <a:endParaRPr lang="es-EC"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180340" algn="ctr">
                        <a:lnSpc>
                          <a:spcPct val="150000"/>
                        </a:lnSpc>
                        <a:spcBef>
                          <a:spcPts val="200"/>
                        </a:spcBef>
                        <a:spcAft>
                          <a:spcPts val="200"/>
                        </a:spcAft>
                      </a:pPr>
                      <a:r>
                        <a:rPr lang="es-EC" sz="1600">
                          <a:effectLst/>
                        </a:rPr>
                        <a:t>P(Tn)</a:t>
                      </a:r>
                      <a:endParaRPr lang="es-EC"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r>
              <a:tr h="262262">
                <a:tc>
                  <a:txBody>
                    <a:bodyPr/>
                    <a:lstStyle/>
                    <a:p>
                      <a:pPr indent="180340" algn="ctr">
                        <a:lnSpc>
                          <a:spcPct val="150000"/>
                        </a:lnSpc>
                        <a:spcBef>
                          <a:spcPts val="200"/>
                        </a:spcBef>
                        <a:spcAft>
                          <a:spcPts val="200"/>
                        </a:spcAft>
                      </a:pPr>
                      <a:r>
                        <a:rPr lang="es-EC" sz="1600">
                          <a:effectLst/>
                        </a:rPr>
                        <a:t>359</a:t>
                      </a:r>
                      <a:endParaRPr lang="es-EC" sz="16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180340" algn="ctr">
                        <a:lnSpc>
                          <a:spcPct val="150000"/>
                        </a:lnSpc>
                        <a:spcBef>
                          <a:spcPts val="200"/>
                        </a:spcBef>
                        <a:spcAft>
                          <a:spcPts val="200"/>
                        </a:spcAft>
                      </a:pPr>
                      <a:r>
                        <a:rPr lang="es-EC" sz="1600" dirty="0">
                          <a:effectLst/>
                        </a:rPr>
                        <a:t>1.388</a:t>
                      </a:r>
                      <a:endParaRPr lang="es-EC"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180340" algn="ctr">
                        <a:lnSpc>
                          <a:spcPct val="150000"/>
                        </a:lnSpc>
                        <a:spcBef>
                          <a:spcPts val="200"/>
                        </a:spcBef>
                        <a:spcAft>
                          <a:spcPts val="200"/>
                        </a:spcAft>
                      </a:pPr>
                      <a:r>
                        <a:rPr lang="es-EC" sz="1600" dirty="0">
                          <a:effectLst/>
                        </a:rPr>
                        <a:t>D+L</a:t>
                      </a:r>
                      <a:endParaRPr lang="es-EC"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180340" algn="ctr">
                        <a:lnSpc>
                          <a:spcPct val="150000"/>
                        </a:lnSpc>
                        <a:spcBef>
                          <a:spcPts val="200"/>
                        </a:spcBef>
                        <a:spcAft>
                          <a:spcPts val="200"/>
                        </a:spcAft>
                      </a:pPr>
                      <a:r>
                        <a:rPr lang="es-EC" sz="1600" dirty="0">
                          <a:effectLst/>
                        </a:rPr>
                        <a:t>1.7066</a:t>
                      </a:r>
                      <a:endParaRPr lang="es-EC" sz="1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r>
            </a:tbl>
          </a:graphicData>
        </a:graphic>
      </p:graphicFrame>
      <mc:AlternateContent xmlns:mc="http://schemas.openxmlformats.org/markup-compatibility/2006" xmlns:a14="http://schemas.microsoft.com/office/drawing/2010/main">
        <mc:Choice Requires="a14">
          <p:sp>
            <p:nvSpPr>
              <p:cNvPr id="14" name="Rectángulo 13"/>
              <p:cNvSpPr/>
              <p:nvPr/>
            </p:nvSpPr>
            <p:spPr>
              <a:xfrm>
                <a:off x="5109029" y="789524"/>
                <a:ext cx="6913381" cy="5025863"/>
              </a:xfrm>
              <a:prstGeom prst="rect">
                <a:avLst/>
              </a:prstGeom>
            </p:spPr>
            <p:txBody>
              <a:bodyPr wrap="square">
                <a:spAutoFit/>
              </a:bodyPr>
              <a:lstStyle/>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ea typeface="SimSun" panose="02010600030101010101" pitchFamily="2" charset="-122"/>
                              <a:cs typeface="Times New Roman" panose="02020603050405020304" pitchFamily="18" charset="0"/>
                            </a:rPr>
                          </m:ctrlPr>
                        </m:sSubPr>
                        <m:e>
                          <m:r>
                            <a:rPr lang="es-EC" sz="1600" i="1">
                              <a:effectLst/>
                              <a:latin typeface="Cambria Math" panose="02040503050406030204" pitchFamily="18" charset="0"/>
                              <a:ea typeface="SimSun" panose="02010600030101010101" pitchFamily="2" charset="-122"/>
                              <a:cs typeface="Times New Roman" panose="02020603050405020304" pitchFamily="18" charset="0"/>
                            </a:rPr>
                            <m:t>𝐴</m:t>
                          </m:r>
                        </m:e>
                        <m:sub>
                          <m:r>
                            <a:rPr lang="es-EC" sz="1600" i="1">
                              <a:effectLst/>
                              <a:latin typeface="Cambria Math" panose="02040503050406030204" pitchFamily="18" charset="0"/>
                              <a:ea typeface="SimSun" panose="02010600030101010101" pitchFamily="2" charset="-122"/>
                              <a:cs typeface="Times New Roman" panose="02020603050405020304" pitchFamily="18" charset="0"/>
                            </a:rPr>
                            <m:t>𝑐𝑎𝑏𝑙𝑒</m:t>
                          </m:r>
                        </m:sub>
                      </m:sSub>
                      <m:r>
                        <a:rPr lang="es-EC" sz="1600" i="1">
                          <a:effectLst/>
                          <a:latin typeface="Cambria Math" panose="02040503050406030204" pitchFamily="18" charset="0"/>
                          <a:ea typeface="SimSun" panose="02010600030101010101" pitchFamily="2" charset="-122"/>
                          <a:cs typeface="Times New Roman" panose="02020603050405020304" pitchFamily="18" charset="0"/>
                        </a:rPr>
                        <m:t>=</m:t>
                      </m:r>
                      <m:f>
                        <m:f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fPr>
                        <m:num>
                          <m:r>
                            <a:rPr lang="es-EC" sz="1600" i="1">
                              <a:effectLst/>
                              <a:latin typeface="Cambria Math" panose="02040503050406030204" pitchFamily="18" charset="0"/>
                              <a:ea typeface="SimSun" panose="02010600030101010101" pitchFamily="2" charset="-122"/>
                              <a:cs typeface="Times New Roman" panose="02020603050405020304" pitchFamily="18" charset="0"/>
                            </a:rPr>
                            <m:t>𝜋</m:t>
                          </m:r>
                          <m:r>
                            <a:rPr lang="es-EC" sz="1600" i="1">
                              <a:effectLst/>
                              <a:latin typeface="Cambria Math" panose="02040503050406030204" pitchFamily="18" charset="0"/>
                              <a:ea typeface="SimSun" panose="02010600030101010101" pitchFamily="2" charset="-122"/>
                              <a:cs typeface="Times New Roman" panose="02020603050405020304" pitchFamily="18" charset="0"/>
                            </a:rPr>
                            <m:t>∗</m:t>
                          </m:r>
                          <m:sSup>
                            <m:sSup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sSupPr>
                            <m:e>
                              <m:d>
                                <m:d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dPr>
                                <m:e>
                                  <m:r>
                                    <a:rPr lang="es-EC" sz="1600" i="1">
                                      <a:effectLst/>
                                      <a:latin typeface="Cambria Math" panose="02040503050406030204" pitchFamily="18" charset="0"/>
                                      <a:ea typeface="SimSun" panose="02010600030101010101" pitchFamily="2" charset="-122"/>
                                      <a:cs typeface="Times New Roman" panose="02020603050405020304" pitchFamily="18" charset="0"/>
                                    </a:rPr>
                                    <m:t>1</m:t>
                                  </m:r>
                                  <m:f>
                                    <m:f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fPr>
                                    <m:num>
                                      <m:r>
                                        <a:rPr lang="es-EC" sz="1600" i="1">
                                          <a:effectLst/>
                                          <a:latin typeface="Cambria Math" panose="02040503050406030204" pitchFamily="18" charset="0"/>
                                          <a:ea typeface="SimSun" panose="02010600030101010101" pitchFamily="2" charset="-122"/>
                                          <a:cs typeface="Times New Roman" panose="02020603050405020304" pitchFamily="18" charset="0"/>
                                        </a:rPr>
                                        <m:t>5</m:t>
                                      </m:r>
                                    </m:num>
                                    <m:den>
                                      <m:r>
                                        <a:rPr lang="es-EC" sz="1600" i="1">
                                          <a:effectLst/>
                                          <a:latin typeface="Cambria Math" panose="02040503050406030204" pitchFamily="18" charset="0"/>
                                          <a:ea typeface="SimSun" panose="02010600030101010101" pitchFamily="2" charset="-122"/>
                                          <a:cs typeface="Times New Roman" panose="02020603050405020304" pitchFamily="18" charset="0"/>
                                        </a:rPr>
                                        <m:t>8</m:t>
                                      </m:r>
                                    </m:den>
                                  </m:f>
                                  <m:r>
                                    <a:rPr lang="es-EC" sz="1600" i="1">
                                      <a:effectLst/>
                                      <a:latin typeface="Cambria Math" panose="02040503050406030204" pitchFamily="18" charset="0"/>
                                      <a:ea typeface="SimSun" panose="02010600030101010101" pitchFamily="2" charset="-122"/>
                                      <a:cs typeface="Times New Roman" panose="02020603050405020304" pitchFamily="18" charset="0"/>
                                    </a:rPr>
                                    <m:t>∗2.54</m:t>
                                  </m:r>
                                </m:e>
                              </m:d>
                            </m:e>
                            <m:sup>
                              <m:r>
                                <a:rPr lang="es-EC" sz="1600" i="1">
                                  <a:effectLst/>
                                  <a:latin typeface="Cambria Math" panose="02040503050406030204" pitchFamily="18" charset="0"/>
                                  <a:ea typeface="SimSun" panose="02010600030101010101" pitchFamily="2" charset="-122"/>
                                  <a:cs typeface="Times New Roman" panose="02020603050405020304" pitchFamily="18" charset="0"/>
                                </a:rPr>
                                <m:t>2</m:t>
                              </m:r>
                            </m:sup>
                          </m:sSup>
                        </m:num>
                        <m:den>
                          <m:r>
                            <a:rPr lang="es-EC" sz="1600" i="1">
                              <a:effectLst/>
                              <a:latin typeface="Cambria Math" panose="02040503050406030204" pitchFamily="18" charset="0"/>
                              <a:ea typeface="SimSun" panose="02010600030101010101" pitchFamily="2" charset="-122"/>
                              <a:cs typeface="Times New Roman" panose="02020603050405020304" pitchFamily="18" charset="0"/>
                            </a:rPr>
                            <m:t>4</m:t>
                          </m:r>
                        </m:den>
                      </m:f>
                    </m:oMath>
                  </m:oMathPara>
                </a14:m>
                <a:endParaRPr lang="es-EC" sz="160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s-EC" sz="1600" i="1">
                              <a:effectLst/>
                              <a:latin typeface="Cambria Math" panose="02040503050406030204" pitchFamily="18" charset="0"/>
                              <a:ea typeface="SimSun" panose="02010600030101010101" pitchFamily="2" charset="-122"/>
                              <a:cs typeface="Times New Roman" panose="02020603050405020304" pitchFamily="18" charset="0"/>
                            </a:rPr>
                            <m:t>𝐴</m:t>
                          </m:r>
                        </m:e>
                        <m:sub>
                          <m:r>
                            <a:rPr lang="es-EC" sz="1600" i="1">
                              <a:effectLst/>
                              <a:latin typeface="Cambria Math" panose="02040503050406030204" pitchFamily="18" charset="0"/>
                              <a:ea typeface="SimSun" panose="02010600030101010101" pitchFamily="2" charset="-122"/>
                              <a:cs typeface="Times New Roman" panose="02020603050405020304" pitchFamily="18" charset="0"/>
                            </a:rPr>
                            <m:t>𝑐𝑎𝑏𝑙𝑒</m:t>
                          </m:r>
                        </m:sub>
                      </m:sSub>
                      <m:r>
                        <a:rPr lang="es-EC" sz="1600" i="1">
                          <a:effectLst/>
                          <a:latin typeface="Cambria Math" panose="02040503050406030204" pitchFamily="18" charset="0"/>
                          <a:ea typeface="SimSun" panose="02010600030101010101" pitchFamily="2" charset="-122"/>
                          <a:cs typeface="Times New Roman" panose="02020603050405020304" pitchFamily="18" charset="0"/>
                        </a:rPr>
                        <m:t>=13.38 </m:t>
                      </m:r>
                      <m:r>
                        <a:rPr lang="es-EC" sz="1600" i="1">
                          <a:effectLst/>
                          <a:latin typeface="Cambria Math" panose="02040503050406030204" pitchFamily="18" charset="0"/>
                          <a:ea typeface="SimSun" panose="02010600030101010101" pitchFamily="2" charset="-122"/>
                          <a:cs typeface="Times New Roman" panose="02020603050405020304" pitchFamily="18" charset="0"/>
                        </a:rPr>
                        <m:t>𝑐</m:t>
                      </m:r>
                      <m:sSup>
                        <m:sSup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s-EC" sz="1600" i="1">
                              <a:effectLst/>
                              <a:latin typeface="Cambria Math" panose="02040503050406030204" pitchFamily="18" charset="0"/>
                              <a:ea typeface="SimSun" panose="02010600030101010101" pitchFamily="2" charset="-122"/>
                              <a:cs typeface="Times New Roman" panose="02020603050405020304" pitchFamily="18" charset="0"/>
                            </a:rPr>
                            <m:t>𝑚</m:t>
                          </m:r>
                        </m:e>
                        <m:sup>
                          <m:r>
                            <a:rPr lang="es-EC" sz="1600" i="1">
                              <a:effectLst/>
                              <a:latin typeface="Cambria Math" panose="02040503050406030204" pitchFamily="18" charset="0"/>
                              <a:ea typeface="SimSun" panose="02010600030101010101" pitchFamily="2" charset="-122"/>
                              <a:cs typeface="Times New Roman" panose="02020603050405020304" pitchFamily="18" charset="0"/>
                            </a:rPr>
                            <m:t>2</m:t>
                          </m:r>
                        </m:sup>
                      </m:sSup>
                    </m:oMath>
                  </m:oMathPara>
                </a14:m>
                <a:endParaRPr lang="es-EC" sz="160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SimSun" panose="02010600030101010101" pitchFamily="2" charset="-122"/>
                          <a:cs typeface="Times New Roman" panose="02020603050405020304" pitchFamily="18" charset="0"/>
                        </a:rPr>
                        <m:t>𝜎</m:t>
                      </m:r>
                      <m:r>
                        <a:rPr lang="es-EC" sz="1600" i="1">
                          <a:effectLst/>
                          <a:latin typeface="Cambria Math" panose="02040503050406030204" pitchFamily="18" charset="0"/>
                          <a:ea typeface="SimSun" panose="02010600030101010101" pitchFamily="2" charset="-122"/>
                          <a:cs typeface="Times New Roman" panose="02020603050405020304" pitchFamily="18" charset="0"/>
                        </a:rPr>
                        <m:t>=</m:t>
                      </m:r>
                      <m:f>
                        <m:f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fPr>
                        <m:num>
                          <m:sSub>
                            <m:sSub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s-EC" sz="1600" i="1">
                                  <a:effectLst/>
                                  <a:latin typeface="Cambria Math" panose="02040503050406030204" pitchFamily="18" charset="0"/>
                                  <a:ea typeface="SimSun" panose="02010600030101010101" pitchFamily="2" charset="-122"/>
                                  <a:cs typeface="Times New Roman" panose="02020603050405020304" pitchFamily="18" charset="0"/>
                                </a:rPr>
                                <m:t>𝑃</m:t>
                              </m:r>
                            </m:e>
                            <m:sub/>
                          </m:sSub>
                        </m:num>
                        <m:den>
                          <m:sSub>
                            <m:sSub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s-EC" sz="1600" i="1">
                                  <a:effectLst/>
                                  <a:latin typeface="Cambria Math" panose="02040503050406030204" pitchFamily="18" charset="0"/>
                                  <a:ea typeface="SimSun" panose="02010600030101010101" pitchFamily="2" charset="-122"/>
                                  <a:cs typeface="Times New Roman" panose="02020603050405020304" pitchFamily="18" charset="0"/>
                                </a:rPr>
                                <m:t>𝐴</m:t>
                              </m:r>
                            </m:e>
                            <m:sub>
                              <m:r>
                                <a:rPr lang="es-EC" sz="1600" i="1">
                                  <a:effectLst/>
                                  <a:latin typeface="Cambria Math" panose="02040503050406030204" pitchFamily="18" charset="0"/>
                                  <a:ea typeface="SimSun" panose="02010600030101010101" pitchFamily="2" charset="-122"/>
                                  <a:cs typeface="Times New Roman" panose="02020603050405020304" pitchFamily="18" charset="0"/>
                                </a:rPr>
                                <m:t>𝑐𝑎𝑏𝑙𝑒</m:t>
                              </m:r>
                            </m:sub>
                          </m:sSub>
                        </m:den>
                      </m:f>
                    </m:oMath>
                  </m:oMathPara>
                </a14:m>
                <a:endParaRPr lang="es-EC" sz="160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SimSun" panose="02010600030101010101" pitchFamily="2" charset="-122"/>
                          <a:cs typeface="Times New Roman" panose="02020603050405020304" pitchFamily="18" charset="0"/>
                        </a:rPr>
                        <m:t>𝜎</m:t>
                      </m:r>
                      <m:r>
                        <a:rPr lang="es-EC" sz="1600" i="1">
                          <a:effectLst/>
                          <a:latin typeface="Cambria Math" panose="02040503050406030204" pitchFamily="18" charset="0"/>
                          <a:ea typeface="SimSun" panose="02010600030101010101" pitchFamily="2" charset="-122"/>
                          <a:cs typeface="Times New Roman" panose="02020603050405020304" pitchFamily="18" charset="0"/>
                        </a:rPr>
                        <m:t>=</m:t>
                      </m:r>
                      <m:f>
                        <m:f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fPr>
                        <m:num>
                          <m:r>
                            <a:rPr lang="es-EC" sz="1600" i="1">
                              <a:effectLst/>
                              <a:latin typeface="Cambria Math" panose="02040503050406030204" pitchFamily="18" charset="0"/>
                              <a:ea typeface="SimSun" panose="02010600030101010101" pitchFamily="2" charset="-122"/>
                              <a:cs typeface="Times New Roman" panose="02020603050405020304" pitchFamily="18" charset="0"/>
                            </a:rPr>
                            <m:t>1.7066 </m:t>
                          </m:r>
                          <m:r>
                            <a:rPr lang="es-EC" sz="1600" i="1">
                              <a:effectLst/>
                              <a:latin typeface="Cambria Math" panose="02040503050406030204" pitchFamily="18" charset="0"/>
                              <a:ea typeface="SimSun" panose="02010600030101010101" pitchFamily="2" charset="-122"/>
                              <a:cs typeface="Times New Roman" panose="02020603050405020304" pitchFamily="18" charset="0"/>
                            </a:rPr>
                            <m:t>𝑇𝑛</m:t>
                          </m:r>
                        </m:num>
                        <m:den>
                          <m:r>
                            <a:rPr lang="es-EC" sz="1600" i="1">
                              <a:effectLst/>
                              <a:latin typeface="Cambria Math" panose="02040503050406030204" pitchFamily="18" charset="0"/>
                              <a:ea typeface="SimSun" panose="02010600030101010101" pitchFamily="2" charset="-122"/>
                              <a:cs typeface="Times New Roman" panose="02020603050405020304" pitchFamily="18" charset="0"/>
                            </a:rPr>
                            <m:t>13.38 </m:t>
                          </m:r>
                          <m:r>
                            <a:rPr lang="es-EC" sz="1600" i="1">
                              <a:effectLst/>
                              <a:latin typeface="Cambria Math" panose="02040503050406030204" pitchFamily="18" charset="0"/>
                              <a:ea typeface="SimSun" panose="02010600030101010101" pitchFamily="2" charset="-122"/>
                              <a:cs typeface="Times New Roman" panose="02020603050405020304" pitchFamily="18" charset="0"/>
                            </a:rPr>
                            <m:t>𝑐</m:t>
                          </m:r>
                          <m:sSup>
                            <m:sSup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s-EC" sz="1600" i="1">
                                  <a:effectLst/>
                                  <a:latin typeface="Cambria Math" panose="02040503050406030204" pitchFamily="18" charset="0"/>
                                  <a:ea typeface="SimSun" panose="02010600030101010101" pitchFamily="2" charset="-122"/>
                                  <a:cs typeface="Times New Roman" panose="02020603050405020304" pitchFamily="18" charset="0"/>
                                </a:rPr>
                                <m:t>𝑚</m:t>
                              </m:r>
                            </m:e>
                            <m:sup>
                              <m:r>
                                <a:rPr lang="es-EC" sz="1600" i="1">
                                  <a:effectLst/>
                                  <a:latin typeface="Cambria Math" panose="02040503050406030204" pitchFamily="18" charset="0"/>
                                  <a:ea typeface="SimSun" panose="02010600030101010101" pitchFamily="2" charset="-122"/>
                                  <a:cs typeface="Times New Roman" panose="02020603050405020304" pitchFamily="18" charset="0"/>
                                </a:rPr>
                                <m:t>2</m:t>
                              </m:r>
                            </m:sup>
                          </m:sSup>
                        </m:den>
                      </m:f>
                      <m:r>
                        <a:rPr lang="es-EC" sz="1600" i="1">
                          <a:effectLst/>
                          <a:latin typeface="Cambria Math" panose="02040503050406030204" pitchFamily="18" charset="0"/>
                          <a:ea typeface="SimSun" panose="02010600030101010101" pitchFamily="2" charset="-122"/>
                          <a:cs typeface="Times New Roman" panose="02020603050405020304" pitchFamily="18" charset="0"/>
                        </a:rPr>
                        <m:t>=0.1275</m:t>
                      </m:r>
                      <m:f>
                        <m:f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fPr>
                        <m:num>
                          <m:r>
                            <a:rPr lang="es-EC" sz="1600" i="1">
                              <a:effectLst/>
                              <a:latin typeface="Cambria Math" panose="02040503050406030204" pitchFamily="18" charset="0"/>
                              <a:ea typeface="SimSun" panose="02010600030101010101" pitchFamily="2" charset="-122"/>
                              <a:cs typeface="Times New Roman" panose="02020603050405020304" pitchFamily="18" charset="0"/>
                            </a:rPr>
                            <m:t>𝑇𝑛</m:t>
                          </m:r>
                        </m:num>
                        <m:den>
                          <m:r>
                            <a:rPr lang="es-EC" sz="1600" i="1">
                              <a:effectLst/>
                              <a:latin typeface="Cambria Math" panose="02040503050406030204" pitchFamily="18" charset="0"/>
                              <a:ea typeface="SimSun" panose="02010600030101010101" pitchFamily="2" charset="-122"/>
                              <a:cs typeface="Times New Roman" panose="02020603050405020304" pitchFamily="18" charset="0"/>
                            </a:rPr>
                            <m:t>𝑐</m:t>
                          </m:r>
                          <m:sSup>
                            <m:sSup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s-EC" sz="1600" i="1">
                                  <a:effectLst/>
                                  <a:latin typeface="Cambria Math" panose="02040503050406030204" pitchFamily="18" charset="0"/>
                                  <a:ea typeface="SimSun" panose="02010600030101010101" pitchFamily="2" charset="-122"/>
                                  <a:cs typeface="Times New Roman" panose="02020603050405020304" pitchFamily="18" charset="0"/>
                                </a:rPr>
                                <m:t>𝑚</m:t>
                              </m:r>
                            </m:e>
                            <m:sup>
                              <m:r>
                                <a:rPr lang="es-EC" sz="1600" i="1">
                                  <a:effectLst/>
                                  <a:latin typeface="Cambria Math" panose="02040503050406030204" pitchFamily="18" charset="0"/>
                                  <a:ea typeface="SimSun" panose="02010600030101010101" pitchFamily="2" charset="-122"/>
                                  <a:cs typeface="Times New Roman" panose="02020603050405020304" pitchFamily="18" charset="0"/>
                                </a:rPr>
                                <m:t>2</m:t>
                              </m:r>
                            </m:sup>
                          </m:sSup>
                        </m:den>
                      </m:f>
                    </m:oMath>
                  </m:oMathPara>
                </a14:m>
                <a:endParaRPr lang="es-EC" sz="160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SimSun" panose="02010600030101010101" pitchFamily="2" charset="-122"/>
                          <a:cs typeface="Times New Roman" panose="02020603050405020304" pitchFamily="18" charset="0"/>
                        </a:rPr>
                        <m:t>𝜎</m:t>
                      </m:r>
                      <m:r>
                        <a:rPr lang="es-EC" sz="1600" i="1">
                          <a:effectLst/>
                          <a:latin typeface="Cambria Math" panose="02040503050406030204" pitchFamily="18" charset="0"/>
                          <a:ea typeface="SimSun" panose="02010600030101010101" pitchFamily="2" charset="-122"/>
                          <a:cs typeface="Times New Roman" panose="02020603050405020304" pitchFamily="18" charset="0"/>
                        </a:rPr>
                        <m:t>=1275.49</m:t>
                      </m:r>
                      <m:f>
                        <m:f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fPr>
                        <m:num>
                          <m:r>
                            <a:rPr lang="es-EC" sz="1600" i="1">
                              <a:effectLst/>
                              <a:latin typeface="Cambria Math" panose="02040503050406030204" pitchFamily="18" charset="0"/>
                              <a:ea typeface="SimSun" panose="02010600030101010101" pitchFamily="2" charset="-122"/>
                              <a:cs typeface="Times New Roman" panose="02020603050405020304" pitchFamily="18" charset="0"/>
                            </a:rPr>
                            <m:t>𝑇𝑛</m:t>
                          </m:r>
                        </m:num>
                        <m:den>
                          <m:sSup>
                            <m:sSup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s-EC" sz="1600" i="1">
                                  <a:effectLst/>
                                  <a:latin typeface="Cambria Math" panose="02040503050406030204" pitchFamily="18" charset="0"/>
                                  <a:ea typeface="SimSun" panose="02010600030101010101" pitchFamily="2" charset="-122"/>
                                  <a:cs typeface="Times New Roman" panose="02020603050405020304" pitchFamily="18" charset="0"/>
                                </a:rPr>
                                <m:t>𝑚</m:t>
                              </m:r>
                            </m:e>
                            <m:sup>
                              <m:r>
                                <a:rPr lang="es-EC" sz="1600" i="1">
                                  <a:effectLst/>
                                  <a:latin typeface="Cambria Math" panose="02040503050406030204" pitchFamily="18" charset="0"/>
                                  <a:ea typeface="SimSun" panose="02010600030101010101" pitchFamily="2" charset="-122"/>
                                  <a:cs typeface="Times New Roman" panose="02020603050405020304" pitchFamily="18" charset="0"/>
                                </a:rPr>
                                <m:t>2</m:t>
                              </m:r>
                            </m:sup>
                          </m:sSup>
                        </m:den>
                      </m:f>
                    </m:oMath>
                  </m:oMathPara>
                </a14:m>
                <a:endParaRPr lang="es-EC" sz="1600" dirty="0">
                  <a:effectLst/>
                  <a:latin typeface="Times New Roman" panose="02020603050405020304" pitchFamily="18" charset="0"/>
                  <a:ea typeface="SimSun" panose="02010600030101010101" pitchFamily="2" charset="-122"/>
                  <a:cs typeface="Times New Roman" panose="02020603050405020304" pitchFamily="18" charset="0"/>
                </a:endParaRPr>
              </a:p>
              <a:p>
                <a:pPr indent="180340" algn="just">
                  <a:lnSpc>
                    <a:spcPct val="150000"/>
                  </a:lnSpc>
                  <a:spcBef>
                    <a:spcPts val="200"/>
                  </a:spcBef>
                  <a:spcAft>
                    <a:spcPts val="200"/>
                  </a:spcAft>
                </a:pPr>
                <a:r>
                  <a:rPr lang="es-EC" sz="1600" dirty="0">
                    <a:effectLst/>
                    <a:latin typeface="Times New Roman" panose="02020603050405020304" pitchFamily="18" charset="0"/>
                    <a:ea typeface="SimSun" panose="02010600030101010101" pitchFamily="2" charset="-122"/>
                    <a:cs typeface="Times New Roman" panose="02020603050405020304" pitchFamily="18" charset="0"/>
                  </a:rPr>
                  <a:t>Entonces comparando el esfuerzo a tracción del cable con el esfuerzo admisible </a:t>
                </a:r>
              </a:p>
              <a:p>
                <a:pPr indent="180340"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SimSun" panose="02010600030101010101" pitchFamily="2" charset="-122"/>
                          <a:cs typeface="Times New Roman" panose="02020603050405020304" pitchFamily="18" charset="0"/>
                        </a:rPr>
                        <m:t>1275.49</m:t>
                      </m:r>
                      <m:f>
                        <m:f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fPr>
                        <m:num>
                          <m:r>
                            <a:rPr lang="es-EC" sz="1600" i="1">
                              <a:effectLst/>
                              <a:latin typeface="Cambria Math" panose="02040503050406030204" pitchFamily="18" charset="0"/>
                              <a:ea typeface="SimSun" panose="02010600030101010101" pitchFamily="2" charset="-122"/>
                              <a:cs typeface="Times New Roman" panose="02020603050405020304" pitchFamily="18" charset="0"/>
                            </a:rPr>
                            <m:t>𝑇</m:t>
                          </m:r>
                        </m:num>
                        <m:den>
                          <m:sSup>
                            <m:sSup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s-EC" sz="1600" i="1">
                                  <a:effectLst/>
                                  <a:latin typeface="Cambria Math" panose="02040503050406030204" pitchFamily="18" charset="0"/>
                                  <a:ea typeface="SimSun" panose="02010600030101010101" pitchFamily="2" charset="-122"/>
                                  <a:cs typeface="Times New Roman" panose="02020603050405020304" pitchFamily="18" charset="0"/>
                                </a:rPr>
                                <m:t>𝑚</m:t>
                              </m:r>
                            </m:e>
                            <m:sup>
                              <m:r>
                                <a:rPr lang="es-EC" sz="1600" i="1">
                                  <a:effectLst/>
                                  <a:latin typeface="Cambria Math" panose="02040503050406030204" pitchFamily="18" charset="0"/>
                                  <a:ea typeface="SimSun" panose="02010600030101010101" pitchFamily="2" charset="-122"/>
                                  <a:cs typeface="Times New Roman" panose="02020603050405020304" pitchFamily="18" charset="0"/>
                                </a:rPr>
                                <m:t>2</m:t>
                              </m:r>
                            </m:sup>
                          </m:sSup>
                        </m:den>
                      </m:f>
                      <m:r>
                        <a:rPr lang="es-EC" sz="1600" i="1">
                          <a:effectLst/>
                          <a:latin typeface="Cambria Math" panose="02040503050406030204" pitchFamily="18" charset="0"/>
                          <a:ea typeface="SimSun" panose="02010600030101010101" pitchFamily="2" charset="-122"/>
                          <a:cs typeface="Times New Roman" panose="02020603050405020304" pitchFamily="18" charset="0"/>
                        </a:rPr>
                        <m:t>&lt;60163.25 </m:t>
                      </m:r>
                      <m:f>
                        <m:f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fPr>
                        <m:num>
                          <m:r>
                            <a:rPr lang="es-EC" sz="1600" i="1">
                              <a:effectLst/>
                              <a:latin typeface="Cambria Math" panose="02040503050406030204" pitchFamily="18" charset="0"/>
                              <a:ea typeface="SimSun" panose="02010600030101010101" pitchFamily="2" charset="-122"/>
                              <a:cs typeface="Times New Roman" panose="02020603050405020304" pitchFamily="18" charset="0"/>
                            </a:rPr>
                            <m:t>𝑇</m:t>
                          </m:r>
                        </m:num>
                        <m:den>
                          <m:sSup>
                            <m:sSupPr>
                              <m:ctrlPr>
                                <a:rPr lang="es-EC" sz="1600" i="1">
                                  <a:effectLst/>
                                  <a:latin typeface="Cambria Math" panose="02040503050406030204" pitchFamily="18" charset="0"/>
                                  <a:ea typeface="SimSun" panose="02010600030101010101" pitchFamily="2" charset="-122"/>
                                  <a:cs typeface="Times New Roman" panose="02020603050405020304" pitchFamily="18" charset="0"/>
                                </a:rPr>
                              </m:ctrlPr>
                            </m:sSupPr>
                            <m:e>
                              <m:r>
                                <a:rPr lang="es-EC" sz="1600" i="1">
                                  <a:effectLst/>
                                  <a:latin typeface="Cambria Math" panose="02040503050406030204" pitchFamily="18" charset="0"/>
                                  <a:ea typeface="SimSun" panose="02010600030101010101" pitchFamily="2" charset="-122"/>
                                  <a:cs typeface="Times New Roman" panose="02020603050405020304" pitchFamily="18" charset="0"/>
                                </a:rPr>
                                <m:t>𝑚</m:t>
                              </m:r>
                            </m:e>
                            <m:sup>
                              <m:r>
                                <a:rPr lang="es-EC" sz="1600" i="1">
                                  <a:effectLst/>
                                  <a:latin typeface="Cambria Math" panose="02040503050406030204" pitchFamily="18" charset="0"/>
                                  <a:ea typeface="SimSun" panose="02010600030101010101" pitchFamily="2" charset="-122"/>
                                  <a:cs typeface="Times New Roman" panose="02020603050405020304" pitchFamily="18" charset="0"/>
                                </a:rPr>
                                <m:t>2</m:t>
                              </m:r>
                            </m:sup>
                          </m:sSup>
                        </m:den>
                      </m:f>
                    </m:oMath>
                  </m:oMathPara>
                </a14:m>
                <a:endParaRPr lang="es-EC" sz="1600" dirty="0">
                  <a:effectLst/>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14" name="Rectángulo 13"/>
              <p:cNvSpPr>
                <a:spLocks noRot="1" noChangeAspect="1" noMove="1" noResize="1" noEditPoints="1" noAdjustHandles="1" noChangeArrowheads="1" noChangeShapeType="1" noTextEdit="1"/>
              </p:cNvSpPr>
              <p:nvPr/>
            </p:nvSpPr>
            <p:spPr>
              <a:xfrm>
                <a:off x="5109029" y="789524"/>
                <a:ext cx="6913381" cy="5025863"/>
              </a:xfrm>
              <a:prstGeom prst="rect">
                <a:avLst/>
              </a:prstGeom>
              <a:blipFill rotWithShape="0">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9031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1"/>
                                        </p:tgtEl>
                                      </p:cBhvr>
                                    </p:animEffect>
                                    <p:set>
                                      <p:cBhvr>
                                        <p:cTn id="11" dur="1" fill="hold">
                                          <p:stCondLst>
                                            <p:cond delay="499"/>
                                          </p:stCondLst>
                                        </p:cTn>
                                        <p:tgtEl>
                                          <p:spTgt spid="2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0" grpId="1" animBg="1"/>
      <p:bldP spid="14" grpId="0"/>
      <p:bldP spid="1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24</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2" y="86880"/>
            <a:ext cx="8395966" cy="461665"/>
          </a:xfrm>
          <a:prstGeom prst="rect">
            <a:avLst/>
          </a:prstGeom>
          <a:noFill/>
          <a:ln>
            <a:noFill/>
          </a:ln>
        </p:spPr>
        <p:txBody>
          <a:bodyPr wrap="square" rtlCol="0">
            <a:spAutoFit/>
          </a:bodyPr>
          <a:lstStyle/>
          <a:p>
            <a:r>
              <a:rPr lang="es-ES" sz="2400" b="1" dirty="0" smtClean="0">
                <a:ln>
                  <a:solidFill>
                    <a:schemeClr val="tx1"/>
                  </a:solidFill>
                </a:ln>
              </a:rPr>
              <a:t>NUDOS EN CERCHAS METÁLICAS</a:t>
            </a:r>
            <a:endParaRPr lang="es-ES" sz="2000" dirty="0">
              <a:ln>
                <a:solidFill>
                  <a:schemeClr val="tx1"/>
                </a:solidFill>
              </a:ln>
            </a:endParaRPr>
          </a:p>
        </p:txBody>
      </p:sp>
      <p:sp>
        <p:nvSpPr>
          <p:cNvPr id="21" name="Rectángulo 20"/>
          <p:cNvSpPr/>
          <p:nvPr/>
        </p:nvSpPr>
        <p:spPr>
          <a:xfrm>
            <a:off x="853039" y="706613"/>
            <a:ext cx="1821332" cy="707886"/>
          </a:xfrm>
          <a:prstGeom prst="rect">
            <a:avLst/>
          </a:prstGeom>
          <a:noFill/>
        </p:spPr>
        <p:txBody>
          <a:bodyPr wrap="none" lIns="91440" tIns="45720" rIns="91440" bIns="45720">
            <a:spAutoFit/>
          </a:bodyPr>
          <a:lstStyle/>
          <a:p>
            <a:pPr algn="ctr"/>
            <a:r>
              <a:rPr lang="es-ES" sz="4000" b="1" dirty="0" smtClean="0">
                <a:ln w="9525">
                  <a:solidFill>
                    <a:schemeClr val="bg1"/>
                  </a:solidFill>
                  <a:prstDash val="solid"/>
                </a:ln>
                <a:effectLst>
                  <a:outerShdw blurRad="12700" dist="38100" dir="2700000" algn="tl" rotWithShape="0">
                    <a:schemeClr val="bg1">
                      <a:lumMod val="50000"/>
                    </a:schemeClr>
                  </a:outerShdw>
                </a:effectLst>
              </a:rPr>
              <a:t>Sueldas</a:t>
            </a:r>
            <a:endParaRPr lang="es-E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Rectángulo 4"/>
          <p:cNvSpPr/>
          <p:nvPr/>
        </p:nvSpPr>
        <p:spPr>
          <a:xfrm>
            <a:off x="747469" y="2428161"/>
            <a:ext cx="2498054" cy="4014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Método LRFD</a:t>
            </a:r>
            <a:endParaRPr lang="es-EC" dirty="0"/>
          </a:p>
        </p:txBody>
      </p:sp>
      <p:sp>
        <p:nvSpPr>
          <p:cNvPr id="23" name="Rectángulo 22"/>
          <p:cNvSpPr/>
          <p:nvPr/>
        </p:nvSpPr>
        <p:spPr>
          <a:xfrm>
            <a:off x="735830" y="3552715"/>
            <a:ext cx="2498054" cy="4014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Mayor carga posible </a:t>
            </a:r>
            <a:endParaRPr lang="es-EC" dirty="0"/>
          </a:p>
        </p:txBody>
      </p:sp>
      <p:sp>
        <p:nvSpPr>
          <p:cNvPr id="24" name="Rectángulo 23"/>
          <p:cNvSpPr/>
          <p:nvPr/>
        </p:nvSpPr>
        <p:spPr>
          <a:xfrm>
            <a:off x="747469" y="4765961"/>
            <a:ext cx="2498054" cy="4014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Nudos articulados</a:t>
            </a:r>
            <a:endParaRPr lang="es-EC" dirty="0"/>
          </a:p>
        </p:txBody>
      </p:sp>
      <p:graphicFrame>
        <p:nvGraphicFramePr>
          <p:cNvPr id="7" name="Tabla 6"/>
          <p:cNvGraphicFramePr>
            <a:graphicFrameLocks noGrp="1"/>
          </p:cNvGraphicFramePr>
          <p:nvPr/>
        </p:nvGraphicFramePr>
        <p:xfrm>
          <a:off x="2257569" y="1825419"/>
          <a:ext cx="4389039" cy="3734037"/>
        </p:xfrm>
        <a:graphic>
          <a:graphicData uri="http://schemas.openxmlformats.org/drawingml/2006/table">
            <a:tbl>
              <a:tblPr firstRow="1" firstCol="1" bandRow="1">
                <a:tableStyleId>{E8B1032C-EA38-4F05-BA0D-38AFFFC7BED3}</a:tableStyleId>
              </a:tblPr>
              <a:tblGrid>
                <a:gridCol w="1165839"/>
                <a:gridCol w="1750032"/>
                <a:gridCol w="1473168"/>
              </a:tblGrid>
              <a:tr h="414893">
                <a:tc gridSpan="3">
                  <a:txBody>
                    <a:bodyPr/>
                    <a:lstStyle/>
                    <a:p>
                      <a:pPr marL="457200" indent="180340" algn="ctr">
                        <a:lnSpc>
                          <a:spcPct val="150000"/>
                        </a:lnSpc>
                        <a:spcBef>
                          <a:spcPts val="200"/>
                        </a:spcBef>
                        <a:spcAft>
                          <a:spcPts val="200"/>
                        </a:spcAft>
                      </a:pPr>
                      <a:r>
                        <a:rPr lang="es-EC" sz="1800" b="1" dirty="0" smtClean="0">
                          <a:effectLst/>
                        </a:rPr>
                        <a:t>Pernos </a:t>
                      </a:r>
                      <a:r>
                        <a:rPr lang="es-EC" sz="1800" b="1" dirty="0">
                          <a:effectLst/>
                        </a:rPr>
                        <a:t>A325</a:t>
                      </a:r>
                      <a:endParaRPr lang="es-EC" sz="18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c hMerge="1">
                  <a:txBody>
                    <a:bodyPr/>
                    <a:lstStyle/>
                    <a:p>
                      <a:endParaRPr lang="es-EC"/>
                    </a:p>
                  </a:txBody>
                  <a:tcPr/>
                </a:tc>
                <a:tc hMerge="1">
                  <a:txBody>
                    <a:bodyPr/>
                    <a:lstStyle/>
                    <a:p>
                      <a:endParaRPr lang="es-EC"/>
                    </a:p>
                  </a:txBody>
                  <a:tcPr/>
                </a:tc>
              </a:tr>
              <a:tr h="414893">
                <a:tc>
                  <a:txBody>
                    <a:bodyPr/>
                    <a:lstStyle/>
                    <a:p>
                      <a:pPr marL="457200" indent="180340" algn="ctr">
                        <a:lnSpc>
                          <a:spcPct val="150000"/>
                        </a:lnSpc>
                        <a:spcBef>
                          <a:spcPts val="200"/>
                        </a:spcBef>
                        <a:spcAft>
                          <a:spcPts val="200"/>
                        </a:spcAft>
                      </a:pPr>
                      <a:r>
                        <a:rPr lang="es-EC" sz="1800" dirty="0">
                          <a:effectLst/>
                        </a:rPr>
                        <a:t>Fu</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c>
                  <a:txBody>
                    <a:bodyPr/>
                    <a:lstStyle/>
                    <a:p>
                      <a:pPr marL="457200" indent="180340" algn="ctr">
                        <a:lnSpc>
                          <a:spcPct val="150000"/>
                        </a:lnSpc>
                        <a:spcBef>
                          <a:spcPts val="200"/>
                        </a:spcBef>
                        <a:spcAft>
                          <a:spcPts val="200"/>
                        </a:spcAft>
                      </a:pPr>
                      <a:r>
                        <a:rPr lang="es-EC" sz="1800" dirty="0">
                          <a:effectLst/>
                        </a:rPr>
                        <a:t>8400</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c>
                  <a:txBody>
                    <a:bodyPr/>
                    <a:lstStyle/>
                    <a:p>
                      <a:pPr marL="457200" indent="180340" algn="ctr">
                        <a:lnSpc>
                          <a:spcPct val="150000"/>
                        </a:lnSpc>
                        <a:spcBef>
                          <a:spcPts val="200"/>
                        </a:spcBef>
                        <a:spcAft>
                          <a:spcPts val="200"/>
                        </a:spcAft>
                      </a:pPr>
                      <a:r>
                        <a:rPr lang="es-EC" sz="1800" dirty="0">
                          <a:effectLst/>
                        </a:rPr>
                        <a:t>Kg/cm</a:t>
                      </a:r>
                      <a:r>
                        <a:rPr lang="es-EC" sz="1800" baseline="30000" dirty="0">
                          <a:effectLst/>
                        </a:rPr>
                        <a:t>2</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r>
              <a:tr h="414893">
                <a:tc>
                  <a:txBody>
                    <a:bodyPr/>
                    <a:lstStyle/>
                    <a:p>
                      <a:pPr marL="457200" indent="180340" algn="ctr">
                        <a:lnSpc>
                          <a:spcPct val="150000"/>
                        </a:lnSpc>
                        <a:spcBef>
                          <a:spcPts val="200"/>
                        </a:spcBef>
                        <a:spcAft>
                          <a:spcPts val="200"/>
                        </a:spcAft>
                      </a:pPr>
                      <a:r>
                        <a:rPr lang="es-EC" sz="1800" dirty="0" err="1">
                          <a:effectLst/>
                        </a:rPr>
                        <a:t>Fy</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c>
                  <a:txBody>
                    <a:bodyPr/>
                    <a:lstStyle/>
                    <a:p>
                      <a:pPr marL="457200" indent="180340" algn="ctr">
                        <a:lnSpc>
                          <a:spcPct val="150000"/>
                        </a:lnSpc>
                        <a:spcBef>
                          <a:spcPts val="200"/>
                        </a:spcBef>
                        <a:spcAft>
                          <a:spcPts val="200"/>
                        </a:spcAft>
                      </a:pPr>
                      <a:r>
                        <a:rPr lang="es-EC" sz="1800" dirty="0">
                          <a:effectLst/>
                        </a:rPr>
                        <a:t>6440</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c>
                  <a:txBody>
                    <a:bodyPr/>
                    <a:lstStyle/>
                    <a:p>
                      <a:pPr marL="457200" indent="180340" algn="ctr">
                        <a:lnSpc>
                          <a:spcPct val="150000"/>
                        </a:lnSpc>
                        <a:spcBef>
                          <a:spcPts val="200"/>
                        </a:spcBef>
                        <a:spcAft>
                          <a:spcPts val="200"/>
                        </a:spcAft>
                      </a:pPr>
                      <a:r>
                        <a:rPr lang="es-EC" sz="1800" dirty="0">
                          <a:effectLst/>
                        </a:rPr>
                        <a:t>Kg/cm</a:t>
                      </a:r>
                      <a:r>
                        <a:rPr lang="es-EC" sz="1800" baseline="30000" dirty="0">
                          <a:effectLst/>
                        </a:rPr>
                        <a:t>2</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r>
              <a:tr h="414893">
                <a:tc gridSpan="3">
                  <a:txBody>
                    <a:bodyPr/>
                    <a:lstStyle/>
                    <a:p>
                      <a:pPr marL="457200" indent="180340" algn="ctr">
                        <a:lnSpc>
                          <a:spcPct val="150000"/>
                        </a:lnSpc>
                        <a:spcBef>
                          <a:spcPts val="200"/>
                        </a:spcBef>
                        <a:spcAft>
                          <a:spcPts val="200"/>
                        </a:spcAft>
                      </a:pPr>
                      <a:r>
                        <a:rPr lang="es-EC" sz="1800" dirty="0">
                          <a:effectLst/>
                        </a:rPr>
                        <a:t>Placa A36</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c hMerge="1">
                  <a:txBody>
                    <a:bodyPr/>
                    <a:lstStyle/>
                    <a:p>
                      <a:endParaRPr lang="es-EC"/>
                    </a:p>
                  </a:txBody>
                  <a:tcPr/>
                </a:tc>
                <a:tc hMerge="1">
                  <a:txBody>
                    <a:bodyPr/>
                    <a:lstStyle/>
                    <a:p>
                      <a:endParaRPr lang="es-EC"/>
                    </a:p>
                  </a:txBody>
                  <a:tcPr/>
                </a:tc>
              </a:tr>
              <a:tr h="414893">
                <a:tc>
                  <a:txBody>
                    <a:bodyPr/>
                    <a:lstStyle/>
                    <a:p>
                      <a:pPr marL="457200" indent="180340" algn="ctr">
                        <a:lnSpc>
                          <a:spcPct val="150000"/>
                        </a:lnSpc>
                        <a:spcBef>
                          <a:spcPts val="200"/>
                        </a:spcBef>
                        <a:spcAft>
                          <a:spcPts val="200"/>
                        </a:spcAft>
                      </a:pPr>
                      <a:r>
                        <a:rPr lang="es-EC" sz="1800" dirty="0">
                          <a:effectLst/>
                        </a:rPr>
                        <a:t>Fu</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c>
                  <a:txBody>
                    <a:bodyPr/>
                    <a:lstStyle/>
                    <a:p>
                      <a:pPr marL="457200" indent="180340" algn="ctr">
                        <a:lnSpc>
                          <a:spcPct val="150000"/>
                        </a:lnSpc>
                        <a:spcBef>
                          <a:spcPts val="200"/>
                        </a:spcBef>
                        <a:spcAft>
                          <a:spcPts val="200"/>
                        </a:spcAft>
                      </a:pPr>
                      <a:r>
                        <a:rPr lang="es-EC" sz="1800" dirty="0">
                          <a:effectLst/>
                        </a:rPr>
                        <a:t>4060</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c>
                  <a:txBody>
                    <a:bodyPr/>
                    <a:lstStyle/>
                    <a:p>
                      <a:pPr marL="457200" indent="180340" algn="ctr">
                        <a:lnSpc>
                          <a:spcPct val="150000"/>
                        </a:lnSpc>
                        <a:spcBef>
                          <a:spcPts val="200"/>
                        </a:spcBef>
                        <a:spcAft>
                          <a:spcPts val="200"/>
                        </a:spcAft>
                      </a:pPr>
                      <a:r>
                        <a:rPr lang="es-EC" sz="1800">
                          <a:effectLst/>
                        </a:rPr>
                        <a:t>Kg/cm</a:t>
                      </a:r>
                      <a:r>
                        <a:rPr lang="es-EC" sz="1800" baseline="30000">
                          <a:effectLst/>
                        </a:rPr>
                        <a:t>2</a:t>
                      </a:r>
                      <a:endParaRPr lang="es-EC"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r>
              <a:tr h="414893">
                <a:tc>
                  <a:txBody>
                    <a:bodyPr/>
                    <a:lstStyle/>
                    <a:p>
                      <a:pPr marL="457200" indent="180340" algn="ctr">
                        <a:lnSpc>
                          <a:spcPct val="150000"/>
                        </a:lnSpc>
                        <a:spcBef>
                          <a:spcPts val="200"/>
                        </a:spcBef>
                        <a:spcAft>
                          <a:spcPts val="200"/>
                        </a:spcAft>
                      </a:pPr>
                      <a:r>
                        <a:rPr lang="es-EC" sz="1800" dirty="0" err="1">
                          <a:effectLst/>
                        </a:rPr>
                        <a:t>Fy</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c>
                  <a:txBody>
                    <a:bodyPr/>
                    <a:lstStyle/>
                    <a:p>
                      <a:pPr marL="457200" indent="180340" algn="ctr">
                        <a:lnSpc>
                          <a:spcPct val="150000"/>
                        </a:lnSpc>
                        <a:spcBef>
                          <a:spcPts val="200"/>
                        </a:spcBef>
                        <a:spcAft>
                          <a:spcPts val="200"/>
                        </a:spcAft>
                      </a:pPr>
                      <a:r>
                        <a:rPr lang="es-EC" sz="1800" dirty="0">
                          <a:effectLst/>
                        </a:rPr>
                        <a:t>2530.8</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c>
                  <a:txBody>
                    <a:bodyPr/>
                    <a:lstStyle/>
                    <a:p>
                      <a:pPr marL="457200" indent="180340" algn="ctr">
                        <a:lnSpc>
                          <a:spcPct val="150000"/>
                        </a:lnSpc>
                        <a:spcBef>
                          <a:spcPts val="200"/>
                        </a:spcBef>
                        <a:spcAft>
                          <a:spcPts val="200"/>
                        </a:spcAft>
                      </a:pPr>
                      <a:r>
                        <a:rPr lang="es-EC" sz="1800">
                          <a:effectLst/>
                        </a:rPr>
                        <a:t>Kg/cm</a:t>
                      </a:r>
                      <a:r>
                        <a:rPr lang="es-EC" sz="1800" baseline="30000">
                          <a:effectLst/>
                        </a:rPr>
                        <a:t>2</a:t>
                      </a:r>
                      <a:endParaRPr lang="es-EC"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r>
              <a:tr h="414893">
                <a:tc gridSpan="3">
                  <a:txBody>
                    <a:bodyPr/>
                    <a:lstStyle/>
                    <a:p>
                      <a:pPr marL="457200" indent="180340" algn="ctr">
                        <a:lnSpc>
                          <a:spcPct val="150000"/>
                        </a:lnSpc>
                        <a:spcBef>
                          <a:spcPts val="200"/>
                        </a:spcBef>
                        <a:spcAft>
                          <a:spcPts val="200"/>
                        </a:spcAft>
                      </a:pPr>
                      <a:r>
                        <a:rPr lang="es-EC" sz="1800" dirty="0">
                          <a:effectLst/>
                        </a:rPr>
                        <a:t>Electrodo E6013</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c hMerge="1">
                  <a:txBody>
                    <a:bodyPr/>
                    <a:lstStyle/>
                    <a:p>
                      <a:endParaRPr lang="es-EC"/>
                    </a:p>
                  </a:txBody>
                  <a:tcPr/>
                </a:tc>
                <a:tc hMerge="1">
                  <a:txBody>
                    <a:bodyPr/>
                    <a:lstStyle/>
                    <a:p>
                      <a:endParaRPr lang="es-EC"/>
                    </a:p>
                  </a:txBody>
                  <a:tcPr/>
                </a:tc>
              </a:tr>
              <a:tr h="414893">
                <a:tc>
                  <a:txBody>
                    <a:bodyPr/>
                    <a:lstStyle/>
                    <a:p>
                      <a:pPr marL="457200" indent="180340" algn="ctr">
                        <a:lnSpc>
                          <a:spcPct val="150000"/>
                        </a:lnSpc>
                        <a:spcBef>
                          <a:spcPts val="200"/>
                        </a:spcBef>
                        <a:spcAft>
                          <a:spcPts val="200"/>
                        </a:spcAft>
                      </a:pPr>
                      <a:r>
                        <a:rPr lang="es-EC" sz="1800" dirty="0">
                          <a:effectLst/>
                        </a:rPr>
                        <a:t>Fu</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c>
                  <a:txBody>
                    <a:bodyPr/>
                    <a:lstStyle/>
                    <a:p>
                      <a:pPr marL="457200" indent="180340" algn="ctr">
                        <a:lnSpc>
                          <a:spcPct val="150000"/>
                        </a:lnSpc>
                        <a:spcBef>
                          <a:spcPts val="200"/>
                        </a:spcBef>
                        <a:spcAft>
                          <a:spcPts val="200"/>
                        </a:spcAft>
                      </a:pPr>
                      <a:r>
                        <a:rPr lang="es-EC" sz="1800">
                          <a:effectLst/>
                        </a:rPr>
                        <a:t>4384.78</a:t>
                      </a:r>
                      <a:endParaRPr lang="es-EC"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c>
                  <a:txBody>
                    <a:bodyPr/>
                    <a:lstStyle/>
                    <a:p>
                      <a:pPr marL="457200" indent="180340" algn="ctr">
                        <a:lnSpc>
                          <a:spcPct val="150000"/>
                        </a:lnSpc>
                        <a:spcBef>
                          <a:spcPts val="200"/>
                        </a:spcBef>
                        <a:spcAft>
                          <a:spcPts val="200"/>
                        </a:spcAft>
                      </a:pPr>
                      <a:r>
                        <a:rPr lang="es-EC" sz="1800" dirty="0">
                          <a:effectLst/>
                        </a:rPr>
                        <a:t>Kg/cm</a:t>
                      </a:r>
                      <a:r>
                        <a:rPr lang="es-EC" sz="1800" baseline="30000" dirty="0">
                          <a:effectLst/>
                        </a:rPr>
                        <a:t>2</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r>
              <a:tr h="414893">
                <a:tc>
                  <a:txBody>
                    <a:bodyPr/>
                    <a:lstStyle/>
                    <a:p>
                      <a:pPr marL="457200" indent="180340" algn="ctr">
                        <a:lnSpc>
                          <a:spcPct val="150000"/>
                        </a:lnSpc>
                        <a:spcBef>
                          <a:spcPts val="200"/>
                        </a:spcBef>
                        <a:spcAft>
                          <a:spcPts val="200"/>
                        </a:spcAft>
                      </a:pPr>
                      <a:r>
                        <a:rPr lang="es-EC" sz="1800" dirty="0" err="1">
                          <a:effectLst/>
                        </a:rPr>
                        <a:t>Fy</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c>
                  <a:txBody>
                    <a:bodyPr/>
                    <a:lstStyle/>
                    <a:p>
                      <a:pPr marL="457200" indent="180340" algn="ctr">
                        <a:lnSpc>
                          <a:spcPct val="150000"/>
                        </a:lnSpc>
                        <a:spcBef>
                          <a:spcPts val="200"/>
                        </a:spcBef>
                        <a:spcAft>
                          <a:spcPts val="200"/>
                        </a:spcAft>
                      </a:pPr>
                      <a:r>
                        <a:rPr lang="es-EC" sz="1800" dirty="0">
                          <a:effectLst/>
                        </a:rPr>
                        <a:t>3365.06</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c>
                  <a:txBody>
                    <a:bodyPr/>
                    <a:lstStyle/>
                    <a:p>
                      <a:pPr marL="457200" indent="180340" algn="ctr">
                        <a:lnSpc>
                          <a:spcPct val="150000"/>
                        </a:lnSpc>
                        <a:spcBef>
                          <a:spcPts val="200"/>
                        </a:spcBef>
                        <a:spcAft>
                          <a:spcPts val="200"/>
                        </a:spcAft>
                      </a:pPr>
                      <a:r>
                        <a:rPr lang="es-EC" sz="1800" dirty="0">
                          <a:effectLst/>
                        </a:rPr>
                        <a:t>Kg/cm</a:t>
                      </a:r>
                      <a:r>
                        <a:rPr lang="es-EC" sz="1800" baseline="30000" dirty="0">
                          <a:effectLst/>
                        </a:rPr>
                        <a:t>2</a:t>
                      </a:r>
                      <a:endParaRPr lang="es-EC"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9447" marR="49447" marT="0" marB="0"/>
                </a:tc>
              </a:tr>
            </a:tbl>
          </a:graphicData>
        </a:graphic>
      </p:graphicFrame>
      <p:pic>
        <p:nvPicPr>
          <p:cNvPr id="6146" name="Picture 2" descr="Image result for pernos a3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4821" y="558828"/>
            <a:ext cx="2724150" cy="14668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placa a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3848" y="2342420"/>
            <a:ext cx="1511220" cy="151122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5"/>
          <a:stretch>
            <a:fillRect/>
          </a:stretch>
        </p:blipFill>
        <p:spPr>
          <a:xfrm>
            <a:off x="8136397" y="4144605"/>
            <a:ext cx="3191589" cy="1358695"/>
          </a:xfrm>
          <a:prstGeom prst="rect">
            <a:avLst/>
          </a:prstGeom>
        </p:spPr>
      </p:pic>
      <p:sp>
        <p:nvSpPr>
          <p:cNvPr id="16" name="Rectángulo 15"/>
          <p:cNvSpPr/>
          <p:nvPr/>
        </p:nvSpPr>
        <p:spPr>
          <a:xfrm>
            <a:off x="8905082" y="5451315"/>
            <a:ext cx="2228752" cy="369332"/>
          </a:xfrm>
          <a:prstGeom prst="rect">
            <a:avLst/>
          </a:prstGeom>
        </p:spPr>
        <p:txBody>
          <a:bodyPr wrap="none">
            <a:spAutoFit/>
          </a:bodyPr>
          <a:lstStyle/>
          <a:p>
            <a:r>
              <a:rPr lang="es-EC" dirty="0"/>
              <a:t>Fuente: </a:t>
            </a:r>
            <a:r>
              <a:rPr lang="es-EC" dirty="0" smtClean="0"/>
              <a:t>(Indura,2018)</a:t>
            </a:r>
            <a:endParaRPr lang="es-EC" dirty="0"/>
          </a:p>
        </p:txBody>
      </p:sp>
      <p:sp>
        <p:nvSpPr>
          <p:cNvPr id="36" name="Rectángulo 35"/>
          <p:cNvSpPr/>
          <p:nvPr/>
        </p:nvSpPr>
        <p:spPr>
          <a:xfrm>
            <a:off x="8601083" y="3832127"/>
            <a:ext cx="2032672" cy="369332"/>
          </a:xfrm>
          <a:prstGeom prst="rect">
            <a:avLst/>
          </a:prstGeom>
        </p:spPr>
        <p:txBody>
          <a:bodyPr wrap="none">
            <a:spAutoFit/>
          </a:bodyPr>
          <a:lstStyle/>
          <a:p>
            <a:r>
              <a:rPr lang="es-EC" dirty="0"/>
              <a:t>Fuente: </a:t>
            </a:r>
            <a:r>
              <a:rPr lang="es-EC" dirty="0" smtClean="0"/>
              <a:t>(IPAC,2018)</a:t>
            </a:r>
            <a:endParaRPr lang="es-EC" dirty="0"/>
          </a:p>
        </p:txBody>
      </p:sp>
      <p:sp>
        <p:nvSpPr>
          <p:cNvPr id="37" name="Rectángulo 36"/>
          <p:cNvSpPr/>
          <p:nvPr/>
        </p:nvSpPr>
        <p:spPr>
          <a:xfrm>
            <a:off x="8547050" y="1897713"/>
            <a:ext cx="2836226" cy="369332"/>
          </a:xfrm>
          <a:prstGeom prst="rect">
            <a:avLst/>
          </a:prstGeom>
        </p:spPr>
        <p:txBody>
          <a:bodyPr wrap="none">
            <a:spAutoFit/>
          </a:bodyPr>
          <a:lstStyle/>
          <a:p>
            <a:r>
              <a:rPr lang="es-EC" dirty="0"/>
              <a:t>Fuente: </a:t>
            </a:r>
            <a:r>
              <a:rPr lang="es-EC" dirty="0" smtClean="0"/>
              <a:t>(Imporpernos,2018)</a:t>
            </a:r>
            <a:endParaRPr lang="es-EC" dirty="0"/>
          </a:p>
        </p:txBody>
      </p:sp>
      <p:sp>
        <p:nvSpPr>
          <p:cNvPr id="17" name="Rectángulo 16"/>
          <p:cNvSpPr/>
          <p:nvPr/>
        </p:nvSpPr>
        <p:spPr>
          <a:xfrm>
            <a:off x="2280660" y="1234176"/>
            <a:ext cx="4026089" cy="40427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i="1" dirty="0" smtClean="0"/>
              <a:t>ESPECIFICACIONES TÉCNICAS</a:t>
            </a:r>
            <a:endParaRPr lang="es-EC" b="1" i="1" dirty="0"/>
          </a:p>
        </p:txBody>
      </p:sp>
      <mc:AlternateContent xmlns:mc="http://schemas.openxmlformats.org/markup-compatibility/2006" xmlns:a14="http://schemas.microsoft.com/office/drawing/2010/main">
        <mc:Choice Requires="a14">
          <p:sp>
            <p:nvSpPr>
              <p:cNvPr id="18" name="Rectángulo 17"/>
              <p:cNvSpPr/>
              <p:nvPr/>
            </p:nvSpPr>
            <p:spPr>
              <a:xfrm>
                <a:off x="3685028" y="1959820"/>
                <a:ext cx="3316406" cy="7972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Resistencia de la Soldadura</a:t>
                </a:r>
              </a:p>
              <a:p>
                <a:pPr algn="ctr"/>
                <a14:m>
                  <m:oMathPara xmlns:m="http://schemas.openxmlformats.org/officeDocument/2006/math">
                    <m:oMathParaPr>
                      <m:jc m:val="centerGroup"/>
                    </m:oMathParaPr>
                    <m:oMath xmlns:m="http://schemas.openxmlformats.org/officeDocument/2006/math">
                      <m:r>
                        <a:rPr lang="el-GR"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 </m:t>
                      </m:r>
                      <m:sSub>
                        <m:sSubPr>
                          <m:ctrlPr>
                            <a:rPr lang="es-EC" b="0" i="1" smtClean="0">
                              <a:latin typeface="Cambria Math" panose="02040503050406030204" pitchFamily="18" charset="0"/>
                              <a:ea typeface="Cambria Math" panose="02040503050406030204" pitchFamily="18" charset="0"/>
                            </a:rPr>
                          </m:ctrlPr>
                        </m:sSubPr>
                        <m:e>
                          <m:r>
                            <a:rPr lang="es-EC" b="0" i="1" smtClean="0">
                              <a:latin typeface="Cambria Math" panose="02040503050406030204" pitchFamily="18" charset="0"/>
                              <a:ea typeface="Cambria Math" panose="02040503050406030204" pitchFamily="18" charset="0"/>
                            </a:rPr>
                            <m:t>𝑃</m:t>
                          </m:r>
                        </m:e>
                        <m:sub>
                          <m:r>
                            <a:rPr lang="es-EC" b="0" i="1" smtClean="0">
                              <a:latin typeface="Cambria Math" panose="02040503050406030204" pitchFamily="18" charset="0"/>
                              <a:ea typeface="Cambria Math" panose="02040503050406030204" pitchFamily="18" charset="0"/>
                            </a:rPr>
                            <m:t>𝑛</m:t>
                          </m:r>
                        </m:sub>
                      </m:sSub>
                      <m:r>
                        <a:rPr lang="es-EC" b="0" i="1" smtClean="0">
                          <a:latin typeface="Cambria Math" panose="02040503050406030204" pitchFamily="18" charset="0"/>
                          <a:ea typeface="Cambria Math" panose="02040503050406030204" pitchFamily="18" charset="0"/>
                        </a:rPr>
                        <m:t>=</m:t>
                      </m:r>
                      <m:d>
                        <m:dPr>
                          <m:ctrlPr>
                            <a:rPr lang="es-EC" b="0" i="1" smtClean="0">
                              <a:latin typeface="Cambria Math" panose="02040503050406030204" pitchFamily="18" charset="0"/>
                              <a:ea typeface="Cambria Math" panose="02040503050406030204" pitchFamily="18" charset="0"/>
                            </a:rPr>
                          </m:ctrlPr>
                        </m:dPr>
                        <m:e>
                          <m:r>
                            <a:rPr lang="es-EC" b="0" i="1" smtClean="0">
                              <a:latin typeface="Cambria Math" panose="02040503050406030204" pitchFamily="18" charset="0"/>
                              <a:ea typeface="Cambria Math" panose="02040503050406030204" pitchFamily="18" charset="0"/>
                            </a:rPr>
                            <m:t>0.75</m:t>
                          </m:r>
                        </m:e>
                      </m:d>
                      <m:r>
                        <a:rPr lang="es-EC" b="0" i="1" smtClean="0">
                          <a:latin typeface="Cambria Math" panose="02040503050406030204" pitchFamily="18" charset="0"/>
                          <a:ea typeface="Cambria Math" panose="02040503050406030204" pitchFamily="18" charset="0"/>
                        </a:rPr>
                        <m:t>∗</m:t>
                      </m:r>
                      <m:sSub>
                        <m:sSubPr>
                          <m:ctrlPr>
                            <a:rPr lang="es-EC" b="0" i="1" smtClean="0">
                              <a:latin typeface="Cambria Math" panose="02040503050406030204" pitchFamily="18" charset="0"/>
                              <a:ea typeface="Cambria Math" panose="02040503050406030204" pitchFamily="18" charset="0"/>
                            </a:rPr>
                          </m:ctrlPr>
                        </m:sSubPr>
                        <m:e>
                          <m:r>
                            <a:rPr lang="es-EC" b="0" i="1" smtClean="0">
                              <a:latin typeface="Cambria Math" panose="02040503050406030204" pitchFamily="18" charset="0"/>
                              <a:ea typeface="Cambria Math" panose="02040503050406030204" pitchFamily="18" charset="0"/>
                            </a:rPr>
                            <m:t>𝐹</m:t>
                          </m:r>
                        </m:e>
                        <m:sub>
                          <m:r>
                            <a:rPr lang="es-EC" b="0" i="1" smtClean="0">
                              <a:latin typeface="Cambria Math" panose="02040503050406030204" pitchFamily="18" charset="0"/>
                              <a:ea typeface="Cambria Math" panose="02040503050406030204" pitchFamily="18" charset="0"/>
                            </a:rPr>
                            <m:t>𝑛</m:t>
                          </m:r>
                        </m:sub>
                      </m:sSub>
                      <m:r>
                        <a:rPr lang="es-EC"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𝑡</m:t>
                      </m:r>
                      <m:r>
                        <a:rPr lang="es-EC"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𝐿</m:t>
                      </m:r>
                    </m:oMath>
                  </m:oMathPara>
                </a14:m>
                <a:endParaRPr lang="es-EC" dirty="0"/>
              </a:p>
            </p:txBody>
          </p:sp>
        </mc:Choice>
        <mc:Fallback xmlns="">
          <p:sp>
            <p:nvSpPr>
              <p:cNvPr id="18" name="Rectángulo 17"/>
              <p:cNvSpPr>
                <a:spLocks noRot="1" noChangeAspect="1" noMove="1" noResize="1" noEditPoints="1" noAdjustHandles="1" noChangeArrowheads="1" noChangeShapeType="1" noTextEdit="1"/>
              </p:cNvSpPr>
              <p:nvPr/>
            </p:nvSpPr>
            <p:spPr>
              <a:xfrm>
                <a:off x="3685028" y="1959820"/>
                <a:ext cx="3316406" cy="797207"/>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9" name="Rectángulo 38"/>
              <p:cNvSpPr/>
              <p:nvPr/>
            </p:nvSpPr>
            <p:spPr>
              <a:xfrm>
                <a:off x="3722990" y="3305684"/>
                <a:ext cx="3316406" cy="7972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Resistencia de la placa</a:t>
                </a:r>
              </a:p>
              <a:p>
                <a:pPr algn="ct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l-GR" i="1" smtClean="0">
                              <a:latin typeface="Cambria Math" panose="02040503050406030204" pitchFamily="18" charset="0"/>
                              <a:ea typeface="Cambria Math" panose="02040503050406030204" pitchFamily="18" charset="0"/>
                            </a:rPr>
                            <m:t>∅</m:t>
                          </m:r>
                        </m:e>
                        <m:sub>
                          <m:r>
                            <a:rPr lang="es-EC" b="0" i="1" smtClean="0">
                              <a:latin typeface="Cambria Math" panose="02040503050406030204" pitchFamily="18" charset="0"/>
                            </a:rPr>
                            <m:t>𝑡</m:t>
                          </m:r>
                        </m:sub>
                      </m:sSub>
                      <m:sSub>
                        <m:sSubPr>
                          <m:ctrlPr>
                            <a:rPr lang="el-GR" i="1" smtClean="0">
                              <a:latin typeface="Cambria Math" panose="02040503050406030204" pitchFamily="18" charset="0"/>
                            </a:rPr>
                          </m:ctrlPr>
                        </m:sSubPr>
                        <m:e>
                          <m:r>
                            <a:rPr lang="es-EC" b="0" i="1" smtClean="0">
                              <a:latin typeface="Cambria Math" panose="02040503050406030204" pitchFamily="18" charset="0"/>
                            </a:rPr>
                            <m:t>𝑃</m:t>
                          </m:r>
                        </m:e>
                        <m:sub>
                          <m:r>
                            <a:rPr lang="es-EC" b="0" i="1" smtClean="0">
                              <a:latin typeface="Cambria Math" panose="02040503050406030204" pitchFamily="18" charset="0"/>
                            </a:rPr>
                            <m:t>𝑛</m:t>
                          </m:r>
                        </m:sub>
                      </m:sSub>
                      <m:r>
                        <a:rPr lang="es-EC" b="0" i="1" smtClean="0">
                          <a:latin typeface="Cambria Math" panose="02040503050406030204" pitchFamily="18" charset="0"/>
                        </a:rPr>
                        <m:t>=</m:t>
                      </m:r>
                      <m:d>
                        <m:dPr>
                          <m:ctrlPr>
                            <a:rPr lang="es-EC" b="0" i="1" smtClean="0">
                              <a:latin typeface="Cambria Math" panose="02040503050406030204" pitchFamily="18" charset="0"/>
                            </a:rPr>
                          </m:ctrlPr>
                        </m:dPr>
                        <m:e>
                          <m:r>
                            <a:rPr lang="es-EC" b="0" i="1" smtClean="0">
                              <a:latin typeface="Cambria Math" panose="02040503050406030204" pitchFamily="18" charset="0"/>
                            </a:rPr>
                            <m:t>0.90</m:t>
                          </m:r>
                        </m:e>
                      </m:d>
                      <m:r>
                        <a:rPr lang="es-EC" b="0" i="1" smtClean="0">
                          <a:latin typeface="Cambria Math" panose="02040503050406030204" pitchFamily="18" charset="0"/>
                        </a:rPr>
                        <m:t>∗</m:t>
                      </m:r>
                      <m:sSub>
                        <m:sSubPr>
                          <m:ctrlPr>
                            <a:rPr lang="es-EC" b="0" i="1" smtClean="0">
                              <a:latin typeface="Cambria Math" panose="02040503050406030204" pitchFamily="18" charset="0"/>
                            </a:rPr>
                          </m:ctrlPr>
                        </m:sSubPr>
                        <m:e>
                          <m:r>
                            <a:rPr lang="es-EC" b="0" i="1" smtClean="0">
                              <a:latin typeface="Cambria Math" panose="02040503050406030204" pitchFamily="18" charset="0"/>
                            </a:rPr>
                            <m:t>𝐹</m:t>
                          </m:r>
                        </m:e>
                        <m:sub>
                          <m:r>
                            <a:rPr lang="es-EC" b="0" i="1" smtClean="0">
                              <a:latin typeface="Cambria Math" panose="02040503050406030204" pitchFamily="18" charset="0"/>
                            </a:rPr>
                            <m:t>𝑦𝑝</m:t>
                          </m:r>
                        </m:sub>
                      </m:sSub>
                      <m:r>
                        <a:rPr lang="es-EC" b="0" i="1" smtClean="0">
                          <a:latin typeface="Cambria Math" panose="02040503050406030204" pitchFamily="18" charset="0"/>
                        </a:rPr>
                        <m:t>∗</m:t>
                      </m:r>
                      <m:r>
                        <a:rPr lang="es-EC" b="0" i="1" smtClean="0">
                          <a:latin typeface="Cambria Math" panose="02040503050406030204" pitchFamily="18" charset="0"/>
                        </a:rPr>
                        <m:t>𝑒</m:t>
                      </m:r>
                      <m:r>
                        <a:rPr lang="es-EC" b="0" i="1" smtClean="0">
                          <a:latin typeface="Cambria Math" panose="02040503050406030204" pitchFamily="18" charset="0"/>
                        </a:rPr>
                        <m:t>∗</m:t>
                      </m:r>
                      <m:r>
                        <a:rPr lang="es-EC" b="0" i="1" smtClean="0">
                          <a:latin typeface="Cambria Math" panose="02040503050406030204" pitchFamily="18" charset="0"/>
                        </a:rPr>
                        <m:t>𝐿</m:t>
                      </m:r>
                    </m:oMath>
                  </m:oMathPara>
                </a14:m>
                <a:endParaRPr lang="es-EC" dirty="0"/>
              </a:p>
            </p:txBody>
          </p:sp>
        </mc:Choice>
        <mc:Fallback xmlns="">
          <p:sp>
            <p:nvSpPr>
              <p:cNvPr id="39" name="Rectángulo 38"/>
              <p:cNvSpPr>
                <a:spLocks noRot="1" noChangeAspect="1" noMove="1" noResize="1" noEditPoints="1" noAdjustHandles="1" noChangeArrowheads="1" noChangeShapeType="1" noTextEdit="1"/>
              </p:cNvSpPr>
              <p:nvPr/>
            </p:nvSpPr>
            <p:spPr>
              <a:xfrm>
                <a:off x="3722990" y="3305684"/>
                <a:ext cx="3316406" cy="797207"/>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0" name="Rectángulo 39"/>
              <p:cNvSpPr/>
              <p:nvPr/>
            </p:nvSpPr>
            <p:spPr>
              <a:xfrm>
                <a:off x="7558827" y="1959819"/>
                <a:ext cx="3316406" cy="7972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ea typeface="Cambria Math" panose="02040503050406030204" pitchFamily="18" charset="0"/>
                            </a:rPr>
                          </m:ctrlPr>
                        </m:sSubPr>
                        <m:e>
                          <m:r>
                            <a:rPr lang="es-EC" i="1">
                              <a:latin typeface="Cambria Math" panose="02040503050406030204" pitchFamily="18" charset="0"/>
                              <a:ea typeface="Cambria Math" panose="02040503050406030204" pitchFamily="18" charset="0"/>
                            </a:rPr>
                            <m:t>𝐹</m:t>
                          </m:r>
                        </m:e>
                        <m:sub>
                          <m:r>
                            <a:rPr lang="es-EC" b="0" i="1" smtClean="0">
                              <a:latin typeface="Cambria Math" panose="02040503050406030204" pitchFamily="18" charset="0"/>
                              <a:ea typeface="Cambria Math" panose="02040503050406030204" pitchFamily="18" charset="0"/>
                            </a:rPr>
                            <m:t>𝑛</m:t>
                          </m:r>
                        </m:sub>
                      </m:sSub>
                      <m:r>
                        <a:rPr lang="es-EC" b="0" i="1" smtClean="0">
                          <a:latin typeface="Cambria Math" panose="02040503050406030204" pitchFamily="18" charset="0"/>
                          <a:ea typeface="Cambria Math" panose="02040503050406030204" pitchFamily="18" charset="0"/>
                        </a:rPr>
                        <m:t>=0.60</m:t>
                      </m:r>
                      <m:sSub>
                        <m:sSubPr>
                          <m:ctrlPr>
                            <a:rPr lang="es-EC" i="1">
                              <a:latin typeface="Cambria Math" panose="02040503050406030204" pitchFamily="18" charset="0"/>
                              <a:ea typeface="Cambria Math" panose="02040503050406030204" pitchFamily="18" charset="0"/>
                            </a:rPr>
                          </m:ctrlPr>
                        </m:sSubPr>
                        <m:e>
                          <m:r>
                            <a:rPr lang="es-EC" i="1">
                              <a:latin typeface="Cambria Math" panose="02040503050406030204" pitchFamily="18" charset="0"/>
                              <a:ea typeface="Cambria Math" panose="02040503050406030204" pitchFamily="18" charset="0"/>
                            </a:rPr>
                            <m:t>𝐹</m:t>
                          </m:r>
                        </m:e>
                        <m:sub>
                          <m:r>
                            <a:rPr lang="es-EC" b="0" i="1" smtClean="0">
                              <a:latin typeface="Cambria Math" panose="02040503050406030204" pitchFamily="18" charset="0"/>
                              <a:ea typeface="Cambria Math" panose="02040503050406030204" pitchFamily="18" charset="0"/>
                            </a:rPr>
                            <m:t>𝑦</m:t>
                          </m:r>
                        </m:sub>
                      </m:sSub>
                      <m:r>
                        <a:rPr lang="es-EC"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𝑒𝑙𝑒𝑐𝑡𝑟𝑜𝑑𝑜</m:t>
                      </m:r>
                      <m:r>
                        <a:rPr lang="es-EC" b="0" i="1" smtClean="0">
                          <a:latin typeface="Cambria Math" panose="02040503050406030204" pitchFamily="18" charset="0"/>
                          <a:ea typeface="Cambria Math" panose="02040503050406030204" pitchFamily="18" charset="0"/>
                        </a:rPr>
                        <m:t>)</m:t>
                      </m:r>
                    </m:oMath>
                  </m:oMathPara>
                </a14:m>
                <a:endParaRPr lang="es-EC" dirty="0"/>
              </a:p>
            </p:txBody>
          </p:sp>
        </mc:Choice>
        <mc:Fallback xmlns="">
          <p:sp>
            <p:nvSpPr>
              <p:cNvPr id="40" name="Rectángulo 39"/>
              <p:cNvSpPr>
                <a:spLocks noRot="1" noChangeAspect="1" noMove="1" noResize="1" noEditPoints="1" noAdjustHandles="1" noChangeArrowheads="1" noChangeShapeType="1" noTextEdit="1"/>
              </p:cNvSpPr>
              <p:nvPr/>
            </p:nvSpPr>
            <p:spPr>
              <a:xfrm>
                <a:off x="7558827" y="1959819"/>
                <a:ext cx="3316406" cy="797207"/>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2" name="Rectángulo 41"/>
              <p:cNvSpPr/>
              <p:nvPr/>
            </p:nvSpPr>
            <p:spPr>
              <a:xfrm>
                <a:off x="7558827" y="4121669"/>
                <a:ext cx="3316406" cy="7972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ea typeface="Cambria Math" panose="02040503050406030204" pitchFamily="18" charset="0"/>
                            </a:rPr>
                          </m:ctrlPr>
                        </m:sSubPr>
                        <m:e>
                          <m:r>
                            <a:rPr lang="es-EC" i="1">
                              <a:latin typeface="Cambria Math" panose="02040503050406030204" pitchFamily="18" charset="0"/>
                              <a:ea typeface="Cambria Math" panose="02040503050406030204" pitchFamily="18" charset="0"/>
                            </a:rPr>
                            <m:t>𝐹</m:t>
                          </m:r>
                        </m:e>
                        <m:sub>
                          <m:r>
                            <a:rPr lang="es-EC" i="1">
                              <a:latin typeface="Cambria Math" panose="02040503050406030204" pitchFamily="18" charset="0"/>
                              <a:ea typeface="Cambria Math" panose="02040503050406030204" pitchFamily="18" charset="0"/>
                            </a:rPr>
                            <m:t>𝑛</m:t>
                          </m:r>
                        </m:sub>
                      </m:sSub>
                      <m:r>
                        <a:rPr lang="es-EC" b="0" i="1" smtClean="0">
                          <a:latin typeface="Cambria Math" panose="02040503050406030204" pitchFamily="18" charset="0"/>
                          <a:ea typeface="Cambria Math" panose="02040503050406030204" pitchFamily="18" charset="0"/>
                        </a:rPr>
                        <m:t>=0.60 </m:t>
                      </m:r>
                      <m:sSub>
                        <m:sSubPr>
                          <m:ctrlPr>
                            <a:rPr lang="es-EC" b="0" i="1" smtClean="0">
                              <a:latin typeface="Cambria Math" panose="02040503050406030204" pitchFamily="18" charset="0"/>
                              <a:ea typeface="Cambria Math" panose="02040503050406030204" pitchFamily="18" charset="0"/>
                            </a:rPr>
                          </m:ctrlPr>
                        </m:sSubPr>
                        <m:e>
                          <m:r>
                            <a:rPr lang="es-EC" b="0" i="1" smtClean="0">
                              <a:latin typeface="Cambria Math" panose="02040503050406030204" pitchFamily="18" charset="0"/>
                              <a:ea typeface="Cambria Math" panose="02040503050406030204" pitchFamily="18" charset="0"/>
                            </a:rPr>
                            <m:t>𝐹</m:t>
                          </m:r>
                        </m:e>
                        <m:sub>
                          <m:r>
                            <a:rPr lang="es-EC" b="0" i="1" smtClean="0">
                              <a:latin typeface="Cambria Math" panose="02040503050406030204" pitchFamily="18" charset="0"/>
                              <a:ea typeface="Cambria Math" panose="02040503050406030204" pitchFamily="18" charset="0"/>
                            </a:rPr>
                            <m:t>𝑦</m:t>
                          </m:r>
                        </m:sub>
                      </m:sSub>
                      <m:r>
                        <a:rPr lang="es-EC" b="0" i="1" smtClean="0">
                          <a:latin typeface="Cambria Math" panose="02040503050406030204" pitchFamily="18" charset="0"/>
                          <a:ea typeface="Cambria Math" panose="02040503050406030204" pitchFamily="18" charset="0"/>
                        </a:rPr>
                        <m:t>(1.0+0.50</m:t>
                      </m:r>
                      <m:sSup>
                        <m:sSupPr>
                          <m:ctrlPr>
                            <a:rPr lang="es-EC" b="0" i="1" smtClean="0">
                              <a:latin typeface="Cambria Math" panose="02040503050406030204" pitchFamily="18" charset="0"/>
                              <a:ea typeface="Cambria Math" panose="02040503050406030204" pitchFamily="18" charset="0"/>
                            </a:rPr>
                          </m:ctrlPr>
                        </m:sSupPr>
                        <m:e>
                          <m:r>
                            <a:rPr lang="es-EC" b="0" i="1" smtClean="0">
                              <a:latin typeface="Cambria Math" panose="02040503050406030204" pitchFamily="18" charset="0"/>
                              <a:ea typeface="Cambria Math" panose="02040503050406030204" pitchFamily="18" charset="0"/>
                            </a:rPr>
                            <m:t>𝑠𝑒𝑛</m:t>
                          </m:r>
                        </m:e>
                        <m:sup>
                          <m:r>
                            <a:rPr lang="es-EC" b="0" i="1" smtClean="0">
                              <a:latin typeface="Cambria Math" panose="02040503050406030204" pitchFamily="18" charset="0"/>
                              <a:ea typeface="Cambria Math" panose="02040503050406030204" pitchFamily="18" charset="0"/>
                            </a:rPr>
                            <m:t>1.5</m:t>
                          </m:r>
                        </m:sup>
                      </m:sSup>
                      <m:r>
                        <a:rPr lang="es-EC" b="0" i="1" smtClean="0">
                          <a:latin typeface="Cambria Math" panose="02040503050406030204" pitchFamily="18" charset="0"/>
                          <a:ea typeface="Cambria Math" panose="02040503050406030204" pitchFamily="18" charset="0"/>
                        </a:rPr>
                        <m:t>𝜃</m:t>
                      </m:r>
                      <m:r>
                        <a:rPr lang="es-EC" b="0" i="1" smtClean="0">
                          <a:latin typeface="Cambria Math" panose="02040503050406030204" pitchFamily="18" charset="0"/>
                          <a:ea typeface="Cambria Math" panose="02040503050406030204" pitchFamily="18" charset="0"/>
                        </a:rPr>
                        <m:t>)</m:t>
                      </m:r>
                    </m:oMath>
                  </m:oMathPara>
                </a14:m>
                <a:endParaRPr lang="es-EC" dirty="0"/>
              </a:p>
            </p:txBody>
          </p:sp>
        </mc:Choice>
        <mc:Fallback xmlns="">
          <p:sp>
            <p:nvSpPr>
              <p:cNvPr id="42" name="Rectángulo 41"/>
              <p:cNvSpPr>
                <a:spLocks noRot="1" noChangeAspect="1" noMove="1" noResize="1" noEditPoints="1" noAdjustHandles="1" noChangeArrowheads="1" noChangeShapeType="1" noTextEdit="1"/>
              </p:cNvSpPr>
              <p:nvPr/>
            </p:nvSpPr>
            <p:spPr>
              <a:xfrm>
                <a:off x="7558827" y="4121669"/>
                <a:ext cx="3316406" cy="797207"/>
              </a:xfrm>
              <a:prstGeom prst="rect">
                <a:avLst/>
              </a:prstGeom>
              <a:blipFill rotWithShape="0">
                <a:blip r:embed="rId9"/>
                <a:stretch>
                  <a:fillRect l="-183"/>
                </a:stretch>
              </a:blipFill>
            </p:spPr>
            <p:txBody>
              <a:bodyPr/>
              <a:lstStyle/>
              <a:p>
                <a:r>
                  <a:rPr lang="es-EC">
                    <a:noFill/>
                  </a:rPr>
                  <a:t> </a:t>
                </a:r>
              </a:p>
            </p:txBody>
          </p:sp>
        </mc:Fallback>
      </mc:AlternateContent>
      <p:pic>
        <p:nvPicPr>
          <p:cNvPr id="19" name="Imagen 18"/>
          <p:cNvPicPr>
            <a:picLocks noChangeAspect="1"/>
          </p:cNvPicPr>
          <p:nvPr/>
        </p:nvPicPr>
        <p:blipFill>
          <a:blip r:embed="rId10"/>
          <a:stretch>
            <a:fillRect/>
          </a:stretch>
        </p:blipFill>
        <p:spPr>
          <a:xfrm>
            <a:off x="7921605" y="2796792"/>
            <a:ext cx="2138827" cy="1256712"/>
          </a:xfrm>
          <a:prstGeom prst="rect">
            <a:avLst/>
          </a:prstGeom>
        </p:spPr>
      </p:pic>
      <p:pic>
        <p:nvPicPr>
          <p:cNvPr id="20" name="Imagen 19"/>
          <p:cNvPicPr>
            <a:picLocks noChangeAspect="1"/>
          </p:cNvPicPr>
          <p:nvPr/>
        </p:nvPicPr>
        <p:blipFill>
          <a:blip r:embed="rId11"/>
          <a:stretch>
            <a:fillRect/>
          </a:stretch>
        </p:blipFill>
        <p:spPr>
          <a:xfrm>
            <a:off x="8002291" y="5014633"/>
            <a:ext cx="2058141" cy="1263078"/>
          </a:xfrm>
          <a:prstGeom prst="rect">
            <a:avLst/>
          </a:prstGeom>
        </p:spPr>
      </p:pic>
      <p:sp>
        <p:nvSpPr>
          <p:cNvPr id="43" name="Rectángulo 42"/>
          <p:cNvSpPr/>
          <p:nvPr/>
        </p:nvSpPr>
        <p:spPr>
          <a:xfrm>
            <a:off x="920351" y="965743"/>
            <a:ext cx="1646348" cy="707886"/>
          </a:xfrm>
          <a:prstGeom prst="rect">
            <a:avLst/>
          </a:prstGeom>
          <a:noFill/>
        </p:spPr>
        <p:txBody>
          <a:bodyPr wrap="none" lIns="91440" tIns="45720" rIns="91440" bIns="45720">
            <a:spAutoFit/>
          </a:bodyPr>
          <a:lstStyle/>
          <a:p>
            <a:pPr algn="ctr"/>
            <a:r>
              <a:rPr lang="es-ES" sz="4000" b="1" dirty="0" smtClean="0">
                <a:ln w="9525">
                  <a:solidFill>
                    <a:schemeClr val="bg1"/>
                  </a:solidFill>
                  <a:prstDash val="solid"/>
                </a:ln>
                <a:effectLst>
                  <a:outerShdw blurRad="12700" dist="38100" dir="2700000" algn="tl" rotWithShape="0">
                    <a:schemeClr val="bg1">
                      <a:lumMod val="50000"/>
                    </a:schemeClr>
                  </a:outerShdw>
                </a:effectLst>
              </a:rPr>
              <a:t>Pernos</a:t>
            </a:r>
            <a:endParaRPr lang="es-E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mc:AlternateContent xmlns:mc="http://schemas.openxmlformats.org/markup-compatibility/2006" xmlns:a14="http://schemas.microsoft.com/office/drawing/2010/main">
        <mc:Choice Requires="a14">
          <p:sp>
            <p:nvSpPr>
              <p:cNvPr id="44" name="Rectángulo 43"/>
              <p:cNvSpPr/>
              <p:nvPr/>
            </p:nvSpPr>
            <p:spPr>
              <a:xfrm>
                <a:off x="3683253" y="2120081"/>
                <a:ext cx="3316406" cy="7972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Resistencia a corte</a:t>
                </a:r>
              </a:p>
              <a:p>
                <a:pPr algn="ctr"/>
                <a:r>
                  <a:rPr lang="es-EC" dirty="0" smtClean="0"/>
                  <a:t>V= </a:t>
                </a:r>
                <a14:m>
                  <m:oMath xmlns:m="http://schemas.openxmlformats.org/officeDocument/2006/math">
                    <m:r>
                      <a:rPr lang="es-EC" i="1">
                        <a:latin typeface="Cambria Math" panose="02040503050406030204" pitchFamily="18" charset="0"/>
                      </a:rPr>
                      <m:t>0.75∗</m:t>
                    </m:r>
                    <m:d>
                      <m:dPr>
                        <m:ctrlPr>
                          <a:rPr lang="es-EC" i="1">
                            <a:latin typeface="Cambria Math" panose="02040503050406030204" pitchFamily="18" charset="0"/>
                          </a:rPr>
                        </m:ctrlPr>
                      </m:dPr>
                      <m:e>
                        <m:r>
                          <a:rPr lang="es-EC" i="1">
                            <a:latin typeface="Cambria Math" panose="02040503050406030204" pitchFamily="18" charset="0"/>
                          </a:rPr>
                          <m:t>0.4∗</m:t>
                        </m:r>
                        <m:r>
                          <a:rPr lang="es-EC" i="1">
                            <a:latin typeface="Cambria Math" panose="02040503050406030204" pitchFamily="18" charset="0"/>
                          </a:rPr>
                          <m:t>𝐹𝑦𝑝</m:t>
                        </m:r>
                      </m:e>
                    </m:d>
                    <m:r>
                      <a:rPr lang="es-EC" i="1">
                        <a:latin typeface="Cambria Math" panose="02040503050406030204" pitchFamily="18" charset="0"/>
                      </a:rPr>
                      <m:t>∗</m:t>
                    </m:r>
                    <m:r>
                      <a:rPr lang="es-EC" i="1">
                        <a:latin typeface="Cambria Math" panose="02040503050406030204" pitchFamily="18" charset="0"/>
                      </a:rPr>
                      <m:t>𝑁</m:t>
                    </m:r>
                    <m:r>
                      <a:rPr lang="es-EC" i="1">
                        <a:latin typeface="Cambria Math" panose="02040503050406030204" pitchFamily="18" charset="0"/>
                      </a:rPr>
                      <m:t>∗</m:t>
                    </m:r>
                    <m:r>
                      <a:rPr lang="es-EC" i="1">
                        <a:latin typeface="Cambria Math" panose="02040503050406030204" pitchFamily="18" charset="0"/>
                      </a:rPr>
                      <m:t>𝐴𝑝</m:t>
                    </m:r>
                  </m:oMath>
                </a14:m>
                <a:endParaRPr lang="es-EC" dirty="0"/>
              </a:p>
            </p:txBody>
          </p:sp>
        </mc:Choice>
        <mc:Fallback xmlns="">
          <p:sp>
            <p:nvSpPr>
              <p:cNvPr id="44" name="Rectángulo 43"/>
              <p:cNvSpPr>
                <a:spLocks noRot="1" noChangeAspect="1" noMove="1" noResize="1" noEditPoints="1" noAdjustHandles="1" noChangeArrowheads="1" noChangeShapeType="1" noTextEdit="1"/>
              </p:cNvSpPr>
              <p:nvPr/>
            </p:nvSpPr>
            <p:spPr>
              <a:xfrm>
                <a:off x="3683253" y="2120081"/>
                <a:ext cx="3316406" cy="797207"/>
              </a:xfrm>
              <a:prstGeom prst="rect">
                <a:avLst/>
              </a:prstGeom>
              <a:blipFill rotWithShape="0">
                <a:blip r:embed="rId12"/>
                <a:stretch>
                  <a:fillRect b="-150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6" name="Rectángulo 45"/>
              <p:cNvSpPr/>
              <p:nvPr/>
            </p:nvSpPr>
            <p:spPr>
              <a:xfrm>
                <a:off x="7557052" y="2100497"/>
                <a:ext cx="3316406" cy="10927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14:m>
                  <m:oMath xmlns:m="http://schemas.openxmlformats.org/officeDocument/2006/math">
                    <m:sSub>
                      <m:sSubPr>
                        <m:ctrlPr>
                          <a:rPr lang="es-EC" i="1" smtClean="0">
                            <a:latin typeface="Cambria Math" panose="02040503050406030204" pitchFamily="18" charset="0"/>
                            <a:ea typeface="Cambria Math" panose="02040503050406030204" pitchFamily="18" charset="0"/>
                          </a:rPr>
                        </m:ctrlPr>
                      </m:sSubPr>
                      <m:e>
                        <m:r>
                          <a:rPr lang="es-EC" i="1">
                            <a:latin typeface="Cambria Math" panose="02040503050406030204" pitchFamily="18" charset="0"/>
                            <a:ea typeface="Cambria Math" panose="02040503050406030204" pitchFamily="18" charset="0"/>
                          </a:rPr>
                          <m:t>𝐹</m:t>
                        </m:r>
                      </m:e>
                      <m:sub>
                        <m:r>
                          <a:rPr lang="es-EC" b="0" i="1" smtClean="0">
                            <a:latin typeface="Cambria Math" panose="02040503050406030204" pitchFamily="18" charset="0"/>
                            <a:ea typeface="Cambria Math" panose="02040503050406030204" pitchFamily="18" charset="0"/>
                          </a:rPr>
                          <m:t>𝑦𝑝</m:t>
                        </m:r>
                      </m:sub>
                    </m:sSub>
                  </m:oMath>
                </a14:m>
                <a:r>
                  <a:rPr lang="es-EC" dirty="0" smtClean="0"/>
                  <a:t>= esfuerzo de fluencia del perno</a:t>
                </a:r>
              </a:p>
              <a:p>
                <a:r>
                  <a:rPr lang="es-EC" dirty="0" smtClean="0"/>
                  <a:t>N= corte simple/doble</a:t>
                </a:r>
              </a:p>
              <a:p>
                <a:r>
                  <a:rPr lang="es-EC" dirty="0" err="1" smtClean="0"/>
                  <a:t>Ap</a:t>
                </a:r>
                <a:r>
                  <a:rPr lang="es-EC" dirty="0" smtClean="0"/>
                  <a:t>= Área del perno</a:t>
                </a:r>
                <a:endParaRPr lang="es-EC" dirty="0"/>
              </a:p>
            </p:txBody>
          </p:sp>
        </mc:Choice>
        <mc:Fallback xmlns="">
          <p:sp>
            <p:nvSpPr>
              <p:cNvPr id="46" name="Rectángulo 45"/>
              <p:cNvSpPr>
                <a:spLocks noRot="1" noChangeAspect="1" noMove="1" noResize="1" noEditPoints="1" noAdjustHandles="1" noChangeArrowheads="1" noChangeShapeType="1" noTextEdit="1"/>
              </p:cNvSpPr>
              <p:nvPr/>
            </p:nvSpPr>
            <p:spPr>
              <a:xfrm>
                <a:off x="7557052" y="2100497"/>
                <a:ext cx="3316406" cy="1092777"/>
              </a:xfrm>
              <a:prstGeom prst="rect">
                <a:avLst/>
              </a:prstGeom>
              <a:blipFill rotWithShape="0">
                <a:blip r:embed="rId13"/>
                <a:stretch>
                  <a:fillRect l="-1465" t="-7735" b="-1381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7" name="Rectángulo 46"/>
              <p:cNvSpPr/>
              <p:nvPr/>
            </p:nvSpPr>
            <p:spPr>
              <a:xfrm>
                <a:off x="3711641" y="3518066"/>
                <a:ext cx="3318712" cy="99998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Resistencia al aplastamiento (placa)</a:t>
                </a:r>
              </a:p>
              <a:p>
                <a:pPr algn="ctr"/>
                <a:r>
                  <a:rPr lang="es-EC" dirty="0"/>
                  <a:t>A</a:t>
                </a:r>
                <a14:m>
                  <m:oMath xmlns:m="http://schemas.openxmlformats.org/officeDocument/2006/math">
                    <m:r>
                      <a:rPr lang="es-EC" i="1">
                        <a:latin typeface="Cambria Math" panose="02040503050406030204" pitchFamily="18" charset="0"/>
                      </a:rPr>
                      <m:t>=2.4∗0.75∗</m:t>
                    </m:r>
                    <m:r>
                      <a:rPr lang="es-EC" i="1">
                        <a:latin typeface="Cambria Math" panose="02040503050406030204" pitchFamily="18" charset="0"/>
                      </a:rPr>
                      <m:t>𝐹𝑦𝑡</m:t>
                    </m:r>
                    <m:r>
                      <a:rPr lang="es-EC" i="1">
                        <a:latin typeface="Cambria Math" panose="02040503050406030204" pitchFamily="18" charset="0"/>
                      </a:rPr>
                      <m:t>∗</m:t>
                    </m:r>
                    <m:r>
                      <a:rPr lang="es-EC" i="1">
                        <a:latin typeface="Cambria Math" panose="02040503050406030204" pitchFamily="18" charset="0"/>
                      </a:rPr>
                      <m:t>𝑑</m:t>
                    </m:r>
                    <m:r>
                      <a:rPr lang="es-EC" i="1">
                        <a:latin typeface="Cambria Math" panose="02040503050406030204" pitchFamily="18" charset="0"/>
                      </a:rPr>
                      <m:t>∗</m:t>
                    </m:r>
                    <m:r>
                      <a:rPr lang="es-EC" i="1">
                        <a:latin typeface="Cambria Math" panose="02040503050406030204" pitchFamily="18" charset="0"/>
                      </a:rPr>
                      <m:t>𝑡</m:t>
                    </m:r>
                  </m:oMath>
                </a14:m>
                <a:endParaRPr lang="es-EC" dirty="0"/>
              </a:p>
            </p:txBody>
          </p:sp>
        </mc:Choice>
        <mc:Fallback xmlns="">
          <p:sp>
            <p:nvSpPr>
              <p:cNvPr id="47" name="Rectángulo 46"/>
              <p:cNvSpPr>
                <a:spLocks noRot="1" noChangeAspect="1" noMove="1" noResize="1" noEditPoints="1" noAdjustHandles="1" noChangeArrowheads="1" noChangeShapeType="1" noTextEdit="1"/>
              </p:cNvSpPr>
              <p:nvPr/>
            </p:nvSpPr>
            <p:spPr>
              <a:xfrm>
                <a:off x="3711641" y="3518066"/>
                <a:ext cx="3318712" cy="999989"/>
              </a:xfrm>
              <a:prstGeom prst="rect">
                <a:avLst/>
              </a:prstGeom>
              <a:blipFill rotWithShape="0">
                <a:blip r:embed="rId14"/>
                <a:stretch>
                  <a:fillRect b="-481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8" name="Rectángulo 47"/>
              <p:cNvSpPr/>
              <p:nvPr/>
            </p:nvSpPr>
            <p:spPr>
              <a:xfrm>
                <a:off x="7578987" y="3476591"/>
                <a:ext cx="3316406" cy="10927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14:m>
                  <m:oMath xmlns:m="http://schemas.openxmlformats.org/officeDocument/2006/math">
                    <m:sSub>
                      <m:sSubPr>
                        <m:ctrlPr>
                          <a:rPr lang="es-EC" i="1" smtClean="0">
                            <a:latin typeface="Cambria Math" panose="02040503050406030204" pitchFamily="18" charset="0"/>
                            <a:ea typeface="Cambria Math" panose="02040503050406030204" pitchFamily="18" charset="0"/>
                          </a:rPr>
                        </m:ctrlPr>
                      </m:sSubPr>
                      <m:e>
                        <m:r>
                          <a:rPr lang="es-EC" i="1">
                            <a:latin typeface="Cambria Math" panose="02040503050406030204" pitchFamily="18" charset="0"/>
                            <a:ea typeface="Cambria Math" panose="02040503050406030204" pitchFamily="18" charset="0"/>
                          </a:rPr>
                          <m:t>𝐹</m:t>
                        </m:r>
                      </m:e>
                      <m:sub>
                        <m:r>
                          <a:rPr lang="es-EC" b="0" i="1" smtClean="0">
                            <a:latin typeface="Cambria Math" panose="02040503050406030204" pitchFamily="18" charset="0"/>
                            <a:ea typeface="Cambria Math" panose="02040503050406030204" pitchFamily="18" charset="0"/>
                          </a:rPr>
                          <m:t>𝑦𝑡</m:t>
                        </m:r>
                      </m:sub>
                    </m:sSub>
                  </m:oMath>
                </a14:m>
                <a:r>
                  <a:rPr lang="es-EC" dirty="0" smtClean="0"/>
                  <a:t>= esfuerzo de fluencia de la placa</a:t>
                </a:r>
              </a:p>
              <a:p>
                <a:r>
                  <a:rPr lang="es-EC" dirty="0" smtClean="0"/>
                  <a:t>d= diámetro del perno</a:t>
                </a:r>
              </a:p>
              <a:p>
                <a:r>
                  <a:rPr lang="es-EC" dirty="0" smtClean="0"/>
                  <a:t>t= espesor de la placa</a:t>
                </a:r>
                <a:endParaRPr lang="es-EC" dirty="0"/>
              </a:p>
            </p:txBody>
          </p:sp>
        </mc:Choice>
        <mc:Fallback xmlns="">
          <p:sp>
            <p:nvSpPr>
              <p:cNvPr id="48" name="Rectángulo 47"/>
              <p:cNvSpPr>
                <a:spLocks noRot="1" noChangeAspect="1" noMove="1" noResize="1" noEditPoints="1" noAdjustHandles="1" noChangeArrowheads="1" noChangeShapeType="1" noTextEdit="1"/>
              </p:cNvSpPr>
              <p:nvPr/>
            </p:nvSpPr>
            <p:spPr>
              <a:xfrm>
                <a:off x="7578987" y="3476591"/>
                <a:ext cx="3316406" cy="1092777"/>
              </a:xfrm>
              <a:prstGeom prst="rect">
                <a:avLst/>
              </a:prstGeom>
              <a:blipFill rotWithShape="0">
                <a:blip r:embed="rId15"/>
                <a:stretch>
                  <a:fillRect l="-1282" t="-7143" b="-13736"/>
                </a:stretch>
              </a:blipFill>
            </p:spPr>
            <p:txBody>
              <a:bodyPr/>
              <a:lstStyle/>
              <a:p>
                <a:r>
                  <a:rPr lang="es-EC">
                    <a:noFill/>
                  </a:rPr>
                  <a:t> </a:t>
                </a:r>
              </a:p>
            </p:txBody>
          </p:sp>
        </mc:Fallback>
      </mc:AlternateContent>
    </p:spTree>
    <p:extLst>
      <p:ext uri="{BB962C8B-B14F-4D97-AF65-F5344CB8AC3E}">
        <p14:creationId xmlns:p14="http://schemas.microsoft.com/office/powerpoint/2010/main" val="402511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40"/>
                                        </p:tgtEl>
                                      </p:cBhvr>
                                    </p:animEffect>
                                    <p:set>
                                      <p:cBhvr>
                                        <p:cTn id="36" dur="1" fill="hold">
                                          <p:stCondLst>
                                            <p:cond delay="499"/>
                                          </p:stCondLst>
                                        </p:cTn>
                                        <p:tgtEl>
                                          <p:spTgt spid="40"/>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9"/>
                                        </p:tgtEl>
                                      </p:cBhvr>
                                    </p:animEffect>
                                    <p:set>
                                      <p:cBhvr>
                                        <p:cTn id="48" dur="1" fill="hold">
                                          <p:stCondLst>
                                            <p:cond delay="499"/>
                                          </p:stCondLst>
                                        </p:cTn>
                                        <p:tgtEl>
                                          <p:spTgt spid="3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2" nodeType="clickEffect">
                                  <p:stCondLst>
                                    <p:cond delay="0"/>
                                  </p:stCondLst>
                                  <p:childTnLst>
                                    <p:set>
                                      <p:cBhvr>
                                        <p:cTn id="78" dur="1" fill="hold">
                                          <p:stCondLst>
                                            <p:cond delay="0"/>
                                          </p:stCondLst>
                                        </p:cTn>
                                        <p:tgtEl>
                                          <p:spTgt spid="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44"/>
                                        </p:tgtEl>
                                      </p:cBhvr>
                                    </p:animEffect>
                                    <p:set>
                                      <p:cBhvr>
                                        <p:cTn id="95" dur="1" fill="hold">
                                          <p:stCondLst>
                                            <p:cond delay="499"/>
                                          </p:stCondLst>
                                        </p:cTn>
                                        <p:tgtEl>
                                          <p:spTgt spid="44"/>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46"/>
                                        </p:tgtEl>
                                      </p:cBhvr>
                                    </p:animEffect>
                                    <p:set>
                                      <p:cBhvr>
                                        <p:cTn id="98" dur="1" fill="hold">
                                          <p:stCondLst>
                                            <p:cond delay="499"/>
                                          </p:stCondLst>
                                        </p:cTn>
                                        <p:tgtEl>
                                          <p:spTgt spid="46"/>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47"/>
                                        </p:tgtEl>
                                      </p:cBhvr>
                                    </p:animEffect>
                                    <p:set>
                                      <p:cBhvr>
                                        <p:cTn id="101" dur="1" fill="hold">
                                          <p:stCondLst>
                                            <p:cond delay="499"/>
                                          </p:stCondLst>
                                        </p:cTn>
                                        <p:tgtEl>
                                          <p:spTgt spid="47"/>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3" nodeType="clickEffect">
                                  <p:stCondLst>
                                    <p:cond delay="0"/>
                                  </p:stCondLst>
                                  <p:childTnLst>
                                    <p:animEffect transition="out" filter="fade">
                                      <p:cBhvr>
                                        <p:cTn id="108" dur="500"/>
                                        <p:tgtEl>
                                          <p:spTgt spid="5"/>
                                        </p:tgtEl>
                                      </p:cBhvr>
                                    </p:animEffect>
                                    <p:set>
                                      <p:cBhvr>
                                        <p:cTn id="109" dur="1" fill="hold">
                                          <p:stCondLst>
                                            <p:cond delay="499"/>
                                          </p:stCondLst>
                                        </p:cTn>
                                        <p:tgtEl>
                                          <p:spTgt spid="5"/>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43"/>
                                        </p:tgtEl>
                                      </p:cBhvr>
                                    </p:animEffect>
                                    <p:set>
                                      <p:cBhvr>
                                        <p:cTn id="112" dur="1" fill="hold">
                                          <p:stCondLst>
                                            <p:cond delay="499"/>
                                          </p:stCondLst>
                                        </p:cTn>
                                        <p:tgtEl>
                                          <p:spTgt spid="43"/>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7"/>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146"/>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37"/>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614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5" grpId="0" animBg="1"/>
      <p:bldP spid="5" grpId="1" animBg="1"/>
      <p:bldP spid="5" grpId="2" animBg="1"/>
      <p:bldP spid="5" grpId="3" animBg="1"/>
      <p:bldP spid="23" grpId="0" animBg="1"/>
      <p:bldP spid="23" grpId="1" animBg="1"/>
      <p:bldP spid="24" grpId="0" animBg="1"/>
      <p:bldP spid="24" grpId="1" animBg="1"/>
      <p:bldP spid="16" grpId="0"/>
      <p:bldP spid="36" grpId="0"/>
      <p:bldP spid="37" grpId="0"/>
      <p:bldP spid="17" grpId="0" animBg="1"/>
      <p:bldP spid="18" grpId="0" animBg="1"/>
      <p:bldP spid="18" grpId="1" animBg="1"/>
      <p:bldP spid="39" grpId="0" animBg="1"/>
      <p:bldP spid="39" grpId="1" animBg="1"/>
      <p:bldP spid="40" grpId="0" animBg="1"/>
      <p:bldP spid="40" grpId="1" animBg="1"/>
      <p:bldP spid="42" grpId="0" animBg="1"/>
      <p:bldP spid="42" grpId="1" animBg="1"/>
      <p:bldP spid="43" grpId="0"/>
      <p:bldP spid="43" grpId="1"/>
      <p:bldP spid="44" grpId="0" animBg="1"/>
      <p:bldP spid="44" grpId="1" animBg="1"/>
      <p:bldP spid="46" grpId="0" animBg="1"/>
      <p:bldP spid="46" grpId="1" animBg="1"/>
      <p:bldP spid="47" grpId="0" animBg="1"/>
      <p:bldP spid="47" grpId="1" animBg="1"/>
      <p:bldP spid="48" grpId="0" animBg="1"/>
      <p:bldP spid="4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25</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68632" y="144108"/>
            <a:ext cx="10598253" cy="461665"/>
          </a:xfrm>
          <a:prstGeom prst="rect">
            <a:avLst/>
          </a:prstGeom>
          <a:noFill/>
          <a:ln>
            <a:noFill/>
          </a:ln>
        </p:spPr>
        <p:txBody>
          <a:bodyPr wrap="square" rtlCol="0">
            <a:spAutoFit/>
          </a:bodyPr>
          <a:lstStyle/>
          <a:p>
            <a:r>
              <a:rPr lang="es-ES" sz="2400" b="1" dirty="0" smtClean="0">
                <a:ln>
                  <a:solidFill>
                    <a:schemeClr val="tx1"/>
                  </a:solidFill>
                </a:ln>
              </a:rPr>
              <a:t>NUDOS EN CERCHAS METÁLICAS: Coliseo Multiuso</a:t>
            </a:r>
            <a:endParaRPr lang="es-ES" sz="2400" dirty="0">
              <a:ln>
                <a:solidFill>
                  <a:schemeClr val="tx1"/>
                </a:solidFill>
              </a:ln>
            </a:endParaRPr>
          </a:p>
        </p:txBody>
      </p:sp>
      <p:sp>
        <p:nvSpPr>
          <p:cNvPr id="3" name="Rectángulo 2"/>
          <p:cNvSpPr/>
          <p:nvPr/>
        </p:nvSpPr>
        <p:spPr>
          <a:xfrm>
            <a:off x="151755" y="1201003"/>
            <a:ext cx="5716782" cy="48190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39" name="Rectángulo 38"/>
          <p:cNvSpPr/>
          <p:nvPr/>
        </p:nvSpPr>
        <p:spPr>
          <a:xfrm>
            <a:off x="6102815" y="1201002"/>
            <a:ext cx="5716782" cy="48190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40" name="Rectángulo 39"/>
          <p:cNvSpPr/>
          <p:nvPr/>
        </p:nvSpPr>
        <p:spPr>
          <a:xfrm>
            <a:off x="5185416" y="520831"/>
            <a:ext cx="1568058" cy="707886"/>
          </a:xfrm>
          <a:prstGeom prst="rect">
            <a:avLst/>
          </a:prstGeom>
          <a:noFill/>
        </p:spPr>
        <p:txBody>
          <a:bodyPr wrap="none" lIns="91440" tIns="45720" rIns="91440" bIns="45720">
            <a:spAutoFit/>
          </a:bodyPr>
          <a:lstStyle/>
          <a:p>
            <a:pPr algn="ctr"/>
            <a:r>
              <a:rPr lang="es-ES" sz="4000" b="1" cap="none" spc="0" dirty="0" smtClean="0">
                <a:ln w="0"/>
                <a:solidFill>
                  <a:srgbClr val="FF0000"/>
                </a:solidFill>
                <a:effectLst>
                  <a:outerShdw blurRad="38100" dist="19050" dir="2700000" algn="tl" rotWithShape="0">
                    <a:schemeClr val="dk1">
                      <a:alpha val="40000"/>
                    </a:schemeClr>
                  </a:outerShdw>
                </a:effectLst>
              </a:rPr>
              <a:t>TIPO 1</a:t>
            </a:r>
            <a:endParaRPr lang="es-ES" sz="4000" b="1" cap="none" spc="0" dirty="0">
              <a:ln w="0"/>
              <a:solidFill>
                <a:srgbClr val="FF0000"/>
              </a:solidFill>
              <a:effectLst>
                <a:outerShdw blurRad="38100" dist="19050" dir="2700000" algn="tl" rotWithShape="0">
                  <a:schemeClr val="dk1">
                    <a:alpha val="40000"/>
                  </a:schemeClr>
                </a:outerShdw>
              </a:effectLst>
            </a:endParaRPr>
          </a:p>
        </p:txBody>
      </p:sp>
      <p:sp>
        <p:nvSpPr>
          <p:cNvPr id="14" name="Rectángulo 13"/>
          <p:cNvSpPr/>
          <p:nvPr/>
        </p:nvSpPr>
        <p:spPr>
          <a:xfrm>
            <a:off x="1868872" y="1065562"/>
            <a:ext cx="2279983" cy="707886"/>
          </a:xfrm>
          <a:prstGeom prst="rect">
            <a:avLst/>
          </a:prstGeom>
          <a:noFill/>
        </p:spPr>
        <p:txBody>
          <a:bodyPr wrap="none" lIns="91440" tIns="45720" rIns="91440" bIns="45720">
            <a:spAutoFit/>
          </a:bodyPr>
          <a:lstStyle/>
          <a:p>
            <a:pPr algn="ctr"/>
            <a:r>
              <a:rPr lang="es-ES" sz="40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Ubicación</a:t>
            </a:r>
            <a:endParaRPr lang="es-ES" sz="40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17" name="Imagen 16"/>
          <p:cNvPicPr>
            <a:picLocks noChangeAspect="1"/>
          </p:cNvPicPr>
          <p:nvPr/>
        </p:nvPicPr>
        <p:blipFill>
          <a:blip r:embed="rId3"/>
          <a:stretch>
            <a:fillRect/>
          </a:stretch>
        </p:blipFill>
        <p:spPr>
          <a:xfrm>
            <a:off x="268632" y="1879887"/>
            <a:ext cx="5564239" cy="1452779"/>
          </a:xfrm>
          <a:prstGeom prst="rect">
            <a:avLst/>
          </a:prstGeom>
        </p:spPr>
      </p:pic>
      <p:pic>
        <p:nvPicPr>
          <p:cNvPr id="18" name="Imagen 17"/>
          <p:cNvPicPr>
            <a:picLocks noChangeAspect="1"/>
          </p:cNvPicPr>
          <p:nvPr/>
        </p:nvPicPr>
        <p:blipFill rotWithShape="1">
          <a:blip r:embed="rId3"/>
          <a:srcRect l="43492" r="30941" b="29114"/>
          <a:stretch/>
        </p:blipFill>
        <p:spPr>
          <a:xfrm>
            <a:off x="1478865" y="3439105"/>
            <a:ext cx="3289111" cy="2380857"/>
          </a:xfrm>
          <a:prstGeom prst="rect">
            <a:avLst/>
          </a:prstGeom>
        </p:spPr>
      </p:pic>
      <p:pic>
        <p:nvPicPr>
          <p:cNvPr id="44" name="Imagen 43"/>
          <p:cNvPicPr>
            <a:picLocks noChangeAspect="1"/>
          </p:cNvPicPr>
          <p:nvPr/>
        </p:nvPicPr>
        <p:blipFill>
          <a:blip r:embed="rId4"/>
          <a:stretch>
            <a:fillRect/>
          </a:stretch>
        </p:blipFill>
        <p:spPr>
          <a:xfrm>
            <a:off x="6485093" y="1322518"/>
            <a:ext cx="4999952" cy="4497444"/>
          </a:xfrm>
          <a:prstGeom prst="rect">
            <a:avLst/>
          </a:prstGeom>
        </p:spPr>
      </p:pic>
      <p:sp>
        <p:nvSpPr>
          <p:cNvPr id="45" name="Rectángulo 44"/>
          <p:cNvSpPr/>
          <p:nvPr/>
        </p:nvSpPr>
        <p:spPr>
          <a:xfrm>
            <a:off x="5185416" y="508193"/>
            <a:ext cx="1568058" cy="707886"/>
          </a:xfrm>
          <a:prstGeom prst="rect">
            <a:avLst/>
          </a:prstGeom>
          <a:noFill/>
        </p:spPr>
        <p:txBody>
          <a:bodyPr wrap="none" lIns="91440" tIns="45720" rIns="91440" bIns="45720">
            <a:spAutoFit/>
          </a:bodyPr>
          <a:lstStyle/>
          <a:p>
            <a:pPr algn="ctr"/>
            <a:r>
              <a:rPr lang="es-ES" sz="4000" b="1" cap="none" spc="0" dirty="0" smtClean="0">
                <a:ln w="0"/>
                <a:solidFill>
                  <a:srgbClr val="FF0000"/>
                </a:solidFill>
                <a:effectLst>
                  <a:outerShdw blurRad="38100" dist="19050" dir="2700000" algn="tl" rotWithShape="0">
                    <a:schemeClr val="dk1">
                      <a:alpha val="40000"/>
                    </a:schemeClr>
                  </a:outerShdw>
                </a:effectLst>
              </a:rPr>
              <a:t>TIPO 2</a:t>
            </a:r>
            <a:endParaRPr lang="es-ES" sz="4000" b="1" cap="none" spc="0" dirty="0">
              <a:ln w="0"/>
              <a:solidFill>
                <a:srgbClr val="FF0000"/>
              </a:solidFill>
              <a:effectLst>
                <a:outerShdw blurRad="38100" dist="19050" dir="2700000" algn="tl" rotWithShape="0">
                  <a:schemeClr val="dk1">
                    <a:alpha val="40000"/>
                  </a:schemeClr>
                </a:outerShdw>
              </a:effectLst>
            </a:endParaRPr>
          </a:p>
        </p:txBody>
      </p:sp>
      <p:pic>
        <p:nvPicPr>
          <p:cNvPr id="19" name="Imagen 18"/>
          <p:cNvPicPr>
            <a:picLocks noChangeAspect="1"/>
          </p:cNvPicPr>
          <p:nvPr/>
        </p:nvPicPr>
        <p:blipFill>
          <a:blip r:embed="rId5"/>
          <a:stretch>
            <a:fillRect/>
          </a:stretch>
        </p:blipFill>
        <p:spPr>
          <a:xfrm>
            <a:off x="285398" y="2075568"/>
            <a:ext cx="5547473" cy="993652"/>
          </a:xfrm>
          <a:prstGeom prst="rect">
            <a:avLst/>
          </a:prstGeom>
        </p:spPr>
      </p:pic>
      <p:pic>
        <p:nvPicPr>
          <p:cNvPr id="20" name="Imagen 19"/>
          <p:cNvPicPr>
            <a:picLocks noChangeAspect="1"/>
          </p:cNvPicPr>
          <p:nvPr/>
        </p:nvPicPr>
        <p:blipFill>
          <a:blip r:embed="rId6"/>
          <a:stretch>
            <a:fillRect/>
          </a:stretch>
        </p:blipFill>
        <p:spPr>
          <a:xfrm>
            <a:off x="1280543" y="3100833"/>
            <a:ext cx="3456639" cy="2753152"/>
          </a:xfrm>
          <a:prstGeom prst="rect">
            <a:avLst/>
          </a:prstGeom>
        </p:spPr>
      </p:pic>
      <p:pic>
        <p:nvPicPr>
          <p:cNvPr id="46" name="Imagen 45"/>
          <p:cNvPicPr>
            <a:picLocks noChangeAspect="1"/>
          </p:cNvPicPr>
          <p:nvPr/>
        </p:nvPicPr>
        <p:blipFill>
          <a:blip r:embed="rId7"/>
          <a:stretch>
            <a:fillRect/>
          </a:stretch>
        </p:blipFill>
        <p:spPr>
          <a:xfrm>
            <a:off x="6224535" y="1419505"/>
            <a:ext cx="5521067" cy="4130576"/>
          </a:xfrm>
          <a:prstGeom prst="rect">
            <a:avLst/>
          </a:prstGeom>
        </p:spPr>
      </p:pic>
      <p:sp>
        <p:nvSpPr>
          <p:cNvPr id="47" name="Rectángulo 46"/>
          <p:cNvSpPr/>
          <p:nvPr/>
        </p:nvSpPr>
        <p:spPr>
          <a:xfrm>
            <a:off x="5160320" y="520831"/>
            <a:ext cx="1568058" cy="707886"/>
          </a:xfrm>
          <a:prstGeom prst="rect">
            <a:avLst/>
          </a:prstGeom>
          <a:noFill/>
        </p:spPr>
        <p:txBody>
          <a:bodyPr wrap="none" lIns="91440" tIns="45720" rIns="91440" bIns="45720">
            <a:spAutoFit/>
          </a:bodyPr>
          <a:lstStyle/>
          <a:p>
            <a:pPr algn="ctr"/>
            <a:r>
              <a:rPr lang="es-ES" sz="4000" b="1" cap="none" spc="0" dirty="0" smtClean="0">
                <a:ln w="0"/>
                <a:solidFill>
                  <a:srgbClr val="FF0000"/>
                </a:solidFill>
                <a:effectLst>
                  <a:outerShdw blurRad="38100" dist="19050" dir="2700000" algn="tl" rotWithShape="0">
                    <a:schemeClr val="dk1">
                      <a:alpha val="40000"/>
                    </a:schemeClr>
                  </a:outerShdw>
                </a:effectLst>
              </a:rPr>
              <a:t>TIPO 3</a:t>
            </a:r>
            <a:endParaRPr lang="es-ES" sz="4000" b="1" cap="none" spc="0" dirty="0">
              <a:ln w="0"/>
              <a:solidFill>
                <a:srgbClr val="FF0000"/>
              </a:solidFill>
              <a:effectLst>
                <a:outerShdw blurRad="38100" dist="19050" dir="2700000" algn="tl" rotWithShape="0">
                  <a:schemeClr val="dk1">
                    <a:alpha val="40000"/>
                  </a:schemeClr>
                </a:outerShdw>
              </a:effectLst>
            </a:endParaRPr>
          </a:p>
        </p:txBody>
      </p:sp>
      <p:pic>
        <p:nvPicPr>
          <p:cNvPr id="21" name="Imagen 20"/>
          <p:cNvPicPr>
            <a:picLocks noChangeAspect="1"/>
          </p:cNvPicPr>
          <p:nvPr/>
        </p:nvPicPr>
        <p:blipFill>
          <a:blip r:embed="rId8"/>
          <a:stretch>
            <a:fillRect/>
          </a:stretch>
        </p:blipFill>
        <p:spPr>
          <a:xfrm>
            <a:off x="1307366" y="2934798"/>
            <a:ext cx="3486770" cy="2803552"/>
          </a:xfrm>
          <a:prstGeom prst="rect">
            <a:avLst/>
          </a:prstGeom>
        </p:spPr>
      </p:pic>
      <p:pic>
        <p:nvPicPr>
          <p:cNvPr id="48" name="Imagen 47"/>
          <p:cNvPicPr>
            <a:picLocks noChangeAspect="1"/>
          </p:cNvPicPr>
          <p:nvPr/>
        </p:nvPicPr>
        <p:blipFill>
          <a:blip r:embed="rId9"/>
          <a:stretch>
            <a:fillRect/>
          </a:stretch>
        </p:blipFill>
        <p:spPr>
          <a:xfrm>
            <a:off x="6152588" y="1442558"/>
            <a:ext cx="5570561" cy="4207551"/>
          </a:xfrm>
          <a:prstGeom prst="rect">
            <a:avLst/>
          </a:prstGeom>
        </p:spPr>
      </p:pic>
      <p:sp>
        <p:nvSpPr>
          <p:cNvPr id="49" name="Rectángulo 48"/>
          <p:cNvSpPr/>
          <p:nvPr/>
        </p:nvSpPr>
        <p:spPr>
          <a:xfrm>
            <a:off x="5194633" y="508193"/>
            <a:ext cx="1568058" cy="707886"/>
          </a:xfrm>
          <a:prstGeom prst="rect">
            <a:avLst/>
          </a:prstGeom>
          <a:noFill/>
        </p:spPr>
        <p:txBody>
          <a:bodyPr wrap="none" lIns="91440" tIns="45720" rIns="91440" bIns="45720">
            <a:spAutoFit/>
          </a:bodyPr>
          <a:lstStyle/>
          <a:p>
            <a:pPr algn="ctr"/>
            <a:r>
              <a:rPr lang="es-ES" sz="4000" b="1" cap="none" spc="0" dirty="0" smtClean="0">
                <a:ln w="0"/>
                <a:solidFill>
                  <a:srgbClr val="FF0000"/>
                </a:solidFill>
                <a:effectLst>
                  <a:outerShdw blurRad="38100" dist="19050" dir="2700000" algn="tl" rotWithShape="0">
                    <a:schemeClr val="dk1">
                      <a:alpha val="40000"/>
                    </a:schemeClr>
                  </a:outerShdw>
                </a:effectLst>
              </a:rPr>
              <a:t>TIPO 4</a:t>
            </a:r>
            <a:endParaRPr lang="es-ES" sz="4000" b="1" cap="none" spc="0" dirty="0">
              <a:ln w="0"/>
              <a:solidFill>
                <a:srgbClr val="FF0000"/>
              </a:solidFill>
              <a:effectLst>
                <a:outerShdw blurRad="38100" dist="19050" dir="2700000" algn="tl" rotWithShape="0">
                  <a:schemeClr val="dk1">
                    <a:alpha val="40000"/>
                  </a:schemeClr>
                </a:outerShdw>
              </a:effectLst>
            </a:endParaRPr>
          </a:p>
        </p:txBody>
      </p:sp>
      <p:pic>
        <p:nvPicPr>
          <p:cNvPr id="22" name="Imagen 21"/>
          <p:cNvPicPr>
            <a:picLocks noChangeAspect="1"/>
          </p:cNvPicPr>
          <p:nvPr/>
        </p:nvPicPr>
        <p:blipFill>
          <a:blip r:embed="rId10"/>
          <a:stretch>
            <a:fillRect/>
          </a:stretch>
        </p:blipFill>
        <p:spPr>
          <a:xfrm>
            <a:off x="1264813" y="2996508"/>
            <a:ext cx="3571875" cy="2390775"/>
          </a:xfrm>
          <a:prstGeom prst="rect">
            <a:avLst/>
          </a:prstGeom>
        </p:spPr>
      </p:pic>
      <p:pic>
        <p:nvPicPr>
          <p:cNvPr id="52" name="Imagen 51"/>
          <p:cNvPicPr>
            <a:picLocks noChangeAspect="1"/>
          </p:cNvPicPr>
          <p:nvPr/>
        </p:nvPicPr>
        <p:blipFill>
          <a:blip r:embed="rId11"/>
          <a:stretch>
            <a:fillRect/>
          </a:stretch>
        </p:blipFill>
        <p:spPr>
          <a:xfrm>
            <a:off x="6890505" y="1245839"/>
            <a:ext cx="4038600" cy="4705350"/>
          </a:xfrm>
          <a:prstGeom prst="rect">
            <a:avLst/>
          </a:prstGeom>
        </p:spPr>
      </p:pic>
      <p:sp>
        <p:nvSpPr>
          <p:cNvPr id="54" name="Rectángulo 53"/>
          <p:cNvSpPr/>
          <p:nvPr/>
        </p:nvSpPr>
        <p:spPr>
          <a:xfrm>
            <a:off x="5176199" y="536638"/>
            <a:ext cx="1568058" cy="707886"/>
          </a:xfrm>
          <a:prstGeom prst="rect">
            <a:avLst/>
          </a:prstGeom>
          <a:noFill/>
        </p:spPr>
        <p:txBody>
          <a:bodyPr wrap="none" lIns="91440" tIns="45720" rIns="91440" bIns="45720">
            <a:spAutoFit/>
          </a:bodyPr>
          <a:lstStyle/>
          <a:p>
            <a:pPr algn="ctr"/>
            <a:r>
              <a:rPr lang="es-ES" sz="4000" b="1" cap="none" spc="0" dirty="0" smtClean="0">
                <a:ln w="0"/>
                <a:solidFill>
                  <a:srgbClr val="FF0000"/>
                </a:solidFill>
                <a:effectLst>
                  <a:outerShdw blurRad="38100" dist="19050" dir="2700000" algn="tl" rotWithShape="0">
                    <a:schemeClr val="dk1">
                      <a:alpha val="40000"/>
                    </a:schemeClr>
                  </a:outerShdw>
                </a:effectLst>
              </a:rPr>
              <a:t>TIPO 5</a:t>
            </a:r>
            <a:endParaRPr lang="es-ES" sz="4000" b="1" cap="none" spc="0" dirty="0">
              <a:ln w="0"/>
              <a:solidFill>
                <a:srgbClr val="FF0000"/>
              </a:solidFill>
              <a:effectLst>
                <a:outerShdw blurRad="38100" dist="19050" dir="2700000" algn="tl" rotWithShape="0">
                  <a:schemeClr val="dk1">
                    <a:alpha val="40000"/>
                  </a:schemeClr>
                </a:outerShdw>
              </a:effectLst>
            </a:endParaRPr>
          </a:p>
        </p:txBody>
      </p:sp>
      <p:pic>
        <p:nvPicPr>
          <p:cNvPr id="23" name="Imagen 22"/>
          <p:cNvPicPr>
            <a:picLocks noChangeAspect="1"/>
          </p:cNvPicPr>
          <p:nvPr/>
        </p:nvPicPr>
        <p:blipFill>
          <a:blip r:embed="rId12"/>
          <a:stretch>
            <a:fillRect/>
          </a:stretch>
        </p:blipFill>
        <p:spPr>
          <a:xfrm>
            <a:off x="1694960" y="2767767"/>
            <a:ext cx="2908882" cy="2938995"/>
          </a:xfrm>
          <a:prstGeom prst="rect">
            <a:avLst/>
          </a:prstGeom>
        </p:spPr>
      </p:pic>
      <p:pic>
        <p:nvPicPr>
          <p:cNvPr id="55" name="Imagen 54"/>
          <p:cNvPicPr>
            <a:picLocks noChangeAspect="1"/>
          </p:cNvPicPr>
          <p:nvPr/>
        </p:nvPicPr>
        <p:blipFill rotWithShape="1">
          <a:blip r:embed="rId13"/>
          <a:srcRect t="1455"/>
          <a:stretch/>
        </p:blipFill>
        <p:spPr>
          <a:xfrm>
            <a:off x="6710798" y="1257300"/>
            <a:ext cx="4330242" cy="4788485"/>
          </a:xfrm>
          <a:prstGeom prst="rect">
            <a:avLst/>
          </a:prstGeom>
        </p:spPr>
      </p:pic>
      <p:pic>
        <p:nvPicPr>
          <p:cNvPr id="56" name="Imagen 55"/>
          <p:cNvPicPr>
            <a:picLocks noChangeAspect="1"/>
          </p:cNvPicPr>
          <p:nvPr/>
        </p:nvPicPr>
        <p:blipFill>
          <a:blip r:embed="rId14"/>
          <a:stretch>
            <a:fillRect/>
          </a:stretch>
        </p:blipFill>
        <p:spPr>
          <a:xfrm>
            <a:off x="6511253" y="1225671"/>
            <a:ext cx="4678302" cy="4766739"/>
          </a:xfrm>
          <a:prstGeom prst="rect">
            <a:avLst/>
          </a:prstGeom>
        </p:spPr>
      </p:pic>
    </p:spTree>
    <p:extLst>
      <p:ext uri="{BB962C8B-B14F-4D97-AF65-F5344CB8AC3E}">
        <p14:creationId xmlns:p14="http://schemas.microsoft.com/office/powerpoint/2010/main" val="60423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40"/>
                                        </p:tgtEl>
                                      </p:cBhvr>
                                    </p:animEffect>
                                    <p:set>
                                      <p:cBhvr>
                                        <p:cTn id="15" dur="1" fill="hold">
                                          <p:stCondLst>
                                            <p:cond delay="499"/>
                                          </p:stCondLst>
                                        </p:cTn>
                                        <p:tgtEl>
                                          <p:spTgt spid="4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46"/>
                                        </p:tgtEl>
                                      </p:cBhvr>
                                    </p:animEffect>
                                    <p:set>
                                      <p:cBhvr>
                                        <p:cTn id="39" dur="1" fill="hold">
                                          <p:stCondLst>
                                            <p:cond delay="499"/>
                                          </p:stCondLst>
                                        </p:cTn>
                                        <p:tgtEl>
                                          <p:spTgt spid="46"/>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45"/>
                                        </p:tgtEl>
                                      </p:cBhvr>
                                    </p:animEffect>
                                    <p:set>
                                      <p:cBhvr>
                                        <p:cTn id="42" dur="1" fill="hold">
                                          <p:stCondLst>
                                            <p:cond delay="499"/>
                                          </p:stCondLst>
                                        </p:cTn>
                                        <p:tgtEl>
                                          <p:spTgt spid="4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0" presetClass="exit" presetSubtype="0" fill="hold" nodeType="withEffect">
                                  <p:stCondLst>
                                    <p:cond delay="0"/>
                                  </p:stCondLst>
                                  <p:childTnLst>
                                    <p:animEffect transition="out" filter="fade">
                                      <p:cBhvr>
                                        <p:cTn id="52" dur="500"/>
                                        <p:tgtEl>
                                          <p:spTgt spid="48"/>
                                        </p:tgtEl>
                                      </p:cBhvr>
                                    </p:animEffect>
                                    <p:set>
                                      <p:cBhvr>
                                        <p:cTn id="53" dur="1" fill="hold">
                                          <p:stCondLst>
                                            <p:cond delay="499"/>
                                          </p:stCondLst>
                                        </p:cTn>
                                        <p:tgtEl>
                                          <p:spTgt spid="4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48"/>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48"/>
                                        </p:tgtEl>
                                      </p:cBhvr>
                                    </p:animEffect>
                                    <p:set>
                                      <p:cBhvr>
                                        <p:cTn id="71" dur="1" fill="hold">
                                          <p:stCondLst>
                                            <p:cond delay="499"/>
                                          </p:stCondLst>
                                        </p:cTn>
                                        <p:tgtEl>
                                          <p:spTgt spid="4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47"/>
                                        </p:tgtEl>
                                      </p:cBhvr>
                                    </p:animEffect>
                                    <p:set>
                                      <p:cBhvr>
                                        <p:cTn id="74" dur="1" fill="hold">
                                          <p:stCondLst>
                                            <p:cond delay="499"/>
                                          </p:stCondLst>
                                        </p:cTn>
                                        <p:tgtEl>
                                          <p:spTgt spid="4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4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52"/>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49"/>
                                        </p:tgtEl>
                                      </p:cBhvr>
                                    </p:animEffect>
                                    <p:set>
                                      <p:cBhvr>
                                        <p:cTn id="95" dur="1" fill="hold">
                                          <p:stCondLst>
                                            <p:cond delay="499"/>
                                          </p:stCondLst>
                                        </p:cTn>
                                        <p:tgtEl>
                                          <p:spTgt spid="49"/>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52"/>
                                        </p:tgtEl>
                                      </p:cBhvr>
                                    </p:animEffect>
                                    <p:set>
                                      <p:cBhvr>
                                        <p:cTn id="101" dur="1" fill="hold">
                                          <p:stCondLst>
                                            <p:cond delay="499"/>
                                          </p:stCondLst>
                                        </p:cTn>
                                        <p:tgtEl>
                                          <p:spTgt spid="52"/>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19"/>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54"/>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23"/>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55"/>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500"/>
                                        <p:tgtEl>
                                          <p:spTgt spid="55"/>
                                        </p:tgtEl>
                                      </p:cBhvr>
                                    </p:animEffect>
                                    <p:set>
                                      <p:cBhvr>
                                        <p:cTn id="116" dur="1" fill="hold">
                                          <p:stCondLst>
                                            <p:cond delay="499"/>
                                          </p:stCondLst>
                                        </p:cTn>
                                        <p:tgtEl>
                                          <p:spTgt spid="55"/>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5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nodeType="clickEffect">
                                  <p:stCondLst>
                                    <p:cond delay="0"/>
                                  </p:stCondLst>
                                  <p:childTnLst>
                                    <p:animEffect transition="out" filter="fade">
                                      <p:cBhvr>
                                        <p:cTn id="124" dur="500"/>
                                        <p:tgtEl>
                                          <p:spTgt spid="19"/>
                                        </p:tgtEl>
                                      </p:cBhvr>
                                    </p:animEffect>
                                    <p:set>
                                      <p:cBhvr>
                                        <p:cTn id="125" dur="1" fill="hold">
                                          <p:stCondLst>
                                            <p:cond delay="499"/>
                                          </p:stCondLst>
                                        </p:cTn>
                                        <p:tgtEl>
                                          <p:spTgt spid="19"/>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54"/>
                                        </p:tgtEl>
                                      </p:cBhvr>
                                    </p:animEffect>
                                    <p:set>
                                      <p:cBhvr>
                                        <p:cTn id="128" dur="1" fill="hold">
                                          <p:stCondLst>
                                            <p:cond delay="499"/>
                                          </p:stCondLst>
                                        </p:cTn>
                                        <p:tgtEl>
                                          <p:spTgt spid="54"/>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23"/>
                                        </p:tgtEl>
                                      </p:cBhvr>
                                    </p:animEffect>
                                    <p:set>
                                      <p:cBhvr>
                                        <p:cTn id="131" dur="1" fill="hold">
                                          <p:stCondLst>
                                            <p:cond delay="499"/>
                                          </p:stCondLst>
                                        </p:cTn>
                                        <p:tgtEl>
                                          <p:spTgt spid="23"/>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56"/>
                                        </p:tgtEl>
                                      </p:cBhvr>
                                    </p:animEffect>
                                    <p:set>
                                      <p:cBhvr>
                                        <p:cTn id="134"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5" grpId="0"/>
      <p:bldP spid="45" grpId="1"/>
      <p:bldP spid="47" grpId="0"/>
      <p:bldP spid="47" grpId="1"/>
      <p:bldP spid="49" grpId="0"/>
      <p:bldP spid="49" grpId="1"/>
      <p:bldP spid="54" grpId="0"/>
      <p:bldP spid="5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830997"/>
          </a:xfrm>
          <a:prstGeom prst="rect">
            <a:avLst/>
          </a:prstGeom>
          <a:noFill/>
          <a:ln>
            <a:noFill/>
          </a:ln>
        </p:spPr>
        <p:txBody>
          <a:bodyPr wrap="square" rtlCol="0">
            <a:spAutoFit/>
          </a:bodyPr>
          <a:lstStyle/>
          <a:p>
            <a:pPr algn="ctr"/>
            <a:r>
              <a:rPr lang="es-ES" sz="2400" dirty="0" smtClean="0">
                <a:ln>
                  <a:solidFill>
                    <a:schemeClr val="tx1"/>
                  </a:solidFill>
                </a:ln>
              </a:rPr>
              <a:t>26</a:t>
            </a:r>
          </a:p>
          <a:p>
            <a:pPr algn="ct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68632" y="144108"/>
            <a:ext cx="10598253" cy="461665"/>
          </a:xfrm>
          <a:prstGeom prst="rect">
            <a:avLst/>
          </a:prstGeom>
          <a:noFill/>
          <a:ln>
            <a:noFill/>
          </a:ln>
        </p:spPr>
        <p:txBody>
          <a:bodyPr wrap="square" rtlCol="0">
            <a:spAutoFit/>
          </a:bodyPr>
          <a:lstStyle/>
          <a:p>
            <a:r>
              <a:rPr lang="es-ES" sz="2400" b="1" dirty="0" smtClean="0">
                <a:ln>
                  <a:solidFill>
                    <a:schemeClr val="tx1"/>
                  </a:solidFill>
                </a:ln>
              </a:rPr>
              <a:t>NUDOS EN CERCHAS METÁLICAS: Tribuna</a:t>
            </a:r>
            <a:endParaRPr lang="es-ES" sz="2400" dirty="0">
              <a:ln>
                <a:solidFill>
                  <a:schemeClr val="tx1"/>
                </a:solidFill>
              </a:ln>
            </a:endParaRPr>
          </a:p>
        </p:txBody>
      </p:sp>
      <p:sp>
        <p:nvSpPr>
          <p:cNvPr id="3" name="Rectángulo 2"/>
          <p:cNvSpPr/>
          <p:nvPr/>
        </p:nvSpPr>
        <p:spPr>
          <a:xfrm>
            <a:off x="151755" y="1201003"/>
            <a:ext cx="5716782" cy="48190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39" name="Rectángulo 38"/>
          <p:cNvSpPr/>
          <p:nvPr/>
        </p:nvSpPr>
        <p:spPr>
          <a:xfrm>
            <a:off x="6102815" y="1201002"/>
            <a:ext cx="5716782" cy="48190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4" name="Rectángulo 13"/>
          <p:cNvSpPr/>
          <p:nvPr/>
        </p:nvSpPr>
        <p:spPr>
          <a:xfrm>
            <a:off x="1868872" y="1065562"/>
            <a:ext cx="2279983" cy="707886"/>
          </a:xfrm>
          <a:prstGeom prst="rect">
            <a:avLst/>
          </a:prstGeom>
          <a:noFill/>
        </p:spPr>
        <p:txBody>
          <a:bodyPr wrap="none" lIns="91440" tIns="45720" rIns="91440" bIns="45720">
            <a:spAutoFit/>
          </a:bodyPr>
          <a:lstStyle/>
          <a:p>
            <a:pPr algn="ctr"/>
            <a:r>
              <a:rPr lang="es-ES" sz="40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Ubicación</a:t>
            </a:r>
            <a:endParaRPr lang="es-ES" sz="40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5" name="Rectángulo 44"/>
          <p:cNvSpPr/>
          <p:nvPr/>
        </p:nvSpPr>
        <p:spPr>
          <a:xfrm>
            <a:off x="5185416" y="508193"/>
            <a:ext cx="1568058" cy="707886"/>
          </a:xfrm>
          <a:prstGeom prst="rect">
            <a:avLst/>
          </a:prstGeom>
          <a:noFill/>
        </p:spPr>
        <p:txBody>
          <a:bodyPr wrap="none" lIns="91440" tIns="45720" rIns="91440" bIns="45720">
            <a:spAutoFit/>
          </a:bodyPr>
          <a:lstStyle/>
          <a:p>
            <a:pPr algn="ctr"/>
            <a:r>
              <a:rPr lang="es-ES" sz="4000" b="1" cap="none" spc="0" dirty="0" smtClean="0">
                <a:ln w="0"/>
                <a:solidFill>
                  <a:srgbClr val="FF0000"/>
                </a:solidFill>
                <a:effectLst>
                  <a:outerShdw blurRad="38100" dist="19050" dir="2700000" algn="tl" rotWithShape="0">
                    <a:schemeClr val="dk1">
                      <a:alpha val="40000"/>
                    </a:schemeClr>
                  </a:outerShdw>
                </a:effectLst>
              </a:rPr>
              <a:t>TIPO 1</a:t>
            </a:r>
            <a:endParaRPr lang="es-ES" sz="4000" b="1" cap="none" spc="0" dirty="0">
              <a:ln w="0"/>
              <a:solidFill>
                <a:srgbClr val="FF0000"/>
              </a:solidFill>
              <a:effectLst>
                <a:outerShdw blurRad="38100" dist="19050" dir="2700000" algn="tl" rotWithShape="0">
                  <a:schemeClr val="dk1">
                    <a:alpha val="40000"/>
                  </a:schemeClr>
                </a:outerShdw>
              </a:effectLst>
            </a:endParaRPr>
          </a:p>
        </p:txBody>
      </p:sp>
      <p:pic>
        <p:nvPicPr>
          <p:cNvPr id="2" name="Imagen 1"/>
          <p:cNvPicPr>
            <a:picLocks noChangeAspect="1"/>
          </p:cNvPicPr>
          <p:nvPr/>
        </p:nvPicPr>
        <p:blipFill rotWithShape="1">
          <a:blip r:embed="rId3"/>
          <a:srcRect t="3163" r="16733"/>
          <a:stretch/>
        </p:blipFill>
        <p:spPr>
          <a:xfrm>
            <a:off x="427474" y="1801504"/>
            <a:ext cx="5291982" cy="2997567"/>
          </a:xfrm>
          <a:prstGeom prst="rect">
            <a:avLst/>
          </a:prstGeom>
        </p:spPr>
      </p:pic>
      <p:pic>
        <p:nvPicPr>
          <p:cNvPr id="5" name="Imagen 4"/>
          <p:cNvPicPr>
            <a:picLocks noChangeAspect="1"/>
          </p:cNvPicPr>
          <p:nvPr/>
        </p:nvPicPr>
        <p:blipFill>
          <a:blip r:embed="rId4"/>
          <a:stretch>
            <a:fillRect/>
          </a:stretch>
        </p:blipFill>
        <p:spPr>
          <a:xfrm>
            <a:off x="6442312" y="1258229"/>
            <a:ext cx="5257800" cy="4486275"/>
          </a:xfrm>
          <a:prstGeom prst="rect">
            <a:avLst/>
          </a:prstGeom>
        </p:spPr>
      </p:pic>
      <p:sp>
        <p:nvSpPr>
          <p:cNvPr id="34" name="Rectángulo 33"/>
          <p:cNvSpPr/>
          <p:nvPr/>
        </p:nvSpPr>
        <p:spPr>
          <a:xfrm>
            <a:off x="5144678" y="520831"/>
            <a:ext cx="1568058" cy="707886"/>
          </a:xfrm>
          <a:prstGeom prst="rect">
            <a:avLst/>
          </a:prstGeom>
          <a:noFill/>
        </p:spPr>
        <p:txBody>
          <a:bodyPr wrap="none" lIns="91440" tIns="45720" rIns="91440" bIns="45720">
            <a:spAutoFit/>
          </a:bodyPr>
          <a:lstStyle/>
          <a:p>
            <a:pPr algn="ctr"/>
            <a:r>
              <a:rPr lang="es-ES" sz="4000" b="1" cap="none" spc="0" dirty="0" smtClean="0">
                <a:ln w="0"/>
                <a:solidFill>
                  <a:srgbClr val="FF0000"/>
                </a:solidFill>
                <a:effectLst>
                  <a:outerShdw blurRad="38100" dist="19050" dir="2700000" algn="tl" rotWithShape="0">
                    <a:schemeClr val="dk1">
                      <a:alpha val="40000"/>
                    </a:schemeClr>
                  </a:outerShdw>
                </a:effectLst>
              </a:rPr>
              <a:t>TIPO 2</a:t>
            </a:r>
            <a:endParaRPr lang="es-ES" sz="4000" b="1" cap="none" spc="0" dirty="0">
              <a:ln w="0"/>
              <a:solidFill>
                <a:srgbClr val="FF0000"/>
              </a:solidFill>
              <a:effectLst>
                <a:outerShdw blurRad="38100" dist="19050" dir="2700000" algn="tl" rotWithShape="0">
                  <a:schemeClr val="dk1">
                    <a:alpha val="40000"/>
                  </a:schemeClr>
                </a:outerShdw>
              </a:effectLst>
            </a:endParaRPr>
          </a:p>
        </p:txBody>
      </p:sp>
      <p:pic>
        <p:nvPicPr>
          <p:cNvPr id="7" name="Imagen 6"/>
          <p:cNvPicPr>
            <a:picLocks noChangeAspect="1"/>
          </p:cNvPicPr>
          <p:nvPr/>
        </p:nvPicPr>
        <p:blipFill>
          <a:blip r:embed="rId5"/>
          <a:stretch>
            <a:fillRect/>
          </a:stretch>
        </p:blipFill>
        <p:spPr>
          <a:xfrm>
            <a:off x="462804" y="2233237"/>
            <a:ext cx="5256652" cy="2565834"/>
          </a:xfrm>
          <a:prstGeom prst="rect">
            <a:avLst/>
          </a:prstGeom>
        </p:spPr>
      </p:pic>
      <p:pic>
        <p:nvPicPr>
          <p:cNvPr id="8" name="Imagen 7"/>
          <p:cNvPicPr>
            <a:picLocks noChangeAspect="1"/>
          </p:cNvPicPr>
          <p:nvPr/>
        </p:nvPicPr>
        <p:blipFill>
          <a:blip r:embed="rId6"/>
          <a:stretch>
            <a:fillRect/>
          </a:stretch>
        </p:blipFill>
        <p:spPr>
          <a:xfrm>
            <a:off x="6394607" y="1719797"/>
            <a:ext cx="5267325" cy="3781425"/>
          </a:xfrm>
          <a:prstGeom prst="rect">
            <a:avLst/>
          </a:prstGeom>
        </p:spPr>
      </p:pic>
      <p:sp>
        <p:nvSpPr>
          <p:cNvPr id="38" name="Rectángulo 37"/>
          <p:cNvSpPr/>
          <p:nvPr/>
        </p:nvSpPr>
        <p:spPr>
          <a:xfrm>
            <a:off x="5140032" y="481193"/>
            <a:ext cx="1568058" cy="707886"/>
          </a:xfrm>
          <a:prstGeom prst="rect">
            <a:avLst/>
          </a:prstGeom>
          <a:noFill/>
        </p:spPr>
        <p:txBody>
          <a:bodyPr wrap="none" lIns="91440" tIns="45720" rIns="91440" bIns="45720">
            <a:spAutoFit/>
          </a:bodyPr>
          <a:lstStyle/>
          <a:p>
            <a:pPr algn="ctr"/>
            <a:r>
              <a:rPr lang="es-ES" sz="4000" b="1" cap="none" spc="0" dirty="0" smtClean="0">
                <a:ln w="0"/>
                <a:solidFill>
                  <a:srgbClr val="FF0000"/>
                </a:solidFill>
                <a:effectLst>
                  <a:outerShdw blurRad="38100" dist="19050" dir="2700000" algn="tl" rotWithShape="0">
                    <a:schemeClr val="dk1">
                      <a:alpha val="40000"/>
                    </a:schemeClr>
                  </a:outerShdw>
                </a:effectLst>
              </a:rPr>
              <a:t>TIPO 3</a:t>
            </a:r>
            <a:endParaRPr lang="es-ES" sz="4000" b="1" cap="none" spc="0" dirty="0">
              <a:ln w="0"/>
              <a:solidFill>
                <a:srgbClr val="FF0000"/>
              </a:solidFill>
              <a:effectLst>
                <a:outerShdw blurRad="38100" dist="19050" dir="2700000" algn="tl" rotWithShape="0">
                  <a:schemeClr val="dk1">
                    <a:alpha val="40000"/>
                  </a:schemeClr>
                </a:outerShdw>
              </a:effectLst>
            </a:endParaRPr>
          </a:p>
        </p:txBody>
      </p:sp>
      <p:pic>
        <p:nvPicPr>
          <p:cNvPr id="9" name="Imagen 8"/>
          <p:cNvPicPr>
            <a:picLocks noChangeAspect="1"/>
          </p:cNvPicPr>
          <p:nvPr/>
        </p:nvPicPr>
        <p:blipFill>
          <a:blip r:embed="rId7"/>
          <a:stretch>
            <a:fillRect/>
          </a:stretch>
        </p:blipFill>
        <p:spPr>
          <a:xfrm>
            <a:off x="218042" y="2106514"/>
            <a:ext cx="5581642" cy="2624351"/>
          </a:xfrm>
          <a:prstGeom prst="rect">
            <a:avLst/>
          </a:prstGeom>
        </p:spPr>
      </p:pic>
      <p:pic>
        <p:nvPicPr>
          <p:cNvPr id="10" name="Imagen 9"/>
          <p:cNvPicPr>
            <a:picLocks noChangeAspect="1"/>
          </p:cNvPicPr>
          <p:nvPr/>
        </p:nvPicPr>
        <p:blipFill>
          <a:blip r:embed="rId8"/>
          <a:stretch>
            <a:fillRect/>
          </a:stretch>
        </p:blipFill>
        <p:spPr>
          <a:xfrm>
            <a:off x="6213458" y="1868535"/>
            <a:ext cx="5486654" cy="3240205"/>
          </a:xfrm>
          <a:prstGeom prst="rect">
            <a:avLst/>
          </a:prstGeom>
        </p:spPr>
      </p:pic>
      <p:sp>
        <p:nvSpPr>
          <p:cNvPr id="41" name="Rectángulo 40"/>
          <p:cNvSpPr/>
          <p:nvPr/>
        </p:nvSpPr>
        <p:spPr>
          <a:xfrm>
            <a:off x="5155281" y="511565"/>
            <a:ext cx="1568058" cy="707886"/>
          </a:xfrm>
          <a:prstGeom prst="rect">
            <a:avLst/>
          </a:prstGeom>
          <a:noFill/>
        </p:spPr>
        <p:txBody>
          <a:bodyPr wrap="none" lIns="91440" tIns="45720" rIns="91440" bIns="45720">
            <a:spAutoFit/>
          </a:bodyPr>
          <a:lstStyle/>
          <a:p>
            <a:pPr algn="ctr"/>
            <a:r>
              <a:rPr lang="es-ES" sz="4000" b="1" cap="none" spc="0" dirty="0" smtClean="0">
                <a:ln w="0"/>
                <a:solidFill>
                  <a:srgbClr val="FF0000"/>
                </a:solidFill>
                <a:effectLst>
                  <a:outerShdw blurRad="38100" dist="19050" dir="2700000" algn="tl" rotWithShape="0">
                    <a:schemeClr val="dk1">
                      <a:alpha val="40000"/>
                    </a:schemeClr>
                  </a:outerShdw>
                </a:effectLst>
              </a:rPr>
              <a:t>TIPO 4</a:t>
            </a:r>
            <a:endParaRPr lang="es-ES" sz="4000" b="1" cap="none" spc="0" dirty="0">
              <a:ln w="0"/>
              <a:solidFill>
                <a:srgbClr val="FF0000"/>
              </a:solidFill>
              <a:effectLst>
                <a:outerShdw blurRad="38100" dist="19050" dir="2700000" algn="tl" rotWithShape="0">
                  <a:schemeClr val="dk1">
                    <a:alpha val="40000"/>
                  </a:schemeClr>
                </a:outerShdw>
              </a:effectLst>
            </a:endParaRPr>
          </a:p>
        </p:txBody>
      </p:sp>
      <p:pic>
        <p:nvPicPr>
          <p:cNvPr id="11" name="Imagen 10"/>
          <p:cNvPicPr>
            <a:picLocks noChangeAspect="1"/>
          </p:cNvPicPr>
          <p:nvPr/>
        </p:nvPicPr>
        <p:blipFill>
          <a:blip r:embed="rId9"/>
          <a:stretch>
            <a:fillRect/>
          </a:stretch>
        </p:blipFill>
        <p:spPr>
          <a:xfrm>
            <a:off x="179862" y="2358873"/>
            <a:ext cx="5567264" cy="1948846"/>
          </a:xfrm>
          <a:prstGeom prst="rect">
            <a:avLst/>
          </a:prstGeom>
        </p:spPr>
      </p:pic>
      <p:pic>
        <p:nvPicPr>
          <p:cNvPr id="15" name="Imagen 14"/>
          <p:cNvPicPr>
            <a:picLocks noChangeAspect="1"/>
          </p:cNvPicPr>
          <p:nvPr/>
        </p:nvPicPr>
        <p:blipFill>
          <a:blip r:embed="rId10"/>
          <a:stretch>
            <a:fillRect/>
          </a:stretch>
        </p:blipFill>
        <p:spPr>
          <a:xfrm>
            <a:off x="7530840" y="1216079"/>
            <a:ext cx="2600325" cy="4295775"/>
          </a:xfrm>
          <a:prstGeom prst="rect">
            <a:avLst/>
          </a:prstGeom>
        </p:spPr>
      </p:pic>
      <p:pic>
        <p:nvPicPr>
          <p:cNvPr id="16" name="Imagen 15"/>
          <p:cNvPicPr>
            <a:picLocks noChangeAspect="1"/>
          </p:cNvPicPr>
          <p:nvPr/>
        </p:nvPicPr>
        <p:blipFill>
          <a:blip r:embed="rId11"/>
          <a:stretch>
            <a:fillRect/>
          </a:stretch>
        </p:blipFill>
        <p:spPr>
          <a:xfrm>
            <a:off x="6488526" y="1918904"/>
            <a:ext cx="4833573" cy="3298525"/>
          </a:xfrm>
          <a:prstGeom prst="rect">
            <a:avLst/>
          </a:prstGeom>
        </p:spPr>
      </p:pic>
      <p:pic>
        <p:nvPicPr>
          <p:cNvPr id="24" name="Imagen 23"/>
          <p:cNvPicPr>
            <a:picLocks noChangeAspect="1"/>
          </p:cNvPicPr>
          <p:nvPr/>
        </p:nvPicPr>
        <p:blipFill>
          <a:blip r:embed="rId12"/>
          <a:stretch>
            <a:fillRect/>
          </a:stretch>
        </p:blipFill>
        <p:spPr>
          <a:xfrm>
            <a:off x="6171874" y="1977382"/>
            <a:ext cx="5569821" cy="3824349"/>
          </a:xfrm>
          <a:prstGeom prst="rect">
            <a:avLst/>
          </a:prstGeom>
        </p:spPr>
      </p:pic>
      <p:pic>
        <p:nvPicPr>
          <p:cNvPr id="50" name="Imagen 49"/>
          <p:cNvPicPr>
            <a:picLocks noChangeAspect="1"/>
          </p:cNvPicPr>
          <p:nvPr/>
        </p:nvPicPr>
        <p:blipFill>
          <a:blip r:embed="rId10"/>
          <a:stretch>
            <a:fillRect/>
          </a:stretch>
        </p:blipFill>
        <p:spPr>
          <a:xfrm>
            <a:off x="1708327" y="1816553"/>
            <a:ext cx="2600325" cy="4295775"/>
          </a:xfrm>
          <a:prstGeom prst="rect">
            <a:avLst/>
          </a:prstGeom>
        </p:spPr>
      </p:pic>
      <p:sp>
        <p:nvSpPr>
          <p:cNvPr id="51" name="Rectángulo 50"/>
          <p:cNvSpPr/>
          <p:nvPr/>
        </p:nvSpPr>
        <p:spPr>
          <a:xfrm>
            <a:off x="5173973" y="541791"/>
            <a:ext cx="1568058" cy="707886"/>
          </a:xfrm>
          <a:prstGeom prst="rect">
            <a:avLst/>
          </a:prstGeom>
          <a:noFill/>
        </p:spPr>
        <p:txBody>
          <a:bodyPr wrap="none" lIns="91440" tIns="45720" rIns="91440" bIns="45720">
            <a:spAutoFit/>
          </a:bodyPr>
          <a:lstStyle/>
          <a:p>
            <a:pPr algn="ctr"/>
            <a:r>
              <a:rPr lang="es-ES" sz="4000" b="1" cap="none" spc="0" dirty="0" smtClean="0">
                <a:ln w="0"/>
                <a:solidFill>
                  <a:srgbClr val="FF0000"/>
                </a:solidFill>
                <a:effectLst>
                  <a:outerShdw blurRad="38100" dist="19050" dir="2700000" algn="tl" rotWithShape="0">
                    <a:schemeClr val="dk1">
                      <a:alpha val="40000"/>
                    </a:schemeClr>
                  </a:outerShdw>
                </a:effectLst>
              </a:rPr>
              <a:t>TIPO 5</a:t>
            </a:r>
            <a:endParaRPr lang="es-ES" sz="4000" b="1" cap="none" spc="0" dirty="0">
              <a:ln w="0"/>
              <a:solidFill>
                <a:srgbClr val="FF0000"/>
              </a:solidFill>
              <a:effectLst>
                <a:outerShdw blurRad="38100" dist="19050" dir="2700000" algn="tl" rotWithShape="0">
                  <a:schemeClr val="dk1">
                    <a:alpha val="40000"/>
                  </a:schemeClr>
                </a:outerShdw>
              </a:effectLst>
            </a:endParaRPr>
          </a:p>
        </p:txBody>
      </p:sp>
      <p:pic>
        <p:nvPicPr>
          <p:cNvPr id="25" name="Imagen 24"/>
          <p:cNvPicPr>
            <a:picLocks noChangeAspect="1"/>
          </p:cNvPicPr>
          <p:nvPr/>
        </p:nvPicPr>
        <p:blipFill>
          <a:blip r:embed="rId13"/>
          <a:stretch>
            <a:fillRect/>
          </a:stretch>
        </p:blipFill>
        <p:spPr>
          <a:xfrm>
            <a:off x="191685" y="1799707"/>
            <a:ext cx="5583548" cy="1428229"/>
          </a:xfrm>
          <a:prstGeom prst="rect">
            <a:avLst/>
          </a:prstGeom>
        </p:spPr>
      </p:pic>
      <p:pic>
        <p:nvPicPr>
          <p:cNvPr id="26" name="Imagen 25"/>
          <p:cNvPicPr>
            <a:picLocks noChangeAspect="1"/>
          </p:cNvPicPr>
          <p:nvPr/>
        </p:nvPicPr>
        <p:blipFill rotWithShape="1">
          <a:blip r:embed="rId14"/>
          <a:srcRect l="2767"/>
          <a:stretch/>
        </p:blipFill>
        <p:spPr>
          <a:xfrm>
            <a:off x="218363" y="3162668"/>
            <a:ext cx="5609915" cy="2437735"/>
          </a:xfrm>
          <a:prstGeom prst="rect">
            <a:avLst/>
          </a:prstGeom>
        </p:spPr>
      </p:pic>
      <p:pic>
        <p:nvPicPr>
          <p:cNvPr id="27" name="Imagen 26"/>
          <p:cNvPicPr>
            <a:picLocks noChangeAspect="1"/>
          </p:cNvPicPr>
          <p:nvPr/>
        </p:nvPicPr>
        <p:blipFill>
          <a:blip r:embed="rId15"/>
          <a:stretch>
            <a:fillRect/>
          </a:stretch>
        </p:blipFill>
        <p:spPr>
          <a:xfrm>
            <a:off x="6135556" y="1577981"/>
            <a:ext cx="5443046" cy="3826532"/>
          </a:xfrm>
          <a:prstGeom prst="rect">
            <a:avLst/>
          </a:prstGeom>
        </p:spPr>
      </p:pic>
      <p:sp>
        <p:nvSpPr>
          <p:cNvPr id="53" name="Rectángulo 52"/>
          <p:cNvSpPr/>
          <p:nvPr/>
        </p:nvSpPr>
        <p:spPr>
          <a:xfrm>
            <a:off x="5184139" y="500597"/>
            <a:ext cx="1568058" cy="707886"/>
          </a:xfrm>
          <a:prstGeom prst="rect">
            <a:avLst/>
          </a:prstGeom>
          <a:noFill/>
        </p:spPr>
        <p:txBody>
          <a:bodyPr wrap="none" lIns="91440" tIns="45720" rIns="91440" bIns="45720">
            <a:spAutoFit/>
          </a:bodyPr>
          <a:lstStyle/>
          <a:p>
            <a:pPr algn="ctr"/>
            <a:r>
              <a:rPr lang="es-ES" sz="4000" b="1" cap="none" spc="0" dirty="0" smtClean="0">
                <a:ln w="0"/>
                <a:solidFill>
                  <a:srgbClr val="FF0000"/>
                </a:solidFill>
                <a:effectLst>
                  <a:outerShdw blurRad="38100" dist="19050" dir="2700000" algn="tl" rotWithShape="0">
                    <a:schemeClr val="dk1">
                      <a:alpha val="40000"/>
                    </a:schemeClr>
                  </a:outerShdw>
                </a:effectLst>
              </a:rPr>
              <a:t>TIPO 6</a:t>
            </a:r>
            <a:endParaRPr lang="es-ES" sz="4000" b="1" cap="none" spc="0" dirty="0">
              <a:ln w="0"/>
              <a:solidFill>
                <a:srgbClr val="FF0000"/>
              </a:solidFill>
              <a:effectLst>
                <a:outerShdw blurRad="38100" dist="19050" dir="2700000" algn="tl" rotWithShape="0">
                  <a:schemeClr val="dk1">
                    <a:alpha val="40000"/>
                  </a:schemeClr>
                </a:outerShdw>
              </a:effectLst>
            </a:endParaRPr>
          </a:p>
        </p:txBody>
      </p:sp>
      <p:pic>
        <p:nvPicPr>
          <p:cNvPr id="29" name="Imagen 28"/>
          <p:cNvPicPr>
            <a:picLocks noChangeAspect="1"/>
          </p:cNvPicPr>
          <p:nvPr/>
        </p:nvPicPr>
        <p:blipFill>
          <a:blip r:embed="rId16"/>
          <a:stretch>
            <a:fillRect/>
          </a:stretch>
        </p:blipFill>
        <p:spPr>
          <a:xfrm>
            <a:off x="6275122" y="1419505"/>
            <a:ext cx="5114925" cy="4219575"/>
          </a:xfrm>
          <a:prstGeom prst="rect">
            <a:avLst/>
          </a:prstGeom>
        </p:spPr>
      </p:pic>
      <p:sp>
        <p:nvSpPr>
          <p:cNvPr id="57" name="Rectángulo 56"/>
          <p:cNvSpPr/>
          <p:nvPr/>
        </p:nvSpPr>
        <p:spPr>
          <a:xfrm>
            <a:off x="5150198" y="490968"/>
            <a:ext cx="1568058" cy="707886"/>
          </a:xfrm>
          <a:prstGeom prst="rect">
            <a:avLst/>
          </a:prstGeom>
          <a:noFill/>
        </p:spPr>
        <p:txBody>
          <a:bodyPr wrap="none" lIns="91440" tIns="45720" rIns="91440" bIns="45720">
            <a:spAutoFit/>
          </a:bodyPr>
          <a:lstStyle/>
          <a:p>
            <a:pPr algn="ctr"/>
            <a:r>
              <a:rPr lang="es-ES" sz="4000" b="1" cap="none" spc="0" dirty="0" smtClean="0">
                <a:ln w="0"/>
                <a:solidFill>
                  <a:srgbClr val="FF0000"/>
                </a:solidFill>
                <a:effectLst>
                  <a:outerShdw blurRad="38100" dist="19050" dir="2700000" algn="tl" rotWithShape="0">
                    <a:schemeClr val="dk1">
                      <a:alpha val="40000"/>
                    </a:schemeClr>
                  </a:outerShdw>
                </a:effectLst>
              </a:rPr>
              <a:t>TIPO 7</a:t>
            </a:r>
            <a:endParaRPr lang="es-ES" sz="4000" b="1" cap="none" spc="0" dirty="0">
              <a:ln w="0"/>
              <a:solidFill>
                <a:srgbClr val="FF0000"/>
              </a:solidFill>
              <a:effectLst>
                <a:outerShdw blurRad="38100" dist="19050" dir="2700000" algn="tl" rotWithShape="0">
                  <a:schemeClr val="dk1">
                    <a:alpha val="40000"/>
                  </a:schemeClr>
                </a:outerShdw>
              </a:effectLst>
            </a:endParaRPr>
          </a:p>
        </p:txBody>
      </p:sp>
      <p:pic>
        <p:nvPicPr>
          <p:cNvPr id="31" name="Imagen 30"/>
          <p:cNvPicPr>
            <a:picLocks noChangeAspect="1"/>
          </p:cNvPicPr>
          <p:nvPr/>
        </p:nvPicPr>
        <p:blipFill>
          <a:blip r:embed="rId17"/>
          <a:stretch>
            <a:fillRect/>
          </a:stretch>
        </p:blipFill>
        <p:spPr>
          <a:xfrm>
            <a:off x="6161324" y="1799707"/>
            <a:ext cx="5565303" cy="3160655"/>
          </a:xfrm>
          <a:prstGeom prst="rect">
            <a:avLst/>
          </a:prstGeom>
        </p:spPr>
      </p:pic>
    </p:spTree>
    <p:extLst>
      <p:ext uri="{BB962C8B-B14F-4D97-AF65-F5344CB8AC3E}">
        <p14:creationId xmlns:p14="http://schemas.microsoft.com/office/powerpoint/2010/main" val="106442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5"/>
                                        </p:tgtEl>
                                      </p:cBhvr>
                                    </p:animEffect>
                                    <p:set>
                                      <p:cBhvr>
                                        <p:cTn id="13" dur="1" fill="hold">
                                          <p:stCondLst>
                                            <p:cond delay="499"/>
                                          </p:stCondLst>
                                        </p:cTn>
                                        <p:tgtEl>
                                          <p:spTgt spid="4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38"/>
                                        </p:tgtEl>
                                      </p:cBhvr>
                                    </p:animEffect>
                                    <p:set>
                                      <p:cBhvr>
                                        <p:cTn id="51" dur="1" fill="hold">
                                          <p:stCondLst>
                                            <p:cond delay="499"/>
                                          </p:stCondLst>
                                        </p:cTn>
                                        <p:tgtEl>
                                          <p:spTgt spid="3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5"/>
                                        </p:tgtEl>
                                      </p:cBhvr>
                                    </p:animEffect>
                                    <p:set>
                                      <p:cBhvr>
                                        <p:cTn id="73" dur="1" fill="hold">
                                          <p:stCondLst>
                                            <p:cond delay="499"/>
                                          </p:stCondLst>
                                        </p:cTn>
                                        <p:tgtEl>
                                          <p:spTgt spid="1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50"/>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1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41"/>
                                        </p:tgtEl>
                                      </p:cBhvr>
                                    </p:animEffect>
                                    <p:set>
                                      <p:cBhvr>
                                        <p:cTn id="93" dur="1" fill="hold">
                                          <p:stCondLst>
                                            <p:cond delay="499"/>
                                          </p:stCondLst>
                                        </p:cTn>
                                        <p:tgtEl>
                                          <p:spTgt spid="41"/>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50"/>
                                        </p:tgtEl>
                                      </p:cBhvr>
                                    </p:animEffect>
                                    <p:set>
                                      <p:cBhvr>
                                        <p:cTn id="96" dur="1" fill="hold">
                                          <p:stCondLst>
                                            <p:cond delay="499"/>
                                          </p:stCondLst>
                                        </p:cTn>
                                        <p:tgtEl>
                                          <p:spTgt spid="50"/>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4"/>
                                        </p:tgtEl>
                                      </p:cBhvr>
                                    </p:animEffect>
                                    <p:set>
                                      <p:cBhvr>
                                        <p:cTn id="99" dur="1" fill="hold">
                                          <p:stCondLst>
                                            <p:cond delay="499"/>
                                          </p:stCondLst>
                                        </p:cTn>
                                        <p:tgtEl>
                                          <p:spTgt spid="24"/>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51"/>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25"/>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26"/>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27"/>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500"/>
                                        <p:tgtEl>
                                          <p:spTgt spid="51"/>
                                        </p:tgtEl>
                                      </p:cBhvr>
                                    </p:animEffect>
                                    <p:set>
                                      <p:cBhvr>
                                        <p:cTn id="116" dur="1" fill="hold">
                                          <p:stCondLst>
                                            <p:cond delay="499"/>
                                          </p:stCondLst>
                                        </p:cTn>
                                        <p:tgtEl>
                                          <p:spTgt spid="51"/>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27"/>
                                        </p:tgtEl>
                                      </p:cBhvr>
                                    </p:animEffect>
                                    <p:set>
                                      <p:cBhvr>
                                        <p:cTn id="119" dur="1" fill="hold">
                                          <p:stCondLst>
                                            <p:cond delay="499"/>
                                          </p:stCondLst>
                                        </p:cTn>
                                        <p:tgtEl>
                                          <p:spTgt spid="27"/>
                                        </p:tgtEl>
                                        <p:attrNameLst>
                                          <p:attrName>style.visibility</p:attrName>
                                        </p:attrNameLst>
                                      </p:cBhvr>
                                      <p:to>
                                        <p:strVal val="hidden"/>
                                      </p:to>
                                    </p:set>
                                  </p:childTnLst>
                                </p:cTn>
                              </p:par>
                              <p:par>
                                <p:cTn id="120" presetID="1" presetClass="entr" presetSubtype="0" fill="hold" grpId="0" nodeType="withEffect">
                                  <p:stCondLst>
                                    <p:cond delay="0"/>
                                  </p:stCondLst>
                                  <p:childTnLst>
                                    <p:set>
                                      <p:cBhvr>
                                        <p:cTn id="121" dur="1" fill="hold">
                                          <p:stCondLst>
                                            <p:cond delay="0"/>
                                          </p:stCondLst>
                                        </p:cTn>
                                        <p:tgtEl>
                                          <p:spTgt spid="53"/>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29"/>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25"/>
                                        </p:tgtEl>
                                      </p:cBhvr>
                                    </p:animEffect>
                                    <p:set>
                                      <p:cBhvr>
                                        <p:cTn id="128" dur="1" fill="hold">
                                          <p:stCondLst>
                                            <p:cond delay="499"/>
                                          </p:stCondLst>
                                        </p:cTn>
                                        <p:tgtEl>
                                          <p:spTgt spid="25"/>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26"/>
                                        </p:tgtEl>
                                      </p:cBhvr>
                                    </p:animEffect>
                                    <p:set>
                                      <p:cBhvr>
                                        <p:cTn id="131" dur="1" fill="hold">
                                          <p:stCondLst>
                                            <p:cond delay="499"/>
                                          </p:stCondLst>
                                        </p:cTn>
                                        <p:tgtEl>
                                          <p:spTgt spid="26"/>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53"/>
                                        </p:tgtEl>
                                      </p:cBhvr>
                                    </p:animEffect>
                                    <p:set>
                                      <p:cBhvr>
                                        <p:cTn id="134" dur="1" fill="hold">
                                          <p:stCondLst>
                                            <p:cond delay="499"/>
                                          </p:stCondLst>
                                        </p:cTn>
                                        <p:tgtEl>
                                          <p:spTgt spid="53"/>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29"/>
                                        </p:tgtEl>
                                      </p:cBhvr>
                                    </p:animEffect>
                                    <p:set>
                                      <p:cBhvr>
                                        <p:cTn id="137" dur="1" fill="hold">
                                          <p:stCondLst>
                                            <p:cond delay="499"/>
                                          </p:stCondLst>
                                        </p:cTn>
                                        <p:tgtEl>
                                          <p:spTgt spid="29"/>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26"/>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57"/>
                                        </p:tgtEl>
                                        <p:attrNameLst>
                                          <p:attrName>style.visibility</p:attrName>
                                        </p:attrNameLst>
                                      </p:cBhvr>
                                      <p:to>
                                        <p:strVal val="visible"/>
                                      </p:to>
                                    </p:set>
                                  </p:childTnLst>
                                </p:cTn>
                              </p:par>
                              <p:par>
                                <p:cTn id="146" presetID="1" presetClass="entr" presetSubtype="0" fill="hold" nodeType="withEffect">
                                  <p:stCondLst>
                                    <p:cond delay="0"/>
                                  </p:stCondLst>
                                  <p:childTnLst>
                                    <p:set>
                                      <p:cBhvr>
                                        <p:cTn id="147" dur="1" fill="hold">
                                          <p:stCondLst>
                                            <p:cond delay="0"/>
                                          </p:stCondLst>
                                        </p:cTn>
                                        <p:tgtEl>
                                          <p:spTgt spid="31"/>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26"/>
                                        </p:tgtEl>
                                      </p:cBhvr>
                                    </p:animEffect>
                                    <p:set>
                                      <p:cBhvr>
                                        <p:cTn id="155" dur="1" fill="hold">
                                          <p:stCondLst>
                                            <p:cond delay="499"/>
                                          </p:stCondLst>
                                        </p:cTn>
                                        <p:tgtEl>
                                          <p:spTgt spid="26"/>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57"/>
                                        </p:tgtEl>
                                      </p:cBhvr>
                                    </p:animEffect>
                                    <p:set>
                                      <p:cBhvr>
                                        <p:cTn id="158" dur="1" fill="hold">
                                          <p:stCondLst>
                                            <p:cond delay="499"/>
                                          </p:stCondLst>
                                        </p:cTn>
                                        <p:tgtEl>
                                          <p:spTgt spid="57"/>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31"/>
                                        </p:tgtEl>
                                      </p:cBhvr>
                                    </p:animEffect>
                                    <p:set>
                                      <p:cBhvr>
                                        <p:cTn id="161"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4" grpId="0"/>
      <p:bldP spid="34" grpId="1"/>
      <p:bldP spid="38" grpId="0"/>
      <p:bldP spid="38" grpId="1"/>
      <p:bldP spid="41" grpId="0"/>
      <p:bldP spid="41" grpId="1"/>
      <p:bldP spid="51" grpId="0"/>
      <p:bldP spid="51" grpId="1"/>
      <p:bldP spid="53" grpId="0"/>
      <p:bldP spid="53" grpId="1"/>
      <p:bldP spid="57" grpId="0"/>
      <p:bldP spid="5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27</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51755" y="77388"/>
            <a:ext cx="9579408" cy="461665"/>
          </a:xfrm>
          <a:prstGeom prst="rect">
            <a:avLst/>
          </a:prstGeom>
          <a:noFill/>
          <a:ln>
            <a:noFill/>
          </a:ln>
        </p:spPr>
        <p:txBody>
          <a:bodyPr wrap="square" rtlCol="0">
            <a:spAutoFit/>
          </a:bodyPr>
          <a:lstStyle/>
          <a:p>
            <a:pPr algn="ctr"/>
            <a:r>
              <a:rPr lang="es-ES" sz="2400" dirty="0" smtClean="0">
                <a:ln>
                  <a:solidFill>
                    <a:schemeClr val="tx1"/>
                  </a:solidFill>
                </a:ln>
              </a:rPr>
              <a:t>DETALLES DE UNIÓN ENTRE MEMBRANA Y ESTRUCTURA METÁLICA: Tribuna</a:t>
            </a:r>
            <a:endParaRPr lang="es-ES" sz="2000" dirty="0">
              <a:ln>
                <a:solidFill>
                  <a:schemeClr val="tx1"/>
                </a:solidFill>
              </a:ln>
            </a:endParaRPr>
          </a:p>
        </p:txBody>
      </p:sp>
      <p:sp>
        <p:nvSpPr>
          <p:cNvPr id="38" name="Rectángulo 37"/>
          <p:cNvSpPr/>
          <p:nvPr/>
        </p:nvSpPr>
        <p:spPr>
          <a:xfrm>
            <a:off x="151755" y="747730"/>
            <a:ext cx="5675839" cy="52722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41" name="Rectángulo 40"/>
          <p:cNvSpPr/>
          <p:nvPr/>
        </p:nvSpPr>
        <p:spPr>
          <a:xfrm>
            <a:off x="6073254" y="747730"/>
            <a:ext cx="5746343" cy="527228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2" name="Imagen 1"/>
          <p:cNvPicPr>
            <a:picLocks noChangeAspect="1"/>
          </p:cNvPicPr>
          <p:nvPr/>
        </p:nvPicPr>
        <p:blipFill>
          <a:blip r:embed="rId3"/>
          <a:stretch>
            <a:fillRect/>
          </a:stretch>
        </p:blipFill>
        <p:spPr>
          <a:xfrm>
            <a:off x="7311755" y="1085196"/>
            <a:ext cx="3429000" cy="5143500"/>
          </a:xfrm>
          <a:prstGeom prst="rect">
            <a:avLst/>
          </a:prstGeom>
        </p:spPr>
      </p:pic>
      <p:pic>
        <p:nvPicPr>
          <p:cNvPr id="3" name="Imagen 2"/>
          <p:cNvPicPr>
            <a:picLocks noChangeAspect="1"/>
          </p:cNvPicPr>
          <p:nvPr/>
        </p:nvPicPr>
        <p:blipFill>
          <a:blip r:embed="rId4"/>
          <a:stretch>
            <a:fillRect/>
          </a:stretch>
        </p:blipFill>
        <p:spPr>
          <a:xfrm>
            <a:off x="6479861" y="1409024"/>
            <a:ext cx="4817135" cy="4272246"/>
          </a:xfrm>
          <a:prstGeom prst="rect">
            <a:avLst/>
          </a:prstGeom>
        </p:spPr>
      </p:pic>
      <p:pic>
        <p:nvPicPr>
          <p:cNvPr id="6" name="Imagen 5"/>
          <p:cNvPicPr>
            <a:picLocks noChangeAspect="1"/>
          </p:cNvPicPr>
          <p:nvPr/>
        </p:nvPicPr>
        <p:blipFill>
          <a:blip r:embed="rId5"/>
          <a:stretch>
            <a:fillRect/>
          </a:stretch>
        </p:blipFill>
        <p:spPr>
          <a:xfrm>
            <a:off x="5929422" y="1870176"/>
            <a:ext cx="5890175" cy="2290319"/>
          </a:xfrm>
          <a:prstGeom prst="rect">
            <a:avLst/>
          </a:prstGeom>
        </p:spPr>
      </p:pic>
      <p:pic>
        <p:nvPicPr>
          <p:cNvPr id="8" name="Imagen 7"/>
          <p:cNvPicPr>
            <a:picLocks noChangeAspect="1"/>
          </p:cNvPicPr>
          <p:nvPr/>
        </p:nvPicPr>
        <p:blipFill>
          <a:blip r:embed="rId6"/>
          <a:stretch>
            <a:fillRect/>
          </a:stretch>
        </p:blipFill>
        <p:spPr>
          <a:xfrm>
            <a:off x="6296789" y="1271004"/>
            <a:ext cx="5458933" cy="3814676"/>
          </a:xfrm>
          <a:prstGeom prst="rect">
            <a:avLst/>
          </a:prstGeom>
        </p:spPr>
      </p:pic>
      <p:pic>
        <p:nvPicPr>
          <p:cNvPr id="10" name="Imagen 9"/>
          <p:cNvPicPr>
            <a:picLocks noChangeAspect="1"/>
          </p:cNvPicPr>
          <p:nvPr/>
        </p:nvPicPr>
        <p:blipFill>
          <a:blip r:embed="rId7"/>
          <a:stretch>
            <a:fillRect/>
          </a:stretch>
        </p:blipFill>
        <p:spPr>
          <a:xfrm>
            <a:off x="6498891" y="1083051"/>
            <a:ext cx="4845998" cy="4202927"/>
          </a:xfrm>
          <a:prstGeom prst="rect">
            <a:avLst/>
          </a:prstGeom>
        </p:spPr>
      </p:pic>
      <p:pic>
        <p:nvPicPr>
          <p:cNvPr id="14" name="Imagen 13"/>
          <p:cNvPicPr/>
          <p:nvPr/>
        </p:nvPicPr>
        <p:blipFill>
          <a:blip r:embed="rId8"/>
          <a:stretch>
            <a:fillRect/>
          </a:stretch>
        </p:blipFill>
        <p:spPr>
          <a:xfrm>
            <a:off x="182500" y="1304203"/>
            <a:ext cx="5940099" cy="4159338"/>
          </a:xfrm>
          <a:prstGeom prst="rect">
            <a:avLst/>
          </a:prstGeom>
        </p:spPr>
      </p:pic>
      <p:sp>
        <p:nvSpPr>
          <p:cNvPr id="5" name="Elipse 4"/>
          <p:cNvSpPr/>
          <p:nvPr/>
        </p:nvSpPr>
        <p:spPr>
          <a:xfrm>
            <a:off x="1971675" y="2036895"/>
            <a:ext cx="571500" cy="6634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2" name="Imagen 21"/>
          <p:cNvPicPr/>
          <p:nvPr/>
        </p:nvPicPr>
        <p:blipFill>
          <a:blip r:embed="rId9"/>
          <a:stretch>
            <a:fillRect/>
          </a:stretch>
        </p:blipFill>
        <p:spPr>
          <a:xfrm>
            <a:off x="614321" y="1579889"/>
            <a:ext cx="4755848" cy="3349298"/>
          </a:xfrm>
          <a:prstGeom prst="rect">
            <a:avLst/>
          </a:prstGeom>
        </p:spPr>
      </p:pic>
      <p:sp>
        <p:nvSpPr>
          <p:cNvPr id="7" name="Elipse 6"/>
          <p:cNvSpPr/>
          <p:nvPr/>
        </p:nvSpPr>
        <p:spPr>
          <a:xfrm>
            <a:off x="2071688" y="3488982"/>
            <a:ext cx="700468" cy="6715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Elipse 22"/>
          <p:cNvSpPr/>
          <p:nvPr/>
        </p:nvSpPr>
        <p:spPr>
          <a:xfrm>
            <a:off x="4799289" y="2036895"/>
            <a:ext cx="700468" cy="6715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Elipse 23"/>
          <p:cNvSpPr/>
          <p:nvPr/>
        </p:nvSpPr>
        <p:spPr>
          <a:xfrm>
            <a:off x="3741917" y="4160495"/>
            <a:ext cx="700468" cy="6715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Elipse 24"/>
          <p:cNvSpPr/>
          <p:nvPr/>
        </p:nvSpPr>
        <p:spPr>
          <a:xfrm>
            <a:off x="452054" y="2918781"/>
            <a:ext cx="700468" cy="6715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Elipse 25"/>
          <p:cNvSpPr/>
          <p:nvPr/>
        </p:nvSpPr>
        <p:spPr>
          <a:xfrm>
            <a:off x="3380151" y="1632727"/>
            <a:ext cx="700468" cy="6715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Rectángulo 26"/>
          <p:cNvSpPr/>
          <p:nvPr/>
        </p:nvSpPr>
        <p:spPr>
          <a:xfrm>
            <a:off x="1849682" y="722304"/>
            <a:ext cx="2279983" cy="707886"/>
          </a:xfrm>
          <a:prstGeom prst="rect">
            <a:avLst/>
          </a:prstGeom>
          <a:noFill/>
        </p:spPr>
        <p:txBody>
          <a:bodyPr wrap="none" lIns="91440" tIns="45720" rIns="91440" bIns="45720">
            <a:spAutoFit/>
          </a:bodyPr>
          <a:lstStyle/>
          <a:p>
            <a:pPr algn="ctr"/>
            <a:r>
              <a:rPr lang="es-ES" sz="40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Ubicación</a:t>
            </a:r>
            <a:endParaRPr lang="es-ES" sz="40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29" name="Rectángulo 28"/>
          <p:cNvSpPr/>
          <p:nvPr/>
        </p:nvSpPr>
        <p:spPr>
          <a:xfrm>
            <a:off x="7942193" y="673139"/>
            <a:ext cx="1700594" cy="707886"/>
          </a:xfrm>
          <a:prstGeom prst="rect">
            <a:avLst/>
          </a:prstGeom>
          <a:noFill/>
        </p:spPr>
        <p:txBody>
          <a:bodyPr wrap="none" lIns="91440" tIns="45720" rIns="91440" bIns="45720">
            <a:spAutoFit/>
          </a:bodyPr>
          <a:lstStyle/>
          <a:p>
            <a:pPr algn="ctr"/>
            <a:r>
              <a:rPr lang="es-ES" sz="40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Detalle</a:t>
            </a:r>
            <a:endParaRPr lang="es-ES" sz="40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67050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2"/>
                                        </p:tgtEl>
                                        <p:attrNameLst>
                                          <p:attrName>ppt_x</p:attrName>
                                        </p:attrNameLst>
                                      </p:cBhvr>
                                      <p:tavLst>
                                        <p:tav tm="0">
                                          <p:val>
                                            <p:strVal val="ppt_x"/>
                                          </p:val>
                                        </p:tav>
                                        <p:tav tm="100000">
                                          <p:val>
                                            <p:strVal val="ppt_x"/>
                                          </p:val>
                                        </p:tav>
                                      </p:tavLst>
                                    </p:anim>
                                    <p:anim calcmode="lin" valueType="num">
                                      <p:cBhvr additive="base">
                                        <p:cTn id="22" dur="500"/>
                                        <p:tgtEl>
                                          <p:spTgt spid="2"/>
                                        </p:tgtEl>
                                        <p:attrNameLst>
                                          <p:attrName>ppt_y</p:attrName>
                                        </p:attrNameLst>
                                      </p:cBhvr>
                                      <p:tavLst>
                                        <p:tav tm="0">
                                          <p:val>
                                            <p:strVal val="ppt_y"/>
                                          </p:val>
                                        </p:tav>
                                        <p:tav tm="100000">
                                          <p:val>
                                            <p:strVal val="1+ppt_h/2"/>
                                          </p:val>
                                        </p:tav>
                                      </p:tavLst>
                                    </p:anim>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3"/>
                                        </p:tgtEl>
                                        <p:attrNameLst>
                                          <p:attrName>ppt_x</p:attrName>
                                        </p:attrNameLst>
                                      </p:cBhvr>
                                      <p:tavLst>
                                        <p:tav tm="0">
                                          <p:val>
                                            <p:strVal val="ppt_x"/>
                                          </p:val>
                                        </p:tav>
                                        <p:tav tm="100000">
                                          <p:val>
                                            <p:strVal val="ppt_x"/>
                                          </p:val>
                                        </p:tav>
                                      </p:tavLst>
                                    </p:anim>
                                    <p:anim calcmode="lin" valueType="num">
                                      <p:cBhvr additive="base">
                                        <p:cTn id="34" dur="500"/>
                                        <p:tgtEl>
                                          <p:spTgt spid="3"/>
                                        </p:tgtEl>
                                        <p:attrNameLst>
                                          <p:attrName>ppt_y</p:attrName>
                                        </p:attrNameLst>
                                      </p:cBhvr>
                                      <p:tavLst>
                                        <p:tav tm="0">
                                          <p:val>
                                            <p:strVal val="ppt_y"/>
                                          </p:val>
                                        </p:tav>
                                        <p:tav tm="100000">
                                          <p:val>
                                            <p:strVal val="1+ppt_h/2"/>
                                          </p:val>
                                        </p:tav>
                                      </p:tavLst>
                                    </p:anim>
                                    <p:set>
                                      <p:cBhvr>
                                        <p:cTn id="35" dur="1" fill="hold">
                                          <p:stCondLst>
                                            <p:cond delay="499"/>
                                          </p:stCondLst>
                                        </p:cTn>
                                        <p:tgtEl>
                                          <p:spTgt spid="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14"/>
                                        </p:tgtEl>
                                        <p:attrNameLst>
                                          <p:attrName>ppt_x</p:attrName>
                                        </p:attrNameLst>
                                      </p:cBhvr>
                                      <p:tavLst>
                                        <p:tav tm="0">
                                          <p:val>
                                            <p:strVal val="ppt_x"/>
                                          </p:val>
                                        </p:tav>
                                        <p:tav tm="100000">
                                          <p:val>
                                            <p:strVal val="ppt_x"/>
                                          </p:val>
                                        </p:tav>
                                      </p:tavLst>
                                    </p:anim>
                                    <p:anim calcmode="lin" valueType="num">
                                      <p:cBhvr additive="base">
                                        <p:cTn id="46" dur="500"/>
                                        <p:tgtEl>
                                          <p:spTgt spid="14"/>
                                        </p:tgtEl>
                                        <p:attrNameLst>
                                          <p:attrName>ppt_y</p:attrName>
                                        </p:attrNameLst>
                                      </p:cBhvr>
                                      <p:tavLst>
                                        <p:tav tm="0">
                                          <p:val>
                                            <p:strVal val="ppt_y"/>
                                          </p:val>
                                        </p:tav>
                                        <p:tav tm="100000">
                                          <p:val>
                                            <p:strVal val="1+ppt_h/2"/>
                                          </p:val>
                                        </p:tav>
                                      </p:tavLst>
                                    </p:anim>
                                    <p:set>
                                      <p:cBhvr>
                                        <p:cTn id="47" dur="1" fill="hold">
                                          <p:stCondLst>
                                            <p:cond delay="499"/>
                                          </p:stCondLst>
                                        </p:cTn>
                                        <p:tgtEl>
                                          <p:spTgt spid="14"/>
                                        </p:tgtEl>
                                        <p:attrNameLst>
                                          <p:attrName>style.visibility</p:attrName>
                                        </p:attrNameLst>
                                      </p:cBhvr>
                                      <p:to>
                                        <p:strVal val="hidden"/>
                                      </p:to>
                                    </p:set>
                                  </p:childTnLst>
                                </p:cTn>
                              </p:par>
                              <p:par>
                                <p:cTn id="48" presetID="2" presetClass="exit" presetSubtype="4" fill="hold" grpId="1" nodeType="withEffect">
                                  <p:stCondLst>
                                    <p:cond delay="0"/>
                                  </p:stCondLst>
                                  <p:childTnLst>
                                    <p:anim calcmode="lin" valueType="num">
                                      <p:cBhvr additive="base">
                                        <p:cTn id="49" dur="500"/>
                                        <p:tgtEl>
                                          <p:spTgt spid="5"/>
                                        </p:tgtEl>
                                        <p:attrNameLst>
                                          <p:attrName>ppt_x</p:attrName>
                                        </p:attrNameLst>
                                      </p:cBhvr>
                                      <p:tavLst>
                                        <p:tav tm="0">
                                          <p:val>
                                            <p:strVal val="ppt_x"/>
                                          </p:val>
                                        </p:tav>
                                        <p:tav tm="100000">
                                          <p:val>
                                            <p:strVal val="ppt_x"/>
                                          </p:val>
                                        </p:tav>
                                      </p:tavLst>
                                    </p:anim>
                                    <p:anim calcmode="lin" valueType="num">
                                      <p:cBhvr additive="base">
                                        <p:cTn id="50" dur="500"/>
                                        <p:tgtEl>
                                          <p:spTgt spid="5"/>
                                        </p:tgtEl>
                                        <p:attrNameLst>
                                          <p:attrName>ppt_y</p:attrName>
                                        </p:attrNameLst>
                                      </p:cBhvr>
                                      <p:tavLst>
                                        <p:tav tm="0">
                                          <p:val>
                                            <p:strVal val="ppt_y"/>
                                          </p:val>
                                        </p:tav>
                                        <p:tav tm="100000">
                                          <p:val>
                                            <p:strVal val="1+ppt_h/2"/>
                                          </p:val>
                                        </p:tav>
                                      </p:tavLst>
                                    </p:anim>
                                    <p:set>
                                      <p:cBhvr>
                                        <p:cTn id="51" dur="1" fill="hold">
                                          <p:stCondLst>
                                            <p:cond delay="499"/>
                                          </p:stCondLst>
                                        </p:cTn>
                                        <p:tgtEl>
                                          <p:spTgt spid="5"/>
                                        </p:tgtEl>
                                        <p:attrNameLst>
                                          <p:attrName>style.visibility</p:attrName>
                                        </p:attrNameLst>
                                      </p:cBhvr>
                                      <p:to>
                                        <p:strVal val="hidden"/>
                                      </p:to>
                                    </p:set>
                                  </p:childTnLst>
                                </p:cTn>
                              </p:par>
                              <p:par>
                                <p:cTn id="52" presetID="2" presetClass="exit" presetSubtype="4"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ppt_x"/>
                                          </p:val>
                                        </p:tav>
                                      </p:tavLst>
                                    </p:anim>
                                    <p:anim calcmode="lin" valueType="num">
                                      <p:cBhvr additive="base">
                                        <p:cTn id="54" dur="500"/>
                                        <p:tgtEl>
                                          <p:spTgt spid="6"/>
                                        </p:tgtEl>
                                        <p:attrNameLst>
                                          <p:attrName>ppt_y</p:attrName>
                                        </p:attrNameLst>
                                      </p:cBhvr>
                                      <p:tavLst>
                                        <p:tav tm="0">
                                          <p:val>
                                            <p:strVal val="ppt_y"/>
                                          </p:val>
                                        </p:tav>
                                        <p:tav tm="100000">
                                          <p:val>
                                            <p:strVal val="1+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1000"/>
                                        <p:tgtEl>
                                          <p:spTgt spid="7"/>
                                        </p:tgtEl>
                                      </p:cBhvr>
                                    </p:animEffect>
                                    <p:anim calcmode="lin" valueType="num">
                                      <p:cBhvr>
                                        <p:cTn id="70" dur="1000" fill="hold"/>
                                        <p:tgtEl>
                                          <p:spTgt spid="7"/>
                                        </p:tgtEl>
                                        <p:attrNameLst>
                                          <p:attrName>ppt_x</p:attrName>
                                        </p:attrNameLst>
                                      </p:cBhvr>
                                      <p:tavLst>
                                        <p:tav tm="0">
                                          <p:val>
                                            <p:strVal val="#ppt_x"/>
                                          </p:val>
                                        </p:tav>
                                        <p:tav tm="100000">
                                          <p:val>
                                            <p:strVal val="#ppt_x"/>
                                          </p:val>
                                        </p:tav>
                                      </p:tavLst>
                                    </p:anim>
                                    <p:anim calcmode="lin" valueType="num">
                                      <p:cBhvr>
                                        <p:cTn id="71" dur="1000" fill="hold"/>
                                        <p:tgtEl>
                                          <p:spTgt spid="7"/>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1000"/>
                                        <p:tgtEl>
                                          <p:spTgt spid="26"/>
                                        </p:tgtEl>
                                      </p:cBhvr>
                                    </p:animEffect>
                                    <p:anim calcmode="lin" valueType="num">
                                      <p:cBhvr>
                                        <p:cTn id="75" dur="1000" fill="hold"/>
                                        <p:tgtEl>
                                          <p:spTgt spid="26"/>
                                        </p:tgtEl>
                                        <p:attrNameLst>
                                          <p:attrName>ppt_x</p:attrName>
                                        </p:attrNameLst>
                                      </p:cBhvr>
                                      <p:tavLst>
                                        <p:tav tm="0">
                                          <p:val>
                                            <p:strVal val="#ppt_x"/>
                                          </p:val>
                                        </p:tav>
                                        <p:tav tm="100000">
                                          <p:val>
                                            <p:strVal val="#ppt_x"/>
                                          </p:val>
                                        </p:tav>
                                      </p:tavLst>
                                    </p:anim>
                                    <p:anim calcmode="lin" valueType="num">
                                      <p:cBhvr>
                                        <p:cTn id="76" dur="1000" fill="hold"/>
                                        <p:tgtEl>
                                          <p:spTgt spid="2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1000"/>
                                        <p:tgtEl>
                                          <p:spTgt spid="8"/>
                                        </p:tgtEl>
                                      </p:cBhvr>
                                    </p:animEffect>
                                    <p:anim calcmode="lin" valueType="num">
                                      <p:cBhvr>
                                        <p:cTn id="92" dur="1000" fill="hold"/>
                                        <p:tgtEl>
                                          <p:spTgt spid="8"/>
                                        </p:tgtEl>
                                        <p:attrNameLst>
                                          <p:attrName>ppt_x</p:attrName>
                                        </p:attrNameLst>
                                      </p:cBhvr>
                                      <p:tavLst>
                                        <p:tav tm="0">
                                          <p:val>
                                            <p:strVal val="#ppt_x"/>
                                          </p:val>
                                        </p:tav>
                                        <p:tav tm="100000">
                                          <p:val>
                                            <p:strVal val="#ppt_x"/>
                                          </p:val>
                                        </p:tav>
                                      </p:tavLst>
                                    </p:anim>
                                    <p:anim calcmode="lin" valueType="num">
                                      <p:cBhvr>
                                        <p:cTn id="9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xit" presetSubtype="4" fill="hold" nodeType="clickEffect">
                                  <p:stCondLst>
                                    <p:cond delay="0"/>
                                  </p:stCondLst>
                                  <p:childTnLst>
                                    <p:anim calcmode="lin" valueType="num">
                                      <p:cBhvr additive="base">
                                        <p:cTn id="97" dur="500"/>
                                        <p:tgtEl>
                                          <p:spTgt spid="8"/>
                                        </p:tgtEl>
                                        <p:attrNameLst>
                                          <p:attrName>ppt_x</p:attrName>
                                        </p:attrNameLst>
                                      </p:cBhvr>
                                      <p:tavLst>
                                        <p:tav tm="0">
                                          <p:val>
                                            <p:strVal val="ppt_x"/>
                                          </p:val>
                                        </p:tav>
                                        <p:tav tm="100000">
                                          <p:val>
                                            <p:strVal val="ppt_x"/>
                                          </p:val>
                                        </p:tav>
                                      </p:tavLst>
                                    </p:anim>
                                    <p:anim calcmode="lin" valueType="num">
                                      <p:cBhvr additive="base">
                                        <p:cTn id="98" dur="500"/>
                                        <p:tgtEl>
                                          <p:spTgt spid="8"/>
                                        </p:tgtEl>
                                        <p:attrNameLst>
                                          <p:attrName>ppt_y</p:attrName>
                                        </p:attrNameLst>
                                      </p:cBhvr>
                                      <p:tavLst>
                                        <p:tav tm="0">
                                          <p:val>
                                            <p:strVal val="ppt_y"/>
                                          </p:val>
                                        </p:tav>
                                        <p:tav tm="100000">
                                          <p:val>
                                            <p:strVal val="1+ppt_h/2"/>
                                          </p:val>
                                        </p:tav>
                                      </p:tavLst>
                                    </p:anim>
                                    <p:set>
                                      <p:cBhvr>
                                        <p:cTn id="99" dur="1" fill="hold">
                                          <p:stCondLst>
                                            <p:cond delay="499"/>
                                          </p:stCondLst>
                                        </p:cTn>
                                        <p:tgtEl>
                                          <p:spTgt spid="8"/>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10"/>
                                        </p:tgtEl>
                                        <p:attrNameLst>
                                          <p:attrName>style.visibility</p:attrName>
                                        </p:attrNameLst>
                                      </p:cBhvr>
                                      <p:to>
                                        <p:strVal val="visible"/>
                                      </p:to>
                                    </p:set>
                                    <p:anim calcmode="lin" valueType="num">
                                      <p:cBhvr additive="base">
                                        <p:cTn id="104" dur="500" fill="hold"/>
                                        <p:tgtEl>
                                          <p:spTgt spid="10"/>
                                        </p:tgtEl>
                                        <p:attrNameLst>
                                          <p:attrName>ppt_x</p:attrName>
                                        </p:attrNameLst>
                                      </p:cBhvr>
                                      <p:tavLst>
                                        <p:tav tm="0">
                                          <p:val>
                                            <p:strVal val="#ppt_x"/>
                                          </p:val>
                                        </p:tav>
                                        <p:tav tm="100000">
                                          <p:val>
                                            <p:strVal val="#ppt_x"/>
                                          </p:val>
                                        </p:tav>
                                      </p:tavLst>
                                    </p:anim>
                                    <p:anim calcmode="lin" valueType="num">
                                      <p:cBhvr additive="base">
                                        <p:cTn id="10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xit" presetSubtype="4" fill="hold" nodeType="clickEffect">
                                  <p:stCondLst>
                                    <p:cond delay="0"/>
                                  </p:stCondLst>
                                  <p:childTnLst>
                                    <p:anim calcmode="lin" valueType="num">
                                      <p:cBhvr additive="base">
                                        <p:cTn id="109" dur="500"/>
                                        <p:tgtEl>
                                          <p:spTgt spid="10"/>
                                        </p:tgtEl>
                                        <p:attrNameLst>
                                          <p:attrName>ppt_x</p:attrName>
                                        </p:attrNameLst>
                                      </p:cBhvr>
                                      <p:tavLst>
                                        <p:tav tm="0">
                                          <p:val>
                                            <p:strVal val="ppt_x"/>
                                          </p:val>
                                        </p:tav>
                                        <p:tav tm="100000">
                                          <p:val>
                                            <p:strVal val="ppt_x"/>
                                          </p:val>
                                        </p:tav>
                                      </p:tavLst>
                                    </p:anim>
                                    <p:anim calcmode="lin" valueType="num">
                                      <p:cBhvr additive="base">
                                        <p:cTn id="110" dur="500"/>
                                        <p:tgtEl>
                                          <p:spTgt spid="10"/>
                                        </p:tgtEl>
                                        <p:attrNameLst>
                                          <p:attrName>ppt_y</p:attrName>
                                        </p:attrNameLst>
                                      </p:cBhvr>
                                      <p:tavLst>
                                        <p:tav tm="0">
                                          <p:val>
                                            <p:strVal val="ppt_y"/>
                                          </p:val>
                                        </p:tav>
                                        <p:tav tm="100000">
                                          <p:val>
                                            <p:strVal val="1+ppt_h/2"/>
                                          </p:val>
                                        </p:tav>
                                      </p:tavLst>
                                    </p:anim>
                                    <p:set>
                                      <p:cBhvr>
                                        <p:cTn id="11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23" grpId="0" animBg="1"/>
      <p:bldP spid="24" grpId="0" animBg="1"/>
      <p:bldP spid="2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28</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83532" y="71493"/>
            <a:ext cx="11040755" cy="461665"/>
          </a:xfrm>
          <a:prstGeom prst="rect">
            <a:avLst/>
          </a:prstGeom>
          <a:noFill/>
          <a:ln>
            <a:noFill/>
          </a:ln>
        </p:spPr>
        <p:txBody>
          <a:bodyPr wrap="square" rtlCol="0">
            <a:spAutoFit/>
          </a:bodyPr>
          <a:lstStyle/>
          <a:p>
            <a:pPr algn="ctr"/>
            <a:r>
              <a:rPr lang="es-ES" sz="2400" dirty="0" smtClean="0">
                <a:ln>
                  <a:solidFill>
                    <a:schemeClr val="tx1"/>
                  </a:solidFill>
                </a:ln>
              </a:rPr>
              <a:t>DISEÑO DE LA ESTRUCTURA DE HORMIGÓN ARMADO: COLISEO MULTIUSO</a:t>
            </a:r>
            <a:endParaRPr lang="es-ES" sz="2000" dirty="0">
              <a:ln>
                <a:solidFill>
                  <a:schemeClr val="tx1"/>
                </a:solidFill>
              </a:ln>
            </a:endParaRPr>
          </a:p>
        </p:txBody>
      </p:sp>
      <p:sp>
        <p:nvSpPr>
          <p:cNvPr id="2" name="Rectángulo redondeado 1"/>
          <p:cNvSpPr/>
          <p:nvPr/>
        </p:nvSpPr>
        <p:spPr>
          <a:xfrm>
            <a:off x="8494218" y="1274315"/>
            <a:ext cx="2698972" cy="55423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b="1" dirty="0" smtClean="0"/>
              <a:t>CIMENTACIÓN</a:t>
            </a:r>
            <a:endParaRPr lang="es-EC" dirty="0"/>
          </a:p>
        </p:txBody>
      </p:sp>
      <p:sp>
        <p:nvSpPr>
          <p:cNvPr id="31" name="Rectángulo 30"/>
          <p:cNvSpPr/>
          <p:nvPr/>
        </p:nvSpPr>
        <p:spPr>
          <a:xfrm>
            <a:off x="7859601" y="2611936"/>
            <a:ext cx="3951786" cy="4778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PLINTOS AISLADOS</a:t>
            </a:r>
            <a:endParaRPr lang="es-EC" dirty="0"/>
          </a:p>
        </p:txBody>
      </p:sp>
      <p:pic>
        <p:nvPicPr>
          <p:cNvPr id="10" name="Imagen 9"/>
          <p:cNvPicPr>
            <a:picLocks noChangeAspect="1"/>
          </p:cNvPicPr>
          <p:nvPr/>
        </p:nvPicPr>
        <p:blipFill>
          <a:blip r:embed="rId3"/>
          <a:stretch>
            <a:fillRect/>
          </a:stretch>
        </p:blipFill>
        <p:spPr>
          <a:xfrm>
            <a:off x="18858" y="542064"/>
            <a:ext cx="7591425" cy="5629275"/>
          </a:xfrm>
          <a:prstGeom prst="rect">
            <a:avLst/>
          </a:prstGeom>
        </p:spPr>
      </p:pic>
      <p:sp>
        <p:nvSpPr>
          <p:cNvPr id="42" name="Rectángulo 41"/>
          <p:cNvSpPr/>
          <p:nvPr/>
        </p:nvSpPr>
        <p:spPr>
          <a:xfrm>
            <a:off x="7867811" y="3378771"/>
            <a:ext cx="3951786" cy="4778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PLINTOS COMBINADOS</a:t>
            </a:r>
            <a:endParaRPr lang="es-EC" dirty="0"/>
          </a:p>
        </p:txBody>
      </p:sp>
      <p:sp>
        <p:nvSpPr>
          <p:cNvPr id="43" name="Rectángulo 42"/>
          <p:cNvSpPr/>
          <p:nvPr/>
        </p:nvSpPr>
        <p:spPr>
          <a:xfrm>
            <a:off x="7867811" y="1978122"/>
            <a:ext cx="3951786" cy="4778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Esfuerzo admisible del suelo 25 T/m2 y 10 T/m2, según el sitio.</a:t>
            </a:r>
            <a:endParaRPr lang="es-EC" dirty="0"/>
          </a:p>
        </p:txBody>
      </p:sp>
      <p:sp>
        <p:nvSpPr>
          <p:cNvPr id="44" name="Rectángulo 43"/>
          <p:cNvSpPr/>
          <p:nvPr/>
        </p:nvSpPr>
        <p:spPr>
          <a:xfrm>
            <a:off x="7867811" y="4129077"/>
            <a:ext cx="3951786" cy="4778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CIMIENTO CORRIDO</a:t>
            </a:r>
            <a:endParaRPr lang="es-EC" dirty="0"/>
          </a:p>
        </p:txBody>
      </p:sp>
      <p:sp>
        <p:nvSpPr>
          <p:cNvPr id="45" name="Rectángulo redondeado 44"/>
          <p:cNvSpPr/>
          <p:nvPr/>
        </p:nvSpPr>
        <p:spPr>
          <a:xfrm>
            <a:off x="8647315" y="5084727"/>
            <a:ext cx="2698972" cy="55423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b="1" dirty="0" smtClean="0"/>
              <a:t>CADENA DE AMARRE</a:t>
            </a:r>
            <a:endParaRPr lang="es-EC" dirty="0"/>
          </a:p>
        </p:txBody>
      </p:sp>
    </p:spTree>
    <p:extLst>
      <p:ext uri="{BB962C8B-B14F-4D97-AF65-F5344CB8AC3E}">
        <p14:creationId xmlns:p14="http://schemas.microsoft.com/office/powerpoint/2010/main" val="384614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42" grpId="0" animBg="1"/>
      <p:bldP spid="43" grpId="0" animBg="1"/>
      <p:bldP spid="44" grpId="0" animBg="1"/>
      <p:bldP spid="4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29</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83532" y="71493"/>
            <a:ext cx="11040755" cy="461665"/>
          </a:xfrm>
          <a:prstGeom prst="rect">
            <a:avLst/>
          </a:prstGeom>
          <a:noFill/>
          <a:ln>
            <a:noFill/>
          </a:ln>
        </p:spPr>
        <p:txBody>
          <a:bodyPr wrap="square" rtlCol="0">
            <a:spAutoFit/>
          </a:bodyPr>
          <a:lstStyle/>
          <a:p>
            <a:pPr algn="ctr"/>
            <a:r>
              <a:rPr lang="es-ES" sz="2400" dirty="0" smtClean="0">
                <a:ln>
                  <a:solidFill>
                    <a:schemeClr val="tx1"/>
                  </a:solidFill>
                </a:ln>
              </a:rPr>
              <a:t>DISEÑO DE LA ESTRUCTURA DE HORMIGÓN ARMADO: COLISEO MULTIUSO</a:t>
            </a:r>
            <a:endParaRPr lang="es-ES" sz="2000" dirty="0">
              <a:ln>
                <a:solidFill>
                  <a:schemeClr val="tx1"/>
                </a:solidFill>
              </a:ln>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498307508"/>
              </p:ext>
            </p:extLst>
          </p:nvPr>
        </p:nvGraphicFramePr>
        <p:xfrm>
          <a:off x="1984718" y="635428"/>
          <a:ext cx="8215080" cy="2122465"/>
        </p:xfrm>
        <a:graphic>
          <a:graphicData uri="http://schemas.openxmlformats.org/presentationml/2006/ole">
            <mc:AlternateContent xmlns:mc="http://schemas.openxmlformats.org/markup-compatibility/2006">
              <mc:Choice xmlns:v="urn:schemas-microsoft-com:vml" Requires="v">
                <p:oleObj spid="_x0000_s2312" name="Hoja de cálculo" r:id="rId5" imgW="8258298" imgH="2133537" progId="Excel.Sheet.12">
                  <p:embed/>
                </p:oleObj>
              </mc:Choice>
              <mc:Fallback>
                <p:oleObj name="Hoja de cálculo" r:id="rId5" imgW="8258298" imgH="2133537" progId="Excel.Sheet.12">
                  <p:embed/>
                  <p:pic>
                    <p:nvPicPr>
                      <p:cNvPr id="0" name=""/>
                      <p:cNvPicPr/>
                      <p:nvPr/>
                    </p:nvPicPr>
                    <p:blipFill>
                      <a:blip r:embed="rId6"/>
                      <a:stretch>
                        <a:fillRect/>
                      </a:stretch>
                    </p:blipFill>
                    <p:spPr>
                      <a:xfrm>
                        <a:off x="1984718" y="635428"/>
                        <a:ext cx="8215080" cy="2122465"/>
                      </a:xfrm>
                      <a:prstGeom prst="rect">
                        <a:avLst/>
                      </a:prstGeom>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4150204585"/>
              </p:ext>
            </p:extLst>
          </p:nvPr>
        </p:nvGraphicFramePr>
        <p:xfrm>
          <a:off x="2815260" y="2860163"/>
          <a:ext cx="6713751" cy="1375928"/>
        </p:xfrm>
        <a:graphic>
          <a:graphicData uri="http://schemas.openxmlformats.org/presentationml/2006/ole">
            <mc:AlternateContent xmlns:mc="http://schemas.openxmlformats.org/markup-compatibility/2006">
              <mc:Choice xmlns:v="urn:schemas-microsoft-com:vml" Requires="v">
                <p:oleObj spid="_x0000_s2313" name="Hoja de cálculo" r:id="rId8" imgW="6553232" imgH="1342889" progId="Excel.Sheet.12">
                  <p:embed/>
                </p:oleObj>
              </mc:Choice>
              <mc:Fallback>
                <p:oleObj name="Hoja de cálculo" r:id="rId8" imgW="6553232" imgH="1342889" progId="Excel.Sheet.12">
                  <p:embed/>
                  <p:pic>
                    <p:nvPicPr>
                      <p:cNvPr id="0" name=""/>
                      <p:cNvPicPr/>
                      <p:nvPr/>
                    </p:nvPicPr>
                    <p:blipFill>
                      <a:blip r:embed="rId9"/>
                      <a:stretch>
                        <a:fillRect/>
                      </a:stretch>
                    </p:blipFill>
                    <p:spPr>
                      <a:xfrm>
                        <a:off x="2815260" y="2860163"/>
                        <a:ext cx="6713751" cy="1375928"/>
                      </a:xfrm>
                      <a:prstGeom prst="rect">
                        <a:avLst/>
                      </a:prstGeom>
                    </p:spPr>
                  </p:pic>
                </p:oleObj>
              </mc:Fallback>
            </mc:AlternateContent>
          </a:graphicData>
        </a:graphic>
      </p:graphicFrame>
      <p:pic>
        <p:nvPicPr>
          <p:cNvPr id="6" name="Imagen 5"/>
          <p:cNvPicPr>
            <a:picLocks noChangeAspect="1"/>
          </p:cNvPicPr>
          <p:nvPr/>
        </p:nvPicPr>
        <p:blipFill>
          <a:blip r:embed="rId10"/>
          <a:stretch>
            <a:fillRect/>
          </a:stretch>
        </p:blipFill>
        <p:spPr>
          <a:xfrm>
            <a:off x="0" y="4186793"/>
            <a:ext cx="2635038" cy="1825628"/>
          </a:xfrm>
          <a:prstGeom prst="rect">
            <a:avLst/>
          </a:prstGeom>
        </p:spPr>
      </p:pic>
      <p:pic>
        <p:nvPicPr>
          <p:cNvPr id="7" name="Imagen 6"/>
          <p:cNvPicPr>
            <a:picLocks noChangeAspect="1"/>
          </p:cNvPicPr>
          <p:nvPr/>
        </p:nvPicPr>
        <p:blipFill>
          <a:blip r:embed="rId11"/>
          <a:stretch>
            <a:fillRect/>
          </a:stretch>
        </p:blipFill>
        <p:spPr>
          <a:xfrm>
            <a:off x="2815260" y="4241508"/>
            <a:ext cx="2610853" cy="1792995"/>
          </a:xfrm>
          <a:prstGeom prst="rect">
            <a:avLst/>
          </a:prstGeom>
        </p:spPr>
      </p:pic>
      <p:pic>
        <p:nvPicPr>
          <p:cNvPr id="8" name="Imagen 7"/>
          <p:cNvPicPr>
            <a:picLocks noChangeAspect="1"/>
          </p:cNvPicPr>
          <p:nvPr/>
        </p:nvPicPr>
        <p:blipFill>
          <a:blip r:embed="rId12"/>
          <a:stretch>
            <a:fillRect/>
          </a:stretch>
        </p:blipFill>
        <p:spPr>
          <a:xfrm>
            <a:off x="5610434" y="4228811"/>
            <a:ext cx="2614362" cy="1818388"/>
          </a:xfrm>
          <a:prstGeom prst="rect">
            <a:avLst/>
          </a:prstGeom>
        </p:spPr>
      </p:pic>
      <p:pic>
        <p:nvPicPr>
          <p:cNvPr id="9" name="Imagen 8"/>
          <p:cNvPicPr>
            <a:picLocks noChangeAspect="1"/>
          </p:cNvPicPr>
          <p:nvPr/>
        </p:nvPicPr>
        <p:blipFill>
          <a:blip r:embed="rId13"/>
          <a:stretch>
            <a:fillRect/>
          </a:stretch>
        </p:blipFill>
        <p:spPr>
          <a:xfrm>
            <a:off x="8578516" y="4186793"/>
            <a:ext cx="2868679" cy="1943298"/>
          </a:xfrm>
          <a:prstGeom prst="rect">
            <a:avLst/>
          </a:prstGeom>
        </p:spPr>
      </p:pic>
    </p:spTree>
    <p:extLst>
      <p:ext uri="{BB962C8B-B14F-4D97-AF65-F5344CB8AC3E}">
        <p14:creationId xmlns:p14="http://schemas.microsoft.com/office/powerpoint/2010/main" val="20276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3</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50254" y="79314"/>
            <a:ext cx="7104787" cy="461665"/>
          </a:xfrm>
          <a:prstGeom prst="rect">
            <a:avLst/>
          </a:prstGeom>
          <a:noFill/>
          <a:ln>
            <a:noFill/>
          </a:ln>
        </p:spPr>
        <p:txBody>
          <a:bodyPr wrap="square" rtlCol="0">
            <a:spAutoFit/>
          </a:bodyPr>
          <a:lstStyle/>
          <a:p>
            <a:pPr algn="ctr"/>
            <a:r>
              <a:rPr lang="es-ES" sz="2400" b="1" dirty="0" smtClean="0">
                <a:ln>
                  <a:solidFill>
                    <a:schemeClr val="tx1"/>
                  </a:solidFill>
                </a:ln>
              </a:rPr>
              <a:t>DESCRIPCIÓN Y GENERALIDADES: COLISEO MULTIUSO</a:t>
            </a:r>
            <a:endParaRPr lang="es-ES" sz="2000" dirty="0">
              <a:ln>
                <a:solidFill>
                  <a:schemeClr val="tx1"/>
                </a:solidFill>
              </a:ln>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0914" y="726190"/>
            <a:ext cx="7083553" cy="4940365"/>
          </a:xfrm>
          <a:prstGeom prst="rect">
            <a:avLst/>
          </a:prstGeom>
        </p:spPr>
      </p:pic>
      <p:sp>
        <p:nvSpPr>
          <p:cNvPr id="10" name="Rectángulo 9"/>
          <p:cNvSpPr/>
          <p:nvPr/>
        </p:nvSpPr>
        <p:spPr>
          <a:xfrm>
            <a:off x="8868923" y="926321"/>
            <a:ext cx="3129877" cy="504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Área total: 1345.90 m2</a:t>
            </a:r>
            <a:endParaRPr lang="es-EC" dirty="0"/>
          </a:p>
        </p:txBody>
      </p:sp>
      <p:sp>
        <p:nvSpPr>
          <p:cNvPr id="15" name="Rectángulo 14"/>
          <p:cNvSpPr/>
          <p:nvPr/>
        </p:nvSpPr>
        <p:spPr>
          <a:xfrm>
            <a:off x="632112" y="5027162"/>
            <a:ext cx="3129877" cy="504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Aforo: 1200 personas</a:t>
            </a:r>
            <a:endParaRPr lang="es-EC" dirty="0"/>
          </a:p>
        </p:txBody>
      </p:sp>
    </p:spTree>
    <p:extLst>
      <p:ext uri="{BB962C8B-B14F-4D97-AF65-F5344CB8AC3E}">
        <p14:creationId xmlns:p14="http://schemas.microsoft.com/office/powerpoint/2010/main" val="241247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30</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83532" y="71493"/>
            <a:ext cx="11040755" cy="461665"/>
          </a:xfrm>
          <a:prstGeom prst="rect">
            <a:avLst/>
          </a:prstGeom>
          <a:noFill/>
          <a:ln>
            <a:noFill/>
          </a:ln>
        </p:spPr>
        <p:txBody>
          <a:bodyPr wrap="square" rtlCol="0">
            <a:spAutoFit/>
          </a:bodyPr>
          <a:lstStyle/>
          <a:p>
            <a:pPr algn="ctr"/>
            <a:r>
              <a:rPr lang="es-ES" sz="2400" dirty="0" smtClean="0">
                <a:ln>
                  <a:solidFill>
                    <a:schemeClr val="tx1"/>
                  </a:solidFill>
                </a:ln>
              </a:rPr>
              <a:t>DISEÑO DE LA ESTRUCTURA DE HORMIGÓN ARMADO: COLISEO MULTIUSO</a:t>
            </a:r>
            <a:endParaRPr lang="es-ES" sz="2000" dirty="0">
              <a:ln>
                <a:solidFill>
                  <a:schemeClr val="tx1"/>
                </a:solidFill>
              </a:ln>
            </a:endParaRPr>
          </a:p>
        </p:txBody>
      </p:sp>
      <p:pic>
        <p:nvPicPr>
          <p:cNvPr id="20" name="Imagen 19"/>
          <p:cNvPicPr/>
          <p:nvPr/>
        </p:nvPicPr>
        <p:blipFill rotWithShape="1">
          <a:blip r:embed="rId3"/>
          <a:srcRect l="6481" r="1018" b="2856"/>
          <a:stretch/>
        </p:blipFill>
        <p:spPr bwMode="auto">
          <a:xfrm>
            <a:off x="159931" y="922073"/>
            <a:ext cx="5704468" cy="4672612"/>
          </a:xfrm>
          <a:prstGeom prst="rect">
            <a:avLst/>
          </a:prstGeom>
          <a:ln>
            <a:noFill/>
          </a:ln>
          <a:extLst>
            <a:ext uri="{53640926-AAD7-44D8-BBD7-CCE9431645EC}">
              <a14:shadowObscured xmlns:a14="http://schemas.microsoft.com/office/drawing/2010/main"/>
            </a:ext>
          </a:extLst>
        </p:spPr>
      </p:pic>
      <p:pic>
        <p:nvPicPr>
          <p:cNvPr id="7" name="Imagen 6"/>
          <p:cNvPicPr>
            <a:picLocks noChangeAspect="1"/>
          </p:cNvPicPr>
          <p:nvPr/>
        </p:nvPicPr>
        <p:blipFill>
          <a:blip r:embed="rId4"/>
          <a:stretch>
            <a:fillRect/>
          </a:stretch>
        </p:blipFill>
        <p:spPr>
          <a:xfrm>
            <a:off x="6368525" y="798925"/>
            <a:ext cx="2222021" cy="2819306"/>
          </a:xfrm>
          <a:prstGeom prst="rect">
            <a:avLst/>
          </a:prstGeom>
        </p:spPr>
      </p:pic>
      <p:pic>
        <p:nvPicPr>
          <p:cNvPr id="8" name="Imagen 7"/>
          <p:cNvPicPr>
            <a:picLocks noChangeAspect="1"/>
          </p:cNvPicPr>
          <p:nvPr/>
        </p:nvPicPr>
        <p:blipFill>
          <a:blip r:embed="rId5"/>
          <a:stretch>
            <a:fillRect/>
          </a:stretch>
        </p:blipFill>
        <p:spPr>
          <a:xfrm>
            <a:off x="9437094" y="812921"/>
            <a:ext cx="2161205" cy="2531858"/>
          </a:xfrm>
          <a:prstGeom prst="rect">
            <a:avLst/>
          </a:prstGeom>
        </p:spPr>
      </p:pic>
      <p:pic>
        <p:nvPicPr>
          <p:cNvPr id="9" name="Imagen 8"/>
          <p:cNvPicPr>
            <a:picLocks noChangeAspect="1"/>
          </p:cNvPicPr>
          <p:nvPr/>
        </p:nvPicPr>
        <p:blipFill>
          <a:blip r:embed="rId6"/>
          <a:stretch>
            <a:fillRect/>
          </a:stretch>
        </p:blipFill>
        <p:spPr>
          <a:xfrm>
            <a:off x="7642906" y="3172294"/>
            <a:ext cx="2547803" cy="2513604"/>
          </a:xfrm>
          <a:prstGeom prst="rect">
            <a:avLst/>
          </a:prstGeom>
        </p:spPr>
      </p:pic>
      <p:sp>
        <p:nvSpPr>
          <p:cNvPr id="26" name="Rectángulo 25"/>
          <p:cNvSpPr/>
          <p:nvPr/>
        </p:nvSpPr>
        <p:spPr>
          <a:xfrm>
            <a:off x="7464562" y="4066761"/>
            <a:ext cx="2316330" cy="3176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LOSA MACIZA</a:t>
            </a:r>
            <a:endParaRPr lang="es-EC" dirty="0"/>
          </a:p>
        </p:txBody>
      </p:sp>
      <p:cxnSp>
        <p:nvCxnSpPr>
          <p:cNvPr id="3" name="Conector recto de flecha 2"/>
          <p:cNvCxnSpPr/>
          <p:nvPr/>
        </p:nvCxnSpPr>
        <p:spPr>
          <a:xfrm flipV="1">
            <a:off x="3549316" y="922074"/>
            <a:ext cx="914400" cy="2931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ángulo 14"/>
          <p:cNvSpPr/>
          <p:nvPr/>
        </p:nvSpPr>
        <p:spPr>
          <a:xfrm>
            <a:off x="4463716" y="683971"/>
            <a:ext cx="1150304" cy="4762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Times New Roman" panose="02020603050405020304" pitchFamily="18" charset="0"/>
                <a:cs typeface="Times New Roman" panose="02020603050405020304" pitchFamily="18" charset="0"/>
              </a:rPr>
              <a:t>Losa Maciza</a:t>
            </a:r>
            <a:endParaRPr lang="es-EC" sz="1600" dirty="0">
              <a:latin typeface="Times New Roman" panose="02020603050405020304" pitchFamily="18" charset="0"/>
              <a:cs typeface="Times New Roman" panose="02020603050405020304" pitchFamily="18" charset="0"/>
            </a:endParaRPr>
          </a:p>
        </p:txBody>
      </p:sp>
      <p:cxnSp>
        <p:nvCxnSpPr>
          <p:cNvPr id="16" name="Conector recto de flecha 15"/>
          <p:cNvCxnSpPr>
            <a:endCxn id="31" idx="0"/>
          </p:cNvCxnSpPr>
          <p:nvPr/>
        </p:nvCxnSpPr>
        <p:spPr>
          <a:xfrm>
            <a:off x="3332747" y="4668253"/>
            <a:ext cx="808519" cy="7329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endCxn id="28" idx="0"/>
          </p:cNvCxnSpPr>
          <p:nvPr/>
        </p:nvCxnSpPr>
        <p:spPr>
          <a:xfrm>
            <a:off x="3092900" y="2259691"/>
            <a:ext cx="479695" cy="6820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ángulo 27"/>
          <p:cNvSpPr/>
          <p:nvPr/>
        </p:nvSpPr>
        <p:spPr>
          <a:xfrm>
            <a:off x="3092900" y="2941721"/>
            <a:ext cx="959389" cy="2185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Columnas</a:t>
            </a:r>
            <a:endParaRPr lang="es-EC" sz="1400" dirty="0">
              <a:latin typeface="Times New Roman" panose="02020603050405020304" pitchFamily="18" charset="0"/>
              <a:cs typeface="Times New Roman" panose="02020603050405020304" pitchFamily="18" charset="0"/>
            </a:endParaRPr>
          </a:p>
        </p:txBody>
      </p:sp>
      <p:sp>
        <p:nvSpPr>
          <p:cNvPr id="31" name="Rectángulo 30"/>
          <p:cNvSpPr/>
          <p:nvPr/>
        </p:nvSpPr>
        <p:spPr>
          <a:xfrm>
            <a:off x="3661571" y="5401174"/>
            <a:ext cx="959389" cy="2185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Columnas</a:t>
            </a:r>
            <a:endParaRPr lang="es-EC" sz="1400" dirty="0">
              <a:latin typeface="Times New Roman" panose="02020603050405020304" pitchFamily="18" charset="0"/>
              <a:cs typeface="Times New Roman" panose="02020603050405020304" pitchFamily="18" charset="0"/>
            </a:endParaRPr>
          </a:p>
        </p:txBody>
      </p:sp>
      <p:pic>
        <p:nvPicPr>
          <p:cNvPr id="35" name="Imagen 34"/>
          <p:cNvPicPr>
            <a:picLocks noChangeAspect="1"/>
          </p:cNvPicPr>
          <p:nvPr/>
        </p:nvPicPr>
        <p:blipFill>
          <a:blip r:embed="rId7"/>
          <a:stretch>
            <a:fillRect/>
          </a:stretch>
        </p:blipFill>
        <p:spPr>
          <a:xfrm>
            <a:off x="5868120" y="1505934"/>
            <a:ext cx="5523247" cy="2733312"/>
          </a:xfrm>
          <a:prstGeom prst="rect">
            <a:avLst/>
          </a:prstGeom>
        </p:spPr>
      </p:pic>
      <p:sp>
        <p:nvSpPr>
          <p:cNvPr id="36" name="Rectángulo 35"/>
          <p:cNvSpPr/>
          <p:nvPr/>
        </p:nvSpPr>
        <p:spPr>
          <a:xfrm>
            <a:off x="7642906" y="690776"/>
            <a:ext cx="1934231" cy="3176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MÉNSULAS</a:t>
            </a:r>
            <a:endParaRPr lang="es-EC" dirty="0"/>
          </a:p>
        </p:txBody>
      </p:sp>
      <p:pic>
        <p:nvPicPr>
          <p:cNvPr id="2" name="Imagen 1"/>
          <p:cNvPicPr>
            <a:picLocks noChangeAspect="1"/>
          </p:cNvPicPr>
          <p:nvPr/>
        </p:nvPicPr>
        <p:blipFill>
          <a:blip r:embed="rId8"/>
          <a:stretch>
            <a:fillRect/>
          </a:stretch>
        </p:blipFill>
        <p:spPr>
          <a:xfrm>
            <a:off x="6745411" y="1354296"/>
            <a:ext cx="3484195" cy="3393425"/>
          </a:xfrm>
          <a:prstGeom prst="rect">
            <a:avLst/>
          </a:prstGeom>
        </p:spPr>
      </p:pic>
    </p:spTree>
    <p:extLst>
      <p:ext uri="{BB962C8B-B14F-4D97-AF65-F5344CB8AC3E}">
        <p14:creationId xmlns:p14="http://schemas.microsoft.com/office/powerpoint/2010/main" val="407474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5" grpId="0" animBg="1"/>
      <p:bldP spid="28" grpId="0" animBg="1"/>
      <p:bldP spid="31"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31</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83532" y="71493"/>
            <a:ext cx="11040755" cy="461665"/>
          </a:xfrm>
          <a:prstGeom prst="rect">
            <a:avLst/>
          </a:prstGeom>
          <a:noFill/>
          <a:ln>
            <a:noFill/>
          </a:ln>
        </p:spPr>
        <p:txBody>
          <a:bodyPr wrap="square" rtlCol="0">
            <a:spAutoFit/>
          </a:bodyPr>
          <a:lstStyle/>
          <a:p>
            <a:pPr algn="ctr"/>
            <a:r>
              <a:rPr lang="es-ES" sz="2400" dirty="0" smtClean="0">
                <a:ln>
                  <a:solidFill>
                    <a:schemeClr val="tx1"/>
                  </a:solidFill>
                </a:ln>
              </a:rPr>
              <a:t>DISEÑO DE LA ESTRUCTURA DE HORMIGÓN ARMADO: COLISEO MULTIUSO</a:t>
            </a:r>
            <a:endParaRPr lang="es-ES" sz="2000" dirty="0">
              <a:ln>
                <a:solidFill>
                  <a:schemeClr val="tx1"/>
                </a:solidFill>
              </a:ln>
            </a:endParaRPr>
          </a:p>
        </p:txBody>
      </p:sp>
      <p:pic>
        <p:nvPicPr>
          <p:cNvPr id="25" name="Imagen 24"/>
          <p:cNvPicPr/>
          <p:nvPr/>
        </p:nvPicPr>
        <p:blipFill>
          <a:blip r:embed="rId3"/>
          <a:stretch>
            <a:fillRect/>
          </a:stretch>
        </p:blipFill>
        <p:spPr>
          <a:xfrm>
            <a:off x="292730" y="649011"/>
            <a:ext cx="7416379" cy="4825357"/>
          </a:xfrm>
          <a:prstGeom prst="rect">
            <a:avLst/>
          </a:prstGeom>
        </p:spPr>
      </p:pic>
      <p:pic>
        <p:nvPicPr>
          <p:cNvPr id="2" name="Imagen 1"/>
          <p:cNvPicPr>
            <a:picLocks noChangeAspect="1"/>
          </p:cNvPicPr>
          <p:nvPr/>
        </p:nvPicPr>
        <p:blipFill rotWithShape="1">
          <a:blip r:embed="rId4"/>
          <a:srcRect b="8949"/>
          <a:stretch/>
        </p:blipFill>
        <p:spPr>
          <a:xfrm>
            <a:off x="8073446" y="1356963"/>
            <a:ext cx="3746151" cy="2524330"/>
          </a:xfrm>
          <a:prstGeom prst="rect">
            <a:avLst/>
          </a:prstGeom>
        </p:spPr>
      </p:pic>
      <p:pic>
        <p:nvPicPr>
          <p:cNvPr id="3" name="Imagen 2"/>
          <p:cNvPicPr>
            <a:picLocks noChangeAspect="1"/>
          </p:cNvPicPr>
          <p:nvPr/>
        </p:nvPicPr>
        <p:blipFill rotWithShape="1">
          <a:blip r:embed="rId5"/>
          <a:srcRect b="12455"/>
          <a:stretch/>
        </p:blipFill>
        <p:spPr>
          <a:xfrm>
            <a:off x="7913017" y="1538649"/>
            <a:ext cx="3906580" cy="2442872"/>
          </a:xfrm>
          <a:prstGeom prst="rect">
            <a:avLst/>
          </a:prstGeom>
        </p:spPr>
      </p:pic>
      <p:sp>
        <p:nvSpPr>
          <p:cNvPr id="17" name="Rectángulo 16"/>
          <p:cNvSpPr/>
          <p:nvPr/>
        </p:nvSpPr>
        <p:spPr>
          <a:xfrm>
            <a:off x="8776949" y="3927446"/>
            <a:ext cx="2569338" cy="3176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VIGA ACARTELADA TIPO</a:t>
            </a:r>
            <a:endParaRPr lang="es-EC" dirty="0"/>
          </a:p>
        </p:txBody>
      </p:sp>
      <p:sp>
        <p:nvSpPr>
          <p:cNvPr id="21" name="Rectángulo 20"/>
          <p:cNvSpPr/>
          <p:nvPr/>
        </p:nvSpPr>
        <p:spPr>
          <a:xfrm>
            <a:off x="9014667" y="3991139"/>
            <a:ext cx="1703280" cy="3217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RIOSTRA TIPO</a:t>
            </a:r>
            <a:endParaRPr lang="es-EC" dirty="0"/>
          </a:p>
        </p:txBody>
      </p:sp>
      <p:sp>
        <p:nvSpPr>
          <p:cNvPr id="22" name="Rectángulo 21"/>
          <p:cNvSpPr/>
          <p:nvPr/>
        </p:nvSpPr>
        <p:spPr>
          <a:xfrm>
            <a:off x="8640893" y="4012560"/>
            <a:ext cx="2316330" cy="3176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VIGA GRADERÍO TIPO</a:t>
            </a:r>
            <a:endParaRPr lang="es-EC" dirty="0"/>
          </a:p>
        </p:txBody>
      </p:sp>
      <p:pic>
        <p:nvPicPr>
          <p:cNvPr id="8" name="Imagen 7"/>
          <p:cNvPicPr>
            <a:picLocks noChangeAspect="1"/>
          </p:cNvPicPr>
          <p:nvPr/>
        </p:nvPicPr>
        <p:blipFill>
          <a:blip r:embed="rId6"/>
          <a:stretch>
            <a:fillRect/>
          </a:stretch>
        </p:blipFill>
        <p:spPr>
          <a:xfrm>
            <a:off x="7709109" y="1395976"/>
            <a:ext cx="4338364" cy="2601170"/>
          </a:xfrm>
          <a:prstGeom prst="rect">
            <a:avLst/>
          </a:prstGeom>
        </p:spPr>
      </p:pic>
    </p:spTree>
    <p:extLst>
      <p:ext uri="{BB962C8B-B14F-4D97-AF65-F5344CB8AC3E}">
        <p14:creationId xmlns:p14="http://schemas.microsoft.com/office/powerpoint/2010/main" val="70059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4"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1" grpId="0" animBg="1"/>
      <p:bldP spid="21" grpId="1"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32</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83532" y="71493"/>
            <a:ext cx="11040755" cy="461665"/>
          </a:xfrm>
          <a:prstGeom prst="rect">
            <a:avLst/>
          </a:prstGeom>
          <a:noFill/>
          <a:ln>
            <a:noFill/>
          </a:ln>
        </p:spPr>
        <p:txBody>
          <a:bodyPr wrap="square" rtlCol="0">
            <a:spAutoFit/>
          </a:bodyPr>
          <a:lstStyle/>
          <a:p>
            <a:pPr algn="ctr"/>
            <a:r>
              <a:rPr lang="es-ES" sz="2400" dirty="0" smtClean="0">
                <a:ln>
                  <a:solidFill>
                    <a:schemeClr val="tx1"/>
                  </a:solidFill>
                </a:ln>
              </a:rPr>
              <a:t>DISEÑO DE LA ESTRUCTURA DE HORMIGÓN ARMADO: COLISEO MULTIUSO</a:t>
            </a:r>
            <a:endParaRPr lang="es-ES" sz="2000" dirty="0">
              <a:ln>
                <a:solidFill>
                  <a:schemeClr val="tx1"/>
                </a:solidFill>
              </a:ln>
            </a:endParaRPr>
          </a:p>
        </p:txBody>
      </p:sp>
      <p:pic>
        <p:nvPicPr>
          <p:cNvPr id="21" name="Imagen 20"/>
          <p:cNvPicPr/>
          <p:nvPr/>
        </p:nvPicPr>
        <p:blipFill>
          <a:blip r:embed="rId3"/>
          <a:stretch>
            <a:fillRect/>
          </a:stretch>
        </p:blipFill>
        <p:spPr>
          <a:xfrm>
            <a:off x="0" y="648153"/>
            <a:ext cx="6053522" cy="5006689"/>
          </a:xfrm>
          <a:prstGeom prst="rect">
            <a:avLst/>
          </a:prstGeom>
        </p:spPr>
      </p:pic>
      <p:pic>
        <p:nvPicPr>
          <p:cNvPr id="5" name="Imagen 4"/>
          <p:cNvPicPr>
            <a:picLocks noChangeAspect="1"/>
          </p:cNvPicPr>
          <p:nvPr/>
        </p:nvPicPr>
        <p:blipFill>
          <a:blip r:embed="rId4"/>
          <a:stretch>
            <a:fillRect/>
          </a:stretch>
        </p:blipFill>
        <p:spPr>
          <a:xfrm>
            <a:off x="6053522" y="676444"/>
            <a:ext cx="4341762" cy="2470029"/>
          </a:xfrm>
          <a:prstGeom prst="rect">
            <a:avLst/>
          </a:prstGeom>
        </p:spPr>
      </p:pic>
      <p:sp>
        <p:nvSpPr>
          <p:cNvPr id="23" name="Rectángulo 22"/>
          <p:cNvSpPr/>
          <p:nvPr/>
        </p:nvSpPr>
        <p:spPr>
          <a:xfrm>
            <a:off x="10689464" y="1904223"/>
            <a:ext cx="1380919" cy="3789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GRADERÍO</a:t>
            </a:r>
            <a:endParaRPr lang="es-EC" dirty="0"/>
          </a:p>
        </p:txBody>
      </p:sp>
      <p:pic>
        <p:nvPicPr>
          <p:cNvPr id="6" name="Imagen 5"/>
          <p:cNvPicPr>
            <a:picLocks noChangeAspect="1"/>
          </p:cNvPicPr>
          <p:nvPr/>
        </p:nvPicPr>
        <p:blipFill>
          <a:blip r:embed="rId5"/>
          <a:stretch>
            <a:fillRect/>
          </a:stretch>
        </p:blipFill>
        <p:spPr>
          <a:xfrm>
            <a:off x="6925783" y="3192785"/>
            <a:ext cx="2314469" cy="2997638"/>
          </a:xfrm>
          <a:prstGeom prst="rect">
            <a:avLst/>
          </a:prstGeom>
        </p:spPr>
      </p:pic>
      <p:sp>
        <p:nvSpPr>
          <p:cNvPr id="26" name="Rectángulo 25"/>
          <p:cNvSpPr/>
          <p:nvPr/>
        </p:nvSpPr>
        <p:spPr>
          <a:xfrm>
            <a:off x="9398417" y="4502150"/>
            <a:ext cx="2200025" cy="3947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MURO DE ANCLAJE</a:t>
            </a:r>
            <a:endParaRPr lang="es-EC" dirty="0"/>
          </a:p>
        </p:txBody>
      </p:sp>
    </p:spTree>
    <p:extLst>
      <p:ext uri="{BB962C8B-B14F-4D97-AF65-F5344CB8AC3E}">
        <p14:creationId xmlns:p14="http://schemas.microsoft.com/office/powerpoint/2010/main" val="58453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o 5"/>
          <p:cNvGraphicFramePr>
            <a:graphicFrameLocks noChangeAspect="1"/>
          </p:cNvGraphicFramePr>
          <p:nvPr>
            <p:extLst>
              <p:ext uri="{D42A27DB-BD31-4B8C-83A1-F6EECF244321}">
                <p14:modId xmlns:p14="http://schemas.microsoft.com/office/powerpoint/2010/main" val="82872001"/>
              </p:ext>
            </p:extLst>
          </p:nvPr>
        </p:nvGraphicFramePr>
        <p:xfrm>
          <a:off x="2101393" y="4212006"/>
          <a:ext cx="8540324" cy="1795041"/>
        </p:xfrm>
        <a:graphic>
          <a:graphicData uri="http://schemas.openxmlformats.org/presentationml/2006/ole">
            <mc:AlternateContent xmlns:mc="http://schemas.openxmlformats.org/markup-compatibility/2006">
              <mc:Choice xmlns:v="urn:schemas-microsoft-com:vml" Requires="v">
                <p:oleObj spid="_x0000_s4225" name="Hoja de cálculo" r:id="rId4" imgW="8791604" imgH="1847751" progId="Excel.Sheet.12">
                  <p:embed/>
                </p:oleObj>
              </mc:Choice>
              <mc:Fallback>
                <p:oleObj name="Hoja de cálculo" r:id="rId4" imgW="8791604" imgH="1847751" progId="Excel.Sheet.12">
                  <p:embed/>
                  <p:pic>
                    <p:nvPicPr>
                      <p:cNvPr id="0" name=""/>
                      <p:cNvPicPr/>
                      <p:nvPr/>
                    </p:nvPicPr>
                    <p:blipFill>
                      <a:blip r:embed="rId5"/>
                      <a:stretch>
                        <a:fillRect/>
                      </a:stretch>
                    </p:blipFill>
                    <p:spPr>
                      <a:xfrm>
                        <a:off x="2101393" y="4212006"/>
                        <a:ext cx="8540324" cy="1795041"/>
                      </a:xfrm>
                      <a:prstGeom prst="rect">
                        <a:avLst/>
                      </a:prstGeom>
                    </p:spPr>
                  </p:pic>
                </p:oleObj>
              </mc:Fallback>
            </mc:AlternateContent>
          </a:graphicData>
        </a:graphic>
      </p:graphicFrame>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33</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6">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887222" y="86880"/>
            <a:ext cx="11040755" cy="461665"/>
          </a:xfrm>
          <a:prstGeom prst="rect">
            <a:avLst/>
          </a:prstGeom>
          <a:noFill/>
          <a:ln>
            <a:noFill/>
          </a:ln>
        </p:spPr>
        <p:txBody>
          <a:bodyPr wrap="square" rtlCol="0">
            <a:spAutoFit/>
          </a:bodyPr>
          <a:lstStyle/>
          <a:p>
            <a:pPr algn="ctr"/>
            <a:r>
              <a:rPr lang="es-ES" sz="2400" dirty="0" smtClean="0">
                <a:ln>
                  <a:solidFill>
                    <a:schemeClr val="tx1"/>
                  </a:solidFill>
                </a:ln>
              </a:rPr>
              <a:t>DISEÑO DE LA ESTRUCTURA DE HORMIGÓN ARMADO: TRIBUNA </a:t>
            </a:r>
            <a:endParaRPr lang="es-ES" sz="2000" dirty="0">
              <a:ln>
                <a:solidFill>
                  <a:schemeClr val="tx1"/>
                </a:solidFill>
              </a:ln>
            </a:endParaRPr>
          </a:p>
        </p:txBody>
      </p:sp>
      <p:sp>
        <p:nvSpPr>
          <p:cNvPr id="2" name="Rectángulo redondeado 1"/>
          <p:cNvSpPr/>
          <p:nvPr/>
        </p:nvSpPr>
        <p:spPr>
          <a:xfrm>
            <a:off x="1650143" y="3488398"/>
            <a:ext cx="2698972" cy="55423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b="1" dirty="0" smtClean="0"/>
              <a:t>CIMENTACIÓN</a:t>
            </a:r>
            <a:endParaRPr lang="es-EC" dirty="0"/>
          </a:p>
        </p:txBody>
      </p:sp>
      <p:sp>
        <p:nvSpPr>
          <p:cNvPr id="43" name="Rectángulo 42"/>
          <p:cNvSpPr/>
          <p:nvPr/>
        </p:nvSpPr>
        <p:spPr>
          <a:xfrm>
            <a:off x="6040435" y="3594120"/>
            <a:ext cx="3669131" cy="4058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Esfuerzo admisible del suelo 8 T/m2</a:t>
            </a:r>
            <a:endParaRPr lang="es-EC" dirty="0"/>
          </a:p>
        </p:txBody>
      </p:sp>
      <p:sp>
        <p:nvSpPr>
          <p:cNvPr id="45" name="Rectángulo redondeado 44"/>
          <p:cNvSpPr/>
          <p:nvPr/>
        </p:nvSpPr>
        <p:spPr>
          <a:xfrm>
            <a:off x="381956" y="4609999"/>
            <a:ext cx="2698972" cy="4995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b="1" dirty="0" smtClean="0"/>
              <a:t>CADENA DE AMARRE</a:t>
            </a:r>
            <a:endParaRPr lang="es-EC" dirty="0"/>
          </a:p>
        </p:txBody>
      </p:sp>
      <p:pic>
        <p:nvPicPr>
          <p:cNvPr id="5" name="Imagen 4"/>
          <p:cNvPicPr>
            <a:picLocks noChangeAspect="1"/>
          </p:cNvPicPr>
          <p:nvPr/>
        </p:nvPicPr>
        <p:blipFill>
          <a:blip r:embed="rId7"/>
          <a:stretch>
            <a:fillRect/>
          </a:stretch>
        </p:blipFill>
        <p:spPr>
          <a:xfrm>
            <a:off x="0" y="559817"/>
            <a:ext cx="12258675" cy="2952750"/>
          </a:xfrm>
          <a:prstGeom prst="rect">
            <a:avLst/>
          </a:prstGeom>
        </p:spPr>
      </p:pic>
      <p:pic>
        <p:nvPicPr>
          <p:cNvPr id="7" name="Imagen 6"/>
          <p:cNvPicPr>
            <a:picLocks noChangeAspect="1"/>
          </p:cNvPicPr>
          <p:nvPr/>
        </p:nvPicPr>
        <p:blipFill>
          <a:blip r:embed="rId8"/>
          <a:stretch>
            <a:fillRect/>
          </a:stretch>
        </p:blipFill>
        <p:spPr>
          <a:xfrm>
            <a:off x="3610355" y="3707632"/>
            <a:ext cx="2597939" cy="2000657"/>
          </a:xfrm>
          <a:prstGeom prst="rect">
            <a:avLst/>
          </a:prstGeom>
        </p:spPr>
      </p:pic>
      <p:pic>
        <p:nvPicPr>
          <p:cNvPr id="8" name="Imagen 7"/>
          <p:cNvPicPr>
            <a:picLocks noChangeAspect="1"/>
          </p:cNvPicPr>
          <p:nvPr/>
        </p:nvPicPr>
        <p:blipFill>
          <a:blip r:embed="rId9"/>
          <a:stretch>
            <a:fillRect/>
          </a:stretch>
        </p:blipFill>
        <p:spPr>
          <a:xfrm>
            <a:off x="7210489" y="3765513"/>
            <a:ext cx="2652434" cy="1907609"/>
          </a:xfrm>
          <a:prstGeom prst="rect">
            <a:avLst/>
          </a:prstGeom>
        </p:spPr>
      </p:pic>
      <p:sp>
        <p:nvSpPr>
          <p:cNvPr id="3" name="Flecha derecha 2"/>
          <p:cNvSpPr/>
          <p:nvPr/>
        </p:nvSpPr>
        <p:spPr>
          <a:xfrm>
            <a:off x="4764505" y="3765513"/>
            <a:ext cx="1010653" cy="132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434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3" grpId="0" animBg="1"/>
      <p:bldP spid="43" grpId="1" animBg="1"/>
      <p:bldP spid="45" grpId="0" animBg="1"/>
      <p:bldP spid="3" grpId="0" animBg="1"/>
      <p:bldP spid="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stretch>
            <a:fillRect/>
          </a:stretch>
        </p:blipFill>
        <p:spPr>
          <a:xfrm>
            <a:off x="0" y="425437"/>
            <a:ext cx="7597022" cy="3508889"/>
          </a:xfrm>
          <a:prstGeom prst="rect">
            <a:avLst/>
          </a:prstGeom>
        </p:spPr>
      </p:pic>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34</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021995" y="86880"/>
            <a:ext cx="11040755" cy="461665"/>
          </a:xfrm>
          <a:prstGeom prst="rect">
            <a:avLst/>
          </a:prstGeom>
          <a:noFill/>
          <a:ln>
            <a:noFill/>
          </a:ln>
        </p:spPr>
        <p:txBody>
          <a:bodyPr wrap="square" rtlCol="0">
            <a:spAutoFit/>
          </a:bodyPr>
          <a:lstStyle/>
          <a:p>
            <a:pPr algn="ctr"/>
            <a:r>
              <a:rPr lang="es-ES" sz="2400" dirty="0" smtClean="0">
                <a:ln>
                  <a:solidFill>
                    <a:schemeClr val="tx1"/>
                  </a:solidFill>
                </a:ln>
              </a:rPr>
              <a:t>DISEÑO DE LA ESTRUCTURA DE HORMIGÓN ARMADO: TRIBUNA</a:t>
            </a:r>
            <a:endParaRPr lang="es-ES" sz="2000" dirty="0">
              <a:ln>
                <a:solidFill>
                  <a:schemeClr val="tx1"/>
                </a:solidFill>
              </a:ln>
            </a:endParaRPr>
          </a:p>
        </p:txBody>
      </p:sp>
      <p:sp>
        <p:nvSpPr>
          <p:cNvPr id="18" name="Rectángulo redondeado 17"/>
          <p:cNvSpPr/>
          <p:nvPr/>
        </p:nvSpPr>
        <p:spPr>
          <a:xfrm>
            <a:off x="1003892" y="4691754"/>
            <a:ext cx="2028731" cy="43063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b="1" dirty="0" smtClean="0"/>
              <a:t>COLUMNAS</a:t>
            </a:r>
            <a:endParaRPr lang="es-EC" dirty="0"/>
          </a:p>
        </p:txBody>
      </p:sp>
      <p:pic>
        <p:nvPicPr>
          <p:cNvPr id="2" name="Imagen 1"/>
          <p:cNvPicPr>
            <a:picLocks noChangeAspect="1"/>
          </p:cNvPicPr>
          <p:nvPr/>
        </p:nvPicPr>
        <p:blipFill>
          <a:blip r:embed="rId4"/>
          <a:stretch>
            <a:fillRect/>
          </a:stretch>
        </p:blipFill>
        <p:spPr>
          <a:xfrm>
            <a:off x="4126592" y="3750892"/>
            <a:ext cx="2164095" cy="2275188"/>
          </a:xfrm>
          <a:prstGeom prst="rect">
            <a:avLst/>
          </a:prstGeom>
        </p:spPr>
      </p:pic>
      <p:pic>
        <p:nvPicPr>
          <p:cNvPr id="5" name="Imagen 4"/>
          <p:cNvPicPr>
            <a:picLocks noChangeAspect="1"/>
          </p:cNvPicPr>
          <p:nvPr/>
        </p:nvPicPr>
        <p:blipFill>
          <a:blip r:embed="rId5"/>
          <a:stretch>
            <a:fillRect/>
          </a:stretch>
        </p:blipFill>
        <p:spPr>
          <a:xfrm>
            <a:off x="6604549" y="598723"/>
            <a:ext cx="5580174" cy="2118309"/>
          </a:xfrm>
          <a:prstGeom prst="rect">
            <a:avLst/>
          </a:prstGeom>
        </p:spPr>
      </p:pic>
      <p:sp>
        <p:nvSpPr>
          <p:cNvPr id="24" name="Rectángulo 23"/>
          <p:cNvSpPr/>
          <p:nvPr/>
        </p:nvSpPr>
        <p:spPr>
          <a:xfrm>
            <a:off x="8113778" y="2824168"/>
            <a:ext cx="2316330" cy="3176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VIGA GRADERÍO TIPO</a:t>
            </a:r>
            <a:endParaRPr lang="es-EC" dirty="0"/>
          </a:p>
        </p:txBody>
      </p:sp>
      <p:sp>
        <p:nvSpPr>
          <p:cNvPr id="25" name="Rectángulo 24"/>
          <p:cNvSpPr/>
          <p:nvPr/>
        </p:nvSpPr>
        <p:spPr>
          <a:xfrm>
            <a:off x="3967385" y="5879818"/>
            <a:ext cx="2316330" cy="3176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VIGA INCLINADA TIPO</a:t>
            </a:r>
            <a:endParaRPr lang="es-EC" dirty="0"/>
          </a:p>
        </p:txBody>
      </p:sp>
      <p:pic>
        <p:nvPicPr>
          <p:cNvPr id="15" name="Imagen 14"/>
          <p:cNvPicPr>
            <a:picLocks noChangeAspect="1"/>
          </p:cNvPicPr>
          <p:nvPr/>
        </p:nvPicPr>
        <p:blipFill>
          <a:blip r:embed="rId6"/>
          <a:stretch>
            <a:fillRect/>
          </a:stretch>
        </p:blipFill>
        <p:spPr>
          <a:xfrm>
            <a:off x="7034467" y="3984337"/>
            <a:ext cx="5075672" cy="1698417"/>
          </a:xfrm>
          <a:prstGeom prst="rect">
            <a:avLst/>
          </a:prstGeom>
        </p:spPr>
      </p:pic>
      <p:sp>
        <p:nvSpPr>
          <p:cNvPr id="22" name="Rectángulo redondeado 21"/>
          <p:cNvSpPr/>
          <p:nvPr/>
        </p:nvSpPr>
        <p:spPr>
          <a:xfrm>
            <a:off x="3792570" y="948469"/>
            <a:ext cx="2028731" cy="43063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C" b="1" dirty="0" smtClean="0"/>
              <a:t>VIGAS</a:t>
            </a:r>
            <a:endParaRPr lang="es-EC" dirty="0"/>
          </a:p>
        </p:txBody>
      </p:sp>
      <p:sp>
        <p:nvSpPr>
          <p:cNvPr id="30" name="Rectángulo 29"/>
          <p:cNvSpPr/>
          <p:nvPr/>
        </p:nvSpPr>
        <p:spPr>
          <a:xfrm>
            <a:off x="9049538" y="5668658"/>
            <a:ext cx="969222" cy="3176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LOSA</a:t>
            </a:r>
            <a:endParaRPr lang="es-EC" dirty="0"/>
          </a:p>
        </p:txBody>
      </p:sp>
      <p:sp>
        <p:nvSpPr>
          <p:cNvPr id="31" name="Rectángulo redondeado 30"/>
          <p:cNvSpPr/>
          <p:nvPr/>
        </p:nvSpPr>
        <p:spPr>
          <a:xfrm>
            <a:off x="8380270" y="3503691"/>
            <a:ext cx="2028731" cy="4306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b="1" dirty="0" smtClean="0"/>
              <a:t>LOSA DE PASILLO</a:t>
            </a:r>
            <a:endParaRPr lang="es-EC" dirty="0"/>
          </a:p>
        </p:txBody>
      </p:sp>
      <p:pic>
        <p:nvPicPr>
          <p:cNvPr id="3" name="Imagen 2"/>
          <p:cNvPicPr>
            <a:picLocks noChangeAspect="1"/>
          </p:cNvPicPr>
          <p:nvPr/>
        </p:nvPicPr>
        <p:blipFill>
          <a:blip r:embed="rId7"/>
          <a:stretch>
            <a:fillRect/>
          </a:stretch>
        </p:blipFill>
        <p:spPr>
          <a:xfrm>
            <a:off x="7825344" y="459952"/>
            <a:ext cx="3230227" cy="2993728"/>
          </a:xfrm>
          <a:prstGeom prst="rect">
            <a:avLst/>
          </a:prstGeom>
        </p:spPr>
      </p:pic>
    </p:spTree>
    <p:extLst>
      <p:ext uri="{BB962C8B-B14F-4D97-AF65-F5344CB8AC3E}">
        <p14:creationId xmlns:p14="http://schemas.microsoft.com/office/powerpoint/2010/main" val="100147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5" grpId="0" animBg="1"/>
      <p:bldP spid="22" grpId="0" animBg="1"/>
      <p:bldP spid="30" grpId="0" animBg="1"/>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35</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973869" y="89541"/>
            <a:ext cx="11040755" cy="461665"/>
          </a:xfrm>
          <a:prstGeom prst="rect">
            <a:avLst/>
          </a:prstGeom>
          <a:noFill/>
          <a:ln>
            <a:noFill/>
          </a:ln>
        </p:spPr>
        <p:txBody>
          <a:bodyPr wrap="square" rtlCol="0">
            <a:spAutoFit/>
          </a:bodyPr>
          <a:lstStyle/>
          <a:p>
            <a:pPr algn="ctr"/>
            <a:r>
              <a:rPr lang="es-ES" sz="2400" dirty="0" smtClean="0">
                <a:ln>
                  <a:solidFill>
                    <a:schemeClr val="tx1"/>
                  </a:solidFill>
                </a:ln>
              </a:rPr>
              <a:t>DISEÑO DE LA ESTRUCTURA DE HORMIGÓN ARMADO: TRIBUNA</a:t>
            </a:r>
            <a:endParaRPr lang="es-ES" sz="2000" dirty="0">
              <a:ln>
                <a:solidFill>
                  <a:schemeClr val="tx1"/>
                </a:solidFill>
              </a:ln>
            </a:endParaRPr>
          </a:p>
        </p:txBody>
      </p:sp>
      <p:sp>
        <p:nvSpPr>
          <p:cNvPr id="23" name="Rectángulo 22"/>
          <p:cNvSpPr/>
          <p:nvPr/>
        </p:nvSpPr>
        <p:spPr>
          <a:xfrm>
            <a:off x="2822553" y="5584958"/>
            <a:ext cx="1532879" cy="3789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GRADERÍO</a:t>
            </a:r>
            <a:endParaRPr lang="es-EC" sz="1600" dirty="0"/>
          </a:p>
        </p:txBody>
      </p:sp>
      <p:sp>
        <p:nvSpPr>
          <p:cNvPr id="26" name="Rectángulo 25"/>
          <p:cNvSpPr/>
          <p:nvPr/>
        </p:nvSpPr>
        <p:spPr>
          <a:xfrm>
            <a:off x="9949588" y="4267191"/>
            <a:ext cx="1870009" cy="3973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MURO DE ANCLAJE</a:t>
            </a:r>
            <a:endParaRPr lang="es-EC" sz="1600" dirty="0"/>
          </a:p>
        </p:txBody>
      </p:sp>
      <p:pic>
        <p:nvPicPr>
          <p:cNvPr id="2" name="Imagen 1"/>
          <p:cNvPicPr>
            <a:picLocks noChangeAspect="1"/>
          </p:cNvPicPr>
          <p:nvPr/>
        </p:nvPicPr>
        <p:blipFill rotWithShape="1">
          <a:blip r:embed="rId3"/>
          <a:srcRect t="6392"/>
          <a:stretch/>
        </p:blipFill>
        <p:spPr>
          <a:xfrm>
            <a:off x="1648605" y="605348"/>
            <a:ext cx="9040859" cy="2538663"/>
          </a:xfrm>
          <a:prstGeom prst="rect">
            <a:avLst/>
          </a:prstGeom>
        </p:spPr>
      </p:pic>
      <p:pic>
        <p:nvPicPr>
          <p:cNvPr id="3" name="Imagen 2"/>
          <p:cNvPicPr>
            <a:picLocks noChangeAspect="1"/>
          </p:cNvPicPr>
          <p:nvPr/>
        </p:nvPicPr>
        <p:blipFill>
          <a:blip r:embed="rId4"/>
          <a:stretch>
            <a:fillRect/>
          </a:stretch>
        </p:blipFill>
        <p:spPr>
          <a:xfrm>
            <a:off x="138316" y="2819030"/>
            <a:ext cx="6539811" cy="2703465"/>
          </a:xfrm>
          <a:prstGeom prst="rect">
            <a:avLst/>
          </a:prstGeom>
        </p:spPr>
      </p:pic>
      <p:pic>
        <p:nvPicPr>
          <p:cNvPr id="7" name="Imagen 6"/>
          <p:cNvPicPr>
            <a:picLocks noChangeAspect="1"/>
          </p:cNvPicPr>
          <p:nvPr/>
        </p:nvPicPr>
        <p:blipFill>
          <a:blip r:embed="rId5"/>
          <a:stretch>
            <a:fillRect/>
          </a:stretch>
        </p:blipFill>
        <p:spPr>
          <a:xfrm>
            <a:off x="7485991" y="2819030"/>
            <a:ext cx="2388226" cy="3293715"/>
          </a:xfrm>
          <a:prstGeom prst="rect">
            <a:avLst/>
          </a:prstGeom>
        </p:spPr>
      </p:pic>
    </p:spTree>
    <p:extLst>
      <p:ext uri="{BB962C8B-B14F-4D97-AF65-F5344CB8AC3E}">
        <p14:creationId xmlns:p14="http://schemas.microsoft.com/office/powerpoint/2010/main" val="86832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36</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530771" y="35062"/>
            <a:ext cx="4336397" cy="461665"/>
          </a:xfrm>
          <a:prstGeom prst="rect">
            <a:avLst/>
          </a:prstGeom>
          <a:noFill/>
          <a:ln>
            <a:noFill/>
          </a:ln>
        </p:spPr>
        <p:txBody>
          <a:bodyPr wrap="square" rtlCol="0">
            <a:spAutoFit/>
          </a:bodyPr>
          <a:lstStyle/>
          <a:p>
            <a:pPr algn="ctr"/>
            <a:r>
              <a:rPr lang="es-EC" sz="2400" b="1" dirty="0" smtClean="0"/>
              <a:t>CHEQUEO DERIVAS</a:t>
            </a:r>
            <a:endParaRPr lang="es-ES" sz="2000" dirty="0">
              <a:ln>
                <a:solidFill>
                  <a:schemeClr val="tx1"/>
                </a:solidFill>
              </a:ln>
            </a:endParaRPr>
          </a:p>
        </p:txBody>
      </p:sp>
      <p:sp>
        <p:nvSpPr>
          <p:cNvPr id="41" name="Rectángulo redondeado 40"/>
          <p:cNvSpPr/>
          <p:nvPr/>
        </p:nvSpPr>
        <p:spPr>
          <a:xfrm>
            <a:off x="575212" y="1326939"/>
            <a:ext cx="2124435" cy="43063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b="1" dirty="0" smtClean="0"/>
              <a:t>COLISEO MULTIUSO</a:t>
            </a:r>
            <a:endParaRPr lang="es-EC" dirty="0"/>
          </a:p>
        </p:txBody>
      </p:sp>
      <mc:AlternateContent xmlns:mc="http://schemas.openxmlformats.org/markup-compatibility/2006" xmlns:a14="http://schemas.microsoft.com/office/drawing/2010/main">
        <mc:Choice Requires="a14">
          <p:sp>
            <p:nvSpPr>
              <p:cNvPr id="44" name="Rectángulo 43"/>
              <p:cNvSpPr/>
              <p:nvPr/>
            </p:nvSpPr>
            <p:spPr>
              <a:xfrm>
                <a:off x="247503" y="3224483"/>
                <a:ext cx="2674118" cy="574516"/>
              </a:xfrm>
              <a:prstGeom prst="rect">
                <a:avLst/>
              </a:prstGeom>
            </p:spPr>
            <p:txBody>
              <a:bodyPr wrap="square">
                <a:spAutoFit/>
              </a:bodyPr>
              <a:lstStyle/>
              <a:p>
                <a:pPr indent="180340">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effectLst/>
                              <a:latin typeface="Cambria Math" panose="02040503050406030204" pitchFamily="18" charset="0"/>
                            </a:rPr>
                            <m:t>∆</m:t>
                          </m:r>
                        </m:e>
                        <m:sub>
                          <m:r>
                            <a:rPr lang="es-EC" sz="1400" i="1">
                              <a:effectLst/>
                              <a:latin typeface="Cambria Math" panose="02040503050406030204" pitchFamily="18" charset="0"/>
                            </a:rPr>
                            <m:t>𝑚</m:t>
                          </m:r>
                        </m:sub>
                      </m:sSub>
                      <m:r>
                        <a:rPr lang="es-EC" sz="1400" i="1">
                          <a:effectLst/>
                          <a:latin typeface="Cambria Math" panose="02040503050406030204" pitchFamily="18" charset="0"/>
                        </a:rPr>
                        <m:t>&lt;</m:t>
                      </m:r>
                      <m:sSub>
                        <m:sSubPr>
                          <m:ctrlPr>
                            <a:rPr lang="es-EC" sz="1400" i="1">
                              <a:effectLst/>
                              <a:latin typeface="Cambria Math" panose="02040503050406030204" pitchFamily="18" charset="0"/>
                            </a:rPr>
                          </m:ctrlPr>
                        </m:sSubPr>
                        <m:e>
                          <m:r>
                            <a:rPr lang="es-EC" sz="1400" i="1">
                              <a:effectLst/>
                              <a:latin typeface="Cambria Math" panose="02040503050406030204" pitchFamily="18" charset="0"/>
                            </a:rPr>
                            <m:t>∆</m:t>
                          </m:r>
                        </m:e>
                        <m:sub>
                          <m:r>
                            <a:rPr lang="es-EC" sz="1400" i="1">
                              <a:effectLst/>
                              <a:latin typeface="Cambria Math" panose="02040503050406030204" pitchFamily="18" charset="0"/>
                            </a:rPr>
                            <m:t>𝑚</m:t>
                          </m:r>
                        </m:sub>
                      </m:sSub>
                      <m:r>
                        <a:rPr lang="es-EC" sz="1400" i="1">
                          <a:effectLst/>
                          <a:latin typeface="Cambria Math" panose="02040503050406030204" pitchFamily="18" charset="0"/>
                        </a:rPr>
                        <m:t>𝑚</m:t>
                      </m:r>
                      <m:r>
                        <a:rPr lang="es-EC" sz="1400" i="1">
                          <a:effectLst/>
                          <a:latin typeface="Cambria Math" panose="02040503050406030204" pitchFamily="18" charset="0"/>
                        </a:rPr>
                        <m:t>á</m:t>
                      </m:r>
                      <m:r>
                        <a:rPr lang="es-EC" sz="1400" i="1">
                          <a:effectLst/>
                          <a:latin typeface="Cambria Math" panose="02040503050406030204" pitchFamily="18" charset="0"/>
                        </a:rPr>
                        <m:t>𝑥𝑖𝑚𝑎</m:t>
                      </m:r>
                    </m:oMath>
                  </m:oMathPara>
                </a14:m>
                <a:endParaRPr lang="es-EC" sz="1400" dirty="0">
                  <a:effectLst/>
                </a:endParaRPr>
              </a:p>
              <a:p>
                <a:pPr indent="180340">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i="1">
                              <a:effectLst/>
                              <a:latin typeface="Cambria Math" panose="02040503050406030204" pitchFamily="18" charset="0"/>
                            </a:rPr>
                            <m:t>∆</m:t>
                          </m:r>
                        </m:e>
                        <m:sub>
                          <m:r>
                            <a:rPr lang="es-EC" sz="1400" i="1">
                              <a:effectLst/>
                              <a:latin typeface="Cambria Math" panose="02040503050406030204" pitchFamily="18" charset="0"/>
                            </a:rPr>
                            <m:t>𝑚</m:t>
                          </m:r>
                        </m:sub>
                      </m:sSub>
                      <m:r>
                        <a:rPr lang="es-EC" sz="1400" i="1">
                          <a:effectLst/>
                          <a:latin typeface="Cambria Math" panose="02040503050406030204" pitchFamily="18" charset="0"/>
                        </a:rPr>
                        <m:t>𝑚</m:t>
                      </m:r>
                      <m:r>
                        <a:rPr lang="es-EC" sz="1400" i="1">
                          <a:effectLst/>
                          <a:latin typeface="Cambria Math" panose="02040503050406030204" pitchFamily="18" charset="0"/>
                        </a:rPr>
                        <m:t>á</m:t>
                      </m:r>
                      <m:r>
                        <a:rPr lang="es-EC" sz="1400" i="1">
                          <a:effectLst/>
                          <a:latin typeface="Cambria Math" panose="02040503050406030204" pitchFamily="18" charset="0"/>
                        </a:rPr>
                        <m:t>𝑥𝑖𝑚𝑎</m:t>
                      </m:r>
                      <m:r>
                        <a:rPr lang="es-EC" sz="1400" i="1">
                          <a:effectLst/>
                          <a:latin typeface="Cambria Math" panose="02040503050406030204" pitchFamily="18" charset="0"/>
                        </a:rPr>
                        <m:t>=0.02=2% </m:t>
                      </m:r>
                    </m:oMath>
                  </m:oMathPara>
                </a14:m>
                <a:endParaRPr lang="es-EC" sz="1400" dirty="0">
                  <a:effectLst/>
                </a:endParaRPr>
              </a:p>
            </p:txBody>
          </p:sp>
        </mc:Choice>
        <mc:Fallback xmlns="">
          <p:sp>
            <p:nvSpPr>
              <p:cNvPr id="44" name="Rectángulo 43"/>
              <p:cNvSpPr>
                <a:spLocks noRot="1" noChangeAspect="1" noMove="1" noResize="1" noEditPoints="1" noAdjustHandles="1" noChangeArrowheads="1" noChangeShapeType="1" noTextEdit="1"/>
              </p:cNvSpPr>
              <p:nvPr/>
            </p:nvSpPr>
            <p:spPr>
              <a:xfrm>
                <a:off x="247503" y="3224483"/>
                <a:ext cx="2674118" cy="574516"/>
              </a:xfrm>
              <a:prstGeom prst="rect">
                <a:avLst/>
              </a:prstGeom>
              <a:blipFill rotWithShape="0">
                <a:blip r:embed="rId3"/>
                <a:stretch>
                  <a:fillRect/>
                </a:stretch>
              </a:blipFill>
            </p:spPr>
            <p:txBody>
              <a:bodyPr/>
              <a:lstStyle/>
              <a:p>
                <a:r>
                  <a:rPr lang="es-EC">
                    <a:noFill/>
                  </a:rPr>
                  <a:t> </a:t>
                </a:r>
              </a:p>
            </p:txBody>
          </p:sp>
        </mc:Fallback>
      </mc:AlternateContent>
      <p:sp>
        <p:nvSpPr>
          <p:cNvPr id="15" name="Rectángulo 14"/>
          <p:cNvSpPr/>
          <p:nvPr/>
        </p:nvSpPr>
        <p:spPr>
          <a:xfrm>
            <a:off x="417696" y="2520355"/>
            <a:ext cx="2439465" cy="29341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1600" dirty="0" smtClean="0"/>
              <a:t>SENTIDO X</a:t>
            </a:r>
            <a:endParaRPr lang="es-EC" sz="1600" dirty="0"/>
          </a:p>
        </p:txBody>
      </p:sp>
      <p:sp>
        <p:nvSpPr>
          <p:cNvPr id="2" name="Flecha abajo 1"/>
          <p:cNvSpPr/>
          <p:nvPr/>
        </p:nvSpPr>
        <p:spPr>
          <a:xfrm>
            <a:off x="1496522" y="1968407"/>
            <a:ext cx="176081" cy="4932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4" name="Tabla 13"/>
          <p:cNvGraphicFramePr>
            <a:graphicFrameLocks noGrp="1"/>
          </p:cNvGraphicFramePr>
          <p:nvPr>
            <p:extLst/>
          </p:nvPr>
        </p:nvGraphicFramePr>
        <p:xfrm>
          <a:off x="3022529" y="598186"/>
          <a:ext cx="4229255" cy="5318246"/>
        </p:xfrm>
        <a:graphic>
          <a:graphicData uri="http://schemas.openxmlformats.org/drawingml/2006/table">
            <a:tbl>
              <a:tblPr firstRow="1" firstCol="1" bandRow="1"/>
              <a:tblGrid>
                <a:gridCol w="523898"/>
                <a:gridCol w="617559"/>
                <a:gridCol w="718386"/>
                <a:gridCol w="592353"/>
                <a:gridCol w="667973"/>
                <a:gridCol w="617559"/>
                <a:gridCol w="491527"/>
              </a:tblGrid>
              <a:tr h="143459">
                <a:tc grid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Columna</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C"/>
                    </a:p>
                  </a:txBody>
                  <a:tcPr/>
                </a:tc>
                <a:tc rowSpan="2">
                  <a:txBody>
                    <a:bodyPr/>
                    <a:lstStyle/>
                    <a:p>
                      <a:pPr marL="0" indent="21590" algn="ctr" defTabSz="914400" rtl="0" eaLnBrk="1" latinLnBrk="0" hangingPunct="1">
                        <a:lnSpc>
                          <a:spcPct val="150000"/>
                        </a:lnSpc>
                        <a:spcBef>
                          <a:spcPts val="200"/>
                        </a:spcBef>
                        <a:spcAft>
                          <a:spcPts val="200"/>
                        </a:spcAft>
                      </a:pPr>
                      <a:r>
                        <a:rPr lang="es-EC" sz="700" b="1"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Despl</a:t>
                      </a: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 (U1)</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 entre pisos</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elástica</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inelástica</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Chequeo</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86919">
                <a:tc>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Eje H.</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Eje V.</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143459">
                <a:tc rowSpan="4">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0.0137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0.36%</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0.0103</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0.0019</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0.69%</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rowSpan="5">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5">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0.0132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0.0006</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0.0111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641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rowSpan="4">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0.0129</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0.56%</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0.0019</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rowSpan="4">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0.0135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0.88%</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0.0053</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0.49%</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rowSpan="4">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0.0134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0.0053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0.49%</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rowSpan="4">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0.0129</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0.56%</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0.0019</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rowSpan="5">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5">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0.0131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0.0006</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0.0111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rowSpan="4">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0.0136</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0.0009</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0.0019</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43459">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5109" marR="15109"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bl>
          </a:graphicData>
        </a:graphic>
      </p:graphicFrame>
      <p:graphicFrame>
        <p:nvGraphicFramePr>
          <p:cNvPr id="17" name="Tabla 16"/>
          <p:cNvGraphicFramePr>
            <a:graphicFrameLocks noGrp="1"/>
          </p:cNvGraphicFramePr>
          <p:nvPr>
            <p:extLst>
              <p:ext uri="{D42A27DB-BD31-4B8C-83A1-F6EECF244321}">
                <p14:modId xmlns:p14="http://schemas.microsoft.com/office/powerpoint/2010/main" val="2662386530"/>
              </p:ext>
            </p:extLst>
          </p:nvPr>
        </p:nvGraphicFramePr>
        <p:xfrm>
          <a:off x="7322421" y="548545"/>
          <a:ext cx="4364755" cy="5798800"/>
        </p:xfrm>
        <a:graphic>
          <a:graphicData uri="http://schemas.openxmlformats.org/drawingml/2006/table">
            <a:tbl>
              <a:tblPr firstRow="1" firstCol="1" bandRow="1"/>
              <a:tblGrid>
                <a:gridCol w="607015"/>
                <a:gridCol w="625796"/>
                <a:gridCol w="455775"/>
                <a:gridCol w="764619"/>
                <a:gridCol w="553691"/>
                <a:gridCol w="751437"/>
                <a:gridCol w="606422"/>
              </a:tblGrid>
              <a:tr h="115976">
                <a:tc gridSpan="2">
                  <a:txBody>
                    <a:bodyPr/>
                    <a:lstStyle/>
                    <a:p>
                      <a:pPr marL="0" indent="21590" algn="ctr" defTabSz="914400" rtl="0" eaLnBrk="1" latinLnBrk="0" hangingPunct="1">
                        <a:lnSpc>
                          <a:spcPct val="150000"/>
                        </a:lnSpc>
                        <a:spcBef>
                          <a:spcPts val="200"/>
                        </a:spcBef>
                        <a:spcAft>
                          <a:spcPts val="200"/>
                        </a:spcAft>
                      </a:pPr>
                      <a:r>
                        <a:rPr lang="es-EC" sz="54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Columna</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C"/>
                    </a:p>
                  </a:txBody>
                  <a:tcPr/>
                </a:tc>
                <a:tc rowSpan="2">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Despl. X (U1)</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 entre pisos</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elástica</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inelástica</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54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Chequeo</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a:txBody>
                    <a:bodyPr/>
                    <a:lstStyle/>
                    <a:p>
                      <a:pPr marL="0" indent="21590" algn="ctr" defTabSz="914400" rtl="0" eaLnBrk="1" latinLnBrk="0" hangingPunct="1">
                        <a:lnSpc>
                          <a:spcPct val="150000"/>
                        </a:lnSpc>
                        <a:spcBef>
                          <a:spcPts val="200"/>
                        </a:spcBef>
                        <a:spcAft>
                          <a:spcPts val="200"/>
                        </a:spcAft>
                      </a:pPr>
                      <a:r>
                        <a:rPr lang="es-EC" sz="54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Eje H.</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54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Eje V.</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115976">
                <a:tc rowSpan="4">
                  <a:txBody>
                    <a:bodyPr/>
                    <a:lstStyle/>
                    <a:p>
                      <a:pPr marL="0" indent="21590" algn="ctr" defTabSz="914400" rtl="0" eaLnBrk="1" latinLnBrk="0" hangingPunct="1">
                        <a:lnSpc>
                          <a:spcPct val="150000"/>
                        </a:lnSpc>
                        <a:spcBef>
                          <a:spcPts val="200"/>
                        </a:spcBef>
                        <a:spcAft>
                          <a:spcPts val="200"/>
                        </a:spcAft>
                      </a:pPr>
                      <a:r>
                        <a:rPr lang="es-EC" sz="54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54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0.0136</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0.0009</a:t>
                      </a:r>
                      <a:endParaRPr lang="es-EC" sz="54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0.35%</a:t>
                      </a:r>
                      <a:endParaRPr lang="es-EC" sz="54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0.0103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0.0019</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0.69%</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54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rowSpan="5">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5">
                  <a:txBody>
                    <a:bodyPr/>
                    <a:lstStyle/>
                    <a:p>
                      <a:pPr marL="0" indent="21590" algn="ctr" defTabSz="914400" rtl="0" eaLnBrk="1" latinLnBrk="0" hangingPunct="1">
                        <a:lnSpc>
                          <a:spcPct val="150000"/>
                        </a:lnSpc>
                        <a:spcBef>
                          <a:spcPts val="200"/>
                        </a:spcBef>
                        <a:spcAft>
                          <a:spcPts val="200"/>
                        </a:spcAft>
                      </a:pPr>
                      <a:r>
                        <a:rPr lang="es-EC" sz="54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0.0131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0.0114</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0.0027</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0.0014</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0.52%</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0.07%</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rowSpan="4">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54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0.0129</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0.56%</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0.0077</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0.0019</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0.04%</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rowSpan="4">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54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0.0134</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0.87%</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0.0053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0.49%</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rowSpan="4">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0.0134</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0.87%</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0.0053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54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0.49%</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rowSpan="4">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0.0128</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0.0077</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0.0019</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0.04%</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rowSpan="5">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5">
                  <a:txBody>
                    <a:bodyPr/>
                    <a:lstStyle/>
                    <a:p>
                      <a:pPr marL="0" indent="21590" algn="ctr" defTabSz="914400" rtl="0" eaLnBrk="1" latinLnBrk="0" hangingPunct="1">
                        <a:lnSpc>
                          <a:spcPct val="150000"/>
                        </a:lnSpc>
                        <a:spcBef>
                          <a:spcPts val="200"/>
                        </a:spcBef>
                        <a:spcAft>
                          <a:spcPts val="200"/>
                        </a:spcAft>
                      </a:pPr>
                      <a:r>
                        <a:rPr lang="es-EC" sz="54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0.0130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0.0113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0.0022</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0.84%</a:t>
                      </a:r>
                      <a:endParaRPr lang="es-EC" sz="54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0.0027</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0.0014</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0.52%</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0.07%</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rowSpan="4">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0.0136</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0.36%</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0.0102</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0.0018</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0.69%</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rowSpan="4">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54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0.0135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0.0016</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0.58%</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0.0104</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0.0019</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rowSpan="4">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54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0.0132</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0.56%</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0.0102</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0.0018</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0.69%</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54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54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54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15976">
                <a:tc>
                  <a:txBody>
                    <a:bodyPr/>
                    <a:lstStyle/>
                    <a:p>
                      <a:pPr marL="0" indent="21590" algn="ctr" defTabSz="914400" rtl="0" eaLnBrk="1" latinLnBrk="0" hangingPunct="1">
                        <a:lnSpc>
                          <a:spcPct val="150000"/>
                        </a:lnSpc>
                        <a:spcBef>
                          <a:spcPts val="200"/>
                        </a:spcBef>
                        <a:spcAft>
                          <a:spcPts val="200"/>
                        </a:spcAft>
                      </a:pPr>
                      <a:r>
                        <a:rPr lang="es-EC" sz="54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54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es-EC" sz="54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4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4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4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878" marR="10878"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bl>
          </a:graphicData>
        </a:graphic>
      </p:graphicFrame>
      <p:pic>
        <p:nvPicPr>
          <p:cNvPr id="3" name="Imagen 2"/>
          <p:cNvPicPr>
            <a:picLocks noChangeAspect="1"/>
          </p:cNvPicPr>
          <p:nvPr/>
        </p:nvPicPr>
        <p:blipFill rotWithShape="1">
          <a:blip r:embed="rId4"/>
          <a:srcRect t="42564" b="45747"/>
          <a:stretch/>
        </p:blipFill>
        <p:spPr>
          <a:xfrm>
            <a:off x="3862837" y="1632030"/>
            <a:ext cx="6866696" cy="1068624"/>
          </a:xfrm>
          <a:prstGeom prst="rect">
            <a:avLst/>
          </a:prstGeom>
        </p:spPr>
      </p:pic>
      <p:pic>
        <p:nvPicPr>
          <p:cNvPr id="5" name="Imagen 4"/>
          <p:cNvPicPr>
            <a:picLocks noChangeAspect="1"/>
          </p:cNvPicPr>
          <p:nvPr/>
        </p:nvPicPr>
        <p:blipFill rotWithShape="1">
          <a:blip r:embed="rId4"/>
          <a:srcRect b="91144"/>
          <a:stretch/>
        </p:blipFill>
        <p:spPr>
          <a:xfrm>
            <a:off x="3710868" y="781242"/>
            <a:ext cx="7048411" cy="830973"/>
          </a:xfrm>
          <a:prstGeom prst="rect">
            <a:avLst/>
          </a:prstGeom>
        </p:spPr>
      </p:pic>
    </p:spTree>
    <p:extLst>
      <p:ext uri="{BB962C8B-B14F-4D97-AF65-F5344CB8AC3E}">
        <p14:creationId xmlns:p14="http://schemas.microsoft.com/office/powerpoint/2010/main" val="125827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5"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830997"/>
          </a:xfrm>
          <a:prstGeom prst="rect">
            <a:avLst/>
          </a:prstGeom>
          <a:noFill/>
          <a:ln>
            <a:noFill/>
          </a:ln>
        </p:spPr>
        <p:txBody>
          <a:bodyPr wrap="square" rtlCol="0">
            <a:spAutoFit/>
          </a:bodyPr>
          <a:lstStyle/>
          <a:p>
            <a:pPr algn="ctr"/>
            <a:r>
              <a:rPr lang="es-ES" sz="2400" dirty="0" smtClean="0">
                <a:ln>
                  <a:solidFill>
                    <a:schemeClr val="tx1"/>
                  </a:solidFill>
                </a:ln>
              </a:rPr>
              <a:t>37</a:t>
            </a:r>
          </a:p>
          <a:p>
            <a:pPr algn="ct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46193" y="0"/>
            <a:ext cx="3133266" cy="461665"/>
          </a:xfrm>
          <a:prstGeom prst="rect">
            <a:avLst/>
          </a:prstGeom>
          <a:noFill/>
          <a:ln>
            <a:noFill/>
          </a:ln>
        </p:spPr>
        <p:txBody>
          <a:bodyPr wrap="square" rtlCol="0">
            <a:spAutoFit/>
          </a:bodyPr>
          <a:lstStyle/>
          <a:p>
            <a:pPr algn="ctr"/>
            <a:r>
              <a:rPr lang="es-EC" sz="2400" b="1" dirty="0" smtClean="0"/>
              <a:t>CHEQUEO DERIVAS</a:t>
            </a:r>
            <a:endParaRPr lang="es-ES" sz="2000" dirty="0">
              <a:ln>
                <a:solidFill>
                  <a:schemeClr val="tx1"/>
                </a:solidFill>
              </a:ln>
            </a:endParaRPr>
          </a:p>
        </p:txBody>
      </p:sp>
      <p:sp>
        <p:nvSpPr>
          <p:cNvPr id="41" name="Rectángulo redondeado 40"/>
          <p:cNvSpPr/>
          <p:nvPr/>
        </p:nvSpPr>
        <p:spPr>
          <a:xfrm>
            <a:off x="434304" y="1787061"/>
            <a:ext cx="2124435" cy="43063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C" b="1" dirty="0" smtClean="0"/>
              <a:t>COLISEO MULTIUSO</a:t>
            </a:r>
            <a:endParaRPr lang="es-EC" dirty="0"/>
          </a:p>
        </p:txBody>
      </p:sp>
      <mc:AlternateContent xmlns:mc="http://schemas.openxmlformats.org/markup-compatibility/2006" xmlns:a14="http://schemas.microsoft.com/office/drawing/2010/main">
        <mc:Choice Requires="a14">
          <p:sp>
            <p:nvSpPr>
              <p:cNvPr id="44" name="Rectángulo 43"/>
              <p:cNvSpPr/>
              <p:nvPr/>
            </p:nvSpPr>
            <p:spPr>
              <a:xfrm>
                <a:off x="42135" y="3571430"/>
                <a:ext cx="2674118" cy="574516"/>
              </a:xfrm>
              <a:prstGeom prst="rect">
                <a:avLst/>
              </a:prstGeom>
            </p:spPr>
            <p:txBody>
              <a:bodyPr wrap="square">
                <a:spAutoFit/>
              </a:bodyPr>
              <a:lstStyle/>
              <a:p>
                <a:pPr indent="180340">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effectLst/>
                              <a:latin typeface="Cambria Math" panose="02040503050406030204" pitchFamily="18" charset="0"/>
                            </a:rPr>
                            <m:t>∆</m:t>
                          </m:r>
                        </m:e>
                        <m:sub>
                          <m:r>
                            <a:rPr lang="es-EC" sz="1400" i="1">
                              <a:effectLst/>
                              <a:latin typeface="Cambria Math" panose="02040503050406030204" pitchFamily="18" charset="0"/>
                            </a:rPr>
                            <m:t>𝑚</m:t>
                          </m:r>
                        </m:sub>
                      </m:sSub>
                      <m:r>
                        <a:rPr lang="es-EC" sz="1400" i="1">
                          <a:effectLst/>
                          <a:latin typeface="Cambria Math" panose="02040503050406030204" pitchFamily="18" charset="0"/>
                        </a:rPr>
                        <m:t>&lt;</m:t>
                      </m:r>
                      <m:sSub>
                        <m:sSubPr>
                          <m:ctrlPr>
                            <a:rPr lang="es-EC" sz="1400" i="1">
                              <a:effectLst/>
                              <a:latin typeface="Cambria Math" panose="02040503050406030204" pitchFamily="18" charset="0"/>
                            </a:rPr>
                          </m:ctrlPr>
                        </m:sSubPr>
                        <m:e>
                          <m:r>
                            <a:rPr lang="es-EC" sz="1400" i="1">
                              <a:effectLst/>
                              <a:latin typeface="Cambria Math" panose="02040503050406030204" pitchFamily="18" charset="0"/>
                            </a:rPr>
                            <m:t>∆</m:t>
                          </m:r>
                        </m:e>
                        <m:sub>
                          <m:r>
                            <a:rPr lang="es-EC" sz="1400" i="1">
                              <a:effectLst/>
                              <a:latin typeface="Cambria Math" panose="02040503050406030204" pitchFamily="18" charset="0"/>
                            </a:rPr>
                            <m:t>𝑚</m:t>
                          </m:r>
                        </m:sub>
                      </m:sSub>
                      <m:r>
                        <a:rPr lang="es-EC" sz="1400" i="1">
                          <a:effectLst/>
                          <a:latin typeface="Cambria Math" panose="02040503050406030204" pitchFamily="18" charset="0"/>
                        </a:rPr>
                        <m:t>𝑚</m:t>
                      </m:r>
                      <m:r>
                        <a:rPr lang="es-EC" sz="1400" i="1">
                          <a:effectLst/>
                          <a:latin typeface="Cambria Math" panose="02040503050406030204" pitchFamily="18" charset="0"/>
                        </a:rPr>
                        <m:t>á</m:t>
                      </m:r>
                      <m:r>
                        <a:rPr lang="es-EC" sz="1400" i="1">
                          <a:effectLst/>
                          <a:latin typeface="Cambria Math" panose="02040503050406030204" pitchFamily="18" charset="0"/>
                        </a:rPr>
                        <m:t>𝑥𝑖𝑚𝑎</m:t>
                      </m:r>
                    </m:oMath>
                  </m:oMathPara>
                </a14:m>
                <a:endParaRPr lang="es-EC" sz="1400" dirty="0">
                  <a:effectLst/>
                </a:endParaRPr>
              </a:p>
              <a:p>
                <a:pPr indent="180340">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i="1">
                              <a:effectLst/>
                              <a:latin typeface="Cambria Math" panose="02040503050406030204" pitchFamily="18" charset="0"/>
                            </a:rPr>
                            <m:t>∆</m:t>
                          </m:r>
                        </m:e>
                        <m:sub>
                          <m:r>
                            <a:rPr lang="es-EC" sz="1400" i="1">
                              <a:effectLst/>
                              <a:latin typeface="Cambria Math" panose="02040503050406030204" pitchFamily="18" charset="0"/>
                            </a:rPr>
                            <m:t>𝑚</m:t>
                          </m:r>
                        </m:sub>
                      </m:sSub>
                      <m:r>
                        <a:rPr lang="es-EC" sz="1400" i="1">
                          <a:effectLst/>
                          <a:latin typeface="Cambria Math" panose="02040503050406030204" pitchFamily="18" charset="0"/>
                        </a:rPr>
                        <m:t>𝑚</m:t>
                      </m:r>
                      <m:r>
                        <a:rPr lang="es-EC" sz="1400" i="1">
                          <a:effectLst/>
                          <a:latin typeface="Cambria Math" panose="02040503050406030204" pitchFamily="18" charset="0"/>
                        </a:rPr>
                        <m:t>á</m:t>
                      </m:r>
                      <m:r>
                        <a:rPr lang="es-EC" sz="1400" i="1">
                          <a:effectLst/>
                          <a:latin typeface="Cambria Math" panose="02040503050406030204" pitchFamily="18" charset="0"/>
                        </a:rPr>
                        <m:t>𝑥𝑖𝑚𝑎</m:t>
                      </m:r>
                      <m:r>
                        <a:rPr lang="es-EC" sz="1400" i="1">
                          <a:effectLst/>
                          <a:latin typeface="Cambria Math" panose="02040503050406030204" pitchFamily="18" charset="0"/>
                        </a:rPr>
                        <m:t>=0.02=2% </m:t>
                      </m:r>
                    </m:oMath>
                  </m:oMathPara>
                </a14:m>
                <a:endParaRPr lang="es-EC" sz="1400" dirty="0">
                  <a:effectLst/>
                </a:endParaRPr>
              </a:p>
            </p:txBody>
          </p:sp>
        </mc:Choice>
        <mc:Fallback xmlns="">
          <p:sp>
            <p:nvSpPr>
              <p:cNvPr id="44" name="Rectángulo 43"/>
              <p:cNvSpPr>
                <a:spLocks noRot="1" noChangeAspect="1" noMove="1" noResize="1" noEditPoints="1" noAdjustHandles="1" noChangeArrowheads="1" noChangeShapeType="1" noTextEdit="1"/>
              </p:cNvSpPr>
              <p:nvPr/>
            </p:nvSpPr>
            <p:spPr>
              <a:xfrm>
                <a:off x="42135" y="3571430"/>
                <a:ext cx="2674118" cy="574516"/>
              </a:xfrm>
              <a:prstGeom prst="rect">
                <a:avLst/>
              </a:prstGeom>
              <a:blipFill rotWithShape="0">
                <a:blip r:embed="rId3"/>
                <a:stretch>
                  <a:fillRect/>
                </a:stretch>
              </a:blipFill>
            </p:spPr>
            <p:txBody>
              <a:bodyPr/>
              <a:lstStyle/>
              <a:p>
                <a:r>
                  <a:rPr lang="es-EC">
                    <a:noFill/>
                  </a:rPr>
                  <a:t> </a:t>
                </a:r>
              </a:p>
            </p:txBody>
          </p:sp>
        </mc:Fallback>
      </mc:AlternateContent>
      <p:sp>
        <p:nvSpPr>
          <p:cNvPr id="48" name="Flecha abajo 47"/>
          <p:cNvSpPr/>
          <p:nvPr/>
        </p:nvSpPr>
        <p:spPr>
          <a:xfrm>
            <a:off x="1320440" y="2303915"/>
            <a:ext cx="176081" cy="4932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Rectángulo 48"/>
          <p:cNvSpPr/>
          <p:nvPr/>
        </p:nvSpPr>
        <p:spPr>
          <a:xfrm>
            <a:off x="276788" y="2985211"/>
            <a:ext cx="2439465" cy="31536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1600" dirty="0" smtClean="0"/>
              <a:t>SENTIDO Y</a:t>
            </a:r>
            <a:endParaRPr lang="es-EC" sz="1600" dirty="0"/>
          </a:p>
        </p:txBody>
      </p:sp>
      <p:graphicFrame>
        <p:nvGraphicFramePr>
          <p:cNvPr id="56" name="Tabla 55"/>
          <p:cNvGraphicFramePr>
            <a:graphicFrameLocks noGrp="1"/>
          </p:cNvGraphicFramePr>
          <p:nvPr>
            <p:extLst/>
          </p:nvPr>
        </p:nvGraphicFramePr>
        <p:xfrm>
          <a:off x="2953998" y="619428"/>
          <a:ext cx="4177997" cy="5532120"/>
        </p:xfrm>
        <a:graphic>
          <a:graphicData uri="http://schemas.openxmlformats.org/drawingml/2006/table">
            <a:tbl>
              <a:tblPr firstRow="1" firstCol="1" bandRow="1"/>
              <a:tblGrid>
                <a:gridCol w="484302"/>
                <a:gridCol w="637674"/>
                <a:gridCol w="649705"/>
                <a:gridCol w="613610"/>
                <a:gridCol w="613611"/>
                <a:gridCol w="697832"/>
                <a:gridCol w="481263"/>
              </a:tblGrid>
              <a:tr h="108783">
                <a:tc grid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Columna</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C"/>
                    </a:p>
                  </a:txBody>
                  <a:tcPr/>
                </a:tc>
                <a:tc rowSpan="2">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Despl. Y (U2)</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 entre pisos</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elástica</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inelástica</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Chequeo</a:t>
                      </a:r>
                      <a:endPar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Eje H.</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Eje V.</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108783">
                <a:tc rowSpan="4">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0.0090</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0.0004</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0.0076</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0.51%</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rowSpan="5">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5">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0.09%</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0.0069</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rowSpan="4">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0.0006</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rowSpan="4">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0.0076</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rowSpan="4">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0.04%</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rowSpan="4">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0.0006</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rowSpan="5">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5">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0.0078</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0.0069</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0.0006</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rowSpan="4">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0.0091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rowSpan="4">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0.0090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0.16%</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08783">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3598" marR="1359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bl>
          </a:graphicData>
        </a:graphic>
      </p:graphicFrame>
      <p:graphicFrame>
        <p:nvGraphicFramePr>
          <p:cNvPr id="58" name="Tabla 57"/>
          <p:cNvGraphicFramePr>
            <a:graphicFrameLocks noGrp="1"/>
          </p:cNvGraphicFramePr>
          <p:nvPr>
            <p:extLst/>
          </p:nvPr>
        </p:nvGraphicFramePr>
        <p:xfrm>
          <a:off x="7455336" y="641245"/>
          <a:ext cx="4034838" cy="5888736"/>
        </p:xfrm>
        <a:graphic>
          <a:graphicData uri="http://schemas.openxmlformats.org/drawingml/2006/table">
            <a:tbl>
              <a:tblPr firstRow="1" firstCol="1" bandRow="1"/>
              <a:tblGrid>
                <a:gridCol w="641933"/>
                <a:gridCol w="589547"/>
                <a:gridCol w="529390"/>
                <a:gridCol w="493294"/>
                <a:gridCol w="685800"/>
                <a:gridCol w="433137"/>
                <a:gridCol w="661737"/>
              </a:tblGrid>
              <a:tr h="94594">
                <a:tc gridSpan="2">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Columna</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C"/>
                    </a:p>
                  </a:txBody>
                  <a:tcPr/>
                </a:tc>
                <a:tc rowSpan="2">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Despl. Y (U2)</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 entre pisos</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elástica</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inelástica</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Chequeo</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Eje H.</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Eje V.</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94594">
                <a:tc rowSpan="5">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5">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0.0069</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0.0017</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0.64%</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0.0003</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0.06%</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rowSpan="4">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0.0076</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0.06%</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0.0017</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0.62%</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0.0006</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s-EC" sz="56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rowSpan="4">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0.0017</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0.63%</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0.04%</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rowSpan="4">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0.0017</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0.63%</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0.04%</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rowSpan="4">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0.0076</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0.06%</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0.0017</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0.62%</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0.0006</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rowSpan="5">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5">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0.0078</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0.0019</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0.0013</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0.0006</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0.22%</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rowSpan="4">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0.0092</a:t>
                      </a:r>
                      <a:endParaRPr lang="es-EC" sz="56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0.0004</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0.16%</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0.0077</a:t>
                      </a:r>
                      <a:endParaRPr lang="es-EC" sz="56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0.0014</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0.52%</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rowSpan="4">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0.0133</a:t>
                      </a:r>
                      <a:endParaRPr lang="es-EC" sz="56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0.0022</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0.0090</a:t>
                      </a:r>
                      <a:endParaRPr lang="es-EC" sz="56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0.0016</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56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rowSpan="4">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4">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0.0142</a:t>
                      </a:r>
                      <a:endParaRPr lang="es-EC" sz="56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0.0024</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0.88%</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0.0095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0.0017</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0.64%</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94594">
                <a:tc>
                  <a:txBody>
                    <a:bodyPr/>
                    <a:lstStyle/>
                    <a:p>
                      <a:pPr marL="0" indent="21590" algn="ctr" defTabSz="914400" rtl="0" eaLnBrk="1" latinLnBrk="0" hangingPunct="1">
                        <a:lnSpc>
                          <a:spcPct val="150000"/>
                        </a:lnSpc>
                        <a:spcBef>
                          <a:spcPts val="200"/>
                        </a:spcBef>
                        <a:spcAft>
                          <a:spcPts val="200"/>
                        </a:spcAft>
                      </a:pPr>
                      <a:r>
                        <a:rPr lang="es-EC" sz="56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56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56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56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56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824" marR="11824"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bl>
          </a:graphicData>
        </a:graphic>
      </p:graphicFrame>
      <p:pic>
        <p:nvPicPr>
          <p:cNvPr id="3" name="Imagen 2"/>
          <p:cNvPicPr>
            <a:picLocks noChangeAspect="1"/>
          </p:cNvPicPr>
          <p:nvPr/>
        </p:nvPicPr>
        <p:blipFill rotWithShape="1">
          <a:blip r:embed="rId4"/>
          <a:srcRect t="68557" b="12897"/>
          <a:stretch/>
        </p:blipFill>
        <p:spPr>
          <a:xfrm>
            <a:off x="3264261" y="1719367"/>
            <a:ext cx="7735466" cy="2102243"/>
          </a:xfrm>
          <a:prstGeom prst="rect">
            <a:avLst/>
          </a:prstGeom>
        </p:spPr>
      </p:pic>
      <p:pic>
        <p:nvPicPr>
          <p:cNvPr id="5" name="Imagen 4"/>
          <p:cNvPicPr>
            <a:picLocks noChangeAspect="1"/>
          </p:cNvPicPr>
          <p:nvPr/>
        </p:nvPicPr>
        <p:blipFill rotWithShape="1">
          <a:blip r:embed="rId5"/>
          <a:srcRect b="93915"/>
          <a:stretch/>
        </p:blipFill>
        <p:spPr>
          <a:xfrm>
            <a:off x="3386502" y="917878"/>
            <a:ext cx="7490986" cy="607071"/>
          </a:xfrm>
          <a:prstGeom prst="rect">
            <a:avLst/>
          </a:prstGeom>
        </p:spPr>
      </p:pic>
    </p:spTree>
    <p:extLst>
      <p:ext uri="{BB962C8B-B14F-4D97-AF65-F5344CB8AC3E}">
        <p14:creationId xmlns:p14="http://schemas.microsoft.com/office/powerpoint/2010/main" val="50095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1000" fill="hold"/>
                                        <p:tgtEl>
                                          <p:spTgt spid="56"/>
                                        </p:tgtEl>
                                        <p:attrNameLst>
                                          <p:attrName>ppt_w</p:attrName>
                                        </p:attrNameLst>
                                      </p:cBhvr>
                                      <p:tavLst>
                                        <p:tav tm="0">
                                          <p:val>
                                            <p:fltVal val="0"/>
                                          </p:val>
                                        </p:tav>
                                        <p:tav tm="100000">
                                          <p:val>
                                            <p:strVal val="#ppt_w"/>
                                          </p:val>
                                        </p:tav>
                                      </p:tavLst>
                                    </p:anim>
                                    <p:anim calcmode="lin" valueType="num">
                                      <p:cBhvr>
                                        <p:cTn id="18" dur="1000" fill="hold"/>
                                        <p:tgtEl>
                                          <p:spTgt spid="56"/>
                                        </p:tgtEl>
                                        <p:attrNameLst>
                                          <p:attrName>ppt_h</p:attrName>
                                        </p:attrNameLst>
                                      </p:cBhvr>
                                      <p:tavLst>
                                        <p:tav tm="0">
                                          <p:val>
                                            <p:fltVal val="0"/>
                                          </p:val>
                                        </p:tav>
                                        <p:tav tm="100000">
                                          <p:val>
                                            <p:strVal val="#ppt_h"/>
                                          </p:val>
                                        </p:tav>
                                      </p:tavLst>
                                    </p:anim>
                                    <p:anim calcmode="lin" valueType="num">
                                      <p:cBhvr>
                                        <p:cTn id="19" dur="1000" fill="hold"/>
                                        <p:tgtEl>
                                          <p:spTgt spid="56"/>
                                        </p:tgtEl>
                                        <p:attrNameLst>
                                          <p:attrName>style.rotation</p:attrName>
                                        </p:attrNameLst>
                                      </p:cBhvr>
                                      <p:tavLst>
                                        <p:tav tm="0">
                                          <p:val>
                                            <p:fltVal val="90"/>
                                          </p:val>
                                        </p:tav>
                                        <p:tav tm="100000">
                                          <p:val>
                                            <p:fltVal val="0"/>
                                          </p:val>
                                        </p:tav>
                                      </p:tavLst>
                                    </p:anim>
                                    <p:animEffect transition="in" filter="fade">
                                      <p:cBhvr>
                                        <p:cTn id="20" dur="1000"/>
                                        <p:tgtEl>
                                          <p:spTgt spid="5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down)">
                                      <p:cBhvr>
                                        <p:cTn id="25" dur="500"/>
                                        <p:tgtEl>
                                          <p:spTgt spid="5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5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5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39</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24285" y="15443"/>
            <a:ext cx="2790366" cy="461665"/>
          </a:xfrm>
          <a:prstGeom prst="rect">
            <a:avLst/>
          </a:prstGeom>
          <a:noFill/>
          <a:ln>
            <a:noFill/>
          </a:ln>
        </p:spPr>
        <p:txBody>
          <a:bodyPr wrap="square" rtlCol="0">
            <a:spAutoFit/>
          </a:bodyPr>
          <a:lstStyle/>
          <a:p>
            <a:pPr algn="ctr"/>
            <a:r>
              <a:rPr lang="es-EC" sz="2400" b="1" dirty="0" smtClean="0"/>
              <a:t>CHEQUEO DERIVAS</a:t>
            </a:r>
            <a:endParaRPr lang="es-ES" sz="2000" dirty="0">
              <a:ln>
                <a:solidFill>
                  <a:schemeClr val="tx1"/>
                </a:solidFill>
              </a:ln>
            </a:endParaRPr>
          </a:p>
        </p:txBody>
      </p:sp>
      <p:sp>
        <p:nvSpPr>
          <p:cNvPr id="41" name="Rectángulo redondeado 40"/>
          <p:cNvSpPr/>
          <p:nvPr/>
        </p:nvSpPr>
        <p:spPr>
          <a:xfrm>
            <a:off x="1324429" y="1340260"/>
            <a:ext cx="2124435" cy="43063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b="1" dirty="0" smtClean="0"/>
              <a:t>TRIBUNA</a:t>
            </a:r>
            <a:endParaRPr lang="es-EC" dirty="0"/>
          </a:p>
        </p:txBody>
      </p:sp>
      <mc:AlternateContent xmlns:mc="http://schemas.openxmlformats.org/markup-compatibility/2006" xmlns:a14="http://schemas.microsoft.com/office/drawing/2010/main">
        <mc:Choice Requires="a14">
          <p:sp>
            <p:nvSpPr>
              <p:cNvPr id="44" name="Rectángulo 43"/>
              <p:cNvSpPr/>
              <p:nvPr/>
            </p:nvSpPr>
            <p:spPr>
              <a:xfrm>
                <a:off x="991822" y="3165832"/>
                <a:ext cx="2674118" cy="574516"/>
              </a:xfrm>
              <a:prstGeom prst="rect">
                <a:avLst/>
              </a:prstGeom>
            </p:spPr>
            <p:txBody>
              <a:bodyPr wrap="square">
                <a:spAutoFit/>
              </a:bodyPr>
              <a:lstStyle/>
              <a:p>
                <a:pPr indent="180340">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effectLst/>
                              <a:latin typeface="Cambria Math" panose="02040503050406030204" pitchFamily="18" charset="0"/>
                            </a:rPr>
                            <m:t>∆</m:t>
                          </m:r>
                        </m:e>
                        <m:sub>
                          <m:r>
                            <a:rPr lang="es-EC" sz="1400" i="1">
                              <a:effectLst/>
                              <a:latin typeface="Cambria Math" panose="02040503050406030204" pitchFamily="18" charset="0"/>
                            </a:rPr>
                            <m:t>𝑚</m:t>
                          </m:r>
                        </m:sub>
                      </m:sSub>
                      <m:r>
                        <a:rPr lang="es-EC" sz="1400" i="1">
                          <a:effectLst/>
                          <a:latin typeface="Cambria Math" panose="02040503050406030204" pitchFamily="18" charset="0"/>
                        </a:rPr>
                        <m:t>&lt;</m:t>
                      </m:r>
                      <m:sSub>
                        <m:sSubPr>
                          <m:ctrlPr>
                            <a:rPr lang="es-EC" sz="1400" i="1">
                              <a:effectLst/>
                              <a:latin typeface="Cambria Math" panose="02040503050406030204" pitchFamily="18" charset="0"/>
                            </a:rPr>
                          </m:ctrlPr>
                        </m:sSubPr>
                        <m:e>
                          <m:r>
                            <a:rPr lang="es-EC" sz="1400" i="1">
                              <a:effectLst/>
                              <a:latin typeface="Cambria Math" panose="02040503050406030204" pitchFamily="18" charset="0"/>
                            </a:rPr>
                            <m:t>∆</m:t>
                          </m:r>
                        </m:e>
                        <m:sub>
                          <m:r>
                            <a:rPr lang="es-EC" sz="1400" i="1">
                              <a:effectLst/>
                              <a:latin typeface="Cambria Math" panose="02040503050406030204" pitchFamily="18" charset="0"/>
                            </a:rPr>
                            <m:t>𝑚</m:t>
                          </m:r>
                        </m:sub>
                      </m:sSub>
                      <m:r>
                        <a:rPr lang="es-EC" sz="1400" i="1">
                          <a:effectLst/>
                          <a:latin typeface="Cambria Math" panose="02040503050406030204" pitchFamily="18" charset="0"/>
                        </a:rPr>
                        <m:t>𝑚</m:t>
                      </m:r>
                      <m:r>
                        <a:rPr lang="es-EC" sz="1400" i="1">
                          <a:effectLst/>
                          <a:latin typeface="Cambria Math" panose="02040503050406030204" pitchFamily="18" charset="0"/>
                        </a:rPr>
                        <m:t>á</m:t>
                      </m:r>
                      <m:r>
                        <a:rPr lang="es-EC" sz="1400" i="1">
                          <a:effectLst/>
                          <a:latin typeface="Cambria Math" panose="02040503050406030204" pitchFamily="18" charset="0"/>
                        </a:rPr>
                        <m:t>𝑥𝑖𝑚𝑎</m:t>
                      </m:r>
                    </m:oMath>
                  </m:oMathPara>
                </a14:m>
                <a:endParaRPr lang="es-EC" sz="1400" dirty="0">
                  <a:effectLst/>
                </a:endParaRPr>
              </a:p>
              <a:p>
                <a:pPr indent="180340">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i="1">
                              <a:effectLst/>
                              <a:latin typeface="Cambria Math" panose="02040503050406030204" pitchFamily="18" charset="0"/>
                            </a:rPr>
                            <m:t>∆</m:t>
                          </m:r>
                        </m:e>
                        <m:sub>
                          <m:r>
                            <a:rPr lang="es-EC" sz="1400" i="1">
                              <a:effectLst/>
                              <a:latin typeface="Cambria Math" panose="02040503050406030204" pitchFamily="18" charset="0"/>
                            </a:rPr>
                            <m:t>𝑚</m:t>
                          </m:r>
                        </m:sub>
                      </m:sSub>
                      <m:r>
                        <a:rPr lang="es-EC" sz="1400" i="1">
                          <a:effectLst/>
                          <a:latin typeface="Cambria Math" panose="02040503050406030204" pitchFamily="18" charset="0"/>
                        </a:rPr>
                        <m:t>𝑚</m:t>
                      </m:r>
                      <m:r>
                        <a:rPr lang="es-EC" sz="1400" i="1">
                          <a:effectLst/>
                          <a:latin typeface="Cambria Math" panose="02040503050406030204" pitchFamily="18" charset="0"/>
                        </a:rPr>
                        <m:t>á</m:t>
                      </m:r>
                      <m:r>
                        <a:rPr lang="es-EC" sz="1400" i="1">
                          <a:effectLst/>
                          <a:latin typeface="Cambria Math" panose="02040503050406030204" pitchFamily="18" charset="0"/>
                        </a:rPr>
                        <m:t>𝑥𝑖𝑚𝑎</m:t>
                      </m:r>
                      <m:r>
                        <a:rPr lang="es-EC" sz="1400" i="1">
                          <a:effectLst/>
                          <a:latin typeface="Cambria Math" panose="02040503050406030204" pitchFamily="18" charset="0"/>
                        </a:rPr>
                        <m:t>=0.02=2% </m:t>
                      </m:r>
                    </m:oMath>
                  </m:oMathPara>
                </a14:m>
                <a:endParaRPr lang="es-EC" sz="1400" dirty="0">
                  <a:effectLst/>
                </a:endParaRPr>
              </a:p>
            </p:txBody>
          </p:sp>
        </mc:Choice>
        <mc:Fallback xmlns="">
          <p:sp>
            <p:nvSpPr>
              <p:cNvPr id="44" name="Rectángulo 43"/>
              <p:cNvSpPr>
                <a:spLocks noRot="1" noChangeAspect="1" noMove="1" noResize="1" noEditPoints="1" noAdjustHandles="1" noChangeArrowheads="1" noChangeShapeType="1" noTextEdit="1"/>
              </p:cNvSpPr>
              <p:nvPr/>
            </p:nvSpPr>
            <p:spPr>
              <a:xfrm>
                <a:off x="991822" y="3165832"/>
                <a:ext cx="2674118" cy="574516"/>
              </a:xfrm>
              <a:prstGeom prst="rect">
                <a:avLst/>
              </a:prstGeom>
              <a:blipFill rotWithShape="0">
                <a:blip r:embed="rId4"/>
                <a:stretch>
                  <a:fillRect/>
                </a:stretch>
              </a:blipFill>
            </p:spPr>
            <p:txBody>
              <a:bodyPr/>
              <a:lstStyle/>
              <a:p>
                <a:r>
                  <a:rPr lang="es-EC">
                    <a:noFill/>
                  </a:rPr>
                  <a:t> </a:t>
                </a:r>
              </a:p>
            </p:txBody>
          </p:sp>
        </mc:Fallback>
      </mc:AlternateContent>
      <p:sp>
        <p:nvSpPr>
          <p:cNvPr id="15" name="Rectángulo 14"/>
          <p:cNvSpPr/>
          <p:nvPr/>
        </p:nvSpPr>
        <p:spPr>
          <a:xfrm>
            <a:off x="1166913" y="2560726"/>
            <a:ext cx="2439465" cy="29341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1600" dirty="0" smtClean="0"/>
              <a:t>SENTIDO X</a:t>
            </a:r>
            <a:endParaRPr lang="es-EC" sz="1600" dirty="0"/>
          </a:p>
        </p:txBody>
      </p:sp>
      <p:sp>
        <p:nvSpPr>
          <p:cNvPr id="2" name="Flecha abajo 1"/>
          <p:cNvSpPr/>
          <p:nvPr/>
        </p:nvSpPr>
        <p:spPr>
          <a:xfrm>
            <a:off x="2246658" y="1961273"/>
            <a:ext cx="176081" cy="4932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Imagen 10"/>
          <p:cNvPicPr>
            <a:picLocks noChangeAspect="1"/>
          </p:cNvPicPr>
          <p:nvPr/>
        </p:nvPicPr>
        <p:blipFill rotWithShape="1">
          <a:blip r:embed="rId5"/>
          <a:srcRect b="91144"/>
          <a:stretch/>
        </p:blipFill>
        <p:spPr>
          <a:xfrm>
            <a:off x="4387955" y="2039081"/>
            <a:ext cx="7048411" cy="830973"/>
          </a:xfrm>
          <a:prstGeom prst="rect">
            <a:avLst/>
          </a:prstGeom>
        </p:spPr>
      </p:pic>
      <p:graphicFrame>
        <p:nvGraphicFramePr>
          <p:cNvPr id="5" name="Tabla 4"/>
          <p:cNvGraphicFramePr>
            <a:graphicFrameLocks noGrp="1"/>
          </p:cNvGraphicFramePr>
          <p:nvPr/>
        </p:nvGraphicFramePr>
        <p:xfrm>
          <a:off x="3678351" y="539879"/>
          <a:ext cx="3925879" cy="5628528"/>
        </p:xfrm>
        <a:graphic>
          <a:graphicData uri="http://schemas.openxmlformats.org/drawingml/2006/table">
            <a:tbl>
              <a:tblPr firstRow="1" firstCol="1" bandRow="1"/>
              <a:tblGrid>
                <a:gridCol w="534122"/>
                <a:gridCol w="376863"/>
                <a:gridCol w="534122"/>
                <a:gridCol w="614160"/>
                <a:gridCol w="614160"/>
                <a:gridCol w="626226"/>
                <a:gridCol w="626226"/>
              </a:tblGrid>
              <a:tr h="127967">
                <a:tc gridSpan="2">
                  <a:txBody>
                    <a:bodyPr/>
                    <a:lstStyle/>
                    <a:p>
                      <a:pPr indent="180340" algn="ctr">
                        <a:lnSpc>
                          <a:spcPct val="150000"/>
                        </a:lnSpc>
                        <a:spcBef>
                          <a:spcPts val="200"/>
                        </a:spcBef>
                        <a:spcAft>
                          <a:spcPts val="200"/>
                        </a:spcAft>
                      </a:pPr>
                      <a:r>
                        <a:rPr lang="es-EC" sz="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Columna</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C"/>
                    </a:p>
                  </a:txBody>
                  <a:tcPr/>
                </a:tc>
                <a:tc rowSpan="2">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Despl. Y (U2)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 entre pisos</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indent="180340" algn="ctr">
                        <a:lnSpc>
                          <a:spcPct val="150000"/>
                        </a:lnSpc>
                        <a:spcBef>
                          <a:spcPts val="200"/>
                        </a:spcBef>
                        <a:spcAft>
                          <a:spcPts val="200"/>
                        </a:spcAft>
                      </a:pPr>
                      <a:r>
                        <a:rPr lang="es-EC" sz="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elástica</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indent="180340" algn="ctr">
                        <a:lnSpc>
                          <a:spcPct val="150000"/>
                        </a:lnSpc>
                        <a:spcBef>
                          <a:spcPts val="200"/>
                        </a:spcBef>
                        <a:spcAft>
                          <a:spcPts val="200"/>
                        </a:spcAft>
                      </a:pPr>
                      <a:r>
                        <a:rPr lang="es-EC" sz="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inelástica</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Chequeo</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55933">
                <a:tc>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Eje V.</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Eje H.</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193224">
                <a:tc rowSpan="3">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0.0058</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0.0008</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0.0032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0.28%</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rowSpan="2">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0.06%</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rowSpan="3">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0.0036</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0.0009</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0.0006</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rowSpan="2">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0.0006</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rowSpan="3">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0.0037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0.0010</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0.38%</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rowSpan="2">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0.0004</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rowSpan="3">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0.0040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0.43%</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rowSpan="2">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0.0079</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0.0018</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0.68%</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rowSpan="2">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rowSpan="3">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0.0041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0.0012</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rowSpan="2">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indent="180340" algn="ctr">
                        <a:lnSpc>
                          <a:spcPct val="150000"/>
                        </a:lnSpc>
                        <a:spcBef>
                          <a:spcPts val="200"/>
                        </a:spcBef>
                        <a:spcAft>
                          <a:spcPts val="200"/>
                        </a:spcAft>
                      </a:pPr>
                      <a:r>
                        <a:rPr lang="es-EC" sz="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3224">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6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6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bl>
          </a:graphicData>
        </a:graphic>
      </p:graphicFrame>
      <p:graphicFrame>
        <p:nvGraphicFramePr>
          <p:cNvPr id="6" name="Tabla 5"/>
          <p:cNvGraphicFramePr>
            <a:graphicFrameLocks noGrp="1"/>
          </p:cNvGraphicFramePr>
          <p:nvPr/>
        </p:nvGraphicFramePr>
        <p:xfrm>
          <a:off x="7705138" y="919462"/>
          <a:ext cx="4486861" cy="4952700"/>
        </p:xfrm>
        <a:graphic>
          <a:graphicData uri="http://schemas.openxmlformats.org/drawingml/2006/table">
            <a:tbl>
              <a:tblPr firstRow="1" firstCol="1" bandRow="1"/>
              <a:tblGrid>
                <a:gridCol w="610444"/>
                <a:gridCol w="430713"/>
                <a:gridCol w="610444"/>
                <a:gridCol w="701921"/>
                <a:gridCol w="701921"/>
                <a:gridCol w="715709"/>
                <a:gridCol w="715709"/>
              </a:tblGrid>
              <a:tr h="198108">
                <a:tc rowSpan="3">
                  <a:txBody>
                    <a:bodyPr/>
                    <a:lstStyle/>
                    <a:p>
                      <a:pPr indent="180340" algn="ctr">
                        <a:lnSpc>
                          <a:spcPct val="150000"/>
                        </a:lnSpc>
                        <a:spcBef>
                          <a:spcPts val="200"/>
                        </a:spcBef>
                        <a:spcAft>
                          <a:spcPts val="200"/>
                        </a:spcAft>
                      </a:pPr>
                      <a:r>
                        <a:rPr lang="es-EC" sz="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s-EC" sz="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0.0041</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0.0012</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0.45%</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0.0003</a:t>
                      </a:r>
                      <a:endParaRPr lang="es-EC" sz="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rowSpan="2">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0.0003</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rowSpan="3">
                  <a:txBody>
                    <a:bodyPr/>
                    <a:lstStyle/>
                    <a:p>
                      <a:pPr indent="180340" algn="ctr">
                        <a:lnSpc>
                          <a:spcPct val="150000"/>
                        </a:lnSpc>
                        <a:spcBef>
                          <a:spcPts val="200"/>
                        </a:spcBef>
                        <a:spcAft>
                          <a:spcPts val="200"/>
                        </a:spcAft>
                      </a:pPr>
                      <a:r>
                        <a:rPr lang="es-EC" sz="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s-EC" sz="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indent="180340" algn="ctr">
                        <a:lnSpc>
                          <a:spcPct val="150000"/>
                        </a:lnSpc>
                        <a:spcBef>
                          <a:spcPts val="200"/>
                        </a:spcBef>
                        <a:spcAft>
                          <a:spcPts val="200"/>
                        </a:spcAft>
                      </a:pPr>
                      <a:r>
                        <a:rPr lang="es-EC" sz="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0.0041</a:t>
                      </a:r>
                      <a:endParaRPr lang="es-EC" sz="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0.0011</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0.42%</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rowSpan="2">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rowSpan="2">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rowSpan="3">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0.0043</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0.0011</a:t>
                      </a:r>
                      <a:endParaRPr lang="es-EC" sz="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0.43%</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0.0003</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rowSpan="2">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0.0003</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rowSpan="3">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0.0045</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0.0004</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rowSpan="2">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0.0004</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rowSpan="3">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indent="180340" algn="ctr">
                        <a:lnSpc>
                          <a:spcPct val="150000"/>
                        </a:lnSpc>
                        <a:spcBef>
                          <a:spcPts val="200"/>
                        </a:spcBef>
                        <a:spcAft>
                          <a:spcPts val="20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0.0047</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0.0004</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9810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80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43513" marR="43513"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bl>
          </a:graphicData>
        </a:graphic>
      </p:graphicFrame>
      <p:pic>
        <p:nvPicPr>
          <p:cNvPr id="9" name="Imagen 8"/>
          <p:cNvPicPr>
            <a:picLocks noChangeAspect="1"/>
          </p:cNvPicPr>
          <p:nvPr/>
        </p:nvPicPr>
        <p:blipFill rotWithShape="1">
          <a:blip r:embed="rId6"/>
          <a:srcRect t="67723" b="16603"/>
          <a:stretch/>
        </p:blipFill>
        <p:spPr>
          <a:xfrm>
            <a:off x="4248714" y="2794011"/>
            <a:ext cx="7198481" cy="1619102"/>
          </a:xfrm>
          <a:prstGeom prst="rect">
            <a:avLst/>
          </a:prstGeom>
        </p:spPr>
      </p:pic>
    </p:spTree>
    <p:extLst>
      <p:ext uri="{BB962C8B-B14F-4D97-AF65-F5344CB8AC3E}">
        <p14:creationId xmlns:p14="http://schemas.microsoft.com/office/powerpoint/2010/main" val="411825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5"/>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5"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39</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24285" y="88037"/>
            <a:ext cx="2847516" cy="461665"/>
          </a:xfrm>
          <a:prstGeom prst="rect">
            <a:avLst/>
          </a:prstGeom>
          <a:noFill/>
          <a:ln>
            <a:noFill/>
          </a:ln>
        </p:spPr>
        <p:txBody>
          <a:bodyPr wrap="square" rtlCol="0">
            <a:spAutoFit/>
          </a:bodyPr>
          <a:lstStyle/>
          <a:p>
            <a:pPr algn="ctr"/>
            <a:r>
              <a:rPr lang="es-EC" sz="2400" b="1" dirty="0" smtClean="0"/>
              <a:t>CHEQUEO DERIVAS</a:t>
            </a:r>
            <a:endParaRPr lang="es-ES" sz="2000" dirty="0">
              <a:ln>
                <a:solidFill>
                  <a:schemeClr val="tx1"/>
                </a:solidFill>
              </a:ln>
            </a:endParaRPr>
          </a:p>
        </p:txBody>
      </p:sp>
      <p:sp>
        <p:nvSpPr>
          <p:cNvPr id="41" name="Rectángulo redondeado 40"/>
          <p:cNvSpPr/>
          <p:nvPr/>
        </p:nvSpPr>
        <p:spPr>
          <a:xfrm>
            <a:off x="1161527" y="1760189"/>
            <a:ext cx="2124435" cy="43063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C" b="1" dirty="0" smtClean="0"/>
              <a:t>TRIBUNA</a:t>
            </a:r>
            <a:endParaRPr lang="es-EC" dirty="0"/>
          </a:p>
        </p:txBody>
      </p:sp>
      <mc:AlternateContent xmlns:mc="http://schemas.openxmlformats.org/markup-compatibility/2006" xmlns:a14="http://schemas.microsoft.com/office/drawing/2010/main">
        <mc:Choice Requires="a14">
          <p:sp>
            <p:nvSpPr>
              <p:cNvPr id="44" name="Rectángulo 43"/>
              <p:cNvSpPr/>
              <p:nvPr/>
            </p:nvSpPr>
            <p:spPr>
              <a:xfrm>
                <a:off x="799396" y="3587058"/>
                <a:ext cx="2674118" cy="574516"/>
              </a:xfrm>
              <a:prstGeom prst="rect">
                <a:avLst/>
              </a:prstGeom>
            </p:spPr>
            <p:txBody>
              <a:bodyPr wrap="square">
                <a:spAutoFit/>
              </a:bodyPr>
              <a:lstStyle/>
              <a:p>
                <a:pPr indent="180340">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effectLst/>
                              <a:latin typeface="Cambria Math" panose="02040503050406030204" pitchFamily="18" charset="0"/>
                            </a:rPr>
                            <m:t>∆</m:t>
                          </m:r>
                        </m:e>
                        <m:sub>
                          <m:r>
                            <a:rPr lang="es-EC" sz="1400" i="1">
                              <a:effectLst/>
                              <a:latin typeface="Cambria Math" panose="02040503050406030204" pitchFamily="18" charset="0"/>
                            </a:rPr>
                            <m:t>𝑚</m:t>
                          </m:r>
                        </m:sub>
                      </m:sSub>
                      <m:r>
                        <a:rPr lang="es-EC" sz="1400" i="1">
                          <a:effectLst/>
                          <a:latin typeface="Cambria Math" panose="02040503050406030204" pitchFamily="18" charset="0"/>
                        </a:rPr>
                        <m:t>&lt;</m:t>
                      </m:r>
                      <m:sSub>
                        <m:sSubPr>
                          <m:ctrlPr>
                            <a:rPr lang="es-EC" sz="1400" i="1">
                              <a:effectLst/>
                              <a:latin typeface="Cambria Math" panose="02040503050406030204" pitchFamily="18" charset="0"/>
                            </a:rPr>
                          </m:ctrlPr>
                        </m:sSubPr>
                        <m:e>
                          <m:r>
                            <a:rPr lang="es-EC" sz="1400" i="1">
                              <a:effectLst/>
                              <a:latin typeface="Cambria Math" panose="02040503050406030204" pitchFamily="18" charset="0"/>
                            </a:rPr>
                            <m:t>∆</m:t>
                          </m:r>
                        </m:e>
                        <m:sub>
                          <m:r>
                            <a:rPr lang="es-EC" sz="1400" i="1">
                              <a:effectLst/>
                              <a:latin typeface="Cambria Math" panose="02040503050406030204" pitchFamily="18" charset="0"/>
                            </a:rPr>
                            <m:t>𝑚</m:t>
                          </m:r>
                        </m:sub>
                      </m:sSub>
                      <m:r>
                        <a:rPr lang="es-EC" sz="1400" i="1">
                          <a:effectLst/>
                          <a:latin typeface="Cambria Math" panose="02040503050406030204" pitchFamily="18" charset="0"/>
                        </a:rPr>
                        <m:t>𝑚</m:t>
                      </m:r>
                      <m:r>
                        <a:rPr lang="es-EC" sz="1400" i="1">
                          <a:effectLst/>
                          <a:latin typeface="Cambria Math" panose="02040503050406030204" pitchFamily="18" charset="0"/>
                        </a:rPr>
                        <m:t>á</m:t>
                      </m:r>
                      <m:r>
                        <a:rPr lang="es-EC" sz="1400" i="1">
                          <a:effectLst/>
                          <a:latin typeface="Cambria Math" panose="02040503050406030204" pitchFamily="18" charset="0"/>
                        </a:rPr>
                        <m:t>𝑥𝑖𝑚𝑎</m:t>
                      </m:r>
                    </m:oMath>
                  </m:oMathPara>
                </a14:m>
                <a:endParaRPr lang="es-EC" sz="1400" dirty="0">
                  <a:effectLst/>
                </a:endParaRPr>
              </a:p>
              <a:p>
                <a:pPr indent="180340">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i="1">
                              <a:effectLst/>
                              <a:latin typeface="Cambria Math" panose="02040503050406030204" pitchFamily="18" charset="0"/>
                            </a:rPr>
                            <m:t>∆</m:t>
                          </m:r>
                        </m:e>
                        <m:sub>
                          <m:r>
                            <a:rPr lang="es-EC" sz="1400" i="1">
                              <a:effectLst/>
                              <a:latin typeface="Cambria Math" panose="02040503050406030204" pitchFamily="18" charset="0"/>
                            </a:rPr>
                            <m:t>𝑚</m:t>
                          </m:r>
                        </m:sub>
                      </m:sSub>
                      <m:r>
                        <a:rPr lang="es-EC" sz="1400" i="1">
                          <a:effectLst/>
                          <a:latin typeface="Cambria Math" panose="02040503050406030204" pitchFamily="18" charset="0"/>
                        </a:rPr>
                        <m:t>𝑚</m:t>
                      </m:r>
                      <m:r>
                        <a:rPr lang="es-EC" sz="1400" i="1">
                          <a:effectLst/>
                          <a:latin typeface="Cambria Math" panose="02040503050406030204" pitchFamily="18" charset="0"/>
                        </a:rPr>
                        <m:t>á</m:t>
                      </m:r>
                      <m:r>
                        <a:rPr lang="es-EC" sz="1400" i="1">
                          <a:effectLst/>
                          <a:latin typeface="Cambria Math" panose="02040503050406030204" pitchFamily="18" charset="0"/>
                        </a:rPr>
                        <m:t>𝑥𝑖𝑚𝑎</m:t>
                      </m:r>
                      <m:r>
                        <a:rPr lang="es-EC" sz="1400" i="1">
                          <a:effectLst/>
                          <a:latin typeface="Cambria Math" panose="02040503050406030204" pitchFamily="18" charset="0"/>
                        </a:rPr>
                        <m:t>=0.02=2% </m:t>
                      </m:r>
                    </m:oMath>
                  </m:oMathPara>
                </a14:m>
                <a:endParaRPr lang="es-EC" sz="1400" dirty="0">
                  <a:effectLst/>
                </a:endParaRPr>
              </a:p>
            </p:txBody>
          </p:sp>
        </mc:Choice>
        <mc:Fallback xmlns="">
          <p:sp>
            <p:nvSpPr>
              <p:cNvPr id="44" name="Rectángulo 43"/>
              <p:cNvSpPr>
                <a:spLocks noRot="1" noChangeAspect="1" noMove="1" noResize="1" noEditPoints="1" noAdjustHandles="1" noChangeArrowheads="1" noChangeShapeType="1" noTextEdit="1"/>
              </p:cNvSpPr>
              <p:nvPr/>
            </p:nvSpPr>
            <p:spPr>
              <a:xfrm>
                <a:off x="799396" y="3587058"/>
                <a:ext cx="2674118" cy="574516"/>
              </a:xfrm>
              <a:prstGeom prst="rect">
                <a:avLst/>
              </a:prstGeom>
              <a:blipFill rotWithShape="0">
                <a:blip r:embed="rId3"/>
                <a:stretch>
                  <a:fillRect/>
                </a:stretch>
              </a:blipFill>
            </p:spPr>
            <p:txBody>
              <a:bodyPr/>
              <a:lstStyle/>
              <a:p>
                <a:r>
                  <a:rPr lang="es-EC">
                    <a:noFill/>
                  </a:rPr>
                  <a:t> </a:t>
                </a:r>
              </a:p>
            </p:txBody>
          </p:sp>
        </mc:Fallback>
      </mc:AlternateContent>
      <p:sp>
        <p:nvSpPr>
          <p:cNvPr id="48" name="Flecha abajo 47"/>
          <p:cNvSpPr/>
          <p:nvPr/>
        </p:nvSpPr>
        <p:spPr>
          <a:xfrm>
            <a:off x="2135703" y="2349773"/>
            <a:ext cx="176081" cy="4932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Rectángulo 48"/>
          <p:cNvSpPr/>
          <p:nvPr/>
        </p:nvSpPr>
        <p:spPr>
          <a:xfrm>
            <a:off x="1026520" y="3029493"/>
            <a:ext cx="2439465" cy="29341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1600" dirty="0" smtClean="0"/>
              <a:t>SENTIDO Y</a:t>
            </a:r>
            <a:endParaRPr lang="es-EC" sz="1600" dirty="0"/>
          </a:p>
        </p:txBody>
      </p:sp>
      <p:graphicFrame>
        <p:nvGraphicFramePr>
          <p:cNvPr id="51" name="Tabla 50"/>
          <p:cNvGraphicFramePr>
            <a:graphicFrameLocks noGrp="1"/>
          </p:cNvGraphicFramePr>
          <p:nvPr>
            <p:extLst/>
          </p:nvPr>
        </p:nvGraphicFramePr>
        <p:xfrm>
          <a:off x="3814571" y="685346"/>
          <a:ext cx="3315279" cy="5047140"/>
        </p:xfrm>
        <a:graphic>
          <a:graphicData uri="http://schemas.openxmlformats.org/drawingml/2006/table">
            <a:tbl>
              <a:tblPr firstRow="1" firstCol="1" bandRow="1"/>
              <a:tblGrid>
                <a:gridCol w="215362"/>
                <a:gridCol w="576126"/>
                <a:gridCol w="519114"/>
                <a:gridCol w="551799"/>
                <a:gridCol w="551799"/>
                <a:gridCol w="499566"/>
                <a:gridCol w="401513"/>
              </a:tblGrid>
              <a:tr h="162811">
                <a:tc grid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Columna</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C"/>
                    </a:p>
                  </a:txBody>
                  <a:tcPr/>
                </a:tc>
                <a:tc rowSpan="2">
                  <a:txBody>
                    <a:bodyPr/>
                    <a:lstStyle/>
                    <a:p>
                      <a:pPr indent="21590" algn="ctr">
                        <a:lnSpc>
                          <a:spcPct val="150000"/>
                        </a:lnSpc>
                        <a:spcBef>
                          <a:spcPts val="200"/>
                        </a:spcBef>
                        <a:spcAft>
                          <a:spcPts val="200"/>
                        </a:spcAft>
                      </a:pPr>
                      <a:r>
                        <a:rPr lang="es-EC" sz="7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Despl</a:t>
                      </a:r>
                      <a:r>
                        <a:rPr lang="es-EC" sz="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 (U2)</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8255"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 entre pisos</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8255" algn="ctr" defTabSz="914400" rtl="0" eaLnBrk="1" latinLnBrk="0" hangingPunct="1">
                        <a:lnSpc>
                          <a:spcPct val="150000"/>
                        </a:lnSpc>
                        <a:spcBef>
                          <a:spcPts val="200"/>
                        </a:spcBef>
                        <a:spcAft>
                          <a:spcPts val="200"/>
                        </a:spcAft>
                      </a:pPr>
                      <a:r>
                        <a:rPr lang="es-EC" sz="7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Elástica</a:t>
                      </a:r>
                      <a:endPar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indent="8255" algn="ctr">
                        <a:lnSpc>
                          <a:spcPct val="150000"/>
                        </a:lnSpc>
                        <a:spcBef>
                          <a:spcPts val="200"/>
                        </a:spcBef>
                        <a:spcAft>
                          <a:spcPts val="200"/>
                        </a:spcAft>
                      </a:pPr>
                      <a:r>
                        <a:rPr lang="es-EC" sz="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inelástica</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8255" algn="ctr" defTabSz="914400" rtl="0" eaLnBrk="1" latinLnBrk="0" hangingPunct="1">
                        <a:lnSpc>
                          <a:spcPct val="150000"/>
                        </a:lnSpc>
                        <a:spcBef>
                          <a:spcPts val="200"/>
                        </a:spcBef>
                        <a:spcAft>
                          <a:spcPts val="200"/>
                        </a:spcAft>
                      </a:pPr>
                      <a:r>
                        <a:rPr lang="es-EC" sz="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Chequeo</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488432">
                <a:tc>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Eje V.</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Eje H.</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162811">
                <a:tc rowSpan="3">
                  <a:txBody>
                    <a:bodyPr/>
                    <a:lstStyle/>
                    <a:p>
                      <a:pPr marL="0" indent="8255"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marL="0" indent="8255"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0.0027</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0.0008</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0.29%</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rowSpan="2">
                  <a:txBody>
                    <a:bodyPr/>
                    <a:lstStyle/>
                    <a:p>
                      <a:pPr marL="0" indent="8255"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8255"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0.0009</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0.08%</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rowSpan="3">
                  <a:txBody>
                    <a:bodyPr/>
                    <a:lstStyle/>
                    <a:p>
                      <a:pPr marL="0" indent="8255"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marL="0" indent="8255"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0.0054</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0.0016</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rowSpan="2">
                  <a:txBody>
                    <a:bodyPr/>
                    <a:lstStyle/>
                    <a:p>
                      <a:pPr marL="0" indent="8255"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8255"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rowSpan="3">
                  <a:txBody>
                    <a:bodyPr/>
                    <a:lstStyle/>
                    <a:p>
                      <a:pPr marL="0" indent="8255"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marL="0" indent="8255"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0.0051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0.57%</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0.0002</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rowSpan="2">
                  <a:txBody>
                    <a:bodyPr/>
                    <a:lstStyle/>
                    <a:p>
                      <a:pPr marL="0" indent="8255"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8255"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rowSpan="3">
                  <a:txBody>
                    <a:bodyPr/>
                    <a:lstStyle/>
                    <a:p>
                      <a:pPr marL="0" indent="8255"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marL="0" indent="8255"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0.0027</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0.0008</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rowSpan="2">
                  <a:txBody>
                    <a:bodyPr/>
                    <a:lstStyle/>
                    <a:p>
                      <a:pPr marL="0" indent="8255"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8255"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rowSpan="2">
                  <a:txBody>
                    <a:bodyPr/>
                    <a:lstStyle/>
                    <a:p>
                      <a:pPr marL="0" indent="8255"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8255"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rowSpan="3">
                  <a:txBody>
                    <a:bodyPr/>
                    <a:lstStyle/>
                    <a:p>
                      <a:pPr marL="0" indent="8255"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marL="0" indent="8255"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0.0008</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0.28%</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rowSpan="2">
                  <a:txBody>
                    <a:bodyPr/>
                    <a:lstStyle/>
                    <a:p>
                      <a:pPr marL="0" indent="8255"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8255"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62811">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6261" marR="3626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bl>
          </a:graphicData>
        </a:graphic>
      </p:graphicFrame>
      <p:graphicFrame>
        <p:nvGraphicFramePr>
          <p:cNvPr id="53" name="Tabla 52"/>
          <p:cNvGraphicFramePr>
            <a:graphicFrameLocks noGrp="1"/>
          </p:cNvGraphicFramePr>
          <p:nvPr>
            <p:extLst/>
          </p:nvPr>
        </p:nvGraphicFramePr>
        <p:xfrm>
          <a:off x="7267964" y="685347"/>
          <a:ext cx="3728899" cy="4553876"/>
        </p:xfrm>
        <a:graphic>
          <a:graphicData uri="http://schemas.openxmlformats.org/drawingml/2006/table">
            <a:tbl>
              <a:tblPr firstRow="1" firstCol="1" bandRow="1"/>
              <a:tblGrid>
                <a:gridCol w="392214"/>
                <a:gridCol w="341740"/>
                <a:gridCol w="660819"/>
                <a:gridCol w="553452"/>
                <a:gridCol w="745958"/>
                <a:gridCol w="541421"/>
                <a:gridCol w="493295"/>
              </a:tblGrid>
              <a:tr h="131118">
                <a:tc gridSpan="2">
                  <a:txBody>
                    <a:bodyPr/>
                    <a:lstStyle/>
                    <a:p>
                      <a:pPr indent="180340" algn="ctr">
                        <a:lnSpc>
                          <a:spcPct val="150000"/>
                        </a:lnSpc>
                        <a:spcBef>
                          <a:spcPts val="200"/>
                        </a:spcBef>
                        <a:spcAft>
                          <a:spcPts val="200"/>
                        </a:spcAft>
                      </a:pPr>
                      <a:r>
                        <a:rPr lang="es-EC" sz="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Columna</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C"/>
                    </a:p>
                  </a:txBody>
                  <a:tcPr/>
                </a:tc>
                <a:tc rowSpan="2">
                  <a:txBody>
                    <a:bodyPr/>
                    <a:lstStyle/>
                    <a:p>
                      <a:pPr marL="0" indent="21590" algn="ctr" defTabSz="914400" rtl="0" eaLnBrk="1" latinLnBrk="0" hangingPunct="1">
                        <a:lnSpc>
                          <a:spcPct val="150000"/>
                        </a:lnSpc>
                        <a:spcBef>
                          <a:spcPts val="200"/>
                        </a:spcBef>
                        <a:spcAft>
                          <a:spcPts val="200"/>
                        </a:spcAft>
                      </a:pPr>
                      <a:r>
                        <a:rPr lang="es-EC" sz="700" b="1"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Despl</a:t>
                      </a: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 (U2)</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 entre pisos</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elástica</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inelástica</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Chequeo</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393356">
                <a:tc>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Eje V.</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Eje H.</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131118">
                <a:tc rowSpan="3">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0.0024</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0.0007</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0.27%</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row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rowSpan="3">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0.0023</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0.0006</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0.24%</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rowSpan="2">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rowSpan="2">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rowSpan="3">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0.0023</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0.0006</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0.24%</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rowSpan="2">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rowSpan="3">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0.0023</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rowSpan="2">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a:txBody>
                    <a:bodyPr/>
                    <a:lstStyle/>
                    <a:p>
                      <a:pPr marL="0" indent="21590" algn="ctr" defTabSz="914400" rtl="0" eaLnBrk="1" latinLnBrk="0" hangingPunct="1">
                        <a:lnSpc>
                          <a:spcPct val="150000"/>
                        </a:lnSpc>
                        <a:spcBef>
                          <a:spcPts val="200"/>
                        </a:spcBef>
                        <a:spcAft>
                          <a:spcPts val="200"/>
                        </a:spcAft>
                      </a:pPr>
                      <a:r>
                        <a:rPr lang="es-EC" sz="7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rowSpan="3">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3">
                  <a:txBody>
                    <a:bodyPr/>
                    <a:lstStyle/>
                    <a:p>
                      <a:pPr marL="0" indent="21590" algn="ctr" defTabSz="914400" rtl="0" eaLnBrk="1" latinLnBrk="0" hangingPunct="1">
                        <a:lnSpc>
                          <a:spcPct val="150000"/>
                        </a:lnSpc>
                        <a:spcBef>
                          <a:spcPts val="200"/>
                        </a:spcBef>
                        <a:spcAft>
                          <a:spcPts val="200"/>
                        </a:spcAft>
                      </a:pPr>
                      <a:r>
                        <a:rPr lang="es-EC" sz="7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0.0022</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31118">
                <a:tc vMerge="1">
                  <a:txBody>
                    <a:bodyPr/>
                    <a:lstStyle/>
                    <a:p>
                      <a:endParaRPr lang="es-EC"/>
                    </a:p>
                  </a:txBody>
                  <a:tcPr/>
                </a:tc>
                <a:tc vMerge="1">
                  <a:txBody>
                    <a:bodyPr/>
                    <a:lstStyle/>
                    <a:p>
                      <a:endParaRPr lang="es-EC"/>
                    </a:p>
                  </a:txBody>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s-EC" sz="70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80340" algn="ctr">
                        <a:lnSpc>
                          <a:spcPct val="150000"/>
                        </a:lnSpc>
                        <a:spcBef>
                          <a:spcPts val="200"/>
                        </a:spcBef>
                        <a:spcAft>
                          <a:spcPts val="200"/>
                        </a:spcAft>
                      </a:pPr>
                      <a:r>
                        <a:rPr lang="es-EC" sz="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a:t>
                      </a:r>
                      <a:endParaRPr lang="es-EC" sz="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8851" marR="38851"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bl>
          </a:graphicData>
        </a:graphic>
      </p:graphicFrame>
      <p:pic>
        <p:nvPicPr>
          <p:cNvPr id="2" name="Imagen 1"/>
          <p:cNvPicPr>
            <a:picLocks noChangeAspect="1"/>
          </p:cNvPicPr>
          <p:nvPr/>
        </p:nvPicPr>
        <p:blipFill rotWithShape="1">
          <a:blip r:embed="rId4"/>
          <a:srcRect t="28087" b="60687"/>
          <a:stretch/>
        </p:blipFill>
        <p:spPr>
          <a:xfrm>
            <a:off x="4137239" y="2650362"/>
            <a:ext cx="7128925" cy="1223954"/>
          </a:xfrm>
          <a:prstGeom prst="rect">
            <a:avLst/>
          </a:prstGeom>
        </p:spPr>
      </p:pic>
      <p:pic>
        <p:nvPicPr>
          <p:cNvPr id="16" name="Imagen 15"/>
          <p:cNvPicPr>
            <a:picLocks noChangeAspect="1"/>
          </p:cNvPicPr>
          <p:nvPr/>
        </p:nvPicPr>
        <p:blipFill rotWithShape="1">
          <a:blip r:embed="rId5"/>
          <a:srcRect b="93915"/>
          <a:stretch/>
        </p:blipFill>
        <p:spPr>
          <a:xfrm>
            <a:off x="3956209" y="2069463"/>
            <a:ext cx="7490986" cy="607071"/>
          </a:xfrm>
          <a:prstGeom prst="rect">
            <a:avLst/>
          </a:prstGeom>
        </p:spPr>
      </p:pic>
    </p:spTree>
    <p:extLst>
      <p:ext uri="{BB962C8B-B14F-4D97-AF65-F5344CB8AC3E}">
        <p14:creationId xmlns:p14="http://schemas.microsoft.com/office/powerpoint/2010/main" val="422085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down)">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5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5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4</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pic>
        <p:nvPicPr>
          <p:cNvPr id="11" name="Imagen 10"/>
          <p:cNvPicPr>
            <a:picLocks noChangeAspect="1"/>
          </p:cNvPicPr>
          <p:nvPr/>
        </p:nvPicPr>
        <p:blipFill>
          <a:blip r:embed="rId3"/>
          <a:stretch>
            <a:fillRect/>
          </a:stretch>
        </p:blipFill>
        <p:spPr>
          <a:xfrm>
            <a:off x="0" y="1421011"/>
            <a:ext cx="6772985" cy="3243638"/>
          </a:xfrm>
          <a:prstGeom prst="rect">
            <a:avLst/>
          </a:prstGeom>
        </p:spPr>
      </p:pic>
      <p:sp>
        <p:nvSpPr>
          <p:cNvPr id="16" name="Rectángulo 15"/>
          <p:cNvSpPr/>
          <p:nvPr/>
        </p:nvSpPr>
        <p:spPr>
          <a:xfrm>
            <a:off x="4785412" y="801245"/>
            <a:ext cx="3129877" cy="504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Times New Roman" panose="02020603050405020304" pitchFamily="18" charset="0"/>
                <a:cs typeface="Times New Roman" panose="02020603050405020304" pitchFamily="18" charset="0"/>
              </a:rPr>
              <a:t>Cubierta Metálic</a:t>
            </a:r>
            <a:r>
              <a:rPr lang="es-EC" dirty="0">
                <a:latin typeface="Times New Roman" panose="02020603050405020304" pitchFamily="18" charset="0"/>
                <a:cs typeface="Times New Roman" panose="02020603050405020304" pitchFamily="18" charset="0"/>
              </a:rPr>
              <a:t>a</a:t>
            </a:r>
          </a:p>
        </p:txBody>
      </p:sp>
      <p:pic>
        <p:nvPicPr>
          <p:cNvPr id="18" name="Imagen 17"/>
          <p:cNvPicPr>
            <a:picLocks noChangeAspect="1"/>
          </p:cNvPicPr>
          <p:nvPr/>
        </p:nvPicPr>
        <p:blipFill>
          <a:blip r:embed="rId4"/>
          <a:stretch>
            <a:fillRect/>
          </a:stretch>
        </p:blipFill>
        <p:spPr>
          <a:xfrm>
            <a:off x="6764580" y="2104305"/>
            <a:ext cx="5427420" cy="1693902"/>
          </a:xfrm>
          <a:prstGeom prst="rect">
            <a:avLst/>
          </a:prstGeom>
        </p:spPr>
      </p:pic>
      <p:cxnSp>
        <p:nvCxnSpPr>
          <p:cNvPr id="67" name="Conector recto de flecha 66"/>
          <p:cNvCxnSpPr/>
          <p:nvPr/>
        </p:nvCxnSpPr>
        <p:spPr>
          <a:xfrm flipH="1" flipV="1">
            <a:off x="7168896" y="3304032"/>
            <a:ext cx="902208" cy="636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Rectángulo 69"/>
          <p:cNvSpPr/>
          <p:nvPr/>
        </p:nvSpPr>
        <p:spPr>
          <a:xfrm>
            <a:off x="9825834" y="4532331"/>
            <a:ext cx="898691" cy="4046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Correas Tipo G</a:t>
            </a:r>
            <a:endParaRPr lang="es-EC" sz="1400" dirty="0">
              <a:latin typeface="Times New Roman" panose="02020603050405020304" pitchFamily="18" charset="0"/>
              <a:cs typeface="Times New Roman" panose="02020603050405020304" pitchFamily="18" charset="0"/>
            </a:endParaRPr>
          </a:p>
        </p:txBody>
      </p:sp>
      <p:cxnSp>
        <p:nvCxnSpPr>
          <p:cNvPr id="77" name="Conector recto de flecha 76"/>
          <p:cNvCxnSpPr/>
          <p:nvPr/>
        </p:nvCxnSpPr>
        <p:spPr>
          <a:xfrm flipV="1">
            <a:off x="10924032" y="3364992"/>
            <a:ext cx="874558" cy="5755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Rectángulo 82"/>
          <p:cNvSpPr/>
          <p:nvPr/>
        </p:nvSpPr>
        <p:spPr>
          <a:xfrm>
            <a:off x="9048222" y="3760851"/>
            <a:ext cx="898691" cy="4046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Ménsulas</a:t>
            </a:r>
            <a:endParaRPr lang="es-EC" sz="1400" dirty="0">
              <a:latin typeface="Times New Roman" panose="02020603050405020304" pitchFamily="18" charset="0"/>
              <a:cs typeface="Times New Roman" panose="02020603050405020304" pitchFamily="18" charset="0"/>
            </a:endParaRPr>
          </a:p>
        </p:txBody>
      </p:sp>
      <p:pic>
        <p:nvPicPr>
          <p:cNvPr id="73" name="Imagen 72"/>
          <p:cNvPicPr>
            <a:picLocks noChangeAspect="1"/>
          </p:cNvPicPr>
          <p:nvPr/>
        </p:nvPicPr>
        <p:blipFill>
          <a:blip r:embed="rId5"/>
          <a:stretch>
            <a:fillRect/>
          </a:stretch>
        </p:blipFill>
        <p:spPr>
          <a:xfrm>
            <a:off x="7731906" y="1798110"/>
            <a:ext cx="3102586" cy="2283906"/>
          </a:xfrm>
          <a:prstGeom prst="rect">
            <a:avLst/>
          </a:prstGeom>
        </p:spPr>
      </p:pic>
      <p:cxnSp>
        <p:nvCxnSpPr>
          <p:cNvPr id="84" name="Conector recto de flecha 83"/>
          <p:cNvCxnSpPr>
            <a:endCxn id="70" idx="0"/>
          </p:cNvCxnSpPr>
          <p:nvPr/>
        </p:nvCxnSpPr>
        <p:spPr>
          <a:xfrm>
            <a:off x="9527140" y="3623950"/>
            <a:ext cx="748040" cy="9083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ector recto de flecha 87"/>
          <p:cNvCxnSpPr>
            <a:endCxn id="90" idx="1"/>
          </p:cNvCxnSpPr>
          <p:nvPr/>
        </p:nvCxnSpPr>
        <p:spPr>
          <a:xfrm flipV="1">
            <a:off x="10133558" y="2708637"/>
            <a:ext cx="874558" cy="6024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0" name="Rectángulo 89"/>
          <p:cNvSpPr/>
          <p:nvPr/>
        </p:nvSpPr>
        <p:spPr>
          <a:xfrm>
            <a:off x="11008116" y="2506318"/>
            <a:ext cx="898691" cy="4046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Correas Tipo G</a:t>
            </a:r>
            <a:endParaRPr lang="es-EC" sz="1400" dirty="0">
              <a:latin typeface="Times New Roman" panose="02020603050405020304" pitchFamily="18" charset="0"/>
              <a:cs typeface="Times New Roman" panose="02020603050405020304" pitchFamily="18" charset="0"/>
            </a:endParaRPr>
          </a:p>
        </p:txBody>
      </p:sp>
      <p:cxnSp>
        <p:nvCxnSpPr>
          <p:cNvPr id="91" name="Conector recto de flecha 90"/>
          <p:cNvCxnSpPr/>
          <p:nvPr/>
        </p:nvCxnSpPr>
        <p:spPr>
          <a:xfrm flipV="1">
            <a:off x="8981452" y="1375866"/>
            <a:ext cx="690472" cy="7657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ector recto de flecha 92"/>
          <p:cNvCxnSpPr/>
          <p:nvPr/>
        </p:nvCxnSpPr>
        <p:spPr>
          <a:xfrm flipV="1">
            <a:off x="9386854" y="1391340"/>
            <a:ext cx="275401" cy="20278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7" name="Rectángulo 96"/>
          <p:cNvSpPr/>
          <p:nvPr/>
        </p:nvSpPr>
        <p:spPr>
          <a:xfrm>
            <a:off x="9386854" y="1057764"/>
            <a:ext cx="777757" cy="2686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T 4in</a:t>
            </a:r>
            <a:endParaRPr lang="es-EC" sz="1400" dirty="0">
              <a:latin typeface="Times New Roman" panose="02020603050405020304" pitchFamily="18" charset="0"/>
              <a:cs typeface="Times New Roman" panose="02020603050405020304" pitchFamily="18" charset="0"/>
            </a:endParaRPr>
          </a:p>
        </p:txBody>
      </p:sp>
      <p:cxnSp>
        <p:nvCxnSpPr>
          <p:cNvPr id="100" name="Conector recto de flecha 99"/>
          <p:cNvCxnSpPr/>
          <p:nvPr/>
        </p:nvCxnSpPr>
        <p:spPr>
          <a:xfrm flipH="1">
            <a:off x="8448380" y="2793703"/>
            <a:ext cx="653281" cy="15411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onector recto de flecha 101"/>
          <p:cNvCxnSpPr/>
          <p:nvPr/>
        </p:nvCxnSpPr>
        <p:spPr>
          <a:xfrm>
            <a:off x="8111891" y="3042683"/>
            <a:ext cx="356520" cy="12921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4" name="Rectángulo 103"/>
          <p:cNvSpPr/>
          <p:nvPr/>
        </p:nvSpPr>
        <p:spPr>
          <a:xfrm>
            <a:off x="8079532" y="4380906"/>
            <a:ext cx="777757" cy="2686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T 2in</a:t>
            </a:r>
            <a:endParaRPr lang="es-EC" sz="1400" dirty="0">
              <a:latin typeface="Times New Roman" panose="02020603050405020304" pitchFamily="18" charset="0"/>
              <a:cs typeface="Times New Roman" panose="02020603050405020304" pitchFamily="18" charset="0"/>
            </a:endParaRPr>
          </a:p>
        </p:txBody>
      </p:sp>
      <p:sp>
        <p:nvSpPr>
          <p:cNvPr id="109" name="Rectángulo 108"/>
          <p:cNvSpPr/>
          <p:nvPr/>
        </p:nvSpPr>
        <p:spPr>
          <a:xfrm>
            <a:off x="4785411" y="643791"/>
            <a:ext cx="3129877" cy="504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Times New Roman" panose="02020603050405020304" pitchFamily="18" charset="0"/>
                <a:cs typeface="Times New Roman" panose="02020603050405020304" pitchFamily="18" charset="0"/>
              </a:rPr>
              <a:t>Estructura de hormigón</a:t>
            </a:r>
            <a:endParaRPr lang="es-EC" dirty="0">
              <a:latin typeface="Times New Roman" panose="02020603050405020304" pitchFamily="18" charset="0"/>
              <a:cs typeface="Times New Roman" panose="02020603050405020304" pitchFamily="18" charset="0"/>
            </a:endParaRPr>
          </a:p>
        </p:txBody>
      </p:sp>
      <p:pic>
        <p:nvPicPr>
          <p:cNvPr id="110" name="Imagen 109"/>
          <p:cNvPicPr>
            <a:picLocks noChangeAspect="1"/>
          </p:cNvPicPr>
          <p:nvPr/>
        </p:nvPicPr>
        <p:blipFill>
          <a:blip r:embed="rId6"/>
          <a:stretch>
            <a:fillRect/>
          </a:stretch>
        </p:blipFill>
        <p:spPr>
          <a:xfrm>
            <a:off x="3030280" y="1575061"/>
            <a:ext cx="6688236" cy="4147596"/>
          </a:xfrm>
          <a:prstGeom prst="rect">
            <a:avLst/>
          </a:prstGeom>
        </p:spPr>
      </p:pic>
      <p:cxnSp>
        <p:nvCxnSpPr>
          <p:cNvPr id="111" name="Conector recto de flecha 110"/>
          <p:cNvCxnSpPr>
            <a:stCxn id="112" idx="0"/>
          </p:cNvCxnSpPr>
          <p:nvPr/>
        </p:nvCxnSpPr>
        <p:spPr>
          <a:xfrm flipV="1">
            <a:off x="2746013" y="3054743"/>
            <a:ext cx="983041" cy="798722"/>
          </a:xfrm>
          <a:prstGeom prst="straightConnector1">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12" name="Rectángulo 111"/>
          <p:cNvSpPr/>
          <p:nvPr/>
        </p:nvSpPr>
        <p:spPr>
          <a:xfrm>
            <a:off x="2259842" y="3853465"/>
            <a:ext cx="972341" cy="32138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Losa Maciza</a:t>
            </a:r>
            <a:endParaRPr lang="es-EC" sz="1400" dirty="0">
              <a:latin typeface="Times New Roman" panose="02020603050405020304" pitchFamily="18" charset="0"/>
              <a:cs typeface="Times New Roman" panose="02020603050405020304" pitchFamily="18" charset="0"/>
            </a:endParaRPr>
          </a:p>
        </p:txBody>
      </p:sp>
      <p:cxnSp>
        <p:nvCxnSpPr>
          <p:cNvPr id="113" name="Conector recto de flecha 112"/>
          <p:cNvCxnSpPr/>
          <p:nvPr/>
        </p:nvCxnSpPr>
        <p:spPr>
          <a:xfrm flipH="1">
            <a:off x="7623944" y="1519910"/>
            <a:ext cx="952563" cy="7232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onector recto de flecha 113"/>
          <p:cNvCxnSpPr/>
          <p:nvPr/>
        </p:nvCxnSpPr>
        <p:spPr>
          <a:xfrm flipH="1">
            <a:off x="7335995" y="1519910"/>
            <a:ext cx="1240514" cy="5843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5" name="Rectángulo 114"/>
          <p:cNvSpPr/>
          <p:nvPr/>
        </p:nvSpPr>
        <p:spPr>
          <a:xfrm>
            <a:off x="8585289" y="1363921"/>
            <a:ext cx="792782" cy="2885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Riostras</a:t>
            </a:r>
            <a:endParaRPr lang="es-EC" sz="1400" dirty="0">
              <a:latin typeface="Times New Roman" panose="02020603050405020304" pitchFamily="18" charset="0"/>
              <a:cs typeface="Times New Roman" panose="02020603050405020304" pitchFamily="18" charset="0"/>
            </a:endParaRPr>
          </a:p>
        </p:txBody>
      </p:sp>
      <p:cxnSp>
        <p:nvCxnSpPr>
          <p:cNvPr id="116" name="Conector recto de flecha 115"/>
          <p:cNvCxnSpPr>
            <a:endCxn id="120" idx="2"/>
          </p:cNvCxnSpPr>
          <p:nvPr/>
        </p:nvCxnSpPr>
        <p:spPr>
          <a:xfrm flipH="1" flipV="1">
            <a:off x="3537950" y="1668522"/>
            <a:ext cx="842828" cy="6312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ector recto de flecha 116"/>
          <p:cNvCxnSpPr>
            <a:endCxn id="121" idx="1"/>
          </p:cNvCxnSpPr>
          <p:nvPr/>
        </p:nvCxnSpPr>
        <p:spPr>
          <a:xfrm>
            <a:off x="8182071" y="4808032"/>
            <a:ext cx="795809" cy="2615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Conector recto de flecha 117"/>
          <p:cNvCxnSpPr>
            <a:endCxn id="119" idx="0"/>
          </p:cNvCxnSpPr>
          <p:nvPr/>
        </p:nvCxnSpPr>
        <p:spPr>
          <a:xfrm flipH="1">
            <a:off x="4054053" y="4114173"/>
            <a:ext cx="246043" cy="6998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9" name="Rectángulo 118"/>
          <p:cNvSpPr/>
          <p:nvPr/>
        </p:nvSpPr>
        <p:spPr>
          <a:xfrm>
            <a:off x="3657662" y="4814065"/>
            <a:ext cx="792782" cy="2885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Vigas</a:t>
            </a:r>
            <a:endParaRPr lang="es-EC" sz="1400" dirty="0">
              <a:latin typeface="Times New Roman" panose="02020603050405020304" pitchFamily="18" charset="0"/>
              <a:cs typeface="Times New Roman" panose="02020603050405020304" pitchFamily="18" charset="0"/>
            </a:endParaRPr>
          </a:p>
        </p:txBody>
      </p:sp>
      <p:sp>
        <p:nvSpPr>
          <p:cNvPr id="120" name="Rectángulo 119"/>
          <p:cNvSpPr/>
          <p:nvPr/>
        </p:nvSpPr>
        <p:spPr>
          <a:xfrm>
            <a:off x="3141559" y="1379972"/>
            <a:ext cx="792782" cy="2885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Vigas</a:t>
            </a:r>
            <a:endParaRPr lang="es-EC" sz="1400" dirty="0">
              <a:latin typeface="Times New Roman" panose="02020603050405020304" pitchFamily="18" charset="0"/>
              <a:cs typeface="Times New Roman" panose="02020603050405020304" pitchFamily="18" charset="0"/>
            </a:endParaRPr>
          </a:p>
        </p:txBody>
      </p:sp>
      <p:sp>
        <p:nvSpPr>
          <p:cNvPr id="121" name="Rectángulo 120"/>
          <p:cNvSpPr/>
          <p:nvPr/>
        </p:nvSpPr>
        <p:spPr>
          <a:xfrm>
            <a:off x="8977880" y="4925308"/>
            <a:ext cx="792782" cy="2885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Vigas</a:t>
            </a:r>
            <a:endParaRPr lang="es-EC" sz="1400" dirty="0">
              <a:latin typeface="Times New Roman" panose="02020603050405020304" pitchFamily="18" charset="0"/>
              <a:cs typeface="Times New Roman" panose="02020603050405020304" pitchFamily="18" charset="0"/>
            </a:endParaRPr>
          </a:p>
        </p:txBody>
      </p:sp>
      <p:cxnSp>
        <p:nvCxnSpPr>
          <p:cNvPr id="122" name="Conector recto de flecha 121"/>
          <p:cNvCxnSpPr>
            <a:endCxn id="126" idx="0"/>
          </p:cNvCxnSpPr>
          <p:nvPr/>
        </p:nvCxnSpPr>
        <p:spPr>
          <a:xfrm flipH="1">
            <a:off x="5331824" y="2840053"/>
            <a:ext cx="250140" cy="3143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Conector recto de flecha 122"/>
          <p:cNvCxnSpPr>
            <a:endCxn id="127" idx="0"/>
          </p:cNvCxnSpPr>
          <p:nvPr/>
        </p:nvCxnSpPr>
        <p:spPr>
          <a:xfrm>
            <a:off x="6309110" y="2790082"/>
            <a:ext cx="189005" cy="6255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Conector recto de flecha 123"/>
          <p:cNvCxnSpPr>
            <a:endCxn id="125" idx="0"/>
          </p:cNvCxnSpPr>
          <p:nvPr/>
        </p:nvCxnSpPr>
        <p:spPr>
          <a:xfrm flipH="1">
            <a:off x="5473085" y="4903042"/>
            <a:ext cx="675350" cy="6977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5" name="Rectángulo 124"/>
          <p:cNvSpPr/>
          <p:nvPr/>
        </p:nvSpPr>
        <p:spPr>
          <a:xfrm>
            <a:off x="4996267" y="5600827"/>
            <a:ext cx="953636" cy="3312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Columnas</a:t>
            </a:r>
            <a:endParaRPr lang="es-EC" sz="1400" dirty="0">
              <a:latin typeface="Times New Roman" panose="02020603050405020304" pitchFamily="18" charset="0"/>
              <a:cs typeface="Times New Roman" panose="02020603050405020304" pitchFamily="18" charset="0"/>
            </a:endParaRPr>
          </a:p>
        </p:txBody>
      </p:sp>
      <p:sp>
        <p:nvSpPr>
          <p:cNvPr id="126" name="Rectángulo 125"/>
          <p:cNvSpPr/>
          <p:nvPr/>
        </p:nvSpPr>
        <p:spPr>
          <a:xfrm>
            <a:off x="5029183" y="3154434"/>
            <a:ext cx="605282" cy="2105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Muro</a:t>
            </a:r>
            <a:endParaRPr lang="es-EC" sz="1400" dirty="0">
              <a:latin typeface="Times New Roman" panose="02020603050405020304" pitchFamily="18" charset="0"/>
              <a:cs typeface="Times New Roman" panose="02020603050405020304" pitchFamily="18" charset="0"/>
            </a:endParaRPr>
          </a:p>
        </p:txBody>
      </p:sp>
      <p:sp>
        <p:nvSpPr>
          <p:cNvPr id="127" name="Rectángulo 126"/>
          <p:cNvSpPr/>
          <p:nvPr/>
        </p:nvSpPr>
        <p:spPr>
          <a:xfrm>
            <a:off x="6000942" y="3415669"/>
            <a:ext cx="994346" cy="1854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Graderío</a:t>
            </a:r>
            <a:endParaRPr lang="es-EC" sz="1400" dirty="0">
              <a:latin typeface="Times New Roman" panose="02020603050405020304" pitchFamily="18" charset="0"/>
              <a:cs typeface="Times New Roman" panose="02020603050405020304" pitchFamily="18" charset="0"/>
            </a:endParaRPr>
          </a:p>
        </p:txBody>
      </p:sp>
      <p:cxnSp>
        <p:nvCxnSpPr>
          <p:cNvPr id="131" name="Conector recto de flecha 130"/>
          <p:cNvCxnSpPr/>
          <p:nvPr/>
        </p:nvCxnSpPr>
        <p:spPr>
          <a:xfrm>
            <a:off x="6930992" y="3981928"/>
            <a:ext cx="472647" cy="6477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 name="Rectángulo 132"/>
          <p:cNvSpPr/>
          <p:nvPr/>
        </p:nvSpPr>
        <p:spPr>
          <a:xfrm>
            <a:off x="7069122" y="4649567"/>
            <a:ext cx="792782" cy="2885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Vigas</a:t>
            </a:r>
            <a:endParaRPr lang="es-EC" sz="1400" dirty="0">
              <a:latin typeface="Times New Roman" panose="02020603050405020304" pitchFamily="18" charset="0"/>
              <a:cs typeface="Times New Roman" panose="02020603050405020304" pitchFamily="18" charset="0"/>
            </a:endParaRPr>
          </a:p>
        </p:txBody>
      </p:sp>
      <p:sp>
        <p:nvSpPr>
          <p:cNvPr id="138" name="3 CuadroTexto"/>
          <p:cNvSpPr txBox="1"/>
          <p:nvPr/>
        </p:nvSpPr>
        <p:spPr>
          <a:xfrm>
            <a:off x="150254" y="79314"/>
            <a:ext cx="7104787" cy="461665"/>
          </a:xfrm>
          <a:prstGeom prst="rect">
            <a:avLst/>
          </a:prstGeom>
          <a:noFill/>
          <a:ln>
            <a:noFill/>
          </a:ln>
        </p:spPr>
        <p:txBody>
          <a:bodyPr wrap="square" rtlCol="0">
            <a:spAutoFit/>
          </a:bodyPr>
          <a:lstStyle/>
          <a:p>
            <a:pPr algn="ctr"/>
            <a:r>
              <a:rPr lang="es-ES" sz="2400" b="1" dirty="0" smtClean="0">
                <a:ln>
                  <a:solidFill>
                    <a:schemeClr val="tx1"/>
                  </a:solidFill>
                </a:ln>
              </a:rPr>
              <a:t>DESCRIPCIÓN Y GENERALIDADES: COLISEO MULTIUSO</a:t>
            </a:r>
            <a:endParaRPr lang="es-ES" sz="2000" dirty="0">
              <a:ln>
                <a:solidFill>
                  <a:schemeClr val="tx1"/>
                </a:solidFill>
              </a:ln>
            </a:endParaRPr>
          </a:p>
        </p:txBody>
      </p:sp>
    </p:spTree>
    <p:extLst>
      <p:ext uri="{BB962C8B-B14F-4D97-AF65-F5344CB8AC3E}">
        <p14:creationId xmlns:p14="http://schemas.microsoft.com/office/powerpoint/2010/main" val="151807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barn(inVertical)">
                                      <p:cBhvr>
                                        <p:cTn id="29" dur="500"/>
                                        <p:tgtEl>
                                          <p:spTgt spid="8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8"/>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7"/>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67"/>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8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3"/>
                                        </p:tgtEl>
                                        <p:attrNameLst>
                                          <p:attrName>style.visibility</p:attrName>
                                        </p:attrNameLst>
                                      </p:cBhvr>
                                      <p:to>
                                        <p:strVal val="visible"/>
                                      </p:to>
                                    </p:set>
                                    <p:anim calcmode="lin" valueType="num">
                                      <p:cBhvr additive="base">
                                        <p:cTn id="44" dur="500" fill="hold"/>
                                        <p:tgtEl>
                                          <p:spTgt spid="73"/>
                                        </p:tgtEl>
                                        <p:attrNameLst>
                                          <p:attrName>ppt_x</p:attrName>
                                        </p:attrNameLst>
                                      </p:cBhvr>
                                      <p:tavLst>
                                        <p:tav tm="0">
                                          <p:val>
                                            <p:strVal val="#ppt_x"/>
                                          </p:val>
                                        </p:tav>
                                        <p:tav tm="100000">
                                          <p:val>
                                            <p:strVal val="#ppt_x"/>
                                          </p:val>
                                        </p:tav>
                                      </p:tavLst>
                                    </p:anim>
                                    <p:anim calcmode="lin" valueType="num">
                                      <p:cBhvr additive="base">
                                        <p:cTn id="45"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1"/>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9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9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0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0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84"/>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8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90"/>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70"/>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16"/>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11"/>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73"/>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91"/>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93"/>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97"/>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102"/>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100"/>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104"/>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84"/>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88"/>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90"/>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70"/>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109"/>
                                        </p:tgtEl>
                                        <p:attrNameLst>
                                          <p:attrName>style.visibility</p:attrName>
                                        </p:attrNameLst>
                                      </p:cBhvr>
                                      <p:to>
                                        <p:strVal val="visible"/>
                                      </p:to>
                                    </p:set>
                                    <p:animEffect transition="in" filter="fade">
                                      <p:cBhvr>
                                        <p:cTn id="110" dur="1000"/>
                                        <p:tgtEl>
                                          <p:spTgt spid="109"/>
                                        </p:tgtEl>
                                      </p:cBhvr>
                                    </p:animEffect>
                                    <p:anim calcmode="lin" valueType="num">
                                      <p:cBhvr>
                                        <p:cTn id="111" dur="1000" fill="hold"/>
                                        <p:tgtEl>
                                          <p:spTgt spid="109"/>
                                        </p:tgtEl>
                                        <p:attrNameLst>
                                          <p:attrName>ppt_x</p:attrName>
                                        </p:attrNameLst>
                                      </p:cBhvr>
                                      <p:tavLst>
                                        <p:tav tm="0">
                                          <p:val>
                                            <p:strVal val="#ppt_x"/>
                                          </p:val>
                                        </p:tav>
                                        <p:tav tm="100000">
                                          <p:val>
                                            <p:strVal val="#ppt_x"/>
                                          </p:val>
                                        </p:tav>
                                      </p:tavLst>
                                    </p:anim>
                                    <p:anim calcmode="lin" valueType="num">
                                      <p:cBhvr>
                                        <p:cTn id="112"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110"/>
                                        </p:tgtEl>
                                        <p:attrNameLst>
                                          <p:attrName>style.visibility</p:attrName>
                                        </p:attrNameLst>
                                      </p:cBhvr>
                                      <p:to>
                                        <p:strVal val="visible"/>
                                      </p:to>
                                    </p:set>
                                    <p:anim calcmode="lin" valueType="num">
                                      <p:cBhvr additive="base">
                                        <p:cTn id="117" dur="500" fill="hold"/>
                                        <p:tgtEl>
                                          <p:spTgt spid="110"/>
                                        </p:tgtEl>
                                        <p:attrNameLst>
                                          <p:attrName>ppt_x</p:attrName>
                                        </p:attrNameLst>
                                      </p:cBhvr>
                                      <p:tavLst>
                                        <p:tav tm="0">
                                          <p:val>
                                            <p:strVal val="#ppt_x"/>
                                          </p:val>
                                        </p:tav>
                                        <p:tav tm="100000">
                                          <p:val>
                                            <p:strVal val="#ppt_x"/>
                                          </p:val>
                                        </p:tav>
                                      </p:tavLst>
                                    </p:anim>
                                    <p:anim calcmode="lin" valueType="num">
                                      <p:cBhvr additive="base">
                                        <p:cTn id="118"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1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1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1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1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15"/>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116"/>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31"/>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17"/>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18"/>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33"/>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21"/>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19"/>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20"/>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124"/>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125"/>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123"/>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127"/>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nodeType="clickEffect">
                                  <p:stCondLst>
                                    <p:cond delay="0"/>
                                  </p:stCondLst>
                                  <p:childTnLst>
                                    <p:set>
                                      <p:cBhvr>
                                        <p:cTn id="176" dur="1" fill="hold">
                                          <p:stCondLst>
                                            <p:cond delay="0"/>
                                          </p:stCondLst>
                                        </p:cTn>
                                        <p:tgtEl>
                                          <p:spTgt spid="122"/>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70" grpId="0" animBg="1"/>
      <p:bldP spid="70" grpId="1" animBg="1"/>
      <p:bldP spid="83" grpId="0" animBg="1"/>
      <p:bldP spid="83" grpId="1" animBg="1"/>
      <p:bldP spid="90" grpId="0" animBg="1"/>
      <p:bldP spid="90" grpId="1" animBg="1"/>
      <p:bldP spid="97" grpId="0" animBg="1"/>
      <p:bldP spid="97" grpId="1" animBg="1"/>
      <p:bldP spid="104" grpId="0" animBg="1"/>
      <p:bldP spid="104" grpId="1" animBg="1"/>
      <p:bldP spid="109" grpId="0" animBg="1"/>
      <p:bldP spid="112" grpId="0" animBg="1"/>
      <p:bldP spid="115" grpId="0" animBg="1"/>
      <p:bldP spid="119" grpId="0" animBg="1"/>
      <p:bldP spid="120" grpId="0" animBg="1"/>
      <p:bldP spid="121" grpId="0" animBg="1"/>
      <p:bldP spid="125" grpId="0" animBg="1"/>
      <p:bldP spid="126" grpId="0" animBg="1"/>
      <p:bldP spid="127" grpId="0" animBg="1"/>
      <p:bldP spid="13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40</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690229" y="44992"/>
            <a:ext cx="5822595" cy="461665"/>
          </a:xfrm>
          <a:prstGeom prst="rect">
            <a:avLst/>
          </a:prstGeom>
          <a:noFill/>
          <a:ln>
            <a:noFill/>
          </a:ln>
        </p:spPr>
        <p:txBody>
          <a:bodyPr wrap="square" rtlCol="0">
            <a:spAutoFit/>
          </a:bodyPr>
          <a:lstStyle/>
          <a:p>
            <a:pPr algn="ctr"/>
            <a:r>
              <a:rPr lang="es-EC" sz="2400" b="1" dirty="0" smtClean="0"/>
              <a:t>CONCLUSIONES</a:t>
            </a:r>
            <a:endParaRPr lang="es-ES" sz="2000" dirty="0">
              <a:ln>
                <a:solidFill>
                  <a:schemeClr val="tx1"/>
                </a:solidFill>
              </a:ln>
            </a:endParaRPr>
          </a:p>
        </p:txBody>
      </p:sp>
      <p:sp>
        <p:nvSpPr>
          <p:cNvPr id="3" name="CuadroTexto 2"/>
          <p:cNvSpPr txBox="1"/>
          <p:nvPr/>
        </p:nvSpPr>
        <p:spPr>
          <a:xfrm>
            <a:off x="685800" y="926432"/>
            <a:ext cx="10431379" cy="5293757"/>
          </a:xfrm>
          <a:prstGeom prst="rect">
            <a:avLst/>
          </a:prstGeom>
          <a:noFill/>
        </p:spPr>
        <p:txBody>
          <a:bodyPr wrap="square" rtlCol="0">
            <a:spAutoFit/>
          </a:bodyPr>
          <a:lstStyle/>
          <a:p>
            <a:pPr marL="285750" indent="-285750" algn="just">
              <a:buFont typeface="Arial" panose="020B0604020202020204" pitchFamily="34" charset="0"/>
              <a:buChar char="•"/>
            </a:pPr>
            <a:r>
              <a:rPr lang="es-EC" sz="2000" dirty="0"/>
              <a:t>Al realizar el estudio de suelos en el lugar de implantación de las estructuras, se realizaron 6 perforaciones, 4 utilizadas para el coliseo multiuso donde se definió una capacidad portante del suelo de 25 T/m</a:t>
            </a:r>
            <a:r>
              <a:rPr lang="es-EC" sz="2000" baseline="30000" dirty="0"/>
              <a:t>2</a:t>
            </a:r>
            <a:r>
              <a:rPr lang="es-EC" sz="2000" dirty="0"/>
              <a:t> y 10 T/m</a:t>
            </a:r>
            <a:r>
              <a:rPr lang="es-EC" sz="2000" baseline="30000" dirty="0"/>
              <a:t>2</a:t>
            </a:r>
            <a:r>
              <a:rPr lang="es-EC" sz="2000" dirty="0"/>
              <a:t>;  y 2 perforaciones para la tribuna con capacidad portante de 8 T/m</a:t>
            </a:r>
            <a:r>
              <a:rPr lang="es-EC" sz="2000" baseline="30000" dirty="0"/>
              <a:t>2</a:t>
            </a:r>
            <a:r>
              <a:rPr lang="es-EC" sz="2000" dirty="0" smtClean="0"/>
              <a:t>.</a:t>
            </a:r>
          </a:p>
          <a:p>
            <a:pPr marL="285750" indent="-285750" algn="just">
              <a:buFont typeface="Arial" panose="020B0604020202020204" pitchFamily="34" charset="0"/>
              <a:buChar char="•"/>
            </a:pPr>
            <a:endParaRPr lang="es-EC" sz="2000" dirty="0" smtClean="0"/>
          </a:p>
          <a:p>
            <a:pPr marL="285750" indent="-285750" algn="just">
              <a:buFont typeface="Arial" panose="020B0604020202020204" pitchFamily="34" charset="0"/>
              <a:buChar char="•"/>
            </a:pPr>
            <a:r>
              <a:rPr lang="es-EC" sz="2000" dirty="0" smtClean="0"/>
              <a:t>Para </a:t>
            </a:r>
            <a:r>
              <a:rPr lang="es-EC" sz="2000" dirty="0"/>
              <a:t>la capacidad portante del suelo de 10 y 8  T/m</a:t>
            </a:r>
            <a:r>
              <a:rPr lang="es-EC" sz="2000" baseline="30000" dirty="0"/>
              <a:t>2</a:t>
            </a:r>
            <a:r>
              <a:rPr lang="es-EC" sz="2000" dirty="0"/>
              <a:t>, la profundidad de desplante es a los 2 m, de los cuales 60 cm es relleno mejorado, 10 cm de replantillo y 1.30 m es la profundidad de cimentación; y para el esfuerzo de 25 T/m</a:t>
            </a:r>
            <a:r>
              <a:rPr lang="es-EC" sz="2000" baseline="30000" dirty="0"/>
              <a:t>2</a:t>
            </a:r>
            <a:r>
              <a:rPr lang="es-EC" sz="2000" dirty="0"/>
              <a:t> la profundidad de desplante es de 1.30 m, ya que no necesita mejoramiento</a:t>
            </a:r>
            <a:r>
              <a:rPr lang="es-EC" sz="2000" dirty="0" smtClean="0"/>
              <a:t>.</a:t>
            </a:r>
          </a:p>
          <a:p>
            <a:pPr marL="285750" indent="-285750" algn="just">
              <a:buFont typeface="Arial" panose="020B0604020202020204" pitchFamily="34" charset="0"/>
              <a:buChar char="•"/>
            </a:pPr>
            <a:r>
              <a:rPr lang="es-EC" sz="2000" dirty="0"/>
              <a:t>Siendo la capacidad portante variable en el sitio de implantación del coliseo multiuso, se realizó dos tipos de cimentación: plintos aislados para la mayoría de columnas y plintos combinados en las columnas de la sección curva. Al ser uniforme la capacidad portante del suelo en la tribuna, se realizó plintos aislados en todas sus columnas</a:t>
            </a:r>
            <a:r>
              <a:rPr lang="es-EC" sz="2000" dirty="0" smtClean="0"/>
              <a:t>.</a:t>
            </a:r>
          </a:p>
          <a:p>
            <a:pPr marL="285750" indent="-285750" algn="just">
              <a:buFont typeface="Arial" panose="020B0604020202020204" pitchFamily="34" charset="0"/>
              <a:buChar char="•"/>
            </a:pPr>
            <a:endParaRPr lang="es-EC" sz="2000" dirty="0" smtClean="0"/>
          </a:p>
          <a:p>
            <a:pPr marL="285750" indent="-285750" algn="just">
              <a:buFont typeface="Arial" panose="020B0604020202020204" pitchFamily="34" charset="0"/>
              <a:buChar char="•"/>
            </a:pPr>
            <a:r>
              <a:rPr lang="es-EC" sz="2000" dirty="0" smtClean="0"/>
              <a:t>Las </a:t>
            </a:r>
            <a:r>
              <a:rPr lang="es-EC" sz="2000" dirty="0"/>
              <a:t>deflexiones máximas de los dos cuerpos estructurales cumplieron con los límites de deflexión calculados en función de la luz libre del elemento, en el caso de la tribuna no se tuvo tanta holgura como en el coliseo, debido a su forma geométrica.</a:t>
            </a:r>
          </a:p>
          <a:p>
            <a:endParaRPr lang="es-EC" sz="2000" dirty="0"/>
          </a:p>
        </p:txBody>
      </p:sp>
    </p:spTree>
    <p:extLst>
      <p:ext uri="{BB962C8B-B14F-4D97-AF65-F5344CB8AC3E}">
        <p14:creationId xmlns:p14="http://schemas.microsoft.com/office/powerpoint/2010/main" val="17020996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41</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618791" y="86880"/>
            <a:ext cx="5822595" cy="461665"/>
          </a:xfrm>
          <a:prstGeom prst="rect">
            <a:avLst/>
          </a:prstGeom>
          <a:noFill/>
          <a:ln>
            <a:noFill/>
          </a:ln>
        </p:spPr>
        <p:txBody>
          <a:bodyPr wrap="square" rtlCol="0">
            <a:spAutoFit/>
          </a:bodyPr>
          <a:lstStyle/>
          <a:p>
            <a:pPr algn="ctr"/>
            <a:r>
              <a:rPr lang="es-EC" sz="2400" b="1" dirty="0" smtClean="0"/>
              <a:t>CONCLUSIONES</a:t>
            </a:r>
            <a:endParaRPr lang="es-ES" sz="2000" dirty="0">
              <a:ln>
                <a:solidFill>
                  <a:schemeClr val="tx1"/>
                </a:solidFill>
              </a:ln>
            </a:endParaRPr>
          </a:p>
        </p:txBody>
      </p:sp>
      <p:sp>
        <p:nvSpPr>
          <p:cNvPr id="3" name="CuadroTexto 2"/>
          <p:cNvSpPr txBox="1"/>
          <p:nvPr/>
        </p:nvSpPr>
        <p:spPr>
          <a:xfrm>
            <a:off x="685800" y="926432"/>
            <a:ext cx="10431379" cy="5847755"/>
          </a:xfrm>
          <a:prstGeom prst="rect">
            <a:avLst/>
          </a:prstGeom>
          <a:noFill/>
        </p:spPr>
        <p:txBody>
          <a:bodyPr wrap="square" rtlCol="0">
            <a:spAutoFit/>
          </a:bodyPr>
          <a:lstStyle/>
          <a:p>
            <a:pPr marL="285750" indent="-285750" algn="just">
              <a:buFont typeface="Arial" panose="020B0604020202020204" pitchFamily="34" charset="0"/>
              <a:buChar char="•"/>
            </a:pPr>
            <a:r>
              <a:rPr lang="es-EC" sz="2000" dirty="0"/>
              <a:t>Cumpliendo con lo establecido en la NEC 2015 respecto a la deriva máxima del 2%. En el coliseo se formó un anillo de hormigón que rigidizó la estructura, con lo cual se obtuvieron derivas de 0.88% tanto en sentido X como en Y. Mientras que en la tribuna se colocó una cercha metálica, la cual cumple con la función de arriostramiento de las columnas. Esto permitió obtener derivas de 0,68% en sentido X y 0,61% en sentido Y.</a:t>
            </a:r>
          </a:p>
          <a:p>
            <a:pPr algn="just"/>
            <a:endParaRPr lang="es-EC" sz="2000" dirty="0" smtClean="0"/>
          </a:p>
          <a:p>
            <a:pPr marL="285750" indent="-285750" algn="just">
              <a:buFont typeface="Arial" panose="020B0604020202020204" pitchFamily="34" charset="0"/>
              <a:buChar char="•"/>
            </a:pPr>
            <a:r>
              <a:rPr lang="es-EC" sz="2000" dirty="0" smtClean="0"/>
              <a:t>La </a:t>
            </a:r>
            <a:r>
              <a:rPr lang="es-EC" sz="2000" dirty="0"/>
              <a:t>membrana seleccionada para la cubierta de la tribuna es una tela MEHELER FR 700 MEHATOP N1- </a:t>
            </a:r>
            <a:r>
              <a:rPr lang="es-EC" sz="2000" dirty="0" err="1"/>
              <a:t>type</a:t>
            </a:r>
            <a:r>
              <a:rPr lang="es-EC" sz="2000" dirty="0"/>
              <a:t> I  y en cuanto al diseño su forma es conoide, en el centro tiene un cono tipo “equilibrista” el mismo que incluye los cables tensores que se equilibran en el centro. Son cuatro cables de 1 5/8” por panel que tensan la membrana dando la forma antes mencionada</a:t>
            </a:r>
            <a:r>
              <a:rPr lang="es-EC" sz="2000" dirty="0" smtClean="0"/>
              <a:t>.</a:t>
            </a:r>
          </a:p>
          <a:p>
            <a:pPr algn="just"/>
            <a:endParaRPr lang="es-EC" sz="2000" dirty="0" smtClean="0"/>
          </a:p>
          <a:p>
            <a:pPr marL="285750" indent="-285750" algn="just">
              <a:buFont typeface="Arial" panose="020B0604020202020204" pitchFamily="34" charset="0"/>
              <a:buChar char="•"/>
            </a:pPr>
            <a:r>
              <a:rPr lang="es-EC" sz="2000" dirty="0"/>
              <a:t>Se realizaron varias tipologías de nudos, las mismas que corresponden a un diseño articulado permitiendo que las barras del tejido de las cerchas giren libremente. Dentro de cada tipología se contempla el diseño de los pernos, placas y sueldas.</a:t>
            </a:r>
          </a:p>
          <a:p>
            <a:endParaRPr lang="es-EC" sz="2000" dirty="0"/>
          </a:p>
          <a:p>
            <a:endParaRPr lang="es-EC" sz="2000" dirty="0"/>
          </a:p>
          <a:p>
            <a:endParaRPr lang="es-EC" sz="2000" dirty="0"/>
          </a:p>
          <a:p>
            <a:endParaRPr lang="es-EC" dirty="0" smtClean="0"/>
          </a:p>
          <a:p>
            <a:endParaRPr lang="es-EC" dirty="0"/>
          </a:p>
        </p:txBody>
      </p:sp>
    </p:spTree>
    <p:extLst>
      <p:ext uri="{BB962C8B-B14F-4D97-AF65-F5344CB8AC3E}">
        <p14:creationId xmlns:p14="http://schemas.microsoft.com/office/powerpoint/2010/main" val="28250290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42</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433053" y="20882"/>
            <a:ext cx="5822595" cy="461665"/>
          </a:xfrm>
          <a:prstGeom prst="rect">
            <a:avLst/>
          </a:prstGeom>
          <a:noFill/>
          <a:ln>
            <a:noFill/>
          </a:ln>
        </p:spPr>
        <p:txBody>
          <a:bodyPr wrap="square" rtlCol="0">
            <a:spAutoFit/>
          </a:bodyPr>
          <a:lstStyle/>
          <a:p>
            <a:pPr algn="ctr"/>
            <a:r>
              <a:rPr lang="es-EC" sz="2400" b="1" dirty="0" smtClean="0"/>
              <a:t>RECOMENDACIONES</a:t>
            </a:r>
            <a:endParaRPr lang="es-ES" sz="2000" dirty="0">
              <a:ln>
                <a:solidFill>
                  <a:schemeClr val="tx1"/>
                </a:solidFill>
              </a:ln>
            </a:endParaRPr>
          </a:p>
        </p:txBody>
      </p:sp>
      <p:sp>
        <p:nvSpPr>
          <p:cNvPr id="3" name="CuadroTexto 2"/>
          <p:cNvSpPr txBox="1"/>
          <p:nvPr/>
        </p:nvSpPr>
        <p:spPr>
          <a:xfrm>
            <a:off x="685800" y="1040732"/>
            <a:ext cx="10431379" cy="3693319"/>
          </a:xfrm>
          <a:prstGeom prst="rect">
            <a:avLst/>
          </a:prstGeom>
          <a:noFill/>
        </p:spPr>
        <p:txBody>
          <a:bodyPr wrap="square" rtlCol="0">
            <a:spAutoFit/>
          </a:bodyPr>
          <a:lstStyle/>
          <a:p>
            <a:pPr marL="285750" indent="-285750" algn="just">
              <a:buFont typeface="Arial" panose="020B0604020202020204" pitchFamily="34" charset="0"/>
              <a:buChar char="•"/>
            </a:pPr>
            <a:r>
              <a:rPr lang="es-ES" sz="2000" dirty="0"/>
              <a:t>El programa de Análisis SAP 2000 es una herramienta muy práctica y poderosa que es de gran ayuda, sin embargo, es necesario tener el conocimiento adecuado para poder ingresar los datos correctos en el software e interpretar los resultados obtenidos.</a:t>
            </a:r>
          </a:p>
          <a:p>
            <a:pPr marL="285750" indent="-285750" algn="just">
              <a:buFont typeface="Arial" panose="020B0604020202020204" pitchFamily="34" charset="0"/>
              <a:buChar char="•"/>
            </a:pPr>
            <a:endParaRPr lang="es-EC" sz="2000" dirty="0" smtClean="0"/>
          </a:p>
          <a:p>
            <a:pPr marL="285750" indent="-285750" algn="just">
              <a:buFont typeface="Arial" panose="020B0604020202020204" pitchFamily="34" charset="0"/>
              <a:buChar char="•"/>
            </a:pPr>
            <a:r>
              <a:rPr lang="es-EC" sz="2000" dirty="0" smtClean="0"/>
              <a:t>Se deberá asegurar un control de calidad para todos los materiales</a:t>
            </a:r>
            <a:r>
              <a:rPr lang="es-EC" sz="2000" dirty="0"/>
              <a:t>, y tomar en cuenta que cumplan con las especificaciones técnicas de los mencionados en el presente trabajo</a:t>
            </a:r>
            <a:r>
              <a:rPr lang="es-EC" sz="2000" dirty="0" smtClean="0"/>
              <a:t>.</a:t>
            </a:r>
          </a:p>
          <a:p>
            <a:pPr algn="just"/>
            <a:endParaRPr lang="es-EC" sz="2000" dirty="0" smtClean="0"/>
          </a:p>
          <a:p>
            <a:pPr marL="285750" indent="-285750" algn="just">
              <a:buFont typeface="Arial" panose="020B0604020202020204" pitchFamily="34" charset="0"/>
              <a:buChar char="•"/>
            </a:pPr>
            <a:r>
              <a:rPr lang="es-EC" sz="2000" dirty="0" smtClean="0"/>
              <a:t>Se </a:t>
            </a:r>
            <a:r>
              <a:rPr lang="es-EC" sz="2000" dirty="0"/>
              <a:t>recomienda el uso de membranas textiles ya que su peso propio junto con la resistencia y la flexibilidad del material, ayuda a tener cubiertas ligeras y de fácil montaje</a:t>
            </a:r>
            <a:r>
              <a:rPr lang="es-EC" dirty="0"/>
              <a:t>.  </a:t>
            </a:r>
            <a:endParaRPr lang="es-EC" dirty="0" smtClean="0"/>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endParaRPr lang="es-EC" dirty="0" smtClean="0"/>
          </a:p>
          <a:p>
            <a:endParaRPr lang="es-EC" dirty="0"/>
          </a:p>
        </p:txBody>
      </p:sp>
    </p:spTree>
    <p:extLst>
      <p:ext uri="{BB962C8B-B14F-4D97-AF65-F5344CB8AC3E}">
        <p14:creationId xmlns:p14="http://schemas.microsoft.com/office/powerpoint/2010/main" val="38204999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1820" y="3407925"/>
            <a:ext cx="1403685" cy="1263317"/>
          </a:xfrm>
          <a:prstGeom prst="rect">
            <a:avLst/>
          </a:prstGeom>
        </p:spPr>
      </p:pic>
      <p:sp>
        <p:nvSpPr>
          <p:cNvPr id="4" name="1 Rectángulo"/>
          <p:cNvSpPr/>
          <p:nvPr/>
        </p:nvSpPr>
        <p:spPr>
          <a:xfrm>
            <a:off x="2047740" y="1122684"/>
            <a:ext cx="9079605" cy="4324261"/>
          </a:xfrm>
          <a:prstGeom prst="rect">
            <a:avLst/>
          </a:prstGeom>
          <a:noFill/>
        </p:spPr>
        <p:txBody>
          <a:bodyPr wrap="square" lIns="91440" tIns="45720" rIns="91440" bIns="45720">
            <a:spAutoFit/>
          </a:bodyPr>
          <a:lstStyle/>
          <a:p>
            <a:pPr algn="ctr"/>
            <a:r>
              <a:rPr lang="es-ES" sz="2000" b="1" dirty="0">
                <a:solidFill>
                  <a:prstClr val="black"/>
                </a:solidFill>
                <a:latin typeface="Arial" panose="020B0604020202020204" pitchFamily="34" charset="0"/>
                <a:cs typeface="Arial" panose="020B0604020202020204" pitchFamily="34" charset="0"/>
              </a:rPr>
              <a:t>DEPARTAMENTO DE CIENCIAS DE LA TIERRA Y LA </a:t>
            </a:r>
            <a:r>
              <a:rPr lang="es-ES" sz="2000" b="1" dirty="0" smtClean="0">
                <a:solidFill>
                  <a:prstClr val="black"/>
                </a:solidFill>
                <a:latin typeface="Arial" panose="020B0604020202020204" pitchFamily="34" charset="0"/>
                <a:cs typeface="Arial" panose="020B0604020202020204" pitchFamily="34" charset="0"/>
              </a:rPr>
              <a:t>CONSTRUCCIÓN</a:t>
            </a:r>
            <a:endParaRPr lang="es-EC" sz="2000" dirty="0">
              <a:solidFill>
                <a:prstClr val="black"/>
              </a:solidFill>
              <a:latin typeface="Arial" panose="020B0604020202020204" pitchFamily="34" charset="0"/>
              <a:cs typeface="Arial" panose="020B0604020202020204" pitchFamily="34" charset="0"/>
            </a:endParaRPr>
          </a:p>
          <a:p>
            <a:pPr algn="ctr"/>
            <a:r>
              <a:rPr lang="es-ES" b="1" dirty="0">
                <a:solidFill>
                  <a:prstClr val="black"/>
                </a:solidFill>
                <a:latin typeface="Arial" panose="020B0604020202020204" pitchFamily="34" charset="0"/>
                <a:cs typeface="Arial" panose="020B0604020202020204" pitchFamily="34" charset="0"/>
              </a:rPr>
              <a:t> CARRERA DE INGENIERÍA CIVIL</a:t>
            </a:r>
          </a:p>
          <a:p>
            <a:r>
              <a:rPr lang="es-ES" sz="800" b="1"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r>
              <a:rPr lang="es-ES" sz="700" b="1" dirty="0">
                <a:solidFill>
                  <a:prstClr val="black"/>
                </a:solidFill>
                <a:latin typeface="Arial" panose="020B0604020202020204" pitchFamily="34" charset="0"/>
                <a:cs typeface="Arial" panose="020B0604020202020204" pitchFamily="34" charset="0"/>
              </a:rPr>
              <a:t> </a:t>
            </a:r>
            <a:endParaRPr lang="es-EC" sz="700" dirty="0">
              <a:solidFill>
                <a:prstClr val="black"/>
              </a:solidFill>
              <a:latin typeface="Arial" panose="020B0604020202020204" pitchFamily="34" charset="0"/>
              <a:cs typeface="Arial" panose="020B0604020202020204" pitchFamily="34" charset="0"/>
            </a:endParaRPr>
          </a:p>
          <a:p>
            <a:r>
              <a:rPr lang="es-ES" sz="700" b="1" dirty="0">
                <a:solidFill>
                  <a:prstClr val="black"/>
                </a:solidFill>
                <a:latin typeface="Arial" panose="020B0604020202020204" pitchFamily="34" charset="0"/>
                <a:cs typeface="Arial" panose="020B0604020202020204" pitchFamily="34" charset="0"/>
              </a:rPr>
              <a:t> </a:t>
            </a:r>
            <a:r>
              <a:rPr lang="es-ES" sz="1600" b="1" dirty="0">
                <a:solidFill>
                  <a:prstClr val="black"/>
                </a:solidFill>
                <a:latin typeface="Arial" panose="020B0604020202020204" pitchFamily="34" charset="0"/>
                <a:cs typeface="Arial" panose="020B0604020202020204" pitchFamily="34" charset="0"/>
              </a:rPr>
              <a:t>TEMA:</a:t>
            </a:r>
            <a:endParaRPr lang="es-EC" sz="1600" b="1" dirty="0">
              <a:solidFill>
                <a:prstClr val="black"/>
              </a:solidFill>
              <a:latin typeface="Arial" panose="020B0604020202020204" pitchFamily="34" charset="0"/>
              <a:cs typeface="Arial" panose="020B0604020202020204" pitchFamily="34" charset="0"/>
            </a:endParaRPr>
          </a:p>
          <a:p>
            <a:pPr algn="ctr"/>
            <a:r>
              <a:rPr lang="es-MX" sz="1600" b="1" dirty="0">
                <a:solidFill>
                  <a:prstClr val="black"/>
                </a:solidFill>
                <a:latin typeface="Arial" panose="020B0604020202020204" pitchFamily="34" charset="0"/>
                <a:cs typeface="Arial" panose="020B0604020202020204" pitchFamily="34" charset="0"/>
              </a:rPr>
              <a:t>	</a:t>
            </a:r>
            <a:r>
              <a:rPr lang="es-MX" sz="1600" dirty="0" smtClean="0">
                <a:solidFill>
                  <a:prstClr val="black"/>
                </a:solidFill>
                <a:latin typeface="Arial" panose="020B0604020202020204" pitchFamily="34" charset="0"/>
                <a:cs typeface="Arial" panose="020B0604020202020204" pitchFamily="34" charset="0"/>
              </a:rPr>
              <a:t>“</a:t>
            </a:r>
            <a:r>
              <a:rPr lang="es-ES"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DISEÑO ESTRUCTURAL DEL COLISEO MULTIUSO Y TRIBUNA CON CUBIERTA DE TENSOMEMBRANA PARA EL COMPLEJO DEPORTIVO DE SELVA ALEGRE, PARROQUIA SANGOLQUÍ, CANTÓN RUMIÑAHUI”</a:t>
            </a:r>
            <a:endParaRPr lang="es-ES"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s-ES" sz="1200" b="1" dirty="0">
              <a:solidFill>
                <a:prstClr val="black"/>
              </a:solidFill>
              <a:latin typeface="Arial" panose="020B0604020202020204" pitchFamily="34" charset="0"/>
              <a:cs typeface="Arial" panose="020B0604020202020204" pitchFamily="34" charset="0"/>
            </a:endParaRPr>
          </a:p>
          <a:p>
            <a:pPr algn="ctr"/>
            <a:r>
              <a:rPr lang="es-ES" sz="1600" dirty="0">
                <a:solidFill>
                  <a:prstClr val="black"/>
                </a:solidFill>
                <a:latin typeface="Arial" panose="020B0604020202020204" pitchFamily="34" charset="0"/>
                <a:cs typeface="Arial" panose="020B0604020202020204" pitchFamily="34" charset="0"/>
              </a:rPr>
              <a:t>MENCIÓN </a:t>
            </a:r>
            <a:r>
              <a:rPr lang="es-ES" sz="1600" dirty="0" smtClean="0">
                <a:solidFill>
                  <a:prstClr val="black"/>
                </a:solidFill>
                <a:latin typeface="Arial" panose="020B0604020202020204" pitchFamily="34" charset="0"/>
                <a:cs typeface="Arial" panose="020B0604020202020204" pitchFamily="34" charset="0"/>
              </a:rPr>
              <a:t>PROYECTO DE INVESTIGACIÓN </a:t>
            </a:r>
            <a:r>
              <a:rPr lang="es-ES" sz="1200"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r>
              <a:rPr lang="es-ES" sz="800"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r>
              <a:rPr lang="es-ES" sz="1600" b="1" dirty="0" smtClean="0">
                <a:solidFill>
                  <a:prstClr val="black"/>
                </a:solidFill>
                <a:latin typeface="Arial" panose="020B0604020202020204" pitchFamily="34" charset="0"/>
                <a:cs typeface="Arial" panose="020B0604020202020204" pitchFamily="34" charset="0"/>
              </a:rPr>
              <a:t>AUTORES: </a:t>
            </a:r>
            <a:endParaRPr lang="es-ES" sz="1600" b="1" dirty="0">
              <a:solidFill>
                <a:prstClr val="black"/>
              </a:solidFill>
              <a:latin typeface="Arial" panose="020B0604020202020204" pitchFamily="34" charset="0"/>
              <a:cs typeface="Arial" panose="020B0604020202020204" pitchFamily="34" charset="0"/>
            </a:endParaRPr>
          </a:p>
          <a:p>
            <a:pPr algn="ctr"/>
            <a:r>
              <a:rPr lang="es-EC" sz="1600" b="1" dirty="0" smtClean="0">
                <a:solidFill>
                  <a:prstClr val="black"/>
                </a:solidFill>
                <a:latin typeface="Arial" panose="020B0604020202020204" pitchFamily="34" charset="0"/>
                <a:cs typeface="Arial" panose="020B0604020202020204" pitchFamily="34" charset="0"/>
              </a:rPr>
              <a:t>KATHERINE LIZETH ANDRANGO GUACHAMIN</a:t>
            </a:r>
          </a:p>
          <a:p>
            <a:pPr algn="ctr"/>
            <a:r>
              <a:rPr lang="es-EC" sz="1600" b="1" dirty="0" smtClean="0">
                <a:solidFill>
                  <a:prstClr val="black"/>
                </a:solidFill>
                <a:latin typeface="Arial" panose="020B0604020202020204" pitchFamily="34" charset="0"/>
                <a:cs typeface="Arial" panose="020B0604020202020204" pitchFamily="34" charset="0"/>
              </a:rPr>
              <a:t>ALEXANDRA DEL CARMEN ARAUJO SALGADO</a:t>
            </a:r>
          </a:p>
          <a:p>
            <a:pPr algn="ctr"/>
            <a:r>
              <a:rPr lang="es-EC" sz="1400" dirty="0" smtClean="0">
                <a:solidFill>
                  <a:prstClr val="black"/>
                </a:solidFill>
                <a:latin typeface="Arial" panose="020B0604020202020204" pitchFamily="34" charset="0"/>
                <a:cs typeface="Arial" panose="020B0604020202020204" pitchFamily="34" charset="0"/>
              </a:rPr>
              <a:t>       </a:t>
            </a:r>
            <a:r>
              <a:rPr lang="es-ES" sz="1400" dirty="0">
                <a:solidFill>
                  <a:prstClr val="black"/>
                </a:solidFill>
                <a:latin typeface="Arial" panose="020B0604020202020204" pitchFamily="34" charset="0"/>
                <a:cs typeface="Arial" panose="020B0604020202020204" pitchFamily="34" charset="0"/>
              </a:rPr>
              <a:t>  </a:t>
            </a:r>
            <a:endParaRPr lang="es-EC" sz="1400"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DIRECTOR: ING</a:t>
            </a:r>
            <a:r>
              <a:rPr lang="es-ES" sz="1600" b="1" dirty="0" smtClean="0">
                <a:solidFill>
                  <a:prstClr val="black"/>
                </a:solidFill>
                <a:latin typeface="Arial" panose="020B0604020202020204" pitchFamily="34" charset="0"/>
                <a:cs typeface="Arial" panose="020B0604020202020204" pitchFamily="34" charset="0"/>
              </a:rPr>
              <a:t>. </a:t>
            </a:r>
            <a:r>
              <a:rPr lang="es-EC" sz="1600" b="1" dirty="0" smtClean="0">
                <a:solidFill>
                  <a:prstClr val="black"/>
                </a:solidFill>
                <a:latin typeface="Arial" panose="020B0604020202020204" pitchFamily="34" charset="0"/>
                <a:cs typeface="Arial" panose="020B0604020202020204" pitchFamily="34" charset="0"/>
              </a:rPr>
              <a:t>ESTUARDO PEÑAHERRERA GALLEGOS</a:t>
            </a:r>
            <a:r>
              <a:rPr lang="es-ES" sz="1600" b="1" dirty="0">
                <a:solidFill>
                  <a:prstClr val="black"/>
                </a:solidFill>
                <a:latin typeface="Arial" panose="020B0604020202020204" pitchFamily="34" charset="0"/>
                <a:cs typeface="Arial" panose="020B0604020202020204" pitchFamily="34" charset="0"/>
              </a:rPr>
              <a:t> </a:t>
            </a:r>
            <a:endParaRPr lang="es-EC" sz="1600" dirty="0">
              <a:solidFill>
                <a:prstClr val="black"/>
              </a:solidFill>
              <a:latin typeface="Arial" panose="020B0604020202020204" pitchFamily="34" charset="0"/>
              <a:cs typeface="Arial" panose="020B0604020202020204" pitchFamily="34" charset="0"/>
            </a:endParaRPr>
          </a:p>
          <a:p>
            <a:pPr algn="ctr"/>
            <a:endParaRPr lang="es-ES" sz="1400" b="1"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SANGOLQUÍ - </a:t>
            </a:r>
            <a:r>
              <a:rPr lang="es-ES_tradnl" sz="1600" b="1" dirty="0" smtClean="0">
                <a:solidFill>
                  <a:prstClr val="black"/>
                </a:solidFill>
                <a:latin typeface="Arial" panose="020B0604020202020204" pitchFamily="34" charset="0"/>
                <a:cs typeface="Arial" panose="020B0604020202020204" pitchFamily="34" charset="0"/>
              </a:rPr>
              <a:t>2018</a:t>
            </a:r>
            <a:endParaRPr lang="es-EC" sz="1600" b="1" dirty="0">
              <a:solidFill>
                <a:prstClr val="black"/>
              </a:solidFill>
              <a:latin typeface="Arial" panose="020B0604020202020204" pitchFamily="34" charset="0"/>
              <a:cs typeface="Arial" panose="020B0604020202020204" pitchFamily="34" charset="0"/>
            </a:endParaRPr>
          </a:p>
          <a:p>
            <a:pPr algn="ct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9847323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5</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49" y="1414838"/>
            <a:ext cx="10298926" cy="3399965"/>
          </a:xfrm>
          <a:prstGeom prst="rect">
            <a:avLst/>
          </a:prstGeom>
        </p:spPr>
      </p:pic>
      <p:sp>
        <p:nvSpPr>
          <p:cNvPr id="8" name="Rectángulo 7"/>
          <p:cNvSpPr/>
          <p:nvPr/>
        </p:nvSpPr>
        <p:spPr>
          <a:xfrm>
            <a:off x="8410106" y="5103511"/>
            <a:ext cx="3129877" cy="504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Cubierta de tensomembrana con soporte metálico</a:t>
            </a:r>
            <a:endParaRPr lang="es-EC" dirty="0"/>
          </a:p>
        </p:txBody>
      </p:sp>
      <p:sp>
        <p:nvSpPr>
          <p:cNvPr id="9" name="Rectángulo 8"/>
          <p:cNvSpPr/>
          <p:nvPr/>
        </p:nvSpPr>
        <p:spPr>
          <a:xfrm>
            <a:off x="8811640" y="1429103"/>
            <a:ext cx="3129877" cy="504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Área total: 1268.00 m2</a:t>
            </a:r>
            <a:endParaRPr lang="es-EC" dirty="0"/>
          </a:p>
        </p:txBody>
      </p:sp>
      <p:sp>
        <p:nvSpPr>
          <p:cNvPr id="14" name="Rectángulo 13"/>
          <p:cNvSpPr/>
          <p:nvPr/>
        </p:nvSpPr>
        <p:spPr>
          <a:xfrm>
            <a:off x="1838082" y="3948530"/>
            <a:ext cx="3129877" cy="504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Aforo: 1000 personas</a:t>
            </a:r>
            <a:endParaRPr lang="es-EC" dirty="0"/>
          </a:p>
        </p:txBody>
      </p:sp>
      <p:sp>
        <p:nvSpPr>
          <p:cNvPr id="18" name="3 CuadroTexto"/>
          <p:cNvSpPr txBox="1"/>
          <p:nvPr/>
        </p:nvSpPr>
        <p:spPr>
          <a:xfrm>
            <a:off x="150254" y="79314"/>
            <a:ext cx="5648967" cy="461665"/>
          </a:xfrm>
          <a:prstGeom prst="rect">
            <a:avLst/>
          </a:prstGeom>
          <a:noFill/>
          <a:ln>
            <a:noFill/>
          </a:ln>
        </p:spPr>
        <p:txBody>
          <a:bodyPr wrap="square" rtlCol="0">
            <a:spAutoFit/>
          </a:bodyPr>
          <a:lstStyle/>
          <a:p>
            <a:pPr algn="ctr"/>
            <a:r>
              <a:rPr lang="es-ES" sz="2400" b="1" dirty="0" smtClean="0">
                <a:ln>
                  <a:solidFill>
                    <a:schemeClr val="tx1"/>
                  </a:solidFill>
                </a:ln>
              </a:rPr>
              <a:t>DESCRIPCIÓN Y GENERALIDADES: TRIBUNA</a:t>
            </a:r>
            <a:endParaRPr lang="es-ES" sz="2000" dirty="0">
              <a:ln>
                <a:solidFill>
                  <a:schemeClr val="tx1"/>
                </a:solidFill>
              </a:ln>
            </a:endParaRPr>
          </a:p>
        </p:txBody>
      </p:sp>
    </p:spTree>
    <p:extLst>
      <p:ext uri="{BB962C8B-B14F-4D97-AF65-F5344CB8AC3E}">
        <p14:creationId xmlns:p14="http://schemas.microsoft.com/office/powerpoint/2010/main" val="308705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6</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pic>
        <p:nvPicPr>
          <p:cNvPr id="58" name="Imagen 57"/>
          <p:cNvPicPr/>
          <p:nvPr/>
        </p:nvPicPr>
        <p:blipFill>
          <a:blip r:embed="rId3"/>
          <a:stretch>
            <a:fillRect/>
          </a:stretch>
        </p:blipFill>
        <p:spPr>
          <a:xfrm>
            <a:off x="268632" y="1154385"/>
            <a:ext cx="6202327" cy="1639338"/>
          </a:xfrm>
          <a:prstGeom prst="rect">
            <a:avLst/>
          </a:prstGeom>
        </p:spPr>
      </p:pic>
      <p:pic>
        <p:nvPicPr>
          <p:cNvPr id="59" name="Imagen 58"/>
          <p:cNvPicPr/>
          <p:nvPr/>
        </p:nvPicPr>
        <p:blipFill>
          <a:blip r:embed="rId4"/>
          <a:stretch>
            <a:fillRect/>
          </a:stretch>
        </p:blipFill>
        <p:spPr>
          <a:xfrm>
            <a:off x="467720" y="2588592"/>
            <a:ext cx="6003239" cy="1374894"/>
          </a:xfrm>
          <a:prstGeom prst="rect">
            <a:avLst/>
          </a:prstGeom>
        </p:spPr>
      </p:pic>
      <p:sp>
        <p:nvSpPr>
          <p:cNvPr id="37" name="Rectángulo 36"/>
          <p:cNvSpPr/>
          <p:nvPr/>
        </p:nvSpPr>
        <p:spPr>
          <a:xfrm>
            <a:off x="7257244" y="1658019"/>
            <a:ext cx="3760631" cy="11737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MEHLER FR 700 MEHATOP N1-type I con Nano Tecnología </a:t>
            </a:r>
          </a:p>
        </p:txBody>
      </p:sp>
      <p:pic>
        <p:nvPicPr>
          <p:cNvPr id="60" name="Imagen 59" descr="C:\Users\Ale Araujo\Documents\resp ale araujo\Documents\respaldo alexandra\Documents\Alexandra Araujo\TESIS\Complejo deportivo Selva Alegre\detalle-estructural-tenso-uniacc-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3584" y="797869"/>
            <a:ext cx="3763854" cy="4937442"/>
          </a:xfrm>
          <a:prstGeom prst="rect">
            <a:avLst/>
          </a:prstGeom>
          <a:noFill/>
          <a:ln>
            <a:noFill/>
          </a:ln>
        </p:spPr>
      </p:pic>
      <p:cxnSp>
        <p:nvCxnSpPr>
          <p:cNvPr id="61" name="Conector recto de flecha 60"/>
          <p:cNvCxnSpPr/>
          <p:nvPr/>
        </p:nvCxnSpPr>
        <p:spPr>
          <a:xfrm flipH="1" flipV="1">
            <a:off x="2053320" y="1494138"/>
            <a:ext cx="1276348" cy="2421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Rectángulo 62"/>
          <p:cNvSpPr/>
          <p:nvPr/>
        </p:nvSpPr>
        <p:spPr>
          <a:xfrm>
            <a:off x="276666" y="1279322"/>
            <a:ext cx="1791412" cy="4024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Domo de acrílico</a:t>
            </a:r>
            <a:endParaRPr lang="es-EC" dirty="0"/>
          </a:p>
        </p:txBody>
      </p:sp>
      <p:cxnSp>
        <p:nvCxnSpPr>
          <p:cNvPr id="64" name="Conector recto de flecha 63"/>
          <p:cNvCxnSpPr/>
          <p:nvPr/>
        </p:nvCxnSpPr>
        <p:spPr>
          <a:xfrm flipH="1">
            <a:off x="2075278" y="2652023"/>
            <a:ext cx="1254390" cy="6458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Rectángulo 65"/>
          <p:cNvSpPr/>
          <p:nvPr/>
        </p:nvSpPr>
        <p:spPr>
          <a:xfrm>
            <a:off x="304444" y="3320636"/>
            <a:ext cx="1829008" cy="5166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Anillo de compresión</a:t>
            </a:r>
            <a:endParaRPr lang="es-EC" dirty="0"/>
          </a:p>
        </p:txBody>
      </p:sp>
      <p:cxnSp>
        <p:nvCxnSpPr>
          <p:cNvPr id="67" name="Conector recto de flecha 66"/>
          <p:cNvCxnSpPr/>
          <p:nvPr/>
        </p:nvCxnSpPr>
        <p:spPr>
          <a:xfrm flipV="1">
            <a:off x="3867048" y="1488440"/>
            <a:ext cx="2416967" cy="13633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Rectángulo 69"/>
          <p:cNvSpPr/>
          <p:nvPr/>
        </p:nvSpPr>
        <p:spPr>
          <a:xfrm>
            <a:off x="6361538" y="1322636"/>
            <a:ext cx="1791412" cy="4024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Puntal</a:t>
            </a:r>
            <a:endParaRPr lang="es-EC" dirty="0"/>
          </a:p>
        </p:txBody>
      </p:sp>
      <p:cxnSp>
        <p:nvCxnSpPr>
          <p:cNvPr id="71" name="Conector recto de flecha 70"/>
          <p:cNvCxnSpPr/>
          <p:nvPr/>
        </p:nvCxnSpPr>
        <p:spPr>
          <a:xfrm flipV="1">
            <a:off x="4767976" y="3056257"/>
            <a:ext cx="1456223" cy="6183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Rectángulo 72"/>
          <p:cNvSpPr/>
          <p:nvPr/>
        </p:nvSpPr>
        <p:spPr>
          <a:xfrm>
            <a:off x="6301722" y="2693418"/>
            <a:ext cx="1791412" cy="4024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Cables tensores</a:t>
            </a:r>
            <a:endParaRPr lang="es-EC" dirty="0"/>
          </a:p>
        </p:txBody>
      </p:sp>
      <p:pic>
        <p:nvPicPr>
          <p:cNvPr id="74" name="Imagen 73"/>
          <p:cNvPicPr/>
          <p:nvPr/>
        </p:nvPicPr>
        <p:blipFill>
          <a:blip r:embed="rId6"/>
          <a:stretch>
            <a:fillRect/>
          </a:stretch>
        </p:blipFill>
        <p:spPr>
          <a:xfrm>
            <a:off x="6906928" y="3200669"/>
            <a:ext cx="4540267" cy="2534642"/>
          </a:xfrm>
          <a:prstGeom prst="rect">
            <a:avLst/>
          </a:prstGeom>
        </p:spPr>
      </p:pic>
      <p:sp>
        <p:nvSpPr>
          <p:cNvPr id="21" name="Rectángulo 20"/>
          <p:cNvSpPr/>
          <p:nvPr/>
        </p:nvSpPr>
        <p:spPr>
          <a:xfrm>
            <a:off x="222088" y="524153"/>
            <a:ext cx="1596592" cy="461665"/>
          </a:xfrm>
          <a:prstGeom prst="rect">
            <a:avLst/>
          </a:prstGeom>
          <a:noFill/>
        </p:spPr>
        <p:txBody>
          <a:bodyPr wrap="none" lIns="91440" tIns="45720" rIns="91440" bIns="45720">
            <a:spAutoFit/>
          </a:bodyPr>
          <a:lstStyle/>
          <a:p>
            <a:pPr algn="ctr"/>
            <a:r>
              <a:rPr lang="es-ES" sz="2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Membrana</a:t>
            </a:r>
            <a:endParaRPr lang="es-E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2" name="3 CuadroTexto"/>
          <p:cNvSpPr txBox="1"/>
          <p:nvPr/>
        </p:nvSpPr>
        <p:spPr>
          <a:xfrm>
            <a:off x="150254" y="79314"/>
            <a:ext cx="5648967" cy="461665"/>
          </a:xfrm>
          <a:prstGeom prst="rect">
            <a:avLst/>
          </a:prstGeom>
          <a:noFill/>
          <a:ln>
            <a:noFill/>
          </a:ln>
        </p:spPr>
        <p:txBody>
          <a:bodyPr wrap="square" rtlCol="0">
            <a:spAutoFit/>
          </a:bodyPr>
          <a:lstStyle/>
          <a:p>
            <a:pPr algn="ctr"/>
            <a:r>
              <a:rPr lang="es-ES" sz="2400" b="1" dirty="0" smtClean="0">
                <a:ln>
                  <a:solidFill>
                    <a:schemeClr val="tx1"/>
                  </a:solidFill>
                </a:ln>
              </a:rPr>
              <a:t>DESCRIPCIÓN Y GENERALIDADES: TRIBUNA</a:t>
            </a:r>
            <a:endParaRPr lang="es-ES" sz="2000" dirty="0">
              <a:ln>
                <a:solidFill>
                  <a:schemeClr val="tx1"/>
                </a:solidFill>
              </a:ln>
            </a:endParaRPr>
          </a:p>
        </p:txBody>
      </p:sp>
    </p:spTree>
    <p:extLst>
      <p:ext uri="{BB962C8B-B14F-4D97-AF65-F5344CB8AC3E}">
        <p14:creationId xmlns:p14="http://schemas.microsoft.com/office/powerpoint/2010/main" val="426984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additive="base">
                                        <p:cTn id="31" dur="500" fill="hold"/>
                                        <p:tgtEl>
                                          <p:spTgt spid="61"/>
                                        </p:tgtEl>
                                        <p:attrNameLst>
                                          <p:attrName>ppt_x</p:attrName>
                                        </p:attrNameLst>
                                      </p:cBhvr>
                                      <p:tavLst>
                                        <p:tav tm="0">
                                          <p:val>
                                            <p:strVal val="#ppt_x"/>
                                          </p:val>
                                        </p:tav>
                                        <p:tav tm="100000">
                                          <p:val>
                                            <p:strVal val="#ppt_x"/>
                                          </p:val>
                                        </p:tav>
                                      </p:tavLst>
                                    </p:anim>
                                    <p:anim calcmode="lin" valueType="num">
                                      <p:cBhvr additive="base">
                                        <p:cTn id="3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additive="base">
                                        <p:cTn id="37" dur="500" fill="hold"/>
                                        <p:tgtEl>
                                          <p:spTgt spid="63"/>
                                        </p:tgtEl>
                                        <p:attrNameLst>
                                          <p:attrName>ppt_x</p:attrName>
                                        </p:attrNameLst>
                                      </p:cBhvr>
                                      <p:tavLst>
                                        <p:tav tm="0">
                                          <p:val>
                                            <p:strVal val="#ppt_x"/>
                                          </p:val>
                                        </p:tav>
                                        <p:tav tm="100000">
                                          <p:val>
                                            <p:strVal val="#ppt_x"/>
                                          </p:val>
                                        </p:tav>
                                      </p:tavLst>
                                    </p:anim>
                                    <p:anim calcmode="lin" valueType="num">
                                      <p:cBhvr additive="base">
                                        <p:cTn id="3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500" fill="hold"/>
                                        <p:tgtEl>
                                          <p:spTgt spid="64"/>
                                        </p:tgtEl>
                                        <p:attrNameLst>
                                          <p:attrName>ppt_x</p:attrName>
                                        </p:attrNameLst>
                                      </p:cBhvr>
                                      <p:tavLst>
                                        <p:tav tm="0">
                                          <p:val>
                                            <p:strVal val="#ppt_x"/>
                                          </p:val>
                                        </p:tav>
                                        <p:tav tm="100000">
                                          <p:val>
                                            <p:strVal val="#ppt_x"/>
                                          </p:val>
                                        </p:tav>
                                      </p:tavLst>
                                    </p:anim>
                                    <p:anim calcmode="lin" valueType="num">
                                      <p:cBhvr additive="base">
                                        <p:cTn id="4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additive="base">
                                        <p:cTn id="49" dur="500" fill="hold"/>
                                        <p:tgtEl>
                                          <p:spTgt spid="66"/>
                                        </p:tgtEl>
                                        <p:attrNameLst>
                                          <p:attrName>ppt_x</p:attrName>
                                        </p:attrNameLst>
                                      </p:cBhvr>
                                      <p:tavLst>
                                        <p:tav tm="0">
                                          <p:val>
                                            <p:strVal val="#ppt_x"/>
                                          </p:val>
                                        </p:tav>
                                        <p:tav tm="100000">
                                          <p:val>
                                            <p:strVal val="#ppt_x"/>
                                          </p:val>
                                        </p:tav>
                                      </p:tavLst>
                                    </p:anim>
                                    <p:anim calcmode="lin" valueType="num">
                                      <p:cBhvr additive="base">
                                        <p:cTn id="5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7"/>
                                        </p:tgtEl>
                                        <p:attrNameLst>
                                          <p:attrName>style.visibility</p:attrName>
                                        </p:attrNameLst>
                                      </p:cBhvr>
                                      <p:to>
                                        <p:strVal val="visible"/>
                                      </p:to>
                                    </p:set>
                                    <p:anim calcmode="lin" valueType="num">
                                      <p:cBhvr additive="base">
                                        <p:cTn id="55" dur="500" fill="hold"/>
                                        <p:tgtEl>
                                          <p:spTgt spid="67"/>
                                        </p:tgtEl>
                                        <p:attrNameLst>
                                          <p:attrName>ppt_x</p:attrName>
                                        </p:attrNameLst>
                                      </p:cBhvr>
                                      <p:tavLst>
                                        <p:tav tm="0">
                                          <p:val>
                                            <p:strVal val="#ppt_x"/>
                                          </p:val>
                                        </p:tav>
                                        <p:tav tm="100000">
                                          <p:val>
                                            <p:strVal val="#ppt_x"/>
                                          </p:val>
                                        </p:tav>
                                      </p:tavLst>
                                    </p:anim>
                                    <p:anim calcmode="lin" valueType="num">
                                      <p:cBhvr additive="base">
                                        <p:cTn id="5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0"/>
                                        </p:tgtEl>
                                        <p:attrNameLst>
                                          <p:attrName>style.visibility</p:attrName>
                                        </p:attrNameLst>
                                      </p:cBhvr>
                                      <p:to>
                                        <p:strVal val="visible"/>
                                      </p:to>
                                    </p:set>
                                    <p:anim calcmode="lin" valueType="num">
                                      <p:cBhvr additive="base">
                                        <p:cTn id="61" dur="500" fill="hold"/>
                                        <p:tgtEl>
                                          <p:spTgt spid="70"/>
                                        </p:tgtEl>
                                        <p:attrNameLst>
                                          <p:attrName>ppt_x</p:attrName>
                                        </p:attrNameLst>
                                      </p:cBhvr>
                                      <p:tavLst>
                                        <p:tav tm="0">
                                          <p:val>
                                            <p:strVal val="#ppt_x"/>
                                          </p:val>
                                        </p:tav>
                                        <p:tav tm="100000">
                                          <p:val>
                                            <p:strVal val="#ppt_x"/>
                                          </p:val>
                                        </p:tav>
                                      </p:tavLst>
                                    </p:anim>
                                    <p:anim calcmode="lin" valueType="num">
                                      <p:cBhvr additive="base">
                                        <p:cTn id="6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1"/>
                                        </p:tgtEl>
                                        <p:attrNameLst>
                                          <p:attrName>style.visibility</p:attrName>
                                        </p:attrNameLst>
                                      </p:cBhvr>
                                      <p:to>
                                        <p:strVal val="visible"/>
                                      </p:to>
                                    </p:set>
                                    <p:anim calcmode="lin" valueType="num">
                                      <p:cBhvr additive="base">
                                        <p:cTn id="67" dur="500" fill="hold"/>
                                        <p:tgtEl>
                                          <p:spTgt spid="71"/>
                                        </p:tgtEl>
                                        <p:attrNameLst>
                                          <p:attrName>ppt_x</p:attrName>
                                        </p:attrNameLst>
                                      </p:cBhvr>
                                      <p:tavLst>
                                        <p:tav tm="0">
                                          <p:val>
                                            <p:strVal val="#ppt_x"/>
                                          </p:val>
                                        </p:tav>
                                        <p:tav tm="100000">
                                          <p:val>
                                            <p:strVal val="#ppt_x"/>
                                          </p:val>
                                        </p:tav>
                                      </p:tavLst>
                                    </p:anim>
                                    <p:anim calcmode="lin" valueType="num">
                                      <p:cBhvr additive="base">
                                        <p:cTn id="6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3"/>
                                        </p:tgtEl>
                                        <p:attrNameLst>
                                          <p:attrName>style.visibility</p:attrName>
                                        </p:attrNameLst>
                                      </p:cBhvr>
                                      <p:to>
                                        <p:strVal val="visible"/>
                                      </p:to>
                                    </p:set>
                                    <p:anim calcmode="lin" valueType="num">
                                      <p:cBhvr additive="base">
                                        <p:cTn id="73" dur="500" fill="hold"/>
                                        <p:tgtEl>
                                          <p:spTgt spid="73"/>
                                        </p:tgtEl>
                                        <p:attrNameLst>
                                          <p:attrName>ppt_x</p:attrName>
                                        </p:attrNameLst>
                                      </p:cBhvr>
                                      <p:tavLst>
                                        <p:tav tm="0">
                                          <p:val>
                                            <p:strVal val="#ppt_x"/>
                                          </p:val>
                                        </p:tav>
                                        <p:tav tm="100000">
                                          <p:val>
                                            <p:strVal val="#ppt_x"/>
                                          </p:val>
                                        </p:tav>
                                      </p:tavLst>
                                    </p:anim>
                                    <p:anim calcmode="lin" valueType="num">
                                      <p:cBhvr additive="base">
                                        <p:cTn id="7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63" grpId="0" animBg="1"/>
      <p:bldP spid="66" grpId="0" animBg="1"/>
      <p:bldP spid="70" grpId="0" animBg="1"/>
      <p:bldP spid="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7</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pic>
        <p:nvPicPr>
          <p:cNvPr id="2" name="Imagen 1"/>
          <p:cNvPicPr>
            <a:picLocks noChangeAspect="1"/>
          </p:cNvPicPr>
          <p:nvPr/>
        </p:nvPicPr>
        <p:blipFill>
          <a:blip r:embed="rId3"/>
          <a:stretch>
            <a:fillRect/>
          </a:stretch>
        </p:blipFill>
        <p:spPr>
          <a:xfrm>
            <a:off x="359697" y="1575061"/>
            <a:ext cx="11694920" cy="4166836"/>
          </a:xfrm>
          <a:prstGeom prst="rect">
            <a:avLst/>
          </a:prstGeom>
        </p:spPr>
      </p:pic>
      <p:sp>
        <p:nvSpPr>
          <p:cNvPr id="16" name="Rectángulo 15"/>
          <p:cNvSpPr/>
          <p:nvPr/>
        </p:nvSpPr>
        <p:spPr>
          <a:xfrm>
            <a:off x="4642218" y="635428"/>
            <a:ext cx="3129877" cy="504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Times New Roman" panose="02020603050405020304" pitchFamily="18" charset="0"/>
                <a:cs typeface="Times New Roman" panose="02020603050405020304" pitchFamily="18" charset="0"/>
              </a:rPr>
              <a:t>Soporte metálico</a:t>
            </a:r>
            <a:endParaRPr lang="es-EC"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4"/>
          <a:stretch>
            <a:fillRect/>
          </a:stretch>
        </p:blipFill>
        <p:spPr>
          <a:xfrm>
            <a:off x="359697" y="4026875"/>
            <a:ext cx="3645598" cy="1551214"/>
          </a:xfrm>
          <a:prstGeom prst="rect">
            <a:avLst/>
          </a:prstGeom>
        </p:spPr>
      </p:pic>
      <p:pic>
        <p:nvPicPr>
          <p:cNvPr id="6" name="Imagen 5"/>
          <p:cNvPicPr>
            <a:picLocks noChangeAspect="1"/>
          </p:cNvPicPr>
          <p:nvPr/>
        </p:nvPicPr>
        <p:blipFill>
          <a:blip r:embed="rId5"/>
          <a:stretch>
            <a:fillRect/>
          </a:stretch>
        </p:blipFill>
        <p:spPr>
          <a:xfrm>
            <a:off x="8407934" y="1224671"/>
            <a:ext cx="3411663" cy="1347841"/>
          </a:xfrm>
          <a:prstGeom prst="rect">
            <a:avLst/>
          </a:prstGeom>
        </p:spPr>
      </p:pic>
      <p:sp>
        <p:nvSpPr>
          <p:cNvPr id="18" name="Rectángulo 17"/>
          <p:cNvSpPr/>
          <p:nvPr/>
        </p:nvSpPr>
        <p:spPr>
          <a:xfrm>
            <a:off x="1221779" y="5005282"/>
            <a:ext cx="1921434" cy="3098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Times New Roman" panose="02020603050405020304" pitchFamily="18" charset="0"/>
                <a:cs typeface="Times New Roman" panose="02020603050405020304" pitchFamily="18" charset="0"/>
              </a:rPr>
              <a:t>Cerchas centrales</a:t>
            </a:r>
            <a:endParaRPr lang="es-EC" sz="1600" dirty="0">
              <a:latin typeface="Times New Roman" panose="02020603050405020304" pitchFamily="18" charset="0"/>
              <a:cs typeface="Times New Roman" panose="02020603050405020304" pitchFamily="18" charset="0"/>
            </a:endParaRPr>
          </a:p>
        </p:txBody>
      </p:sp>
      <p:sp>
        <p:nvSpPr>
          <p:cNvPr id="19" name="Rectángulo 18"/>
          <p:cNvSpPr/>
          <p:nvPr/>
        </p:nvSpPr>
        <p:spPr>
          <a:xfrm>
            <a:off x="9042245" y="2656788"/>
            <a:ext cx="2143039" cy="3503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Times New Roman" panose="02020603050405020304" pitchFamily="18" charset="0"/>
                <a:cs typeface="Times New Roman" panose="02020603050405020304" pitchFamily="18" charset="0"/>
              </a:rPr>
              <a:t>Cerchas en voladizo</a:t>
            </a:r>
            <a:endParaRPr lang="es-EC" sz="1600" dirty="0">
              <a:latin typeface="Times New Roman" panose="02020603050405020304" pitchFamily="18" charset="0"/>
              <a:cs typeface="Times New Roman" panose="02020603050405020304" pitchFamily="18" charset="0"/>
            </a:endParaRPr>
          </a:p>
        </p:txBody>
      </p:sp>
      <p:sp>
        <p:nvSpPr>
          <p:cNvPr id="20" name="Rectángulo 19"/>
          <p:cNvSpPr/>
          <p:nvPr/>
        </p:nvSpPr>
        <p:spPr>
          <a:xfrm>
            <a:off x="5676544" y="5826173"/>
            <a:ext cx="2095551" cy="2661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Times New Roman" panose="02020603050405020304" pitchFamily="18" charset="0"/>
                <a:cs typeface="Times New Roman" panose="02020603050405020304" pitchFamily="18" charset="0"/>
              </a:rPr>
              <a:t>Cerchas de borde</a:t>
            </a:r>
            <a:endParaRPr lang="es-EC" sz="1600" dirty="0">
              <a:latin typeface="Times New Roman" panose="02020603050405020304" pitchFamily="18" charset="0"/>
              <a:cs typeface="Times New Roman" panose="02020603050405020304" pitchFamily="18" charset="0"/>
            </a:endParaRPr>
          </a:p>
        </p:txBody>
      </p:sp>
      <p:cxnSp>
        <p:nvCxnSpPr>
          <p:cNvPr id="21" name="Conector recto de flecha 20"/>
          <p:cNvCxnSpPr/>
          <p:nvPr/>
        </p:nvCxnSpPr>
        <p:spPr>
          <a:xfrm flipV="1">
            <a:off x="1744708" y="3658479"/>
            <a:ext cx="1059452" cy="6504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2182496" y="3658480"/>
            <a:ext cx="621664" cy="8769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ángulo 26"/>
          <p:cNvSpPr/>
          <p:nvPr/>
        </p:nvSpPr>
        <p:spPr>
          <a:xfrm>
            <a:off x="2853069" y="3570660"/>
            <a:ext cx="777757" cy="2686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T 4in</a:t>
            </a:r>
            <a:endParaRPr lang="es-EC" sz="1400" dirty="0">
              <a:latin typeface="Times New Roman" panose="02020603050405020304" pitchFamily="18" charset="0"/>
              <a:cs typeface="Times New Roman" panose="02020603050405020304" pitchFamily="18" charset="0"/>
            </a:endParaRPr>
          </a:p>
        </p:txBody>
      </p:sp>
      <p:cxnSp>
        <p:nvCxnSpPr>
          <p:cNvPr id="28" name="Conector recto de flecha 27"/>
          <p:cNvCxnSpPr/>
          <p:nvPr/>
        </p:nvCxnSpPr>
        <p:spPr>
          <a:xfrm flipH="1">
            <a:off x="8318371" y="1328928"/>
            <a:ext cx="618365" cy="5696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p:nvPr/>
        </p:nvCxnSpPr>
        <p:spPr>
          <a:xfrm flipH="1">
            <a:off x="8318371" y="1575061"/>
            <a:ext cx="1142621" cy="3235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Rectángulo 34"/>
          <p:cNvSpPr/>
          <p:nvPr/>
        </p:nvSpPr>
        <p:spPr>
          <a:xfrm>
            <a:off x="7849796" y="1919610"/>
            <a:ext cx="777757" cy="2686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T 4in</a:t>
            </a:r>
            <a:endParaRPr lang="es-EC" sz="1400" dirty="0">
              <a:latin typeface="Times New Roman" panose="02020603050405020304" pitchFamily="18" charset="0"/>
              <a:cs typeface="Times New Roman" panose="02020603050405020304" pitchFamily="18" charset="0"/>
            </a:endParaRPr>
          </a:p>
        </p:txBody>
      </p:sp>
      <p:pic>
        <p:nvPicPr>
          <p:cNvPr id="36" name="Imagen 35"/>
          <p:cNvPicPr>
            <a:picLocks noChangeAspect="1"/>
          </p:cNvPicPr>
          <p:nvPr/>
        </p:nvPicPr>
        <p:blipFill>
          <a:blip r:embed="rId6"/>
          <a:stretch>
            <a:fillRect/>
          </a:stretch>
        </p:blipFill>
        <p:spPr>
          <a:xfrm>
            <a:off x="5015260" y="5181340"/>
            <a:ext cx="3014696" cy="644978"/>
          </a:xfrm>
          <a:prstGeom prst="rect">
            <a:avLst/>
          </a:prstGeom>
        </p:spPr>
      </p:pic>
      <p:cxnSp>
        <p:nvCxnSpPr>
          <p:cNvPr id="37" name="Conector recto de flecha 36"/>
          <p:cNvCxnSpPr/>
          <p:nvPr/>
        </p:nvCxnSpPr>
        <p:spPr>
          <a:xfrm flipV="1">
            <a:off x="5992882" y="5064537"/>
            <a:ext cx="731437" cy="5012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p:cNvCxnSpPr/>
          <p:nvPr/>
        </p:nvCxnSpPr>
        <p:spPr>
          <a:xfrm flipV="1">
            <a:off x="6522608" y="5064537"/>
            <a:ext cx="201711" cy="4298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Rectángulo 43"/>
          <p:cNvSpPr/>
          <p:nvPr/>
        </p:nvSpPr>
        <p:spPr>
          <a:xfrm>
            <a:off x="6746454" y="4834985"/>
            <a:ext cx="777757" cy="2686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T 3in</a:t>
            </a:r>
            <a:endParaRPr lang="es-EC" sz="1400" dirty="0">
              <a:latin typeface="Times New Roman" panose="02020603050405020304" pitchFamily="18" charset="0"/>
              <a:cs typeface="Times New Roman" panose="02020603050405020304" pitchFamily="18" charset="0"/>
            </a:endParaRPr>
          </a:p>
        </p:txBody>
      </p:sp>
      <p:pic>
        <p:nvPicPr>
          <p:cNvPr id="45" name="Imagen 44"/>
          <p:cNvPicPr>
            <a:picLocks noChangeAspect="1"/>
          </p:cNvPicPr>
          <p:nvPr/>
        </p:nvPicPr>
        <p:blipFill>
          <a:blip r:embed="rId7"/>
          <a:stretch>
            <a:fillRect/>
          </a:stretch>
        </p:blipFill>
        <p:spPr>
          <a:xfrm>
            <a:off x="698956" y="1461184"/>
            <a:ext cx="10748239" cy="3597089"/>
          </a:xfrm>
          <a:prstGeom prst="rect">
            <a:avLst/>
          </a:prstGeom>
        </p:spPr>
      </p:pic>
      <p:sp>
        <p:nvSpPr>
          <p:cNvPr id="46" name="Rectángulo 45"/>
          <p:cNvSpPr/>
          <p:nvPr/>
        </p:nvSpPr>
        <p:spPr>
          <a:xfrm>
            <a:off x="4407198" y="714833"/>
            <a:ext cx="3129877" cy="504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Times New Roman" panose="02020603050405020304" pitchFamily="18" charset="0"/>
                <a:cs typeface="Times New Roman" panose="02020603050405020304" pitchFamily="18" charset="0"/>
              </a:rPr>
              <a:t>Estructura de hormigón</a:t>
            </a:r>
            <a:endParaRPr lang="es-EC" dirty="0">
              <a:latin typeface="Times New Roman" panose="02020603050405020304" pitchFamily="18" charset="0"/>
              <a:cs typeface="Times New Roman" panose="02020603050405020304" pitchFamily="18" charset="0"/>
            </a:endParaRPr>
          </a:p>
        </p:txBody>
      </p:sp>
      <p:cxnSp>
        <p:nvCxnSpPr>
          <p:cNvPr id="48" name="Conector recto de flecha 47"/>
          <p:cNvCxnSpPr/>
          <p:nvPr/>
        </p:nvCxnSpPr>
        <p:spPr>
          <a:xfrm flipH="1">
            <a:off x="1029000" y="2656787"/>
            <a:ext cx="777757" cy="3825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Rectángulo 48"/>
          <p:cNvSpPr/>
          <p:nvPr/>
        </p:nvSpPr>
        <p:spPr>
          <a:xfrm>
            <a:off x="525444" y="3047543"/>
            <a:ext cx="989875" cy="4207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Losa de pasillo</a:t>
            </a:r>
            <a:endParaRPr lang="es-EC" sz="1400" dirty="0">
              <a:latin typeface="Times New Roman" panose="02020603050405020304" pitchFamily="18" charset="0"/>
              <a:cs typeface="Times New Roman" panose="02020603050405020304" pitchFamily="18" charset="0"/>
            </a:endParaRPr>
          </a:p>
        </p:txBody>
      </p:sp>
      <p:cxnSp>
        <p:nvCxnSpPr>
          <p:cNvPr id="50" name="Conector recto de flecha 49"/>
          <p:cNvCxnSpPr/>
          <p:nvPr/>
        </p:nvCxnSpPr>
        <p:spPr>
          <a:xfrm flipV="1">
            <a:off x="6746454" y="2431187"/>
            <a:ext cx="829334" cy="4512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de flecha 51"/>
          <p:cNvCxnSpPr/>
          <p:nvPr/>
        </p:nvCxnSpPr>
        <p:spPr>
          <a:xfrm flipV="1">
            <a:off x="6918158" y="2424923"/>
            <a:ext cx="657630" cy="9092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Rectángulo 54"/>
          <p:cNvSpPr/>
          <p:nvPr/>
        </p:nvSpPr>
        <p:spPr>
          <a:xfrm>
            <a:off x="7616940" y="2262340"/>
            <a:ext cx="1010613" cy="3101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Columnas</a:t>
            </a:r>
            <a:endParaRPr lang="es-EC" sz="1400" dirty="0">
              <a:latin typeface="Times New Roman" panose="02020603050405020304" pitchFamily="18" charset="0"/>
              <a:cs typeface="Times New Roman" panose="02020603050405020304" pitchFamily="18" charset="0"/>
            </a:endParaRPr>
          </a:p>
        </p:txBody>
      </p:sp>
      <p:cxnSp>
        <p:nvCxnSpPr>
          <p:cNvPr id="56" name="Conector recto de flecha 55"/>
          <p:cNvCxnSpPr/>
          <p:nvPr/>
        </p:nvCxnSpPr>
        <p:spPr>
          <a:xfrm flipV="1">
            <a:off x="8475014" y="3116026"/>
            <a:ext cx="829334" cy="4512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ector recto de flecha 56"/>
          <p:cNvCxnSpPr/>
          <p:nvPr/>
        </p:nvCxnSpPr>
        <p:spPr>
          <a:xfrm>
            <a:off x="2278780" y="2855064"/>
            <a:ext cx="574289" cy="7963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Rectángulo 58"/>
          <p:cNvSpPr/>
          <p:nvPr/>
        </p:nvSpPr>
        <p:spPr>
          <a:xfrm>
            <a:off x="2437518" y="3639277"/>
            <a:ext cx="733283" cy="2669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Vigas</a:t>
            </a:r>
            <a:endParaRPr lang="es-EC" sz="1400" dirty="0">
              <a:latin typeface="Times New Roman" panose="02020603050405020304" pitchFamily="18" charset="0"/>
              <a:cs typeface="Times New Roman" panose="02020603050405020304" pitchFamily="18" charset="0"/>
            </a:endParaRPr>
          </a:p>
        </p:txBody>
      </p:sp>
      <p:sp>
        <p:nvSpPr>
          <p:cNvPr id="60" name="Rectángulo 59"/>
          <p:cNvSpPr/>
          <p:nvPr/>
        </p:nvSpPr>
        <p:spPr>
          <a:xfrm>
            <a:off x="9380481" y="2893301"/>
            <a:ext cx="733283" cy="2669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Vigas</a:t>
            </a:r>
            <a:endParaRPr lang="es-EC" sz="1400" dirty="0">
              <a:latin typeface="Times New Roman" panose="02020603050405020304" pitchFamily="18" charset="0"/>
              <a:cs typeface="Times New Roman" panose="02020603050405020304" pitchFamily="18" charset="0"/>
            </a:endParaRPr>
          </a:p>
        </p:txBody>
      </p:sp>
      <p:cxnSp>
        <p:nvCxnSpPr>
          <p:cNvPr id="63" name="Conector recto de flecha 62"/>
          <p:cNvCxnSpPr/>
          <p:nvPr/>
        </p:nvCxnSpPr>
        <p:spPr>
          <a:xfrm>
            <a:off x="3886752" y="3315111"/>
            <a:ext cx="601347" cy="4384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Rectángulo 64"/>
          <p:cNvSpPr/>
          <p:nvPr/>
        </p:nvSpPr>
        <p:spPr>
          <a:xfrm>
            <a:off x="4205115" y="3772730"/>
            <a:ext cx="733283" cy="2669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Muro</a:t>
            </a:r>
            <a:endParaRPr lang="es-EC" sz="1400" dirty="0">
              <a:latin typeface="Times New Roman" panose="02020603050405020304" pitchFamily="18" charset="0"/>
              <a:cs typeface="Times New Roman" panose="02020603050405020304" pitchFamily="18" charset="0"/>
            </a:endParaRPr>
          </a:p>
        </p:txBody>
      </p:sp>
      <p:sp>
        <p:nvSpPr>
          <p:cNvPr id="68" name="Rectángulo 67"/>
          <p:cNvSpPr/>
          <p:nvPr/>
        </p:nvSpPr>
        <p:spPr>
          <a:xfrm>
            <a:off x="7824798" y="4526555"/>
            <a:ext cx="733283" cy="2669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Muro</a:t>
            </a:r>
            <a:endParaRPr lang="es-EC" sz="1400" dirty="0">
              <a:latin typeface="Times New Roman" panose="02020603050405020304" pitchFamily="18" charset="0"/>
              <a:cs typeface="Times New Roman" panose="02020603050405020304" pitchFamily="18" charset="0"/>
            </a:endParaRPr>
          </a:p>
        </p:txBody>
      </p:sp>
      <p:cxnSp>
        <p:nvCxnSpPr>
          <p:cNvPr id="69" name="Conector recto de flecha 68"/>
          <p:cNvCxnSpPr/>
          <p:nvPr/>
        </p:nvCxnSpPr>
        <p:spPr>
          <a:xfrm flipH="1">
            <a:off x="8238674" y="3846305"/>
            <a:ext cx="885761" cy="6497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Rectángulo 70"/>
          <p:cNvSpPr/>
          <p:nvPr/>
        </p:nvSpPr>
        <p:spPr>
          <a:xfrm>
            <a:off x="5505617" y="4151080"/>
            <a:ext cx="825297" cy="2669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Graderío</a:t>
            </a:r>
            <a:endParaRPr lang="es-EC" sz="1400" dirty="0">
              <a:latin typeface="Times New Roman" panose="02020603050405020304" pitchFamily="18" charset="0"/>
              <a:cs typeface="Times New Roman" panose="02020603050405020304" pitchFamily="18" charset="0"/>
            </a:endParaRPr>
          </a:p>
        </p:txBody>
      </p:sp>
      <p:cxnSp>
        <p:nvCxnSpPr>
          <p:cNvPr id="72" name="Conector recto de flecha 71"/>
          <p:cNvCxnSpPr/>
          <p:nvPr/>
        </p:nvCxnSpPr>
        <p:spPr>
          <a:xfrm>
            <a:off x="5128839" y="3344515"/>
            <a:ext cx="574289" cy="7963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3 CuadroTexto"/>
          <p:cNvSpPr txBox="1"/>
          <p:nvPr/>
        </p:nvSpPr>
        <p:spPr>
          <a:xfrm>
            <a:off x="150254" y="79314"/>
            <a:ext cx="5648967" cy="461665"/>
          </a:xfrm>
          <a:prstGeom prst="rect">
            <a:avLst/>
          </a:prstGeom>
          <a:noFill/>
          <a:ln>
            <a:noFill/>
          </a:ln>
        </p:spPr>
        <p:txBody>
          <a:bodyPr wrap="square" rtlCol="0">
            <a:spAutoFit/>
          </a:bodyPr>
          <a:lstStyle/>
          <a:p>
            <a:pPr algn="ctr"/>
            <a:r>
              <a:rPr lang="es-ES" sz="2400" b="1" dirty="0" smtClean="0">
                <a:ln>
                  <a:solidFill>
                    <a:schemeClr val="tx1"/>
                  </a:solidFill>
                </a:ln>
              </a:rPr>
              <a:t>DESCRIPCIÓN Y GENERALIDADES: TRIBUNA</a:t>
            </a:r>
            <a:endParaRPr lang="es-ES" sz="2000" dirty="0">
              <a:ln>
                <a:solidFill>
                  <a:schemeClr val="tx1"/>
                </a:solidFill>
              </a:ln>
            </a:endParaRPr>
          </a:p>
        </p:txBody>
      </p:sp>
    </p:spTree>
    <p:extLst>
      <p:ext uri="{BB962C8B-B14F-4D97-AF65-F5344CB8AC3E}">
        <p14:creationId xmlns:p14="http://schemas.microsoft.com/office/powerpoint/2010/main" val="303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 calcmode="lin" valueType="num">
                                      <p:cBhvr additive="base">
                                        <p:cTn id="64" dur="500" fill="hold"/>
                                        <p:tgtEl>
                                          <p:spTgt spid="36"/>
                                        </p:tgtEl>
                                        <p:attrNameLst>
                                          <p:attrName>ppt_x</p:attrName>
                                        </p:attrNameLst>
                                      </p:cBhvr>
                                      <p:tavLst>
                                        <p:tav tm="0">
                                          <p:val>
                                            <p:strVal val="#ppt_x"/>
                                          </p:val>
                                        </p:tav>
                                        <p:tav tm="100000">
                                          <p:val>
                                            <p:strVal val="#ppt_x"/>
                                          </p:val>
                                        </p:tav>
                                      </p:tavLst>
                                    </p:anim>
                                    <p:anim calcmode="lin" valueType="num">
                                      <p:cBhvr additive="base">
                                        <p:cTn id="6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9"/>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16"/>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2"/>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8"/>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3"/>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21"/>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22"/>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27"/>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9"/>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6"/>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32"/>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28"/>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35"/>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20"/>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36"/>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39"/>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37"/>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44"/>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Effect transition="in" filter="fade">
                                      <p:cBhvr>
                                        <p:cTn id="116" dur="1000"/>
                                        <p:tgtEl>
                                          <p:spTgt spid="46"/>
                                        </p:tgtEl>
                                      </p:cBhvr>
                                    </p:animEffect>
                                    <p:anim calcmode="lin" valueType="num">
                                      <p:cBhvr>
                                        <p:cTn id="117" dur="1000" fill="hold"/>
                                        <p:tgtEl>
                                          <p:spTgt spid="46"/>
                                        </p:tgtEl>
                                        <p:attrNameLst>
                                          <p:attrName>ppt_x</p:attrName>
                                        </p:attrNameLst>
                                      </p:cBhvr>
                                      <p:tavLst>
                                        <p:tav tm="0">
                                          <p:val>
                                            <p:strVal val="#ppt_x"/>
                                          </p:val>
                                        </p:tav>
                                        <p:tav tm="100000">
                                          <p:val>
                                            <p:strVal val="#ppt_x"/>
                                          </p:val>
                                        </p:tav>
                                      </p:tavLst>
                                    </p:anim>
                                    <p:anim calcmode="lin" valueType="num">
                                      <p:cBhvr>
                                        <p:cTn id="11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45"/>
                                        </p:tgtEl>
                                        <p:attrNameLst>
                                          <p:attrName>style.visibility</p:attrName>
                                        </p:attrNameLst>
                                      </p:cBhvr>
                                      <p:to>
                                        <p:strVal val="visible"/>
                                      </p:to>
                                    </p:set>
                                    <p:anim calcmode="lin" valueType="num">
                                      <p:cBhvr additive="base">
                                        <p:cTn id="123" dur="500" fill="hold"/>
                                        <p:tgtEl>
                                          <p:spTgt spid="45"/>
                                        </p:tgtEl>
                                        <p:attrNameLst>
                                          <p:attrName>ppt_x</p:attrName>
                                        </p:attrNameLst>
                                      </p:cBhvr>
                                      <p:tavLst>
                                        <p:tav tm="0">
                                          <p:val>
                                            <p:strVal val="#ppt_x"/>
                                          </p:val>
                                        </p:tav>
                                        <p:tav tm="100000">
                                          <p:val>
                                            <p:strVal val="#ppt_x"/>
                                          </p:val>
                                        </p:tav>
                                      </p:tavLst>
                                    </p:anim>
                                    <p:anim calcmode="lin" valueType="num">
                                      <p:cBhvr additive="base">
                                        <p:cTn id="12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5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5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56"/>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57"/>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60"/>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59"/>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48"/>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9"/>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72"/>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71"/>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63"/>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69"/>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68"/>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19" grpId="0" animBg="1"/>
      <p:bldP spid="19" grpId="1" animBg="1"/>
      <p:bldP spid="20" grpId="0" animBg="1"/>
      <p:bldP spid="20" grpId="1" animBg="1"/>
      <p:bldP spid="27" grpId="0" animBg="1"/>
      <p:bldP spid="27" grpId="1" animBg="1"/>
      <p:bldP spid="35" grpId="0" animBg="1"/>
      <p:bldP spid="35" grpId="1" animBg="1"/>
      <p:bldP spid="44" grpId="0" animBg="1"/>
      <p:bldP spid="44" grpId="1" animBg="1"/>
      <p:bldP spid="46" grpId="0" animBg="1"/>
      <p:bldP spid="49" grpId="0" animBg="1"/>
      <p:bldP spid="55" grpId="0" animBg="1"/>
      <p:bldP spid="59" grpId="0" animBg="1"/>
      <p:bldP spid="60" grpId="0" animBg="1"/>
      <p:bldP spid="65" grpId="0" animBg="1"/>
      <p:bldP spid="68"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smtClean="0">
                <a:ln>
                  <a:solidFill>
                    <a:schemeClr val="tx1"/>
                  </a:solidFill>
                </a:ln>
              </a:rPr>
              <a:t>8</a:t>
            </a: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0" y="70731"/>
            <a:ext cx="4066674" cy="461665"/>
          </a:xfrm>
          <a:prstGeom prst="rect">
            <a:avLst/>
          </a:prstGeom>
          <a:noFill/>
          <a:ln>
            <a:noFill/>
          </a:ln>
        </p:spPr>
        <p:txBody>
          <a:bodyPr wrap="square" rtlCol="0">
            <a:spAutoFit/>
          </a:bodyPr>
          <a:lstStyle/>
          <a:p>
            <a:pPr algn="ctr"/>
            <a:r>
              <a:rPr lang="es-ES" sz="2400" b="1" dirty="0" smtClean="0">
                <a:ln>
                  <a:solidFill>
                    <a:schemeClr val="tx1"/>
                  </a:solidFill>
                </a:ln>
              </a:rPr>
              <a:t>LOCALIZACIÓN DEL PROYECTO</a:t>
            </a:r>
            <a:endParaRPr lang="es-ES" sz="2000" dirty="0">
              <a:ln>
                <a:solidFill>
                  <a:schemeClr val="tx1"/>
                </a:solidFill>
              </a:ln>
            </a:endParaRPr>
          </a:p>
        </p:txBody>
      </p:sp>
      <p:pic>
        <p:nvPicPr>
          <p:cNvPr id="3074" name="Picture 2" descr="https://scontent.fuio13-1.fna.fbcdn.net/v/t1.15752-9/36712473_1703454483025010_7577178121032433664_n.png?_nc_cat=0&amp;oh=aef4b0431016fc8f09a2e021483f8034&amp;oe=5BD71E65"/>
          <p:cNvPicPr>
            <a:picLocks noChangeAspect="1" noChangeArrowheads="1"/>
          </p:cNvPicPr>
          <p:nvPr/>
        </p:nvPicPr>
        <p:blipFill rotWithShape="1">
          <a:blip r:embed="rId3">
            <a:extLst>
              <a:ext uri="{28A0092B-C50C-407E-A947-70E740481C1C}">
                <a14:useLocalDpi xmlns:a14="http://schemas.microsoft.com/office/drawing/2010/main" val="0"/>
              </a:ext>
            </a:extLst>
          </a:blip>
          <a:srcRect l="23034" t="10603" r="79"/>
          <a:stretch/>
        </p:blipFill>
        <p:spPr bwMode="auto">
          <a:xfrm>
            <a:off x="489761" y="1310185"/>
            <a:ext cx="6720527" cy="4393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content.fuio13-1.fna.fbcdn.net/v/t1.15752-9/36796955_2600366236641031_4789092455792246784_n.jpg?_nc_cat=0&amp;oh=0ee3b5ccf964d53f0f3da619ccd30a88&amp;oe=5BEBF037"/>
          <p:cNvPicPr>
            <a:picLocks noChangeAspect="1" noChangeArrowheads="1"/>
          </p:cNvPicPr>
          <p:nvPr/>
        </p:nvPicPr>
        <p:blipFill rotWithShape="1">
          <a:blip r:embed="rId4">
            <a:extLst>
              <a:ext uri="{28A0092B-C50C-407E-A947-70E740481C1C}">
                <a14:useLocalDpi xmlns:a14="http://schemas.microsoft.com/office/drawing/2010/main" val="0"/>
              </a:ext>
            </a:extLst>
          </a:blip>
          <a:srcRect t="16870" b="21527"/>
          <a:stretch/>
        </p:blipFill>
        <p:spPr bwMode="auto">
          <a:xfrm>
            <a:off x="7728112" y="1532718"/>
            <a:ext cx="3481697" cy="3820044"/>
          </a:xfrm>
          <a:prstGeom prst="rect">
            <a:avLst/>
          </a:prstGeom>
          <a:noFill/>
          <a:extLst>
            <a:ext uri="{909E8E84-426E-40DD-AFC4-6F175D3DCCD1}">
              <a14:hiddenFill xmlns:a14="http://schemas.microsoft.com/office/drawing/2010/main">
                <a:solidFill>
                  <a:srgbClr val="FFFFFF"/>
                </a:solidFill>
              </a14:hiddenFill>
            </a:ext>
          </a:extLst>
        </p:spPr>
      </p:pic>
      <p:sp>
        <p:nvSpPr>
          <p:cNvPr id="23" name="Rectángulo 22"/>
          <p:cNvSpPr/>
          <p:nvPr/>
        </p:nvSpPr>
        <p:spPr>
          <a:xfrm>
            <a:off x="1073495" y="661398"/>
            <a:ext cx="9944380" cy="5393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2000" b="1" dirty="0" smtClean="0"/>
              <a:t>UBICACIÓN: </a:t>
            </a:r>
            <a:r>
              <a:rPr lang="es-EC" sz="2000" dirty="0" smtClean="0"/>
              <a:t>Provincia </a:t>
            </a:r>
            <a:r>
              <a:rPr lang="es-EC" sz="2000" dirty="0"/>
              <a:t>de Pichincha, cantón Rumiñahui en la </a:t>
            </a:r>
            <a:r>
              <a:rPr lang="es-EC" sz="2000" dirty="0" smtClean="0"/>
              <a:t>parroquia </a:t>
            </a:r>
            <a:r>
              <a:rPr lang="es-EC" sz="2000" dirty="0"/>
              <a:t>de </a:t>
            </a:r>
            <a:r>
              <a:rPr lang="es-EC" sz="2000" dirty="0" smtClean="0"/>
              <a:t>Sangolquí, barrio Selva Alegre, específicamente </a:t>
            </a:r>
            <a:r>
              <a:rPr lang="es-EC" sz="2000" dirty="0"/>
              <a:t>en la dirección: Av. </a:t>
            </a:r>
            <a:r>
              <a:rPr lang="es-EC" sz="2000" dirty="0" smtClean="0"/>
              <a:t>General Rumiñahui y Juan de Salinas</a:t>
            </a:r>
            <a:endParaRPr lang="es-EC" sz="2000" dirty="0"/>
          </a:p>
        </p:txBody>
      </p:sp>
      <p:sp>
        <p:nvSpPr>
          <p:cNvPr id="24" name="Flecha derecha 23"/>
          <p:cNvSpPr/>
          <p:nvPr/>
        </p:nvSpPr>
        <p:spPr>
          <a:xfrm>
            <a:off x="2142776" y="3041514"/>
            <a:ext cx="878876" cy="4902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19296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1" nodeType="clickEffect">
                                  <p:stCondLst>
                                    <p:cond delay="0"/>
                                  </p:stCondLst>
                                  <p:childTnLst>
                                    <p:animEffect transition="out" filter="fade">
                                      <p:cBhvr>
                                        <p:cTn id="10" dur="500" tmFilter="0, 0; .2, .5; .8, .5; 1, 0"/>
                                        <p:tgtEl>
                                          <p:spTgt spid="24"/>
                                        </p:tgtEl>
                                      </p:cBhvr>
                                    </p:animEffect>
                                    <p:animScale>
                                      <p:cBhvr>
                                        <p:cTn id="11"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9</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0" y="70731"/>
            <a:ext cx="5164428" cy="461665"/>
          </a:xfrm>
          <a:prstGeom prst="rect">
            <a:avLst/>
          </a:prstGeom>
          <a:noFill/>
          <a:ln>
            <a:noFill/>
          </a:ln>
        </p:spPr>
        <p:txBody>
          <a:bodyPr wrap="square" rtlCol="0">
            <a:spAutoFit/>
          </a:bodyPr>
          <a:lstStyle/>
          <a:p>
            <a:pPr algn="ctr"/>
            <a:r>
              <a:rPr lang="es-ES" sz="2400" b="1" dirty="0" smtClean="0">
                <a:ln>
                  <a:solidFill>
                    <a:schemeClr val="tx1"/>
                  </a:solidFill>
                </a:ln>
              </a:rPr>
              <a:t>OBJETIVOS: </a:t>
            </a:r>
            <a:r>
              <a:rPr lang="es-ES" sz="2000" dirty="0" smtClean="0">
                <a:ln>
                  <a:solidFill>
                    <a:schemeClr val="tx1"/>
                  </a:solidFill>
                </a:ln>
              </a:rPr>
              <a:t>GENERAL Y ESPECIFICOS</a:t>
            </a:r>
            <a:r>
              <a:rPr lang="es-ES" sz="2000" b="1" dirty="0" smtClean="0">
                <a:ln>
                  <a:solidFill>
                    <a:schemeClr val="tx1"/>
                  </a:solidFill>
                </a:ln>
              </a:rPr>
              <a:t> </a:t>
            </a:r>
            <a:r>
              <a:rPr lang="es-ES" sz="2000" dirty="0" smtClean="0">
                <a:ln>
                  <a:solidFill>
                    <a:schemeClr val="tx1"/>
                  </a:solidFill>
                </a:ln>
              </a:rPr>
              <a:t> </a:t>
            </a:r>
            <a:endParaRPr lang="es-ES" sz="2000" dirty="0">
              <a:ln>
                <a:solidFill>
                  <a:schemeClr val="tx1"/>
                </a:solidFill>
              </a:ln>
            </a:endParaRPr>
          </a:p>
        </p:txBody>
      </p:sp>
      <p:graphicFrame>
        <p:nvGraphicFramePr>
          <p:cNvPr id="6" name="Diagrama 5"/>
          <p:cNvGraphicFramePr/>
          <p:nvPr>
            <p:extLst>
              <p:ext uri="{D42A27DB-BD31-4B8C-83A1-F6EECF244321}">
                <p14:modId xmlns:p14="http://schemas.microsoft.com/office/powerpoint/2010/main" val="1628200491"/>
              </p:ext>
            </p:extLst>
          </p:nvPr>
        </p:nvGraphicFramePr>
        <p:xfrm>
          <a:off x="109182" y="635428"/>
          <a:ext cx="11873552" cy="5636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452877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13078</TotalTime>
  <Words>4077</Words>
  <Application>Microsoft Office PowerPoint</Application>
  <PresentationFormat>Panorámica</PresentationFormat>
  <Paragraphs>2305</Paragraphs>
  <Slides>43</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43</vt:i4>
      </vt:variant>
    </vt:vector>
  </HeadingPairs>
  <TitlesOfParts>
    <vt:vector size="52" baseType="lpstr">
      <vt:lpstr>SimSun</vt:lpstr>
      <vt:lpstr>Arial</vt:lpstr>
      <vt:lpstr>Calibri</vt:lpstr>
      <vt:lpstr>Calibri Light</vt:lpstr>
      <vt:lpstr>Cambria Math</vt:lpstr>
      <vt:lpstr>Times New Roman</vt:lpstr>
      <vt:lpstr>Wingdings 2</vt:lpstr>
      <vt:lpstr>1_Tema de Office</vt:lpstr>
      <vt:lpstr>Hoja de cálculo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Andres Gonzalez</dc:creator>
  <cp:lastModifiedBy>Alexandra Araujo</cp:lastModifiedBy>
  <cp:revision>367</cp:revision>
  <dcterms:created xsi:type="dcterms:W3CDTF">2017-12-18T20:50:38Z</dcterms:created>
  <dcterms:modified xsi:type="dcterms:W3CDTF">2018-07-25T14:07:58Z</dcterms:modified>
</cp:coreProperties>
</file>