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648" r:id="rId1"/>
  </p:sldMasterIdLst>
  <p:notesMasterIdLst>
    <p:notesMasterId r:id="rId34"/>
  </p:notesMasterIdLst>
  <p:sldIdLst>
    <p:sldId id="333" r:id="rId2"/>
    <p:sldId id="334" r:id="rId3"/>
    <p:sldId id="335" r:id="rId4"/>
    <p:sldId id="336" r:id="rId5"/>
    <p:sldId id="375" r:id="rId6"/>
    <p:sldId id="361" r:id="rId7"/>
    <p:sldId id="367" r:id="rId8"/>
    <p:sldId id="368" r:id="rId9"/>
    <p:sldId id="372" r:id="rId10"/>
    <p:sldId id="373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266" r:id="rId23"/>
    <p:sldId id="314" r:id="rId24"/>
    <p:sldId id="380" r:id="rId25"/>
    <p:sldId id="354" r:id="rId26"/>
    <p:sldId id="350" r:id="rId27"/>
    <p:sldId id="352" r:id="rId28"/>
    <p:sldId id="355" r:id="rId29"/>
    <p:sldId id="353" r:id="rId30"/>
    <p:sldId id="356" r:id="rId31"/>
    <p:sldId id="351" r:id="rId32"/>
    <p:sldId id="381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516"/>
    <a:srgbClr val="19A720"/>
    <a:srgbClr val="3EE246"/>
    <a:srgbClr val="EAFAF1"/>
    <a:srgbClr val="C1EDD3"/>
    <a:srgbClr val="20D629"/>
    <a:srgbClr val="63EBAA"/>
    <a:srgbClr val="00FF00"/>
    <a:srgbClr val="3399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8" autoAdjust="0"/>
    <p:restoredTop sz="94737" autoAdjust="0"/>
  </p:normalViewPr>
  <p:slideViewPr>
    <p:cSldViewPr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42B07C-30C2-4F68-9511-788C9E58F1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CA14B65-8D41-490E-B8D4-D2E0414DB172}">
      <dgm:prSet phldrT="[Texto]" custT="1"/>
      <dgm:spPr/>
      <dgm:t>
        <a:bodyPr/>
        <a:lstStyle/>
        <a:p>
          <a:pPr algn="just"/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Mayor persistencia en leguminosas en condiciones de pastoreo (Quero et al., 2007). </a:t>
          </a:r>
        </a:p>
      </dgm:t>
    </dgm:pt>
    <dgm:pt modelId="{93895389-13CD-4F14-84FD-17856F4A99E1}" type="parTrans" cxnId="{7BE6A2D6-8020-4DC2-A5EB-B80DCC019755}">
      <dgm:prSet/>
      <dgm:spPr/>
      <dgm:t>
        <a:bodyPr/>
        <a:lstStyle/>
        <a:p>
          <a:pPr algn="just"/>
          <a:endParaRPr lang="es-ES" sz="5400"/>
        </a:p>
      </dgm:t>
    </dgm:pt>
    <dgm:pt modelId="{1CB5DB7D-0872-488B-9AB5-B582288B6193}" type="sibTrans" cxnId="{7BE6A2D6-8020-4DC2-A5EB-B80DCC019755}">
      <dgm:prSet/>
      <dgm:spPr/>
      <dgm:t>
        <a:bodyPr/>
        <a:lstStyle/>
        <a:p>
          <a:pPr algn="just"/>
          <a:endParaRPr lang="es-ES" sz="5400"/>
        </a:p>
      </dgm:t>
    </dgm:pt>
    <dgm:pt modelId="{21DA6A16-CDF9-4BD8-A396-064CFDCA01E3}">
      <dgm:prSet phldrT="[Texto]" custT="1"/>
      <dgm:spPr/>
      <dgm:t>
        <a:bodyPr/>
        <a:lstStyle/>
        <a:p>
          <a:pPr algn="just"/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Se mejora la fertilidad del suelo respecto a los monocultivos. </a:t>
          </a:r>
        </a:p>
      </dgm:t>
    </dgm:pt>
    <dgm:pt modelId="{A26313C3-FD3B-4E54-9E48-E92DF8E0FA25}" type="parTrans" cxnId="{8308CAE1-176A-4FAF-A264-A7D9EA4D3B48}">
      <dgm:prSet/>
      <dgm:spPr/>
      <dgm:t>
        <a:bodyPr/>
        <a:lstStyle/>
        <a:p>
          <a:pPr algn="just"/>
          <a:endParaRPr lang="es-ES" sz="5400"/>
        </a:p>
      </dgm:t>
    </dgm:pt>
    <dgm:pt modelId="{7620432A-AFC3-4187-BA88-763D5FFFB996}" type="sibTrans" cxnId="{8308CAE1-176A-4FAF-A264-A7D9EA4D3B48}">
      <dgm:prSet/>
      <dgm:spPr/>
      <dgm:t>
        <a:bodyPr/>
        <a:lstStyle/>
        <a:p>
          <a:pPr algn="just"/>
          <a:endParaRPr lang="es-ES" sz="5400"/>
        </a:p>
      </dgm:t>
    </dgm:pt>
    <dgm:pt modelId="{B9E1E173-80A2-4E9D-91CB-758E75BFEF6E}">
      <dgm:prSet phldrT="[Texto]" custT="1"/>
      <dgm:spPr/>
      <dgm:t>
        <a:bodyPr/>
        <a:lstStyle/>
        <a:p>
          <a:pPr algn="just"/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Mayor intercepción de luz y distribución estacional de biomasa, más homogénea (Zaragoza et al., 2009). </a:t>
          </a:r>
        </a:p>
      </dgm:t>
    </dgm:pt>
    <dgm:pt modelId="{EEB1C403-84F7-4A85-A6F2-2E7346E167FD}" type="sibTrans" cxnId="{F0C83869-80FB-453A-9499-95DFCF1A749C}">
      <dgm:prSet/>
      <dgm:spPr/>
      <dgm:t>
        <a:bodyPr/>
        <a:lstStyle/>
        <a:p>
          <a:pPr algn="just"/>
          <a:endParaRPr lang="es-ES" sz="5400"/>
        </a:p>
      </dgm:t>
    </dgm:pt>
    <dgm:pt modelId="{EC4A3520-BCFD-47B1-B73A-353406E25176}" type="parTrans" cxnId="{F0C83869-80FB-453A-9499-95DFCF1A749C}">
      <dgm:prSet/>
      <dgm:spPr/>
      <dgm:t>
        <a:bodyPr/>
        <a:lstStyle/>
        <a:p>
          <a:pPr algn="just"/>
          <a:endParaRPr lang="es-ES" sz="5400"/>
        </a:p>
      </dgm:t>
    </dgm:pt>
    <dgm:pt modelId="{7A273EB5-BE47-4F29-83CF-239A1A331E85}">
      <dgm:prSet phldrT="[Texto]" custT="1"/>
      <dgm:spPr/>
      <dgm:t>
        <a:bodyPr/>
        <a:lstStyle/>
        <a:p>
          <a:pPr algn="just"/>
          <a:r>
            <a:rPr lang="es-E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Mayor aporte de nitrógeno atmosférico</a:t>
          </a:r>
        </a:p>
      </dgm:t>
    </dgm:pt>
    <dgm:pt modelId="{266239D4-256D-493A-84E6-77905962D343}" type="parTrans" cxnId="{C0A15566-58B3-4DFC-91FD-011121B42866}">
      <dgm:prSet/>
      <dgm:spPr/>
      <dgm:t>
        <a:bodyPr/>
        <a:lstStyle/>
        <a:p>
          <a:pPr algn="just"/>
          <a:endParaRPr lang="es-ES" sz="5400"/>
        </a:p>
      </dgm:t>
    </dgm:pt>
    <dgm:pt modelId="{FBAD8ED2-1392-4482-B9C8-D391FF3EE0CE}" type="sibTrans" cxnId="{C0A15566-58B3-4DFC-91FD-011121B42866}">
      <dgm:prSet/>
      <dgm:spPr/>
      <dgm:t>
        <a:bodyPr/>
        <a:lstStyle/>
        <a:p>
          <a:pPr algn="just"/>
          <a:endParaRPr lang="es-ES" sz="5400"/>
        </a:p>
      </dgm:t>
    </dgm:pt>
    <dgm:pt modelId="{F108F514-64CD-4928-ACF8-5EDFB1B4C392}" type="pres">
      <dgm:prSet presAssocID="{2742B07C-30C2-4F68-9511-788C9E58F148}" presName="arrowDiagram" presStyleCnt="0">
        <dgm:presLayoutVars>
          <dgm:chMax val="5"/>
          <dgm:dir/>
          <dgm:resizeHandles val="exact"/>
        </dgm:presLayoutVars>
      </dgm:prSet>
      <dgm:spPr/>
    </dgm:pt>
    <dgm:pt modelId="{787938D9-02B1-4B1D-AB71-00244348E41B}" type="pres">
      <dgm:prSet presAssocID="{2742B07C-30C2-4F68-9511-788C9E58F148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19A720"/>
          </a:solidFill>
        </a:ln>
      </dgm:spPr>
    </dgm:pt>
    <dgm:pt modelId="{9B432838-CEFC-4B72-8664-018A1F61692B}" type="pres">
      <dgm:prSet presAssocID="{2742B07C-30C2-4F68-9511-788C9E58F148}" presName="arrowDiagram4" presStyleCnt="0"/>
      <dgm:spPr/>
    </dgm:pt>
    <dgm:pt modelId="{0F268B95-285A-4B89-8D9B-D14F8B088281}" type="pres">
      <dgm:prSet presAssocID="{21DA6A16-CDF9-4BD8-A396-064CFDCA01E3}" presName="bullet4a" presStyleLbl="node1" presStyleIdx="0" presStyleCnt="4"/>
      <dgm:spPr>
        <a:solidFill>
          <a:srgbClr val="63EBAA"/>
        </a:solidFill>
        <a:ln>
          <a:solidFill>
            <a:srgbClr val="C1EDD3"/>
          </a:solidFill>
        </a:ln>
      </dgm:spPr>
    </dgm:pt>
    <dgm:pt modelId="{D2B0A7ED-FDF9-411B-9CAA-634410E7F89D}" type="pres">
      <dgm:prSet presAssocID="{21DA6A16-CDF9-4BD8-A396-064CFDCA01E3}" presName="textBox4a" presStyleLbl="revTx" presStyleIdx="0" presStyleCnt="4" custScaleX="133144" custScaleY="75328">
        <dgm:presLayoutVars>
          <dgm:bulletEnabled val="1"/>
        </dgm:presLayoutVars>
      </dgm:prSet>
      <dgm:spPr/>
    </dgm:pt>
    <dgm:pt modelId="{10E2E022-9EDA-4F36-8D3D-3ACB0EDB279B}" type="pres">
      <dgm:prSet presAssocID="{7A273EB5-BE47-4F29-83CF-239A1A331E85}" presName="bullet4b" presStyleLbl="node1" presStyleIdx="1" presStyleCnt="4"/>
      <dgm:spPr>
        <a:solidFill>
          <a:srgbClr val="63EBAA"/>
        </a:solidFill>
        <a:ln>
          <a:solidFill>
            <a:srgbClr val="C1EDD3"/>
          </a:solidFill>
        </a:ln>
      </dgm:spPr>
    </dgm:pt>
    <dgm:pt modelId="{8F2A3BC3-6CD0-4CEF-BC09-241BCB072205}" type="pres">
      <dgm:prSet presAssocID="{7A273EB5-BE47-4F29-83CF-239A1A331E85}" presName="textBox4b" presStyleLbl="revTx" presStyleIdx="1" presStyleCnt="4" custScaleX="89520" custScaleY="75328">
        <dgm:presLayoutVars>
          <dgm:bulletEnabled val="1"/>
        </dgm:presLayoutVars>
      </dgm:prSet>
      <dgm:spPr/>
    </dgm:pt>
    <dgm:pt modelId="{2902D062-EBD6-4C59-A345-B15E6E979497}" type="pres">
      <dgm:prSet presAssocID="{B9E1E173-80A2-4E9D-91CB-758E75BFEF6E}" presName="bullet4c" presStyleLbl="node1" presStyleIdx="2" presStyleCnt="4"/>
      <dgm:spPr>
        <a:solidFill>
          <a:srgbClr val="63EBAA"/>
        </a:solidFill>
        <a:ln>
          <a:solidFill>
            <a:srgbClr val="C1EDD3"/>
          </a:solidFill>
        </a:ln>
      </dgm:spPr>
    </dgm:pt>
    <dgm:pt modelId="{CD617CD5-CACA-4B7C-867C-EA2B33327134}" type="pres">
      <dgm:prSet presAssocID="{B9E1E173-80A2-4E9D-91CB-758E75BFEF6E}" presName="textBox4c" presStyleLbl="revTx" presStyleIdx="2" presStyleCnt="4" custScaleX="101228" custScaleY="75328">
        <dgm:presLayoutVars>
          <dgm:bulletEnabled val="1"/>
        </dgm:presLayoutVars>
      </dgm:prSet>
      <dgm:spPr/>
    </dgm:pt>
    <dgm:pt modelId="{496C716F-A9DB-4ED8-B123-F788DB8A2FE0}" type="pres">
      <dgm:prSet presAssocID="{4CA14B65-8D41-490E-B8D4-D2E0414DB172}" presName="bullet4d" presStyleLbl="node1" presStyleIdx="3" presStyleCnt="4"/>
      <dgm:spPr>
        <a:solidFill>
          <a:srgbClr val="63EBAA"/>
        </a:solidFill>
        <a:ln>
          <a:solidFill>
            <a:srgbClr val="C1EDD3"/>
          </a:solidFill>
        </a:ln>
      </dgm:spPr>
    </dgm:pt>
    <dgm:pt modelId="{3608AFD7-A3FE-4FC8-90D4-9D0D6041E359}" type="pres">
      <dgm:prSet presAssocID="{4CA14B65-8D41-490E-B8D4-D2E0414DB172}" presName="textBox4d" presStyleLbl="revTx" presStyleIdx="3" presStyleCnt="4" custScaleY="75328">
        <dgm:presLayoutVars>
          <dgm:bulletEnabled val="1"/>
        </dgm:presLayoutVars>
      </dgm:prSet>
      <dgm:spPr/>
    </dgm:pt>
  </dgm:ptLst>
  <dgm:cxnLst>
    <dgm:cxn modelId="{C559B50B-C68C-4E7C-8E6D-EB14172D3329}" type="presOf" srcId="{4CA14B65-8D41-490E-B8D4-D2E0414DB172}" destId="{3608AFD7-A3FE-4FC8-90D4-9D0D6041E359}" srcOrd="0" destOrd="0" presId="urn:microsoft.com/office/officeart/2005/8/layout/arrow2"/>
    <dgm:cxn modelId="{C3D17F14-82AD-461C-9131-933A37C32E99}" type="presOf" srcId="{B9E1E173-80A2-4E9D-91CB-758E75BFEF6E}" destId="{CD617CD5-CACA-4B7C-867C-EA2B33327134}" srcOrd="0" destOrd="0" presId="urn:microsoft.com/office/officeart/2005/8/layout/arrow2"/>
    <dgm:cxn modelId="{065A1D2E-2ADF-41E6-8832-49C951A9F85C}" type="presOf" srcId="{7A273EB5-BE47-4F29-83CF-239A1A331E85}" destId="{8F2A3BC3-6CD0-4CEF-BC09-241BCB072205}" srcOrd="0" destOrd="0" presId="urn:microsoft.com/office/officeart/2005/8/layout/arrow2"/>
    <dgm:cxn modelId="{C0A15566-58B3-4DFC-91FD-011121B42866}" srcId="{2742B07C-30C2-4F68-9511-788C9E58F148}" destId="{7A273EB5-BE47-4F29-83CF-239A1A331E85}" srcOrd="1" destOrd="0" parTransId="{266239D4-256D-493A-84E6-77905962D343}" sibTransId="{FBAD8ED2-1392-4482-B9C8-D391FF3EE0CE}"/>
    <dgm:cxn modelId="{0138C866-4656-4761-A536-331DDE44AE07}" type="presOf" srcId="{2742B07C-30C2-4F68-9511-788C9E58F148}" destId="{F108F514-64CD-4928-ACF8-5EDFB1B4C392}" srcOrd="0" destOrd="0" presId="urn:microsoft.com/office/officeart/2005/8/layout/arrow2"/>
    <dgm:cxn modelId="{F0C83869-80FB-453A-9499-95DFCF1A749C}" srcId="{2742B07C-30C2-4F68-9511-788C9E58F148}" destId="{B9E1E173-80A2-4E9D-91CB-758E75BFEF6E}" srcOrd="2" destOrd="0" parTransId="{EC4A3520-BCFD-47B1-B73A-353406E25176}" sibTransId="{EEB1C403-84F7-4A85-A6F2-2E7346E167FD}"/>
    <dgm:cxn modelId="{4705BCCD-FE67-4711-B41F-0B0D41CB415D}" type="presOf" srcId="{21DA6A16-CDF9-4BD8-A396-064CFDCA01E3}" destId="{D2B0A7ED-FDF9-411B-9CAA-634410E7F89D}" srcOrd="0" destOrd="0" presId="urn:microsoft.com/office/officeart/2005/8/layout/arrow2"/>
    <dgm:cxn modelId="{7BE6A2D6-8020-4DC2-A5EB-B80DCC019755}" srcId="{2742B07C-30C2-4F68-9511-788C9E58F148}" destId="{4CA14B65-8D41-490E-B8D4-D2E0414DB172}" srcOrd="3" destOrd="0" parTransId="{93895389-13CD-4F14-84FD-17856F4A99E1}" sibTransId="{1CB5DB7D-0872-488B-9AB5-B582288B6193}"/>
    <dgm:cxn modelId="{8308CAE1-176A-4FAF-A264-A7D9EA4D3B48}" srcId="{2742B07C-30C2-4F68-9511-788C9E58F148}" destId="{21DA6A16-CDF9-4BD8-A396-064CFDCA01E3}" srcOrd="0" destOrd="0" parTransId="{A26313C3-FD3B-4E54-9E48-E92DF8E0FA25}" sibTransId="{7620432A-AFC3-4187-BA88-763D5FFFB996}"/>
    <dgm:cxn modelId="{26C07F92-3826-42D3-B94E-7546F15861FB}" type="presParOf" srcId="{F108F514-64CD-4928-ACF8-5EDFB1B4C392}" destId="{787938D9-02B1-4B1D-AB71-00244348E41B}" srcOrd="0" destOrd="0" presId="urn:microsoft.com/office/officeart/2005/8/layout/arrow2"/>
    <dgm:cxn modelId="{7EA90ABD-1AF5-4E24-8851-E1BCD2BFAD12}" type="presParOf" srcId="{F108F514-64CD-4928-ACF8-5EDFB1B4C392}" destId="{9B432838-CEFC-4B72-8664-018A1F61692B}" srcOrd="1" destOrd="0" presId="urn:microsoft.com/office/officeart/2005/8/layout/arrow2"/>
    <dgm:cxn modelId="{E4E0E797-EEBC-41E3-97D0-04BECD9B8E7D}" type="presParOf" srcId="{9B432838-CEFC-4B72-8664-018A1F61692B}" destId="{0F268B95-285A-4B89-8D9B-D14F8B088281}" srcOrd="0" destOrd="0" presId="urn:microsoft.com/office/officeart/2005/8/layout/arrow2"/>
    <dgm:cxn modelId="{C01620D1-2E69-4D2B-A354-F8CC5AC1F560}" type="presParOf" srcId="{9B432838-CEFC-4B72-8664-018A1F61692B}" destId="{D2B0A7ED-FDF9-411B-9CAA-634410E7F89D}" srcOrd="1" destOrd="0" presId="urn:microsoft.com/office/officeart/2005/8/layout/arrow2"/>
    <dgm:cxn modelId="{8A97C03B-D47A-40E3-AD77-AB736D6A07FB}" type="presParOf" srcId="{9B432838-CEFC-4B72-8664-018A1F61692B}" destId="{10E2E022-9EDA-4F36-8D3D-3ACB0EDB279B}" srcOrd="2" destOrd="0" presId="urn:microsoft.com/office/officeart/2005/8/layout/arrow2"/>
    <dgm:cxn modelId="{E7E98755-41C9-464B-8B96-9283B8BA5F56}" type="presParOf" srcId="{9B432838-CEFC-4B72-8664-018A1F61692B}" destId="{8F2A3BC3-6CD0-4CEF-BC09-241BCB072205}" srcOrd="3" destOrd="0" presId="urn:microsoft.com/office/officeart/2005/8/layout/arrow2"/>
    <dgm:cxn modelId="{2D858DE9-E032-4F8F-99F4-F1214E068934}" type="presParOf" srcId="{9B432838-CEFC-4B72-8664-018A1F61692B}" destId="{2902D062-EBD6-4C59-A345-B15E6E979497}" srcOrd="4" destOrd="0" presId="urn:microsoft.com/office/officeart/2005/8/layout/arrow2"/>
    <dgm:cxn modelId="{F11DD2D5-4A39-4350-976D-1DBFB573A9F9}" type="presParOf" srcId="{9B432838-CEFC-4B72-8664-018A1F61692B}" destId="{CD617CD5-CACA-4B7C-867C-EA2B33327134}" srcOrd="5" destOrd="0" presId="urn:microsoft.com/office/officeart/2005/8/layout/arrow2"/>
    <dgm:cxn modelId="{316B5533-EF48-4606-A976-FBAF1E9FDC86}" type="presParOf" srcId="{9B432838-CEFC-4B72-8664-018A1F61692B}" destId="{496C716F-A9DB-4ED8-B123-F788DB8A2FE0}" srcOrd="6" destOrd="0" presId="urn:microsoft.com/office/officeart/2005/8/layout/arrow2"/>
    <dgm:cxn modelId="{58147E64-954D-4855-AF99-094F8B262671}" type="presParOf" srcId="{9B432838-CEFC-4B72-8664-018A1F61692B}" destId="{3608AFD7-A3FE-4FC8-90D4-9D0D6041E359}" srcOrd="7" destOrd="0" presId="urn:microsoft.com/office/officeart/2005/8/layout/arrow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18E14B-E6C1-4C4C-9221-E2F5E5C516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9A7F6ED-8751-405E-BF46-A45A09D11959}">
      <dgm:prSet phldrT="[Texto]"/>
      <dgm:spPr>
        <a:solidFill>
          <a:srgbClr val="EAFAF1"/>
        </a:solidFill>
        <a:ln>
          <a:solidFill>
            <a:srgbClr val="19A720"/>
          </a:solidFill>
        </a:ln>
      </dgm:spPr>
      <dgm:t>
        <a:bodyPr/>
        <a:lstStyle/>
        <a:p>
          <a:pPr algn="just"/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las ultimas décadas se ha dado los primeros avances importantes en el mejoramiento de forrajes y uso de praderas.</a:t>
          </a:r>
        </a:p>
      </dgm:t>
    </dgm:pt>
    <dgm:pt modelId="{088248D3-1028-4E2D-BAD4-B918E3B1F0FF}" type="parTrans" cxnId="{CF767240-BF8C-4C02-8759-C9869536DF81}">
      <dgm:prSet/>
      <dgm:spPr/>
      <dgm:t>
        <a:bodyPr/>
        <a:lstStyle/>
        <a:p>
          <a:endParaRPr lang="es-ES"/>
        </a:p>
      </dgm:t>
    </dgm:pt>
    <dgm:pt modelId="{C7AC7E95-0F79-44EC-B943-EEEF46A6DF0A}" type="sibTrans" cxnId="{CF767240-BF8C-4C02-8759-C9869536DF81}">
      <dgm:prSet/>
      <dgm:spPr>
        <a:ln>
          <a:solidFill>
            <a:srgbClr val="19A720"/>
          </a:solidFill>
        </a:ln>
      </dgm:spPr>
      <dgm:t>
        <a:bodyPr/>
        <a:lstStyle/>
        <a:p>
          <a:endParaRPr lang="es-ES"/>
        </a:p>
      </dgm:t>
    </dgm:pt>
    <dgm:pt modelId="{E40A4EEB-EA57-4155-A028-9EB97DF524E2}">
      <dgm:prSet phldrT="[Texto]"/>
      <dgm:spPr>
        <a:solidFill>
          <a:srgbClr val="EAFAF1"/>
        </a:solidFill>
        <a:ln>
          <a:solidFill>
            <a:srgbClr val="19A720"/>
          </a:solidFill>
        </a:ln>
      </dgm:spPr>
      <dgm:t>
        <a:bodyPr/>
        <a:lstStyle/>
        <a:p>
          <a:pPr algn="just"/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 lo que han visto la necesidad de indagar sobre la digestibilidad in situ y el valor nutricional del pasto Saboya asociadas con las leguminosas forrajeras.</a:t>
          </a:r>
        </a:p>
      </dgm:t>
    </dgm:pt>
    <dgm:pt modelId="{2EFEADB2-E4EC-4A2E-8339-9EDD63CDF1C8}" type="parTrans" cxnId="{10D85C73-845A-43B1-A937-94471E27D11E}">
      <dgm:prSet/>
      <dgm:spPr/>
      <dgm:t>
        <a:bodyPr/>
        <a:lstStyle/>
        <a:p>
          <a:endParaRPr lang="es-ES"/>
        </a:p>
      </dgm:t>
    </dgm:pt>
    <dgm:pt modelId="{58430685-8FD7-483E-9803-2BDB263D6962}" type="sibTrans" cxnId="{10D85C73-845A-43B1-A937-94471E27D11E}">
      <dgm:prSet/>
      <dgm:spPr/>
      <dgm:t>
        <a:bodyPr/>
        <a:lstStyle/>
        <a:p>
          <a:endParaRPr lang="es-ES"/>
        </a:p>
      </dgm:t>
    </dgm:pt>
    <dgm:pt modelId="{4C38873E-4737-4931-9650-ED6E3C192237}">
      <dgm:prSet phldrT="[Texto]"/>
      <dgm:spPr>
        <a:solidFill>
          <a:srgbClr val="EAFAF1"/>
        </a:solidFill>
        <a:ln>
          <a:solidFill>
            <a:srgbClr val="19A720"/>
          </a:solidFill>
        </a:ln>
      </dgm:spPr>
      <dgm:t>
        <a:bodyPr/>
        <a:lstStyle/>
        <a:p>
          <a:pPr algn="just"/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digestibilidad y el valor nutricional del pasto </a:t>
          </a:r>
          <a:r>
            <a:rPr lang="es-E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saboya</a:t>
          </a:r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las leguminosas forrajeras son muy importantes para el animal, de esto depende la producción del animal en cuanto a la carne y lo lácteo </a:t>
          </a:r>
        </a:p>
      </dgm:t>
    </dgm:pt>
    <dgm:pt modelId="{455AE437-8922-4E00-B524-77BEFF911B31}" type="parTrans" cxnId="{17FE48AF-8272-44C0-8A80-613AE94F2C44}">
      <dgm:prSet/>
      <dgm:spPr/>
      <dgm:t>
        <a:bodyPr/>
        <a:lstStyle/>
        <a:p>
          <a:endParaRPr lang="es-ES"/>
        </a:p>
      </dgm:t>
    </dgm:pt>
    <dgm:pt modelId="{2AE92D0A-EC00-4CE3-95B2-559E438FF4A0}" type="sibTrans" cxnId="{17FE48AF-8272-44C0-8A80-613AE94F2C44}">
      <dgm:prSet/>
      <dgm:spPr/>
      <dgm:t>
        <a:bodyPr/>
        <a:lstStyle/>
        <a:p>
          <a:endParaRPr lang="es-ES"/>
        </a:p>
      </dgm:t>
    </dgm:pt>
    <dgm:pt modelId="{05A63F4D-CD47-45FE-9BD5-464FF79B8712}" type="pres">
      <dgm:prSet presAssocID="{2A18E14B-E6C1-4C4C-9221-E2F5E5C5160E}" presName="Name0" presStyleCnt="0">
        <dgm:presLayoutVars>
          <dgm:chMax val="7"/>
          <dgm:chPref val="7"/>
          <dgm:dir/>
        </dgm:presLayoutVars>
      </dgm:prSet>
      <dgm:spPr/>
    </dgm:pt>
    <dgm:pt modelId="{7A404D44-CCFC-47F4-8922-4F3E8DC6B61C}" type="pres">
      <dgm:prSet presAssocID="{2A18E14B-E6C1-4C4C-9221-E2F5E5C5160E}" presName="Name1" presStyleCnt="0"/>
      <dgm:spPr/>
    </dgm:pt>
    <dgm:pt modelId="{9EB43F37-1A6F-4573-B50D-2E71DA254AEA}" type="pres">
      <dgm:prSet presAssocID="{2A18E14B-E6C1-4C4C-9221-E2F5E5C5160E}" presName="cycle" presStyleCnt="0"/>
      <dgm:spPr/>
    </dgm:pt>
    <dgm:pt modelId="{406F964B-8361-41DE-9242-3D1AD9E4A8AD}" type="pres">
      <dgm:prSet presAssocID="{2A18E14B-E6C1-4C4C-9221-E2F5E5C5160E}" presName="srcNode" presStyleLbl="node1" presStyleIdx="0" presStyleCnt="3"/>
      <dgm:spPr/>
    </dgm:pt>
    <dgm:pt modelId="{829D99C2-E56C-468D-A770-D4B336180BD9}" type="pres">
      <dgm:prSet presAssocID="{2A18E14B-E6C1-4C4C-9221-E2F5E5C5160E}" presName="conn" presStyleLbl="parChTrans1D2" presStyleIdx="0" presStyleCnt="1"/>
      <dgm:spPr/>
    </dgm:pt>
    <dgm:pt modelId="{3CFB0324-70E1-4866-B945-C0E38408DD30}" type="pres">
      <dgm:prSet presAssocID="{2A18E14B-E6C1-4C4C-9221-E2F5E5C5160E}" presName="extraNode" presStyleLbl="node1" presStyleIdx="0" presStyleCnt="3"/>
      <dgm:spPr/>
    </dgm:pt>
    <dgm:pt modelId="{215AEE05-F5B9-48A9-B64E-047042518E27}" type="pres">
      <dgm:prSet presAssocID="{2A18E14B-E6C1-4C4C-9221-E2F5E5C5160E}" presName="dstNode" presStyleLbl="node1" presStyleIdx="0" presStyleCnt="3"/>
      <dgm:spPr/>
    </dgm:pt>
    <dgm:pt modelId="{F9F3EA05-8291-4ED7-946E-09DD633691D2}" type="pres">
      <dgm:prSet presAssocID="{99A7F6ED-8751-405E-BF46-A45A09D11959}" presName="text_1" presStyleLbl="node1" presStyleIdx="0" presStyleCnt="3">
        <dgm:presLayoutVars>
          <dgm:bulletEnabled val="1"/>
        </dgm:presLayoutVars>
      </dgm:prSet>
      <dgm:spPr/>
    </dgm:pt>
    <dgm:pt modelId="{9D04C3C7-5571-454C-8C8A-700DA03B3EA1}" type="pres">
      <dgm:prSet presAssocID="{99A7F6ED-8751-405E-BF46-A45A09D11959}" presName="accent_1" presStyleCnt="0"/>
      <dgm:spPr/>
    </dgm:pt>
    <dgm:pt modelId="{90F05A0D-917C-41CC-BF25-70DBFFB23BB7}" type="pres">
      <dgm:prSet presAssocID="{99A7F6ED-8751-405E-BF46-A45A09D11959}" presName="accentRepeatNode" presStyleLbl="solidFgAcc1" presStyleIdx="0" presStyleCnt="3" custScaleX="114177" custScaleY="120276" custLinFactNeighborY="-684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19A720"/>
          </a:solidFill>
        </a:ln>
      </dgm:spPr>
    </dgm:pt>
    <dgm:pt modelId="{642F7018-30AA-4FA6-9344-78AF05B29971}" type="pres">
      <dgm:prSet presAssocID="{E40A4EEB-EA57-4155-A028-9EB97DF524E2}" presName="text_2" presStyleLbl="node1" presStyleIdx="1" presStyleCnt="3">
        <dgm:presLayoutVars>
          <dgm:bulletEnabled val="1"/>
        </dgm:presLayoutVars>
      </dgm:prSet>
      <dgm:spPr/>
    </dgm:pt>
    <dgm:pt modelId="{726BC138-54C4-4549-B8AE-397CDF5497E7}" type="pres">
      <dgm:prSet presAssocID="{E40A4EEB-EA57-4155-A028-9EB97DF524E2}" presName="accent_2" presStyleCnt="0"/>
      <dgm:spPr/>
    </dgm:pt>
    <dgm:pt modelId="{15F8B531-0B6B-4A45-867B-D6E4B08EC4E4}" type="pres">
      <dgm:prSet presAssocID="{E40A4EEB-EA57-4155-A028-9EB97DF524E2}" presName="accentRepeatNode" presStyleLbl="solidFgAcc1" presStyleIdx="1" presStyleCnt="3" custScaleX="124057" custScaleY="121649" custLinFactNeighborX="-14858" custLinFactNeighborY="-82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19A720"/>
          </a:solidFill>
        </a:ln>
      </dgm:spPr>
    </dgm:pt>
    <dgm:pt modelId="{626CA61D-F700-471A-8DCB-E92ED023C06C}" type="pres">
      <dgm:prSet presAssocID="{4C38873E-4737-4931-9650-ED6E3C192237}" presName="text_3" presStyleLbl="node1" presStyleIdx="2" presStyleCnt="3">
        <dgm:presLayoutVars>
          <dgm:bulletEnabled val="1"/>
        </dgm:presLayoutVars>
      </dgm:prSet>
      <dgm:spPr/>
    </dgm:pt>
    <dgm:pt modelId="{4FA9316F-80CE-40E0-BBE3-CAEE863E443C}" type="pres">
      <dgm:prSet presAssocID="{4C38873E-4737-4931-9650-ED6E3C192237}" presName="accent_3" presStyleCnt="0"/>
      <dgm:spPr/>
    </dgm:pt>
    <dgm:pt modelId="{E49379CB-7198-4632-ADFE-22EB6A00C003}" type="pres">
      <dgm:prSet presAssocID="{4C38873E-4737-4931-9650-ED6E3C192237}" presName="accentRepeatNode" presStyleLbl="solidFgAcc1" presStyleIdx="2" presStyleCnt="3" custScaleX="121265" custScaleY="11351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19A720"/>
          </a:solidFill>
        </a:ln>
      </dgm:spPr>
    </dgm:pt>
  </dgm:ptLst>
  <dgm:cxnLst>
    <dgm:cxn modelId="{CF767240-BF8C-4C02-8759-C9869536DF81}" srcId="{2A18E14B-E6C1-4C4C-9221-E2F5E5C5160E}" destId="{99A7F6ED-8751-405E-BF46-A45A09D11959}" srcOrd="0" destOrd="0" parTransId="{088248D3-1028-4E2D-BAD4-B918E3B1F0FF}" sibTransId="{C7AC7E95-0F79-44EC-B943-EEEF46A6DF0A}"/>
    <dgm:cxn modelId="{10D85C73-845A-43B1-A937-94471E27D11E}" srcId="{2A18E14B-E6C1-4C4C-9221-E2F5E5C5160E}" destId="{E40A4EEB-EA57-4155-A028-9EB97DF524E2}" srcOrd="1" destOrd="0" parTransId="{2EFEADB2-E4EC-4A2E-8339-9EDD63CDF1C8}" sibTransId="{58430685-8FD7-483E-9803-2BDB263D6962}"/>
    <dgm:cxn modelId="{780197A5-B5EE-489F-B06C-793904D51A04}" type="presOf" srcId="{C7AC7E95-0F79-44EC-B943-EEEF46A6DF0A}" destId="{829D99C2-E56C-468D-A770-D4B336180BD9}" srcOrd="0" destOrd="0" presId="urn:microsoft.com/office/officeart/2008/layout/VerticalCurvedList"/>
    <dgm:cxn modelId="{17FE48AF-8272-44C0-8A80-613AE94F2C44}" srcId="{2A18E14B-E6C1-4C4C-9221-E2F5E5C5160E}" destId="{4C38873E-4737-4931-9650-ED6E3C192237}" srcOrd="2" destOrd="0" parTransId="{455AE437-8922-4E00-B524-77BEFF911B31}" sibTransId="{2AE92D0A-EC00-4CE3-95B2-559E438FF4A0}"/>
    <dgm:cxn modelId="{DFE9DFE2-3542-4C30-A99B-A822929E3FEB}" type="presOf" srcId="{4C38873E-4737-4931-9650-ED6E3C192237}" destId="{626CA61D-F700-471A-8DCB-E92ED023C06C}" srcOrd="0" destOrd="0" presId="urn:microsoft.com/office/officeart/2008/layout/VerticalCurvedList"/>
    <dgm:cxn modelId="{EF32E2E5-4F82-416E-A301-BB7D5D9F8142}" type="presOf" srcId="{2A18E14B-E6C1-4C4C-9221-E2F5E5C5160E}" destId="{05A63F4D-CD47-45FE-9BD5-464FF79B8712}" srcOrd="0" destOrd="0" presId="urn:microsoft.com/office/officeart/2008/layout/VerticalCurvedList"/>
    <dgm:cxn modelId="{68D247EE-1CE8-418B-B2BA-0E741561AD35}" type="presOf" srcId="{99A7F6ED-8751-405E-BF46-A45A09D11959}" destId="{F9F3EA05-8291-4ED7-946E-09DD633691D2}" srcOrd="0" destOrd="0" presId="urn:microsoft.com/office/officeart/2008/layout/VerticalCurvedList"/>
    <dgm:cxn modelId="{6ED49CF2-6FE7-4337-B556-F173811D0B69}" type="presOf" srcId="{E40A4EEB-EA57-4155-A028-9EB97DF524E2}" destId="{642F7018-30AA-4FA6-9344-78AF05B29971}" srcOrd="0" destOrd="0" presId="urn:microsoft.com/office/officeart/2008/layout/VerticalCurvedList"/>
    <dgm:cxn modelId="{B1457D09-E66E-467E-B791-6BAE3B6A4A3B}" type="presParOf" srcId="{05A63F4D-CD47-45FE-9BD5-464FF79B8712}" destId="{7A404D44-CCFC-47F4-8922-4F3E8DC6B61C}" srcOrd="0" destOrd="0" presId="urn:microsoft.com/office/officeart/2008/layout/VerticalCurvedList"/>
    <dgm:cxn modelId="{52174836-441B-4BFD-A296-ABF59145360D}" type="presParOf" srcId="{7A404D44-CCFC-47F4-8922-4F3E8DC6B61C}" destId="{9EB43F37-1A6F-4573-B50D-2E71DA254AEA}" srcOrd="0" destOrd="0" presId="urn:microsoft.com/office/officeart/2008/layout/VerticalCurvedList"/>
    <dgm:cxn modelId="{A7533A28-026D-41B2-980A-8BB2149E6481}" type="presParOf" srcId="{9EB43F37-1A6F-4573-B50D-2E71DA254AEA}" destId="{406F964B-8361-41DE-9242-3D1AD9E4A8AD}" srcOrd="0" destOrd="0" presId="urn:microsoft.com/office/officeart/2008/layout/VerticalCurvedList"/>
    <dgm:cxn modelId="{6BD524A1-5578-4348-9414-F927967F3C82}" type="presParOf" srcId="{9EB43F37-1A6F-4573-B50D-2E71DA254AEA}" destId="{829D99C2-E56C-468D-A770-D4B336180BD9}" srcOrd="1" destOrd="0" presId="urn:microsoft.com/office/officeart/2008/layout/VerticalCurvedList"/>
    <dgm:cxn modelId="{E9CE6D23-0994-4941-9A19-F10325F4CEF3}" type="presParOf" srcId="{9EB43F37-1A6F-4573-B50D-2E71DA254AEA}" destId="{3CFB0324-70E1-4866-B945-C0E38408DD30}" srcOrd="2" destOrd="0" presId="urn:microsoft.com/office/officeart/2008/layout/VerticalCurvedList"/>
    <dgm:cxn modelId="{87FF7120-378E-49B9-A51E-84A724BCCF45}" type="presParOf" srcId="{9EB43F37-1A6F-4573-B50D-2E71DA254AEA}" destId="{215AEE05-F5B9-48A9-B64E-047042518E27}" srcOrd="3" destOrd="0" presId="urn:microsoft.com/office/officeart/2008/layout/VerticalCurvedList"/>
    <dgm:cxn modelId="{9FE4D9FC-2A84-4B1B-8259-DC1EB1732C1D}" type="presParOf" srcId="{7A404D44-CCFC-47F4-8922-4F3E8DC6B61C}" destId="{F9F3EA05-8291-4ED7-946E-09DD633691D2}" srcOrd="1" destOrd="0" presId="urn:microsoft.com/office/officeart/2008/layout/VerticalCurvedList"/>
    <dgm:cxn modelId="{0242455C-23E4-42E8-944C-66B3206734CF}" type="presParOf" srcId="{7A404D44-CCFC-47F4-8922-4F3E8DC6B61C}" destId="{9D04C3C7-5571-454C-8C8A-700DA03B3EA1}" srcOrd="2" destOrd="0" presId="urn:microsoft.com/office/officeart/2008/layout/VerticalCurvedList"/>
    <dgm:cxn modelId="{E5C6310E-9E51-4CD9-BE47-A8DED6E85536}" type="presParOf" srcId="{9D04C3C7-5571-454C-8C8A-700DA03B3EA1}" destId="{90F05A0D-917C-41CC-BF25-70DBFFB23BB7}" srcOrd="0" destOrd="0" presId="urn:microsoft.com/office/officeart/2008/layout/VerticalCurvedList"/>
    <dgm:cxn modelId="{02091420-6984-455D-9C14-4DE498B44D9A}" type="presParOf" srcId="{7A404D44-CCFC-47F4-8922-4F3E8DC6B61C}" destId="{642F7018-30AA-4FA6-9344-78AF05B29971}" srcOrd="3" destOrd="0" presId="urn:microsoft.com/office/officeart/2008/layout/VerticalCurvedList"/>
    <dgm:cxn modelId="{AFFDC0A9-A935-40B0-8031-7D76089116C7}" type="presParOf" srcId="{7A404D44-CCFC-47F4-8922-4F3E8DC6B61C}" destId="{726BC138-54C4-4549-B8AE-397CDF5497E7}" srcOrd="4" destOrd="0" presId="urn:microsoft.com/office/officeart/2008/layout/VerticalCurvedList"/>
    <dgm:cxn modelId="{1C2D61E5-402D-4A04-B503-FE52F5D22521}" type="presParOf" srcId="{726BC138-54C4-4549-B8AE-397CDF5497E7}" destId="{15F8B531-0B6B-4A45-867B-D6E4B08EC4E4}" srcOrd="0" destOrd="0" presId="urn:microsoft.com/office/officeart/2008/layout/VerticalCurvedList"/>
    <dgm:cxn modelId="{853A49F2-EF60-4DCB-B9FA-0C8F6E78E059}" type="presParOf" srcId="{7A404D44-CCFC-47F4-8922-4F3E8DC6B61C}" destId="{626CA61D-F700-471A-8DCB-E92ED023C06C}" srcOrd="5" destOrd="0" presId="urn:microsoft.com/office/officeart/2008/layout/VerticalCurvedList"/>
    <dgm:cxn modelId="{FBA5E242-77F0-4897-A7C7-82A14FFF3C85}" type="presParOf" srcId="{7A404D44-CCFC-47F4-8922-4F3E8DC6B61C}" destId="{4FA9316F-80CE-40E0-BBE3-CAEE863E443C}" srcOrd="6" destOrd="0" presId="urn:microsoft.com/office/officeart/2008/layout/VerticalCurvedList"/>
    <dgm:cxn modelId="{2D1A2CAA-340C-40EE-9758-10F37C47B2A3}" type="presParOf" srcId="{4FA9316F-80CE-40E0-BBE3-CAEE863E443C}" destId="{E49379CB-7198-4632-ADFE-22EB6A00C0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938D9-02B1-4B1D-AB71-00244348E41B}">
      <dsp:nvSpPr>
        <dsp:cNvPr id="0" name=""/>
        <dsp:cNvSpPr/>
      </dsp:nvSpPr>
      <dsp:spPr>
        <a:xfrm>
          <a:off x="811407" y="0"/>
          <a:ext cx="7316012" cy="4572508"/>
        </a:xfrm>
        <a:prstGeom prst="swooshArrow">
          <a:avLst>
            <a:gd name="adj1" fmla="val 25000"/>
            <a:gd name="adj2" fmla="val 2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19A72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68B95-285A-4B89-8D9B-D14F8B088281}">
      <dsp:nvSpPr>
        <dsp:cNvPr id="0" name=""/>
        <dsp:cNvSpPr/>
      </dsp:nvSpPr>
      <dsp:spPr>
        <a:xfrm>
          <a:off x="1532034" y="3400116"/>
          <a:ext cx="168268" cy="168268"/>
        </a:xfrm>
        <a:prstGeom prst="ellipse">
          <a:avLst/>
        </a:prstGeom>
        <a:solidFill>
          <a:srgbClr val="63EBAA"/>
        </a:solidFill>
        <a:ln w="25400" cap="flat" cmpd="sng" algn="ctr">
          <a:solidFill>
            <a:srgbClr val="C1EDD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0A7ED-FDF9-411B-9CAA-634410E7F89D}">
      <dsp:nvSpPr>
        <dsp:cNvPr id="0" name=""/>
        <dsp:cNvSpPr/>
      </dsp:nvSpPr>
      <dsp:spPr>
        <a:xfrm>
          <a:off x="1408846" y="3618498"/>
          <a:ext cx="1665682" cy="819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62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 mejora la fertilidad del suelo respecto a los monocultivos. </a:t>
          </a:r>
        </a:p>
      </dsp:txBody>
      <dsp:txXfrm>
        <a:off x="1408846" y="3618498"/>
        <a:ext cx="1665682" cy="819762"/>
      </dsp:txXfrm>
    </dsp:sp>
    <dsp:sp modelId="{10E2E022-9EDA-4F36-8D3D-3ACB0EDB279B}">
      <dsp:nvSpPr>
        <dsp:cNvPr id="0" name=""/>
        <dsp:cNvSpPr/>
      </dsp:nvSpPr>
      <dsp:spPr>
        <a:xfrm>
          <a:off x="2720886" y="2336551"/>
          <a:ext cx="292640" cy="292640"/>
        </a:xfrm>
        <a:prstGeom prst="ellipse">
          <a:avLst/>
        </a:prstGeom>
        <a:solidFill>
          <a:srgbClr val="63EBAA"/>
        </a:solidFill>
        <a:ln w="25400" cap="flat" cmpd="sng" algn="ctr">
          <a:solidFill>
            <a:srgbClr val="C1EDD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A3BC3-6CD0-4CEF-BC09-241BCB072205}">
      <dsp:nvSpPr>
        <dsp:cNvPr id="0" name=""/>
        <dsp:cNvSpPr/>
      </dsp:nvSpPr>
      <dsp:spPr>
        <a:xfrm>
          <a:off x="2947712" y="2740649"/>
          <a:ext cx="1375351" cy="157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64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Mayor aporte de nitrógeno atmosférico</a:t>
          </a:r>
        </a:p>
      </dsp:txBody>
      <dsp:txXfrm>
        <a:off x="2947712" y="2740649"/>
        <a:ext cx="1375351" cy="1574081"/>
      </dsp:txXfrm>
    </dsp:sp>
    <dsp:sp modelId="{2902D062-EBD6-4C59-A345-B15E6E979497}">
      <dsp:nvSpPr>
        <dsp:cNvPr id="0" name=""/>
        <dsp:cNvSpPr/>
      </dsp:nvSpPr>
      <dsp:spPr>
        <a:xfrm>
          <a:off x="4238959" y="1552823"/>
          <a:ext cx="387748" cy="387748"/>
        </a:xfrm>
        <a:prstGeom prst="ellipse">
          <a:avLst/>
        </a:prstGeom>
        <a:solidFill>
          <a:srgbClr val="63EBAA"/>
        </a:solidFill>
        <a:ln w="25400" cap="flat" cmpd="sng" algn="ctr">
          <a:solidFill>
            <a:srgbClr val="C1EDD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17CD5-CACA-4B7C-867C-EA2B33327134}">
      <dsp:nvSpPr>
        <dsp:cNvPr id="0" name=""/>
        <dsp:cNvSpPr/>
      </dsp:nvSpPr>
      <dsp:spPr>
        <a:xfrm>
          <a:off x="4423400" y="2095289"/>
          <a:ext cx="1555229" cy="2128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460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Mayor intercepción de luz y distribución estacional de biomasa, más homogénea (Zaragoza et al., 2009). </a:t>
          </a:r>
        </a:p>
      </dsp:txBody>
      <dsp:txXfrm>
        <a:off x="4423400" y="2095289"/>
        <a:ext cx="1555229" cy="2128626"/>
      </dsp:txXfrm>
    </dsp:sp>
    <dsp:sp modelId="{496C716F-A9DB-4ED8-B123-F788DB8A2FE0}">
      <dsp:nvSpPr>
        <dsp:cNvPr id="0" name=""/>
        <dsp:cNvSpPr/>
      </dsp:nvSpPr>
      <dsp:spPr>
        <a:xfrm>
          <a:off x="5892378" y="1034301"/>
          <a:ext cx="519436" cy="519436"/>
        </a:xfrm>
        <a:prstGeom prst="ellipse">
          <a:avLst/>
        </a:prstGeom>
        <a:solidFill>
          <a:srgbClr val="63EBAA"/>
        </a:solidFill>
        <a:ln w="25400" cap="flat" cmpd="sng" algn="ctr">
          <a:solidFill>
            <a:srgbClr val="C1EDD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8AFD7-A3FE-4FC8-90D4-9D0D6041E359}">
      <dsp:nvSpPr>
        <dsp:cNvPr id="0" name=""/>
        <dsp:cNvSpPr/>
      </dsp:nvSpPr>
      <dsp:spPr>
        <a:xfrm>
          <a:off x="6152096" y="1698454"/>
          <a:ext cx="1536362" cy="246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239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Mayor persistencia en leguminosas en condiciones de pastoreo (Quero et al., 2007). </a:t>
          </a:r>
        </a:p>
      </dsp:txBody>
      <dsp:txXfrm>
        <a:off x="6152096" y="1698454"/>
        <a:ext cx="1536362" cy="2469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D99C2-E56C-468D-A770-D4B336180BD9}">
      <dsp:nvSpPr>
        <dsp:cNvPr id="0" name=""/>
        <dsp:cNvSpPr/>
      </dsp:nvSpPr>
      <dsp:spPr>
        <a:xfrm>
          <a:off x="-5551147" y="-860046"/>
          <a:ext cx="6688968" cy="6688968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3EA05-8291-4ED7-946E-09DD633691D2}">
      <dsp:nvSpPr>
        <dsp:cNvPr id="0" name=""/>
        <dsp:cNvSpPr/>
      </dsp:nvSpPr>
      <dsp:spPr>
        <a:xfrm>
          <a:off x="755719" y="496887"/>
          <a:ext cx="8001574" cy="993775"/>
        </a:xfrm>
        <a:prstGeom prst="rect">
          <a:avLst/>
        </a:prstGeom>
        <a:solidFill>
          <a:srgbClr val="EAFAF1"/>
        </a:solid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80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las ultimas décadas se ha dado los primeros avances importantes en el mejoramiento de forrajes y uso de praderas.</a:t>
          </a:r>
        </a:p>
      </dsp:txBody>
      <dsp:txXfrm>
        <a:off x="755719" y="496887"/>
        <a:ext cx="8001574" cy="993775"/>
      </dsp:txXfrm>
    </dsp:sp>
    <dsp:sp modelId="{90F05A0D-917C-41CC-BF25-70DBFFB23BB7}">
      <dsp:nvSpPr>
        <dsp:cNvPr id="0" name=""/>
        <dsp:cNvSpPr/>
      </dsp:nvSpPr>
      <dsp:spPr>
        <a:xfrm>
          <a:off x="46555" y="161749"/>
          <a:ext cx="1418328" cy="14940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F7018-30AA-4FA6-9344-78AF05B29971}">
      <dsp:nvSpPr>
        <dsp:cNvPr id="0" name=""/>
        <dsp:cNvSpPr/>
      </dsp:nvSpPr>
      <dsp:spPr>
        <a:xfrm>
          <a:off x="1116956" y="1987550"/>
          <a:ext cx="7640337" cy="993775"/>
        </a:xfrm>
        <a:prstGeom prst="rect">
          <a:avLst/>
        </a:prstGeom>
        <a:solidFill>
          <a:srgbClr val="EAFAF1"/>
        </a:solid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80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Por lo que han visto la necesidad de indagar sobre la digestibilidad in situ y el valor nutricional del pasto Saboya asociadas con las leguminosas forrajeras.</a:t>
          </a:r>
        </a:p>
      </dsp:txBody>
      <dsp:txXfrm>
        <a:off x="1116956" y="1987550"/>
        <a:ext cx="7640337" cy="993775"/>
      </dsp:txXfrm>
    </dsp:sp>
    <dsp:sp modelId="{15F8B531-0B6B-4A45-867B-D6E4B08EC4E4}">
      <dsp:nvSpPr>
        <dsp:cNvPr id="0" name=""/>
        <dsp:cNvSpPr/>
      </dsp:nvSpPr>
      <dsp:spPr>
        <a:xfrm>
          <a:off x="161857" y="1727845"/>
          <a:ext cx="1541059" cy="15111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CA61D-F700-471A-8DCB-E92ED023C06C}">
      <dsp:nvSpPr>
        <dsp:cNvPr id="0" name=""/>
        <dsp:cNvSpPr/>
      </dsp:nvSpPr>
      <dsp:spPr>
        <a:xfrm>
          <a:off x="755719" y="3478212"/>
          <a:ext cx="8001574" cy="993775"/>
        </a:xfrm>
        <a:prstGeom prst="rect">
          <a:avLst/>
        </a:prstGeom>
        <a:solidFill>
          <a:srgbClr val="EAFAF1"/>
        </a:solid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80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digestibilidad y el valor nutricional del pasto </a:t>
          </a:r>
          <a:r>
            <a:rPr lang="es-E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saboya</a:t>
          </a: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las leguminosas forrajeras son muy importantes para el animal, de esto depende la producción del animal en cuanto a la carne y lo lácteo </a:t>
          </a:r>
        </a:p>
      </dsp:txBody>
      <dsp:txXfrm>
        <a:off x="755719" y="3478212"/>
        <a:ext cx="8001574" cy="993775"/>
      </dsp:txXfrm>
    </dsp:sp>
    <dsp:sp modelId="{E49379CB-7198-4632-ADFE-22EB6A00C003}">
      <dsp:nvSpPr>
        <dsp:cNvPr id="0" name=""/>
        <dsp:cNvSpPr/>
      </dsp:nvSpPr>
      <dsp:spPr>
        <a:xfrm>
          <a:off x="2531" y="3270029"/>
          <a:ext cx="1506376" cy="1410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19A72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E77C3-685A-48A7-A17F-E6CDFC9F9822}" type="datetimeFigureOut">
              <a:rPr lang="es-EC" smtClean="0"/>
              <a:t>21/7/2018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90C51-2EA5-4F1C-BF42-47568716678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244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803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0C51-2EA5-4F1C-BF42-475687166786}" type="slidenum">
              <a:rPr lang="es-EC" smtClean="0">
                <a:solidFill>
                  <a:prstClr val="black"/>
                </a:solidFill>
              </a:rPr>
              <a:pPr/>
              <a:t>24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5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O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O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CO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Rectángulo"/>
          <p:cNvSpPr>
            <a:spLocks noChangeArrowheads="1"/>
          </p:cNvSpPr>
          <p:nvPr/>
        </p:nvSpPr>
        <p:spPr bwMode="auto">
          <a:xfrm>
            <a:off x="899592" y="1008063"/>
            <a:ext cx="7973190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INVESTIGACIÓN INNOVACIÓN Y TRANSFERENCIA DE TECNOLOGÍA</a:t>
            </a:r>
          </a:p>
          <a:p>
            <a:pPr algn="ctr"/>
            <a:endParaRPr lang="es-ES_tradnl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_tradn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DIRRECIÓN DE POSGRADOS</a:t>
            </a:r>
          </a:p>
          <a:p>
            <a:pPr algn="ctr"/>
            <a:endParaRPr lang="es-EC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_tradn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PROYECTO DE TITULACIÓN PREVIO A LA OBTENCIÓN DEL TÍTULO DE MAGISTER EN PRODUCCIÓN Y NUTRICIÓN ANIMAL</a:t>
            </a:r>
          </a:p>
          <a:p>
            <a:pPr algn="ctr"/>
            <a:endParaRPr lang="es-ES_tradn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IN SITU Y VALOR NUTRICIONAL DEL PASTO SABOYA ASOCIADAS A TRES LEGUMINOSAS FORRAJERAS NATIVAS EN LA ZONA NORTE DE MANABÍ </a:t>
            </a:r>
            <a:endParaRPr lang="es-ES_tradn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BRITO DONOSO, FERNANDO JAVIER </a:t>
            </a:r>
          </a:p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VERA CEDEÑO, JHON CARLOS </a:t>
            </a:r>
          </a:p>
          <a:p>
            <a:pPr algn="ctr"/>
            <a:endParaRPr lang="es-E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PhD. AVELLANEDA CEVALLOS, JUAN HUMBERTO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SANGOLQUI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sz="1500" b="1" dirty="0"/>
          </a:p>
          <a:p>
            <a:pPr algn="ctr"/>
            <a:endParaRPr lang="es-ES" sz="1500" b="1" dirty="0"/>
          </a:p>
          <a:p>
            <a:pPr algn="ctr"/>
            <a:endParaRPr lang="es-EC" sz="1500" dirty="0"/>
          </a:p>
        </p:txBody>
      </p:sp>
      <p:pic>
        <p:nvPicPr>
          <p:cNvPr id="5123" name="3 Imagen" descr="C:\Users\Tania\Desktop\Caratulas\LOGOESPE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37861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63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283968" y="1268760"/>
            <a:ext cx="4176464" cy="4176464"/>
          </a:xfrm>
          <a:prstGeom prst="rect">
            <a:avLst/>
          </a:prstGeom>
          <a:noFill/>
          <a:ln w="28575">
            <a:solidFill>
              <a:srgbClr val="3EE246"/>
            </a:solidFill>
          </a:ln>
        </p:spPr>
        <p:txBody>
          <a:bodyPr/>
          <a:lstStyle/>
          <a:p>
            <a:pPr marL="0" indent="0" algn="just">
              <a:buNone/>
            </a:pPr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 de las bolsas de nylon, método in situ (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Mehrez-Orskov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utiliza animales con una fistula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ruminal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 la que se introducen bolsas de nylon con el alimento, estas  permanecen en el rumen 2 a 3 días, los nutrientes degradados escapan por los poros de la bolsa. Finalmente se sacan las bolsas y se calcula la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degradabilidad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ruminal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 diferencia entre la cantidad introducida y el residuo que queda en la bolsa. </a:t>
            </a:r>
          </a:p>
          <a:p>
            <a:pPr marL="0" indent="0" algn="just">
              <a:buNone/>
            </a:pP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degradabilidad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cada nutriente esta en función de la solubilidad de ese nutriente (fracción A), la velocidad de degradación de la </a:t>
            </a:r>
            <a:r>
              <a:rPr lang="es-E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fración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insoluble (fracción B), y del tiempo de permanencia del nutriente en el rumen .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719" y="1030450"/>
            <a:ext cx="2633374" cy="223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68937"/>
            <a:ext cx="3779912" cy="212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79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1124744"/>
            <a:ext cx="5302932" cy="4608511"/>
          </a:xfrm>
          <a:solidFill>
            <a:srgbClr val="EAFAF1"/>
          </a:solidFill>
          <a:ln w="28575"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LOCALIZACIÓN GEOGRÁFICA Y DURACIÓN DE LA INVESTIGACIÓN:</a:t>
            </a:r>
          </a:p>
          <a:p>
            <a:pPr marL="0" indent="0" algn="ctr">
              <a:buNone/>
            </a:pP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trabajo se realizó en la unidad de pastos y forrajes de la Escuela Superior Politécnica Agropecuaria de Manabí Manuel Félix López, ubicada en el sitio el limón cantón Bolívar provincia de Manabí, coordenadas; 00º 50’ 39” de latitud sur y 80º 09’ 33” de longitud oeste.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investigación tuvo una duración 6 meses desde la conformación de las parcela hasta la tabulación de los datos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9" y="1862794"/>
            <a:ext cx="3374687" cy="38704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30000" b="30000"/>
          <a:stretch/>
        </p:blipFill>
        <p:spPr>
          <a:xfrm>
            <a:off x="5652120" y="1124744"/>
            <a:ext cx="337468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04" y="4080609"/>
            <a:ext cx="4038600" cy="1796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4038600" cy="2952328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TIPO DE INVESTIGACIÓN </a:t>
            </a:r>
          </a:p>
          <a:p>
            <a:pPr marL="0" indent="0" algn="ctr">
              <a:buNone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fue experimental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Composición química proximal, fracción de fibra (FDN –FDA)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Degradabilidad de la MS, MO, FDN y FDA en diferente tiempos de incubación ruminal.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69904" y="1124744"/>
            <a:ext cx="4038600" cy="2952330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LABORATORIO</a:t>
            </a:r>
          </a:p>
          <a:p>
            <a:pPr marL="0" indent="0" algn="ctr">
              <a:buNone/>
            </a:pPr>
            <a:endParaRPr lang="es-EC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 Seca , Materia Orgánica, Ceniza  se los realizo en el laboratorio de bromatología (ESPAM-MFL).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Proteína, fibra detergente neutra, fibra detergente acida  se lo realizo en el 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laboratorio de ruminologia (UTEQ </a:t>
            </a: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21651" b="1701"/>
          <a:stretch/>
        </p:blipFill>
        <p:spPr>
          <a:xfrm>
            <a:off x="323528" y="4077073"/>
            <a:ext cx="417227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Metodos</a:t>
            </a: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79512" y="2348880"/>
            <a:ext cx="4248472" cy="2266807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FACTOR EN ESTUDIO </a:t>
            </a: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Gramínea saboya (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Megathyrsus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maximus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) asociada a leguminosas (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; (DC.)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Benth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Desv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.,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Macroptilium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; (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Benth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.) Urb.) </a:t>
            </a: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82891"/>
            <a:ext cx="4162066" cy="7059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4840" y="193402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Pasto saboya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57287"/>
            <a:ext cx="4162064" cy="91246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24840" y="310522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err="1"/>
              <a:t>Macroptilium</a:t>
            </a:r>
            <a:r>
              <a:rPr lang="es-EC" dirty="0"/>
              <a:t>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424646"/>
            <a:ext cx="4162064" cy="85178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924840" y="425591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err="1"/>
              <a:t>Centrosema</a:t>
            </a:r>
            <a:r>
              <a:rPr lang="es-EC" dirty="0"/>
              <a:t> 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592839"/>
            <a:ext cx="4162064" cy="99640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086400" y="55892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err="1"/>
              <a:t>Desmodium</a:t>
            </a:r>
            <a:r>
              <a:rPr lang="es-EC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296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Métodos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79512" y="1417638"/>
            <a:ext cx="4248472" cy="4675658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TRATAMIENTOS </a:t>
            </a:r>
          </a:p>
          <a:p>
            <a:pPr marL="0" indent="0" algn="just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Experimento  1: 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Composición química proximal; </a:t>
            </a:r>
          </a:p>
          <a:p>
            <a:pPr algn="just"/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T1 : </a:t>
            </a:r>
            <a:r>
              <a:rPr lang="es-EC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T2 : </a:t>
            </a:r>
            <a:r>
              <a:rPr lang="es-EC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Macroptilium</a:t>
            </a: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T3 : </a:t>
            </a:r>
            <a:r>
              <a:rPr lang="es-EC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endParaRPr lang="es-EC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T4 : </a:t>
            </a:r>
            <a:r>
              <a:rPr lang="es-EC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Saboya</a:t>
            </a: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Se establecieron 16 parcelas con 4 repeticiones para cada especie.</a:t>
            </a:r>
          </a:p>
          <a:p>
            <a:pPr marL="0" indent="0" algn="just">
              <a:buNone/>
            </a:pPr>
            <a:endParaRPr lang="es-EC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Experimento  2: 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Evaluación de la </a:t>
            </a: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</a:t>
            </a:r>
            <a:r>
              <a:rPr lang="es-EC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in situ  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de las tres asociaciones y el pasto saboya.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638"/>
            <a:ext cx="4392488" cy="4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3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Diseño Experimental </a:t>
            </a:r>
            <a:endParaRPr lang="es-EC" i="0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6114997" y="2447539"/>
            <a:ext cx="3019773" cy="3429731"/>
          </a:xfrm>
          <a:ln w="28575"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Para la degradabilidad ruminal de Fibra detergente neutra y Fibra detergente acida .</a:t>
            </a:r>
          </a:p>
          <a:p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Yij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 de respuesta 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general 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 de los tratamientos 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 de los bloques (animal) 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Eijk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 del error experimental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arcador de texto 5"/>
          <p:cNvSpPr txBox="1">
            <a:spLocks/>
          </p:cNvSpPr>
          <p:nvPr/>
        </p:nvSpPr>
        <p:spPr>
          <a:xfrm>
            <a:off x="6094762" y="1304540"/>
            <a:ext cx="2885445" cy="1107218"/>
          </a:xfrm>
          <a:prstGeom prst="rect">
            <a:avLst/>
          </a:prstGeom>
          <a:solidFill>
            <a:srgbClr val="EAFAF1"/>
          </a:solidFill>
        </p:spPr>
        <p:txBody>
          <a:bodyPr anchor="b"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s-EC" sz="1600" kern="0" dirty="0">
                <a:solidFill>
                  <a:schemeClr val="tx1"/>
                </a:solidFill>
              </a:rPr>
              <a:t>Diseño bloque completamente                    </a:t>
            </a:r>
            <a:r>
              <a:rPr lang="es-EC" sz="1600" b="0" dirty="0">
                <a:solidFill>
                  <a:srgbClr val="000000"/>
                </a:solidFill>
                <a:latin typeface="Cambria Math" panose="02040503050406030204" pitchFamily="18" charset="0"/>
              </a:rPr>
              <a:t>𝑌𝑖𝑗𝑘</a:t>
            </a:r>
            <a:r>
              <a:rPr lang="es-EC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=</a:t>
            </a:r>
            <a:r>
              <a:rPr lang="es-EC" sz="1600" b="0" dirty="0">
                <a:solidFill>
                  <a:srgbClr val="000000"/>
                </a:solidFill>
                <a:latin typeface="Cambria Math" panose="02040503050406030204" pitchFamily="18" charset="0"/>
              </a:rPr>
              <a:t>𝜇</a:t>
            </a:r>
            <a:r>
              <a:rPr lang="es-EC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s-EC" sz="1600" b="0" dirty="0">
                <a:solidFill>
                  <a:srgbClr val="000000"/>
                </a:solidFill>
                <a:latin typeface="Cambria Math" panose="02040503050406030204" pitchFamily="18" charset="0"/>
              </a:rPr>
              <a:t>𝑡𝑖</a:t>
            </a:r>
            <a:r>
              <a:rPr lang="es-EC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s-EC" sz="1600" b="0" dirty="0">
                <a:solidFill>
                  <a:srgbClr val="000000"/>
                </a:solidFill>
                <a:latin typeface="Cambria Math" panose="02040503050406030204" pitchFamily="18" charset="0"/>
              </a:rPr>
              <a:t>𝑏𝑗</a:t>
            </a:r>
            <a:r>
              <a:rPr lang="es-EC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s-EC" sz="1600" b="0" dirty="0">
                <a:solidFill>
                  <a:srgbClr val="000000"/>
                </a:solidFill>
                <a:latin typeface="Cambria Math" panose="02040503050406030204" pitchFamily="18" charset="0"/>
              </a:rPr>
              <a:t>𝜀𝑖𝑗𝑘 </a:t>
            </a:r>
            <a:r>
              <a:rPr lang="es-EC" sz="1600" kern="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1" name="Marcador de contenido 4"/>
          <p:cNvSpPr>
            <a:spLocks noGrp="1"/>
          </p:cNvSpPr>
          <p:nvPr>
            <p:ph sz="half" idx="2"/>
          </p:nvPr>
        </p:nvSpPr>
        <p:spPr>
          <a:xfrm>
            <a:off x="179512" y="2447540"/>
            <a:ext cx="2736400" cy="3645756"/>
          </a:xfrm>
          <a:ln w="28575"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S_tradnl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 el análisis estadístico de la composición química.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s-E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Yij</a:t>
            </a: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la respuesta (variable de interés o variable medida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la media general del experimento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i: 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el efecto de tratamiento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s-E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ij</a:t>
            </a:r>
            <a:r>
              <a:rPr lang="es-E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el error aleatorio asociado a la respuesta </a:t>
            </a:r>
            <a:r>
              <a:rPr lang="es-E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Yij</a:t>
            </a: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12" name="Marcador de texto 5"/>
          <p:cNvSpPr txBox="1">
            <a:spLocks/>
          </p:cNvSpPr>
          <p:nvPr/>
        </p:nvSpPr>
        <p:spPr>
          <a:xfrm>
            <a:off x="3090712" y="1304540"/>
            <a:ext cx="2849487" cy="1107219"/>
          </a:xfrm>
          <a:prstGeom prst="rect">
            <a:avLst/>
          </a:prstGeom>
          <a:solidFill>
            <a:srgbClr val="EAFAF1"/>
          </a:solidFill>
        </p:spPr>
        <p:txBody>
          <a:bodyPr anchor="b"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lvl="0" algn="ctr"/>
            <a:r>
              <a:rPr lang="es-EC" sz="1600" kern="0" dirty="0">
                <a:solidFill>
                  <a:srgbClr val="000000"/>
                </a:solidFill>
              </a:rPr>
              <a:t>Diseño bloque completamente generalizado </a:t>
            </a:r>
          </a:p>
          <a:p>
            <a:pPr marL="228600" lvl="0" algn="ctr">
              <a:lnSpc>
                <a:spcPct val="106000"/>
              </a:lnSpc>
              <a:spcAft>
                <a:spcPts val="0"/>
              </a:spcAft>
            </a:pP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𝑌𝑖𝑗𝑘</a:t>
            </a:r>
            <a:r>
              <a:rPr lang="es-ES_tradnl"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𝜇</a:t>
            </a:r>
            <a:r>
              <a:rPr lang="es-ES_tradnl"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𝑡𝑖</a:t>
            </a:r>
            <a:r>
              <a:rPr lang="es-ES_tradnl"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𝑏𝑗</a:t>
            </a:r>
            <a:r>
              <a:rPr lang="es-ES_tradnl"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𝑡𝑏𝑖𝑗</a:t>
            </a:r>
            <a:r>
              <a:rPr lang="es-ES_tradnl"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S_tradnl" sz="1600" b="0" kern="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𝜀𝑖𝑗𝑘</a:t>
            </a:r>
            <a:endParaRPr lang="es-EC" sz="1600" b="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Marcador de texto 5"/>
          <p:cNvSpPr txBox="1">
            <a:spLocks/>
          </p:cNvSpPr>
          <p:nvPr/>
        </p:nvSpPr>
        <p:spPr>
          <a:xfrm>
            <a:off x="66423" y="1304539"/>
            <a:ext cx="2885445" cy="1107219"/>
          </a:xfrm>
          <a:prstGeom prst="rect">
            <a:avLst/>
          </a:prstGeom>
          <a:solidFill>
            <a:srgbClr val="EAFAF1"/>
          </a:solidFill>
        </p:spPr>
        <p:txBody>
          <a:bodyPr anchor="b"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bg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endParaRPr lang="es-EC" sz="1800" kern="0" dirty="0">
              <a:solidFill>
                <a:schemeClr val="tx1"/>
              </a:solidFill>
            </a:endParaRPr>
          </a:p>
          <a:p>
            <a:pPr algn="ctr"/>
            <a:endParaRPr lang="es-EC" sz="1800" kern="0" dirty="0">
              <a:solidFill>
                <a:schemeClr val="tx1"/>
              </a:solidFill>
            </a:endParaRPr>
          </a:p>
          <a:p>
            <a:pPr algn="ctr"/>
            <a:endParaRPr lang="es-EC" sz="1800" kern="0" dirty="0">
              <a:solidFill>
                <a:schemeClr val="tx1"/>
              </a:solidFill>
            </a:endParaRPr>
          </a:p>
          <a:p>
            <a:pPr algn="ctr"/>
            <a:r>
              <a:rPr lang="es-EC" sz="1600" kern="0" dirty="0">
                <a:solidFill>
                  <a:schemeClr val="tx1"/>
                </a:solidFill>
              </a:rPr>
              <a:t>                                                                  </a:t>
            </a:r>
          </a:p>
          <a:p>
            <a:pPr algn="ctr"/>
            <a:endParaRPr lang="es-EC" sz="1600" kern="0" dirty="0">
              <a:solidFill>
                <a:schemeClr val="tx1"/>
              </a:solidFill>
            </a:endParaRPr>
          </a:p>
          <a:p>
            <a:pPr algn="ctr"/>
            <a:endParaRPr lang="es-EC" sz="1600" kern="0" dirty="0">
              <a:solidFill>
                <a:schemeClr val="tx1"/>
              </a:solidFill>
            </a:endParaRPr>
          </a:p>
          <a:p>
            <a:pPr algn="ctr"/>
            <a:endParaRPr lang="es-EC" sz="1600" kern="0" dirty="0">
              <a:solidFill>
                <a:schemeClr val="tx1"/>
              </a:solidFill>
            </a:endParaRPr>
          </a:p>
          <a:p>
            <a:pPr algn="ctr"/>
            <a:endParaRPr lang="es-EC" sz="1600" kern="0" dirty="0">
              <a:solidFill>
                <a:schemeClr val="tx1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lang="es-EC" sz="1600" kern="0" dirty="0">
                <a:solidFill>
                  <a:srgbClr val="000000"/>
                </a:solidFill>
                <a:latin typeface="Arial" charset="0"/>
              </a:rPr>
              <a:t>Diseño completamente azar </a:t>
            </a:r>
          </a:p>
          <a:p>
            <a:pPr lvl="0" algn="ctr">
              <a:spcBef>
                <a:spcPct val="0"/>
              </a:spcBef>
            </a:pPr>
            <a:r>
              <a:rPr lang="es-ES" sz="1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yij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 + </a:t>
            </a:r>
            <a:r>
              <a:rPr lang="es-E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s-ES" sz="1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ij</a:t>
            </a:r>
            <a:endParaRPr lang="es-EC" sz="1600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C" sz="1800" kern="0" dirty="0">
              <a:solidFill>
                <a:schemeClr val="tx1"/>
              </a:solidFill>
            </a:endParaRPr>
          </a:p>
        </p:txBody>
      </p:sp>
      <p:sp>
        <p:nvSpPr>
          <p:cNvPr id="15" name="Marcador de contenido 4"/>
          <p:cNvSpPr txBox="1">
            <a:spLocks/>
          </p:cNvSpPr>
          <p:nvPr/>
        </p:nvSpPr>
        <p:spPr>
          <a:xfrm>
            <a:off x="3090711" y="2447540"/>
            <a:ext cx="2849488" cy="364575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_tradnl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 evaluar degradabilidad ruminal </a:t>
            </a:r>
            <a:r>
              <a:rPr lang="es-ES_tradnl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situ</a:t>
            </a:r>
            <a:r>
              <a:rPr lang="es-ES_tradnl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materia seca y orgánica</a:t>
            </a:r>
            <a:r>
              <a:rPr lang="es-ES_tradnl" sz="1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Yij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 de respuesta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 general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 los tratamientos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bj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 los bloques (animal)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tbij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 la interacción tratamiento por bloque. </a:t>
            </a:r>
            <a:endParaRPr lang="es-EC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Eijk</a:t>
            </a:r>
            <a:r>
              <a:rPr lang="es-ES_tradnl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_tradnl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del error experimental</a:t>
            </a:r>
            <a:endParaRPr lang="es-EC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2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es-EC" dirty="0">
                <a:effectLst/>
              </a:rPr>
            </a:br>
            <a:endParaRPr lang="es-EC" i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0" y="908720"/>
            <a:ext cx="4932040" cy="5256584"/>
          </a:xfrm>
          <a:solidFill>
            <a:srgbClr val="EAFAF1"/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es-ES_tradn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EXPERIMENTAL</a:t>
            </a:r>
            <a:endParaRPr lang="es-ES_tradnl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la composición química (análisis proximal y fracciones de fibra) las unidades experimentales estuvieron representadas por las muestras obtenidas de cada parcela experimental.</a:t>
            </a:r>
          </a:p>
          <a:p>
            <a:pPr algn="just">
              <a:spcAft>
                <a:spcPts val="0"/>
              </a:spcAft>
            </a:pPr>
            <a:r>
              <a:rPr lang="es-ES_tradnl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la digestibilidad </a:t>
            </a:r>
            <a:r>
              <a:rPr lang="es-ES_tradnl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situ </a:t>
            </a:r>
            <a:r>
              <a:rPr lang="es-ES_tradnl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(Materia Seca, Orgánica,  FDN y FDA), las unidades experimentales fueron  cada bolsitas de nylon de tamaño 10x20 cm (diámetro de poros de 40 </a:t>
            </a:r>
            <a:r>
              <a:rPr lang="es-ES_tradnl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s-ES_tradnl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 ESTADÍSTICO</a:t>
            </a:r>
          </a:p>
          <a:p>
            <a:pPr algn="just">
              <a:spcAft>
                <a:spcPts val="0"/>
              </a:spcAft>
            </a:pPr>
            <a:r>
              <a:rPr lang="es-ES_tradnl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los datos generado se llevaron a hojas de cálculo de Microsoft office 2013 Excel, para ser analizados mediante el programa estadístico SAS, donde se empleó la estadística descriptiva</a:t>
            </a:r>
            <a:endParaRPr lang="es-EC" sz="1800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040" y="908720"/>
            <a:ext cx="2232248" cy="22322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08720"/>
            <a:ext cx="1979712" cy="22322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40968"/>
            <a:ext cx="2232248" cy="28597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4250" y="3581006"/>
            <a:ext cx="2859785" cy="19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6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Mediciones Experimentales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3528" y="2852936"/>
            <a:ext cx="4038600" cy="2952328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COMPOSICIÓN QUÍMICA </a:t>
            </a:r>
            <a:endParaRPr lang="es-EC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Porcentaje materia seca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Porcentaje materia orgánica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Porcentaje proteína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Porcentaje ceniza 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Porcentaje FDN 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Porcentaje FDA </a:t>
            </a: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852936"/>
            <a:ext cx="4316288" cy="2952330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RUMINAL </a:t>
            </a:r>
            <a:endParaRPr lang="es-EC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in situ Materia seca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in situ Materia orgánica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de FDN </a:t>
            </a:r>
          </a:p>
          <a:p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de FDA </a:t>
            </a: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3528" y="1417638"/>
            <a:ext cx="8640960" cy="923330"/>
          </a:xfrm>
          <a:prstGeom prst="rect">
            <a:avLst/>
          </a:prstGeom>
          <a:solidFill>
            <a:srgbClr val="EAFAF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Se procedió a evaluar la digestibilidad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in situ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y valor nutricional tanto de la gramínea y leguminosas, el porcentaje de inclusión de la mezcla (Saboya 70%-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30%, Saboya 70%-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Macroptilium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30%, Saboya 70%-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30% y Saboya 100%) 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323528" y="24122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VARIABLES EN ESTUDIO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45900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Procedimientos Experimentales (Protocolo).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3754760" cy="4708525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Área (0,30 ha)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Corte de igualación </a:t>
            </a:r>
          </a:p>
          <a:p>
            <a:r>
              <a:rPr lang="es-EC" dirty="0">
                <a:solidFill>
                  <a:schemeClr val="tx1"/>
                </a:solidFill>
              </a:rPr>
              <a:t>Obtención de los niveles de proporción de gramíneas y leguminosas (63%/37%)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Área seleccionada,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2.025 m2 (45 m x 45 m)</a:t>
            </a:r>
          </a:p>
          <a:p>
            <a:pPr lvl="0"/>
            <a:r>
              <a:rPr lang="es-EC" dirty="0">
                <a:solidFill>
                  <a:srgbClr val="000000"/>
                </a:solidFill>
              </a:rPr>
              <a:t>División de las 16 parcelas (10 x10)</a:t>
            </a:r>
          </a:p>
          <a:p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7638"/>
            <a:ext cx="2520278" cy="17233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17639"/>
            <a:ext cx="2267744" cy="17233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00"/>
          <a:stretch/>
        </p:blipFill>
        <p:spPr>
          <a:xfrm>
            <a:off x="4211960" y="3159457"/>
            <a:ext cx="4932040" cy="14401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18106"/>
            <a:ext cx="4932040" cy="14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54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 laboratorio (protocolo)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429557"/>
            <a:ext cx="5544616" cy="4708525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Proceso técnico de composición química de las especies en estudio. </a:t>
            </a:r>
          </a:p>
          <a:p>
            <a:pPr algn="just"/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Selección de los tratamientos (35 días)</a:t>
            </a:r>
          </a:p>
          <a:p>
            <a:pPr algn="just"/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Corte, peso, identificación </a:t>
            </a:r>
          </a:p>
          <a:p>
            <a:pPr algn="just"/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Determinación de Materia Seca se la llevó acabo en estufa con temperatura de 65oC durante 48 horas o peso constantes (A.O.A.C 1990) </a:t>
            </a:r>
          </a:p>
          <a:p>
            <a:pPr algn="just"/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Molienda por medio de un molino de martillo </a:t>
            </a:r>
          </a:p>
          <a:p>
            <a:pPr algn="just"/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Recolecto la muestra en un frasco de plástico se rotulo la identificación </a:t>
            </a:r>
            <a:endParaRPr lang="es-EC" sz="2200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6" y="1417638"/>
            <a:ext cx="1692696" cy="15073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29556"/>
            <a:ext cx="1763688" cy="14953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123" y="2960950"/>
            <a:ext cx="1368153" cy="12961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78" y="2936862"/>
            <a:ext cx="2115921" cy="13562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7865" y="4328842"/>
            <a:ext cx="1728189" cy="16567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21" y="4305018"/>
            <a:ext cx="1761078" cy="17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</a:rPr>
              <a:t>INTRODUCCIÓN</a:t>
            </a:r>
            <a:r>
              <a:rPr lang="es-EC" i="0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836712"/>
            <a:ext cx="5951004" cy="5112568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ANTECEDENTES: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Ecuador, como en otras regiones de América Latina, una buena parte de la superficie agrícola dedicada a la ganadería, está ocupada por pastizales de diferentes productividades.</a:t>
            </a:r>
          </a:p>
          <a:p>
            <a:pPr algn="just"/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la producción se ven afectados en los periodos en la época de verano.</a:t>
            </a:r>
            <a:r>
              <a:rPr lang="es-EC" sz="1800" b="1" dirty="0">
                <a:solidFill>
                  <a:schemeClr val="tx1"/>
                </a:solidFill>
              </a:rPr>
              <a:t>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Muchos de los forrajes disponibles en la zona norte de Manabí contienen cantidades demasiado reducidas de nutrientes y no dan buenos resultados cuando se emplean como única fuente de proteínas para bovinos.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la provincia de Manabí una de las principales fuentes económica de los pequeños y medianos productores es la crianza de bovinos de doble propósito lo cuales generan productos como leche, queso, carne etc.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987824" cy="23408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95004"/>
            <a:ext cx="2987824" cy="26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 laboratorio (protocolo)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429557"/>
            <a:ext cx="4464496" cy="4708525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Proceso técnico de composición química de las especies en estudio. </a:t>
            </a: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 proximal con la metodología (A.O.A.C 1990).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Materia Seca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Materia Orgánica 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Cenizas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Proteína Cruda</a:t>
            </a:r>
          </a:p>
          <a:p>
            <a:pPr lvl="0"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FDN y FDA (Van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Soest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1968).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29557"/>
            <a:ext cx="2411760" cy="15673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83" y="4488091"/>
            <a:ext cx="2401417" cy="15031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29557"/>
            <a:ext cx="2088232" cy="15554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9356" y="3152101"/>
            <a:ext cx="1500247" cy="121379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4104" y="3159225"/>
            <a:ext cx="1512167" cy="118762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2703" y="4169397"/>
            <a:ext cx="1461188" cy="209857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9713" y="2692824"/>
            <a:ext cx="1520664" cy="21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DESARROLLO METODOLÓGICO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Análisis laboratorio (protocolo)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429557"/>
            <a:ext cx="4536504" cy="4807755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Degradabilidad </a:t>
            </a:r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in situ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 la MS, MO, FDN y FDA.</a:t>
            </a:r>
          </a:p>
          <a:p>
            <a:pPr algn="just"/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4 toretes fistulado para la Incubación al rumen con bolsitas nylon 10 x 20 cm.</a:t>
            </a:r>
          </a:p>
          <a:p>
            <a:pPr algn="just"/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2 bolsita por cada tiempo (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0, 3, 6, 12, 24, 48, 72 horas ) se lá  coloco  de forma descendente.</a:t>
            </a:r>
          </a:p>
          <a:p>
            <a:pPr algn="just"/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Lavado, limpeza y secado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al ambiente por 48 horas y luego pasaron a la estufa a 65º por 48 horas.</a:t>
            </a:r>
          </a:p>
          <a:p>
            <a:pPr algn="just"/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El análisis de laboratorio se realizó por el método (Van </a:t>
            </a:r>
            <a:r>
              <a:rPr lang="es-EC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Soest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1991) y técnica </a:t>
            </a:r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in situ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por método estudiado por </a:t>
            </a:r>
            <a:r>
              <a:rPr lang="es-EC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Orskov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s-EC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Mcdonald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(1979). </a:t>
            </a:r>
            <a:endParaRPr lang="pt-BR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13118"/>
            <a:ext cx="2267744" cy="12958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08" y="1429557"/>
            <a:ext cx="2151915" cy="13118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08" y="2720840"/>
            <a:ext cx="2121348" cy="12122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08920"/>
            <a:ext cx="2267744" cy="122413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986" y="4185086"/>
            <a:ext cx="2016225" cy="151216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241" y="4278201"/>
            <a:ext cx="2046025" cy="129614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3651" y="4123723"/>
            <a:ext cx="2061024" cy="16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175956" y="4622527"/>
            <a:ext cx="684077" cy="328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5054142" y="4300290"/>
            <a:ext cx="792088" cy="288032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4175956" y="3861048"/>
            <a:ext cx="684077" cy="27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4175956" y="2924944"/>
            <a:ext cx="684077" cy="236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4175957" y="2492896"/>
            <a:ext cx="684076" cy="26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5054142" y="3356992"/>
            <a:ext cx="792088" cy="274878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844022"/>
              </p:ext>
            </p:extLst>
          </p:nvPr>
        </p:nvGraphicFramePr>
        <p:xfrm>
          <a:off x="465382" y="1526641"/>
          <a:ext cx="8221418" cy="4896542"/>
        </p:xfrm>
        <a:graphic>
          <a:graphicData uri="http://schemas.openxmlformats.org/drawingml/2006/table">
            <a:tbl>
              <a:tblPr firstRow="1" firstCol="1" bandRow="1"/>
              <a:tblGrid>
                <a:gridCol w="1143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3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3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5140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Composición Química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Centrosema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Macroptilium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Desmodium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Saboya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Probabilidad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24.27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22.08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25.75 w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21.04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2.576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91.23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91.54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91.72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86.63 x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6.674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8.773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8.460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8.283 x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13.37 w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0.719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13.15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15.69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16.46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10.27 z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1.396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FDN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58.99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58.87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67.57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71.70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0.698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2.172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FDA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36.35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40.26 x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51.03 w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39.12 y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0.569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2.729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5422">
                <a:tc gridSpan="8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w,x,y,z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Promedios con idéntico literal, son iguales estadísticamente según 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Tukey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(P&lt;0.05)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MS: Materia Seca; MO: Materia Orgánica; MI: Materia Inorgánica; P: Proteína; FDN: Fibra Detergente Neutra; FDA: Fibra Detergente Acida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es-EC" sz="2800" i="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57200" y="90872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2. Composición química de las especies de gramínea y leguminosas</a:t>
            </a:r>
            <a:endParaRPr lang="es-EC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5" grpId="0" animBg="1"/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lvl="0" algn="ctr"/>
            <a:r>
              <a:rPr lang="es-EC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74440" y="908721"/>
            <a:ext cx="6995120" cy="4968552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materia seca de las leguminosas estuvo entre los rangos encontrados en otras leguminosas (</a:t>
            </a:r>
            <a:r>
              <a:rPr lang="es-EC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Verdecia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2014) utilizadas en la alimentación animal.</a:t>
            </a: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otro lado, la MS encontrada en el pasto Saboya fue similar a los valores encontrados por </a:t>
            </a:r>
            <a:r>
              <a:rPr lang="es-EC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Verdecia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(2008) al evaluar </a:t>
            </a:r>
            <a:r>
              <a:rPr lang="es-EC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máximum cv Tanzania en periodo lluvioso, siempre el corte se lo realice posterior a los 30 días. </a:t>
            </a: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valores encontrados de FDN y FDA son superiores a los encontrados por Hernández et al. (2018) al evaluar vainas y hojas de leguminosas </a:t>
            </a:r>
            <a:r>
              <a:rPr lang="es-EC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arbóreas.Delgado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(2007) al evaluar la composición bromatológica de leguminosas herbáceas también encontraron valores inferiores. </a:t>
            </a: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embargo, el contenido de proteína fue menor a lo encontrado por los mismos autores. García et al. (2009) mencionan que en promedio las leguminosas presentan un 25% de proteína. </a:t>
            </a: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respecto al pasto Saboya el contenido de proteína fue ligeramente superior a los encontrado por Vega et al., (2006).</a:t>
            </a:r>
            <a:endParaRPr lang="es-EC" sz="1800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endParaRPr lang="es-ES" sz="28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566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988868" y="4797152"/>
            <a:ext cx="647028" cy="536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789737" y="4574094"/>
            <a:ext cx="796067" cy="174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990573" y="4499847"/>
            <a:ext cx="647028" cy="210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4687416" y="4115352"/>
            <a:ext cx="837695" cy="182168"/>
          </a:xfrm>
          <a:prstGeom prst="rect">
            <a:avLst/>
          </a:prstGeom>
          <a:solidFill>
            <a:srgbClr val="3EE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923928" y="3944072"/>
            <a:ext cx="648072" cy="25149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2990410" y="3580327"/>
            <a:ext cx="645486" cy="156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687416" y="3737059"/>
            <a:ext cx="837695" cy="207014"/>
          </a:xfrm>
          <a:prstGeom prst="rect">
            <a:avLst/>
          </a:prstGeom>
          <a:solidFill>
            <a:srgbClr val="3EE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/>
          <p:cNvSpPr/>
          <p:nvPr/>
        </p:nvSpPr>
        <p:spPr>
          <a:xfrm>
            <a:off x="4661015" y="3166599"/>
            <a:ext cx="864096" cy="176018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56010" y="1981494"/>
            <a:ext cx="679886" cy="1185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66896" y="2780928"/>
            <a:ext cx="792088" cy="3856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0000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916660"/>
              </p:ext>
            </p:extLst>
          </p:nvPr>
        </p:nvGraphicFramePr>
        <p:xfrm>
          <a:off x="457200" y="1411034"/>
          <a:ext cx="8229599" cy="3923100"/>
        </p:xfrm>
        <a:graphic>
          <a:graphicData uri="http://schemas.openxmlformats.org/drawingml/2006/table">
            <a:tbl>
              <a:tblPr firstRow="1" firstCol="1" bandRow="1"/>
              <a:tblGrid>
                <a:gridCol w="1134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22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2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15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 de incubación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Mescla de  gramínea y leguminosas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Probabilidad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23.44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26.80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22.16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24.45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30.52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33.31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27.33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28.34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36.45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38.75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31.79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31.93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45.60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47.10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39.00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38.33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56.64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57.20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48.42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48.49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65.05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65.15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56.72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61.41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67.29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67.48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59.41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68.38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155">
                <a:tc gridSpan="8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de degradabilidad (%)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23.44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26.80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22.16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24.45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44.72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41.81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38.62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52.46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0.532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31.84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31.40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39.23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23.10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68.16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68.60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60.77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76.90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31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0.059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0.058  wx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0.050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0.028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2%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56.46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57.29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49.30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53.81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47.21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48.64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40.98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42.18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1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8%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42.03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43.85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36.57  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37.16  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es-EC" sz="2800" i="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" y="764704"/>
            <a:ext cx="836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Tabla 3. Efecto de asociación gramínea y leguminosas en la degradabilidad ruminal in situ (%) de la materia seca (MS) 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6"/>
          <a:stretch/>
        </p:blipFill>
        <p:spPr bwMode="auto">
          <a:xfrm>
            <a:off x="323528" y="5369028"/>
            <a:ext cx="8496944" cy="890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49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3" grpId="0" animBg="1"/>
      <p:bldP spid="11" grpId="0" animBg="1"/>
      <p:bldP spid="5" grpId="0" animBg="1"/>
      <p:bldP spid="12" grpId="0" animBg="1"/>
      <p:bldP spid="4" grpId="0" animBg="1"/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rgbClr val="EAFAF1"/>
          </a:solidFill>
        </p:spPr>
        <p:txBody>
          <a:bodyPr/>
          <a:lstStyle/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La degradabilidad efectiva de la MS encontrada en este estudio es superior que el encontrado por Cárdenas et al. (2016) en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Erythrina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Por otro, lado, Roa y Muñoz (2012) Roa y Muñoz (2011) encontraron niveles inferiores de degradabilidad durante la incubación al evaluar la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brachiaria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suplementada con cuatro especies arbóreas. </a:t>
            </a: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Por su lado ( La O, y otros 2006) La O et al. (2006) encontraron en cinco especies de leguminosa un rango 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entre 56 y 88% siendo la especie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Sirato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la de mayor promedio. </a:t>
            </a: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Otras familias de plantas como la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Tithonia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diversifolia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puede llegar valores superiores a 85% (La O et al., 2012).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1771078" y="4601865"/>
            <a:ext cx="792088" cy="2370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1771078" y="4364854"/>
            <a:ext cx="792088" cy="2370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2915816" y="4601865"/>
            <a:ext cx="792088" cy="596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915816" y="4394442"/>
            <a:ext cx="792088" cy="237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759233" y="4157431"/>
            <a:ext cx="792088" cy="237011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759233" y="3652203"/>
            <a:ext cx="792088" cy="237011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846748" y="3886951"/>
            <a:ext cx="792088" cy="2370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2817132" y="3526725"/>
            <a:ext cx="792088" cy="237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4678684" y="3101397"/>
            <a:ext cx="792088" cy="237011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2838836" y="1794265"/>
            <a:ext cx="770384" cy="1355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1771078" y="2636143"/>
            <a:ext cx="792088" cy="7406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612598"/>
              </p:ext>
            </p:extLst>
          </p:nvPr>
        </p:nvGraphicFramePr>
        <p:xfrm>
          <a:off x="457202" y="1487124"/>
          <a:ext cx="8147244" cy="3759801"/>
        </p:xfrm>
        <a:graphic>
          <a:graphicData uri="http://schemas.openxmlformats.org/drawingml/2006/table">
            <a:tbl>
              <a:tblPr firstRow="1" firstCol="1" bandRow="1"/>
              <a:tblGrid>
                <a:gridCol w="1109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8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16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16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968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 de incubación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Mescla de  gramínea y leguminosas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S/C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S/M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EEM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Probabilidad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19.38  x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22.39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17.20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19.45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0.242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26.92  x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29.30  w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22.77  z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23.72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33.28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35.12  w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27.59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27.67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0.146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43.18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44.14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35.41  y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34.71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55.31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55.20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45.75  x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45.91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0.269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64.79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64.10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55.08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60.21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67.38  xw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66.77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58.23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68.01  w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0.217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685">
                <a:tc gridSpan="8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de </a:t>
                      </a:r>
                      <a:r>
                        <a:rPr lang="es-EC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degradabilidad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19.38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22.39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17.20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19.45  x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0.242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3.50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49.04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45.70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42.75  z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58.24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0.538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31.59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31.91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40.05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22.31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4.97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68.42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68.09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59.95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77.69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Kd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0.058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0.055  xw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0.050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0.026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9.91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2%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55.32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55.48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46.94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51.86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5%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45.10  x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45.94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37.69  z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38.97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0.143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93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8%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39.42  x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40.72  w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32.84  z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33.43  y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0.139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es-EC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78" marR="559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es-EC" sz="2800" i="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" y="764704"/>
            <a:ext cx="836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4. 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 asociación de gramínea y leguminosas en la 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degradabilidad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ruminal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s-E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situ 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(%) de la materia orgánica (MO).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6"/>
          <a:stretch/>
        </p:blipFill>
        <p:spPr bwMode="auto">
          <a:xfrm>
            <a:off x="323528" y="5369028"/>
            <a:ext cx="8496944" cy="890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577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5" grpId="0" animBg="1"/>
      <p:bldP spid="14" grpId="0" animBg="1"/>
      <p:bldP spid="12" grpId="0" animBg="1"/>
      <p:bldP spid="10" grpId="0" animBg="1"/>
      <p:bldP spid="11" grpId="0" animBg="1"/>
      <p:bldP spid="9" grpId="0" animBg="1"/>
      <p:bldP spid="7" grpId="0" animBg="1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2731137" y="4765163"/>
            <a:ext cx="864096" cy="635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1697910" y="4756919"/>
            <a:ext cx="864096" cy="6358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1697910" y="4490568"/>
            <a:ext cx="864096" cy="2160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1697910" y="4249381"/>
            <a:ext cx="864096" cy="2160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2731137" y="4498063"/>
            <a:ext cx="86409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2731137" y="4257295"/>
            <a:ext cx="86409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4659971" y="4274544"/>
            <a:ext cx="864096" cy="21602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3691064" y="4286310"/>
            <a:ext cx="864096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3693888" y="4028862"/>
            <a:ext cx="864096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4659971" y="3819560"/>
            <a:ext cx="864096" cy="21602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659971" y="3580600"/>
            <a:ext cx="864096" cy="21602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2731137" y="3628699"/>
            <a:ext cx="86409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1697910" y="3844723"/>
            <a:ext cx="864096" cy="2160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697910" y="3603536"/>
            <a:ext cx="864096" cy="2160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4555160" y="3106181"/>
            <a:ext cx="864096" cy="21602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4557984" y="1820352"/>
            <a:ext cx="864096" cy="21602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642368" y="1826274"/>
            <a:ext cx="79208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1733914" y="1810037"/>
            <a:ext cx="792088" cy="1512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958781"/>
              </p:ext>
            </p:extLst>
          </p:nvPr>
        </p:nvGraphicFramePr>
        <p:xfrm>
          <a:off x="457202" y="1349480"/>
          <a:ext cx="8229596" cy="4023738"/>
        </p:xfrm>
        <a:graphic>
          <a:graphicData uri="http://schemas.openxmlformats.org/drawingml/2006/table">
            <a:tbl>
              <a:tblPr firstRow="1" firstCol="1" bandRow="1"/>
              <a:tblGrid>
                <a:gridCol w="110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54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54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354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 de incubación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Mescla de  gramínea y leguminosas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Probabilidad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6.57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9.30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2.13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5.62  xw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15.52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17.23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8.52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22.96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23.86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14.06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16.01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34.33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34.06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23.01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24.63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47.84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46.46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34.79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37.73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58.00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56.45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45.29  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53.07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0.760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60.73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59.60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48.76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60.49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41">
                <a:tc gridSpan="8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de degradabilidad (%)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6.57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9.30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2.13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5.62  xw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55.30  xw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52.14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48.44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62.20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1.717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6.30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38.14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38.57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49.43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32.19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61.87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61.43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50.58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67.81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6.63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0.058  </a:t>
                      </a:r>
                      <a:r>
                        <a:rPr lang="es-EC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0.048  xw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2.63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0.0338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2%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47.51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46.84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36.02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42.97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0.666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3.07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36.17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36.03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25.55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29.06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4.37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8%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29.79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30.14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20.04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22.71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5.86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es-EC" sz="2800" i="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" y="764704"/>
            <a:ext cx="836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5.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Efecto de asociación de gramínea y leguminosas en la  </a:t>
            </a:r>
            <a:r>
              <a:rPr lang="es-E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degradabilidad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ruminal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situ (%) de la Fibra Detergente Neutra (FDN).</a:t>
            </a:r>
            <a:endParaRPr lang="es-EC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3"/>
          <a:stretch/>
        </p:blipFill>
        <p:spPr bwMode="auto">
          <a:xfrm>
            <a:off x="323528" y="5392782"/>
            <a:ext cx="8496944" cy="866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631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9" grpId="0" animBg="1"/>
      <p:bldP spid="16" grpId="0" animBg="1"/>
      <p:bldP spid="20" grpId="0" animBg="1"/>
      <p:bldP spid="17" grpId="0" animBg="1"/>
      <p:bldP spid="18" grpId="0" animBg="1"/>
      <p:bldP spid="21" grpId="0" animBg="1"/>
      <p:bldP spid="15" grpId="0" animBg="1"/>
      <p:bldP spid="14" grpId="0" animBg="1"/>
      <p:bldP spid="12" grpId="0" animBg="1"/>
      <p:bldP spid="11" grpId="0" animBg="1"/>
      <p:bldP spid="13" grpId="0" animBg="1"/>
      <p:bldP spid="10" grpId="0" animBg="1"/>
      <p:bldP spid="9" grpId="0" animBg="1"/>
      <p:bldP spid="3" grpId="0" animBg="1"/>
      <p:bldP spid="8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marL="0" indent="0" algn="just">
              <a:buNone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La 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la FDN encontrados por Cárdenas et al (2013) al estudiar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Erythrina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son inferiores a los de este estudio, lo que sugiere que las especies evaluadas sean de mayor grado de degradabilidad. </a:t>
            </a: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Roa et al (2012) al evaluar cuatro especies de leguminosas arbóreas encontraron niveles inferiores a las 72h de incubación, sin embargo, en las primeras horas obtuvieron un mayor grado de degradabilidad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01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1871192" y="4638327"/>
            <a:ext cx="792088" cy="1846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34"/>
          <p:cNvSpPr/>
          <p:nvPr/>
        </p:nvSpPr>
        <p:spPr>
          <a:xfrm>
            <a:off x="3779912" y="4844364"/>
            <a:ext cx="792088" cy="1846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/>
          <p:cNvSpPr/>
          <p:nvPr/>
        </p:nvSpPr>
        <p:spPr>
          <a:xfrm>
            <a:off x="4787050" y="4452427"/>
            <a:ext cx="792088" cy="18467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4787050" y="3975023"/>
            <a:ext cx="792088" cy="18467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1853444" y="4207458"/>
            <a:ext cx="792088" cy="1846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>
            <a:off x="2771800" y="4204546"/>
            <a:ext cx="792088" cy="184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/>
          <p:cNvSpPr/>
          <p:nvPr/>
        </p:nvSpPr>
        <p:spPr>
          <a:xfrm>
            <a:off x="3783113" y="3802409"/>
            <a:ext cx="792088" cy="1846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>
            <a:off x="4787050" y="3617735"/>
            <a:ext cx="792088" cy="18467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4787050" y="3392620"/>
            <a:ext cx="792088" cy="18467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1871192" y="3412323"/>
            <a:ext cx="792088" cy="1846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2772774" y="3412323"/>
            <a:ext cx="792088" cy="184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3779912" y="3412348"/>
            <a:ext cx="792088" cy="1846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742985" y="2973530"/>
            <a:ext cx="792088" cy="184674"/>
          </a:xfrm>
          <a:prstGeom prst="rect">
            <a:avLst/>
          </a:prstGeom>
          <a:solidFill>
            <a:srgbClr val="3EE24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3779912" y="1747182"/>
            <a:ext cx="792088" cy="18467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2772774" y="1775112"/>
            <a:ext cx="791114" cy="1396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1871192" y="1775112"/>
            <a:ext cx="756592" cy="13962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es-EC" sz="2800" i="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 Y DISCUSIÓN </a:t>
            </a:r>
            <a:endParaRPr lang="es-ES" sz="28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" y="764704"/>
            <a:ext cx="836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6.</a:t>
            </a:r>
            <a:r>
              <a:rPr lang="es-ES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Efecto de asociación de gramínea y leguminosas en la  degradabilidad ruminal in situ (%) de la Fibra Detergente Acida  (FDA).</a:t>
            </a:r>
            <a:endParaRPr lang="es-EC" sz="105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3"/>
          <a:stretch/>
        </p:blipFill>
        <p:spPr bwMode="auto">
          <a:xfrm>
            <a:off x="611560" y="5027250"/>
            <a:ext cx="8208912" cy="10660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35315"/>
              </p:ext>
            </p:extLst>
          </p:nvPr>
        </p:nvGraphicFramePr>
        <p:xfrm>
          <a:off x="611559" y="1349480"/>
          <a:ext cx="8075239" cy="3677778"/>
        </p:xfrm>
        <a:graphic>
          <a:graphicData uri="http://schemas.openxmlformats.org/drawingml/2006/table">
            <a:tbl>
              <a:tblPr firstRow="1" firstCol="1" bandRow="1"/>
              <a:tblGrid>
                <a:gridCol w="1082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2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432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 de incubación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Mescla de  gramínea y leguminosas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3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Probabilidad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2.43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1.91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0.00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0.61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0.778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112.41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11.22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9.31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5.10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5.63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18.34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15.61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9.65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10.25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12.57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29.97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25.61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17.33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18.45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4.296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8.96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43.80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38.50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28.35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31.40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5.88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54.68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50.26  xw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39.89  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47.77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4.79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57.79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54.74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44.65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56.68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7.529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5.13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321">
                <a:tc gridSpan="8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 de degradabilidad (%)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2.43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1.91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0.00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0.778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112.41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56.74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56.51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48.08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67.91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6.31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40.82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41.59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31.48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5.611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9.16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59.18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58.41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48.11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68.52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8.278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6.49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0.058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0.050  wx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0.038  xy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0.025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16.64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2%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56.80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56.55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48.15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67.94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8.242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6.30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43.89  w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40.32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31.22  y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38.19  x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6.179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4.16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3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8%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40.83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41.58  x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51.84  w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31.47  y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5.610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9.16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134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4" grpId="0" animBg="1"/>
      <p:bldP spid="32" grpId="0" animBg="1"/>
      <p:bldP spid="29" grpId="0" animBg="1"/>
      <p:bldP spid="30" grpId="0" animBg="1"/>
      <p:bldP spid="28" grpId="0" animBg="1"/>
      <p:bldP spid="31" grpId="0" animBg="1"/>
      <p:bldP spid="27" grpId="0" animBg="1"/>
      <p:bldP spid="24" grpId="0" animBg="1"/>
      <p:bldP spid="25" grpId="0" animBg="1"/>
      <p:bldP spid="26" grpId="0" animBg="1"/>
      <p:bldP spid="10" grpId="0" animBg="1"/>
      <p:bldP spid="3" grpId="0" animBg="1"/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</a:rPr>
              <a:t>INTRODUCCIÓN</a:t>
            </a:r>
            <a:r>
              <a:rPr lang="es-EC" i="0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980728"/>
            <a:ext cx="5951004" cy="4968552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JUSTIFICACIÓN E IMPORTANCIA: </a:t>
            </a:r>
            <a:endParaRPr lang="es-EC" b="1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Una  alternativa  son las leguminosas mismas que son especies capaces de sintetizar altos niveles nutricionales. </a:t>
            </a:r>
          </a:p>
          <a:p>
            <a:pPr algn="just"/>
            <a:endParaRPr lang="es-EC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la asociación mixta de gramíneas y leguminosas mejoran la fertilidad del suelo, debiéndose al mayor aporte de nitrógeno atmosférico, mayor intercepción de luz, además que permiten reducir costos de fertilización.</a:t>
            </a:r>
          </a:p>
          <a:p>
            <a:pPr marL="0" indent="0" algn="just">
              <a:buNone/>
            </a:pPr>
            <a:endParaRPr lang="es-EC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Desde el punto de vista práctico la información de indicadores del valor nutritivo  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in situ 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 leguminosas de los géneros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Macroptilium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asociada a </a:t>
            </a:r>
            <a:r>
              <a:rPr lang="es-EC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Panicum</a:t>
            </a:r>
            <a:r>
              <a:rPr lang="es-EC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máximum</a:t>
            </a:r>
            <a:r>
              <a:rPr lang="es-EC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permitirá obtener información de su valor nutritivo, incluida la respuesta animal; lo que serviría para fundamentar futuros planes de mejora de los pastizales en estudio </a:t>
            </a:r>
            <a:endParaRPr lang="es-EC" sz="1800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54550"/>
            <a:ext cx="2987824" cy="17505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05064"/>
            <a:ext cx="2987824" cy="19442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80728"/>
            <a:ext cx="2987824" cy="12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9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algn="just"/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La 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 la FDA presenta valores similares que los encontrados por Roa et al (2012) y superiores a los de Cárdenas et al (2013), la diferencia de estos valores deberse es la especie evaluada, por otro lado, pudiera estar relacionado a contenido químico inicial, ya que en el caso de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</a:rPr>
              <a:t>el contenido de FDA es superior a los demás tratamientos y presenta los menores niveles de degradación.</a:t>
            </a:r>
          </a:p>
        </p:txBody>
      </p:sp>
    </p:spTree>
    <p:extLst>
      <p:ext uri="{BB962C8B-B14F-4D97-AF65-F5344CB8AC3E}">
        <p14:creationId xmlns:p14="http://schemas.microsoft.com/office/powerpoint/2010/main" val="93789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CONCLUSIONES Y RECOMENDACIONES </a:t>
            </a:r>
            <a:endParaRPr lang="es-EC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289451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Conclusiones 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especie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Desmodium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.)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presento mayores parámetros nutricionales en Materia Seca, Materia Orgánica, Proteína, Fibra Detergente Acida, mientras que el pasto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saboya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Megathyrsus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maximus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 impera en la Fibra Detergente Neutra y Materia Inorgánica. </a:t>
            </a: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pasto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saboya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Megathyrsus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maximus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 presento las mejores características en lo que respecta a la degradación ruminal de la materia seca y materia orgánica a la hora 72 h, pero alcanzas niveles alto la mezcla de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saboya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macroptilium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y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saboya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a las 48 h, de incubación. </a:t>
            </a: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El comportamiento de la degradabilidad potencial de FDN y FDA fue mayor con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Megathyrsus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maximus</a:t>
            </a:r>
            <a:r>
              <a:rPr lang="es-EC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y presentaron similitudes con la mezcla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saboya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centrosema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Recomendaciones 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recomienda realizar pruebas de consumo voluntario, utilizando bovinos suplementados con estas especies en estudio, que de acuerdo con los resultados obtenidos pueden mejorar su capacidad productiva. </a:t>
            </a: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Realizar estudios similares a este en el cual se incluya una comparación entre distintas especies de forrajes y diversas condiciones, con el fin de establecer las especies más adaptadas a ciertas zonas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Trabajos de este tipo deben necesariamente contar con evaluación repetida en el tiempo para realmente conocer el comportamiento nutricional, independientemente en la edad escogida.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9137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0" y="1865545"/>
            <a:ext cx="9144000" cy="2952328"/>
          </a:xfrm>
        </p:spPr>
        <p:txBody>
          <a:bodyPr/>
          <a:lstStyle/>
          <a:p>
            <a:pPr marL="0" indent="0" algn="ctr">
              <a:buNone/>
            </a:pPr>
            <a:r>
              <a:rPr lang="es-EC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mejor prueba de que </a:t>
            </a:r>
            <a:r>
              <a:rPr lang="es-EC" sz="2800" b="1" dirty="0">
                <a:solidFill>
                  <a:srgbClr val="1175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  <a:r>
              <a:rPr lang="es-EC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existe es:</a:t>
            </a:r>
          </a:p>
          <a:p>
            <a:pPr marL="0" indent="0" algn="ctr">
              <a:buNone/>
            </a:pPr>
            <a:r>
              <a:rPr lang="es-EC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Una vaca negra, comiendo pasto verde, bajo un cielo azul y produciendo leche blanca” </a:t>
            </a:r>
          </a:p>
          <a:p>
            <a:pPr marL="0" indent="0" algn="ctr">
              <a:buNone/>
            </a:pPr>
            <a:r>
              <a:rPr lang="es-EC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nunca olvides que </a:t>
            </a:r>
          </a:p>
          <a:p>
            <a:pPr marL="0" indent="0" algn="ctr">
              <a:buNone/>
            </a:pPr>
            <a:r>
              <a:rPr lang="es-EC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La vida es mas fácil cuando uno coge el toro por los cuernos”</a:t>
            </a:r>
          </a:p>
          <a:p>
            <a:pPr marL="0" indent="0" algn="ctr">
              <a:buNone/>
            </a:pP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MUCHAS GRACIAS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230425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</a:rPr>
              <a:t>OBJETIVOS </a:t>
            </a:r>
            <a:endParaRPr lang="es-EC" i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980728"/>
            <a:ext cx="8759316" cy="4968552"/>
          </a:xfrm>
          <a:solidFill>
            <a:srgbClr val="EAFAF1"/>
          </a:solidFill>
          <a:ln>
            <a:solidFill>
              <a:srgbClr val="19A72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Objetivo General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Analizar los indicadores del valor nutritivo y digestibilidad in situ de la gramínea pasto Saboya (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Megathyrsus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maximus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asociada a leguminosas de los géneros;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Centrosema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(DC.)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Benth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Desmodium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Desv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Macroptilium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Benth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Urb.</a:t>
            </a:r>
          </a:p>
          <a:p>
            <a:pPr marL="0" indent="0" algn="just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Específicos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cambios en la composición química de las asociaciones del pasto saboya con tres leguminosas.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Definir indicadores de la dinámica y parámetros de degradabilidad ruminal de las asociaciones pasto Saboya y tres leguminosas.</a:t>
            </a:r>
          </a:p>
          <a:p>
            <a:pPr marL="0" indent="0" algn="just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química del pasto Saboya mejora, cuando está asociada a las leguminosas forrajeras.</a:t>
            </a:r>
          </a:p>
          <a:p>
            <a:pPr algn="just"/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indicadores de degradabilidad ruminal se ve afectado positivamente cuando se asocian a las leguminosas forrajeras.</a:t>
            </a:r>
          </a:p>
        </p:txBody>
      </p:sp>
    </p:spTree>
    <p:extLst>
      <p:ext uri="{BB962C8B-B14F-4D97-AF65-F5344CB8AC3E}">
        <p14:creationId xmlns:p14="http://schemas.microsoft.com/office/powerpoint/2010/main" val="193045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</a:t>
            </a:r>
            <a:r>
              <a:rPr lang="es-EC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s-EC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1412776"/>
            <a:ext cx="4294820" cy="2520280"/>
          </a:xfr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Gramíneas </a:t>
            </a:r>
          </a:p>
          <a:p>
            <a:pPr marL="0" indent="0" algn="just">
              <a:buNone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gramíneas, también llamadas </a:t>
            </a:r>
            <a:r>
              <a:rPr lang="es-EC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poáceas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(familia </a:t>
            </a:r>
            <a:r>
              <a:rPr lang="es-EC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Poaceae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es una familia muy extensa, muy amplio y extendido de plantas monocotiledóneas. 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16016" y="1412776"/>
            <a:ext cx="4222812" cy="2520280"/>
          </a:xfrm>
          <a:prstGeom prst="rect">
            <a:avLst/>
          </a:prstGeom>
          <a:solidFill>
            <a:srgbClr val="EAFAF1"/>
          </a:solidFill>
          <a:ln w="28575">
            <a:solidFill>
              <a:srgbClr val="19A720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C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Leguminosas</a:t>
            </a:r>
          </a:p>
          <a:p>
            <a:pPr marL="0" indent="0" algn="just">
              <a:buFontTx/>
              <a:buNone/>
            </a:pPr>
            <a:r>
              <a:rPr lang="es-EC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Las leguminosas de grano comestible, comprenden aquellas especies que pertenecen a la familia 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Fabaceae</a:t>
            </a:r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s-EC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Papilionaceae</a:t>
            </a:r>
            <a:r>
              <a:rPr lang="es-EC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),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cuyo uso principal radica en el consumo directo del grano o semilla y de la legumbre o vaina </a:t>
            </a:r>
            <a:endParaRPr lang="es-EC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4077072"/>
            <a:ext cx="2348264" cy="18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077072"/>
            <a:ext cx="1944217" cy="18204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077072"/>
            <a:ext cx="2232248" cy="1800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6948264" y="4077072"/>
            <a:ext cx="217442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836712"/>
            <a:ext cx="8759316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es-EC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IMPORTANCIAS DE LAS ASOCIACIONES DE GRAMÍNEAS Y LEGUMINOSAS </a:t>
            </a: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69345763"/>
              </p:ext>
            </p:extLst>
          </p:nvPr>
        </p:nvGraphicFramePr>
        <p:xfrm>
          <a:off x="89756" y="1232756"/>
          <a:ext cx="8938828" cy="457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891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" y="1340768"/>
            <a:ext cx="8219256" cy="46331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172" y="980728"/>
            <a:ext cx="8759316" cy="4320480"/>
          </a:xfrm>
        </p:spPr>
        <p:txBody>
          <a:bodyPr/>
          <a:lstStyle/>
          <a:p>
            <a:pPr marL="0" indent="0" algn="just">
              <a:buNone/>
            </a:pPr>
            <a:r>
              <a:rPr lang="es-EC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IMPORTANCIAS DE LAS ASOCIACIONES DE GRAMÍNEAS Y LEGUMINOSAS </a:t>
            </a: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7544" y="3164775"/>
            <a:ext cx="8280920" cy="1323439"/>
          </a:xfrm>
          <a:prstGeom prst="rect">
            <a:avLst/>
          </a:prstGeom>
          <a:ln>
            <a:solidFill>
              <a:srgbClr val="19A72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obstante, el uso de la asociación gramínea–leguminosa es restringido debido al menor crecimiento de cada especie, a la baja apetencia por los animales domésticos, a la renuencia y desconocimiento de los productores y a la escasa disponibilidad de semilla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Karsten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Carlassare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2002).</a:t>
            </a:r>
          </a:p>
        </p:txBody>
      </p:sp>
    </p:spTree>
    <p:extLst>
      <p:ext uri="{BB962C8B-B14F-4D97-AF65-F5344CB8AC3E}">
        <p14:creationId xmlns:p14="http://schemas.microsoft.com/office/powerpoint/2010/main" val="11550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 </a:t>
            </a:r>
            <a:b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861453"/>
              </p:ext>
            </p:extLst>
          </p:nvPr>
        </p:nvGraphicFramePr>
        <p:xfrm>
          <a:off x="204788" y="981075"/>
          <a:ext cx="875982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20434" y="4111912"/>
            <a:ext cx="75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91680" y="90872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IMPORTANCIAS DE LAS ASOCIACIONES DE GRAMÍNEAS Y LEGUMINOSAS </a:t>
            </a:r>
          </a:p>
        </p:txBody>
      </p:sp>
    </p:spTree>
    <p:extLst>
      <p:ext uri="{BB962C8B-B14F-4D97-AF65-F5344CB8AC3E}">
        <p14:creationId xmlns:p14="http://schemas.microsoft.com/office/powerpoint/2010/main" val="156713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rgbClr val="000000"/>
                </a:solidFill>
                <a:latin typeface="Times New Roman" panose="02020603050405020304" pitchFamily="18" charset="0"/>
              </a:rPr>
              <a:t> REVISIÓN DE LA LITERARTURA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84175" y="981075"/>
            <a:ext cx="8759825" cy="4968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METODOS PARA DETERMINAR DE DIGESTIBILIDAD RUMINAL</a:t>
            </a:r>
          </a:p>
          <a:p>
            <a:pPr marL="0" indent="0" algn="just">
              <a:buNone/>
            </a:pPr>
            <a:r>
              <a:rPr 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digestibilidad es la capacidad de un determinado principio inmediato (nutriente) de ser asimilado por un animal (San Miguel,2006). 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2420888"/>
            <a:ext cx="4306887" cy="3240360"/>
          </a:xfrm>
          <a:prstGeom prst="rect">
            <a:avLst/>
          </a:prstGeom>
          <a:noFill/>
          <a:ln w="28575">
            <a:solidFill>
              <a:srgbClr val="19A720"/>
            </a:solidFill>
          </a:ln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método tradicional para medirla es la denominada colección total de heces</a:t>
            </a:r>
          </a:p>
          <a:p>
            <a:pPr marL="0" indent="0" algn="just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(CTH); o método en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un proceso con ciertas dificultades especialmente en animales de pastoreo o de potrero, en que las heces son difíciles de manejar.</a:t>
            </a:r>
          </a:p>
          <a:p>
            <a:pPr marL="0" indent="0" algn="just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Bajo esta problemática, es que la técnica que utiliza indicadores (externos e internos) permite minimizar la interferencia (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Lachmann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2009).</a:t>
            </a:r>
          </a:p>
          <a:p>
            <a:pPr algn="just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65" y="2591556"/>
            <a:ext cx="3861633" cy="289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40779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29937</TotalTime>
  <Words>3767</Words>
  <Application>Microsoft Office PowerPoint</Application>
  <PresentationFormat>On-screen Show (4:3)</PresentationFormat>
  <Paragraphs>823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Symbol</vt:lpstr>
      <vt:lpstr>Times New Roman</vt:lpstr>
      <vt:lpstr>Diseño predeterminado</vt:lpstr>
      <vt:lpstr>CorelDRAW</vt:lpstr>
      <vt:lpstr>PowerPoint Presentation</vt:lpstr>
      <vt:lpstr>INTRODUCCIÓN </vt:lpstr>
      <vt:lpstr>INTRODUCCIÓN </vt:lpstr>
      <vt:lpstr>OBJETIVOS </vt:lpstr>
      <vt:lpstr> REVISIÓN DE LA LITERARTURA                     Marco de Referencia  </vt:lpstr>
      <vt:lpstr> REVISIÓN DE LA LITERARTURA </vt:lpstr>
      <vt:lpstr> REVISIÓN DE LA LITERARTURA </vt:lpstr>
      <vt:lpstr> REVISIÓN DE LA LITERARTURA  </vt:lpstr>
      <vt:lpstr> REVISIÓN DE LA LITERARTURA </vt:lpstr>
      <vt:lpstr> REVISIÓN DE LA LITERARTURA </vt:lpstr>
      <vt:lpstr>DESARROLLO METODOLÓGICO </vt:lpstr>
      <vt:lpstr>DESARROLLO METODOLÓGICO </vt:lpstr>
      <vt:lpstr>DESARROLLO METODOLÓGICO  Metodos </vt:lpstr>
      <vt:lpstr>DESARROLLO METODOLÓGICO  Métodos </vt:lpstr>
      <vt:lpstr>DESARROLLO METODOLÓGICO  Diseño Experimental </vt:lpstr>
      <vt:lpstr>DESARROLLO METODOLÓGICO   </vt:lpstr>
      <vt:lpstr>DESARROLLO METODOLÓGICO  Mediciones Experimentales </vt:lpstr>
      <vt:lpstr>DESARROLLO METODOLÓGICO Procedimientos Experimentales (Protocolo).</vt:lpstr>
      <vt:lpstr>DESARROLLO METODOLÓGICO Análisis laboratorio (protocolo)</vt:lpstr>
      <vt:lpstr>DESARROLLO METODOLÓGICO Análisis laboratorio (protocolo)</vt:lpstr>
      <vt:lpstr>DESARROLLO METODOLÓGICO Análisis laboratorio (protocolo)</vt:lpstr>
      <vt:lpstr>RESULTADOS Y DISCUSIÓN </vt:lpstr>
      <vt:lpstr>RESULTADOS Y DISCUSIÓN </vt:lpstr>
      <vt:lpstr>RESULTADOS Y DISCUSIÓN </vt:lpstr>
      <vt:lpstr>PowerPoint Presentation</vt:lpstr>
      <vt:lpstr>RESULTADOS Y DISCUSIÓN </vt:lpstr>
      <vt:lpstr>RESULTADOS Y DISCUSIÓN </vt:lpstr>
      <vt:lpstr>PowerPoint Presentation</vt:lpstr>
      <vt:lpstr>RESULTADOS Y DISCUSIÓN </vt:lpstr>
      <vt:lpstr>PowerPoint Presentation</vt:lpstr>
      <vt:lpstr>CONCLUSIONES Y RECOMENDACIONES </vt:lpstr>
      <vt:lpstr>PowerPoint Presentation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juan francisco vallejo bermeo</cp:lastModifiedBy>
  <cp:revision>495</cp:revision>
  <dcterms:created xsi:type="dcterms:W3CDTF">2008-02-13T16:07:44Z</dcterms:created>
  <dcterms:modified xsi:type="dcterms:W3CDTF">2018-07-21T21:53:15Z</dcterms:modified>
</cp:coreProperties>
</file>