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877" r:id="rId1"/>
  </p:sldMasterIdLst>
  <p:notesMasterIdLst>
    <p:notesMasterId r:id="rId40"/>
  </p:notesMasterIdLst>
  <p:sldIdLst>
    <p:sldId id="315" r:id="rId2"/>
    <p:sldId id="331" r:id="rId3"/>
    <p:sldId id="259" r:id="rId4"/>
    <p:sldId id="332" r:id="rId5"/>
    <p:sldId id="338" r:id="rId6"/>
    <p:sldId id="352" r:id="rId7"/>
    <p:sldId id="334" r:id="rId8"/>
    <p:sldId id="353" r:id="rId9"/>
    <p:sldId id="325" r:id="rId10"/>
    <p:sldId id="269" r:id="rId11"/>
    <p:sldId id="350" r:id="rId12"/>
    <p:sldId id="351" r:id="rId13"/>
    <p:sldId id="270" r:id="rId14"/>
    <p:sldId id="275" r:id="rId15"/>
    <p:sldId id="278" r:id="rId16"/>
    <p:sldId id="295" r:id="rId17"/>
    <p:sldId id="286" r:id="rId18"/>
    <p:sldId id="301" r:id="rId19"/>
    <p:sldId id="345" r:id="rId20"/>
    <p:sldId id="346" r:id="rId21"/>
    <p:sldId id="349" r:id="rId22"/>
    <p:sldId id="291" r:id="rId23"/>
    <p:sldId id="344" r:id="rId24"/>
    <p:sldId id="285" r:id="rId25"/>
    <p:sldId id="302" r:id="rId26"/>
    <p:sldId id="333" r:id="rId27"/>
    <p:sldId id="304" r:id="rId28"/>
    <p:sldId id="339" r:id="rId29"/>
    <p:sldId id="340" r:id="rId30"/>
    <p:sldId id="341" r:id="rId31"/>
    <p:sldId id="342" r:id="rId32"/>
    <p:sldId id="343" r:id="rId33"/>
    <p:sldId id="307" r:id="rId34"/>
    <p:sldId id="327" r:id="rId35"/>
    <p:sldId id="321" r:id="rId36"/>
    <p:sldId id="328" r:id="rId37"/>
    <p:sldId id="329" r:id="rId38"/>
    <p:sldId id="330" r:id="rId3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123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7687" autoAdjust="0"/>
  </p:normalViewPr>
  <p:slideViewPr>
    <p:cSldViewPr snapToGrid="0">
      <p:cViewPr varScale="1">
        <p:scale>
          <a:sx n="70" d="100"/>
          <a:sy n="70" d="100"/>
        </p:scale>
        <p:origin x="7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co%20d\respaldos%20oficina%20central\ARCHIVOS%20UNIDAD%20D\Documents\TESIS\TESIS%20DI&#193;LISIS\TABULACI&#211;N%20POR%20OBJETIV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co%20d\respaldos%20oficina%20central\ARCHIVOS%20UNIDAD%20D\Documents\TESIS\TESIS%20DI&#193;LISIS\TABULACI&#211;N%20POR%20OBJETIV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co%20d\respaldos%20oficina%20central\ARCHIVOS%20UNIDAD%20D\Documents\TESIS\TESIS%20DI&#193;LISIS\TABULACI&#211;N%20POR%20OBJETIV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Calidad de servicio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5741360089186179E-3"/>
                  <c:y val="-2.073732718894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9654403567447E-3"/>
                  <c:y val="-2.5345622119815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29654403567447E-3"/>
                  <c:y val="-2.073732718894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073732718894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444816053511705E-3"/>
                  <c:y val="-3.456221198156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29654403567529E-3"/>
                  <c:y val="-3.456221198156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764976958525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'OBJETIVO CALIDAD'!$B$3:$D$9</c:f>
              <c:multiLvlStrCache>
                <c:ptCount val="7"/>
                <c:lvl>
                  <c:pt idx="0">
                    <c:v>En desacuerdo</c:v>
                  </c:pt>
                  <c:pt idx="1">
                    <c:v>En desacuerdo</c:v>
                  </c:pt>
                  <c:pt idx="2">
                    <c:v>Totalmente en desacuerdo</c:v>
                  </c:pt>
                  <c:pt idx="3">
                    <c:v>Totalmente en desacuerdo</c:v>
                  </c:pt>
                  <c:pt idx="4">
                    <c:v>De acuerdo</c:v>
                  </c:pt>
                  <c:pt idx="5">
                    <c:v>Totalmente en desacuerdo</c:v>
                  </c:pt>
                  <c:pt idx="6">
                    <c:v>Totalmente en desacuerdo</c:v>
                  </c:pt>
                </c:lvl>
                <c:lvl>
                  <c:pt idx="0">
                    <c:v>Comportamiento confiable</c:v>
                  </c:pt>
                  <c:pt idx="1">
                    <c:v>Seguridad de procedimientos</c:v>
                  </c:pt>
                  <c:pt idx="2">
                    <c:v>Amabilidad</c:v>
                  </c:pt>
                  <c:pt idx="3">
                    <c:v>Conocimientos suficientes</c:v>
                  </c:pt>
                  <c:pt idx="4">
                    <c:v>Atención personalizada</c:v>
                  </c:pt>
                  <c:pt idx="5">
                    <c:v>Preocupación intereses del paciente</c:v>
                  </c:pt>
                  <c:pt idx="6">
                    <c:v>Necesidades específicas</c:v>
                  </c:pt>
                </c:lvl>
                <c:lvl>
                  <c:pt idx="0">
                    <c:v>Seguridad</c:v>
                  </c:pt>
                  <c:pt idx="4">
                    <c:v>Empatía</c:v>
                  </c:pt>
                </c:lvl>
              </c:multiLvlStrCache>
            </c:multiLvlStrRef>
          </c:cat>
          <c:val>
            <c:numRef>
              <c:f>'OBJETIVO CALIDAD'!$E$3:$E$9</c:f>
              <c:numCache>
                <c:formatCode>0%</c:formatCode>
                <c:ptCount val="7"/>
                <c:pt idx="0" formatCode="0.0%">
                  <c:v>0.67298578199052128</c:v>
                </c:pt>
                <c:pt idx="1">
                  <c:v>0.72037914691943128</c:v>
                </c:pt>
                <c:pt idx="2" formatCode="0.0%">
                  <c:v>0.78672985781990523</c:v>
                </c:pt>
                <c:pt idx="3">
                  <c:v>0.81042654028436023</c:v>
                </c:pt>
                <c:pt idx="4" formatCode="0.0%">
                  <c:v>0.79620853080568721</c:v>
                </c:pt>
                <c:pt idx="5">
                  <c:v>0.72037914691943128</c:v>
                </c:pt>
                <c:pt idx="6" formatCode="0.0%">
                  <c:v>0.76777251184834128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6785040"/>
        <c:axId val="716774704"/>
        <c:axId val="0"/>
      </c:bar3DChart>
      <c:catAx>
        <c:axId val="71678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C"/>
          </a:p>
        </c:txPr>
        <c:crossAx val="716774704"/>
        <c:crosses val="autoZero"/>
        <c:auto val="1"/>
        <c:lblAlgn val="ctr"/>
        <c:lblOffset val="100"/>
        <c:noMultiLvlLbl val="0"/>
      </c:catAx>
      <c:valAx>
        <c:axId val="716774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1678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Calidad de servicio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049723756906078E-3"/>
                  <c:y val="-2.84360189573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149171270718232E-3"/>
                  <c:y val="-2.369668246445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049723756906078E-3"/>
                  <c:y val="-3.7914691943127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369668246445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369668246445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049723756906078E-3"/>
                  <c:y val="-3.317535545023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049723756906078E-3"/>
                  <c:y val="-3.080568720379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'OBJETIVO CALIDAD'!$B$10:$D$16</c:f>
              <c:multiLvlStrCache>
                <c:ptCount val="7"/>
                <c:lvl>
                  <c:pt idx="0">
                    <c:v>En desacuerdo</c:v>
                  </c:pt>
                  <c:pt idx="1">
                    <c:v>En desacuerdo</c:v>
                  </c:pt>
                  <c:pt idx="2">
                    <c:v>En desacuerdo</c:v>
                  </c:pt>
                  <c:pt idx="3">
                    <c:v>Totalmente deacuerdo</c:v>
                  </c:pt>
                  <c:pt idx="4">
                    <c:v>Si</c:v>
                  </c:pt>
                  <c:pt idx="5">
                    <c:v>Maltrato del personal</c:v>
                  </c:pt>
                  <c:pt idx="6">
                    <c:v>Ignorar las quejas</c:v>
                  </c:pt>
                </c:lvl>
                <c:lvl>
                  <c:pt idx="0">
                    <c:v>Información precisa</c:v>
                  </c:pt>
                  <c:pt idx="1">
                    <c:v>Rapidez</c:v>
                  </c:pt>
                  <c:pt idx="2">
                    <c:v>Disposición de ayuda</c:v>
                  </c:pt>
                  <c:pt idx="3">
                    <c:v>Preocupación por el cliente</c:v>
                  </c:pt>
                  <c:pt idx="4">
                    <c:v>Reclamos</c:v>
                  </c:pt>
                  <c:pt idx="5">
                    <c:v>Factores de reclamo</c:v>
                  </c:pt>
                  <c:pt idx="6">
                    <c:v>Medidas tomadas</c:v>
                  </c:pt>
                </c:lvl>
                <c:lvl>
                  <c:pt idx="0">
                    <c:v>CAPACIDAD DE RESPUESTA</c:v>
                  </c:pt>
                  <c:pt idx="4">
                    <c:v>SATISFACCIÓN DEL PACIENTE</c:v>
                  </c:pt>
                </c:lvl>
              </c:multiLvlStrCache>
            </c:multiLvlStrRef>
          </c:cat>
          <c:val>
            <c:numRef>
              <c:f>'OBJETIVO CALIDAD'!$E$10:$E$16</c:f>
              <c:numCache>
                <c:formatCode>0.0%</c:formatCode>
                <c:ptCount val="7"/>
                <c:pt idx="0">
                  <c:v>0.72511848341232232</c:v>
                </c:pt>
                <c:pt idx="1">
                  <c:v>0.78672985781990523</c:v>
                </c:pt>
                <c:pt idx="2">
                  <c:v>0.60663507109004744</c:v>
                </c:pt>
                <c:pt idx="3">
                  <c:v>0.70142180094786744</c:v>
                </c:pt>
                <c:pt idx="4">
                  <c:v>0.74199999999999999</c:v>
                </c:pt>
                <c:pt idx="5">
                  <c:v>0.68500000000000005</c:v>
                </c:pt>
                <c:pt idx="6">
                  <c:v>0.64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6782320"/>
        <c:axId val="716787760"/>
        <c:axId val="0"/>
      </c:bar3DChart>
      <c:catAx>
        <c:axId val="71678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C"/>
          </a:p>
        </c:txPr>
        <c:crossAx val="716787760"/>
        <c:crosses val="autoZero"/>
        <c:auto val="1"/>
        <c:lblAlgn val="ctr"/>
        <c:lblOffset val="100"/>
        <c:noMultiLvlLbl val="0"/>
      </c:catAx>
      <c:valAx>
        <c:axId val="7167877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1678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Calidad de servicio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061946902654867E-3"/>
                  <c:y val="-2.8571428571428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43362831858407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6190476190476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061946902654867E-3"/>
                  <c:y val="-3.095238095238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061946902654867E-3"/>
                  <c:y val="-4.2857142857142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'OBJETIVO CALIDAD'!$B$17:$D$21</c:f>
              <c:multiLvlStrCache>
                <c:ptCount val="5"/>
                <c:lvl>
                  <c:pt idx="0">
                    <c:v>Falta de capacitación del personal</c:v>
                  </c:pt>
                  <c:pt idx="1">
                    <c:v>Extender los horarios de trabajo</c:v>
                  </c:pt>
                  <c:pt idx="2">
                    <c:v>No</c:v>
                  </c:pt>
                  <c:pt idx="3">
                    <c:v>Personal</c:v>
                  </c:pt>
                  <c:pt idx="4">
                    <c:v>Mensual</c:v>
                  </c:pt>
                </c:lvl>
                <c:lvl>
                  <c:pt idx="0">
                    <c:v>Retrasos</c:v>
                  </c:pt>
                  <c:pt idx="1">
                    <c:v>Medidas tomadas</c:v>
                  </c:pt>
                  <c:pt idx="2">
                    <c:v>Problemas de calidad</c:v>
                  </c:pt>
                  <c:pt idx="3">
                    <c:v>Tipos</c:v>
                  </c:pt>
                  <c:pt idx="4">
                    <c:v>Frecuencia</c:v>
                  </c:pt>
                </c:lvl>
                <c:lvl>
                  <c:pt idx="0">
                    <c:v>CALIFICACIÓN DE LA ATENCIÓN</c:v>
                  </c:pt>
                  <c:pt idx="2">
                    <c:v>SISTEMA DE CALIDAD</c:v>
                  </c:pt>
                </c:lvl>
              </c:multiLvlStrCache>
            </c:multiLvlStrRef>
          </c:cat>
          <c:val>
            <c:numRef>
              <c:f>'OBJETIVO CALIDAD'!$E$17:$E$21</c:f>
              <c:numCache>
                <c:formatCode>0.0%</c:formatCode>
                <c:ptCount val="5"/>
                <c:pt idx="0">
                  <c:v>0.64</c:v>
                </c:pt>
                <c:pt idx="1">
                  <c:v>0.77500000000000002</c:v>
                </c:pt>
                <c:pt idx="2" formatCode="0%">
                  <c:v>0.71900000000000008</c:v>
                </c:pt>
                <c:pt idx="3">
                  <c:v>0.71900000000000008</c:v>
                </c:pt>
                <c:pt idx="4">
                  <c:v>0.68500000000000005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6782864"/>
        <c:axId val="716783408"/>
        <c:axId val="0"/>
      </c:bar3DChart>
      <c:catAx>
        <c:axId val="71678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16783408"/>
        <c:crosses val="autoZero"/>
        <c:auto val="1"/>
        <c:lblAlgn val="ctr"/>
        <c:lblOffset val="100"/>
        <c:noMultiLvlLbl val="0"/>
      </c:catAx>
      <c:valAx>
        <c:axId val="7167834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1678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D0A10-D41C-48EA-B134-E413343B54B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8F001B-C489-4D3F-82CC-14FFEE4F4BEF}" type="pres">
      <dgm:prSet presAssocID="{063D0A10-D41C-48EA-B134-E413343B54B7}" presName="Name0" presStyleCnt="0">
        <dgm:presLayoutVars>
          <dgm:chMax val="7"/>
          <dgm:chPref val="7"/>
          <dgm:dir/>
        </dgm:presLayoutVars>
      </dgm:prSet>
      <dgm:spPr/>
    </dgm:pt>
    <dgm:pt modelId="{40B3B847-80F3-4F9A-8EF9-F2915EE4DECD}" type="pres">
      <dgm:prSet presAssocID="{063D0A10-D41C-48EA-B134-E413343B54B7}" presName="Name1" presStyleCnt="0"/>
      <dgm:spPr/>
    </dgm:pt>
  </dgm:ptLst>
  <dgm:cxnLst>
    <dgm:cxn modelId="{19E4864C-A0B9-442D-B332-6D55D9108776}" type="presOf" srcId="{063D0A10-D41C-48EA-B134-E413343B54B7}" destId="{388F001B-C489-4D3F-82CC-14FFEE4F4BEF}" srcOrd="0" destOrd="0" presId="urn:microsoft.com/office/officeart/2008/layout/CircularPictureCallout"/>
    <dgm:cxn modelId="{B7EDBE0B-8D17-420A-B41D-01F7F416681E}" type="presParOf" srcId="{388F001B-C489-4D3F-82CC-14FFEE4F4BEF}" destId="{40B3B847-80F3-4F9A-8EF9-F2915EE4DEC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9F0CB-86AB-4B4A-948A-CBD24AD273B1}" type="doc">
      <dgm:prSet loTypeId="urn:microsoft.com/office/officeart/2005/8/layout/hList9" loCatId="list" qsTypeId="urn:microsoft.com/office/officeart/2005/8/quickstyle/3d2" qsCatId="3D" csTypeId="urn:microsoft.com/office/officeart/2005/8/colors/colorful4" csCatId="colorful" phldr="1"/>
      <dgm:spPr/>
    </dgm:pt>
    <dgm:pt modelId="{F46EAF80-3D04-42F3-B6CE-BFFB2D3384C1}">
      <dgm:prSet custT="1"/>
      <dgm:spPr/>
      <dgm:t>
        <a:bodyPr/>
        <a:lstStyle/>
        <a:p>
          <a:r>
            <a:rPr lang="es-EC" sz="1600" b="1" dirty="0" smtClean="0"/>
            <a:t>ESPECÍFICOS</a:t>
          </a:r>
          <a:endParaRPr lang="es-EC" sz="1600" b="1" dirty="0"/>
        </a:p>
      </dgm:t>
    </dgm:pt>
    <dgm:pt modelId="{0A87BB84-7275-4514-89AF-D63DE96D6E3C}" type="parTrans" cxnId="{5F3A6734-4640-4AB0-B40B-0E0DB91B5051}">
      <dgm:prSet/>
      <dgm:spPr/>
      <dgm:t>
        <a:bodyPr/>
        <a:lstStyle/>
        <a:p>
          <a:endParaRPr lang="es-EC" sz="2800"/>
        </a:p>
      </dgm:t>
    </dgm:pt>
    <dgm:pt modelId="{466A4FCE-3D46-41EB-9C2D-D5D991D63457}" type="sibTrans" cxnId="{5F3A6734-4640-4AB0-B40B-0E0DB91B5051}">
      <dgm:prSet/>
      <dgm:spPr/>
      <dgm:t>
        <a:bodyPr/>
        <a:lstStyle/>
        <a:p>
          <a:endParaRPr lang="es-EC" sz="2800"/>
        </a:p>
      </dgm:t>
    </dgm:pt>
    <dgm:pt modelId="{F9E88ADD-E053-4513-B552-D81CF0E630D2}">
      <dgm:prSet custT="1"/>
      <dgm:spPr/>
      <dgm:t>
        <a:bodyPr/>
        <a:lstStyle/>
        <a:p>
          <a:r>
            <a:rPr lang="es-EC" sz="2000" dirty="0" smtClean="0"/>
            <a:t>Valorar el estado de la gestión administrativa y de salud .</a:t>
          </a:r>
          <a:endParaRPr lang="es-EC" sz="2000" dirty="0"/>
        </a:p>
      </dgm:t>
    </dgm:pt>
    <dgm:pt modelId="{CCF3BE98-F64E-4117-B047-9BBC6B07083B}" type="parTrans" cxnId="{C360A700-2823-4078-9545-4751D88A67C7}">
      <dgm:prSet/>
      <dgm:spPr/>
      <dgm:t>
        <a:bodyPr/>
        <a:lstStyle/>
        <a:p>
          <a:endParaRPr lang="es-EC" sz="2800"/>
        </a:p>
      </dgm:t>
    </dgm:pt>
    <dgm:pt modelId="{4513F74D-844B-4940-A926-A100D302EEA2}" type="sibTrans" cxnId="{C360A700-2823-4078-9545-4751D88A67C7}">
      <dgm:prSet/>
      <dgm:spPr/>
      <dgm:t>
        <a:bodyPr/>
        <a:lstStyle/>
        <a:p>
          <a:endParaRPr lang="es-EC" sz="2800"/>
        </a:p>
      </dgm:t>
    </dgm:pt>
    <dgm:pt modelId="{8A29E953-C444-4467-84FB-25FF8CA1E62D}">
      <dgm:prSet custT="1"/>
      <dgm:spPr/>
      <dgm:t>
        <a:bodyPr/>
        <a:lstStyle/>
        <a:p>
          <a:r>
            <a:rPr lang="es-EC" sz="2000" dirty="0" smtClean="0"/>
            <a:t>Proponer la utilización de un modelo de gestión para incrementar los niveles de calidad de la atención brindada.</a:t>
          </a:r>
          <a:endParaRPr lang="es-EC" sz="2000" dirty="0"/>
        </a:p>
      </dgm:t>
    </dgm:pt>
    <dgm:pt modelId="{C36C93D1-1EC1-4728-A832-B0991E8D2F83}" type="parTrans" cxnId="{A6471D9D-9A93-46C1-91F2-B9E41C92D8BA}">
      <dgm:prSet/>
      <dgm:spPr/>
      <dgm:t>
        <a:bodyPr/>
        <a:lstStyle/>
        <a:p>
          <a:endParaRPr lang="es-EC" sz="2800"/>
        </a:p>
      </dgm:t>
    </dgm:pt>
    <dgm:pt modelId="{F4BA03FE-00AC-42F7-A98A-2D924C2AD6A9}" type="sibTrans" cxnId="{A6471D9D-9A93-46C1-91F2-B9E41C92D8BA}">
      <dgm:prSet/>
      <dgm:spPr/>
      <dgm:t>
        <a:bodyPr/>
        <a:lstStyle/>
        <a:p>
          <a:endParaRPr lang="es-EC" sz="2800"/>
        </a:p>
      </dgm:t>
    </dgm:pt>
    <dgm:pt modelId="{219E6459-E485-4079-B119-9C2D44DA3848}">
      <dgm:prSet custT="1"/>
      <dgm:spPr/>
      <dgm:t>
        <a:bodyPr/>
        <a:lstStyle/>
        <a:p>
          <a:r>
            <a:rPr lang="es-EC" sz="2000" dirty="0" smtClean="0"/>
            <a:t>Evaluar el nivel de calidad.</a:t>
          </a:r>
          <a:endParaRPr lang="es-EC" sz="2000" dirty="0"/>
        </a:p>
      </dgm:t>
    </dgm:pt>
    <dgm:pt modelId="{5D732F4B-1A93-470A-A3E8-6BC3E7AFDC42}" type="parTrans" cxnId="{B7725695-35AD-4022-B9EB-79875E88A8D4}">
      <dgm:prSet/>
      <dgm:spPr/>
      <dgm:t>
        <a:bodyPr/>
        <a:lstStyle/>
        <a:p>
          <a:endParaRPr lang="es-EC"/>
        </a:p>
      </dgm:t>
    </dgm:pt>
    <dgm:pt modelId="{7F18E53A-B788-49D8-89B0-5EE4E93AB070}" type="sibTrans" cxnId="{B7725695-35AD-4022-B9EB-79875E88A8D4}">
      <dgm:prSet/>
      <dgm:spPr/>
      <dgm:t>
        <a:bodyPr/>
        <a:lstStyle/>
        <a:p>
          <a:endParaRPr lang="es-EC"/>
        </a:p>
      </dgm:t>
    </dgm:pt>
    <dgm:pt modelId="{C81EFCF3-FB82-46F1-B7D5-A666FEE7CD59}" type="pres">
      <dgm:prSet presAssocID="{F939F0CB-86AB-4B4A-948A-CBD24AD273B1}" presName="list" presStyleCnt="0">
        <dgm:presLayoutVars>
          <dgm:dir/>
          <dgm:animLvl val="lvl"/>
        </dgm:presLayoutVars>
      </dgm:prSet>
      <dgm:spPr/>
    </dgm:pt>
    <dgm:pt modelId="{7DF540F4-AF41-4593-B761-E2FFF4B306D1}" type="pres">
      <dgm:prSet presAssocID="{F46EAF80-3D04-42F3-B6CE-BFFB2D3384C1}" presName="posSpace" presStyleCnt="0"/>
      <dgm:spPr/>
    </dgm:pt>
    <dgm:pt modelId="{F8E9F0FC-655F-4645-B47B-0D8A0AA9A753}" type="pres">
      <dgm:prSet presAssocID="{F46EAF80-3D04-42F3-B6CE-BFFB2D3384C1}" presName="vertFlow" presStyleCnt="0"/>
      <dgm:spPr/>
    </dgm:pt>
    <dgm:pt modelId="{6D52E9D0-938C-4F89-996B-235099186D72}" type="pres">
      <dgm:prSet presAssocID="{F46EAF80-3D04-42F3-B6CE-BFFB2D3384C1}" presName="topSpace" presStyleCnt="0"/>
      <dgm:spPr/>
    </dgm:pt>
    <dgm:pt modelId="{4AE66630-F159-4132-8E00-3D253AF66F43}" type="pres">
      <dgm:prSet presAssocID="{F46EAF80-3D04-42F3-B6CE-BFFB2D3384C1}" presName="firstComp" presStyleCnt="0"/>
      <dgm:spPr/>
    </dgm:pt>
    <dgm:pt modelId="{C3430DAD-644C-49B7-8422-459F551F5C40}" type="pres">
      <dgm:prSet presAssocID="{F46EAF80-3D04-42F3-B6CE-BFFB2D3384C1}" presName="firstChild" presStyleLbl="bgAccFollowNode1" presStyleIdx="0" presStyleCnt="3" custScaleX="148767" custScaleY="131985" custLinFactNeighborX="10907" custLinFactNeighborY="-37087"/>
      <dgm:spPr/>
      <dgm:t>
        <a:bodyPr/>
        <a:lstStyle/>
        <a:p>
          <a:endParaRPr lang="es-EC"/>
        </a:p>
      </dgm:t>
    </dgm:pt>
    <dgm:pt modelId="{0C7F29E1-8874-487D-81F7-41BE96EA5A35}" type="pres">
      <dgm:prSet presAssocID="{F46EAF80-3D04-42F3-B6CE-BFFB2D3384C1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0EF10D-8635-4E85-9870-B8E0385E035A}" type="pres">
      <dgm:prSet presAssocID="{219E6459-E485-4079-B119-9C2D44DA3848}" presName="comp" presStyleCnt="0"/>
      <dgm:spPr/>
    </dgm:pt>
    <dgm:pt modelId="{1D122DDA-24CA-4502-A640-4ACE14391E61}" type="pres">
      <dgm:prSet presAssocID="{219E6459-E485-4079-B119-9C2D44DA3848}" presName="child" presStyleLbl="bgAccFollowNode1" presStyleIdx="1" presStyleCnt="3" custScaleX="150663" custScaleY="131985" custLinFactNeighborX="11855" custLinFactNeighborY="-28625"/>
      <dgm:spPr/>
      <dgm:t>
        <a:bodyPr/>
        <a:lstStyle/>
        <a:p>
          <a:endParaRPr lang="es-EC"/>
        </a:p>
      </dgm:t>
    </dgm:pt>
    <dgm:pt modelId="{5D1E2B98-1804-4E38-B3B6-A23B88FA2397}" type="pres">
      <dgm:prSet presAssocID="{219E6459-E485-4079-B119-9C2D44DA3848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C01FB3-D8A5-4188-BA38-F5C960CCE3F6}" type="pres">
      <dgm:prSet presAssocID="{8A29E953-C444-4467-84FB-25FF8CA1E62D}" presName="comp" presStyleCnt="0"/>
      <dgm:spPr/>
    </dgm:pt>
    <dgm:pt modelId="{6FE9D223-09B8-4502-8C35-247FCDC76F41}" type="pres">
      <dgm:prSet presAssocID="{8A29E953-C444-4467-84FB-25FF8CA1E62D}" presName="child" presStyleLbl="bgAccFollowNode1" presStyleIdx="2" presStyleCnt="3" custScaleX="149478" custScaleY="125114" custLinFactNeighborX="11262" custLinFactNeighborY="-17300"/>
      <dgm:spPr/>
      <dgm:t>
        <a:bodyPr/>
        <a:lstStyle/>
        <a:p>
          <a:endParaRPr lang="es-EC"/>
        </a:p>
      </dgm:t>
    </dgm:pt>
    <dgm:pt modelId="{9AE82A7B-9E4D-4F47-A6FE-34C9AE7176F1}" type="pres">
      <dgm:prSet presAssocID="{8A29E953-C444-4467-84FB-25FF8CA1E62D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1E01B7-DF75-4D1C-8715-E9BAA11BE66A}" type="pres">
      <dgm:prSet presAssocID="{F46EAF80-3D04-42F3-B6CE-BFFB2D3384C1}" presName="negSpace" presStyleCnt="0"/>
      <dgm:spPr/>
    </dgm:pt>
    <dgm:pt modelId="{8888BBA2-8C58-4B60-BCDF-5C9A02CAAFD3}" type="pres">
      <dgm:prSet presAssocID="{F46EAF80-3D04-42F3-B6CE-BFFB2D3384C1}" presName="circle" presStyleLbl="node1" presStyleIdx="0" presStyleCnt="1" custScaleX="146032" custScaleY="104558" custLinFactX="-63750" custLinFactY="70193" custLinFactNeighborX="-100000" custLinFactNeighborY="100000"/>
      <dgm:spPr/>
      <dgm:t>
        <a:bodyPr/>
        <a:lstStyle/>
        <a:p>
          <a:endParaRPr lang="es-EC"/>
        </a:p>
      </dgm:t>
    </dgm:pt>
  </dgm:ptLst>
  <dgm:cxnLst>
    <dgm:cxn modelId="{A6471D9D-9A93-46C1-91F2-B9E41C92D8BA}" srcId="{F46EAF80-3D04-42F3-B6CE-BFFB2D3384C1}" destId="{8A29E953-C444-4467-84FB-25FF8CA1E62D}" srcOrd="2" destOrd="0" parTransId="{C36C93D1-1EC1-4728-A832-B0991E8D2F83}" sibTransId="{F4BA03FE-00AC-42F7-A98A-2D924C2AD6A9}"/>
    <dgm:cxn modelId="{B7725695-35AD-4022-B9EB-79875E88A8D4}" srcId="{F46EAF80-3D04-42F3-B6CE-BFFB2D3384C1}" destId="{219E6459-E485-4079-B119-9C2D44DA3848}" srcOrd="1" destOrd="0" parTransId="{5D732F4B-1A93-470A-A3E8-6BC3E7AFDC42}" sibTransId="{7F18E53A-B788-49D8-89B0-5EE4E93AB070}"/>
    <dgm:cxn modelId="{6F49C0D0-FB86-4364-8AB7-0218C59C1FE3}" type="presOf" srcId="{219E6459-E485-4079-B119-9C2D44DA3848}" destId="{1D122DDA-24CA-4502-A640-4ACE14391E61}" srcOrd="0" destOrd="0" presId="urn:microsoft.com/office/officeart/2005/8/layout/hList9"/>
    <dgm:cxn modelId="{5F3A6734-4640-4AB0-B40B-0E0DB91B5051}" srcId="{F939F0CB-86AB-4B4A-948A-CBD24AD273B1}" destId="{F46EAF80-3D04-42F3-B6CE-BFFB2D3384C1}" srcOrd="0" destOrd="0" parTransId="{0A87BB84-7275-4514-89AF-D63DE96D6E3C}" sibTransId="{466A4FCE-3D46-41EB-9C2D-D5D991D63457}"/>
    <dgm:cxn modelId="{FD986E36-A673-4FAE-B8E1-E624888439A6}" type="presOf" srcId="{8A29E953-C444-4467-84FB-25FF8CA1E62D}" destId="{6FE9D223-09B8-4502-8C35-247FCDC76F41}" srcOrd="0" destOrd="0" presId="urn:microsoft.com/office/officeart/2005/8/layout/hList9"/>
    <dgm:cxn modelId="{79576094-4B44-4159-8F43-BDDF8EF12EB5}" type="presOf" srcId="{219E6459-E485-4079-B119-9C2D44DA3848}" destId="{5D1E2B98-1804-4E38-B3B6-A23B88FA2397}" srcOrd="1" destOrd="0" presId="urn:microsoft.com/office/officeart/2005/8/layout/hList9"/>
    <dgm:cxn modelId="{3CD65EB5-4178-41D5-A2F2-986A0132D077}" type="presOf" srcId="{F46EAF80-3D04-42F3-B6CE-BFFB2D3384C1}" destId="{8888BBA2-8C58-4B60-BCDF-5C9A02CAAFD3}" srcOrd="0" destOrd="0" presId="urn:microsoft.com/office/officeart/2005/8/layout/hList9"/>
    <dgm:cxn modelId="{27E54956-9F9E-40E4-8F2B-4978D87B9114}" type="presOf" srcId="{F9E88ADD-E053-4513-B552-D81CF0E630D2}" destId="{0C7F29E1-8874-487D-81F7-41BE96EA5A35}" srcOrd="1" destOrd="0" presId="urn:microsoft.com/office/officeart/2005/8/layout/hList9"/>
    <dgm:cxn modelId="{4AB30BE6-5635-43F0-B103-1AE96D7204B7}" type="presOf" srcId="{F939F0CB-86AB-4B4A-948A-CBD24AD273B1}" destId="{C81EFCF3-FB82-46F1-B7D5-A666FEE7CD59}" srcOrd="0" destOrd="0" presId="urn:microsoft.com/office/officeart/2005/8/layout/hList9"/>
    <dgm:cxn modelId="{1E30FB47-1157-4660-9070-885039AE022D}" type="presOf" srcId="{8A29E953-C444-4467-84FB-25FF8CA1E62D}" destId="{9AE82A7B-9E4D-4F47-A6FE-34C9AE7176F1}" srcOrd="1" destOrd="0" presId="urn:microsoft.com/office/officeart/2005/8/layout/hList9"/>
    <dgm:cxn modelId="{C360A700-2823-4078-9545-4751D88A67C7}" srcId="{F46EAF80-3D04-42F3-B6CE-BFFB2D3384C1}" destId="{F9E88ADD-E053-4513-B552-D81CF0E630D2}" srcOrd="0" destOrd="0" parTransId="{CCF3BE98-F64E-4117-B047-9BBC6B07083B}" sibTransId="{4513F74D-844B-4940-A926-A100D302EEA2}"/>
    <dgm:cxn modelId="{3FF8FB0C-F568-4399-89DC-ED65BF422DC3}" type="presOf" srcId="{F9E88ADD-E053-4513-B552-D81CF0E630D2}" destId="{C3430DAD-644C-49B7-8422-459F551F5C40}" srcOrd="0" destOrd="0" presId="urn:microsoft.com/office/officeart/2005/8/layout/hList9"/>
    <dgm:cxn modelId="{34516EC8-5CE3-4FA5-AACF-33FE8DC60E77}" type="presParOf" srcId="{C81EFCF3-FB82-46F1-B7D5-A666FEE7CD59}" destId="{7DF540F4-AF41-4593-B761-E2FFF4B306D1}" srcOrd="0" destOrd="0" presId="urn:microsoft.com/office/officeart/2005/8/layout/hList9"/>
    <dgm:cxn modelId="{75EE5DEB-DB65-4827-AA0E-2768ADA85F0F}" type="presParOf" srcId="{C81EFCF3-FB82-46F1-B7D5-A666FEE7CD59}" destId="{F8E9F0FC-655F-4645-B47B-0D8A0AA9A753}" srcOrd="1" destOrd="0" presId="urn:microsoft.com/office/officeart/2005/8/layout/hList9"/>
    <dgm:cxn modelId="{FEAB4F20-0C24-46C1-B702-7C4FA2041F0A}" type="presParOf" srcId="{F8E9F0FC-655F-4645-B47B-0D8A0AA9A753}" destId="{6D52E9D0-938C-4F89-996B-235099186D72}" srcOrd="0" destOrd="0" presId="urn:microsoft.com/office/officeart/2005/8/layout/hList9"/>
    <dgm:cxn modelId="{39F46ECD-3935-4BEA-848D-53219F47798E}" type="presParOf" srcId="{F8E9F0FC-655F-4645-B47B-0D8A0AA9A753}" destId="{4AE66630-F159-4132-8E00-3D253AF66F43}" srcOrd="1" destOrd="0" presId="urn:microsoft.com/office/officeart/2005/8/layout/hList9"/>
    <dgm:cxn modelId="{3A1D4073-993D-4F2D-98FE-CF2389BD3E29}" type="presParOf" srcId="{4AE66630-F159-4132-8E00-3D253AF66F43}" destId="{C3430DAD-644C-49B7-8422-459F551F5C40}" srcOrd="0" destOrd="0" presId="urn:microsoft.com/office/officeart/2005/8/layout/hList9"/>
    <dgm:cxn modelId="{0095D2A7-3E3F-4DA2-BD1E-2B9E031CF3A8}" type="presParOf" srcId="{4AE66630-F159-4132-8E00-3D253AF66F43}" destId="{0C7F29E1-8874-487D-81F7-41BE96EA5A35}" srcOrd="1" destOrd="0" presId="urn:microsoft.com/office/officeart/2005/8/layout/hList9"/>
    <dgm:cxn modelId="{23031899-1D56-48A3-9B88-2F11836E17E3}" type="presParOf" srcId="{F8E9F0FC-655F-4645-B47B-0D8A0AA9A753}" destId="{A90EF10D-8635-4E85-9870-B8E0385E035A}" srcOrd="2" destOrd="0" presId="urn:microsoft.com/office/officeart/2005/8/layout/hList9"/>
    <dgm:cxn modelId="{656B7620-9CE0-49EC-993D-AC4F54A3D5F0}" type="presParOf" srcId="{A90EF10D-8635-4E85-9870-B8E0385E035A}" destId="{1D122DDA-24CA-4502-A640-4ACE14391E61}" srcOrd="0" destOrd="0" presId="urn:microsoft.com/office/officeart/2005/8/layout/hList9"/>
    <dgm:cxn modelId="{DD6FA68B-2148-4DF1-B9F7-3E90665618A1}" type="presParOf" srcId="{A90EF10D-8635-4E85-9870-B8E0385E035A}" destId="{5D1E2B98-1804-4E38-B3B6-A23B88FA2397}" srcOrd="1" destOrd="0" presId="urn:microsoft.com/office/officeart/2005/8/layout/hList9"/>
    <dgm:cxn modelId="{859040E7-9196-4F7D-84D0-453E81644C75}" type="presParOf" srcId="{F8E9F0FC-655F-4645-B47B-0D8A0AA9A753}" destId="{B8C01FB3-D8A5-4188-BA38-F5C960CCE3F6}" srcOrd="3" destOrd="0" presId="urn:microsoft.com/office/officeart/2005/8/layout/hList9"/>
    <dgm:cxn modelId="{38BEB322-3DA6-4997-904C-34A4E4E38193}" type="presParOf" srcId="{B8C01FB3-D8A5-4188-BA38-F5C960CCE3F6}" destId="{6FE9D223-09B8-4502-8C35-247FCDC76F41}" srcOrd="0" destOrd="0" presId="urn:microsoft.com/office/officeart/2005/8/layout/hList9"/>
    <dgm:cxn modelId="{43BD7D13-67D9-45C1-A32B-705864347D9F}" type="presParOf" srcId="{B8C01FB3-D8A5-4188-BA38-F5C960CCE3F6}" destId="{9AE82A7B-9E4D-4F47-A6FE-34C9AE7176F1}" srcOrd="1" destOrd="0" presId="urn:microsoft.com/office/officeart/2005/8/layout/hList9"/>
    <dgm:cxn modelId="{EBEC5B5D-AD6B-4DD8-84A0-A6A4A45DDD41}" type="presParOf" srcId="{C81EFCF3-FB82-46F1-B7D5-A666FEE7CD59}" destId="{121E01B7-DF75-4D1C-8715-E9BAA11BE66A}" srcOrd="2" destOrd="0" presId="urn:microsoft.com/office/officeart/2005/8/layout/hList9"/>
    <dgm:cxn modelId="{D678ADFA-6F6F-4428-B0A3-AF80E9B8F152}" type="presParOf" srcId="{C81EFCF3-FB82-46F1-B7D5-A666FEE7CD59}" destId="{8888BBA2-8C58-4B60-BCDF-5C9A02CAAFD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598C9-5459-4070-A2C6-69F41B94D28B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9CBB48F-B802-49A1-BA1B-A46E8189552D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C" sz="2200" b="1" dirty="0" smtClean="0"/>
            <a:t>General</a:t>
          </a:r>
          <a:endParaRPr lang="es-EC" sz="2200" b="1" dirty="0"/>
        </a:p>
      </dgm:t>
    </dgm:pt>
    <dgm:pt modelId="{515FC81C-777A-4555-B141-BC04FD07911A}" type="parTrans" cxnId="{106F9172-FA06-4077-AA38-EB99E88FFB1E}">
      <dgm:prSet/>
      <dgm:spPr/>
      <dgm:t>
        <a:bodyPr/>
        <a:lstStyle/>
        <a:p>
          <a:endParaRPr lang="es-EC"/>
        </a:p>
      </dgm:t>
    </dgm:pt>
    <dgm:pt modelId="{B030CE69-B5B2-497A-9FBB-401F04E94865}" type="sibTrans" cxnId="{106F9172-FA06-4077-AA38-EB99E88FFB1E}">
      <dgm:prSet/>
      <dgm:spPr/>
      <dgm:t>
        <a:bodyPr/>
        <a:lstStyle/>
        <a:p>
          <a:endParaRPr lang="es-EC"/>
        </a:p>
      </dgm:t>
    </dgm:pt>
    <dgm:pt modelId="{A3EF342F-8C68-4E4F-813C-5BBB25AFA830}">
      <dgm:prSet phldrT="[Texto]" custT="1"/>
      <dgm:spPr/>
      <dgm:t>
        <a:bodyPr/>
        <a:lstStyle/>
        <a:p>
          <a:r>
            <a:rPr lang="es-EC" sz="2000" dirty="0" smtClean="0"/>
            <a:t>Aplicar procesos de adquisición de competencias claves al personal de salud.</a:t>
          </a:r>
          <a:endParaRPr lang="es-EC" sz="2000" dirty="0"/>
        </a:p>
      </dgm:t>
    </dgm:pt>
    <dgm:pt modelId="{EEDD01C5-1F06-4813-8762-491CC06605BA}" type="parTrans" cxnId="{16A6129C-CE15-4EE6-A91F-4EA542172669}">
      <dgm:prSet/>
      <dgm:spPr/>
      <dgm:t>
        <a:bodyPr/>
        <a:lstStyle/>
        <a:p>
          <a:endParaRPr lang="es-EC"/>
        </a:p>
      </dgm:t>
    </dgm:pt>
    <dgm:pt modelId="{07E55865-EEF0-44F7-9D4A-7C6ABD7CFB20}" type="sibTrans" cxnId="{16A6129C-CE15-4EE6-A91F-4EA542172669}">
      <dgm:prSet/>
      <dgm:spPr/>
      <dgm:t>
        <a:bodyPr/>
        <a:lstStyle/>
        <a:p>
          <a:endParaRPr lang="es-EC"/>
        </a:p>
      </dgm:t>
    </dgm:pt>
    <dgm:pt modelId="{4596E632-DF7F-4172-9E52-EF75391C8389}">
      <dgm:prSet phldrT="[Texto]"/>
      <dgm:spPr>
        <a:solidFill>
          <a:srgbClr val="0070C0"/>
        </a:solidFill>
      </dgm:spPr>
      <dgm:t>
        <a:bodyPr/>
        <a:lstStyle/>
        <a:p>
          <a:r>
            <a:rPr lang="es-EC" b="1" dirty="0" smtClean="0"/>
            <a:t>Específicos</a:t>
          </a:r>
          <a:endParaRPr lang="es-EC" b="1" dirty="0"/>
        </a:p>
      </dgm:t>
    </dgm:pt>
    <dgm:pt modelId="{18D4EE2D-E415-4594-AB78-8E38A038B40D}" type="parTrans" cxnId="{B08B2D6A-9987-4756-9C28-582802442918}">
      <dgm:prSet/>
      <dgm:spPr/>
      <dgm:t>
        <a:bodyPr/>
        <a:lstStyle/>
        <a:p>
          <a:endParaRPr lang="es-EC"/>
        </a:p>
      </dgm:t>
    </dgm:pt>
    <dgm:pt modelId="{607927EC-BC1F-4BF7-9C13-26540BA7241B}" type="sibTrans" cxnId="{B08B2D6A-9987-4756-9C28-582802442918}">
      <dgm:prSet/>
      <dgm:spPr/>
      <dgm:t>
        <a:bodyPr/>
        <a:lstStyle/>
        <a:p>
          <a:endParaRPr lang="es-EC"/>
        </a:p>
      </dgm:t>
    </dgm:pt>
    <dgm:pt modelId="{C2857C31-9B13-4861-B1B4-C55E99081111}">
      <dgm:prSet phldrT="[Texto]"/>
      <dgm:spPr/>
      <dgm:t>
        <a:bodyPr/>
        <a:lstStyle/>
        <a:p>
          <a:r>
            <a:rPr lang="es-EC" dirty="0" smtClean="0"/>
            <a:t>Concientizar al personal de salud. </a:t>
          </a:r>
          <a:endParaRPr lang="es-EC" dirty="0"/>
        </a:p>
      </dgm:t>
    </dgm:pt>
    <dgm:pt modelId="{3386413E-9DE1-4425-886B-1658EC37D5BA}" type="parTrans" cxnId="{C215CA6E-2BD1-4C19-A8F5-A1DD5CE2DAD8}">
      <dgm:prSet/>
      <dgm:spPr/>
      <dgm:t>
        <a:bodyPr/>
        <a:lstStyle/>
        <a:p>
          <a:endParaRPr lang="es-EC"/>
        </a:p>
      </dgm:t>
    </dgm:pt>
    <dgm:pt modelId="{858D7DB4-2154-4912-B16B-A9B019C429D1}" type="sibTrans" cxnId="{C215CA6E-2BD1-4C19-A8F5-A1DD5CE2DAD8}">
      <dgm:prSet/>
      <dgm:spPr/>
      <dgm:t>
        <a:bodyPr/>
        <a:lstStyle/>
        <a:p>
          <a:endParaRPr lang="es-EC"/>
        </a:p>
      </dgm:t>
    </dgm:pt>
    <dgm:pt modelId="{93AA6B91-95DC-43BD-A565-4B514C72DD30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b="1" dirty="0" smtClean="0"/>
            <a:t>Específicos</a:t>
          </a:r>
          <a:endParaRPr lang="es-EC" b="1" dirty="0"/>
        </a:p>
      </dgm:t>
    </dgm:pt>
    <dgm:pt modelId="{FE98A138-B349-4237-AE22-30A377D83E47}" type="parTrans" cxnId="{B1B38475-E8CA-4470-9DC5-F044AC63CFAE}">
      <dgm:prSet/>
      <dgm:spPr/>
      <dgm:t>
        <a:bodyPr/>
        <a:lstStyle/>
        <a:p>
          <a:endParaRPr lang="es-EC"/>
        </a:p>
      </dgm:t>
    </dgm:pt>
    <dgm:pt modelId="{EC6AD3EF-74D4-4133-BD36-7C58C7D28C9F}" type="sibTrans" cxnId="{B1B38475-E8CA-4470-9DC5-F044AC63CFAE}">
      <dgm:prSet/>
      <dgm:spPr/>
      <dgm:t>
        <a:bodyPr/>
        <a:lstStyle/>
        <a:p>
          <a:endParaRPr lang="es-EC"/>
        </a:p>
      </dgm:t>
    </dgm:pt>
    <dgm:pt modelId="{791CF76E-ADAA-43C0-83D5-029E8CA87B3D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/>
            <a:t>Fortalecer trabajo en equipo</a:t>
          </a:r>
          <a:endParaRPr lang="es-EC" dirty="0"/>
        </a:p>
      </dgm:t>
    </dgm:pt>
    <dgm:pt modelId="{2A950331-0ED7-4F61-9A27-6619250D94B9}" type="parTrans" cxnId="{5AA5C7D7-2694-49AD-ACC3-C4528BD4D3F3}">
      <dgm:prSet/>
      <dgm:spPr/>
      <dgm:t>
        <a:bodyPr/>
        <a:lstStyle/>
        <a:p>
          <a:endParaRPr lang="es-EC"/>
        </a:p>
      </dgm:t>
    </dgm:pt>
    <dgm:pt modelId="{090832C9-CB43-4BDB-A5FA-16BC89F9754C}" type="sibTrans" cxnId="{5AA5C7D7-2694-49AD-ACC3-C4528BD4D3F3}">
      <dgm:prSet/>
      <dgm:spPr/>
      <dgm:t>
        <a:bodyPr/>
        <a:lstStyle/>
        <a:p>
          <a:endParaRPr lang="es-EC"/>
        </a:p>
      </dgm:t>
    </dgm:pt>
    <dgm:pt modelId="{E2FE9C37-4F7B-4E37-A09B-32F7FBD0A6D7}">
      <dgm:prSet/>
      <dgm:spPr/>
      <dgm:t>
        <a:bodyPr/>
        <a:lstStyle/>
        <a:p>
          <a:r>
            <a:rPr lang="es-EC" dirty="0" smtClean="0"/>
            <a:t>Desarrollar procesos de motivación y  educación continua. (perfiles actuales)</a:t>
          </a:r>
          <a:endParaRPr lang="es-EC" dirty="0"/>
        </a:p>
      </dgm:t>
    </dgm:pt>
    <dgm:pt modelId="{BCE3BEC6-5283-415A-AB97-9E2A94562EA7}" type="parTrans" cxnId="{EB770D1F-A157-4188-915C-4184F7395875}">
      <dgm:prSet/>
      <dgm:spPr/>
      <dgm:t>
        <a:bodyPr/>
        <a:lstStyle/>
        <a:p>
          <a:endParaRPr lang="es-EC"/>
        </a:p>
      </dgm:t>
    </dgm:pt>
    <dgm:pt modelId="{3F8432CC-16B7-468E-82F9-D5CD66CF99E4}" type="sibTrans" cxnId="{EB770D1F-A157-4188-915C-4184F7395875}">
      <dgm:prSet/>
      <dgm:spPr/>
      <dgm:t>
        <a:bodyPr/>
        <a:lstStyle/>
        <a:p>
          <a:endParaRPr lang="es-EC"/>
        </a:p>
      </dgm:t>
    </dgm:pt>
    <dgm:pt modelId="{8A306A81-4193-48C3-AD37-8CD6EB054548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/>
            <a:t>Compartir mejores prácticas de atención al cliente.</a:t>
          </a:r>
          <a:endParaRPr lang="es-EC" dirty="0"/>
        </a:p>
      </dgm:t>
    </dgm:pt>
    <dgm:pt modelId="{C60C0E9B-1E43-4347-988A-7B2FA8E5B22E}" type="parTrans" cxnId="{3562EDE3-662B-44FF-B51F-44DDBFBCC8DF}">
      <dgm:prSet/>
      <dgm:spPr/>
      <dgm:t>
        <a:bodyPr/>
        <a:lstStyle/>
        <a:p>
          <a:endParaRPr lang="es-EC"/>
        </a:p>
      </dgm:t>
    </dgm:pt>
    <dgm:pt modelId="{D14A0003-7AB8-48B8-B2D8-25ACBF02F96E}" type="sibTrans" cxnId="{3562EDE3-662B-44FF-B51F-44DDBFBCC8DF}">
      <dgm:prSet/>
      <dgm:spPr/>
      <dgm:t>
        <a:bodyPr/>
        <a:lstStyle/>
        <a:p>
          <a:endParaRPr lang="es-EC"/>
        </a:p>
      </dgm:t>
    </dgm:pt>
    <dgm:pt modelId="{03809420-E677-4BFE-BD21-2C5DCB2684B4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/>
            <a:t>Establecer sistemas más eficientes de comunicación</a:t>
          </a:r>
          <a:endParaRPr lang="es-EC" dirty="0"/>
        </a:p>
      </dgm:t>
    </dgm:pt>
    <dgm:pt modelId="{11AE856E-DF0E-49DC-B95D-402AA1F1D0D9}" type="parTrans" cxnId="{B50E4CAC-C1B3-4334-AAD2-BCA02A8BD874}">
      <dgm:prSet/>
      <dgm:spPr/>
      <dgm:t>
        <a:bodyPr/>
        <a:lstStyle/>
        <a:p>
          <a:endParaRPr lang="es-EC"/>
        </a:p>
      </dgm:t>
    </dgm:pt>
    <dgm:pt modelId="{5466D367-9335-457C-AEAC-CEC3C4F162B4}" type="sibTrans" cxnId="{B50E4CAC-C1B3-4334-AAD2-BCA02A8BD874}">
      <dgm:prSet/>
      <dgm:spPr/>
      <dgm:t>
        <a:bodyPr/>
        <a:lstStyle/>
        <a:p>
          <a:endParaRPr lang="es-EC"/>
        </a:p>
      </dgm:t>
    </dgm:pt>
    <dgm:pt modelId="{11AE5910-3E0D-4B29-8961-229F7BB57EF3}" type="pres">
      <dgm:prSet presAssocID="{1E7598C9-5459-4070-A2C6-69F41B94D2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3DE659-39AD-4B92-A84B-D5AF7552A4C5}" type="pres">
      <dgm:prSet presAssocID="{1E7598C9-5459-4070-A2C6-69F41B94D28B}" presName="fgShape" presStyleLbl="fgShp" presStyleIdx="0" presStyleCnt="1"/>
      <dgm:spPr/>
    </dgm:pt>
    <dgm:pt modelId="{6CD5DADF-A997-4DF2-93D5-1B399187B287}" type="pres">
      <dgm:prSet presAssocID="{1E7598C9-5459-4070-A2C6-69F41B94D28B}" presName="linComp" presStyleCnt="0"/>
      <dgm:spPr/>
    </dgm:pt>
    <dgm:pt modelId="{081D3960-0ACF-4391-B7ED-19F6B10DC6D0}" type="pres">
      <dgm:prSet presAssocID="{49CBB48F-B802-49A1-BA1B-A46E8189552D}" presName="compNode" presStyleCnt="0"/>
      <dgm:spPr/>
    </dgm:pt>
    <dgm:pt modelId="{6AE6ED0B-8179-4743-A582-57F9B5DADF63}" type="pres">
      <dgm:prSet presAssocID="{49CBB48F-B802-49A1-BA1B-A46E8189552D}" presName="bkgdShape" presStyleLbl="node1" presStyleIdx="0" presStyleCnt="3"/>
      <dgm:spPr/>
      <dgm:t>
        <a:bodyPr/>
        <a:lstStyle/>
        <a:p>
          <a:endParaRPr lang="es-EC"/>
        </a:p>
      </dgm:t>
    </dgm:pt>
    <dgm:pt modelId="{632FC47F-274D-4819-8A3E-DD86262360A3}" type="pres">
      <dgm:prSet presAssocID="{49CBB48F-B802-49A1-BA1B-A46E8189552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36CE25-B10F-4010-891B-9C3ABC5E33EE}" type="pres">
      <dgm:prSet presAssocID="{49CBB48F-B802-49A1-BA1B-A46E8189552D}" presName="invisiNode" presStyleLbl="node1" presStyleIdx="0" presStyleCnt="3"/>
      <dgm:spPr/>
    </dgm:pt>
    <dgm:pt modelId="{BCF8C342-2940-4A51-9F77-E443D45F9BC0}" type="pres">
      <dgm:prSet presAssocID="{49CBB48F-B802-49A1-BA1B-A46E8189552D}" presName="imagNode" presStyleLbl="fgImgPlace1" presStyleIdx="0" presStyleCnt="3" custScaleX="101523" custScaleY="1008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0402350E-E283-4CAA-9A15-06CA9D2F85B4}" type="pres">
      <dgm:prSet presAssocID="{B030CE69-B5B2-497A-9FBB-401F04E9486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1F81A8A-CF55-49FC-B082-2D5CD61E4219}" type="pres">
      <dgm:prSet presAssocID="{4596E632-DF7F-4172-9E52-EF75391C8389}" presName="compNode" presStyleCnt="0"/>
      <dgm:spPr/>
    </dgm:pt>
    <dgm:pt modelId="{92B4523C-FC73-4C5D-9C10-23C887D0AB8A}" type="pres">
      <dgm:prSet presAssocID="{4596E632-DF7F-4172-9E52-EF75391C8389}" presName="bkgdShape" presStyleLbl="node1" presStyleIdx="1" presStyleCnt="3"/>
      <dgm:spPr/>
      <dgm:t>
        <a:bodyPr/>
        <a:lstStyle/>
        <a:p>
          <a:endParaRPr lang="es-EC"/>
        </a:p>
      </dgm:t>
    </dgm:pt>
    <dgm:pt modelId="{8DAA7703-C7C5-4E73-B422-C64D1EA19BD1}" type="pres">
      <dgm:prSet presAssocID="{4596E632-DF7F-4172-9E52-EF75391C838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0C789B-66C6-494A-A273-F0A9B9C0B240}" type="pres">
      <dgm:prSet presAssocID="{4596E632-DF7F-4172-9E52-EF75391C8389}" presName="invisiNode" presStyleLbl="node1" presStyleIdx="1" presStyleCnt="3"/>
      <dgm:spPr/>
    </dgm:pt>
    <dgm:pt modelId="{395BBD5C-535E-48F8-9B72-D976A06E9E4F}" type="pres">
      <dgm:prSet presAssocID="{4596E632-DF7F-4172-9E52-EF75391C8389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s-EC"/>
        </a:p>
      </dgm:t>
    </dgm:pt>
    <dgm:pt modelId="{099F60D4-8AAE-45E4-A90E-F68EF23E7EFC}" type="pres">
      <dgm:prSet presAssocID="{607927EC-BC1F-4BF7-9C13-26540BA7241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AA56F5F-DF88-4914-827A-110DB89833F9}" type="pres">
      <dgm:prSet presAssocID="{93AA6B91-95DC-43BD-A565-4B514C72DD30}" presName="compNode" presStyleCnt="0"/>
      <dgm:spPr/>
    </dgm:pt>
    <dgm:pt modelId="{A7126054-B367-4E76-9BC1-8820D5C4A9FB}" type="pres">
      <dgm:prSet presAssocID="{93AA6B91-95DC-43BD-A565-4B514C72DD30}" presName="bkgdShape" presStyleLbl="node1" presStyleIdx="2" presStyleCnt="3"/>
      <dgm:spPr/>
      <dgm:t>
        <a:bodyPr/>
        <a:lstStyle/>
        <a:p>
          <a:endParaRPr lang="es-EC"/>
        </a:p>
      </dgm:t>
    </dgm:pt>
    <dgm:pt modelId="{90D2F23C-6421-4D80-8521-B517C6C395C8}" type="pres">
      <dgm:prSet presAssocID="{93AA6B91-95DC-43BD-A565-4B514C72DD3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8A071E-9C82-4767-B209-84B6CBD45E9A}" type="pres">
      <dgm:prSet presAssocID="{93AA6B91-95DC-43BD-A565-4B514C72DD30}" presName="invisiNode" presStyleLbl="node1" presStyleIdx="2" presStyleCnt="3"/>
      <dgm:spPr/>
    </dgm:pt>
    <dgm:pt modelId="{F7A1ACD5-A56C-41D0-ACC9-D4CE47419D0D}" type="pres">
      <dgm:prSet presAssocID="{93AA6B91-95DC-43BD-A565-4B514C72DD30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EC"/>
        </a:p>
      </dgm:t>
    </dgm:pt>
  </dgm:ptLst>
  <dgm:cxnLst>
    <dgm:cxn modelId="{B030FEF0-A29A-4F84-8E37-48E370DDC745}" type="presOf" srcId="{A3EF342F-8C68-4E4F-813C-5BBB25AFA830}" destId="{632FC47F-274D-4819-8A3E-DD86262360A3}" srcOrd="1" destOrd="1" presId="urn:microsoft.com/office/officeart/2005/8/layout/hList7"/>
    <dgm:cxn modelId="{A85C6343-C7E0-449F-AE31-5B87BB4500B3}" type="presOf" srcId="{E2FE9C37-4F7B-4E37-A09B-32F7FBD0A6D7}" destId="{92B4523C-FC73-4C5D-9C10-23C887D0AB8A}" srcOrd="0" destOrd="2" presId="urn:microsoft.com/office/officeart/2005/8/layout/hList7"/>
    <dgm:cxn modelId="{5AA5C7D7-2694-49AD-ACC3-C4528BD4D3F3}" srcId="{93AA6B91-95DC-43BD-A565-4B514C72DD30}" destId="{791CF76E-ADAA-43C0-83D5-029E8CA87B3D}" srcOrd="0" destOrd="0" parTransId="{2A950331-0ED7-4F61-9A27-6619250D94B9}" sibTransId="{090832C9-CB43-4BDB-A5FA-16BC89F9754C}"/>
    <dgm:cxn modelId="{16A6129C-CE15-4EE6-A91F-4EA542172669}" srcId="{49CBB48F-B802-49A1-BA1B-A46E8189552D}" destId="{A3EF342F-8C68-4E4F-813C-5BBB25AFA830}" srcOrd="0" destOrd="0" parTransId="{EEDD01C5-1F06-4813-8762-491CC06605BA}" sibTransId="{07E55865-EEF0-44F7-9D4A-7C6ABD7CFB20}"/>
    <dgm:cxn modelId="{3562EDE3-662B-44FF-B51F-44DDBFBCC8DF}" srcId="{93AA6B91-95DC-43BD-A565-4B514C72DD30}" destId="{8A306A81-4193-48C3-AD37-8CD6EB054548}" srcOrd="1" destOrd="0" parTransId="{C60C0E9B-1E43-4347-988A-7B2FA8E5B22E}" sibTransId="{D14A0003-7AB8-48B8-B2D8-25ACBF02F96E}"/>
    <dgm:cxn modelId="{106F9172-FA06-4077-AA38-EB99E88FFB1E}" srcId="{1E7598C9-5459-4070-A2C6-69F41B94D28B}" destId="{49CBB48F-B802-49A1-BA1B-A46E8189552D}" srcOrd="0" destOrd="0" parTransId="{515FC81C-777A-4555-B141-BC04FD07911A}" sibTransId="{B030CE69-B5B2-497A-9FBB-401F04E94865}"/>
    <dgm:cxn modelId="{1B94D117-A025-46A6-9A0A-531586E88200}" type="presOf" srcId="{03809420-E677-4BFE-BD21-2C5DCB2684B4}" destId="{A7126054-B367-4E76-9BC1-8820D5C4A9FB}" srcOrd="0" destOrd="3" presId="urn:microsoft.com/office/officeart/2005/8/layout/hList7"/>
    <dgm:cxn modelId="{5E283D80-3D6C-4843-B8E1-F27583F8E134}" type="presOf" srcId="{4596E632-DF7F-4172-9E52-EF75391C8389}" destId="{92B4523C-FC73-4C5D-9C10-23C887D0AB8A}" srcOrd="0" destOrd="0" presId="urn:microsoft.com/office/officeart/2005/8/layout/hList7"/>
    <dgm:cxn modelId="{C215CA6E-2BD1-4C19-A8F5-A1DD5CE2DAD8}" srcId="{4596E632-DF7F-4172-9E52-EF75391C8389}" destId="{C2857C31-9B13-4861-B1B4-C55E99081111}" srcOrd="0" destOrd="0" parTransId="{3386413E-9DE1-4425-886B-1658EC37D5BA}" sibTransId="{858D7DB4-2154-4912-B16B-A9B019C429D1}"/>
    <dgm:cxn modelId="{971F13DC-5187-4300-A93E-DBAFFBCAFBA8}" type="presOf" srcId="{A3EF342F-8C68-4E4F-813C-5BBB25AFA830}" destId="{6AE6ED0B-8179-4743-A582-57F9B5DADF63}" srcOrd="0" destOrd="1" presId="urn:microsoft.com/office/officeart/2005/8/layout/hList7"/>
    <dgm:cxn modelId="{191BDEA2-59FA-4AE8-8EA3-BC49E030BC09}" type="presOf" srcId="{C2857C31-9B13-4861-B1B4-C55E99081111}" destId="{8DAA7703-C7C5-4E73-B422-C64D1EA19BD1}" srcOrd="1" destOrd="1" presId="urn:microsoft.com/office/officeart/2005/8/layout/hList7"/>
    <dgm:cxn modelId="{05872E2E-6B5D-470E-B2B0-7C7C97FF1737}" type="presOf" srcId="{607927EC-BC1F-4BF7-9C13-26540BA7241B}" destId="{099F60D4-8AAE-45E4-A90E-F68EF23E7EFC}" srcOrd="0" destOrd="0" presId="urn:microsoft.com/office/officeart/2005/8/layout/hList7"/>
    <dgm:cxn modelId="{EB770D1F-A157-4188-915C-4184F7395875}" srcId="{4596E632-DF7F-4172-9E52-EF75391C8389}" destId="{E2FE9C37-4F7B-4E37-A09B-32F7FBD0A6D7}" srcOrd="1" destOrd="0" parTransId="{BCE3BEC6-5283-415A-AB97-9E2A94562EA7}" sibTransId="{3F8432CC-16B7-468E-82F9-D5CD66CF99E4}"/>
    <dgm:cxn modelId="{B08B2D6A-9987-4756-9C28-582802442918}" srcId="{1E7598C9-5459-4070-A2C6-69F41B94D28B}" destId="{4596E632-DF7F-4172-9E52-EF75391C8389}" srcOrd="1" destOrd="0" parTransId="{18D4EE2D-E415-4594-AB78-8E38A038B40D}" sibTransId="{607927EC-BC1F-4BF7-9C13-26540BA7241B}"/>
    <dgm:cxn modelId="{5C8744EF-C3D7-48DF-98A6-D7D0440CF807}" type="presOf" srcId="{C2857C31-9B13-4861-B1B4-C55E99081111}" destId="{92B4523C-FC73-4C5D-9C10-23C887D0AB8A}" srcOrd="0" destOrd="1" presId="urn:microsoft.com/office/officeart/2005/8/layout/hList7"/>
    <dgm:cxn modelId="{CC88405A-7C91-41B5-80FE-49F6724FF9AE}" type="presOf" srcId="{791CF76E-ADAA-43C0-83D5-029E8CA87B3D}" destId="{A7126054-B367-4E76-9BC1-8820D5C4A9FB}" srcOrd="0" destOrd="1" presId="urn:microsoft.com/office/officeart/2005/8/layout/hList7"/>
    <dgm:cxn modelId="{0DF6F66E-D685-4189-A6AA-A4FD2ED8CE29}" type="presOf" srcId="{4596E632-DF7F-4172-9E52-EF75391C8389}" destId="{8DAA7703-C7C5-4E73-B422-C64D1EA19BD1}" srcOrd="1" destOrd="0" presId="urn:microsoft.com/office/officeart/2005/8/layout/hList7"/>
    <dgm:cxn modelId="{B9A7A333-1BCF-482B-99A7-65AE476686E4}" type="presOf" srcId="{E2FE9C37-4F7B-4E37-A09B-32F7FBD0A6D7}" destId="{8DAA7703-C7C5-4E73-B422-C64D1EA19BD1}" srcOrd="1" destOrd="2" presId="urn:microsoft.com/office/officeart/2005/8/layout/hList7"/>
    <dgm:cxn modelId="{B1B38475-E8CA-4470-9DC5-F044AC63CFAE}" srcId="{1E7598C9-5459-4070-A2C6-69F41B94D28B}" destId="{93AA6B91-95DC-43BD-A565-4B514C72DD30}" srcOrd="2" destOrd="0" parTransId="{FE98A138-B349-4237-AE22-30A377D83E47}" sibTransId="{EC6AD3EF-74D4-4133-BD36-7C58C7D28C9F}"/>
    <dgm:cxn modelId="{26CDC41B-E7A6-408C-9459-E8941ACE9AF0}" type="presOf" srcId="{93AA6B91-95DC-43BD-A565-4B514C72DD30}" destId="{90D2F23C-6421-4D80-8521-B517C6C395C8}" srcOrd="1" destOrd="0" presId="urn:microsoft.com/office/officeart/2005/8/layout/hList7"/>
    <dgm:cxn modelId="{45535ED5-A44B-4C81-AB69-5BDB81C4EB09}" type="presOf" srcId="{8A306A81-4193-48C3-AD37-8CD6EB054548}" destId="{A7126054-B367-4E76-9BC1-8820D5C4A9FB}" srcOrd="0" destOrd="2" presId="urn:microsoft.com/office/officeart/2005/8/layout/hList7"/>
    <dgm:cxn modelId="{5A778CAF-2CB3-4E8C-8DEE-F8E6204869FB}" type="presOf" srcId="{1E7598C9-5459-4070-A2C6-69F41B94D28B}" destId="{11AE5910-3E0D-4B29-8961-229F7BB57EF3}" srcOrd="0" destOrd="0" presId="urn:microsoft.com/office/officeart/2005/8/layout/hList7"/>
    <dgm:cxn modelId="{3AA87215-DF73-4CC1-B435-0B6923A24D6E}" type="presOf" srcId="{B030CE69-B5B2-497A-9FBB-401F04E94865}" destId="{0402350E-E283-4CAA-9A15-06CA9D2F85B4}" srcOrd="0" destOrd="0" presId="urn:microsoft.com/office/officeart/2005/8/layout/hList7"/>
    <dgm:cxn modelId="{FF04199E-AFC5-4370-A254-51BEEB30183D}" type="presOf" srcId="{49CBB48F-B802-49A1-BA1B-A46E8189552D}" destId="{6AE6ED0B-8179-4743-A582-57F9B5DADF63}" srcOrd="0" destOrd="0" presId="urn:microsoft.com/office/officeart/2005/8/layout/hList7"/>
    <dgm:cxn modelId="{8819DA2F-203D-4092-AEC5-BCBEB63D278A}" type="presOf" srcId="{49CBB48F-B802-49A1-BA1B-A46E8189552D}" destId="{632FC47F-274D-4819-8A3E-DD86262360A3}" srcOrd="1" destOrd="0" presId="urn:microsoft.com/office/officeart/2005/8/layout/hList7"/>
    <dgm:cxn modelId="{7728619C-68DC-4C3F-A617-E83065131088}" type="presOf" srcId="{03809420-E677-4BFE-BD21-2C5DCB2684B4}" destId="{90D2F23C-6421-4D80-8521-B517C6C395C8}" srcOrd="1" destOrd="3" presId="urn:microsoft.com/office/officeart/2005/8/layout/hList7"/>
    <dgm:cxn modelId="{B50E4CAC-C1B3-4334-AAD2-BCA02A8BD874}" srcId="{93AA6B91-95DC-43BD-A565-4B514C72DD30}" destId="{03809420-E677-4BFE-BD21-2C5DCB2684B4}" srcOrd="2" destOrd="0" parTransId="{11AE856E-DF0E-49DC-B95D-402AA1F1D0D9}" sibTransId="{5466D367-9335-457C-AEAC-CEC3C4F162B4}"/>
    <dgm:cxn modelId="{E4078B53-A109-4274-9A8D-ACA12098D032}" type="presOf" srcId="{791CF76E-ADAA-43C0-83D5-029E8CA87B3D}" destId="{90D2F23C-6421-4D80-8521-B517C6C395C8}" srcOrd="1" destOrd="1" presId="urn:microsoft.com/office/officeart/2005/8/layout/hList7"/>
    <dgm:cxn modelId="{74565E74-1E7A-44A3-A84B-D11358330BBD}" type="presOf" srcId="{8A306A81-4193-48C3-AD37-8CD6EB054548}" destId="{90D2F23C-6421-4D80-8521-B517C6C395C8}" srcOrd="1" destOrd="2" presId="urn:microsoft.com/office/officeart/2005/8/layout/hList7"/>
    <dgm:cxn modelId="{4717365D-7723-481E-B36F-840179908E96}" type="presOf" srcId="{93AA6B91-95DC-43BD-A565-4B514C72DD30}" destId="{A7126054-B367-4E76-9BC1-8820D5C4A9FB}" srcOrd="0" destOrd="0" presId="urn:microsoft.com/office/officeart/2005/8/layout/hList7"/>
    <dgm:cxn modelId="{86AC56BD-87D2-4EBA-A106-8485FC60D943}" type="presParOf" srcId="{11AE5910-3E0D-4B29-8961-229F7BB57EF3}" destId="{A73DE659-39AD-4B92-A84B-D5AF7552A4C5}" srcOrd="0" destOrd="0" presId="urn:microsoft.com/office/officeart/2005/8/layout/hList7"/>
    <dgm:cxn modelId="{235A4EE8-4566-4962-BDE4-A1CED93D1F38}" type="presParOf" srcId="{11AE5910-3E0D-4B29-8961-229F7BB57EF3}" destId="{6CD5DADF-A997-4DF2-93D5-1B399187B287}" srcOrd="1" destOrd="0" presId="urn:microsoft.com/office/officeart/2005/8/layout/hList7"/>
    <dgm:cxn modelId="{5EE90E68-A1A6-4A41-8D49-CED2F2CC1503}" type="presParOf" srcId="{6CD5DADF-A997-4DF2-93D5-1B399187B287}" destId="{081D3960-0ACF-4391-B7ED-19F6B10DC6D0}" srcOrd="0" destOrd="0" presId="urn:microsoft.com/office/officeart/2005/8/layout/hList7"/>
    <dgm:cxn modelId="{11F13BC0-44FC-468F-9DF9-34AB0F841768}" type="presParOf" srcId="{081D3960-0ACF-4391-B7ED-19F6B10DC6D0}" destId="{6AE6ED0B-8179-4743-A582-57F9B5DADF63}" srcOrd="0" destOrd="0" presId="urn:microsoft.com/office/officeart/2005/8/layout/hList7"/>
    <dgm:cxn modelId="{534CBE11-4696-439E-A0B8-F619B94FFA0E}" type="presParOf" srcId="{081D3960-0ACF-4391-B7ED-19F6B10DC6D0}" destId="{632FC47F-274D-4819-8A3E-DD86262360A3}" srcOrd="1" destOrd="0" presId="urn:microsoft.com/office/officeart/2005/8/layout/hList7"/>
    <dgm:cxn modelId="{0495CDC9-09DA-480A-9FC5-ECDC237E148C}" type="presParOf" srcId="{081D3960-0ACF-4391-B7ED-19F6B10DC6D0}" destId="{0436CE25-B10F-4010-891B-9C3ABC5E33EE}" srcOrd="2" destOrd="0" presId="urn:microsoft.com/office/officeart/2005/8/layout/hList7"/>
    <dgm:cxn modelId="{6176AD3F-0610-4265-8CE5-6AA9347EE1D5}" type="presParOf" srcId="{081D3960-0ACF-4391-B7ED-19F6B10DC6D0}" destId="{BCF8C342-2940-4A51-9F77-E443D45F9BC0}" srcOrd="3" destOrd="0" presId="urn:microsoft.com/office/officeart/2005/8/layout/hList7"/>
    <dgm:cxn modelId="{D7E5AEB7-CCDF-4285-A4D6-A79E9A650079}" type="presParOf" srcId="{6CD5DADF-A997-4DF2-93D5-1B399187B287}" destId="{0402350E-E283-4CAA-9A15-06CA9D2F85B4}" srcOrd="1" destOrd="0" presId="urn:microsoft.com/office/officeart/2005/8/layout/hList7"/>
    <dgm:cxn modelId="{34E4D536-0F63-4568-890F-8E9A722FB362}" type="presParOf" srcId="{6CD5DADF-A997-4DF2-93D5-1B399187B287}" destId="{81F81A8A-CF55-49FC-B082-2D5CD61E4219}" srcOrd="2" destOrd="0" presId="urn:microsoft.com/office/officeart/2005/8/layout/hList7"/>
    <dgm:cxn modelId="{80CC64FD-22C6-4FC5-B69F-8C285A01E8E3}" type="presParOf" srcId="{81F81A8A-CF55-49FC-B082-2D5CD61E4219}" destId="{92B4523C-FC73-4C5D-9C10-23C887D0AB8A}" srcOrd="0" destOrd="0" presId="urn:microsoft.com/office/officeart/2005/8/layout/hList7"/>
    <dgm:cxn modelId="{6EC434CA-A3A8-436B-9013-CA8E7678FA3E}" type="presParOf" srcId="{81F81A8A-CF55-49FC-B082-2D5CD61E4219}" destId="{8DAA7703-C7C5-4E73-B422-C64D1EA19BD1}" srcOrd="1" destOrd="0" presId="urn:microsoft.com/office/officeart/2005/8/layout/hList7"/>
    <dgm:cxn modelId="{555AC015-7B4C-4DF4-9238-DF9E681AAF71}" type="presParOf" srcId="{81F81A8A-CF55-49FC-B082-2D5CD61E4219}" destId="{0C0C789B-66C6-494A-A273-F0A9B9C0B240}" srcOrd="2" destOrd="0" presId="urn:microsoft.com/office/officeart/2005/8/layout/hList7"/>
    <dgm:cxn modelId="{3B3FB92E-3C79-465D-9B1B-CE0B056E8E30}" type="presParOf" srcId="{81F81A8A-CF55-49FC-B082-2D5CD61E4219}" destId="{395BBD5C-535E-48F8-9B72-D976A06E9E4F}" srcOrd="3" destOrd="0" presId="urn:microsoft.com/office/officeart/2005/8/layout/hList7"/>
    <dgm:cxn modelId="{D2269AE6-AD01-417F-9924-AD19DB5CC6BA}" type="presParOf" srcId="{6CD5DADF-A997-4DF2-93D5-1B399187B287}" destId="{099F60D4-8AAE-45E4-A90E-F68EF23E7EFC}" srcOrd="3" destOrd="0" presId="urn:microsoft.com/office/officeart/2005/8/layout/hList7"/>
    <dgm:cxn modelId="{D90F6DD9-9E29-4621-8DCD-ADF08E535BAB}" type="presParOf" srcId="{6CD5DADF-A997-4DF2-93D5-1B399187B287}" destId="{5AA56F5F-DF88-4914-827A-110DB89833F9}" srcOrd="4" destOrd="0" presId="urn:microsoft.com/office/officeart/2005/8/layout/hList7"/>
    <dgm:cxn modelId="{9EC4A477-0115-416E-A600-549ADD6F2CFC}" type="presParOf" srcId="{5AA56F5F-DF88-4914-827A-110DB89833F9}" destId="{A7126054-B367-4E76-9BC1-8820D5C4A9FB}" srcOrd="0" destOrd="0" presId="urn:microsoft.com/office/officeart/2005/8/layout/hList7"/>
    <dgm:cxn modelId="{4F7DE1FF-9907-4472-9117-BC1891579445}" type="presParOf" srcId="{5AA56F5F-DF88-4914-827A-110DB89833F9}" destId="{90D2F23C-6421-4D80-8521-B517C6C395C8}" srcOrd="1" destOrd="0" presId="urn:microsoft.com/office/officeart/2005/8/layout/hList7"/>
    <dgm:cxn modelId="{81D5AC51-B8B1-457A-8D71-B596C4B474BF}" type="presParOf" srcId="{5AA56F5F-DF88-4914-827A-110DB89833F9}" destId="{5B8A071E-9C82-4767-B209-84B6CBD45E9A}" srcOrd="2" destOrd="0" presId="urn:microsoft.com/office/officeart/2005/8/layout/hList7"/>
    <dgm:cxn modelId="{B17E501B-9C6F-497A-B754-F85696148EE2}" type="presParOf" srcId="{5AA56F5F-DF88-4914-827A-110DB89833F9}" destId="{F7A1ACD5-A56C-41D0-ACC9-D4CE47419D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0BFBC9-3126-42C6-ABF4-E50B888E273F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5303A98-DAE2-4AFA-8A13-DBE8DAC362C6}">
      <dgm:prSet phldrT="[Texto]" custT="1"/>
      <dgm:spPr/>
      <dgm:t>
        <a:bodyPr/>
        <a:lstStyle/>
        <a:p>
          <a:pPr algn="l"/>
          <a:r>
            <a:rPr lang="es-EC" sz="1800" b="1" dirty="0" smtClean="0">
              <a:solidFill>
                <a:srgbClr val="C00000"/>
              </a:solidFill>
            </a:rPr>
            <a:t>Implementación plan:</a:t>
          </a:r>
          <a:r>
            <a:rPr lang="es-EC" sz="1800" b="0" dirty="0" smtClean="0">
              <a:solidFill>
                <a:srgbClr val="C00000"/>
              </a:solidFill>
            </a:rPr>
            <a:t> </a:t>
          </a:r>
          <a:r>
            <a:rPr lang="es-EC" sz="1800" b="0" dirty="0" smtClean="0"/>
            <a:t>Talleres y conferencias al personal de salud.</a:t>
          </a:r>
          <a:endParaRPr lang="es-EC" sz="1800" dirty="0"/>
        </a:p>
      </dgm:t>
    </dgm:pt>
    <dgm:pt modelId="{35420319-FE54-49ED-99D7-B732922A2582}" type="parTrans" cxnId="{1AD01D8F-D1EE-4A55-AFAC-D5F64998C0F1}">
      <dgm:prSet/>
      <dgm:spPr/>
      <dgm:t>
        <a:bodyPr/>
        <a:lstStyle/>
        <a:p>
          <a:endParaRPr lang="es-EC"/>
        </a:p>
      </dgm:t>
    </dgm:pt>
    <dgm:pt modelId="{27043D14-11D6-44BE-A1F5-0A8AAE9B0C8B}" type="sibTrans" cxnId="{1AD01D8F-D1EE-4A55-AFAC-D5F64998C0F1}">
      <dgm:prSet/>
      <dgm:spPr/>
      <dgm:t>
        <a:bodyPr/>
        <a:lstStyle/>
        <a:p>
          <a:endParaRPr lang="es-EC"/>
        </a:p>
      </dgm:t>
    </dgm:pt>
    <dgm:pt modelId="{5E84FFE0-00E7-4B2B-98A5-1AB1F26FB7C4}">
      <dgm:prSet phldrT="[Texto]" custT="1"/>
      <dgm:spPr/>
      <dgm:t>
        <a:bodyPr/>
        <a:lstStyle/>
        <a:p>
          <a:pPr algn="l"/>
          <a:r>
            <a:rPr lang="es-EC" sz="1800" b="1" dirty="0" smtClean="0">
              <a:solidFill>
                <a:srgbClr val="C00000"/>
              </a:solidFill>
            </a:rPr>
            <a:t>Evaluación del plan de capacitación</a:t>
          </a:r>
          <a:r>
            <a:rPr lang="es-EC" sz="1800" b="1" dirty="0" smtClean="0"/>
            <a:t>:</a:t>
          </a:r>
          <a:r>
            <a:rPr lang="es-EC" sz="1800" b="0" dirty="0" smtClean="0"/>
            <a:t> Definir los </a:t>
          </a:r>
          <a:r>
            <a:rPr lang="es-EC" sz="1800" b="0" dirty="0" smtClean="0"/>
            <a:t>resultados, ventajas </a:t>
          </a:r>
          <a:r>
            <a:rPr lang="es-EC" sz="1800" b="0" dirty="0" smtClean="0"/>
            <a:t>y desventajas del plan.</a:t>
          </a:r>
          <a:endParaRPr lang="es-EC" sz="1800" dirty="0"/>
        </a:p>
      </dgm:t>
    </dgm:pt>
    <dgm:pt modelId="{12BF0C95-9D91-4E1B-A6C6-2D2BC9F1FD37}" type="parTrans" cxnId="{6DFF1C07-6EBB-4BC8-9E54-7C04ADB77BD1}">
      <dgm:prSet/>
      <dgm:spPr/>
      <dgm:t>
        <a:bodyPr/>
        <a:lstStyle/>
        <a:p>
          <a:endParaRPr lang="es-EC"/>
        </a:p>
      </dgm:t>
    </dgm:pt>
    <dgm:pt modelId="{005E96E3-4808-4C22-8F8C-FA0F683ED67C}" type="sibTrans" cxnId="{6DFF1C07-6EBB-4BC8-9E54-7C04ADB77BD1}">
      <dgm:prSet/>
      <dgm:spPr/>
      <dgm:t>
        <a:bodyPr/>
        <a:lstStyle/>
        <a:p>
          <a:endParaRPr lang="es-EC"/>
        </a:p>
      </dgm:t>
    </dgm:pt>
    <dgm:pt modelId="{09CD0726-6E3C-4752-8FE0-C98D5DE7EF1B}">
      <dgm:prSet phldrT="[Texto]" custT="1"/>
      <dgm:spPr/>
      <dgm:t>
        <a:bodyPr/>
        <a:lstStyle/>
        <a:p>
          <a:pPr algn="l"/>
          <a:r>
            <a:rPr lang="es-EC" sz="1800" b="1" dirty="0" smtClean="0">
              <a:solidFill>
                <a:srgbClr val="C00000"/>
              </a:solidFill>
            </a:rPr>
            <a:t>Seguimiento:</a:t>
          </a:r>
          <a:r>
            <a:rPr lang="es-EC" sz="1800" b="0" dirty="0" smtClean="0">
              <a:solidFill>
                <a:srgbClr val="C00000"/>
              </a:solidFill>
            </a:rPr>
            <a:t> </a:t>
          </a:r>
          <a:r>
            <a:rPr lang="es-EC" sz="1800" b="0" dirty="0" smtClean="0"/>
            <a:t>Se  supervisará el personal que participará en la capacitación.</a:t>
          </a:r>
          <a:endParaRPr lang="es-EC" sz="1800" dirty="0"/>
        </a:p>
      </dgm:t>
    </dgm:pt>
    <dgm:pt modelId="{C74B9737-066A-41D7-90ED-1E1661EAED47}" type="parTrans" cxnId="{F1DD79E3-870B-492E-B6C3-A1C8939E9439}">
      <dgm:prSet/>
      <dgm:spPr/>
      <dgm:t>
        <a:bodyPr/>
        <a:lstStyle/>
        <a:p>
          <a:endParaRPr lang="es-EC"/>
        </a:p>
      </dgm:t>
    </dgm:pt>
    <dgm:pt modelId="{6021D71C-60FA-4A06-92B1-9CE4BECD9D1E}" type="sibTrans" cxnId="{F1DD79E3-870B-492E-B6C3-A1C8939E9439}">
      <dgm:prSet/>
      <dgm:spPr/>
      <dgm:t>
        <a:bodyPr/>
        <a:lstStyle/>
        <a:p>
          <a:endParaRPr lang="es-EC"/>
        </a:p>
      </dgm:t>
    </dgm:pt>
    <dgm:pt modelId="{6609E639-76FC-4A66-AF38-7ED60C279B94}">
      <dgm:prSet custT="1"/>
      <dgm:spPr/>
      <dgm:t>
        <a:bodyPr/>
        <a:lstStyle/>
        <a:p>
          <a:pPr algn="l"/>
          <a:r>
            <a:rPr lang="es-EC" sz="1800" b="1" dirty="0" smtClean="0">
              <a:solidFill>
                <a:srgbClr val="C00000"/>
              </a:solidFill>
            </a:rPr>
            <a:t>Responsables</a:t>
          </a:r>
          <a:r>
            <a:rPr lang="es-EC" sz="1800" b="1" dirty="0" smtClean="0"/>
            <a:t>:</a:t>
          </a:r>
          <a:r>
            <a:rPr lang="es-EC" sz="1800" dirty="0" smtClean="0"/>
            <a:t> Jefe de Recursos Humanos y el Gerente General.</a:t>
          </a:r>
          <a:endParaRPr lang="es-EC" sz="1800" dirty="0"/>
        </a:p>
      </dgm:t>
    </dgm:pt>
    <dgm:pt modelId="{0F4A4DD2-BBC2-4B83-9D4E-467F79A59562}" type="parTrans" cxnId="{40FA49D3-8CAC-4944-8817-9376857F4810}">
      <dgm:prSet/>
      <dgm:spPr/>
      <dgm:t>
        <a:bodyPr/>
        <a:lstStyle/>
        <a:p>
          <a:endParaRPr lang="es-EC"/>
        </a:p>
      </dgm:t>
    </dgm:pt>
    <dgm:pt modelId="{1816E9EE-D67C-4110-9C54-BD551CB8AA4D}" type="sibTrans" cxnId="{40FA49D3-8CAC-4944-8817-9376857F4810}">
      <dgm:prSet/>
      <dgm:spPr/>
      <dgm:t>
        <a:bodyPr/>
        <a:lstStyle/>
        <a:p>
          <a:endParaRPr lang="es-EC"/>
        </a:p>
      </dgm:t>
    </dgm:pt>
    <dgm:pt modelId="{DC90E241-4358-469D-8EEA-641F24F74166}" type="pres">
      <dgm:prSet presAssocID="{670BFBC9-3126-42C6-ABF4-E50B888E273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7205C5C5-10EA-4077-833A-0BAF40818108}" type="pres">
      <dgm:prSet presAssocID="{670BFBC9-3126-42C6-ABF4-E50B888E273F}" presName="pyramid" presStyleLbl="node1" presStyleIdx="0" presStyleCn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s-EC"/>
        </a:p>
      </dgm:t>
    </dgm:pt>
    <dgm:pt modelId="{2C1D46A9-88E0-4D79-BBCA-A969E0A7EDAA}" type="pres">
      <dgm:prSet presAssocID="{670BFBC9-3126-42C6-ABF4-E50B888E273F}" presName="theList" presStyleCnt="0"/>
      <dgm:spPr/>
      <dgm:t>
        <a:bodyPr/>
        <a:lstStyle/>
        <a:p>
          <a:endParaRPr lang="es-EC"/>
        </a:p>
      </dgm:t>
    </dgm:pt>
    <dgm:pt modelId="{E47DD50B-F97D-440C-AFA2-6B376B7057C3}" type="pres">
      <dgm:prSet presAssocID="{25303A98-DAE2-4AFA-8A13-DBE8DAC362C6}" presName="aNode" presStyleLbl="fgAcc1" presStyleIdx="0" presStyleCnt="4" custScaleX="125077" custLinFactNeighborX="-85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2DA6FC-4CC6-4C5E-8F8D-0F0A003A204C}" type="pres">
      <dgm:prSet presAssocID="{25303A98-DAE2-4AFA-8A13-DBE8DAC362C6}" presName="aSpace" presStyleCnt="0"/>
      <dgm:spPr/>
      <dgm:t>
        <a:bodyPr/>
        <a:lstStyle/>
        <a:p>
          <a:endParaRPr lang="es-EC"/>
        </a:p>
      </dgm:t>
    </dgm:pt>
    <dgm:pt modelId="{55D30638-CFDD-4BA8-BB47-9EE58ACE7A95}" type="pres">
      <dgm:prSet presAssocID="{5E84FFE0-00E7-4B2B-98A5-1AB1F26FB7C4}" presName="aNode" presStyleLbl="fgAcc1" presStyleIdx="1" presStyleCnt="4" custScaleX="125077" custLinFactNeighborX="-85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96C7F2-1F19-4255-8478-F79F0C3CBEA9}" type="pres">
      <dgm:prSet presAssocID="{5E84FFE0-00E7-4B2B-98A5-1AB1F26FB7C4}" presName="aSpace" presStyleCnt="0"/>
      <dgm:spPr/>
      <dgm:t>
        <a:bodyPr/>
        <a:lstStyle/>
        <a:p>
          <a:endParaRPr lang="es-EC"/>
        </a:p>
      </dgm:t>
    </dgm:pt>
    <dgm:pt modelId="{3639B9BC-3BB2-4EB8-A6BD-3F63278A0720}" type="pres">
      <dgm:prSet presAssocID="{09CD0726-6E3C-4752-8FE0-C98D5DE7EF1B}" presName="aNode" presStyleLbl="fgAcc1" presStyleIdx="2" presStyleCnt="4" custScaleX="125077" custLinFactNeighborX="-85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E0EE26-2757-438A-84FE-F4115F995952}" type="pres">
      <dgm:prSet presAssocID="{09CD0726-6E3C-4752-8FE0-C98D5DE7EF1B}" presName="aSpace" presStyleCnt="0"/>
      <dgm:spPr/>
      <dgm:t>
        <a:bodyPr/>
        <a:lstStyle/>
        <a:p>
          <a:endParaRPr lang="es-EC"/>
        </a:p>
      </dgm:t>
    </dgm:pt>
    <dgm:pt modelId="{F2F62FC2-E9AB-40A8-A20C-3A47717FE84A}" type="pres">
      <dgm:prSet presAssocID="{6609E639-76FC-4A66-AF38-7ED60C279B94}" presName="aNode" presStyleLbl="fgAcc1" presStyleIdx="3" presStyleCnt="4" custScaleX="125077" custLinFactNeighborX="-85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272FD1-DA88-4805-84B1-546077DD2074}" type="pres">
      <dgm:prSet presAssocID="{6609E639-76FC-4A66-AF38-7ED60C279B94}" presName="aSpace" presStyleCnt="0"/>
      <dgm:spPr/>
      <dgm:t>
        <a:bodyPr/>
        <a:lstStyle/>
        <a:p>
          <a:endParaRPr lang="es-EC"/>
        </a:p>
      </dgm:t>
    </dgm:pt>
  </dgm:ptLst>
  <dgm:cxnLst>
    <dgm:cxn modelId="{42F517F7-755C-45C7-8B4A-1DC80BA13A23}" type="presOf" srcId="{670BFBC9-3126-42C6-ABF4-E50B888E273F}" destId="{DC90E241-4358-469D-8EEA-641F24F74166}" srcOrd="0" destOrd="0" presId="urn:microsoft.com/office/officeart/2005/8/layout/pyramid2"/>
    <dgm:cxn modelId="{6DFF1C07-6EBB-4BC8-9E54-7C04ADB77BD1}" srcId="{670BFBC9-3126-42C6-ABF4-E50B888E273F}" destId="{5E84FFE0-00E7-4B2B-98A5-1AB1F26FB7C4}" srcOrd="1" destOrd="0" parTransId="{12BF0C95-9D91-4E1B-A6C6-2D2BC9F1FD37}" sibTransId="{005E96E3-4808-4C22-8F8C-FA0F683ED67C}"/>
    <dgm:cxn modelId="{F1DD79E3-870B-492E-B6C3-A1C8939E9439}" srcId="{670BFBC9-3126-42C6-ABF4-E50B888E273F}" destId="{09CD0726-6E3C-4752-8FE0-C98D5DE7EF1B}" srcOrd="2" destOrd="0" parTransId="{C74B9737-066A-41D7-90ED-1E1661EAED47}" sibTransId="{6021D71C-60FA-4A06-92B1-9CE4BECD9D1E}"/>
    <dgm:cxn modelId="{4A9D6433-38CE-48F1-8881-985C322E9C94}" type="presOf" srcId="{6609E639-76FC-4A66-AF38-7ED60C279B94}" destId="{F2F62FC2-E9AB-40A8-A20C-3A47717FE84A}" srcOrd="0" destOrd="0" presId="urn:microsoft.com/office/officeart/2005/8/layout/pyramid2"/>
    <dgm:cxn modelId="{1AD01D8F-D1EE-4A55-AFAC-D5F64998C0F1}" srcId="{670BFBC9-3126-42C6-ABF4-E50B888E273F}" destId="{25303A98-DAE2-4AFA-8A13-DBE8DAC362C6}" srcOrd="0" destOrd="0" parTransId="{35420319-FE54-49ED-99D7-B732922A2582}" sibTransId="{27043D14-11D6-44BE-A1F5-0A8AAE9B0C8B}"/>
    <dgm:cxn modelId="{266FC215-D7D5-45FF-9757-38C20726BE3A}" type="presOf" srcId="{25303A98-DAE2-4AFA-8A13-DBE8DAC362C6}" destId="{E47DD50B-F97D-440C-AFA2-6B376B7057C3}" srcOrd="0" destOrd="0" presId="urn:microsoft.com/office/officeart/2005/8/layout/pyramid2"/>
    <dgm:cxn modelId="{E01E0C34-8D2E-4BC1-9973-51D637225A0E}" type="presOf" srcId="{5E84FFE0-00E7-4B2B-98A5-1AB1F26FB7C4}" destId="{55D30638-CFDD-4BA8-BB47-9EE58ACE7A95}" srcOrd="0" destOrd="0" presId="urn:microsoft.com/office/officeart/2005/8/layout/pyramid2"/>
    <dgm:cxn modelId="{40FA49D3-8CAC-4944-8817-9376857F4810}" srcId="{670BFBC9-3126-42C6-ABF4-E50B888E273F}" destId="{6609E639-76FC-4A66-AF38-7ED60C279B94}" srcOrd="3" destOrd="0" parTransId="{0F4A4DD2-BBC2-4B83-9D4E-467F79A59562}" sibTransId="{1816E9EE-D67C-4110-9C54-BD551CB8AA4D}"/>
    <dgm:cxn modelId="{6FD7169B-967D-41D4-A331-AC70319860B3}" type="presOf" srcId="{09CD0726-6E3C-4752-8FE0-C98D5DE7EF1B}" destId="{3639B9BC-3BB2-4EB8-A6BD-3F63278A0720}" srcOrd="0" destOrd="0" presId="urn:microsoft.com/office/officeart/2005/8/layout/pyramid2"/>
    <dgm:cxn modelId="{4897C33B-3DE1-412A-AE55-FF1D1E97F810}" type="presParOf" srcId="{DC90E241-4358-469D-8EEA-641F24F74166}" destId="{7205C5C5-10EA-4077-833A-0BAF40818108}" srcOrd="0" destOrd="0" presId="urn:microsoft.com/office/officeart/2005/8/layout/pyramid2"/>
    <dgm:cxn modelId="{5F63453E-E422-4439-98C6-798F40FE3A27}" type="presParOf" srcId="{DC90E241-4358-469D-8EEA-641F24F74166}" destId="{2C1D46A9-88E0-4D79-BBCA-A969E0A7EDAA}" srcOrd="1" destOrd="0" presId="urn:microsoft.com/office/officeart/2005/8/layout/pyramid2"/>
    <dgm:cxn modelId="{177B407B-F407-44CF-A290-689C3EB91B9A}" type="presParOf" srcId="{2C1D46A9-88E0-4D79-BBCA-A969E0A7EDAA}" destId="{E47DD50B-F97D-440C-AFA2-6B376B7057C3}" srcOrd="0" destOrd="0" presId="urn:microsoft.com/office/officeart/2005/8/layout/pyramid2"/>
    <dgm:cxn modelId="{04979891-32CA-43C9-8EE0-07D745AC1680}" type="presParOf" srcId="{2C1D46A9-88E0-4D79-BBCA-A969E0A7EDAA}" destId="{BD2DA6FC-4CC6-4C5E-8F8D-0F0A003A204C}" srcOrd="1" destOrd="0" presId="urn:microsoft.com/office/officeart/2005/8/layout/pyramid2"/>
    <dgm:cxn modelId="{8564D2A9-16C2-4023-A4E7-8E9E67E9758D}" type="presParOf" srcId="{2C1D46A9-88E0-4D79-BBCA-A969E0A7EDAA}" destId="{55D30638-CFDD-4BA8-BB47-9EE58ACE7A95}" srcOrd="2" destOrd="0" presId="urn:microsoft.com/office/officeart/2005/8/layout/pyramid2"/>
    <dgm:cxn modelId="{4DB17983-272A-4B8C-9799-8C1E3140DFE5}" type="presParOf" srcId="{2C1D46A9-88E0-4D79-BBCA-A969E0A7EDAA}" destId="{5396C7F2-1F19-4255-8478-F79F0C3CBEA9}" srcOrd="3" destOrd="0" presId="urn:microsoft.com/office/officeart/2005/8/layout/pyramid2"/>
    <dgm:cxn modelId="{46FBDFB3-814A-4710-804C-FF69ACC55020}" type="presParOf" srcId="{2C1D46A9-88E0-4D79-BBCA-A969E0A7EDAA}" destId="{3639B9BC-3BB2-4EB8-A6BD-3F63278A0720}" srcOrd="4" destOrd="0" presId="urn:microsoft.com/office/officeart/2005/8/layout/pyramid2"/>
    <dgm:cxn modelId="{37F1613B-4C3B-4EA5-8E26-93FADEDEBE8F}" type="presParOf" srcId="{2C1D46A9-88E0-4D79-BBCA-A969E0A7EDAA}" destId="{6FE0EE26-2757-438A-84FE-F4115F995952}" srcOrd="5" destOrd="0" presId="urn:microsoft.com/office/officeart/2005/8/layout/pyramid2"/>
    <dgm:cxn modelId="{C77E053A-FC19-44F6-8A1B-29BD41C96A3C}" type="presParOf" srcId="{2C1D46A9-88E0-4D79-BBCA-A969E0A7EDAA}" destId="{F2F62FC2-E9AB-40A8-A20C-3A47717FE84A}" srcOrd="6" destOrd="0" presId="urn:microsoft.com/office/officeart/2005/8/layout/pyramid2"/>
    <dgm:cxn modelId="{74E7FFE8-E405-4467-B416-D96255A5241D}" type="presParOf" srcId="{2C1D46A9-88E0-4D79-BBCA-A969E0A7EDAA}" destId="{94272FD1-DA88-4805-84B1-546077DD207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1D3C92-77BA-4894-9D47-6A737839D82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724CD08-745B-4300-B6F3-750FB0693E9A}">
      <dgm:prSet phldrT="[Texto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ES" dirty="0" smtClean="0"/>
            <a:t>Organización</a:t>
          </a:r>
          <a:endParaRPr lang="es-EC" dirty="0"/>
        </a:p>
      </dgm:t>
    </dgm:pt>
    <dgm:pt modelId="{8F1AF8A6-68C9-4099-BB64-DD0DD7B8C28F}" type="parTrans" cxnId="{5179BCE8-3CC3-483E-8108-2167795D6C78}">
      <dgm:prSet/>
      <dgm:spPr/>
      <dgm:t>
        <a:bodyPr/>
        <a:lstStyle/>
        <a:p>
          <a:endParaRPr lang="es-EC"/>
        </a:p>
      </dgm:t>
    </dgm:pt>
    <dgm:pt modelId="{751555E4-99B0-4FC1-A14C-4886E116ED24}" type="sibTrans" cxnId="{5179BCE8-3CC3-483E-8108-2167795D6C78}">
      <dgm:prSet/>
      <dgm:spPr/>
      <dgm:t>
        <a:bodyPr/>
        <a:lstStyle/>
        <a:p>
          <a:endParaRPr lang="es-EC"/>
        </a:p>
      </dgm:t>
    </dgm:pt>
    <dgm:pt modelId="{C7C1A4A5-2882-48EB-8EE3-639130B9067E}">
      <dgm:prSet phldrT="[Texto]" custT="1"/>
      <dgm:spPr/>
      <dgm:t>
        <a:bodyPr/>
        <a:lstStyle/>
        <a:p>
          <a:r>
            <a:rPr lang="es-ES" sz="1600" dirty="0" smtClean="0"/>
            <a:t>Informa al personal</a:t>
          </a:r>
          <a:endParaRPr lang="es-EC" sz="1600" dirty="0"/>
        </a:p>
      </dgm:t>
    </dgm:pt>
    <dgm:pt modelId="{7524E263-603A-43A2-B029-A3B4EF7501E0}" type="parTrans" cxnId="{146EB4A7-F6F1-4689-A449-1DA2EEFF173C}">
      <dgm:prSet/>
      <dgm:spPr/>
      <dgm:t>
        <a:bodyPr/>
        <a:lstStyle/>
        <a:p>
          <a:endParaRPr lang="es-EC"/>
        </a:p>
      </dgm:t>
    </dgm:pt>
    <dgm:pt modelId="{710379B1-59E5-486F-A73F-286F19B1D072}" type="sibTrans" cxnId="{146EB4A7-F6F1-4689-A449-1DA2EEFF173C}">
      <dgm:prSet/>
      <dgm:spPr/>
      <dgm:t>
        <a:bodyPr/>
        <a:lstStyle/>
        <a:p>
          <a:endParaRPr lang="es-EC"/>
        </a:p>
      </dgm:t>
    </dgm:pt>
    <dgm:pt modelId="{F56754F4-27D8-48E3-B7ED-F3F4BFEDA102}">
      <dgm:prSet phldrT="[Texto]" custT="1"/>
      <dgm:spPr/>
      <dgm:t>
        <a:bodyPr/>
        <a:lstStyle/>
        <a:p>
          <a:r>
            <a:rPr lang="es-ES" sz="1600" dirty="0" smtClean="0"/>
            <a:t>Concientiza el personal</a:t>
          </a:r>
          <a:endParaRPr lang="es-EC" sz="1600" dirty="0"/>
        </a:p>
      </dgm:t>
    </dgm:pt>
    <dgm:pt modelId="{EEC3D772-0B15-4974-A66F-D375A5D2DAF1}" type="parTrans" cxnId="{91FC375D-B979-46B5-958C-2CD2381E9D5E}">
      <dgm:prSet/>
      <dgm:spPr/>
      <dgm:t>
        <a:bodyPr/>
        <a:lstStyle/>
        <a:p>
          <a:endParaRPr lang="es-EC"/>
        </a:p>
      </dgm:t>
    </dgm:pt>
    <dgm:pt modelId="{55C5CD95-C67A-444D-A1A8-1DD8524BC18D}" type="sibTrans" cxnId="{91FC375D-B979-46B5-958C-2CD2381E9D5E}">
      <dgm:prSet/>
      <dgm:spPr/>
      <dgm:t>
        <a:bodyPr/>
        <a:lstStyle/>
        <a:p>
          <a:endParaRPr lang="es-EC"/>
        </a:p>
      </dgm:t>
    </dgm:pt>
    <dgm:pt modelId="{266A7F8F-34AD-4D18-8C55-638CF3CDF104}">
      <dgm:prSet phldrT="[Texto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ES" dirty="0" smtClean="0"/>
            <a:t>Personal</a:t>
          </a:r>
          <a:endParaRPr lang="es-EC" dirty="0"/>
        </a:p>
      </dgm:t>
    </dgm:pt>
    <dgm:pt modelId="{CBA42F0C-5894-4729-98E3-38505B93C59A}" type="parTrans" cxnId="{CD309CFE-F8D0-4C77-B3E2-86B2C32B2726}">
      <dgm:prSet/>
      <dgm:spPr/>
      <dgm:t>
        <a:bodyPr/>
        <a:lstStyle/>
        <a:p>
          <a:endParaRPr lang="es-EC"/>
        </a:p>
      </dgm:t>
    </dgm:pt>
    <dgm:pt modelId="{83CFE5F5-3070-497F-A9CD-A20D34159E58}" type="sibTrans" cxnId="{CD309CFE-F8D0-4C77-B3E2-86B2C32B2726}">
      <dgm:prSet/>
      <dgm:spPr/>
      <dgm:t>
        <a:bodyPr/>
        <a:lstStyle/>
        <a:p>
          <a:endParaRPr lang="es-EC"/>
        </a:p>
      </dgm:t>
    </dgm:pt>
    <dgm:pt modelId="{D83EF7B2-2C33-4C6D-914E-4EC562D98E93}">
      <dgm:prSet phldrT="[Texto]"/>
      <dgm:spPr/>
      <dgm:t>
        <a:bodyPr/>
        <a:lstStyle/>
        <a:p>
          <a:r>
            <a:rPr lang="es-ES" dirty="0" smtClean="0"/>
            <a:t>Es informado</a:t>
          </a:r>
          <a:endParaRPr lang="es-EC" dirty="0"/>
        </a:p>
      </dgm:t>
    </dgm:pt>
    <dgm:pt modelId="{DA2B90B8-0DD5-47B6-A151-DF0A8780AC12}" type="parTrans" cxnId="{F7AB3939-6C68-49E3-9B68-5A93F80967D2}">
      <dgm:prSet/>
      <dgm:spPr/>
      <dgm:t>
        <a:bodyPr/>
        <a:lstStyle/>
        <a:p>
          <a:endParaRPr lang="es-EC"/>
        </a:p>
      </dgm:t>
    </dgm:pt>
    <dgm:pt modelId="{C175B6AE-BA14-4724-B7B3-31D9F3015681}" type="sibTrans" cxnId="{F7AB3939-6C68-49E3-9B68-5A93F80967D2}">
      <dgm:prSet/>
      <dgm:spPr/>
      <dgm:t>
        <a:bodyPr/>
        <a:lstStyle/>
        <a:p>
          <a:endParaRPr lang="es-EC"/>
        </a:p>
      </dgm:t>
    </dgm:pt>
    <dgm:pt modelId="{834A12ED-7336-4DBD-BB5B-1062C03F61CB}">
      <dgm:prSet phldrT="[Texto]"/>
      <dgm:spPr/>
      <dgm:t>
        <a:bodyPr/>
        <a:lstStyle/>
        <a:p>
          <a:r>
            <a:rPr lang="es-ES" dirty="0" smtClean="0"/>
            <a:t>Toma conciencia</a:t>
          </a:r>
          <a:endParaRPr lang="es-EC" dirty="0"/>
        </a:p>
      </dgm:t>
    </dgm:pt>
    <dgm:pt modelId="{BA002E1D-B617-44B4-A864-F4BC28EB41B1}" type="parTrans" cxnId="{204484BD-C994-40F7-8BEF-CAEF7FAE323A}">
      <dgm:prSet/>
      <dgm:spPr/>
      <dgm:t>
        <a:bodyPr/>
        <a:lstStyle/>
        <a:p>
          <a:endParaRPr lang="es-EC"/>
        </a:p>
      </dgm:t>
    </dgm:pt>
    <dgm:pt modelId="{7C344A76-53DE-4B9F-9E97-19591F55744C}" type="sibTrans" cxnId="{204484BD-C994-40F7-8BEF-CAEF7FAE323A}">
      <dgm:prSet/>
      <dgm:spPr/>
      <dgm:t>
        <a:bodyPr/>
        <a:lstStyle/>
        <a:p>
          <a:endParaRPr lang="es-EC"/>
        </a:p>
      </dgm:t>
    </dgm:pt>
    <dgm:pt modelId="{C9ED3B85-519E-4DCE-935C-0B0206D9074D}">
      <dgm:prSet phldrT="[Texto]" custT="1"/>
      <dgm:spPr/>
      <dgm:t>
        <a:bodyPr/>
        <a:lstStyle/>
        <a:p>
          <a:r>
            <a:rPr lang="es-ES" sz="1600" dirty="0" smtClean="0"/>
            <a:t>Facilita la información de hábitos</a:t>
          </a:r>
          <a:endParaRPr lang="es-EC" sz="1600" dirty="0"/>
        </a:p>
      </dgm:t>
    </dgm:pt>
    <dgm:pt modelId="{B26BEB5B-66EA-44EF-9B1F-D5216FC3A870}" type="parTrans" cxnId="{E110383A-42BE-4212-BB81-C38B1CCE50C1}">
      <dgm:prSet/>
      <dgm:spPr/>
      <dgm:t>
        <a:bodyPr/>
        <a:lstStyle/>
        <a:p>
          <a:endParaRPr lang="es-EC"/>
        </a:p>
      </dgm:t>
    </dgm:pt>
    <dgm:pt modelId="{2F1E8B8E-D682-4575-B965-234E66A562CD}" type="sibTrans" cxnId="{E110383A-42BE-4212-BB81-C38B1CCE50C1}">
      <dgm:prSet/>
      <dgm:spPr/>
      <dgm:t>
        <a:bodyPr/>
        <a:lstStyle/>
        <a:p>
          <a:endParaRPr lang="es-EC"/>
        </a:p>
      </dgm:t>
    </dgm:pt>
    <dgm:pt modelId="{EAAA105E-61AF-42D1-9199-3ED9982F44D1}">
      <dgm:prSet phldrT="[Texto]"/>
      <dgm:spPr/>
      <dgm:t>
        <a:bodyPr/>
        <a:lstStyle/>
        <a:p>
          <a:r>
            <a:rPr lang="es-ES" dirty="0" smtClean="0"/>
            <a:t>Gestiona la Mejora de Competencias</a:t>
          </a:r>
          <a:endParaRPr lang="es-EC" dirty="0"/>
        </a:p>
      </dgm:t>
    </dgm:pt>
    <dgm:pt modelId="{C89D52CA-FDA8-4086-99E2-B99EADBF5E5A}" type="parTrans" cxnId="{CB26EF6B-3B84-4C26-A43D-9200B3B60E91}">
      <dgm:prSet/>
      <dgm:spPr/>
      <dgm:t>
        <a:bodyPr/>
        <a:lstStyle/>
        <a:p>
          <a:endParaRPr lang="es-EC"/>
        </a:p>
      </dgm:t>
    </dgm:pt>
    <dgm:pt modelId="{59263242-FA9F-4392-9C0C-A5AF43625863}" type="sibTrans" cxnId="{CB26EF6B-3B84-4C26-A43D-9200B3B60E91}">
      <dgm:prSet/>
      <dgm:spPr/>
      <dgm:t>
        <a:bodyPr/>
        <a:lstStyle/>
        <a:p>
          <a:endParaRPr lang="es-EC"/>
        </a:p>
      </dgm:t>
    </dgm:pt>
    <dgm:pt modelId="{D9034619-AACE-4191-B716-9200E6F78C21}">
      <dgm:prSet phldrT="[Texto]"/>
      <dgm:spPr/>
      <dgm:t>
        <a:bodyPr/>
        <a:lstStyle/>
        <a:p>
          <a:r>
            <a:rPr lang="es-ES" dirty="0" smtClean="0"/>
            <a:t>Modifica sus hábitos</a:t>
          </a:r>
          <a:endParaRPr lang="es-EC" dirty="0"/>
        </a:p>
      </dgm:t>
    </dgm:pt>
    <dgm:pt modelId="{F7D86823-865E-4122-A05C-AC2DFD317F6A}" type="parTrans" cxnId="{58581E79-9CBC-4173-8919-3B8058B029E9}">
      <dgm:prSet/>
      <dgm:spPr/>
      <dgm:t>
        <a:bodyPr/>
        <a:lstStyle/>
        <a:p>
          <a:endParaRPr lang="es-EC"/>
        </a:p>
      </dgm:t>
    </dgm:pt>
    <dgm:pt modelId="{1236C914-4C2E-4D88-ADF3-662484308D21}" type="sibTrans" cxnId="{58581E79-9CBC-4173-8919-3B8058B029E9}">
      <dgm:prSet/>
      <dgm:spPr/>
      <dgm:t>
        <a:bodyPr/>
        <a:lstStyle/>
        <a:p>
          <a:endParaRPr lang="es-EC"/>
        </a:p>
      </dgm:t>
    </dgm:pt>
    <dgm:pt modelId="{236B1C5E-1DCC-489D-BA6C-6C43D0687907}">
      <dgm:prSet phldrT="[Texto]"/>
      <dgm:spPr/>
      <dgm:t>
        <a:bodyPr/>
        <a:lstStyle/>
        <a:p>
          <a:r>
            <a:rPr lang="es-ES" dirty="0" smtClean="0"/>
            <a:t>Adopta Competencias</a:t>
          </a:r>
          <a:endParaRPr lang="es-EC" dirty="0"/>
        </a:p>
      </dgm:t>
    </dgm:pt>
    <dgm:pt modelId="{F3E2E249-DED9-49A8-B0B2-B20E8FEF4024}" type="parTrans" cxnId="{D1AC276C-64B1-4B71-8FDD-9BECEEB48756}">
      <dgm:prSet/>
      <dgm:spPr/>
      <dgm:t>
        <a:bodyPr/>
        <a:lstStyle/>
        <a:p>
          <a:endParaRPr lang="es-EC"/>
        </a:p>
      </dgm:t>
    </dgm:pt>
    <dgm:pt modelId="{722C0CC9-DE0D-4415-9868-02EBDAD548D2}" type="sibTrans" cxnId="{D1AC276C-64B1-4B71-8FDD-9BECEEB48756}">
      <dgm:prSet/>
      <dgm:spPr/>
      <dgm:t>
        <a:bodyPr/>
        <a:lstStyle/>
        <a:p>
          <a:endParaRPr lang="es-EC"/>
        </a:p>
      </dgm:t>
    </dgm:pt>
    <dgm:pt modelId="{9B903160-F30C-4484-B7CF-817C1A8AC495}" type="pres">
      <dgm:prSet presAssocID="{971D3C92-77BA-4894-9D47-6A737839D8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80AF69A-2EA1-4C8A-AEA9-1C895A920D6B}" type="pres">
      <dgm:prSet presAssocID="{0724CD08-745B-4300-B6F3-750FB0693E9A}" presName="root" presStyleCnt="0"/>
      <dgm:spPr/>
    </dgm:pt>
    <dgm:pt modelId="{0A984125-5E41-4C60-8A82-710189101A58}" type="pres">
      <dgm:prSet presAssocID="{0724CD08-745B-4300-B6F3-750FB0693E9A}" presName="rootComposite" presStyleCnt="0"/>
      <dgm:spPr/>
    </dgm:pt>
    <dgm:pt modelId="{CC320E4B-9339-46DC-8871-B42C3923636F}" type="pres">
      <dgm:prSet presAssocID="{0724CD08-745B-4300-B6F3-750FB0693E9A}" presName="rootText" presStyleLbl="node1" presStyleIdx="0" presStyleCnt="2"/>
      <dgm:spPr/>
      <dgm:t>
        <a:bodyPr/>
        <a:lstStyle/>
        <a:p>
          <a:endParaRPr lang="es-EC"/>
        </a:p>
      </dgm:t>
    </dgm:pt>
    <dgm:pt modelId="{9B9C8DD6-1DF1-4B76-9971-34AD0C4757F1}" type="pres">
      <dgm:prSet presAssocID="{0724CD08-745B-4300-B6F3-750FB0693E9A}" presName="rootConnector" presStyleLbl="node1" presStyleIdx="0" presStyleCnt="2"/>
      <dgm:spPr/>
      <dgm:t>
        <a:bodyPr/>
        <a:lstStyle/>
        <a:p>
          <a:endParaRPr lang="es-EC"/>
        </a:p>
      </dgm:t>
    </dgm:pt>
    <dgm:pt modelId="{BA4D9CF8-7F5A-408E-955B-11C41587B8F5}" type="pres">
      <dgm:prSet presAssocID="{0724CD08-745B-4300-B6F3-750FB0693E9A}" presName="childShape" presStyleCnt="0"/>
      <dgm:spPr/>
    </dgm:pt>
    <dgm:pt modelId="{A5432D92-97C6-45A5-B369-2CC798CA4620}" type="pres">
      <dgm:prSet presAssocID="{7524E263-603A-43A2-B029-A3B4EF7501E0}" presName="Name13" presStyleLbl="parChTrans1D2" presStyleIdx="0" presStyleCnt="8"/>
      <dgm:spPr/>
      <dgm:t>
        <a:bodyPr/>
        <a:lstStyle/>
        <a:p>
          <a:endParaRPr lang="es-EC"/>
        </a:p>
      </dgm:t>
    </dgm:pt>
    <dgm:pt modelId="{396643DD-13AB-4579-B135-83DBFB784D8A}" type="pres">
      <dgm:prSet presAssocID="{C7C1A4A5-2882-48EB-8EE3-639130B9067E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BA7468-15C1-4D31-9CD4-C6B66C2F20C7}" type="pres">
      <dgm:prSet presAssocID="{EEC3D772-0B15-4974-A66F-D375A5D2DAF1}" presName="Name13" presStyleLbl="parChTrans1D2" presStyleIdx="1" presStyleCnt="8"/>
      <dgm:spPr/>
      <dgm:t>
        <a:bodyPr/>
        <a:lstStyle/>
        <a:p>
          <a:endParaRPr lang="es-EC"/>
        </a:p>
      </dgm:t>
    </dgm:pt>
    <dgm:pt modelId="{8C825CD1-1B99-4992-A374-F70FEBF4695D}" type="pres">
      <dgm:prSet presAssocID="{F56754F4-27D8-48E3-B7ED-F3F4BFEDA102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D4CD51-D850-4F10-8934-8652D5AF585E}" type="pres">
      <dgm:prSet presAssocID="{B26BEB5B-66EA-44EF-9B1F-D5216FC3A870}" presName="Name13" presStyleLbl="parChTrans1D2" presStyleIdx="2" presStyleCnt="8"/>
      <dgm:spPr/>
      <dgm:t>
        <a:bodyPr/>
        <a:lstStyle/>
        <a:p>
          <a:endParaRPr lang="es-EC"/>
        </a:p>
      </dgm:t>
    </dgm:pt>
    <dgm:pt modelId="{1B341EE6-1DD9-4783-A7D9-46E44935A489}" type="pres">
      <dgm:prSet presAssocID="{C9ED3B85-519E-4DCE-935C-0B0206D9074D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663946-5F16-4795-9247-1985FD9AFACB}" type="pres">
      <dgm:prSet presAssocID="{C89D52CA-FDA8-4086-99E2-B99EADBF5E5A}" presName="Name13" presStyleLbl="parChTrans1D2" presStyleIdx="3" presStyleCnt="8"/>
      <dgm:spPr/>
      <dgm:t>
        <a:bodyPr/>
        <a:lstStyle/>
        <a:p>
          <a:endParaRPr lang="es-EC"/>
        </a:p>
      </dgm:t>
    </dgm:pt>
    <dgm:pt modelId="{176F5CE8-3549-4318-AC36-8DB7827CDDF7}" type="pres">
      <dgm:prSet presAssocID="{EAAA105E-61AF-42D1-9199-3ED9982F44D1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2DF792-C211-4796-A0F1-73C896722B37}" type="pres">
      <dgm:prSet presAssocID="{266A7F8F-34AD-4D18-8C55-638CF3CDF104}" presName="root" presStyleCnt="0"/>
      <dgm:spPr/>
    </dgm:pt>
    <dgm:pt modelId="{B1A526A4-35B2-4AB9-96BD-6ACAEDD3B6D4}" type="pres">
      <dgm:prSet presAssocID="{266A7F8F-34AD-4D18-8C55-638CF3CDF104}" presName="rootComposite" presStyleCnt="0"/>
      <dgm:spPr/>
    </dgm:pt>
    <dgm:pt modelId="{A4F01BC0-AA7B-450B-8951-A150AE09AA07}" type="pres">
      <dgm:prSet presAssocID="{266A7F8F-34AD-4D18-8C55-638CF3CDF104}" presName="rootText" presStyleLbl="node1" presStyleIdx="1" presStyleCnt="2"/>
      <dgm:spPr/>
      <dgm:t>
        <a:bodyPr/>
        <a:lstStyle/>
        <a:p>
          <a:endParaRPr lang="es-EC"/>
        </a:p>
      </dgm:t>
    </dgm:pt>
    <dgm:pt modelId="{2E6EFE0D-7BB1-474A-B548-1F8119BF1A35}" type="pres">
      <dgm:prSet presAssocID="{266A7F8F-34AD-4D18-8C55-638CF3CDF104}" presName="rootConnector" presStyleLbl="node1" presStyleIdx="1" presStyleCnt="2"/>
      <dgm:spPr/>
      <dgm:t>
        <a:bodyPr/>
        <a:lstStyle/>
        <a:p>
          <a:endParaRPr lang="es-EC"/>
        </a:p>
      </dgm:t>
    </dgm:pt>
    <dgm:pt modelId="{503EE2D0-6C7D-4AB9-B755-3EA2F4271067}" type="pres">
      <dgm:prSet presAssocID="{266A7F8F-34AD-4D18-8C55-638CF3CDF104}" presName="childShape" presStyleCnt="0"/>
      <dgm:spPr/>
    </dgm:pt>
    <dgm:pt modelId="{E2D32D3B-3AA4-4EE3-B743-4581847B691A}" type="pres">
      <dgm:prSet presAssocID="{DA2B90B8-0DD5-47B6-A151-DF0A8780AC12}" presName="Name13" presStyleLbl="parChTrans1D2" presStyleIdx="4" presStyleCnt="8"/>
      <dgm:spPr/>
      <dgm:t>
        <a:bodyPr/>
        <a:lstStyle/>
        <a:p>
          <a:endParaRPr lang="es-EC"/>
        </a:p>
      </dgm:t>
    </dgm:pt>
    <dgm:pt modelId="{C6BE840E-CF49-40E6-99A2-481EA9941202}" type="pres">
      <dgm:prSet presAssocID="{D83EF7B2-2C33-4C6D-914E-4EC562D98E93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6DC052-135E-4CD4-9B56-954E8277E638}" type="pres">
      <dgm:prSet presAssocID="{BA002E1D-B617-44B4-A864-F4BC28EB41B1}" presName="Name13" presStyleLbl="parChTrans1D2" presStyleIdx="5" presStyleCnt="8"/>
      <dgm:spPr/>
      <dgm:t>
        <a:bodyPr/>
        <a:lstStyle/>
        <a:p>
          <a:endParaRPr lang="es-EC"/>
        </a:p>
      </dgm:t>
    </dgm:pt>
    <dgm:pt modelId="{684F9775-D1AF-4193-B398-3CBB10E4A506}" type="pres">
      <dgm:prSet presAssocID="{834A12ED-7336-4DBD-BB5B-1062C03F61CB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ABC968-6E8C-405A-8425-C2A131BD46FF}" type="pres">
      <dgm:prSet presAssocID="{F7D86823-865E-4122-A05C-AC2DFD317F6A}" presName="Name13" presStyleLbl="parChTrans1D2" presStyleIdx="6" presStyleCnt="8"/>
      <dgm:spPr/>
      <dgm:t>
        <a:bodyPr/>
        <a:lstStyle/>
        <a:p>
          <a:endParaRPr lang="es-EC"/>
        </a:p>
      </dgm:t>
    </dgm:pt>
    <dgm:pt modelId="{CEE7CFAE-E62B-49F8-A840-341BCAC03FFA}" type="pres">
      <dgm:prSet presAssocID="{D9034619-AACE-4191-B716-9200E6F78C21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EFBA21-FA25-4BE1-86AA-BE1D44B77356}" type="pres">
      <dgm:prSet presAssocID="{F3E2E249-DED9-49A8-B0B2-B20E8FEF4024}" presName="Name13" presStyleLbl="parChTrans1D2" presStyleIdx="7" presStyleCnt="8"/>
      <dgm:spPr/>
      <dgm:t>
        <a:bodyPr/>
        <a:lstStyle/>
        <a:p>
          <a:endParaRPr lang="es-EC"/>
        </a:p>
      </dgm:t>
    </dgm:pt>
    <dgm:pt modelId="{2E153530-368C-42C7-A78C-C177BC8750A1}" type="pres">
      <dgm:prSet presAssocID="{236B1C5E-1DCC-489D-BA6C-6C43D0687907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1A33B7-591C-466D-9B53-E621D4AF467B}" type="presOf" srcId="{0724CD08-745B-4300-B6F3-750FB0693E9A}" destId="{CC320E4B-9339-46DC-8871-B42C3923636F}" srcOrd="0" destOrd="0" presId="urn:microsoft.com/office/officeart/2005/8/layout/hierarchy3"/>
    <dgm:cxn modelId="{3D377C3D-E6DA-4B7C-8ABA-A198155EE090}" type="presOf" srcId="{F3E2E249-DED9-49A8-B0B2-B20E8FEF4024}" destId="{77EFBA21-FA25-4BE1-86AA-BE1D44B77356}" srcOrd="0" destOrd="0" presId="urn:microsoft.com/office/officeart/2005/8/layout/hierarchy3"/>
    <dgm:cxn modelId="{D1AC276C-64B1-4B71-8FDD-9BECEEB48756}" srcId="{266A7F8F-34AD-4D18-8C55-638CF3CDF104}" destId="{236B1C5E-1DCC-489D-BA6C-6C43D0687907}" srcOrd="3" destOrd="0" parTransId="{F3E2E249-DED9-49A8-B0B2-B20E8FEF4024}" sibTransId="{722C0CC9-DE0D-4415-9868-02EBDAD548D2}"/>
    <dgm:cxn modelId="{8F3D3340-EA84-48AF-8C23-9BD428F033C0}" type="presOf" srcId="{7524E263-603A-43A2-B029-A3B4EF7501E0}" destId="{A5432D92-97C6-45A5-B369-2CC798CA4620}" srcOrd="0" destOrd="0" presId="urn:microsoft.com/office/officeart/2005/8/layout/hierarchy3"/>
    <dgm:cxn modelId="{E110383A-42BE-4212-BB81-C38B1CCE50C1}" srcId="{0724CD08-745B-4300-B6F3-750FB0693E9A}" destId="{C9ED3B85-519E-4DCE-935C-0B0206D9074D}" srcOrd="2" destOrd="0" parTransId="{B26BEB5B-66EA-44EF-9B1F-D5216FC3A870}" sibTransId="{2F1E8B8E-D682-4575-B965-234E66A562CD}"/>
    <dgm:cxn modelId="{E37597AD-DFB1-4935-A704-252505606178}" type="presOf" srcId="{DA2B90B8-0DD5-47B6-A151-DF0A8780AC12}" destId="{E2D32D3B-3AA4-4EE3-B743-4581847B691A}" srcOrd="0" destOrd="0" presId="urn:microsoft.com/office/officeart/2005/8/layout/hierarchy3"/>
    <dgm:cxn modelId="{743E7476-D680-453F-ACBA-4EC84B459DD4}" type="presOf" srcId="{EEC3D772-0B15-4974-A66F-D375A5D2DAF1}" destId="{38BA7468-15C1-4D31-9CD4-C6B66C2F20C7}" srcOrd="0" destOrd="0" presId="urn:microsoft.com/office/officeart/2005/8/layout/hierarchy3"/>
    <dgm:cxn modelId="{6AB809F8-B668-4754-8EFD-B725271551E8}" type="presOf" srcId="{266A7F8F-34AD-4D18-8C55-638CF3CDF104}" destId="{A4F01BC0-AA7B-450B-8951-A150AE09AA07}" srcOrd="0" destOrd="0" presId="urn:microsoft.com/office/officeart/2005/8/layout/hierarchy3"/>
    <dgm:cxn modelId="{F7AB3939-6C68-49E3-9B68-5A93F80967D2}" srcId="{266A7F8F-34AD-4D18-8C55-638CF3CDF104}" destId="{D83EF7B2-2C33-4C6D-914E-4EC562D98E93}" srcOrd="0" destOrd="0" parTransId="{DA2B90B8-0DD5-47B6-A151-DF0A8780AC12}" sibTransId="{C175B6AE-BA14-4724-B7B3-31D9F3015681}"/>
    <dgm:cxn modelId="{146EB4A7-F6F1-4689-A449-1DA2EEFF173C}" srcId="{0724CD08-745B-4300-B6F3-750FB0693E9A}" destId="{C7C1A4A5-2882-48EB-8EE3-639130B9067E}" srcOrd="0" destOrd="0" parTransId="{7524E263-603A-43A2-B029-A3B4EF7501E0}" sibTransId="{710379B1-59E5-486F-A73F-286F19B1D072}"/>
    <dgm:cxn modelId="{88690348-B000-47DA-A00C-39A683CBC2ED}" type="presOf" srcId="{834A12ED-7336-4DBD-BB5B-1062C03F61CB}" destId="{684F9775-D1AF-4193-B398-3CBB10E4A506}" srcOrd="0" destOrd="0" presId="urn:microsoft.com/office/officeart/2005/8/layout/hierarchy3"/>
    <dgm:cxn modelId="{8743AA5E-ED8C-4C38-B18F-EDBC124581FE}" type="presOf" srcId="{236B1C5E-1DCC-489D-BA6C-6C43D0687907}" destId="{2E153530-368C-42C7-A78C-C177BC8750A1}" srcOrd="0" destOrd="0" presId="urn:microsoft.com/office/officeart/2005/8/layout/hierarchy3"/>
    <dgm:cxn modelId="{5179BCE8-3CC3-483E-8108-2167795D6C78}" srcId="{971D3C92-77BA-4894-9D47-6A737839D82D}" destId="{0724CD08-745B-4300-B6F3-750FB0693E9A}" srcOrd="0" destOrd="0" parTransId="{8F1AF8A6-68C9-4099-BB64-DD0DD7B8C28F}" sibTransId="{751555E4-99B0-4FC1-A14C-4886E116ED24}"/>
    <dgm:cxn modelId="{E539870C-6CD0-4CD0-89DD-3F189AC0B02B}" type="presOf" srcId="{BA002E1D-B617-44B4-A864-F4BC28EB41B1}" destId="{9F6DC052-135E-4CD4-9B56-954E8277E638}" srcOrd="0" destOrd="0" presId="urn:microsoft.com/office/officeart/2005/8/layout/hierarchy3"/>
    <dgm:cxn modelId="{A4549108-B365-4A76-A2EE-C45E904F2725}" type="presOf" srcId="{F56754F4-27D8-48E3-B7ED-F3F4BFEDA102}" destId="{8C825CD1-1B99-4992-A374-F70FEBF4695D}" srcOrd="0" destOrd="0" presId="urn:microsoft.com/office/officeart/2005/8/layout/hierarchy3"/>
    <dgm:cxn modelId="{669C9AE8-60E6-4E0A-A873-5E3A57A7B1E0}" type="presOf" srcId="{266A7F8F-34AD-4D18-8C55-638CF3CDF104}" destId="{2E6EFE0D-7BB1-474A-B548-1F8119BF1A35}" srcOrd="1" destOrd="0" presId="urn:microsoft.com/office/officeart/2005/8/layout/hierarchy3"/>
    <dgm:cxn modelId="{58581E79-9CBC-4173-8919-3B8058B029E9}" srcId="{266A7F8F-34AD-4D18-8C55-638CF3CDF104}" destId="{D9034619-AACE-4191-B716-9200E6F78C21}" srcOrd="2" destOrd="0" parTransId="{F7D86823-865E-4122-A05C-AC2DFD317F6A}" sibTransId="{1236C914-4C2E-4D88-ADF3-662484308D21}"/>
    <dgm:cxn modelId="{CD309CFE-F8D0-4C77-B3E2-86B2C32B2726}" srcId="{971D3C92-77BA-4894-9D47-6A737839D82D}" destId="{266A7F8F-34AD-4D18-8C55-638CF3CDF104}" srcOrd="1" destOrd="0" parTransId="{CBA42F0C-5894-4729-98E3-38505B93C59A}" sibTransId="{83CFE5F5-3070-497F-A9CD-A20D34159E58}"/>
    <dgm:cxn modelId="{204484BD-C994-40F7-8BEF-CAEF7FAE323A}" srcId="{266A7F8F-34AD-4D18-8C55-638CF3CDF104}" destId="{834A12ED-7336-4DBD-BB5B-1062C03F61CB}" srcOrd="1" destOrd="0" parTransId="{BA002E1D-B617-44B4-A864-F4BC28EB41B1}" sibTransId="{7C344A76-53DE-4B9F-9E97-19591F55744C}"/>
    <dgm:cxn modelId="{72A92090-F9C4-42DF-8AC1-23629A6CEDEF}" type="presOf" srcId="{971D3C92-77BA-4894-9D47-6A737839D82D}" destId="{9B903160-F30C-4484-B7CF-817C1A8AC495}" srcOrd="0" destOrd="0" presId="urn:microsoft.com/office/officeart/2005/8/layout/hierarchy3"/>
    <dgm:cxn modelId="{CB26EF6B-3B84-4C26-A43D-9200B3B60E91}" srcId="{0724CD08-745B-4300-B6F3-750FB0693E9A}" destId="{EAAA105E-61AF-42D1-9199-3ED9982F44D1}" srcOrd="3" destOrd="0" parTransId="{C89D52CA-FDA8-4086-99E2-B99EADBF5E5A}" sibTransId="{59263242-FA9F-4392-9C0C-A5AF43625863}"/>
    <dgm:cxn modelId="{91FC375D-B979-46B5-958C-2CD2381E9D5E}" srcId="{0724CD08-745B-4300-B6F3-750FB0693E9A}" destId="{F56754F4-27D8-48E3-B7ED-F3F4BFEDA102}" srcOrd="1" destOrd="0" parTransId="{EEC3D772-0B15-4974-A66F-D375A5D2DAF1}" sibTransId="{55C5CD95-C67A-444D-A1A8-1DD8524BC18D}"/>
    <dgm:cxn modelId="{EA7DF9B4-7FAB-4425-B74B-FA5F28C7CB96}" type="presOf" srcId="{C89D52CA-FDA8-4086-99E2-B99EADBF5E5A}" destId="{A6663946-5F16-4795-9247-1985FD9AFACB}" srcOrd="0" destOrd="0" presId="urn:microsoft.com/office/officeart/2005/8/layout/hierarchy3"/>
    <dgm:cxn modelId="{8699F4DF-357F-4DE9-ABB2-9378F4C265CA}" type="presOf" srcId="{B26BEB5B-66EA-44EF-9B1F-D5216FC3A870}" destId="{26D4CD51-D850-4F10-8934-8652D5AF585E}" srcOrd="0" destOrd="0" presId="urn:microsoft.com/office/officeart/2005/8/layout/hierarchy3"/>
    <dgm:cxn modelId="{FFFAA359-3AAD-4DDA-BC61-77488C902AC8}" type="presOf" srcId="{C9ED3B85-519E-4DCE-935C-0B0206D9074D}" destId="{1B341EE6-1DD9-4783-A7D9-46E44935A489}" srcOrd="0" destOrd="0" presId="urn:microsoft.com/office/officeart/2005/8/layout/hierarchy3"/>
    <dgm:cxn modelId="{5F652E50-F15A-4DA9-A093-1CDA7536250E}" type="presOf" srcId="{EAAA105E-61AF-42D1-9199-3ED9982F44D1}" destId="{176F5CE8-3549-4318-AC36-8DB7827CDDF7}" srcOrd="0" destOrd="0" presId="urn:microsoft.com/office/officeart/2005/8/layout/hierarchy3"/>
    <dgm:cxn modelId="{A2D56C97-30C0-4FEC-8974-C9F0A7899741}" type="presOf" srcId="{C7C1A4A5-2882-48EB-8EE3-639130B9067E}" destId="{396643DD-13AB-4579-B135-83DBFB784D8A}" srcOrd="0" destOrd="0" presId="urn:microsoft.com/office/officeart/2005/8/layout/hierarchy3"/>
    <dgm:cxn modelId="{C2133A68-2C30-4BC4-881E-5B7A523CA3FA}" type="presOf" srcId="{D83EF7B2-2C33-4C6D-914E-4EC562D98E93}" destId="{C6BE840E-CF49-40E6-99A2-481EA9941202}" srcOrd="0" destOrd="0" presId="urn:microsoft.com/office/officeart/2005/8/layout/hierarchy3"/>
    <dgm:cxn modelId="{EDDBDC38-C2F9-42E5-8507-CAC1E09B7CBD}" type="presOf" srcId="{F7D86823-865E-4122-A05C-AC2DFD317F6A}" destId="{89ABC968-6E8C-405A-8425-C2A131BD46FF}" srcOrd="0" destOrd="0" presId="urn:microsoft.com/office/officeart/2005/8/layout/hierarchy3"/>
    <dgm:cxn modelId="{0E735F06-BF55-493D-B337-4E71BB44D53C}" type="presOf" srcId="{0724CD08-745B-4300-B6F3-750FB0693E9A}" destId="{9B9C8DD6-1DF1-4B76-9971-34AD0C4757F1}" srcOrd="1" destOrd="0" presId="urn:microsoft.com/office/officeart/2005/8/layout/hierarchy3"/>
    <dgm:cxn modelId="{28E799CD-94D2-4D03-B891-DA79233FBBCD}" type="presOf" srcId="{D9034619-AACE-4191-B716-9200E6F78C21}" destId="{CEE7CFAE-E62B-49F8-A840-341BCAC03FFA}" srcOrd="0" destOrd="0" presId="urn:microsoft.com/office/officeart/2005/8/layout/hierarchy3"/>
    <dgm:cxn modelId="{BFC0CC40-7E9E-45BD-B38F-D0E0576F9FA6}" type="presParOf" srcId="{9B903160-F30C-4484-B7CF-817C1A8AC495}" destId="{C80AF69A-2EA1-4C8A-AEA9-1C895A920D6B}" srcOrd="0" destOrd="0" presId="urn:microsoft.com/office/officeart/2005/8/layout/hierarchy3"/>
    <dgm:cxn modelId="{B4ED2CD9-91B8-4778-9029-C9502078B8FB}" type="presParOf" srcId="{C80AF69A-2EA1-4C8A-AEA9-1C895A920D6B}" destId="{0A984125-5E41-4C60-8A82-710189101A58}" srcOrd="0" destOrd="0" presId="urn:microsoft.com/office/officeart/2005/8/layout/hierarchy3"/>
    <dgm:cxn modelId="{20A08BA5-4929-455C-B65B-111715D58216}" type="presParOf" srcId="{0A984125-5E41-4C60-8A82-710189101A58}" destId="{CC320E4B-9339-46DC-8871-B42C3923636F}" srcOrd="0" destOrd="0" presId="urn:microsoft.com/office/officeart/2005/8/layout/hierarchy3"/>
    <dgm:cxn modelId="{D6F55CC3-7AE9-42C8-9A8F-D14AFDA577B9}" type="presParOf" srcId="{0A984125-5E41-4C60-8A82-710189101A58}" destId="{9B9C8DD6-1DF1-4B76-9971-34AD0C4757F1}" srcOrd="1" destOrd="0" presId="urn:microsoft.com/office/officeart/2005/8/layout/hierarchy3"/>
    <dgm:cxn modelId="{CEF8C206-E0E5-4599-84E3-4DEFF4A37CAF}" type="presParOf" srcId="{C80AF69A-2EA1-4C8A-AEA9-1C895A920D6B}" destId="{BA4D9CF8-7F5A-408E-955B-11C41587B8F5}" srcOrd="1" destOrd="0" presId="urn:microsoft.com/office/officeart/2005/8/layout/hierarchy3"/>
    <dgm:cxn modelId="{50182E7A-E7A9-4916-B047-52BBBD5E1FB7}" type="presParOf" srcId="{BA4D9CF8-7F5A-408E-955B-11C41587B8F5}" destId="{A5432D92-97C6-45A5-B369-2CC798CA4620}" srcOrd="0" destOrd="0" presId="urn:microsoft.com/office/officeart/2005/8/layout/hierarchy3"/>
    <dgm:cxn modelId="{659F746E-6DD9-4FD9-972D-6FF9E83895E8}" type="presParOf" srcId="{BA4D9CF8-7F5A-408E-955B-11C41587B8F5}" destId="{396643DD-13AB-4579-B135-83DBFB784D8A}" srcOrd="1" destOrd="0" presId="urn:microsoft.com/office/officeart/2005/8/layout/hierarchy3"/>
    <dgm:cxn modelId="{20496316-D080-4291-B73D-FC300527D0B8}" type="presParOf" srcId="{BA4D9CF8-7F5A-408E-955B-11C41587B8F5}" destId="{38BA7468-15C1-4D31-9CD4-C6B66C2F20C7}" srcOrd="2" destOrd="0" presId="urn:microsoft.com/office/officeart/2005/8/layout/hierarchy3"/>
    <dgm:cxn modelId="{AAE993F3-8AB3-4444-9CF5-1A7BF693A984}" type="presParOf" srcId="{BA4D9CF8-7F5A-408E-955B-11C41587B8F5}" destId="{8C825CD1-1B99-4992-A374-F70FEBF4695D}" srcOrd="3" destOrd="0" presId="urn:microsoft.com/office/officeart/2005/8/layout/hierarchy3"/>
    <dgm:cxn modelId="{C1B352AB-E00A-48CB-81CB-F222BE986873}" type="presParOf" srcId="{BA4D9CF8-7F5A-408E-955B-11C41587B8F5}" destId="{26D4CD51-D850-4F10-8934-8652D5AF585E}" srcOrd="4" destOrd="0" presId="urn:microsoft.com/office/officeart/2005/8/layout/hierarchy3"/>
    <dgm:cxn modelId="{EE88EB4A-32B8-4B98-8665-53B9B093E2EA}" type="presParOf" srcId="{BA4D9CF8-7F5A-408E-955B-11C41587B8F5}" destId="{1B341EE6-1DD9-4783-A7D9-46E44935A489}" srcOrd="5" destOrd="0" presId="urn:microsoft.com/office/officeart/2005/8/layout/hierarchy3"/>
    <dgm:cxn modelId="{746F8C45-6B88-4648-A5C7-DC7DA6470E6F}" type="presParOf" srcId="{BA4D9CF8-7F5A-408E-955B-11C41587B8F5}" destId="{A6663946-5F16-4795-9247-1985FD9AFACB}" srcOrd="6" destOrd="0" presId="urn:microsoft.com/office/officeart/2005/8/layout/hierarchy3"/>
    <dgm:cxn modelId="{EF28D019-2B7E-4E5A-B390-E15ED661989F}" type="presParOf" srcId="{BA4D9CF8-7F5A-408E-955B-11C41587B8F5}" destId="{176F5CE8-3549-4318-AC36-8DB7827CDDF7}" srcOrd="7" destOrd="0" presId="urn:microsoft.com/office/officeart/2005/8/layout/hierarchy3"/>
    <dgm:cxn modelId="{670F9E9C-7182-401F-B3DD-182AEDED5818}" type="presParOf" srcId="{9B903160-F30C-4484-B7CF-817C1A8AC495}" destId="{102DF792-C211-4796-A0F1-73C896722B37}" srcOrd="1" destOrd="0" presId="urn:microsoft.com/office/officeart/2005/8/layout/hierarchy3"/>
    <dgm:cxn modelId="{70871286-00F3-427E-B627-2675BB77107B}" type="presParOf" srcId="{102DF792-C211-4796-A0F1-73C896722B37}" destId="{B1A526A4-35B2-4AB9-96BD-6ACAEDD3B6D4}" srcOrd="0" destOrd="0" presId="urn:microsoft.com/office/officeart/2005/8/layout/hierarchy3"/>
    <dgm:cxn modelId="{CBE716B5-4845-45BF-9105-9D1B48432FD8}" type="presParOf" srcId="{B1A526A4-35B2-4AB9-96BD-6ACAEDD3B6D4}" destId="{A4F01BC0-AA7B-450B-8951-A150AE09AA07}" srcOrd="0" destOrd="0" presId="urn:microsoft.com/office/officeart/2005/8/layout/hierarchy3"/>
    <dgm:cxn modelId="{A34A4F74-F5F0-415F-A9C0-85F89357CB14}" type="presParOf" srcId="{B1A526A4-35B2-4AB9-96BD-6ACAEDD3B6D4}" destId="{2E6EFE0D-7BB1-474A-B548-1F8119BF1A35}" srcOrd="1" destOrd="0" presId="urn:microsoft.com/office/officeart/2005/8/layout/hierarchy3"/>
    <dgm:cxn modelId="{F22387F1-E016-49DB-B70F-9FDDABE0C975}" type="presParOf" srcId="{102DF792-C211-4796-A0F1-73C896722B37}" destId="{503EE2D0-6C7D-4AB9-B755-3EA2F4271067}" srcOrd="1" destOrd="0" presId="urn:microsoft.com/office/officeart/2005/8/layout/hierarchy3"/>
    <dgm:cxn modelId="{5C43083E-515E-4FD1-A39C-BA80783606AF}" type="presParOf" srcId="{503EE2D0-6C7D-4AB9-B755-3EA2F4271067}" destId="{E2D32D3B-3AA4-4EE3-B743-4581847B691A}" srcOrd="0" destOrd="0" presId="urn:microsoft.com/office/officeart/2005/8/layout/hierarchy3"/>
    <dgm:cxn modelId="{03C0E126-0091-470A-BF01-FF2E60166E83}" type="presParOf" srcId="{503EE2D0-6C7D-4AB9-B755-3EA2F4271067}" destId="{C6BE840E-CF49-40E6-99A2-481EA9941202}" srcOrd="1" destOrd="0" presId="urn:microsoft.com/office/officeart/2005/8/layout/hierarchy3"/>
    <dgm:cxn modelId="{1DDBBE68-2EE4-4273-B319-6E16DFCFBF8C}" type="presParOf" srcId="{503EE2D0-6C7D-4AB9-B755-3EA2F4271067}" destId="{9F6DC052-135E-4CD4-9B56-954E8277E638}" srcOrd="2" destOrd="0" presId="urn:microsoft.com/office/officeart/2005/8/layout/hierarchy3"/>
    <dgm:cxn modelId="{5B921510-2E5C-4BA7-B70D-6B92F786D2C7}" type="presParOf" srcId="{503EE2D0-6C7D-4AB9-B755-3EA2F4271067}" destId="{684F9775-D1AF-4193-B398-3CBB10E4A506}" srcOrd="3" destOrd="0" presId="urn:microsoft.com/office/officeart/2005/8/layout/hierarchy3"/>
    <dgm:cxn modelId="{80A10B34-69A3-4015-8D95-0929DEA5D70D}" type="presParOf" srcId="{503EE2D0-6C7D-4AB9-B755-3EA2F4271067}" destId="{89ABC968-6E8C-405A-8425-C2A131BD46FF}" srcOrd="4" destOrd="0" presId="urn:microsoft.com/office/officeart/2005/8/layout/hierarchy3"/>
    <dgm:cxn modelId="{96DA09DD-0035-4564-ADC3-AD1E2B160171}" type="presParOf" srcId="{503EE2D0-6C7D-4AB9-B755-3EA2F4271067}" destId="{CEE7CFAE-E62B-49F8-A840-341BCAC03FFA}" srcOrd="5" destOrd="0" presId="urn:microsoft.com/office/officeart/2005/8/layout/hierarchy3"/>
    <dgm:cxn modelId="{3E536BF1-7765-4ED2-8286-2944C86CF64C}" type="presParOf" srcId="{503EE2D0-6C7D-4AB9-B755-3EA2F4271067}" destId="{77EFBA21-FA25-4BE1-86AA-BE1D44B77356}" srcOrd="6" destOrd="0" presId="urn:microsoft.com/office/officeart/2005/8/layout/hierarchy3"/>
    <dgm:cxn modelId="{19F286AF-6F88-4B1A-8C13-13AE2E94E9AE}" type="presParOf" srcId="{503EE2D0-6C7D-4AB9-B755-3EA2F4271067}" destId="{2E153530-368C-42C7-A78C-C177BC8750A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CACEA-612F-4367-801F-21EB0BE3BFA0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5CAA69E-99D6-4963-8BA2-618BB0ADF0AB}">
      <dgm:prSet phldrT="[Texto]" custT="1"/>
      <dgm:spPr>
        <a:solidFill>
          <a:schemeClr val="tx1">
            <a:lumMod val="85000"/>
            <a:lumOff val="15000"/>
          </a:schemeClr>
        </a:solidFill>
        <a:scene3d>
          <a:camera prst="isometricOffAxis1Righ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s-EC" sz="2000" b="1" dirty="0" smtClean="0"/>
            <a:t>Desarrollar programas de capacitación</a:t>
          </a:r>
          <a:endParaRPr lang="es-EC" sz="2000" b="1" dirty="0"/>
        </a:p>
      </dgm:t>
    </dgm:pt>
    <dgm:pt modelId="{7A0EBD32-475E-49D3-9332-516E676089FC}" type="parTrans" cxnId="{8413FD39-C0E8-447F-84EB-5783A5CCFFD3}">
      <dgm:prSet/>
      <dgm:spPr/>
      <dgm:t>
        <a:bodyPr/>
        <a:lstStyle/>
        <a:p>
          <a:endParaRPr lang="es-EC" sz="2000"/>
        </a:p>
      </dgm:t>
    </dgm:pt>
    <dgm:pt modelId="{BD178252-058C-4AF5-AEDD-93AC9902E544}" type="sibTrans" cxnId="{8413FD39-C0E8-447F-84EB-5783A5CCFFD3}">
      <dgm:prSet/>
      <dgm:spPr/>
      <dgm:t>
        <a:bodyPr/>
        <a:lstStyle/>
        <a:p>
          <a:endParaRPr lang="es-EC" sz="2000"/>
        </a:p>
      </dgm:t>
    </dgm:pt>
    <dgm:pt modelId="{D210A6D4-98C5-4E65-82B8-8A4423D59C56}">
      <dgm:prSet phldrT="[Texto]" custT="1"/>
      <dgm:spPr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isometricOffAxis1Righ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sz="2000" b="1" dirty="0" smtClean="0"/>
            <a:t>Implementar un sistema de comunicación </a:t>
          </a:r>
          <a:endParaRPr lang="es-EC" sz="2000" b="1" dirty="0"/>
        </a:p>
      </dgm:t>
    </dgm:pt>
    <dgm:pt modelId="{B711C7A8-6841-4227-B374-4E5C43F35814}" type="parTrans" cxnId="{DC350E0D-F3F7-4506-A200-EF83E9CD1F7F}">
      <dgm:prSet/>
      <dgm:spPr/>
      <dgm:t>
        <a:bodyPr/>
        <a:lstStyle/>
        <a:p>
          <a:endParaRPr lang="es-EC" sz="2000"/>
        </a:p>
      </dgm:t>
    </dgm:pt>
    <dgm:pt modelId="{3152D9B9-3BF5-49E8-B59F-C77247690B39}" type="sibTrans" cxnId="{DC350E0D-F3F7-4506-A200-EF83E9CD1F7F}">
      <dgm:prSet/>
      <dgm:spPr/>
      <dgm:t>
        <a:bodyPr/>
        <a:lstStyle/>
        <a:p>
          <a:endParaRPr lang="es-EC" sz="2000"/>
        </a:p>
      </dgm:t>
    </dgm:pt>
    <dgm:pt modelId="{B0D9041E-8630-4099-A7EC-E2A4F4CF2223}">
      <dgm:prSet phldrT="[Texto]" custT="1"/>
      <dgm:spPr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isometricOffAxis1Right"/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2000" b="1" dirty="0" smtClean="0"/>
            <a:t>Estrategias que incentiven el desarrollo de valores</a:t>
          </a:r>
          <a:endParaRPr lang="es-EC" sz="2000" b="1" dirty="0"/>
        </a:p>
      </dgm:t>
    </dgm:pt>
    <dgm:pt modelId="{27AC788D-BB0A-4F1A-9D57-53CB03195108}" type="parTrans" cxnId="{BAEEF640-1FDD-41E9-B343-FDC7157E142A}">
      <dgm:prSet/>
      <dgm:spPr/>
      <dgm:t>
        <a:bodyPr/>
        <a:lstStyle/>
        <a:p>
          <a:endParaRPr lang="es-EC" sz="2000"/>
        </a:p>
      </dgm:t>
    </dgm:pt>
    <dgm:pt modelId="{CB17F6CD-98EE-4110-97A4-FA8BE9B4D121}" type="sibTrans" cxnId="{BAEEF640-1FDD-41E9-B343-FDC7157E142A}">
      <dgm:prSet/>
      <dgm:spPr/>
      <dgm:t>
        <a:bodyPr/>
        <a:lstStyle/>
        <a:p>
          <a:endParaRPr lang="es-EC" sz="2000"/>
        </a:p>
      </dgm:t>
    </dgm:pt>
    <dgm:pt modelId="{9966D762-8DC0-4793-81B3-9D25109C7A20}">
      <dgm:prSet phldrT="[Texto]" custT="1"/>
      <dgm:spPr>
        <a:solidFill>
          <a:schemeClr val="tx1">
            <a:lumMod val="85000"/>
            <a:lumOff val="15000"/>
          </a:schemeClr>
        </a:solidFill>
        <a:scene3d>
          <a:camera prst="isometricOffAxis1Righ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s-EC" sz="2000" b="1" dirty="0" smtClean="0"/>
            <a:t>Utilizar las estrategias diseñadas</a:t>
          </a:r>
          <a:endParaRPr lang="es-EC" sz="2000" b="1" dirty="0"/>
        </a:p>
      </dgm:t>
    </dgm:pt>
    <dgm:pt modelId="{77B70A78-FD4D-4630-85CF-5C3681AAA9E8}" type="parTrans" cxnId="{047C22E8-BC6B-4C71-A7E3-1BD79517B55B}">
      <dgm:prSet/>
      <dgm:spPr/>
      <dgm:t>
        <a:bodyPr/>
        <a:lstStyle/>
        <a:p>
          <a:endParaRPr lang="es-EC" sz="2000"/>
        </a:p>
      </dgm:t>
    </dgm:pt>
    <dgm:pt modelId="{62156076-911E-47E8-9847-44973A5AB31E}" type="sibTrans" cxnId="{047C22E8-BC6B-4C71-A7E3-1BD79517B55B}">
      <dgm:prSet/>
      <dgm:spPr/>
      <dgm:t>
        <a:bodyPr/>
        <a:lstStyle/>
        <a:p>
          <a:endParaRPr lang="es-EC" sz="2000"/>
        </a:p>
      </dgm:t>
    </dgm:pt>
    <dgm:pt modelId="{00C60AE3-D90B-40A5-8127-44978D04BD75}" type="pres">
      <dgm:prSet presAssocID="{FF6CACEA-612F-4367-801F-21EB0BE3BF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700400E-B4C1-4722-846D-9426DE1B8DEE}" type="pres">
      <dgm:prSet presAssocID="{95CAA69E-99D6-4963-8BA2-618BB0ADF0AB}" presName="composite" presStyleCnt="0"/>
      <dgm:spPr/>
    </dgm:pt>
    <dgm:pt modelId="{4F4BF350-2457-415C-9A5B-943784557319}" type="pres">
      <dgm:prSet presAssocID="{95CAA69E-99D6-4963-8BA2-618BB0ADF0AB}" presName="bentUpArrow1" presStyleLbl="alignImgPlace1" presStyleIdx="0" presStyleCnt="3"/>
      <dgm:spPr/>
    </dgm:pt>
    <dgm:pt modelId="{736CF735-3EED-4939-9429-91227BDFD7F6}" type="pres">
      <dgm:prSet presAssocID="{95CAA69E-99D6-4963-8BA2-618BB0ADF0AB}" presName="ParentText" presStyleLbl="node1" presStyleIdx="0" presStyleCnt="4" custScaleX="214189" custScaleY="829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A6D4FA-E413-4DFB-B723-41E6DE0E0034}" type="pres">
      <dgm:prSet presAssocID="{95CAA69E-99D6-4963-8BA2-618BB0ADF0A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957A8C2-16BD-4D3B-A0CB-FE074AFBFAC8}" type="pres">
      <dgm:prSet presAssocID="{BD178252-058C-4AF5-AEDD-93AC9902E544}" presName="sibTrans" presStyleCnt="0"/>
      <dgm:spPr/>
    </dgm:pt>
    <dgm:pt modelId="{BA500E27-5C80-49B4-BBB7-B0A29A35DD89}" type="pres">
      <dgm:prSet presAssocID="{D210A6D4-98C5-4E65-82B8-8A4423D59C56}" presName="composite" presStyleCnt="0"/>
      <dgm:spPr/>
    </dgm:pt>
    <dgm:pt modelId="{8F8D1662-502A-4BBF-93E7-B83DB23E31C3}" type="pres">
      <dgm:prSet presAssocID="{D210A6D4-98C5-4E65-82B8-8A4423D59C56}" presName="bentUpArrow1" presStyleLbl="alignImgPlace1" presStyleIdx="1" presStyleCnt="3"/>
      <dgm:spPr/>
    </dgm:pt>
    <dgm:pt modelId="{0E9DC126-758A-4AB5-94ED-C8CFD7D9D7D0}" type="pres">
      <dgm:prSet presAssocID="{D210A6D4-98C5-4E65-82B8-8A4423D59C56}" presName="ParentText" presStyleLbl="node1" presStyleIdx="1" presStyleCnt="4" custScaleX="219999" custScaleY="83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826C6D-737F-4D0A-B22B-BEBE7615FD66}" type="pres">
      <dgm:prSet presAssocID="{D210A6D4-98C5-4E65-82B8-8A4423D59C5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CEF477F-3DB9-424B-A96B-2DEBA1796633}" type="pres">
      <dgm:prSet presAssocID="{3152D9B9-3BF5-49E8-B59F-C77247690B39}" presName="sibTrans" presStyleCnt="0"/>
      <dgm:spPr/>
    </dgm:pt>
    <dgm:pt modelId="{B636383B-A8A1-4298-B93D-057BB04DBE6D}" type="pres">
      <dgm:prSet presAssocID="{B0D9041E-8630-4099-A7EC-E2A4F4CF2223}" presName="composite" presStyleCnt="0"/>
      <dgm:spPr/>
    </dgm:pt>
    <dgm:pt modelId="{6D4B483C-4C7C-468C-9122-A47A68E218C0}" type="pres">
      <dgm:prSet presAssocID="{B0D9041E-8630-4099-A7EC-E2A4F4CF2223}" presName="bentUpArrow1" presStyleLbl="alignImgPlace1" presStyleIdx="2" presStyleCnt="3"/>
      <dgm:spPr/>
    </dgm:pt>
    <dgm:pt modelId="{694EAE43-D925-444B-81EE-122BC14FEDC2}" type="pres">
      <dgm:prSet presAssocID="{B0D9041E-8630-4099-A7EC-E2A4F4CF2223}" presName="ParentText" presStyleLbl="node1" presStyleIdx="2" presStyleCnt="4" custScaleX="202887" custScaleY="922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63A5A-9A87-41BF-9E80-80C2B5E2E315}" type="pres">
      <dgm:prSet presAssocID="{B0D9041E-8630-4099-A7EC-E2A4F4CF222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93C0786-25D3-4F47-A420-3499279DC973}" type="pres">
      <dgm:prSet presAssocID="{CB17F6CD-98EE-4110-97A4-FA8BE9B4D121}" presName="sibTrans" presStyleCnt="0"/>
      <dgm:spPr/>
    </dgm:pt>
    <dgm:pt modelId="{E17E9076-F988-4F40-8E71-5C3DF09B1868}" type="pres">
      <dgm:prSet presAssocID="{9966D762-8DC0-4793-81B3-9D25109C7A20}" presName="composite" presStyleCnt="0"/>
      <dgm:spPr/>
    </dgm:pt>
    <dgm:pt modelId="{0691C9B2-B1F5-455D-91E7-A3DA8B0ADD03}" type="pres">
      <dgm:prSet presAssocID="{9966D762-8DC0-4793-81B3-9D25109C7A20}" presName="ParentText" presStyleLbl="node1" presStyleIdx="3" presStyleCnt="4" custScaleX="203909" custScaleY="90430" custLinFactNeighborY="-10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EEF640-1FDD-41E9-B343-FDC7157E142A}" srcId="{FF6CACEA-612F-4367-801F-21EB0BE3BFA0}" destId="{B0D9041E-8630-4099-A7EC-E2A4F4CF2223}" srcOrd="2" destOrd="0" parTransId="{27AC788D-BB0A-4F1A-9D57-53CB03195108}" sibTransId="{CB17F6CD-98EE-4110-97A4-FA8BE9B4D121}"/>
    <dgm:cxn modelId="{835394B0-1FCF-46BC-9F69-F7E86C7B709E}" type="presOf" srcId="{D210A6D4-98C5-4E65-82B8-8A4423D59C56}" destId="{0E9DC126-758A-4AB5-94ED-C8CFD7D9D7D0}" srcOrd="0" destOrd="0" presId="urn:microsoft.com/office/officeart/2005/8/layout/StepDownProcess"/>
    <dgm:cxn modelId="{DC350E0D-F3F7-4506-A200-EF83E9CD1F7F}" srcId="{FF6CACEA-612F-4367-801F-21EB0BE3BFA0}" destId="{D210A6D4-98C5-4E65-82B8-8A4423D59C56}" srcOrd="1" destOrd="0" parTransId="{B711C7A8-6841-4227-B374-4E5C43F35814}" sibTransId="{3152D9B9-3BF5-49E8-B59F-C77247690B39}"/>
    <dgm:cxn modelId="{EF1F0725-BF90-4D05-9AD1-99048C501364}" type="presOf" srcId="{9966D762-8DC0-4793-81B3-9D25109C7A20}" destId="{0691C9B2-B1F5-455D-91E7-A3DA8B0ADD03}" srcOrd="0" destOrd="0" presId="urn:microsoft.com/office/officeart/2005/8/layout/StepDownProcess"/>
    <dgm:cxn modelId="{AB751BF7-4CCC-4E1A-BC3B-1CD25797A87A}" type="presOf" srcId="{95CAA69E-99D6-4963-8BA2-618BB0ADF0AB}" destId="{736CF735-3EED-4939-9429-91227BDFD7F6}" srcOrd="0" destOrd="0" presId="urn:microsoft.com/office/officeart/2005/8/layout/StepDownProcess"/>
    <dgm:cxn modelId="{8413FD39-C0E8-447F-84EB-5783A5CCFFD3}" srcId="{FF6CACEA-612F-4367-801F-21EB0BE3BFA0}" destId="{95CAA69E-99D6-4963-8BA2-618BB0ADF0AB}" srcOrd="0" destOrd="0" parTransId="{7A0EBD32-475E-49D3-9332-516E676089FC}" sibTransId="{BD178252-058C-4AF5-AEDD-93AC9902E544}"/>
    <dgm:cxn modelId="{F7F53C67-644A-4335-A5EC-E165D9B7CDDC}" type="presOf" srcId="{B0D9041E-8630-4099-A7EC-E2A4F4CF2223}" destId="{694EAE43-D925-444B-81EE-122BC14FEDC2}" srcOrd="0" destOrd="0" presId="urn:microsoft.com/office/officeart/2005/8/layout/StepDownProcess"/>
    <dgm:cxn modelId="{047C22E8-BC6B-4C71-A7E3-1BD79517B55B}" srcId="{FF6CACEA-612F-4367-801F-21EB0BE3BFA0}" destId="{9966D762-8DC0-4793-81B3-9D25109C7A20}" srcOrd="3" destOrd="0" parTransId="{77B70A78-FD4D-4630-85CF-5C3681AAA9E8}" sibTransId="{62156076-911E-47E8-9847-44973A5AB31E}"/>
    <dgm:cxn modelId="{F7784760-A1A2-4270-8B43-717016E95D33}" type="presOf" srcId="{FF6CACEA-612F-4367-801F-21EB0BE3BFA0}" destId="{00C60AE3-D90B-40A5-8127-44978D04BD75}" srcOrd="0" destOrd="0" presId="urn:microsoft.com/office/officeart/2005/8/layout/StepDownProcess"/>
    <dgm:cxn modelId="{9E2D40B0-C1DA-4BEB-83B4-4667457C10FF}" type="presParOf" srcId="{00C60AE3-D90B-40A5-8127-44978D04BD75}" destId="{E700400E-B4C1-4722-846D-9426DE1B8DEE}" srcOrd="0" destOrd="0" presId="urn:microsoft.com/office/officeart/2005/8/layout/StepDownProcess"/>
    <dgm:cxn modelId="{43A7FDBB-AE04-4761-87E5-7E9DA35A9D3B}" type="presParOf" srcId="{E700400E-B4C1-4722-846D-9426DE1B8DEE}" destId="{4F4BF350-2457-415C-9A5B-943784557319}" srcOrd="0" destOrd="0" presId="urn:microsoft.com/office/officeart/2005/8/layout/StepDownProcess"/>
    <dgm:cxn modelId="{F26D4A6C-0F91-460F-B824-EFC4238EEE02}" type="presParOf" srcId="{E700400E-B4C1-4722-846D-9426DE1B8DEE}" destId="{736CF735-3EED-4939-9429-91227BDFD7F6}" srcOrd="1" destOrd="0" presId="urn:microsoft.com/office/officeart/2005/8/layout/StepDownProcess"/>
    <dgm:cxn modelId="{592FBF3A-858F-4F50-9C45-C6D2B90C6AF1}" type="presParOf" srcId="{E700400E-B4C1-4722-846D-9426DE1B8DEE}" destId="{01A6D4FA-E413-4DFB-B723-41E6DE0E0034}" srcOrd="2" destOrd="0" presId="urn:microsoft.com/office/officeart/2005/8/layout/StepDownProcess"/>
    <dgm:cxn modelId="{8AB7B5C4-8DD7-4908-AEAD-9F9785A9DE08}" type="presParOf" srcId="{00C60AE3-D90B-40A5-8127-44978D04BD75}" destId="{8957A8C2-16BD-4D3B-A0CB-FE074AFBFAC8}" srcOrd="1" destOrd="0" presId="urn:microsoft.com/office/officeart/2005/8/layout/StepDownProcess"/>
    <dgm:cxn modelId="{D28133CC-9B7D-4F60-8297-6E510913BFB7}" type="presParOf" srcId="{00C60AE3-D90B-40A5-8127-44978D04BD75}" destId="{BA500E27-5C80-49B4-BBB7-B0A29A35DD89}" srcOrd="2" destOrd="0" presId="urn:microsoft.com/office/officeart/2005/8/layout/StepDownProcess"/>
    <dgm:cxn modelId="{401E025E-EB93-45E9-935F-32BD85853C52}" type="presParOf" srcId="{BA500E27-5C80-49B4-BBB7-B0A29A35DD89}" destId="{8F8D1662-502A-4BBF-93E7-B83DB23E31C3}" srcOrd="0" destOrd="0" presId="urn:microsoft.com/office/officeart/2005/8/layout/StepDownProcess"/>
    <dgm:cxn modelId="{BF42FC88-6B82-4BD1-81B8-5F83107FB660}" type="presParOf" srcId="{BA500E27-5C80-49B4-BBB7-B0A29A35DD89}" destId="{0E9DC126-758A-4AB5-94ED-C8CFD7D9D7D0}" srcOrd="1" destOrd="0" presId="urn:microsoft.com/office/officeart/2005/8/layout/StepDownProcess"/>
    <dgm:cxn modelId="{8AE53619-1212-4AFF-B4B3-B24C0E1A7783}" type="presParOf" srcId="{BA500E27-5C80-49B4-BBB7-B0A29A35DD89}" destId="{0C826C6D-737F-4D0A-B22B-BEBE7615FD66}" srcOrd="2" destOrd="0" presId="urn:microsoft.com/office/officeart/2005/8/layout/StepDownProcess"/>
    <dgm:cxn modelId="{F82A36B9-BEC0-4AB9-ADF2-86DEF848DF2B}" type="presParOf" srcId="{00C60AE3-D90B-40A5-8127-44978D04BD75}" destId="{BCEF477F-3DB9-424B-A96B-2DEBA1796633}" srcOrd="3" destOrd="0" presId="urn:microsoft.com/office/officeart/2005/8/layout/StepDownProcess"/>
    <dgm:cxn modelId="{61EA0FC6-329F-4BE3-B696-B726372A9C3C}" type="presParOf" srcId="{00C60AE3-D90B-40A5-8127-44978D04BD75}" destId="{B636383B-A8A1-4298-B93D-057BB04DBE6D}" srcOrd="4" destOrd="0" presId="urn:microsoft.com/office/officeart/2005/8/layout/StepDownProcess"/>
    <dgm:cxn modelId="{1EBF3D22-4BEB-4736-BC48-FA21381DC024}" type="presParOf" srcId="{B636383B-A8A1-4298-B93D-057BB04DBE6D}" destId="{6D4B483C-4C7C-468C-9122-A47A68E218C0}" srcOrd="0" destOrd="0" presId="urn:microsoft.com/office/officeart/2005/8/layout/StepDownProcess"/>
    <dgm:cxn modelId="{612A48C7-03E2-4FC3-B10E-5113F5B4C345}" type="presParOf" srcId="{B636383B-A8A1-4298-B93D-057BB04DBE6D}" destId="{694EAE43-D925-444B-81EE-122BC14FEDC2}" srcOrd="1" destOrd="0" presId="urn:microsoft.com/office/officeart/2005/8/layout/StepDownProcess"/>
    <dgm:cxn modelId="{0398DB91-4F2A-4AF5-869D-6AED2907C80B}" type="presParOf" srcId="{B636383B-A8A1-4298-B93D-057BB04DBE6D}" destId="{C5B63A5A-9A87-41BF-9E80-80C2B5E2E315}" srcOrd="2" destOrd="0" presId="urn:microsoft.com/office/officeart/2005/8/layout/StepDownProcess"/>
    <dgm:cxn modelId="{A625C6B0-218B-432F-8EE5-DACFF3B2DA9E}" type="presParOf" srcId="{00C60AE3-D90B-40A5-8127-44978D04BD75}" destId="{293C0786-25D3-4F47-A420-3499279DC973}" srcOrd="5" destOrd="0" presId="urn:microsoft.com/office/officeart/2005/8/layout/StepDownProcess"/>
    <dgm:cxn modelId="{C013BCC1-3FDC-4CFE-9C66-55FDE1CCA063}" type="presParOf" srcId="{00C60AE3-D90B-40A5-8127-44978D04BD75}" destId="{E17E9076-F988-4F40-8E71-5C3DF09B1868}" srcOrd="6" destOrd="0" presId="urn:microsoft.com/office/officeart/2005/8/layout/StepDownProcess"/>
    <dgm:cxn modelId="{882D4D97-D834-447C-A668-EB0B981B66DA}" type="presParOf" srcId="{E17E9076-F988-4F40-8E71-5C3DF09B1868}" destId="{0691C9B2-B1F5-455D-91E7-A3DA8B0ADD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0DAD-644C-49B7-8422-459F551F5C40}">
      <dsp:nvSpPr>
        <dsp:cNvPr id="0" name=""/>
        <dsp:cNvSpPr/>
      </dsp:nvSpPr>
      <dsp:spPr>
        <a:xfrm>
          <a:off x="4292156" y="48624"/>
          <a:ext cx="5008251" cy="196708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Valorar el estado de la gestión administrativa y de salud .</a:t>
          </a:r>
          <a:endParaRPr lang="es-EC" sz="2000" kern="1200" dirty="0"/>
        </a:p>
      </dsp:txBody>
      <dsp:txXfrm>
        <a:off x="5093476" y="48624"/>
        <a:ext cx="4206931" cy="1967085"/>
      </dsp:txXfrm>
    </dsp:sp>
    <dsp:sp modelId="{1D122DDA-24CA-4502-A640-4ACE14391E61}">
      <dsp:nvSpPr>
        <dsp:cNvPr id="0" name=""/>
        <dsp:cNvSpPr/>
      </dsp:nvSpPr>
      <dsp:spPr>
        <a:xfrm>
          <a:off x="4292156" y="2141827"/>
          <a:ext cx="5072080" cy="1967085"/>
        </a:xfrm>
        <a:prstGeom prst="rect">
          <a:avLst/>
        </a:prstGeom>
        <a:solidFill>
          <a:schemeClr val="accent4">
            <a:tint val="40000"/>
            <a:alpha val="90000"/>
            <a:hueOff val="-247647"/>
            <a:satOff val="-14115"/>
            <a:lumOff val="-1171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-247647"/>
              <a:satOff val="-14115"/>
              <a:lumOff val="-11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Evaluar el nivel de calidad.</a:t>
          </a:r>
          <a:endParaRPr lang="es-EC" sz="2000" kern="1200" dirty="0"/>
        </a:p>
      </dsp:txBody>
      <dsp:txXfrm>
        <a:off x="5103689" y="2141827"/>
        <a:ext cx="4260547" cy="1967085"/>
      </dsp:txXfrm>
    </dsp:sp>
    <dsp:sp modelId="{6FE9D223-09B8-4502-8C35-247FCDC76F41}">
      <dsp:nvSpPr>
        <dsp:cNvPr id="0" name=""/>
        <dsp:cNvSpPr/>
      </dsp:nvSpPr>
      <dsp:spPr>
        <a:xfrm>
          <a:off x="4292139" y="4277699"/>
          <a:ext cx="5032187" cy="1864681"/>
        </a:xfrm>
        <a:prstGeom prst="rect">
          <a:avLst/>
        </a:prstGeom>
        <a:solidFill>
          <a:schemeClr val="accent4">
            <a:tint val="40000"/>
            <a:alpha val="90000"/>
            <a:hueOff val="-495293"/>
            <a:satOff val="-28229"/>
            <a:lumOff val="-2343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-495293"/>
              <a:satOff val="-28229"/>
              <a:lumOff val="-234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Proponer la utilización de un modelo de gestión para incrementar los niveles de calidad de la atención brindada.</a:t>
          </a:r>
          <a:endParaRPr lang="es-EC" sz="2000" kern="1200" dirty="0"/>
        </a:p>
      </dsp:txBody>
      <dsp:txXfrm>
        <a:off x="5097289" y="4277699"/>
        <a:ext cx="4227037" cy="1864681"/>
      </dsp:txXfrm>
    </dsp:sp>
    <dsp:sp modelId="{8888BBA2-8C58-4B60-BCDF-5C9A02CAAFD3}">
      <dsp:nvSpPr>
        <dsp:cNvPr id="0" name=""/>
        <dsp:cNvSpPr/>
      </dsp:nvSpPr>
      <dsp:spPr>
        <a:xfrm>
          <a:off x="1163142" y="2540772"/>
          <a:ext cx="2175352" cy="155753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ESPECÍFICOS</a:t>
          </a:r>
          <a:endParaRPr lang="es-EC" sz="1600" b="1" kern="1200" dirty="0"/>
        </a:p>
      </dsp:txBody>
      <dsp:txXfrm>
        <a:off x="1481715" y="2768868"/>
        <a:ext cx="1538206" cy="1101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6ED0B-8179-4743-A582-57F9B5DADF63}">
      <dsp:nvSpPr>
        <dsp:cNvPr id="0" name=""/>
        <dsp:cNvSpPr/>
      </dsp:nvSpPr>
      <dsp:spPr>
        <a:xfrm>
          <a:off x="2256" y="0"/>
          <a:ext cx="3511449" cy="503286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General</a:t>
          </a:r>
          <a:endParaRPr lang="es-EC" sz="22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Aplicar procesos de adquisición de competencias claves al personal de salud.</a:t>
          </a:r>
          <a:endParaRPr lang="es-EC" sz="2000" kern="1200" dirty="0"/>
        </a:p>
      </dsp:txBody>
      <dsp:txXfrm>
        <a:off x="2256" y="2013145"/>
        <a:ext cx="3511449" cy="2013145"/>
      </dsp:txXfrm>
    </dsp:sp>
    <dsp:sp modelId="{BCF8C342-2940-4A51-9F77-E443D45F9BC0}">
      <dsp:nvSpPr>
        <dsp:cNvPr id="0" name=""/>
        <dsp:cNvSpPr/>
      </dsp:nvSpPr>
      <dsp:spPr>
        <a:xfrm>
          <a:off x="907247" y="294907"/>
          <a:ext cx="1701468" cy="1690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4523C-FC73-4C5D-9C10-23C887D0AB8A}">
      <dsp:nvSpPr>
        <dsp:cNvPr id="0" name=""/>
        <dsp:cNvSpPr/>
      </dsp:nvSpPr>
      <dsp:spPr>
        <a:xfrm>
          <a:off x="3619050" y="0"/>
          <a:ext cx="3511449" cy="50328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Específicos</a:t>
          </a:r>
          <a:endParaRPr lang="es-EC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Concientizar al personal de salud. 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Desarrollar procesos de motivación y  educación continua. (perfiles actuales)</a:t>
          </a:r>
          <a:endParaRPr lang="es-EC" sz="1700" kern="1200" dirty="0"/>
        </a:p>
      </dsp:txBody>
      <dsp:txXfrm>
        <a:off x="3619050" y="2013145"/>
        <a:ext cx="3511449" cy="2013145"/>
      </dsp:txXfrm>
    </dsp:sp>
    <dsp:sp modelId="{395BBD5C-535E-48F8-9B72-D976A06E9E4F}">
      <dsp:nvSpPr>
        <dsp:cNvPr id="0" name=""/>
        <dsp:cNvSpPr/>
      </dsp:nvSpPr>
      <dsp:spPr>
        <a:xfrm>
          <a:off x="4536803" y="301971"/>
          <a:ext cx="1675943" cy="167594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26054-B367-4E76-9BC1-8820D5C4A9FB}">
      <dsp:nvSpPr>
        <dsp:cNvPr id="0" name=""/>
        <dsp:cNvSpPr/>
      </dsp:nvSpPr>
      <dsp:spPr>
        <a:xfrm>
          <a:off x="7235843" y="0"/>
          <a:ext cx="3511449" cy="503286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Específicos</a:t>
          </a:r>
          <a:endParaRPr lang="es-EC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Fortalecer trabajo en equipo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Compartir mejores prácticas de atención al cliente.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Establecer sistemas más eficientes de comunicación</a:t>
          </a:r>
          <a:endParaRPr lang="es-EC" sz="1700" kern="1200" dirty="0"/>
        </a:p>
      </dsp:txBody>
      <dsp:txXfrm>
        <a:off x="7235843" y="2013145"/>
        <a:ext cx="3511449" cy="2013145"/>
      </dsp:txXfrm>
    </dsp:sp>
    <dsp:sp modelId="{F7A1ACD5-A56C-41D0-ACC9-D4CE47419D0D}">
      <dsp:nvSpPr>
        <dsp:cNvPr id="0" name=""/>
        <dsp:cNvSpPr/>
      </dsp:nvSpPr>
      <dsp:spPr>
        <a:xfrm>
          <a:off x="8153596" y="301971"/>
          <a:ext cx="1675943" cy="167594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DE659-39AD-4B92-A84B-D5AF7552A4C5}">
      <dsp:nvSpPr>
        <dsp:cNvPr id="0" name=""/>
        <dsp:cNvSpPr/>
      </dsp:nvSpPr>
      <dsp:spPr>
        <a:xfrm>
          <a:off x="429981" y="4026291"/>
          <a:ext cx="9889586" cy="754929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5C5C5-10EA-4077-833A-0BAF40818108}">
      <dsp:nvSpPr>
        <dsp:cNvPr id="0" name=""/>
        <dsp:cNvSpPr/>
      </dsp:nvSpPr>
      <dsp:spPr>
        <a:xfrm>
          <a:off x="-171076" y="0"/>
          <a:ext cx="5529650" cy="5529650"/>
        </a:xfrm>
        <a:prstGeom prst="triangle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DD50B-F97D-440C-AFA2-6B376B7057C3}">
      <dsp:nvSpPr>
        <dsp:cNvPr id="0" name=""/>
        <dsp:cNvSpPr/>
      </dsp:nvSpPr>
      <dsp:spPr>
        <a:xfrm>
          <a:off x="1834116" y="553505"/>
          <a:ext cx="4495608" cy="9828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C00000"/>
              </a:solidFill>
            </a:rPr>
            <a:t>Implementación plan:</a:t>
          </a:r>
          <a:r>
            <a:rPr lang="es-EC" sz="1800" b="0" kern="1200" dirty="0" smtClean="0">
              <a:solidFill>
                <a:srgbClr val="C00000"/>
              </a:solidFill>
            </a:rPr>
            <a:t> </a:t>
          </a:r>
          <a:r>
            <a:rPr lang="es-EC" sz="1800" b="0" kern="1200" dirty="0" smtClean="0"/>
            <a:t>Talleres y conferencias al personal de salud.</a:t>
          </a:r>
          <a:endParaRPr lang="es-EC" sz="1800" kern="1200" dirty="0"/>
        </a:p>
      </dsp:txBody>
      <dsp:txXfrm>
        <a:off x="1882093" y="601482"/>
        <a:ext cx="4399654" cy="886854"/>
      </dsp:txXfrm>
    </dsp:sp>
    <dsp:sp modelId="{55D30638-CFDD-4BA8-BB47-9EE58ACE7A95}">
      <dsp:nvSpPr>
        <dsp:cNvPr id="0" name=""/>
        <dsp:cNvSpPr/>
      </dsp:nvSpPr>
      <dsp:spPr>
        <a:xfrm>
          <a:off x="1834116" y="1659165"/>
          <a:ext cx="4495608" cy="9828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477801"/>
              <a:satOff val="393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C00000"/>
              </a:solidFill>
            </a:rPr>
            <a:t>Evaluación del plan de capacitación</a:t>
          </a:r>
          <a:r>
            <a:rPr lang="es-EC" sz="1800" b="1" kern="1200" dirty="0" smtClean="0"/>
            <a:t>:</a:t>
          </a:r>
          <a:r>
            <a:rPr lang="es-EC" sz="1800" b="0" kern="1200" dirty="0" smtClean="0"/>
            <a:t> Definir los </a:t>
          </a:r>
          <a:r>
            <a:rPr lang="es-EC" sz="1800" b="0" kern="1200" dirty="0" smtClean="0"/>
            <a:t>resultados, ventajas </a:t>
          </a:r>
          <a:r>
            <a:rPr lang="es-EC" sz="1800" b="0" kern="1200" dirty="0" smtClean="0"/>
            <a:t>y desventajas del plan.</a:t>
          </a:r>
          <a:endParaRPr lang="es-EC" sz="1800" kern="1200" dirty="0"/>
        </a:p>
      </dsp:txBody>
      <dsp:txXfrm>
        <a:off x="1882093" y="1707142"/>
        <a:ext cx="4399654" cy="886854"/>
      </dsp:txXfrm>
    </dsp:sp>
    <dsp:sp modelId="{3639B9BC-3BB2-4EB8-A6BD-3F63278A0720}">
      <dsp:nvSpPr>
        <dsp:cNvPr id="0" name=""/>
        <dsp:cNvSpPr/>
      </dsp:nvSpPr>
      <dsp:spPr>
        <a:xfrm>
          <a:off x="1834116" y="2764825"/>
          <a:ext cx="4495608" cy="9828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955602"/>
              <a:satOff val="787"/>
              <a:lumOff val="-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C00000"/>
              </a:solidFill>
            </a:rPr>
            <a:t>Seguimiento:</a:t>
          </a:r>
          <a:r>
            <a:rPr lang="es-EC" sz="1800" b="0" kern="1200" dirty="0" smtClean="0">
              <a:solidFill>
                <a:srgbClr val="C00000"/>
              </a:solidFill>
            </a:rPr>
            <a:t> </a:t>
          </a:r>
          <a:r>
            <a:rPr lang="es-EC" sz="1800" b="0" kern="1200" dirty="0" smtClean="0"/>
            <a:t>Se  supervisará el personal que participará en la capacitación.</a:t>
          </a:r>
          <a:endParaRPr lang="es-EC" sz="1800" kern="1200" dirty="0"/>
        </a:p>
      </dsp:txBody>
      <dsp:txXfrm>
        <a:off x="1882093" y="2812802"/>
        <a:ext cx="4399654" cy="886854"/>
      </dsp:txXfrm>
    </dsp:sp>
    <dsp:sp modelId="{F2F62FC2-E9AB-40A8-A20C-3A47717FE84A}">
      <dsp:nvSpPr>
        <dsp:cNvPr id="0" name=""/>
        <dsp:cNvSpPr/>
      </dsp:nvSpPr>
      <dsp:spPr>
        <a:xfrm>
          <a:off x="1834116" y="3870484"/>
          <a:ext cx="4495608" cy="9828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C00000"/>
              </a:solidFill>
            </a:rPr>
            <a:t>Responsables</a:t>
          </a:r>
          <a:r>
            <a:rPr lang="es-EC" sz="1800" b="1" kern="1200" dirty="0" smtClean="0"/>
            <a:t>:</a:t>
          </a:r>
          <a:r>
            <a:rPr lang="es-EC" sz="1800" kern="1200" dirty="0" smtClean="0"/>
            <a:t> Jefe de Recursos Humanos y el Gerente General.</a:t>
          </a:r>
          <a:endParaRPr lang="es-EC" sz="1800" kern="1200" dirty="0"/>
        </a:p>
      </dsp:txBody>
      <dsp:txXfrm>
        <a:off x="1882093" y="3918461"/>
        <a:ext cx="4399654" cy="886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20E4B-9339-46DC-8871-B42C3923636F}">
      <dsp:nvSpPr>
        <dsp:cNvPr id="0" name=""/>
        <dsp:cNvSpPr/>
      </dsp:nvSpPr>
      <dsp:spPr>
        <a:xfrm>
          <a:off x="2146074" y="1792"/>
          <a:ext cx="1648872" cy="824436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Organización</a:t>
          </a:r>
          <a:endParaRPr lang="es-EC" sz="2000" kern="1200" dirty="0"/>
        </a:p>
      </dsp:txBody>
      <dsp:txXfrm>
        <a:off x="2170221" y="25939"/>
        <a:ext cx="1600578" cy="776142"/>
      </dsp:txXfrm>
    </dsp:sp>
    <dsp:sp modelId="{A5432D92-97C6-45A5-B369-2CC798CA4620}">
      <dsp:nvSpPr>
        <dsp:cNvPr id="0" name=""/>
        <dsp:cNvSpPr/>
      </dsp:nvSpPr>
      <dsp:spPr>
        <a:xfrm>
          <a:off x="2310961" y="826229"/>
          <a:ext cx="164887" cy="618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327"/>
              </a:lnTo>
              <a:lnTo>
                <a:pt x="164887" y="61832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643DD-13AB-4579-B135-83DBFB784D8A}">
      <dsp:nvSpPr>
        <dsp:cNvPr id="0" name=""/>
        <dsp:cNvSpPr/>
      </dsp:nvSpPr>
      <dsp:spPr>
        <a:xfrm>
          <a:off x="2475849" y="1032338"/>
          <a:ext cx="1319098" cy="824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Informa al personal</a:t>
          </a:r>
          <a:endParaRPr lang="es-EC" sz="1600" kern="1200" dirty="0"/>
        </a:p>
      </dsp:txBody>
      <dsp:txXfrm>
        <a:off x="2499996" y="1056485"/>
        <a:ext cx="1270804" cy="776142"/>
      </dsp:txXfrm>
    </dsp:sp>
    <dsp:sp modelId="{38BA7468-15C1-4D31-9CD4-C6B66C2F20C7}">
      <dsp:nvSpPr>
        <dsp:cNvPr id="0" name=""/>
        <dsp:cNvSpPr/>
      </dsp:nvSpPr>
      <dsp:spPr>
        <a:xfrm>
          <a:off x="2310961" y="826229"/>
          <a:ext cx="164887" cy="1648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872"/>
              </a:lnTo>
              <a:lnTo>
                <a:pt x="164887" y="16488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25CD1-1B99-4992-A374-F70FEBF4695D}">
      <dsp:nvSpPr>
        <dsp:cNvPr id="0" name=""/>
        <dsp:cNvSpPr/>
      </dsp:nvSpPr>
      <dsp:spPr>
        <a:xfrm>
          <a:off x="2475849" y="2062883"/>
          <a:ext cx="1319098" cy="824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Concientiza el personal</a:t>
          </a:r>
          <a:endParaRPr lang="es-EC" sz="1600" kern="1200" dirty="0"/>
        </a:p>
      </dsp:txBody>
      <dsp:txXfrm>
        <a:off x="2499996" y="2087030"/>
        <a:ext cx="1270804" cy="776142"/>
      </dsp:txXfrm>
    </dsp:sp>
    <dsp:sp modelId="{26D4CD51-D850-4F10-8934-8652D5AF585E}">
      <dsp:nvSpPr>
        <dsp:cNvPr id="0" name=""/>
        <dsp:cNvSpPr/>
      </dsp:nvSpPr>
      <dsp:spPr>
        <a:xfrm>
          <a:off x="2310961" y="826229"/>
          <a:ext cx="164887" cy="267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418"/>
              </a:lnTo>
              <a:lnTo>
                <a:pt x="164887" y="26794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41EE6-1DD9-4783-A7D9-46E44935A489}">
      <dsp:nvSpPr>
        <dsp:cNvPr id="0" name=""/>
        <dsp:cNvSpPr/>
      </dsp:nvSpPr>
      <dsp:spPr>
        <a:xfrm>
          <a:off x="2475849" y="3093429"/>
          <a:ext cx="1319098" cy="824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Facilita la información de hábitos</a:t>
          </a:r>
          <a:endParaRPr lang="es-EC" sz="1600" kern="1200" dirty="0"/>
        </a:p>
      </dsp:txBody>
      <dsp:txXfrm>
        <a:off x="2499996" y="3117576"/>
        <a:ext cx="1270804" cy="776142"/>
      </dsp:txXfrm>
    </dsp:sp>
    <dsp:sp modelId="{A6663946-5F16-4795-9247-1985FD9AFACB}">
      <dsp:nvSpPr>
        <dsp:cNvPr id="0" name=""/>
        <dsp:cNvSpPr/>
      </dsp:nvSpPr>
      <dsp:spPr>
        <a:xfrm>
          <a:off x="2310961" y="826229"/>
          <a:ext cx="164887" cy="3709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9964"/>
              </a:lnTo>
              <a:lnTo>
                <a:pt x="164887" y="37099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F5CE8-3549-4318-AC36-8DB7827CDDF7}">
      <dsp:nvSpPr>
        <dsp:cNvPr id="0" name=""/>
        <dsp:cNvSpPr/>
      </dsp:nvSpPr>
      <dsp:spPr>
        <a:xfrm>
          <a:off x="2475849" y="4123974"/>
          <a:ext cx="1319098" cy="824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Gestiona la Mejora de Competencias</a:t>
          </a:r>
          <a:endParaRPr lang="es-EC" sz="1500" kern="1200" dirty="0"/>
        </a:p>
      </dsp:txBody>
      <dsp:txXfrm>
        <a:off x="2499996" y="4148121"/>
        <a:ext cx="1270804" cy="776142"/>
      </dsp:txXfrm>
    </dsp:sp>
    <dsp:sp modelId="{A4F01BC0-AA7B-450B-8951-A150AE09AA07}">
      <dsp:nvSpPr>
        <dsp:cNvPr id="0" name=""/>
        <dsp:cNvSpPr/>
      </dsp:nvSpPr>
      <dsp:spPr>
        <a:xfrm>
          <a:off x="4207165" y="1792"/>
          <a:ext cx="1648872" cy="824436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Personal</a:t>
          </a:r>
          <a:endParaRPr lang="es-EC" sz="2000" kern="1200" dirty="0"/>
        </a:p>
      </dsp:txBody>
      <dsp:txXfrm>
        <a:off x="4231312" y="25939"/>
        <a:ext cx="1600578" cy="776142"/>
      </dsp:txXfrm>
    </dsp:sp>
    <dsp:sp modelId="{E2D32D3B-3AA4-4EE3-B743-4581847B691A}">
      <dsp:nvSpPr>
        <dsp:cNvPr id="0" name=""/>
        <dsp:cNvSpPr/>
      </dsp:nvSpPr>
      <dsp:spPr>
        <a:xfrm>
          <a:off x="4372052" y="826229"/>
          <a:ext cx="164887" cy="618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327"/>
              </a:lnTo>
              <a:lnTo>
                <a:pt x="164887" y="61832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E840E-CF49-40E6-99A2-481EA9941202}">
      <dsp:nvSpPr>
        <dsp:cNvPr id="0" name=""/>
        <dsp:cNvSpPr/>
      </dsp:nvSpPr>
      <dsp:spPr>
        <a:xfrm>
          <a:off x="4536940" y="1032338"/>
          <a:ext cx="1319098" cy="824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 informado</a:t>
          </a:r>
          <a:endParaRPr lang="es-EC" sz="1500" kern="1200" dirty="0"/>
        </a:p>
      </dsp:txBody>
      <dsp:txXfrm>
        <a:off x="4561087" y="1056485"/>
        <a:ext cx="1270804" cy="776142"/>
      </dsp:txXfrm>
    </dsp:sp>
    <dsp:sp modelId="{9F6DC052-135E-4CD4-9B56-954E8277E638}">
      <dsp:nvSpPr>
        <dsp:cNvPr id="0" name=""/>
        <dsp:cNvSpPr/>
      </dsp:nvSpPr>
      <dsp:spPr>
        <a:xfrm>
          <a:off x="4372052" y="826229"/>
          <a:ext cx="164887" cy="1648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872"/>
              </a:lnTo>
              <a:lnTo>
                <a:pt x="164887" y="16488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F9775-D1AF-4193-B398-3CBB10E4A506}">
      <dsp:nvSpPr>
        <dsp:cNvPr id="0" name=""/>
        <dsp:cNvSpPr/>
      </dsp:nvSpPr>
      <dsp:spPr>
        <a:xfrm>
          <a:off x="4536940" y="2062883"/>
          <a:ext cx="1319098" cy="824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Toma conciencia</a:t>
          </a:r>
          <a:endParaRPr lang="es-EC" sz="1500" kern="1200" dirty="0"/>
        </a:p>
      </dsp:txBody>
      <dsp:txXfrm>
        <a:off x="4561087" y="2087030"/>
        <a:ext cx="1270804" cy="776142"/>
      </dsp:txXfrm>
    </dsp:sp>
    <dsp:sp modelId="{89ABC968-6E8C-405A-8425-C2A131BD46FF}">
      <dsp:nvSpPr>
        <dsp:cNvPr id="0" name=""/>
        <dsp:cNvSpPr/>
      </dsp:nvSpPr>
      <dsp:spPr>
        <a:xfrm>
          <a:off x="4372052" y="826229"/>
          <a:ext cx="164887" cy="267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418"/>
              </a:lnTo>
              <a:lnTo>
                <a:pt x="164887" y="26794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7CFAE-E62B-49F8-A840-341BCAC03FFA}">
      <dsp:nvSpPr>
        <dsp:cNvPr id="0" name=""/>
        <dsp:cNvSpPr/>
      </dsp:nvSpPr>
      <dsp:spPr>
        <a:xfrm>
          <a:off x="4536940" y="3093429"/>
          <a:ext cx="1319098" cy="824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Modifica sus hábitos</a:t>
          </a:r>
          <a:endParaRPr lang="es-EC" sz="1500" kern="1200" dirty="0"/>
        </a:p>
      </dsp:txBody>
      <dsp:txXfrm>
        <a:off x="4561087" y="3117576"/>
        <a:ext cx="1270804" cy="776142"/>
      </dsp:txXfrm>
    </dsp:sp>
    <dsp:sp modelId="{77EFBA21-FA25-4BE1-86AA-BE1D44B77356}">
      <dsp:nvSpPr>
        <dsp:cNvPr id="0" name=""/>
        <dsp:cNvSpPr/>
      </dsp:nvSpPr>
      <dsp:spPr>
        <a:xfrm>
          <a:off x="4372052" y="826229"/>
          <a:ext cx="164887" cy="3709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9964"/>
              </a:lnTo>
              <a:lnTo>
                <a:pt x="164887" y="37099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53530-368C-42C7-A78C-C177BC8750A1}">
      <dsp:nvSpPr>
        <dsp:cNvPr id="0" name=""/>
        <dsp:cNvSpPr/>
      </dsp:nvSpPr>
      <dsp:spPr>
        <a:xfrm>
          <a:off x="4536940" y="4123974"/>
          <a:ext cx="1319098" cy="824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Adopta Competencias</a:t>
          </a:r>
          <a:endParaRPr lang="es-EC" sz="1500" kern="1200" dirty="0"/>
        </a:p>
      </dsp:txBody>
      <dsp:txXfrm>
        <a:off x="4561087" y="4148121"/>
        <a:ext cx="1270804" cy="7761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BF350-2457-415C-9A5B-943784557319}">
      <dsp:nvSpPr>
        <dsp:cNvPr id="0" name=""/>
        <dsp:cNvSpPr/>
      </dsp:nvSpPr>
      <dsp:spPr>
        <a:xfrm rot="5400000">
          <a:off x="1494549" y="1270650"/>
          <a:ext cx="1216164" cy="13845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6CF735-3EED-4939-9429-91227BDFD7F6}">
      <dsp:nvSpPr>
        <dsp:cNvPr id="0" name=""/>
        <dsp:cNvSpPr/>
      </dsp:nvSpPr>
      <dsp:spPr>
        <a:xfrm>
          <a:off x="3441" y="44574"/>
          <a:ext cx="4385101" cy="1188913"/>
        </a:xfrm>
        <a:prstGeom prst="roundRect">
          <a:avLst>
            <a:gd name="adj" fmla="val 1667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Desarrollar programas de capacitación</a:t>
          </a:r>
          <a:endParaRPr lang="es-EC" sz="2000" b="1" kern="1200" dirty="0"/>
        </a:p>
      </dsp:txBody>
      <dsp:txXfrm>
        <a:off x="61489" y="102622"/>
        <a:ext cx="4269005" cy="1072817"/>
      </dsp:txXfrm>
    </dsp:sp>
    <dsp:sp modelId="{01A6D4FA-E413-4DFB-B723-41E6DE0E0034}">
      <dsp:nvSpPr>
        <dsp:cNvPr id="0" name=""/>
        <dsp:cNvSpPr/>
      </dsp:nvSpPr>
      <dsp:spPr>
        <a:xfrm>
          <a:off x="3219644" y="59181"/>
          <a:ext cx="1489014" cy="1158251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1662-502A-4BBF-93E7-B83DB23E31C3}">
      <dsp:nvSpPr>
        <dsp:cNvPr id="0" name=""/>
        <dsp:cNvSpPr/>
      </dsp:nvSpPr>
      <dsp:spPr>
        <a:xfrm rot="5400000">
          <a:off x="3812528" y="2761950"/>
          <a:ext cx="1216164" cy="13845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865645"/>
            <a:satOff val="-771"/>
            <a:lumOff val="49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9DC126-758A-4AB5-94ED-C8CFD7D9D7D0}">
      <dsp:nvSpPr>
        <dsp:cNvPr id="0" name=""/>
        <dsp:cNvSpPr/>
      </dsp:nvSpPr>
      <dsp:spPr>
        <a:xfrm>
          <a:off x="2261945" y="1532292"/>
          <a:ext cx="4504050" cy="1196078"/>
        </a:xfrm>
        <a:prstGeom prst="roundRect">
          <a:avLst>
            <a:gd name="adj" fmla="val 1667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isometricOffAxis1Righ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Implementar un sistema de comunicación </a:t>
          </a:r>
          <a:endParaRPr lang="es-EC" sz="2000" b="1" kern="1200" dirty="0"/>
        </a:p>
      </dsp:txBody>
      <dsp:txXfrm>
        <a:off x="2320343" y="1590690"/>
        <a:ext cx="4387254" cy="1079282"/>
      </dsp:txXfrm>
    </dsp:sp>
    <dsp:sp modelId="{0C826C6D-737F-4D0A-B22B-BEBE7615FD66}">
      <dsp:nvSpPr>
        <dsp:cNvPr id="0" name=""/>
        <dsp:cNvSpPr/>
      </dsp:nvSpPr>
      <dsp:spPr>
        <a:xfrm>
          <a:off x="5537623" y="1550481"/>
          <a:ext cx="1489014" cy="1158251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B483C-4C7C-468C-9122-A47A68E218C0}">
      <dsp:nvSpPr>
        <dsp:cNvPr id="0" name=""/>
        <dsp:cNvSpPr/>
      </dsp:nvSpPr>
      <dsp:spPr>
        <a:xfrm rot="5400000">
          <a:off x="5895865" y="4316290"/>
          <a:ext cx="1216164" cy="13845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1731290"/>
            <a:satOff val="-1541"/>
            <a:lumOff val="98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4EAE43-D925-444B-81EE-122BC14FEDC2}">
      <dsp:nvSpPr>
        <dsp:cNvPr id="0" name=""/>
        <dsp:cNvSpPr/>
      </dsp:nvSpPr>
      <dsp:spPr>
        <a:xfrm>
          <a:off x="4520450" y="3023592"/>
          <a:ext cx="4153715" cy="1322157"/>
        </a:xfrm>
        <a:prstGeom prst="roundRect">
          <a:avLst>
            <a:gd name="adj" fmla="val 1667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isometricOffAxis1Right"/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Estrategias que incentiven el desarrollo de valores</a:t>
          </a:r>
          <a:endParaRPr lang="es-EC" sz="2000" b="1" kern="1200" dirty="0"/>
        </a:p>
      </dsp:txBody>
      <dsp:txXfrm>
        <a:off x="4585004" y="3088146"/>
        <a:ext cx="4024607" cy="1193049"/>
      </dsp:txXfrm>
    </dsp:sp>
    <dsp:sp modelId="{C5B63A5A-9A87-41BF-9E80-80C2B5E2E315}">
      <dsp:nvSpPr>
        <dsp:cNvPr id="0" name=""/>
        <dsp:cNvSpPr/>
      </dsp:nvSpPr>
      <dsp:spPr>
        <a:xfrm>
          <a:off x="7620960" y="3104821"/>
          <a:ext cx="1489014" cy="1158251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1C9B2-B1F5-455D-91E7-A3DA8B0ADD03}">
      <dsp:nvSpPr>
        <dsp:cNvPr id="0" name=""/>
        <dsp:cNvSpPr/>
      </dsp:nvSpPr>
      <dsp:spPr>
        <a:xfrm>
          <a:off x="6778954" y="4562556"/>
          <a:ext cx="4174638" cy="1295904"/>
        </a:xfrm>
        <a:prstGeom prst="roundRect">
          <a:avLst>
            <a:gd name="adj" fmla="val 1667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Utilizar las estrategias diseñadas</a:t>
          </a:r>
          <a:endParaRPr lang="es-EC" sz="2000" b="1" kern="1200" dirty="0"/>
        </a:p>
      </dsp:txBody>
      <dsp:txXfrm>
        <a:off x="6842226" y="4625828"/>
        <a:ext cx="4048094" cy="116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70C8A-2522-45AF-A57E-25744F89D876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5087-3A6D-426D-8AC1-2B08F937A2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2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69D3-CF0B-42FA-83E7-5C48025224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79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176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28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635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34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352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159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510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180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114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59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2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320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17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032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613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0629-1B1D-46A8-9116-068C181835FB}" type="datetimeFigureOut">
              <a:rPr lang="es-EC" smtClean="0"/>
              <a:t>02/07/2018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0A3C5E-A611-4B8A-AC04-7DC8A936DC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82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1414391" y="1926289"/>
            <a:ext cx="9704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ES" alt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CIENCIAS ECONÓMICAS, ADMINISTRATIVAS Y DE </a:t>
            </a:r>
            <a:r>
              <a:rPr lang="es-ES" alt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</a:p>
          <a:p>
            <a:pPr algn="ctr" eaLnBrk="1" hangingPunct="1"/>
            <a:r>
              <a:rPr lang="es-ES" alt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ADMINISTRACIÓN  </a:t>
            </a:r>
            <a:endParaRPr lang="es-ES" alt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380286" y="2976607"/>
            <a:ext cx="7345362" cy="14910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INDICADORES DE CALIDAD EN LOS CENTROS ESPECIALIZADOS DE DIÁLISIS PRIVADOS DE LA CIUDAD DE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  <a:r>
              <a:rPr lang="es-E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defRPr/>
            </a:pPr>
            <a:endParaRPr lang="es-ES" i="1" dirty="0"/>
          </a:p>
        </p:txBody>
      </p:sp>
      <p:sp>
        <p:nvSpPr>
          <p:cNvPr id="4102" name="7 CuadroTexto"/>
          <p:cNvSpPr txBox="1">
            <a:spLocks noChangeArrowheads="1"/>
          </p:cNvSpPr>
          <p:nvPr/>
        </p:nvSpPr>
        <p:spPr bwMode="auto">
          <a:xfrm>
            <a:off x="2740648" y="5354495"/>
            <a:ext cx="698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C" b="1" i="1" dirty="0" smtClean="0"/>
              <a:t>KARINA </a:t>
            </a:r>
            <a:r>
              <a:rPr lang="es-ES" altLang="es-EC" b="1" i="1" dirty="0"/>
              <a:t>ELIZABETH BARBERAN ALCIVAR</a:t>
            </a:r>
            <a:endParaRPr lang="es-ES" alt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75" y="605892"/>
            <a:ext cx="4686373" cy="109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68" y="304865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028568" y="5722795"/>
            <a:ext cx="613200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C" b="1" i="1" dirty="0"/>
              <a:t>T</a:t>
            </a:r>
            <a:r>
              <a:rPr lang="es-ES" altLang="es-EC" b="1" i="1" dirty="0" smtClean="0"/>
              <a:t>UTOR: </a:t>
            </a:r>
            <a:r>
              <a:rPr lang="es-ES" b="1" i="1" dirty="0"/>
              <a:t>ING. </a:t>
            </a:r>
            <a:r>
              <a:rPr lang="es-ES" b="1" i="1" dirty="0" smtClean="0"/>
              <a:t>MARÌA </a:t>
            </a:r>
            <a:r>
              <a:rPr lang="es-ES" b="1" i="1" dirty="0"/>
              <a:t>ISABEL </a:t>
            </a:r>
            <a:r>
              <a:rPr lang="es-ES" b="1" i="1" dirty="0" smtClean="0"/>
              <a:t>SÁNCHEZ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3282805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47151" y="245146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 smtClean="0"/>
              <a:t>P</a:t>
            </a:r>
            <a:endParaRPr lang="es-ES" sz="8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846786" y="767116"/>
            <a:ext cx="47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oblación Objeto de Estudio</a:t>
            </a:r>
            <a:endParaRPr lang="es-ES" sz="2800" b="1" dirty="0"/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40" y="364506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84935" y="2621330"/>
            <a:ext cx="35409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s-EC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 dada por los centros especializados de diálisis</a:t>
            </a:r>
            <a:endParaRPr lang="es-EC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4014" t="29760" r="21277" b="14568"/>
          <a:stretch/>
        </p:blipFill>
        <p:spPr>
          <a:xfrm>
            <a:off x="3846786" y="1812306"/>
            <a:ext cx="7118251" cy="40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47151" y="245146"/>
            <a:ext cx="102624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M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846786" y="767116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u</a:t>
            </a:r>
            <a:r>
              <a:rPr lang="es-ES" sz="2800" b="1" dirty="0" smtClean="0"/>
              <a:t>estra de pacientes</a:t>
            </a:r>
            <a:endParaRPr lang="es-ES" sz="2800" b="1" dirty="0"/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40" y="364506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5803" y="1691696"/>
            <a:ext cx="3540983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s-EC" sz="2400" dirty="0" smtClean="0"/>
              <a:t>Por ser una </a:t>
            </a:r>
            <a:r>
              <a:rPr lang="es-EC" sz="2400" dirty="0"/>
              <a:t>población superior a las 100 personas se aplica la fórmula finita de Laura Fisher para calcular la muestra.</a:t>
            </a:r>
          </a:p>
          <a:p>
            <a:pPr indent="180340"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s-EC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24108"/>
          <a:stretch/>
        </p:blipFill>
        <p:spPr>
          <a:xfrm>
            <a:off x="4263075" y="1434905"/>
            <a:ext cx="6077265" cy="47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47151" y="245146"/>
            <a:ext cx="102624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M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846786" y="767116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u</a:t>
            </a:r>
            <a:r>
              <a:rPr lang="es-ES" sz="2800" b="1" dirty="0" smtClean="0"/>
              <a:t>estra de pacientes</a:t>
            </a:r>
            <a:endParaRPr lang="es-ES" sz="2800" b="1" dirty="0"/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40" y="364506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5803" y="1691696"/>
            <a:ext cx="2521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s-EC" sz="2400" dirty="0" smtClean="0"/>
              <a:t>Total pacientes encuestados</a:t>
            </a:r>
            <a:endParaRPr lang="es-EC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955467"/>
              </p:ext>
            </p:extLst>
          </p:nvPr>
        </p:nvGraphicFramePr>
        <p:xfrm>
          <a:off x="3713868" y="1691696"/>
          <a:ext cx="6330463" cy="437993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203103"/>
                <a:gridCol w="1156691"/>
                <a:gridCol w="970669"/>
              </a:tblGrid>
              <a:tr h="52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CENTRO DE DÍALISIS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PACIENTES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Muestra 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Nefromedic</a:t>
                      </a:r>
                      <a:r>
                        <a:rPr lang="es-ES" sz="1400" dirty="0">
                          <a:effectLst/>
                        </a:rPr>
                        <a:t> S.A.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Instituto de Atención Renal Especializada IARE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NEFROLOGY MEDICRONIC S.A.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BAXTER Ecuador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FMC Diálisis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Instituto de Nefrología Pichincha INSNEP CIA. LTDA.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Clínica Renal </a:t>
                      </a:r>
                      <a:r>
                        <a:rPr lang="es-ES" sz="1400" dirty="0" err="1">
                          <a:effectLst/>
                        </a:rPr>
                        <a:t>Transdial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DIALCENTRO S.A.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Sociedad Civil SER-MENS S.C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Sociedad Civil MENYDIAL Medicina, Nefrología y Diálisis Clínica de los Riñones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469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4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39138" y="0"/>
            <a:ext cx="102624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M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8430" y="461665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uestra</a:t>
            </a:r>
            <a:endParaRPr lang="es-ES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25873" y="1090691"/>
            <a:ext cx="8438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Por ser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inferior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a las 100 personas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considerará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totalidad del personal de salud de los centros de diálisis. </a:t>
            </a:r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8" y="2304493"/>
            <a:ext cx="5351490" cy="3970183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44" y="2304493"/>
            <a:ext cx="5746241" cy="3970183"/>
          </a:xfrm>
          <a:prstGeom prst="rect">
            <a:avLst/>
          </a:prstGeom>
        </p:spPr>
      </p:pic>
      <p:pic>
        <p:nvPicPr>
          <p:cNvPr id="7" name="Picture 2" descr="http://360.espe.edu.ec/images/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201" y="59055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5864" y="301018"/>
            <a:ext cx="631904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 smtClean="0">
                <a:solidFill>
                  <a:schemeClr val="accent4"/>
                </a:solidFill>
              </a:rPr>
              <a:t>I</a:t>
            </a:r>
            <a:endParaRPr lang="es-ES" sz="8800" b="1" dirty="0">
              <a:solidFill>
                <a:schemeClr val="accent4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28586" y="938587"/>
            <a:ext cx="34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nforme por Objetivos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84497" y="1747568"/>
            <a:ext cx="8964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s-EC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Están dadas por: </a:t>
            </a:r>
          </a:p>
          <a:p>
            <a:pPr indent="18034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s-EC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1.- Gestión administrativa</a:t>
            </a:r>
          </a:p>
          <a:p>
            <a:pPr indent="18034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s-EC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2.- </a:t>
            </a:r>
            <a:r>
              <a:rPr lang="es-EC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Calidad de servicio</a:t>
            </a:r>
          </a:p>
        </p:txBody>
      </p:sp>
    </p:spTree>
    <p:extLst>
      <p:ext uri="{BB962C8B-B14F-4D97-AF65-F5344CB8AC3E}">
        <p14:creationId xmlns:p14="http://schemas.microsoft.com/office/powerpoint/2010/main" val="38502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75143" y="0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31468" y="677977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esultados Gestión Administrativa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73112"/>
              </p:ext>
            </p:extLst>
          </p:nvPr>
        </p:nvGraphicFramePr>
        <p:xfrm>
          <a:off x="520262" y="1228687"/>
          <a:ext cx="10745908" cy="53345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94729"/>
                <a:gridCol w="3394729"/>
                <a:gridCol w="2491098"/>
                <a:gridCol w="1465352"/>
              </a:tblGrid>
              <a:tr h="17256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Elementos tangibles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Equipos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 satisface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76,8%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rgbClr val="FF0000"/>
                    </a:solidFill>
                  </a:tcPr>
                </a:tc>
              </a:tr>
              <a:tr h="172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Instalaciones físicas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 acuerdo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85,3%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1"/>
                    </a:solidFill>
                  </a:tcPr>
                </a:tc>
              </a:tr>
              <a:tr h="172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Limpieza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 acuerdo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86,7%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1"/>
                    </a:solidFill>
                  </a:tcPr>
                </a:tc>
              </a:tr>
              <a:tr h="172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Materiales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 acuerdo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90,0%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1"/>
                    </a:solidFill>
                  </a:tcPr>
                </a:tc>
              </a:tr>
              <a:tr h="17256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Fiabilidad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Compromiso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En desacuerdo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68,7%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rgbClr val="FF0000"/>
                    </a:solidFill>
                  </a:tcPr>
                </a:tc>
              </a:tr>
              <a:tr h="172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Tiempo establecido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En desacuerdo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76,8%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rgbClr val="FF0000"/>
                    </a:solidFill>
                  </a:tcPr>
                </a:tc>
              </a:tr>
              <a:tr h="172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Registro sin errores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En desacuerdo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62,1%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rgbClr val="FF0000"/>
                    </a:solidFill>
                  </a:tcPr>
                </a:tc>
              </a:tr>
              <a:tr h="34512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Capacitación del personal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Manual de procesos y sistemas de calidad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Si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</a:rPr>
                        <a:t>66,3%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1"/>
                    </a:solidFill>
                  </a:tcPr>
                </a:tc>
              </a:tr>
              <a:tr h="172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Humanización del servicio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Cada 6 meses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66,3%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1"/>
                    </a:solidFill>
                  </a:tcPr>
                </a:tc>
              </a:tr>
              <a:tr h="172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Tipo de capacitación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Programas en salud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68,5%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1"/>
                    </a:solidFill>
                  </a:tcPr>
                </a:tc>
              </a:tr>
              <a:tr h="172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Frecuencia de capacitación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Ocasional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79,8%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1"/>
                    </a:solidFill>
                  </a:tcPr>
                </a:tc>
              </a:tr>
              <a:tr h="345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Procesos eficientes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Manual de procesos y sistema de calidad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</a:rPr>
                        <a:t>25,8%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1"/>
                    </a:solidFill>
                  </a:tcPr>
                </a:tc>
              </a:tr>
              <a:tr h="172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Perfil de personal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Resolución de problemas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Rara vez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75,3%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rgbClr val="FF0000"/>
                    </a:solidFill>
                  </a:tcPr>
                </a:tc>
              </a:tr>
              <a:tr h="345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Sobrecarga de trabajo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Horas extra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Si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79,8%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rgbClr val="FF0000"/>
                    </a:solidFill>
                  </a:tcPr>
                </a:tc>
              </a:tr>
              <a:tr h="517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Sistema de comunicación interna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Efectividad del sistema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80,9%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4" marR="40264" marT="0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831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75143" y="-13648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31468" y="476672"/>
            <a:ext cx="5078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esultados Calidad </a:t>
            </a:r>
            <a:r>
              <a:rPr lang="es-ES" sz="2800" b="1" dirty="0">
                <a:solidFill>
                  <a:schemeClr val="accent4"/>
                </a:solidFill>
              </a:rPr>
              <a:t>d</a:t>
            </a:r>
            <a:r>
              <a:rPr lang="es-ES" sz="2800" b="1" dirty="0" smtClean="0">
                <a:solidFill>
                  <a:schemeClr val="accent4"/>
                </a:solidFill>
              </a:rPr>
              <a:t>e Servicio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30" y="260360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379593"/>
              </p:ext>
            </p:extLst>
          </p:nvPr>
        </p:nvGraphicFramePr>
        <p:xfrm>
          <a:off x="771593" y="1116699"/>
          <a:ext cx="10941267" cy="55627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33418"/>
                <a:gridCol w="3347034"/>
                <a:gridCol w="3347034"/>
                <a:gridCol w="1313781"/>
              </a:tblGrid>
              <a:tr h="263034">
                <a:tc rowSpan="4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Seguridad</a:t>
                      </a:r>
                    </a:p>
                  </a:txBody>
                  <a:tcPr marL="34098" marR="340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Comportamiento confiable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 desacuerdo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67,3%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3651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Seguridad de procedimientos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72,0%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Amabilidad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Totalmente en desacuerdo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78,7%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Conocimientos suficientes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Totalmente en desacuerdo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81,0%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Empatía</a:t>
                      </a:r>
                    </a:p>
                  </a:txBody>
                  <a:tcPr marL="34098" marR="340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Atención personalizada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 acuerdo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79,6%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bg1"/>
                    </a:solidFill>
                  </a:tcPr>
                </a:tc>
              </a:tr>
              <a:tr h="5066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Preocupación intereses del paciente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Totalmente en desacuerdo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72,0%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Necesidades específicas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Totalmente 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76,8%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rowSpan="4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</a:t>
                      </a:r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respuesta</a:t>
                      </a:r>
                    </a:p>
                  </a:txBody>
                  <a:tcPr marL="34098" marR="340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Información precisa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72,5%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Rapidez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78,7%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Disposición de ayuda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60,7%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Preocupación por el cliente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Totalmente de acuerdo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70,1%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bg1"/>
                    </a:solidFill>
                  </a:tcPr>
                </a:tc>
              </a:tr>
              <a:tr h="263034"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Satisfacción </a:t>
                      </a:r>
                      <a:r>
                        <a:rPr lang="es-EC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paciente</a:t>
                      </a:r>
                    </a:p>
                  </a:txBody>
                  <a:tcPr marL="34098" marR="34098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Reclamos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74,2%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Factores de reclamo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Maltrato del personal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68,5%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Medidas tomadas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Ignorar las quejas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64,0%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365128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 </a:t>
                      </a:r>
                      <a:r>
                        <a:rPr lang="es-EC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atención</a:t>
                      </a:r>
                    </a:p>
                  </a:txBody>
                  <a:tcPr marL="34098" marR="34098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Retrasos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Falta de capacitación del personal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64,0%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3651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Medidas tomadas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Extender los horarios de trabajo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77,5%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de calidad</a:t>
                      </a:r>
                    </a:p>
                  </a:txBody>
                  <a:tcPr marL="34098" marR="34098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Problemas de calidad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72,0%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bg1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Tipos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Personal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71,9%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  <a:tr h="2630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Frecuencia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Mensual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68,5%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59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71427" y="-46175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10810" y="677100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ropuesta</a:t>
            </a:r>
            <a:endParaRPr lang="es-ES" sz="28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16461320"/>
              </p:ext>
            </p:extLst>
          </p:nvPr>
        </p:nvGraphicFramePr>
        <p:xfrm>
          <a:off x="516620" y="1105469"/>
          <a:ext cx="10749550" cy="503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255" y="12880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76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71427" y="-46175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34803" y="415490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ropuesta</a:t>
            </a:r>
            <a:endParaRPr lang="es-ES" sz="2800" b="1" dirty="0"/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83691003"/>
              </p:ext>
            </p:extLst>
          </p:nvPr>
        </p:nvGraphicFramePr>
        <p:xfrm>
          <a:off x="315311" y="953037"/>
          <a:ext cx="6467612" cy="552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23" y="1400375"/>
            <a:ext cx="5247496" cy="46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9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630" y="363941"/>
            <a:ext cx="8596668" cy="796119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chemeClr val="tx1"/>
                </a:solidFill>
              </a:rPr>
              <a:t>Concientizar al personal de </a:t>
            </a:r>
            <a:r>
              <a:rPr lang="es-EC" sz="3200" b="1" dirty="0" smtClean="0">
                <a:solidFill>
                  <a:schemeClr val="tx1"/>
                </a:solidFill>
              </a:rPr>
              <a:t>salud</a:t>
            </a:r>
            <a:endParaRPr lang="es-EC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412043"/>
              </p:ext>
            </p:extLst>
          </p:nvPr>
        </p:nvGraphicFramePr>
        <p:xfrm>
          <a:off x="-1382949" y="1255595"/>
          <a:ext cx="8002113" cy="495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199797" y="1282890"/>
            <a:ext cx="4681182" cy="346653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u="sng" dirty="0" smtClean="0"/>
              <a:t>Beneficios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Personal mas productivo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Mejor enfoque a los objetivos de los centros</a:t>
            </a:r>
            <a:endParaRPr lang="es-EC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Mayor integración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Optimización de recursos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Mayor imagen corporativa</a:t>
            </a:r>
          </a:p>
        </p:txBody>
      </p:sp>
    </p:spTree>
    <p:extLst>
      <p:ext uri="{BB962C8B-B14F-4D97-AF65-F5344CB8AC3E}">
        <p14:creationId xmlns:p14="http://schemas.microsoft.com/office/powerpoint/2010/main" val="8976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936815488"/>
              </p:ext>
            </p:extLst>
          </p:nvPr>
        </p:nvGraphicFramePr>
        <p:xfrm>
          <a:off x="0" y="0"/>
          <a:ext cx="1198273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U-Turn Arrow 8"/>
          <p:cNvSpPr/>
          <p:nvPr/>
        </p:nvSpPr>
        <p:spPr>
          <a:xfrm rot="5400000">
            <a:off x="7443650" y="1824323"/>
            <a:ext cx="3352800" cy="3056964"/>
          </a:xfrm>
          <a:prstGeom prst="uturnArrow">
            <a:avLst>
              <a:gd name="adj1" fmla="val 14343"/>
              <a:gd name="adj2" fmla="val 25000"/>
              <a:gd name="adj3" fmla="val 25218"/>
              <a:gd name="adj4" fmla="val 42175"/>
              <a:gd name="adj5" fmla="val 100000"/>
            </a:avLst>
          </a:prstGeom>
          <a:gradFill>
            <a:gsLst>
              <a:gs pos="31000">
                <a:schemeClr val="tx1">
                  <a:lumMod val="57000"/>
                  <a:lumOff val="43000"/>
                </a:schemeClr>
              </a:gs>
              <a:gs pos="32000">
                <a:schemeClr val="tx1">
                  <a:lumMod val="64000"/>
                  <a:lumOff val="36000"/>
                </a:schemeClr>
              </a:gs>
            </a:gsLst>
            <a:lin ang="9300000" scaled="0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82550" h="1079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5" name="U-Turn Arrow 4"/>
          <p:cNvSpPr/>
          <p:nvPr/>
        </p:nvSpPr>
        <p:spPr>
          <a:xfrm rot="5400000" flipV="1">
            <a:off x="1501249" y="1828800"/>
            <a:ext cx="3352800" cy="3048000"/>
          </a:xfrm>
          <a:prstGeom prst="uturnArrow">
            <a:avLst>
              <a:gd name="adj1" fmla="val 14343"/>
              <a:gd name="adj2" fmla="val 25000"/>
              <a:gd name="adj3" fmla="val 25218"/>
              <a:gd name="adj4" fmla="val 42175"/>
              <a:gd name="adj5" fmla="val 100000"/>
            </a:avLst>
          </a:prstGeom>
          <a:gradFill>
            <a:gsLst>
              <a:gs pos="31000">
                <a:schemeClr val="tx1">
                  <a:lumMod val="57000"/>
                  <a:lumOff val="43000"/>
                </a:schemeClr>
              </a:gs>
              <a:gs pos="32000">
                <a:schemeClr val="tx1">
                  <a:lumMod val="64000"/>
                  <a:lumOff val="36000"/>
                </a:schemeClr>
              </a:gs>
            </a:gsLst>
            <a:lin ang="9300000" scaled="0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82550" h="1079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84413" y="999892"/>
            <a:ext cx="1773788" cy="1514708"/>
          </a:xfrm>
          <a:prstGeom prst="roundRect">
            <a:avLst>
              <a:gd name="adj" fmla="val 29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contrasting" dir="t"/>
          </a:scene3d>
          <a:sp3d prstMaterial="softEdge">
            <a:bevelT w="120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>
                <a:latin typeface="Times New Roman"/>
                <a:ea typeface="Times New Roman"/>
              </a:rPr>
              <a:t>I</a:t>
            </a:r>
            <a:r>
              <a:rPr lang="es-EC" sz="2000" b="1" dirty="0" smtClean="0">
                <a:latin typeface="Times New Roman"/>
                <a:ea typeface="Times New Roman"/>
              </a:rPr>
              <a:t>nsuficiencia </a:t>
            </a:r>
            <a:r>
              <a:rPr lang="es-EC" sz="2000" b="1" dirty="0">
                <a:latin typeface="Times New Roman"/>
                <a:ea typeface="Times New Roman"/>
              </a:rPr>
              <a:t>renal </a:t>
            </a:r>
            <a:r>
              <a:rPr lang="es-EC" sz="2000" b="1" dirty="0" smtClean="0">
                <a:latin typeface="Times New Roman"/>
                <a:ea typeface="Times New Roman"/>
              </a:rPr>
              <a:t>crónica</a:t>
            </a:r>
            <a:endParaRPr lang="es-EC" sz="2400" dirty="0">
              <a:latin typeface="Times New Roman"/>
              <a:ea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86200" y="999892"/>
            <a:ext cx="1681136" cy="1514708"/>
          </a:xfrm>
          <a:prstGeom prst="roundRect">
            <a:avLst>
              <a:gd name="adj" fmla="val 29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contrasting" dir="t"/>
          </a:scene3d>
          <a:sp3d prstMaterial="softEdge">
            <a:bevelT w="120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r>
              <a:rPr lang="es-ES" sz="2000" b="1" dirty="0">
                <a:latin typeface="Times New Roman"/>
                <a:ea typeface="Times New Roman"/>
              </a:rPr>
              <a:t>División del sistema de </a:t>
            </a:r>
            <a:r>
              <a:rPr lang="es-ES" sz="2000" b="1" dirty="0" smtClean="0">
                <a:latin typeface="Times New Roman"/>
                <a:ea typeface="Times New Roman"/>
              </a:rPr>
              <a:t>salud</a:t>
            </a:r>
            <a:endParaRPr lang="es-EC" sz="2000" dirty="0">
              <a:latin typeface="Times New Roman"/>
              <a:ea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64200" y="3429009"/>
            <a:ext cx="2786425" cy="175260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contrasting" dir="t"/>
          </a:scene3d>
          <a:sp3d prstMaterial="softEdge">
            <a:bevelT w="120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Autofit/>
          </a:bodyPr>
          <a:lstStyle/>
          <a:p>
            <a:pPr algn="ctr"/>
            <a:r>
              <a:rPr lang="en-US" sz="2800" dirty="0" smtClean="0"/>
              <a:t>Salud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7" y="3048009"/>
            <a:ext cx="749415" cy="1247775"/>
          </a:xfrm>
          <a:prstGeom prst="rect">
            <a:avLst/>
          </a:prstGeom>
        </p:spPr>
      </p:pic>
      <p:sp>
        <p:nvSpPr>
          <p:cNvPr id="16" name="3 CuadroTexto"/>
          <p:cNvSpPr txBox="1"/>
          <p:nvPr/>
        </p:nvSpPr>
        <p:spPr>
          <a:xfrm>
            <a:off x="1756229" y="-120479"/>
            <a:ext cx="498855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 smtClean="0"/>
              <a:t>I</a:t>
            </a:r>
            <a:endParaRPr lang="es-ES" sz="8800" b="1" dirty="0"/>
          </a:p>
        </p:txBody>
      </p:sp>
      <p:sp>
        <p:nvSpPr>
          <p:cNvPr id="17" name="4 CuadroTexto"/>
          <p:cNvSpPr txBox="1"/>
          <p:nvPr/>
        </p:nvSpPr>
        <p:spPr>
          <a:xfrm>
            <a:off x="2073821" y="500381"/>
            <a:ext cx="220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ntroducción</a:t>
            </a:r>
            <a:endParaRPr lang="es-ES" sz="2800" b="1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0" y="4426626"/>
            <a:ext cx="2621695" cy="2558163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177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1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0843" y="3048000"/>
            <a:ext cx="4783157" cy="533400"/>
            <a:chOff x="228600" y="2190750"/>
            <a:chExt cx="3810000" cy="533400"/>
          </a:xfrm>
        </p:grpSpPr>
        <p:sp>
          <p:nvSpPr>
            <p:cNvPr id="28" name="Pentagon 27"/>
            <p:cNvSpPr/>
            <p:nvPr/>
          </p:nvSpPr>
          <p:spPr>
            <a:xfrm>
              <a:off x="228600" y="2190750"/>
              <a:ext cx="3810000" cy="53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14300" dir="5400000" sx="90000" sy="-19000" rotWithShape="0">
                <a:prstClr val="black">
                  <a:alpha val="18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softEdge">
              <a:bevelT w="1206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467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5915" y="2230374"/>
              <a:ext cx="34290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s-EC" sz="2000" dirty="0">
                  <a:solidFill>
                    <a:schemeClr val="bg1"/>
                  </a:solidFill>
                </a:rPr>
                <a:t>Implementar Buzones </a:t>
              </a:r>
              <a:r>
                <a:rPr lang="es-EC" sz="2000" dirty="0" smtClean="0">
                  <a:solidFill>
                    <a:schemeClr val="bg1"/>
                  </a:solidFill>
                </a:rPr>
                <a:t>electrónicos</a:t>
              </a:r>
              <a:endParaRPr lang="en-US" sz="186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0377" y="2861866"/>
            <a:ext cx="5253445" cy="1842336"/>
            <a:chOff x="227253" y="1989072"/>
            <a:chExt cx="3979539" cy="1788481"/>
          </a:xfrm>
        </p:grpSpPr>
        <p:sp>
          <p:nvSpPr>
            <p:cNvPr id="54" name="Pentagon 53"/>
            <p:cNvSpPr/>
            <p:nvPr/>
          </p:nvSpPr>
          <p:spPr>
            <a:xfrm flipV="1">
              <a:off x="237952" y="1989072"/>
              <a:ext cx="3968840" cy="1788481"/>
            </a:xfrm>
            <a:custGeom>
              <a:avLst/>
              <a:gdLst/>
              <a:ahLst/>
              <a:cxnLst/>
              <a:rect l="l" t="t" r="r" b="b"/>
              <a:pathLst>
                <a:path w="3968840" h="1422441">
                  <a:moveTo>
                    <a:pt x="3508331" y="1422441"/>
                  </a:moveTo>
                  <a:lnTo>
                    <a:pt x="3968840" y="1153282"/>
                  </a:lnTo>
                  <a:lnTo>
                    <a:pt x="3502128" y="354775"/>
                  </a:lnTo>
                  <a:cubicBezTo>
                    <a:pt x="3504699" y="344511"/>
                    <a:pt x="3505200" y="333953"/>
                    <a:pt x="3505200" y="323274"/>
                  </a:cubicBezTo>
                  <a:cubicBezTo>
                    <a:pt x="3505200" y="144735"/>
                    <a:pt x="3365170" y="0"/>
                    <a:pt x="3192434" y="0"/>
                  </a:cubicBezTo>
                  <a:cubicBezTo>
                    <a:pt x="3137482" y="0"/>
                    <a:pt x="3085839" y="14648"/>
                    <a:pt x="3041704" y="41667"/>
                  </a:cubicBezTo>
                  <a:lnTo>
                    <a:pt x="0" y="41667"/>
                  </a:lnTo>
                  <a:lnTo>
                    <a:pt x="0" y="604881"/>
                  </a:lnTo>
                  <a:lnTo>
                    <a:pt x="3030482" y="60488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14300" dir="5400000" sx="90000" sy="-19000" rotWithShape="0">
                <a:prstClr val="black">
                  <a:alpha val="18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softEdge">
              <a:bevelT w="1206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7253" y="3078722"/>
              <a:ext cx="3539250" cy="5866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</a:rPr>
                <a:t>Reuniones efectivas </a:t>
              </a:r>
              <a:r>
                <a:rPr lang="es-EC" dirty="0">
                  <a:solidFill>
                    <a:schemeClr val="bg1"/>
                  </a:solidFill>
                </a:rPr>
                <a:t>de información al interior de cada </a:t>
              </a:r>
              <a:r>
                <a:rPr lang="es-EC" dirty="0" smtClean="0">
                  <a:solidFill>
                    <a:schemeClr val="bg1"/>
                  </a:solidFill>
                </a:rPr>
                <a:t>área (5 min de seguridad)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0843" y="1524000"/>
            <a:ext cx="5132592" cy="2014463"/>
            <a:chOff x="221285" y="993582"/>
            <a:chExt cx="3938148" cy="1687629"/>
          </a:xfrm>
        </p:grpSpPr>
        <p:sp>
          <p:nvSpPr>
            <p:cNvPr id="45" name="Pentagon 44"/>
            <p:cNvSpPr/>
            <p:nvPr/>
          </p:nvSpPr>
          <p:spPr>
            <a:xfrm>
              <a:off x="228600" y="1313090"/>
              <a:ext cx="3930833" cy="1368121"/>
            </a:xfrm>
            <a:custGeom>
              <a:avLst/>
              <a:gdLst/>
              <a:ahLst/>
              <a:cxnLst/>
              <a:rect l="l" t="t" r="r" b="b"/>
              <a:pathLst>
                <a:path w="3930833" h="1368121">
                  <a:moveTo>
                    <a:pt x="3192434" y="0"/>
                  </a:moveTo>
                  <a:cubicBezTo>
                    <a:pt x="3365170" y="0"/>
                    <a:pt x="3505200" y="137073"/>
                    <a:pt x="3505200" y="306161"/>
                  </a:cubicBezTo>
                  <a:lnTo>
                    <a:pt x="3499546" y="361065"/>
                  </a:lnTo>
                  <a:lnTo>
                    <a:pt x="3930833" y="1098962"/>
                  </a:lnTo>
                  <a:lnTo>
                    <a:pt x="3470323" y="1368121"/>
                  </a:lnTo>
                  <a:lnTo>
                    <a:pt x="3005508" y="572860"/>
                  </a:lnTo>
                  <a:lnTo>
                    <a:pt x="0" y="572860"/>
                  </a:lnTo>
                  <a:lnTo>
                    <a:pt x="0" y="39460"/>
                  </a:lnTo>
                  <a:lnTo>
                    <a:pt x="3041706" y="39460"/>
                  </a:lnTo>
                  <a:cubicBezTo>
                    <a:pt x="3085886" y="13860"/>
                    <a:pt x="3137507" y="0"/>
                    <a:pt x="319243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14300" dir="5400000" sx="90000" sy="-19000" rotWithShape="0">
                <a:prstClr val="black">
                  <a:alpha val="18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softEdge">
              <a:bevelT w="1206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467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1285" y="993582"/>
              <a:ext cx="3429000" cy="855792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Tratar al personal con respeto y confianza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56" name="Pentagon 55"/>
          <p:cNvSpPr/>
          <p:nvPr/>
        </p:nvSpPr>
        <p:spPr>
          <a:xfrm>
            <a:off x="6476999" y="2839744"/>
            <a:ext cx="4768755" cy="105723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contrasting" dir="t"/>
          </a:scene3d>
          <a:sp3d prstMaterial="softEdge">
            <a:bevelT w="120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Autofit/>
          </a:bodyPr>
          <a:lstStyle/>
          <a:p>
            <a:pPr lvl="0" algn="ctr"/>
            <a:r>
              <a:rPr lang="es-EC" b="1" dirty="0"/>
              <a:t>Desarrollar procesos de motivación y  educación continua.</a:t>
            </a:r>
          </a:p>
        </p:txBody>
      </p:sp>
      <p:sp>
        <p:nvSpPr>
          <p:cNvPr id="2" name="Rounded Rectangle 1"/>
          <p:cNvSpPr/>
          <p:nvPr/>
        </p:nvSpPr>
        <p:spPr>
          <a:xfrm rot="3924310">
            <a:off x="4786685" y="3088154"/>
            <a:ext cx="1070135" cy="488863"/>
          </a:xfrm>
          <a:prstGeom prst="roundRect">
            <a:avLst>
              <a:gd name="adj" fmla="val 4653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92500" lnSpcReduction="10000"/>
          </a:bodyPr>
          <a:lstStyle/>
          <a:p>
            <a:pPr algn="ctr"/>
            <a:endParaRPr lang="en-US" sz="1867"/>
          </a:p>
        </p:txBody>
      </p:sp>
      <p:sp>
        <p:nvSpPr>
          <p:cNvPr id="36" name="Rounded Rectangle 35"/>
          <p:cNvSpPr/>
          <p:nvPr/>
        </p:nvSpPr>
        <p:spPr>
          <a:xfrm rot="3924310">
            <a:off x="5312771" y="3064287"/>
            <a:ext cx="1070135" cy="488863"/>
          </a:xfrm>
          <a:prstGeom prst="roundRect">
            <a:avLst>
              <a:gd name="adj" fmla="val 4653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92500" lnSpcReduction="10000"/>
          </a:bodyPr>
          <a:lstStyle/>
          <a:p>
            <a:pPr algn="ctr"/>
            <a:endParaRPr lang="en-US" sz="1867" dirty="0"/>
          </a:p>
        </p:txBody>
      </p:sp>
      <p:sp>
        <p:nvSpPr>
          <p:cNvPr id="37" name="Rounded Rectangle 36"/>
          <p:cNvSpPr/>
          <p:nvPr/>
        </p:nvSpPr>
        <p:spPr>
          <a:xfrm rot="3924310">
            <a:off x="5854091" y="3070842"/>
            <a:ext cx="1070135" cy="488863"/>
          </a:xfrm>
          <a:prstGeom prst="roundRect">
            <a:avLst>
              <a:gd name="adj" fmla="val 46534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19" rIns="91439" bIns="45719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endParaRPr lang="en-US" sz="1867"/>
          </a:p>
        </p:txBody>
      </p:sp>
      <p:cxnSp>
        <p:nvCxnSpPr>
          <p:cNvPr id="4" name="Elbow Connector 3"/>
          <p:cNvCxnSpPr>
            <a:endCxn id="40" idx="1"/>
          </p:cNvCxnSpPr>
          <p:nvPr/>
        </p:nvCxnSpPr>
        <p:spPr>
          <a:xfrm rot="5400000" flipH="1" flipV="1">
            <a:off x="4914900" y="1562100"/>
            <a:ext cx="2209800" cy="1371600"/>
          </a:xfrm>
          <a:prstGeom prst="bentConnector2">
            <a:avLst/>
          </a:prstGeom>
          <a:ln w="25400">
            <a:solidFill>
              <a:schemeClr val="accent2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5636349" y="3767311"/>
            <a:ext cx="1676400" cy="914400"/>
          </a:xfrm>
          <a:prstGeom prst="bentConnector3">
            <a:avLst>
              <a:gd name="adj1" fmla="val 99309"/>
            </a:avLst>
          </a:prstGeom>
          <a:ln w="25400">
            <a:solidFill>
              <a:schemeClr val="accent2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 flipH="1" flipV="1">
            <a:off x="5943600" y="2209800"/>
            <a:ext cx="1600200" cy="685800"/>
          </a:xfrm>
          <a:prstGeom prst="bentConnector3">
            <a:avLst>
              <a:gd name="adj1" fmla="val 100286"/>
            </a:avLst>
          </a:prstGeom>
          <a:ln w="25400">
            <a:solidFill>
              <a:schemeClr val="accent2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05600" y="914400"/>
            <a:ext cx="3810000" cy="457200"/>
          </a:xfrm>
          <a:prstGeom prst="rect">
            <a:avLst/>
          </a:prstGeom>
          <a:noFill/>
        </p:spPr>
        <p:txBody>
          <a:bodyPr wrap="square" lIns="121917" tIns="60959" rIns="121917" bIns="60959" rtlCol="0" anchor="ctr" anchorCtr="0">
            <a:noAutofit/>
          </a:bodyPr>
          <a:lstStyle/>
          <a:p>
            <a:r>
              <a:rPr lang="es-EC" dirty="0" smtClean="0"/>
              <a:t>Conocer </a:t>
            </a:r>
            <a:r>
              <a:rPr lang="es-EC" dirty="0"/>
              <a:t>las iniciativas, inquietudes de los trabajadores</a:t>
            </a:r>
            <a:r>
              <a:rPr lang="es-EC" dirty="0" smtClean="0"/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1800" y="4800600"/>
            <a:ext cx="3886200" cy="457200"/>
          </a:xfrm>
          <a:prstGeom prst="rect">
            <a:avLst/>
          </a:prstGeom>
          <a:noFill/>
        </p:spPr>
        <p:txBody>
          <a:bodyPr wrap="square" lIns="121917" tIns="60959" rIns="121917" bIns="60959" rtlCol="0" anchor="ctr" anchorCtr="0">
            <a:noAutofit/>
          </a:bodyPr>
          <a:lstStyle/>
          <a:p>
            <a:r>
              <a:rPr lang="en-US" b="1" dirty="0" smtClean="0"/>
              <a:t>Conocer Valores que posee el personal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117080" y="1524000"/>
            <a:ext cx="3550920" cy="457200"/>
          </a:xfrm>
          <a:prstGeom prst="rect">
            <a:avLst/>
          </a:prstGeom>
          <a:noFill/>
        </p:spPr>
        <p:txBody>
          <a:bodyPr wrap="square" lIns="121917" tIns="60959" rIns="121917" bIns="60959" rtlCol="0" anchor="ctr" anchorCtr="0">
            <a:normAutofit/>
          </a:bodyPr>
          <a:lstStyle/>
          <a:p>
            <a:r>
              <a:rPr lang="en-US" dirty="0" smtClean="0"/>
              <a:t>Reuniones Programadas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0" y="2247900"/>
            <a:ext cx="704088" cy="1183688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1371427" y="-46175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934803" y="415490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ropuesta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513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 animBg="1"/>
      <p:bldP spid="36" grpId="0" animBg="1"/>
      <p:bldP spid="37" grpId="0" animBg="1"/>
      <p:bldP spid="40" grpId="0"/>
      <p:bldP spid="41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1"/>
            <a:ext cx="2299629" cy="7143043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19381" y="0"/>
            <a:ext cx="3474225" cy="7206012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75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000" y="5"/>
            <a:ext cx="2906749" cy="7206013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75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1600" y="76200"/>
            <a:ext cx="2438400" cy="706367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1600" y="2524836"/>
            <a:ext cx="2540000" cy="827964"/>
          </a:xfrm>
          <a:prstGeom prst="rect">
            <a:avLst/>
          </a:pr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8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286000"/>
            <a:ext cx="406400" cy="1066800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1072376">
                <a:moveTo>
                  <a:pt x="0" y="691376"/>
                </a:moveTo>
                <a:lnTo>
                  <a:pt x="408878" y="0"/>
                </a:lnTo>
                <a:lnTo>
                  <a:pt x="408878" y="1072376"/>
                </a:lnTo>
                <a:lnTo>
                  <a:pt x="0" y="1072376"/>
                </a:lnTo>
                <a:lnTo>
                  <a:pt x="0" y="691376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8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4800" y="2286000"/>
            <a:ext cx="2235200" cy="1066800"/>
          </a:xfrm>
          <a:prstGeom prst="rect">
            <a:avLst/>
          </a:pr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8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080000" y="1594624"/>
            <a:ext cx="609600" cy="1758177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651135">
                <a:moveTo>
                  <a:pt x="0" y="256369"/>
                </a:moveTo>
                <a:lnTo>
                  <a:pt x="408878" y="0"/>
                </a:lnTo>
                <a:lnTo>
                  <a:pt x="408878" y="651135"/>
                </a:lnTo>
                <a:lnTo>
                  <a:pt x="0" y="651135"/>
                </a:lnTo>
                <a:lnTo>
                  <a:pt x="0" y="256369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8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9606" y="1600200"/>
            <a:ext cx="2805151" cy="1752600"/>
          </a:xfrm>
          <a:prstGeom prst="rect">
            <a:avLst/>
          </a:pr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8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4757" y="1146717"/>
            <a:ext cx="649249" cy="2206083"/>
          </a:xfrm>
          <a:custGeom>
            <a:avLst/>
            <a:gdLst>
              <a:gd name="connsiteX0" fmla="*/ 0 w 334537"/>
              <a:gd name="connsiteY0" fmla="*/ 0 h 1752600"/>
              <a:gd name="connsiteX1" fmla="*/ 334537 w 334537"/>
              <a:gd name="connsiteY1" fmla="*/ 0 h 1752600"/>
              <a:gd name="connsiteX2" fmla="*/ 334537 w 334537"/>
              <a:gd name="connsiteY2" fmla="*/ 1752600 h 1752600"/>
              <a:gd name="connsiteX3" fmla="*/ 0 w 334537"/>
              <a:gd name="connsiteY3" fmla="*/ 1752600 h 1752600"/>
              <a:gd name="connsiteX4" fmla="*/ 0 w 334537"/>
              <a:gd name="connsiteY4" fmla="*/ 0 h 1752600"/>
              <a:gd name="connsiteX0" fmla="*/ 0 w 341971"/>
              <a:gd name="connsiteY0" fmla="*/ 438615 h 2191215"/>
              <a:gd name="connsiteX1" fmla="*/ 341971 w 341971"/>
              <a:gd name="connsiteY1" fmla="*/ 0 h 2191215"/>
              <a:gd name="connsiteX2" fmla="*/ 334537 w 341971"/>
              <a:gd name="connsiteY2" fmla="*/ 2191215 h 2191215"/>
              <a:gd name="connsiteX3" fmla="*/ 0 w 341971"/>
              <a:gd name="connsiteY3" fmla="*/ 2191215 h 2191215"/>
              <a:gd name="connsiteX4" fmla="*/ 0 w 341971"/>
              <a:gd name="connsiteY4" fmla="*/ 438615 h 2191215"/>
              <a:gd name="connsiteX0" fmla="*/ 0 w 341971"/>
              <a:gd name="connsiteY0" fmla="*/ 468352 h 2220952"/>
              <a:gd name="connsiteX1" fmla="*/ 341971 w 341971"/>
              <a:gd name="connsiteY1" fmla="*/ 0 h 2220952"/>
              <a:gd name="connsiteX2" fmla="*/ 334537 w 341971"/>
              <a:gd name="connsiteY2" fmla="*/ 2220952 h 2220952"/>
              <a:gd name="connsiteX3" fmla="*/ 0 w 341971"/>
              <a:gd name="connsiteY3" fmla="*/ 2220952 h 2220952"/>
              <a:gd name="connsiteX4" fmla="*/ 0 w 341971"/>
              <a:gd name="connsiteY4" fmla="*/ 468352 h 2220952"/>
              <a:gd name="connsiteX0" fmla="*/ 0 w 334537"/>
              <a:gd name="connsiteY0" fmla="*/ 453483 h 2206083"/>
              <a:gd name="connsiteX1" fmla="*/ 334537 w 334537"/>
              <a:gd name="connsiteY1" fmla="*/ 0 h 2206083"/>
              <a:gd name="connsiteX2" fmla="*/ 334537 w 334537"/>
              <a:gd name="connsiteY2" fmla="*/ 2206083 h 2206083"/>
              <a:gd name="connsiteX3" fmla="*/ 0 w 334537"/>
              <a:gd name="connsiteY3" fmla="*/ 2206083 h 2206083"/>
              <a:gd name="connsiteX4" fmla="*/ 0 w 334537"/>
              <a:gd name="connsiteY4" fmla="*/ 453483 h 22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37" h="2206083">
                <a:moveTo>
                  <a:pt x="0" y="453483"/>
                </a:moveTo>
                <a:lnTo>
                  <a:pt x="334537" y="0"/>
                </a:lnTo>
                <a:lnTo>
                  <a:pt x="334537" y="2206083"/>
                </a:lnTo>
                <a:lnTo>
                  <a:pt x="0" y="2206083"/>
                </a:lnTo>
                <a:lnTo>
                  <a:pt x="0" y="45348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8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1143000"/>
            <a:ext cx="3149600" cy="2209800"/>
          </a:xfrm>
          <a:prstGeom prst="rect">
            <a:avLst/>
          </a:pr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8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-101600" y="3352802"/>
            <a:ext cx="2540000" cy="106827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 flipV="1">
            <a:off x="2438400" y="3352802"/>
            <a:ext cx="406400" cy="1068273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1072376">
                <a:moveTo>
                  <a:pt x="0" y="691376"/>
                </a:moveTo>
                <a:lnTo>
                  <a:pt x="408878" y="0"/>
                </a:lnTo>
                <a:lnTo>
                  <a:pt x="408878" y="1072376"/>
                </a:lnTo>
                <a:lnTo>
                  <a:pt x="0" y="1072376"/>
                </a:lnTo>
                <a:lnTo>
                  <a:pt x="0" y="691376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2844800" y="3352805"/>
            <a:ext cx="2235200" cy="1068271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 flipV="1">
            <a:off x="5080000" y="3352800"/>
            <a:ext cx="609600" cy="1760603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651135">
                <a:moveTo>
                  <a:pt x="0" y="256369"/>
                </a:moveTo>
                <a:lnTo>
                  <a:pt x="408878" y="0"/>
                </a:lnTo>
                <a:lnTo>
                  <a:pt x="408878" y="651135"/>
                </a:lnTo>
                <a:lnTo>
                  <a:pt x="0" y="651135"/>
                </a:lnTo>
                <a:lnTo>
                  <a:pt x="0" y="256369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5689606" y="3352804"/>
            <a:ext cx="2805151" cy="1755017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 flipV="1">
            <a:off x="8494757" y="3352806"/>
            <a:ext cx="649249" cy="2209127"/>
          </a:xfrm>
          <a:custGeom>
            <a:avLst/>
            <a:gdLst>
              <a:gd name="connsiteX0" fmla="*/ 0 w 334537"/>
              <a:gd name="connsiteY0" fmla="*/ 0 h 1752600"/>
              <a:gd name="connsiteX1" fmla="*/ 334537 w 334537"/>
              <a:gd name="connsiteY1" fmla="*/ 0 h 1752600"/>
              <a:gd name="connsiteX2" fmla="*/ 334537 w 334537"/>
              <a:gd name="connsiteY2" fmla="*/ 1752600 h 1752600"/>
              <a:gd name="connsiteX3" fmla="*/ 0 w 334537"/>
              <a:gd name="connsiteY3" fmla="*/ 1752600 h 1752600"/>
              <a:gd name="connsiteX4" fmla="*/ 0 w 334537"/>
              <a:gd name="connsiteY4" fmla="*/ 0 h 1752600"/>
              <a:gd name="connsiteX0" fmla="*/ 0 w 341971"/>
              <a:gd name="connsiteY0" fmla="*/ 438615 h 2191215"/>
              <a:gd name="connsiteX1" fmla="*/ 341971 w 341971"/>
              <a:gd name="connsiteY1" fmla="*/ 0 h 2191215"/>
              <a:gd name="connsiteX2" fmla="*/ 334537 w 341971"/>
              <a:gd name="connsiteY2" fmla="*/ 2191215 h 2191215"/>
              <a:gd name="connsiteX3" fmla="*/ 0 w 341971"/>
              <a:gd name="connsiteY3" fmla="*/ 2191215 h 2191215"/>
              <a:gd name="connsiteX4" fmla="*/ 0 w 341971"/>
              <a:gd name="connsiteY4" fmla="*/ 438615 h 2191215"/>
              <a:gd name="connsiteX0" fmla="*/ 0 w 341971"/>
              <a:gd name="connsiteY0" fmla="*/ 468352 h 2220952"/>
              <a:gd name="connsiteX1" fmla="*/ 341971 w 341971"/>
              <a:gd name="connsiteY1" fmla="*/ 0 h 2220952"/>
              <a:gd name="connsiteX2" fmla="*/ 334537 w 341971"/>
              <a:gd name="connsiteY2" fmla="*/ 2220952 h 2220952"/>
              <a:gd name="connsiteX3" fmla="*/ 0 w 341971"/>
              <a:gd name="connsiteY3" fmla="*/ 2220952 h 2220952"/>
              <a:gd name="connsiteX4" fmla="*/ 0 w 341971"/>
              <a:gd name="connsiteY4" fmla="*/ 468352 h 2220952"/>
              <a:gd name="connsiteX0" fmla="*/ 0 w 334537"/>
              <a:gd name="connsiteY0" fmla="*/ 453483 h 2206083"/>
              <a:gd name="connsiteX1" fmla="*/ 334537 w 334537"/>
              <a:gd name="connsiteY1" fmla="*/ 0 h 2206083"/>
              <a:gd name="connsiteX2" fmla="*/ 334537 w 334537"/>
              <a:gd name="connsiteY2" fmla="*/ 2206083 h 2206083"/>
              <a:gd name="connsiteX3" fmla="*/ 0 w 334537"/>
              <a:gd name="connsiteY3" fmla="*/ 2206083 h 2206083"/>
              <a:gd name="connsiteX4" fmla="*/ 0 w 334537"/>
              <a:gd name="connsiteY4" fmla="*/ 453483 h 22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37" h="2206083">
                <a:moveTo>
                  <a:pt x="0" y="453483"/>
                </a:moveTo>
                <a:lnTo>
                  <a:pt x="334537" y="0"/>
                </a:lnTo>
                <a:lnTo>
                  <a:pt x="334537" y="2206083"/>
                </a:lnTo>
                <a:lnTo>
                  <a:pt x="0" y="2206083"/>
                </a:lnTo>
                <a:lnTo>
                  <a:pt x="0" y="453483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9144000" y="3352800"/>
            <a:ext cx="3149600" cy="221284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01600" y="2524834"/>
            <a:ext cx="2621768" cy="812224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Autofit/>
          </a:bodyPr>
          <a:lstStyle/>
          <a:p>
            <a:pPr lvl="0"/>
            <a:r>
              <a:rPr lang="es-EC" dirty="0">
                <a:solidFill>
                  <a:schemeClr val="bg1"/>
                </a:solidFill>
              </a:rPr>
              <a:t>Fortalecer experiencias de trabajo en equipo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01600" y="3368543"/>
            <a:ext cx="2550076" cy="1052532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Autofit/>
          </a:bodyPr>
          <a:lstStyle/>
          <a:p>
            <a:pPr lvl="0"/>
            <a:r>
              <a:rPr lang="es-EC" dirty="0">
                <a:solidFill>
                  <a:schemeClr val="bg1"/>
                </a:solidFill>
              </a:rPr>
              <a:t>Compartir mejores prácticas de atención al </a:t>
            </a:r>
            <a:r>
              <a:rPr lang="es-EC" dirty="0" smtClean="0">
                <a:solidFill>
                  <a:schemeClr val="bg1"/>
                </a:solidFill>
              </a:rPr>
              <a:t>cliente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7301" y="2168679"/>
            <a:ext cx="2235200" cy="1317192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definir las funciones que </a:t>
            </a:r>
            <a:r>
              <a:rPr lang="es-EC" sz="2000" dirty="0" smtClean="0">
                <a:solidFill>
                  <a:schemeClr val="bg1"/>
                </a:solidFill>
              </a:rPr>
              <a:t>deben cumplir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4800" y="3337061"/>
            <a:ext cx="2235200" cy="1180348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 fontScale="85000" lnSpcReduction="20000"/>
          </a:bodyPr>
          <a:lstStyle/>
          <a:p>
            <a:r>
              <a:rPr lang="es-EC" sz="2400" dirty="0">
                <a:solidFill>
                  <a:schemeClr val="bg1"/>
                </a:solidFill>
              </a:rPr>
              <a:t>Crear un medio de </a:t>
            </a:r>
            <a:r>
              <a:rPr lang="es-EC" sz="2400" dirty="0" smtClean="0">
                <a:solidFill>
                  <a:schemeClr val="bg1"/>
                </a:solidFill>
              </a:rPr>
              <a:t>comunicación para que los clientes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89600" y="1592420"/>
            <a:ext cx="2805149" cy="1760379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en </a:t>
            </a:r>
            <a:r>
              <a:rPr lang="es-EC" sz="2400" dirty="0">
                <a:solidFill>
                  <a:schemeClr val="bg1"/>
                </a:solidFill>
              </a:rPr>
              <a:t>función de sus capacidades y habilidades,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92120" y="3347437"/>
            <a:ext cx="2805149" cy="1760379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exponer </a:t>
            </a:r>
            <a:r>
              <a:rPr lang="es-EC" sz="2400" dirty="0">
                <a:solidFill>
                  <a:schemeClr val="bg1"/>
                </a:solidFill>
              </a:rPr>
              <a:t>experiencias de cómo fue atendido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53912" y="1146716"/>
            <a:ext cx="3139688" cy="2190341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Fortalecer la comunicaciòn interna entre </a:t>
            </a:r>
            <a:r>
              <a:rPr lang="en-US" sz="2400" dirty="0" err="1" smtClean="0">
                <a:solidFill>
                  <a:schemeClr val="bg1"/>
                </a:solidFill>
              </a:rPr>
              <a:t>àreas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66507" y="3375307"/>
            <a:ext cx="3139688" cy="2190341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400" dirty="0">
                <a:solidFill>
                  <a:schemeClr val="bg1"/>
                </a:solidFill>
              </a:rPr>
              <a:t>L</a:t>
            </a:r>
            <a:r>
              <a:rPr lang="es-EC" sz="2400" dirty="0" smtClean="0">
                <a:solidFill>
                  <a:schemeClr val="bg1"/>
                </a:solidFill>
              </a:rPr>
              <a:t>a </a:t>
            </a:r>
            <a:r>
              <a:rPr lang="es-EC" sz="2400" dirty="0">
                <a:solidFill>
                  <a:schemeClr val="bg1"/>
                </a:solidFill>
              </a:rPr>
              <a:t>empresa debe </a:t>
            </a:r>
            <a:r>
              <a:rPr lang="es-EC" sz="2400" dirty="0" smtClean="0">
                <a:solidFill>
                  <a:schemeClr val="bg1"/>
                </a:solidFill>
              </a:rPr>
              <a:t>solucionar quejas, como </a:t>
            </a:r>
            <a:r>
              <a:rPr lang="es-EC" sz="2400" dirty="0">
                <a:solidFill>
                  <a:schemeClr val="bg1"/>
                </a:solidFill>
              </a:rPr>
              <a:t>una oportunidad de </a:t>
            </a:r>
            <a:r>
              <a:rPr lang="es-EC" sz="2400" dirty="0" smtClean="0">
                <a:solidFill>
                  <a:schemeClr val="bg1"/>
                </a:solidFill>
              </a:rPr>
              <a:t>crecer y competir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371427" y="-46175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1934803" y="415490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ropuesta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5801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2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77917" y="468630"/>
            <a:ext cx="9348951" cy="1480579"/>
          </a:xfrm>
        </p:spPr>
        <p:txBody>
          <a:bodyPr>
            <a:normAutofit fontScale="90000"/>
          </a:bodyPr>
          <a:lstStyle/>
          <a:p>
            <a:r>
              <a:rPr lang="es-EC" sz="45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CONCLUSIONES Y RECOMENDACIONES </a:t>
            </a:r>
            <a:r>
              <a:rPr lang="es-EC" sz="45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DE </a:t>
            </a:r>
            <a:r>
              <a:rPr lang="es-EC" sz="45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LA INVESTIGACIÓN</a:t>
            </a:r>
            <a:endParaRPr lang="en-US" sz="45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87" y="462915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para conclusiones y recomend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09" y="1949209"/>
            <a:ext cx="7330965" cy="42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9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4716" y="1578222"/>
            <a:ext cx="4134553" cy="110788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127728" y="630060"/>
            <a:ext cx="3485250" cy="843286"/>
            <a:chOff x="5219477" y="995322"/>
            <a:chExt cx="6261323" cy="1514980"/>
          </a:xfrm>
        </p:grpSpPr>
        <p:sp>
          <p:nvSpPr>
            <p:cNvPr id="40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16" y="528851"/>
            <a:ext cx="4134553" cy="11078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693574" y="561286"/>
            <a:ext cx="5596829" cy="871222"/>
            <a:chOff x="5342415" y="926948"/>
            <a:chExt cx="6372339" cy="1565169"/>
          </a:xfrm>
        </p:grpSpPr>
        <p:grpSp>
          <p:nvGrpSpPr>
            <p:cNvPr id="33" name="Group 32"/>
            <p:cNvGrpSpPr/>
            <p:nvPr/>
          </p:nvGrpSpPr>
          <p:grpSpPr>
            <a:xfrm>
              <a:off x="5342415" y="977137"/>
              <a:ext cx="6372339" cy="1514980"/>
              <a:chOff x="5219477" y="995322"/>
              <a:chExt cx="6372339" cy="1514980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0891520" y="995322"/>
                <a:ext cx="700296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219477" y="995322"/>
                <a:ext cx="5848742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036553" y="926948"/>
              <a:ext cx="5231159" cy="149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1600" dirty="0" smtClean="0"/>
                <a:t>Desconocimiento (80%) de </a:t>
              </a:r>
              <a:r>
                <a:rPr lang="es-EC" sz="1600" dirty="0"/>
                <a:t>estrategias y normas de </a:t>
              </a:r>
              <a:r>
                <a:rPr lang="es-EC" sz="1600" dirty="0" smtClean="0"/>
                <a:t>atención, así </a:t>
              </a:r>
              <a:r>
                <a:rPr lang="es-EC" sz="1600" dirty="0"/>
                <a:t>como el elevado nivel de </a:t>
              </a:r>
              <a:r>
                <a:rPr lang="es-EC" sz="1600" dirty="0" smtClean="0"/>
                <a:t>rotación (90%).</a:t>
              </a:r>
              <a:endParaRPr lang="es-EC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75412" y="531015"/>
            <a:ext cx="3124748" cy="1000576"/>
            <a:chOff x="1690777" y="2053087"/>
            <a:chExt cx="3700733" cy="1449238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9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6326" y="620025"/>
            <a:ext cx="2854057" cy="1015663"/>
            <a:chOff x="1205155" y="1050604"/>
            <a:chExt cx="5127371" cy="1824658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39" cy="182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50966" y="1166250"/>
              <a:ext cx="3781560" cy="127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dirty="0" smtClean="0">
                  <a:solidFill>
                    <a:schemeClr val="bg1"/>
                  </a:solidFill>
                </a:rPr>
                <a:t>Calidad </a:t>
              </a:r>
              <a:r>
                <a:rPr lang="es-EC" sz="2000" dirty="0">
                  <a:solidFill>
                    <a:schemeClr val="bg1"/>
                  </a:solidFill>
                </a:rPr>
                <a:t>del servicio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064265" y="2866783"/>
            <a:ext cx="3485250" cy="843286"/>
            <a:chOff x="5219477" y="995322"/>
            <a:chExt cx="6261323" cy="1514980"/>
          </a:xfrm>
        </p:grpSpPr>
        <p:sp>
          <p:nvSpPr>
            <p:cNvPr id="92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52" y="2765575"/>
            <a:ext cx="5687053" cy="1107887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4898706" y="2867320"/>
            <a:ext cx="5391697" cy="844919"/>
            <a:chOff x="5342415" y="977137"/>
            <a:chExt cx="6261323" cy="1517915"/>
          </a:xfrm>
        </p:grpSpPr>
        <p:grpSp>
          <p:nvGrpSpPr>
            <p:cNvPr id="96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8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623789" y="1002148"/>
              <a:ext cx="5796372" cy="149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1600" dirty="0" smtClean="0"/>
                <a:t>Insuficiente </a:t>
              </a:r>
              <a:r>
                <a:rPr lang="es-EC" sz="1600" dirty="0"/>
                <a:t>a pesar de poseer insumos, equipamiento e </a:t>
              </a:r>
              <a:r>
                <a:rPr lang="es-EC" sz="1600" dirty="0" smtClean="0"/>
                <a:t>instalaciones, por </a:t>
              </a:r>
              <a:r>
                <a:rPr lang="es-EC" sz="1600" dirty="0"/>
                <a:t>desinterés de directivos y personal de </a:t>
              </a:r>
              <a:r>
                <a:rPr lang="es-EC" sz="1600" dirty="0" smtClean="0"/>
                <a:t>salud (45%).</a:t>
              </a:r>
              <a:endParaRPr lang="es-EC" sz="16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011950" y="2767738"/>
            <a:ext cx="3188210" cy="1000576"/>
            <a:chOff x="1690777" y="2053087"/>
            <a:chExt cx="3700733" cy="1449238"/>
          </a:xfrm>
          <a:effectLst/>
        </p:grpSpPr>
        <p:sp>
          <p:nvSpPr>
            <p:cNvPr id="101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075412" y="2761635"/>
            <a:ext cx="2736800" cy="865931"/>
            <a:chOff x="1205155" y="1050604"/>
            <a:chExt cx="4916716" cy="1555662"/>
          </a:xfrm>
        </p:grpSpPr>
        <p:sp>
          <p:nvSpPr>
            <p:cNvPr id="105" name="TextBox 104"/>
            <p:cNvSpPr txBox="1"/>
            <p:nvPr/>
          </p:nvSpPr>
          <p:spPr>
            <a:xfrm>
              <a:off x="1205155" y="1050604"/>
              <a:ext cx="1056639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340311" y="1334535"/>
              <a:ext cx="3781560" cy="127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2000" b="1" dirty="0" smtClean="0"/>
                <a:t>Gestión </a:t>
              </a:r>
              <a:r>
                <a:rPr lang="es-EC" sz="2000" b="1" dirty="0"/>
                <a:t>administrativa 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 rot="10800000">
            <a:off x="4928004" y="1745381"/>
            <a:ext cx="3485250" cy="843286"/>
            <a:chOff x="5219477" y="995322"/>
            <a:chExt cx="6261323" cy="1514980"/>
          </a:xfrm>
        </p:grpSpPr>
        <p:sp>
          <p:nvSpPr>
            <p:cNvPr id="109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91471" y="1690688"/>
            <a:ext cx="3485250" cy="871225"/>
            <a:chOff x="1848457" y="2288831"/>
            <a:chExt cx="4647000" cy="1161633"/>
          </a:xfrm>
        </p:grpSpPr>
        <p:grpSp>
          <p:nvGrpSpPr>
            <p:cNvPr id="112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4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380258" y="2342468"/>
              <a:ext cx="39391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1600" dirty="0"/>
                <a:t>Se evaluó baja (35%), </a:t>
              </a:r>
              <a:r>
                <a:rPr lang="es-EC" sz="1600" dirty="0" smtClean="0"/>
                <a:t>inexistente </a:t>
              </a:r>
              <a:r>
                <a:rPr lang="es-EC" sz="1600" dirty="0"/>
                <a:t>nivel de   comunicación e </a:t>
              </a:r>
              <a:r>
                <a:rPr lang="es-EC" sz="1600" dirty="0" smtClean="0"/>
                <a:t>información</a:t>
              </a:r>
              <a:endParaRPr lang="es-EC" sz="16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 rot="10800000">
            <a:off x="5226080" y="1611948"/>
            <a:ext cx="5064324" cy="1000576"/>
            <a:chOff x="1690777" y="2053087"/>
            <a:chExt cx="3700733" cy="1449238"/>
          </a:xfrm>
          <a:effectLst/>
        </p:grpSpPr>
        <p:sp>
          <p:nvSpPr>
            <p:cNvPr id="117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576939" y="1663131"/>
            <a:ext cx="4515242" cy="870843"/>
            <a:chOff x="1355796" y="680693"/>
            <a:chExt cx="4564388" cy="2741591"/>
          </a:xfrm>
        </p:grpSpPr>
        <p:sp>
          <p:nvSpPr>
            <p:cNvPr id="121" name="TextBox 120"/>
            <p:cNvSpPr txBox="1"/>
            <p:nvPr/>
          </p:nvSpPr>
          <p:spPr>
            <a:xfrm>
              <a:off x="5282238" y="680693"/>
              <a:ext cx="637946" cy="274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/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55796" y="1473049"/>
              <a:ext cx="3827809" cy="125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2000" b="1" dirty="0" smtClean="0"/>
                <a:t>Satisfacción de Pacientes</a:t>
              </a:r>
              <a:endParaRPr lang="es-EC" sz="2000" b="1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0425" y="3910889"/>
            <a:ext cx="4134553" cy="110788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0800000">
            <a:off x="4879541" y="4001922"/>
            <a:ext cx="3485250" cy="843286"/>
            <a:chOff x="5219477" y="995322"/>
            <a:chExt cx="6261323" cy="1514980"/>
          </a:xfrm>
        </p:grpSpPr>
        <p:sp>
          <p:nvSpPr>
            <p:cNvPr id="56" name="Freeform: Shape 55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7179" y="3993269"/>
            <a:ext cx="3485250" cy="861774"/>
            <a:chOff x="1848457" y="2277292"/>
            <a:chExt cx="4647000" cy="1149031"/>
          </a:xfrm>
        </p:grpSpPr>
        <p:grpSp>
          <p:nvGrpSpPr>
            <p:cNvPr id="59" name="Group 58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385981" y="2277292"/>
              <a:ext cx="3860249" cy="114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1600" dirty="0"/>
                <a:t>No </a:t>
              </a:r>
              <a:r>
                <a:rPr lang="es-EC" sz="1600" dirty="0" smtClean="0"/>
                <a:t>uso </a:t>
              </a:r>
              <a:r>
                <a:rPr lang="es-EC" sz="1600" dirty="0"/>
                <a:t>(80</a:t>
              </a:r>
              <a:r>
                <a:rPr lang="es-EC" sz="1600" dirty="0" smtClean="0"/>
                <a:t>%) no garantiza </a:t>
              </a:r>
              <a:r>
                <a:rPr lang="es-EC" sz="1600" dirty="0"/>
                <a:t>incremento </a:t>
              </a:r>
              <a:r>
                <a:rPr lang="es-EC" sz="1600" dirty="0" smtClean="0"/>
                <a:t>de </a:t>
              </a:r>
              <a:r>
                <a:rPr lang="es-EC" sz="1600" dirty="0"/>
                <a:t>niveles de calidad en la atención</a:t>
              </a:r>
              <a:r>
                <a:rPr lang="es-EC" dirty="0"/>
                <a:t>.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5221454" y="3870337"/>
            <a:ext cx="5068612" cy="1000576"/>
            <a:chOff x="1690777" y="2053087"/>
            <a:chExt cx="3700733" cy="1449238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64" name="Freeform: Shape 6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779241" y="3894208"/>
            <a:ext cx="4818657" cy="854080"/>
            <a:chOff x="1432752" y="934117"/>
            <a:chExt cx="4390196" cy="1534371"/>
          </a:xfrm>
        </p:grpSpPr>
        <p:sp>
          <p:nvSpPr>
            <p:cNvPr id="68" name="TextBox 67"/>
            <p:cNvSpPr txBox="1"/>
            <p:nvPr/>
          </p:nvSpPr>
          <p:spPr>
            <a:xfrm>
              <a:off x="4636620" y="934117"/>
              <a:ext cx="725578" cy="15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32752" y="1341900"/>
              <a:ext cx="4390196" cy="71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2000" b="1" dirty="0" smtClean="0">
                  <a:solidFill>
                    <a:schemeClr val="bg1"/>
                  </a:solidFill>
                </a:rPr>
                <a:t>Uso de Modelos de Gestión</a:t>
              </a:r>
              <a:endParaRPr lang="es-EC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543291" y="5472752"/>
            <a:ext cx="9144000" cy="1091821"/>
          </a:xfrm>
          <a:prstGeom prst="rect">
            <a:avLst/>
          </a:prstGeom>
          <a:solidFill>
            <a:srgbClr val="0070C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tIns="137160" rIns="205740" rtlCol="0" anchor="t" anchorCtr="0"/>
          <a:lstStyle/>
          <a:p>
            <a:endParaRPr lang="es-ES" sz="1400" b="1" dirty="0" smtClean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 smtClean="0">
                <a:solidFill>
                  <a:schemeClr val="bg1"/>
                </a:solidFill>
              </a:rPr>
              <a:t>                  </a:t>
            </a:r>
            <a:r>
              <a:rPr lang="es-ES" sz="3200" b="1" dirty="0" err="1" smtClean="0">
                <a:solidFill>
                  <a:schemeClr val="bg1"/>
                </a:solidFill>
              </a:rPr>
              <a:t>onclusiones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2" name="3 CuadroTexto"/>
          <p:cNvSpPr txBox="1"/>
          <p:nvPr/>
        </p:nvSpPr>
        <p:spPr>
          <a:xfrm>
            <a:off x="543291" y="5087638"/>
            <a:ext cx="998991" cy="18620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11500" b="1" dirty="0" smtClean="0">
                <a:solidFill>
                  <a:schemeClr val="bg1"/>
                </a:solidFill>
              </a:rPr>
              <a:t>C</a:t>
            </a:r>
            <a:endParaRPr lang="es-ES" sz="115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23"/>
          <p:cNvCxnSpPr/>
          <p:nvPr/>
        </p:nvCxnSpPr>
        <p:spPr>
          <a:xfrm>
            <a:off x="9286988" y="1730916"/>
            <a:ext cx="0" cy="638653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3"/>
          <p:cNvCxnSpPr/>
          <p:nvPr/>
        </p:nvCxnSpPr>
        <p:spPr>
          <a:xfrm>
            <a:off x="9363533" y="4066024"/>
            <a:ext cx="0" cy="638653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-3.7037E-7 L 0.00833 -3.7037E-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7037E-7 L 2.5E-6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 3.7037E-6 L 0.00833 3.7037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81 3.33333E-6 L 3.33333E-6 3.33333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73396" y="-246603"/>
            <a:ext cx="971741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 rtlCol="0">
            <a:spAutoFit/>
          </a:bodyPr>
          <a:lstStyle/>
          <a:p>
            <a:r>
              <a:rPr lang="es-ES" sz="8800" b="1" dirty="0"/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46063" y="215062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ecomendaciones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1887785"/>
              </p:ext>
            </p:extLst>
          </p:nvPr>
        </p:nvGraphicFramePr>
        <p:xfrm>
          <a:off x="441434" y="939588"/>
          <a:ext cx="10957035" cy="591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72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GRA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1051"/>
          </a:xfrm>
          <a:prstGeom prst="rect">
            <a:avLst/>
          </a:prstGeom>
        </p:spPr>
      </p:pic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07" y="0"/>
            <a:ext cx="1534511" cy="15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6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35 Rectángulo"/>
          <p:cNvSpPr/>
          <p:nvPr/>
        </p:nvSpPr>
        <p:spPr>
          <a:xfrm>
            <a:off x="1651574" y="2955034"/>
            <a:ext cx="8137145" cy="110604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 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CALIDAD 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SERVICIO DE SALUD DE LOS CENTROS DE DIALISIS PRIVADAS DE LA CIUDAD DE QUITO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19 Rectángulo"/>
          <p:cNvSpPr/>
          <p:nvPr/>
        </p:nvSpPr>
        <p:spPr>
          <a:xfrm>
            <a:off x="4589084" y="1497753"/>
            <a:ext cx="1479299" cy="12498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Incorrecto manejo de los protocolos de atención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33 Conector recto de flecha"/>
          <p:cNvCxnSpPr/>
          <p:nvPr/>
        </p:nvCxnSpPr>
        <p:spPr>
          <a:xfrm>
            <a:off x="9071561" y="2530682"/>
            <a:ext cx="50914" cy="452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2 Rectángulo"/>
          <p:cNvSpPr/>
          <p:nvPr/>
        </p:nvSpPr>
        <p:spPr>
          <a:xfrm>
            <a:off x="1303594" y="1505905"/>
            <a:ext cx="1453943" cy="121318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 calidad de atención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38 Rectángulo"/>
          <p:cNvSpPr/>
          <p:nvPr/>
        </p:nvSpPr>
        <p:spPr>
          <a:xfrm>
            <a:off x="6276378" y="4247558"/>
            <a:ext cx="2211275" cy="152227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Poca comunicación entre las áreas y escasa 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del personal sobre la humanización y atención del paciente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40 Rectángulo"/>
          <p:cNvSpPr/>
          <p:nvPr/>
        </p:nvSpPr>
        <p:spPr>
          <a:xfrm>
            <a:off x="1535953" y="4224822"/>
            <a:ext cx="1556033" cy="15351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Bajo rendimiento laboral dado por la sobrecarga de trabajo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4 Rectángulo"/>
          <p:cNvSpPr/>
          <p:nvPr/>
        </p:nvSpPr>
        <p:spPr>
          <a:xfrm>
            <a:off x="6149279" y="1493308"/>
            <a:ext cx="1479299" cy="12498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ineficiente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4 Rectángulo"/>
          <p:cNvSpPr/>
          <p:nvPr/>
        </p:nvSpPr>
        <p:spPr>
          <a:xfrm>
            <a:off x="7788541" y="1485129"/>
            <a:ext cx="1479299" cy="12498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Procesos ineficientes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Conector recto de flecha 35"/>
          <p:cNvCxnSpPr>
            <a:stCxn id="30" idx="2"/>
          </p:cNvCxnSpPr>
          <p:nvPr/>
        </p:nvCxnSpPr>
        <p:spPr>
          <a:xfrm>
            <a:off x="2030566" y="2719090"/>
            <a:ext cx="23896" cy="280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3668633" y="2746098"/>
            <a:ext cx="9698" cy="253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5579390" y="2719089"/>
            <a:ext cx="15499" cy="264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7113722" y="2777511"/>
            <a:ext cx="15498" cy="180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2 Rectángulo"/>
          <p:cNvSpPr/>
          <p:nvPr/>
        </p:nvSpPr>
        <p:spPr>
          <a:xfrm>
            <a:off x="3190946" y="4211204"/>
            <a:ext cx="1363508" cy="142583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Perfil inadecuado del personal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2 Rectángulo"/>
          <p:cNvSpPr/>
          <p:nvPr/>
        </p:nvSpPr>
        <p:spPr>
          <a:xfrm>
            <a:off x="4626119" y="4231546"/>
            <a:ext cx="1601683" cy="149299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Falta de sistema de calidad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2 Rectángulo"/>
          <p:cNvSpPr/>
          <p:nvPr/>
        </p:nvSpPr>
        <p:spPr>
          <a:xfrm>
            <a:off x="8588312" y="4256796"/>
            <a:ext cx="1375875" cy="15128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Falta de aplicación de manual de procesos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Conector recto de flecha 42"/>
          <p:cNvCxnSpPr/>
          <p:nvPr/>
        </p:nvCxnSpPr>
        <p:spPr>
          <a:xfrm flipH="1">
            <a:off x="2030565" y="3987385"/>
            <a:ext cx="23897" cy="275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>
            <a:off x="9549204" y="4061076"/>
            <a:ext cx="16043" cy="195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endCxn id="40" idx="0"/>
          </p:cNvCxnSpPr>
          <p:nvPr/>
        </p:nvCxnSpPr>
        <p:spPr>
          <a:xfrm>
            <a:off x="3862439" y="3946106"/>
            <a:ext cx="10261" cy="265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 flipH="1">
            <a:off x="5700684" y="3995936"/>
            <a:ext cx="10719" cy="285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endCxn id="31" idx="0"/>
          </p:cNvCxnSpPr>
          <p:nvPr/>
        </p:nvCxnSpPr>
        <p:spPr>
          <a:xfrm flipH="1">
            <a:off x="7382016" y="3954196"/>
            <a:ext cx="28987" cy="293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53"/>
          <p:cNvSpPr>
            <a:spLocks noChangeArrowheads="1"/>
          </p:cNvSpPr>
          <p:nvPr/>
        </p:nvSpPr>
        <p:spPr bwMode="auto">
          <a:xfrm>
            <a:off x="167242" y="-92332"/>
            <a:ext cx="194114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C" sz="1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EC" sz="1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59"/>
          <p:cNvSpPr>
            <a:spLocks noChangeArrowheads="1"/>
          </p:cNvSpPr>
          <p:nvPr/>
        </p:nvSpPr>
        <p:spPr bwMode="auto">
          <a:xfrm>
            <a:off x="567926" y="1274827"/>
            <a:ext cx="847411" cy="1969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Efecto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 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567927" y="2847416"/>
            <a:ext cx="1067604" cy="1415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 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69"/>
          <p:cNvSpPr>
            <a:spLocks noChangeArrowheads="1"/>
          </p:cNvSpPr>
          <p:nvPr/>
        </p:nvSpPr>
        <p:spPr bwMode="auto">
          <a:xfrm>
            <a:off x="567927" y="3957798"/>
            <a:ext cx="972854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Causa 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4 CuadroTexto"/>
          <p:cNvSpPr txBox="1"/>
          <p:nvPr/>
        </p:nvSpPr>
        <p:spPr>
          <a:xfrm>
            <a:off x="2291624" y="677033"/>
            <a:ext cx="35089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rbol </a:t>
            </a:r>
            <a:r>
              <a:rPr lang="es-ES" sz="2800" dirty="0" smtClean="0"/>
              <a:t>de</a:t>
            </a:r>
            <a:r>
              <a:rPr lang="es-ES" sz="3200" dirty="0" smtClean="0"/>
              <a:t> Problema</a:t>
            </a:r>
          </a:p>
        </p:txBody>
      </p:sp>
      <p:sp>
        <p:nvSpPr>
          <p:cNvPr id="66" name="3 CuadroTexto"/>
          <p:cNvSpPr txBox="1"/>
          <p:nvPr/>
        </p:nvSpPr>
        <p:spPr>
          <a:xfrm>
            <a:off x="1294280" y="208527"/>
            <a:ext cx="957089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ES" sz="7200" dirty="0"/>
              <a:t>A</a:t>
            </a:r>
          </a:p>
        </p:txBody>
      </p:sp>
      <p:sp>
        <p:nvSpPr>
          <p:cNvPr id="33" name="24 Rectángulo"/>
          <p:cNvSpPr/>
          <p:nvPr/>
        </p:nvSpPr>
        <p:spPr>
          <a:xfrm>
            <a:off x="2965214" y="1498105"/>
            <a:ext cx="1629761" cy="124790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Escasa producción laboral y altos </a:t>
            </a: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ausentismo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2 Rectángulo"/>
          <p:cNvSpPr/>
          <p:nvPr/>
        </p:nvSpPr>
        <p:spPr>
          <a:xfrm>
            <a:off x="1382837" y="1505816"/>
            <a:ext cx="1453943" cy="121318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 calidad de atención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56228" y="-32470"/>
            <a:ext cx="121860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 smtClean="0">
                <a:solidFill>
                  <a:schemeClr val="accent4"/>
                </a:solidFill>
              </a:rPr>
              <a:t>M</a:t>
            </a:r>
            <a:endParaRPr lang="es-ES" sz="8800" b="1" dirty="0">
              <a:solidFill>
                <a:schemeClr val="accent4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43001" y="536977"/>
            <a:ext cx="542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 smtClean="0">
                <a:solidFill>
                  <a:schemeClr val="accent4"/>
                </a:solidFill>
              </a:rPr>
              <a:t>atriz</a:t>
            </a:r>
            <a:r>
              <a:rPr lang="es-ES" sz="2800" b="1" dirty="0" smtClean="0">
                <a:solidFill>
                  <a:schemeClr val="accent4"/>
                </a:solidFill>
              </a:rPr>
              <a:t> de Síntesis del Marco Teórico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78" y="74062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89520"/>
              </p:ext>
            </p:extLst>
          </p:nvPr>
        </p:nvGraphicFramePr>
        <p:xfrm>
          <a:off x="468358" y="1126501"/>
          <a:ext cx="11619186" cy="598526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453593"/>
                <a:gridCol w="1942255"/>
                <a:gridCol w="2769745"/>
                <a:gridCol w="3453593"/>
              </a:tblGrid>
              <a:tr h="406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AUTOR</a:t>
                      </a:r>
                      <a:endParaRPr lang="es-EC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TEORIA BASE 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NOMBRE 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VARIABLES </a:t>
                      </a:r>
                      <a:endParaRPr lang="es-EC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02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K. López-Revuelta*, S. Lorenzo**, E. </a:t>
                      </a:r>
                      <a:r>
                        <a:rPr lang="es-EC" sz="1900" dirty="0" err="1">
                          <a:effectLst/>
                        </a:rPr>
                        <a:t>Gruss</a:t>
                      </a:r>
                      <a:r>
                        <a:rPr lang="es-EC" sz="1900" dirty="0">
                          <a:effectLst/>
                        </a:rPr>
                        <a:t>*, M. V. Garrido* y J. A. Moreno Barbas*</a:t>
                      </a:r>
                      <a:endParaRPr lang="es-EC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 smtClean="0">
                          <a:effectLst/>
                        </a:rPr>
                        <a:t>Teoría de la calidad de Edward Deming</a:t>
                      </a: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Aplicación de la gestión por procesos en</a:t>
                      </a:r>
                      <a:br>
                        <a:rPr lang="es-EC" sz="1900" dirty="0">
                          <a:effectLst/>
                        </a:rPr>
                      </a:br>
                      <a:r>
                        <a:rPr lang="es-EC" sz="1900" dirty="0">
                          <a:effectLst/>
                        </a:rPr>
                        <a:t>nefrología. Gestión del proceso</a:t>
                      </a:r>
                      <a:br>
                        <a:rPr lang="es-EC" sz="1900" dirty="0">
                          <a:effectLst/>
                        </a:rPr>
                      </a:br>
                      <a:r>
                        <a:rPr lang="es-EC" sz="1900" dirty="0">
                          <a:effectLst/>
                        </a:rPr>
                        <a:t>hemodiálisis</a:t>
                      </a:r>
                      <a:endParaRPr lang="es-EC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Gestión por procesos</a:t>
                      </a:r>
                      <a:endParaRPr lang="es-EC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0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Hemodiálisis</a:t>
                      </a:r>
                      <a:endParaRPr lang="es-EC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9080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Gestión de la Calidad de Servicio</a:t>
                      </a:r>
                      <a:endParaRPr lang="es-EC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02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Dr. Eduardo Ducasse, Dr. Eduardo Celia, Dr. Jorge Mercanti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Teoría de la calidad por procesos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GESTION POR PROCESOS EN HEMODIALISIS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Gestión de la calidad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0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Calidad del servicio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15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Asistencia sanitaria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02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MsC. Gustavo Estenoz Odio 1 y MsC. Mayra Álvarez Peña 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Teoría de la calidad total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Control y gestión de calidad en hemodiálisis </a:t>
                      </a:r>
                      <a:endParaRPr lang="es-EC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Gestión de la calidad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0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Indicadores sanitarios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0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Control de calidad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74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Pedro Jiménez Almonacida</a:t>
                      </a:r>
                      <a:br>
                        <a:rPr lang="es-EC" sz="1900">
                          <a:effectLst/>
                        </a:rPr>
                      </a:br>
                      <a:r>
                        <a:rPr lang="es-EC" sz="1900">
                          <a:effectLst/>
                        </a:rPr>
                        <a:t>, Enrique Grussb</a:t>
                      </a:r>
                      <a:br>
                        <a:rPr lang="es-EC" sz="1900">
                          <a:effectLst/>
                        </a:rPr>
                      </a:br>
                      <a:r>
                        <a:rPr lang="es-EC" sz="1900">
                          <a:effectLst/>
                        </a:rPr>
                        <a:t>, Susana Lorenzoc</a:t>
                      </a:r>
                      <a:br>
                        <a:rPr lang="es-EC" sz="1900">
                          <a:effectLst/>
                        </a:rPr>
                      </a:br>
                      <a:r>
                        <a:rPr lang="es-EC" sz="1900">
                          <a:effectLst/>
                        </a:rPr>
                        <a:t>, Manuel Lasalaa</a:t>
                      </a:r>
                      <a:br>
                        <a:rPr lang="es-EC" sz="1900">
                          <a:effectLst/>
                        </a:rPr>
                      </a:br>
                      <a:r>
                        <a:rPr lang="es-EC" sz="1900">
                          <a:effectLst/>
                        </a:rPr>
                        <a:t>,Teresa Hernándezd</a:t>
                      </a:r>
                      <a:br>
                        <a:rPr lang="es-EC" sz="1900">
                          <a:effectLst/>
                        </a:rPr>
                      </a:br>
                      <a:r>
                        <a:rPr lang="es-EC" sz="1900">
                          <a:effectLst/>
                        </a:rPr>
                        <a:t>, José Portolésb</a:t>
                      </a:r>
                      <a:br>
                        <a:rPr lang="es-EC" sz="1900">
                          <a:effectLst/>
                        </a:rPr>
                      </a:b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Gestión administrativa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>
                          <a:effectLst/>
                        </a:rPr>
                        <a:t>Definición de procesos e indicadores</a:t>
                      </a:r>
                      <a:br>
                        <a:rPr lang="es-EC" sz="1900">
                          <a:effectLst/>
                        </a:rPr>
                      </a:br>
                      <a:r>
                        <a:rPr lang="es-EC" sz="1900">
                          <a:effectLst/>
                        </a:rPr>
                        <a:t>para la gestión de accesos vasculares</a:t>
                      </a:r>
                      <a:br>
                        <a:rPr lang="es-EC" sz="1900">
                          <a:effectLst/>
                        </a:rPr>
                      </a:br>
                      <a:r>
                        <a:rPr lang="es-EC" sz="1900">
                          <a:effectLst/>
                        </a:rPr>
                        <a:t>para hemodiálisis</a:t>
                      </a:r>
                      <a:endParaRPr lang="es-EC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900" dirty="0">
                          <a:effectLst/>
                        </a:rPr>
                        <a:t>Capacidad de respuesta</a:t>
                      </a:r>
                      <a:endParaRPr lang="es-EC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78506" y="27825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67367" y="751100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esultados Gestión Administrativa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 r="53982"/>
          <a:stretch/>
        </p:blipFill>
        <p:spPr bwMode="auto">
          <a:xfrm>
            <a:off x="496841" y="1345701"/>
            <a:ext cx="11009044" cy="495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24" y="2782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11176" y="41892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41599" y="721685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esultados Gestión Administrativa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6" t="10208"/>
          <a:stretch/>
        </p:blipFill>
        <p:spPr bwMode="auto">
          <a:xfrm>
            <a:off x="925417" y="1244905"/>
            <a:ext cx="10909395" cy="493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66" y="20684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91" y="510670"/>
            <a:ext cx="1325224" cy="13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dial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8" y="2432103"/>
            <a:ext cx="7233522" cy="33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6"/>
          <p:cNvSpPr txBox="1">
            <a:spLocks/>
          </p:cNvSpPr>
          <p:nvPr/>
        </p:nvSpPr>
        <p:spPr>
          <a:xfrm>
            <a:off x="-38362" y="46436"/>
            <a:ext cx="9953953" cy="18703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PLANTEAMIENTO DEL PROBLEMA DE INVESTIGACIÓN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55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3836" y="112231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56368" y="835506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esultados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4 Gráfico"/>
          <p:cNvGraphicFramePr>
            <a:graphicFrameLocks/>
          </p:cNvGraphicFramePr>
          <p:nvPr>
            <p:extLst/>
          </p:nvPr>
        </p:nvGraphicFramePr>
        <p:xfrm>
          <a:off x="545909" y="1241378"/>
          <a:ext cx="11130129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4" y="-13197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65768" y="13757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445602" y="677977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esultados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Gráfico"/>
          <p:cNvGraphicFramePr>
            <a:graphicFrameLocks/>
          </p:cNvGraphicFramePr>
          <p:nvPr>
            <p:extLst/>
          </p:nvPr>
        </p:nvGraphicFramePr>
        <p:xfrm>
          <a:off x="342900" y="1104900"/>
          <a:ext cx="114935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20" y="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31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38184" y="-14378"/>
            <a:ext cx="97174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>
                <a:solidFill>
                  <a:schemeClr val="accent4"/>
                </a:solidFill>
              </a:rPr>
              <a:t>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30630" y="708897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esultados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Gráfico"/>
          <p:cNvGraphicFramePr>
            <a:graphicFrameLocks/>
          </p:cNvGraphicFramePr>
          <p:nvPr>
            <p:extLst/>
          </p:nvPr>
        </p:nvGraphicFramePr>
        <p:xfrm>
          <a:off x="368300" y="1117600"/>
          <a:ext cx="11480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44" y="1375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45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8729" y="-118471"/>
            <a:ext cx="984565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 smtClean="0">
                <a:solidFill>
                  <a:schemeClr val="accent4"/>
                </a:solidFill>
              </a:rPr>
              <a:t>E</a:t>
            </a:r>
            <a:endParaRPr lang="es-ES" sz="8800" b="1" dirty="0">
              <a:solidFill>
                <a:schemeClr val="accent4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74574" y="476672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  </a:t>
            </a:r>
            <a:r>
              <a:rPr lang="es-ES" sz="2800" b="1" dirty="0" err="1" smtClean="0">
                <a:solidFill>
                  <a:schemeClr val="accent4"/>
                </a:solidFill>
              </a:rPr>
              <a:t>ncuesta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114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3" y="999892"/>
            <a:ext cx="3231931" cy="53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974342" y="33929"/>
            <a:ext cx="984565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 smtClean="0">
                <a:solidFill>
                  <a:srgbClr val="C00000"/>
                </a:solidFill>
              </a:rPr>
              <a:t>E</a:t>
            </a:r>
            <a:endParaRPr lang="es-ES" sz="88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816341" y="629071"/>
            <a:ext cx="148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 smtClean="0">
                <a:solidFill>
                  <a:srgbClr val="C00000"/>
                </a:solidFill>
              </a:rPr>
              <a:t>ntrevista</a:t>
            </a:r>
            <a:endParaRPr lang="es-ES" sz="2800" b="1" dirty="0">
              <a:solidFill>
                <a:srgbClr val="C00000"/>
              </a:solidFill>
            </a:endParaRPr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7" y="1176023"/>
            <a:ext cx="3862552" cy="5394548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76" y="1152291"/>
            <a:ext cx="3689131" cy="52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75143" y="0"/>
            <a:ext cx="955711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 smtClean="0"/>
              <a:t>H</a:t>
            </a:r>
            <a:endParaRPr lang="es-ES" sz="8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431468" y="476672"/>
            <a:ext cx="389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allazgos investigativos</a:t>
            </a:r>
            <a:endParaRPr lang="es-ES" sz="2800" b="1" dirty="0"/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0" y="1375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47618"/>
              </p:ext>
            </p:extLst>
          </p:nvPr>
        </p:nvGraphicFramePr>
        <p:xfrm>
          <a:off x="254001" y="1180158"/>
          <a:ext cx="11284585" cy="54527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25464"/>
                <a:gridCol w="3452058"/>
                <a:gridCol w="3452058"/>
                <a:gridCol w="1355005"/>
              </a:tblGrid>
              <a:tr h="20937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Seguridad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Comportamiento confiable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 desacuerdo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67,3%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1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Seguridad de procedimientos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72,0%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Amabilidad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Totalmente 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78,7%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Conocimientos suficientes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Totalmente 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81,0%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Empatía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Atención personalizada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 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79,6%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9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Preocupación intereses del paciente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Totalmente 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72,0%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Necesidades específicas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Totalmente 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76,8%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Capacidad de respuesta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Información precisa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72,5%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Rapidez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78,7%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Disposición de ayuda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60,7%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Preocupación por el cliente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Totalmente de acuerdo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70,1%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Satisfacción del paciente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Reclamos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74,2%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Factores de reclamo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Maltrato del personal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68,5%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Medidas tomadas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Ignorar las quejas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64,0%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1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Calificación de la atención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Retrasos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Falta de capacitación del personal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64,0%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1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Medidas tomadas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Extender los horarios de trabajo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77,5%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Sistema de calidad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Problemas de calidad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72,0%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Tipos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Personal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71,9%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Mensual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68,5%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8" marR="340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7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urved Connector 8"/>
          <p:cNvCxnSpPr>
            <a:stCxn id="4" idx="0"/>
            <a:endCxn id="8" idx="4"/>
          </p:cNvCxnSpPr>
          <p:nvPr/>
        </p:nvCxnSpPr>
        <p:spPr>
          <a:xfrm rot="5400000" flipH="1" flipV="1">
            <a:off x="3142903" y="1330689"/>
            <a:ext cx="1840636" cy="4401733"/>
          </a:xfrm>
          <a:prstGeom prst="curvedConnector3">
            <a:avLst>
              <a:gd name="adj1" fmla="val 50000"/>
            </a:avLst>
          </a:prstGeom>
          <a:ln w="13970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838940" y="641445"/>
            <a:ext cx="2850295" cy="19697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contrasting" dir="t"/>
          </a:scene3d>
          <a:sp3d prstMaterial="softEdge">
            <a:bevelT w="120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/>
          </a:bodyPr>
          <a:lstStyle/>
          <a:p>
            <a:pPr algn="ctr"/>
            <a:r>
              <a:rPr lang="es-EC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PROPUESTA DEL PROYECTO DE TITULACIÒN </a:t>
            </a:r>
            <a:endParaRPr lang="en-US" sz="1867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7" name="Curved Connector 56"/>
          <p:cNvCxnSpPr>
            <a:stCxn id="5" idx="0"/>
            <a:endCxn id="8" idx="4"/>
          </p:cNvCxnSpPr>
          <p:nvPr/>
        </p:nvCxnSpPr>
        <p:spPr>
          <a:xfrm rot="5400000" flipH="1" flipV="1">
            <a:off x="5311960" y="3563365"/>
            <a:ext cx="1904256" cy="12700"/>
          </a:xfrm>
          <a:prstGeom prst="curvedConnector3">
            <a:avLst>
              <a:gd name="adj1" fmla="val 50000"/>
            </a:avLst>
          </a:prstGeom>
          <a:ln w="1397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9" idx="0"/>
            <a:endCxn id="8" idx="4"/>
          </p:cNvCxnSpPr>
          <p:nvPr/>
        </p:nvCxnSpPr>
        <p:spPr>
          <a:xfrm flipH="1" flipV="1">
            <a:off x="6264088" y="2611237"/>
            <a:ext cx="3647696" cy="1840636"/>
          </a:xfrm>
          <a:prstGeom prst="straightConnector1">
            <a:avLst/>
          </a:prstGeom>
          <a:ln w="13970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98801" y="4451873"/>
            <a:ext cx="2527108" cy="1976220"/>
          </a:xfrm>
          <a:prstGeom prst="roundRect">
            <a:avLst>
              <a:gd name="adj" fmla="val 295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contrasting" dir="t"/>
          </a:scene3d>
          <a:sp3d prstMaterial="softEdge">
            <a:bevelT w="120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92500" lnSpcReduction="20000"/>
          </a:bodyPr>
          <a:lstStyle/>
          <a:p>
            <a:pPr lvl="0" algn="ctr"/>
            <a:r>
              <a:rPr lang="es-EC" sz="2000" dirty="0"/>
              <a:t>El cliente bien atendido </a:t>
            </a:r>
            <a:r>
              <a:rPr lang="es-EC" sz="2000" dirty="0" smtClean="0"/>
              <a:t>puede recomendar a clientes potenciales, la satisfacción del cliente debe ser alta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00534" y="4515493"/>
            <a:ext cx="2527108" cy="1976220"/>
          </a:xfrm>
          <a:prstGeom prst="roundRect">
            <a:avLst>
              <a:gd name="adj" fmla="val 261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contrasting" dir="t"/>
          </a:scene3d>
          <a:sp3d prstMaterial="softEdge">
            <a:bevelT w="120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lnSpcReduction="10000"/>
          </a:bodyPr>
          <a:lstStyle/>
          <a:p>
            <a:pPr lvl="0"/>
            <a:r>
              <a:rPr lang="es-EC" sz="2000" dirty="0"/>
              <a:t>La capacitación en la atención al cliente puede fortalecer el desarrollo de toda </a:t>
            </a:r>
            <a:r>
              <a:rPr lang="es-EC" sz="2000" dirty="0" smtClean="0"/>
              <a:t>compañía.  </a:t>
            </a:r>
            <a:endParaRPr lang="es-EC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8648230" y="4451873"/>
            <a:ext cx="2527108" cy="1976220"/>
          </a:xfrm>
          <a:prstGeom prst="roundRect">
            <a:avLst>
              <a:gd name="adj" fmla="val 330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contrasting" dir="t"/>
          </a:scene3d>
          <a:sp3d prstMaterial="softEdge">
            <a:bevelT w="120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85000" lnSpcReduction="20000"/>
          </a:bodyPr>
          <a:lstStyle/>
          <a:p>
            <a:pPr lvl="0"/>
            <a:r>
              <a:rPr lang="es-EC" sz="2000" dirty="0"/>
              <a:t>Los centros especializados en diálisis</a:t>
            </a:r>
            <a:r>
              <a:rPr lang="es-EC" sz="2000" dirty="0" smtClean="0"/>
              <a:t>, </a:t>
            </a:r>
            <a:r>
              <a:rPr lang="es-EC" sz="2000" dirty="0"/>
              <a:t>poseen una actividad económica </a:t>
            </a:r>
            <a:r>
              <a:rPr lang="es-EC" sz="2000" dirty="0" smtClean="0"/>
              <a:t>a </a:t>
            </a:r>
            <a:r>
              <a:rPr lang="es-EC" sz="2000" dirty="0"/>
              <a:t>los continuos cambios de los mercados nacionales e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8406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71427" y="-46175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34803" y="415490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ropuesta</a:t>
            </a:r>
            <a:endParaRPr lang="es-ES" sz="2800" b="1" dirty="0"/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9" y="999786"/>
            <a:ext cx="10618032" cy="5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8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71427" y="-46175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34803" y="415490"/>
            <a:ext cx="149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ropuesta</a:t>
            </a:r>
            <a:endParaRPr lang="es-ES" sz="2800" b="1" dirty="0"/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0" y="1123628"/>
            <a:ext cx="10805109" cy="53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7762" y="282331"/>
            <a:ext cx="878767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/>
              <a:t>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77145" y="600408"/>
            <a:ext cx="176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   </a:t>
            </a:r>
            <a:r>
              <a:rPr lang="es-ES" sz="2800" b="1" dirty="0" err="1" smtClean="0"/>
              <a:t>ropuesta</a:t>
            </a:r>
            <a:endParaRPr lang="es-ES" sz="2800" b="1" dirty="0"/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96" y="197798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5" y="1400374"/>
            <a:ext cx="11220011" cy="48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76200"/>
            <a:ext cx="2384314" cy="7010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5384806" y="-60457"/>
            <a:ext cx="4291457" cy="699465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75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37" name="Rectangle 36"/>
          <p:cNvSpPr/>
          <p:nvPr/>
        </p:nvSpPr>
        <p:spPr>
          <a:xfrm>
            <a:off x="5186479" y="2931482"/>
            <a:ext cx="404804" cy="1058969"/>
          </a:xfrm>
          <a:custGeom>
            <a:avLst/>
            <a:gdLst>
              <a:gd name="connsiteX0" fmla="*/ 0 w 456210"/>
              <a:gd name="connsiteY0" fmla="*/ 0 h 1130370"/>
              <a:gd name="connsiteX1" fmla="*/ 456210 w 456210"/>
              <a:gd name="connsiteY1" fmla="*/ 0 h 1130370"/>
              <a:gd name="connsiteX2" fmla="*/ 456210 w 456210"/>
              <a:gd name="connsiteY2" fmla="*/ 1130370 h 1130370"/>
              <a:gd name="connsiteX3" fmla="*/ 0 w 456210"/>
              <a:gd name="connsiteY3" fmla="*/ 1130370 h 1130370"/>
              <a:gd name="connsiteX4" fmla="*/ 0 w 456210"/>
              <a:gd name="connsiteY4" fmla="*/ 0 h 1130370"/>
              <a:gd name="connsiteX0" fmla="*/ 0 w 456210"/>
              <a:gd name="connsiteY0" fmla="*/ 296884 h 1427254"/>
              <a:gd name="connsiteX1" fmla="*/ 456210 w 456210"/>
              <a:gd name="connsiteY1" fmla="*/ 0 h 1427254"/>
              <a:gd name="connsiteX2" fmla="*/ 456210 w 456210"/>
              <a:gd name="connsiteY2" fmla="*/ 1427254 h 1427254"/>
              <a:gd name="connsiteX3" fmla="*/ 0 w 456210"/>
              <a:gd name="connsiteY3" fmla="*/ 1427254 h 1427254"/>
              <a:gd name="connsiteX4" fmla="*/ 0 w 456210"/>
              <a:gd name="connsiteY4" fmla="*/ 296884 h 1427254"/>
              <a:gd name="connsiteX0" fmla="*/ 0 w 456210"/>
              <a:gd name="connsiteY0" fmla="*/ 296884 h 1730075"/>
              <a:gd name="connsiteX1" fmla="*/ 456210 w 456210"/>
              <a:gd name="connsiteY1" fmla="*/ 0 h 1730075"/>
              <a:gd name="connsiteX2" fmla="*/ 450272 w 456210"/>
              <a:gd name="connsiteY2" fmla="*/ 1730075 h 1730075"/>
              <a:gd name="connsiteX3" fmla="*/ 0 w 456210"/>
              <a:gd name="connsiteY3" fmla="*/ 1427254 h 1730075"/>
              <a:gd name="connsiteX4" fmla="*/ 0 w 456210"/>
              <a:gd name="connsiteY4" fmla="*/ 296884 h 1730075"/>
              <a:gd name="connsiteX0" fmla="*/ 0 w 450843"/>
              <a:gd name="connsiteY0" fmla="*/ 302822 h 1736013"/>
              <a:gd name="connsiteX1" fmla="*/ 450273 w 450843"/>
              <a:gd name="connsiteY1" fmla="*/ 0 h 1736013"/>
              <a:gd name="connsiteX2" fmla="*/ 450272 w 450843"/>
              <a:gd name="connsiteY2" fmla="*/ 1736013 h 1736013"/>
              <a:gd name="connsiteX3" fmla="*/ 0 w 450843"/>
              <a:gd name="connsiteY3" fmla="*/ 1433192 h 1736013"/>
              <a:gd name="connsiteX4" fmla="*/ 0 w 450843"/>
              <a:gd name="connsiteY4" fmla="*/ 302822 h 173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43" h="1736013">
                <a:moveTo>
                  <a:pt x="0" y="302822"/>
                </a:moveTo>
                <a:lnTo>
                  <a:pt x="450273" y="0"/>
                </a:lnTo>
                <a:cubicBezTo>
                  <a:pt x="448294" y="576692"/>
                  <a:pt x="452251" y="1159321"/>
                  <a:pt x="450272" y="1736013"/>
                </a:cubicBezTo>
                <a:lnTo>
                  <a:pt x="0" y="1433192"/>
                </a:lnTo>
                <a:lnTo>
                  <a:pt x="0" y="302822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9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34" name="Rectangle 33"/>
          <p:cNvSpPr/>
          <p:nvPr/>
        </p:nvSpPr>
        <p:spPr>
          <a:xfrm>
            <a:off x="2384313" y="3108828"/>
            <a:ext cx="2796852" cy="693000"/>
          </a:xfrm>
          <a:prstGeom prst="rect">
            <a:avLst/>
          </a:pr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9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Falta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calidad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4314" y="2450413"/>
            <a:ext cx="2796852" cy="6695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Perfil inadecuado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endParaRPr lang="es-EC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184753" y="1859132"/>
            <a:ext cx="404009" cy="1260831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  <a:gd name="connsiteX0" fmla="*/ 0 w 408878"/>
              <a:gd name="connsiteY0" fmla="*/ 256369 h 765482"/>
              <a:gd name="connsiteX1" fmla="*/ 408878 w 408878"/>
              <a:gd name="connsiteY1" fmla="*/ 0 h 765482"/>
              <a:gd name="connsiteX2" fmla="*/ 408878 w 408878"/>
              <a:gd name="connsiteY2" fmla="*/ 651135 h 765482"/>
              <a:gd name="connsiteX3" fmla="*/ 0 w 408878"/>
              <a:gd name="connsiteY3" fmla="*/ 765482 h 765482"/>
              <a:gd name="connsiteX4" fmla="*/ 0 w 408878"/>
              <a:gd name="connsiteY4" fmla="*/ 256369 h 765482"/>
              <a:gd name="connsiteX0" fmla="*/ 0 w 408878"/>
              <a:gd name="connsiteY0" fmla="*/ 364120 h 765482"/>
              <a:gd name="connsiteX1" fmla="*/ 408878 w 408878"/>
              <a:gd name="connsiteY1" fmla="*/ 0 h 765482"/>
              <a:gd name="connsiteX2" fmla="*/ 408878 w 408878"/>
              <a:gd name="connsiteY2" fmla="*/ 651135 h 765482"/>
              <a:gd name="connsiteX3" fmla="*/ 0 w 408878"/>
              <a:gd name="connsiteY3" fmla="*/ 765482 h 765482"/>
              <a:gd name="connsiteX4" fmla="*/ 0 w 408878"/>
              <a:gd name="connsiteY4" fmla="*/ 364120 h 765482"/>
              <a:gd name="connsiteX0" fmla="*/ 0 w 408878"/>
              <a:gd name="connsiteY0" fmla="*/ 372916 h 765482"/>
              <a:gd name="connsiteX1" fmla="*/ 408878 w 408878"/>
              <a:gd name="connsiteY1" fmla="*/ 0 h 765482"/>
              <a:gd name="connsiteX2" fmla="*/ 408878 w 408878"/>
              <a:gd name="connsiteY2" fmla="*/ 651135 h 765482"/>
              <a:gd name="connsiteX3" fmla="*/ 0 w 408878"/>
              <a:gd name="connsiteY3" fmla="*/ 765482 h 765482"/>
              <a:gd name="connsiteX4" fmla="*/ 0 w 408878"/>
              <a:gd name="connsiteY4" fmla="*/ 372916 h 76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765482">
                <a:moveTo>
                  <a:pt x="0" y="372916"/>
                </a:moveTo>
                <a:lnTo>
                  <a:pt x="408878" y="0"/>
                </a:lnTo>
                <a:lnTo>
                  <a:pt x="408878" y="651135"/>
                </a:lnTo>
                <a:lnTo>
                  <a:pt x="0" y="765482"/>
                </a:lnTo>
                <a:lnTo>
                  <a:pt x="0" y="3729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2392115" y="3764886"/>
            <a:ext cx="2800368" cy="661387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Poca comunicación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escasa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91287" y="2903397"/>
            <a:ext cx="4083822" cy="1059459"/>
          </a:xfrm>
          <a:prstGeom prst="rect">
            <a:avLst/>
          </a:pr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9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Incorrecto manejo de los protocolos de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endParaRPr lang="es-EC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8769" y="1834317"/>
            <a:ext cx="4087494" cy="1069087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Escasa producción laboral y altos 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ausentismo</a:t>
            </a:r>
            <a:endParaRPr lang="es-EC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/>
          <p:nvPr/>
        </p:nvSpPr>
        <p:spPr>
          <a:xfrm flipV="1">
            <a:off x="5184753" y="3801828"/>
            <a:ext cx="404009" cy="1263213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  <a:gd name="connsiteX0" fmla="*/ 0 w 408878"/>
              <a:gd name="connsiteY0" fmla="*/ 256369 h 767521"/>
              <a:gd name="connsiteX1" fmla="*/ 408878 w 408878"/>
              <a:gd name="connsiteY1" fmla="*/ 0 h 767521"/>
              <a:gd name="connsiteX2" fmla="*/ 408878 w 408878"/>
              <a:gd name="connsiteY2" fmla="*/ 651135 h 767521"/>
              <a:gd name="connsiteX3" fmla="*/ 5310 w 408878"/>
              <a:gd name="connsiteY3" fmla="*/ 767521 h 767521"/>
              <a:gd name="connsiteX4" fmla="*/ 0 w 408878"/>
              <a:gd name="connsiteY4" fmla="*/ 256369 h 767521"/>
              <a:gd name="connsiteX0" fmla="*/ 10620 w 419498"/>
              <a:gd name="connsiteY0" fmla="*/ 256369 h 765325"/>
              <a:gd name="connsiteX1" fmla="*/ 419498 w 419498"/>
              <a:gd name="connsiteY1" fmla="*/ 0 h 765325"/>
              <a:gd name="connsiteX2" fmla="*/ 419498 w 419498"/>
              <a:gd name="connsiteY2" fmla="*/ 651135 h 765325"/>
              <a:gd name="connsiteX3" fmla="*/ 0 w 419498"/>
              <a:gd name="connsiteY3" fmla="*/ 765325 h 765325"/>
              <a:gd name="connsiteX4" fmla="*/ 10620 w 419498"/>
              <a:gd name="connsiteY4" fmla="*/ 256369 h 765325"/>
              <a:gd name="connsiteX0" fmla="*/ 0 w 408878"/>
              <a:gd name="connsiteY0" fmla="*/ 256369 h 763129"/>
              <a:gd name="connsiteX1" fmla="*/ 408878 w 408878"/>
              <a:gd name="connsiteY1" fmla="*/ 0 h 763129"/>
              <a:gd name="connsiteX2" fmla="*/ 408878 w 408878"/>
              <a:gd name="connsiteY2" fmla="*/ 651135 h 763129"/>
              <a:gd name="connsiteX3" fmla="*/ 5310 w 408878"/>
              <a:gd name="connsiteY3" fmla="*/ 763129 h 763129"/>
              <a:gd name="connsiteX4" fmla="*/ 0 w 408878"/>
              <a:gd name="connsiteY4" fmla="*/ 256369 h 763129"/>
              <a:gd name="connsiteX0" fmla="*/ 0 w 408878"/>
              <a:gd name="connsiteY0" fmla="*/ 256369 h 767521"/>
              <a:gd name="connsiteX1" fmla="*/ 408878 w 408878"/>
              <a:gd name="connsiteY1" fmla="*/ 0 h 767521"/>
              <a:gd name="connsiteX2" fmla="*/ 408878 w 408878"/>
              <a:gd name="connsiteY2" fmla="*/ 651135 h 767521"/>
              <a:gd name="connsiteX3" fmla="*/ 0 w 408878"/>
              <a:gd name="connsiteY3" fmla="*/ 767521 h 767521"/>
              <a:gd name="connsiteX4" fmla="*/ 0 w 408878"/>
              <a:gd name="connsiteY4" fmla="*/ 256369 h 767521"/>
              <a:gd name="connsiteX0" fmla="*/ 0 w 408878"/>
              <a:gd name="connsiteY0" fmla="*/ 370559 h 767521"/>
              <a:gd name="connsiteX1" fmla="*/ 408878 w 408878"/>
              <a:gd name="connsiteY1" fmla="*/ 0 h 767521"/>
              <a:gd name="connsiteX2" fmla="*/ 408878 w 408878"/>
              <a:gd name="connsiteY2" fmla="*/ 651135 h 767521"/>
              <a:gd name="connsiteX3" fmla="*/ 0 w 408878"/>
              <a:gd name="connsiteY3" fmla="*/ 767521 h 767521"/>
              <a:gd name="connsiteX4" fmla="*/ 0 w 408878"/>
              <a:gd name="connsiteY4" fmla="*/ 370559 h 767521"/>
              <a:gd name="connsiteX0" fmla="*/ 0 w 408878"/>
              <a:gd name="connsiteY0" fmla="*/ 370559 h 765872"/>
              <a:gd name="connsiteX1" fmla="*/ 408878 w 408878"/>
              <a:gd name="connsiteY1" fmla="*/ 0 h 765872"/>
              <a:gd name="connsiteX2" fmla="*/ 408878 w 408878"/>
              <a:gd name="connsiteY2" fmla="*/ 651135 h 765872"/>
              <a:gd name="connsiteX3" fmla="*/ 3990 w 408878"/>
              <a:gd name="connsiteY3" fmla="*/ 765872 h 765872"/>
              <a:gd name="connsiteX4" fmla="*/ 0 w 408878"/>
              <a:gd name="connsiteY4" fmla="*/ 370559 h 76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765872">
                <a:moveTo>
                  <a:pt x="0" y="370559"/>
                </a:moveTo>
                <a:lnTo>
                  <a:pt x="408878" y="0"/>
                </a:lnTo>
                <a:lnTo>
                  <a:pt x="408878" y="651135"/>
                </a:lnTo>
                <a:lnTo>
                  <a:pt x="3990" y="765872"/>
                </a:lnTo>
                <a:lnTo>
                  <a:pt x="0" y="370559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5588769" y="3962860"/>
            <a:ext cx="4087494" cy="1070561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ineficiente</a:t>
            </a:r>
            <a:endParaRPr lang="es-EC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2116" y="1821881"/>
            <a:ext cx="2800368" cy="649691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Bajo rendimiento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laboral y sobrecarga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trabajo</a:t>
            </a:r>
            <a:endParaRPr lang="es-EC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76874" y="765230"/>
            <a:ext cx="4087494" cy="1069087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 calidad de 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endParaRPr lang="es-EC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5178976" y="793442"/>
            <a:ext cx="404480" cy="1689267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  <a:gd name="connsiteX0" fmla="*/ 0 w 408878"/>
              <a:gd name="connsiteY0" fmla="*/ 256369 h 765482"/>
              <a:gd name="connsiteX1" fmla="*/ 408878 w 408878"/>
              <a:gd name="connsiteY1" fmla="*/ 0 h 765482"/>
              <a:gd name="connsiteX2" fmla="*/ 408878 w 408878"/>
              <a:gd name="connsiteY2" fmla="*/ 651135 h 765482"/>
              <a:gd name="connsiteX3" fmla="*/ 0 w 408878"/>
              <a:gd name="connsiteY3" fmla="*/ 765482 h 765482"/>
              <a:gd name="connsiteX4" fmla="*/ 0 w 408878"/>
              <a:gd name="connsiteY4" fmla="*/ 256369 h 765482"/>
              <a:gd name="connsiteX0" fmla="*/ 0 w 408878"/>
              <a:gd name="connsiteY0" fmla="*/ 364120 h 765482"/>
              <a:gd name="connsiteX1" fmla="*/ 408878 w 408878"/>
              <a:gd name="connsiteY1" fmla="*/ 0 h 765482"/>
              <a:gd name="connsiteX2" fmla="*/ 408878 w 408878"/>
              <a:gd name="connsiteY2" fmla="*/ 651135 h 765482"/>
              <a:gd name="connsiteX3" fmla="*/ 0 w 408878"/>
              <a:gd name="connsiteY3" fmla="*/ 765482 h 765482"/>
              <a:gd name="connsiteX4" fmla="*/ 0 w 408878"/>
              <a:gd name="connsiteY4" fmla="*/ 364120 h 765482"/>
              <a:gd name="connsiteX0" fmla="*/ 0 w 408878"/>
              <a:gd name="connsiteY0" fmla="*/ 372916 h 765482"/>
              <a:gd name="connsiteX1" fmla="*/ 408878 w 408878"/>
              <a:gd name="connsiteY1" fmla="*/ 0 h 765482"/>
              <a:gd name="connsiteX2" fmla="*/ 408878 w 408878"/>
              <a:gd name="connsiteY2" fmla="*/ 651135 h 765482"/>
              <a:gd name="connsiteX3" fmla="*/ 0 w 408878"/>
              <a:gd name="connsiteY3" fmla="*/ 765482 h 765482"/>
              <a:gd name="connsiteX4" fmla="*/ 0 w 408878"/>
              <a:gd name="connsiteY4" fmla="*/ 372916 h 765482"/>
              <a:gd name="connsiteX0" fmla="*/ 0 w 408878"/>
              <a:gd name="connsiteY0" fmla="*/ 372916 h 1022640"/>
              <a:gd name="connsiteX1" fmla="*/ 408878 w 408878"/>
              <a:gd name="connsiteY1" fmla="*/ 0 h 1022640"/>
              <a:gd name="connsiteX2" fmla="*/ 408878 w 408878"/>
              <a:gd name="connsiteY2" fmla="*/ 651135 h 1022640"/>
              <a:gd name="connsiteX3" fmla="*/ 9912 w 408878"/>
              <a:gd name="connsiteY3" fmla="*/ 1022640 h 1022640"/>
              <a:gd name="connsiteX4" fmla="*/ 0 w 408878"/>
              <a:gd name="connsiteY4" fmla="*/ 372916 h 1022640"/>
              <a:gd name="connsiteX0" fmla="*/ 0 w 408878"/>
              <a:gd name="connsiteY0" fmla="*/ 372916 h 1022640"/>
              <a:gd name="connsiteX1" fmla="*/ 408878 w 408878"/>
              <a:gd name="connsiteY1" fmla="*/ 0 h 1022640"/>
              <a:gd name="connsiteX2" fmla="*/ 408878 w 408878"/>
              <a:gd name="connsiteY2" fmla="*/ 651135 h 1022640"/>
              <a:gd name="connsiteX3" fmla="*/ 4956 w 408878"/>
              <a:gd name="connsiteY3" fmla="*/ 1022640 h 1022640"/>
              <a:gd name="connsiteX4" fmla="*/ 0 w 408878"/>
              <a:gd name="connsiteY4" fmla="*/ 372916 h 1022640"/>
              <a:gd name="connsiteX0" fmla="*/ 4956 w 413834"/>
              <a:gd name="connsiteY0" fmla="*/ 372916 h 1022640"/>
              <a:gd name="connsiteX1" fmla="*/ 413834 w 413834"/>
              <a:gd name="connsiteY1" fmla="*/ 0 h 1022640"/>
              <a:gd name="connsiteX2" fmla="*/ 413834 w 413834"/>
              <a:gd name="connsiteY2" fmla="*/ 651135 h 1022640"/>
              <a:gd name="connsiteX3" fmla="*/ 0 w 413834"/>
              <a:gd name="connsiteY3" fmla="*/ 1022640 h 1022640"/>
              <a:gd name="connsiteX4" fmla="*/ 4956 w 413834"/>
              <a:gd name="connsiteY4" fmla="*/ 372916 h 1022640"/>
              <a:gd name="connsiteX0" fmla="*/ 0 w 408878"/>
              <a:gd name="connsiteY0" fmla="*/ 372916 h 1028551"/>
              <a:gd name="connsiteX1" fmla="*/ 408878 w 408878"/>
              <a:gd name="connsiteY1" fmla="*/ 0 h 1028551"/>
              <a:gd name="connsiteX2" fmla="*/ 408878 w 408878"/>
              <a:gd name="connsiteY2" fmla="*/ 651135 h 1028551"/>
              <a:gd name="connsiteX3" fmla="*/ 9912 w 408878"/>
              <a:gd name="connsiteY3" fmla="*/ 1028551 h 1028551"/>
              <a:gd name="connsiteX4" fmla="*/ 0 w 408878"/>
              <a:gd name="connsiteY4" fmla="*/ 372916 h 1028551"/>
              <a:gd name="connsiteX0" fmla="*/ 0 w 408878"/>
              <a:gd name="connsiteY0" fmla="*/ 372916 h 1034463"/>
              <a:gd name="connsiteX1" fmla="*/ 408878 w 408878"/>
              <a:gd name="connsiteY1" fmla="*/ 0 h 1034463"/>
              <a:gd name="connsiteX2" fmla="*/ 408878 w 408878"/>
              <a:gd name="connsiteY2" fmla="*/ 651135 h 1034463"/>
              <a:gd name="connsiteX3" fmla="*/ 4955 w 408878"/>
              <a:gd name="connsiteY3" fmla="*/ 1034463 h 1034463"/>
              <a:gd name="connsiteX4" fmla="*/ 0 w 408878"/>
              <a:gd name="connsiteY4" fmla="*/ 372916 h 1034463"/>
              <a:gd name="connsiteX0" fmla="*/ 477 w 409355"/>
              <a:gd name="connsiteY0" fmla="*/ 372916 h 1025596"/>
              <a:gd name="connsiteX1" fmla="*/ 409355 w 409355"/>
              <a:gd name="connsiteY1" fmla="*/ 0 h 1025596"/>
              <a:gd name="connsiteX2" fmla="*/ 409355 w 409355"/>
              <a:gd name="connsiteY2" fmla="*/ 651135 h 1025596"/>
              <a:gd name="connsiteX3" fmla="*/ 476 w 409355"/>
              <a:gd name="connsiteY3" fmla="*/ 1025596 h 1025596"/>
              <a:gd name="connsiteX4" fmla="*/ 477 w 409355"/>
              <a:gd name="connsiteY4" fmla="*/ 372916 h 1025596"/>
              <a:gd name="connsiteX0" fmla="*/ 477 w 409355"/>
              <a:gd name="connsiteY0" fmla="*/ 621206 h 1025596"/>
              <a:gd name="connsiteX1" fmla="*/ 409355 w 409355"/>
              <a:gd name="connsiteY1" fmla="*/ 0 h 1025596"/>
              <a:gd name="connsiteX2" fmla="*/ 409355 w 409355"/>
              <a:gd name="connsiteY2" fmla="*/ 651135 h 1025596"/>
              <a:gd name="connsiteX3" fmla="*/ 476 w 409355"/>
              <a:gd name="connsiteY3" fmla="*/ 1025596 h 1025596"/>
              <a:gd name="connsiteX4" fmla="*/ 477 w 409355"/>
              <a:gd name="connsiteY4" fmla="*/ 621206 h 102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5" h="1025596">
                <a:moveTo>
                  <a:pt x="477" y="621206"/>
                </a:moveTo>
                <a:lnTo>
                  <a:pt x="409355" y="0"/>
                </a:lnTo>
                <a:lnTo>
                  <a:pt x="409355" y="651135"/>
                </a:lnTo>
                <a:lnTo>
                  <a:pt x="476" y="1025596"/>
                </a:lnTo>
                <a:cubicBezTo>
                  <a:pt x="-1176" y="805080"/>
                  <a:pt x="2129" y="841722"/>
                  <a:pt x="477" y="62120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53" name="Rectangle 52"/>
          <p:cNvSpPr/>
          <p:nvPr/>
        </p:nvSpPr>
        <p:spPr>
          <a:xfrm rot="10800000" flipV="1">
            <a:off x="2363201" y="4423302"/>
            <a:ext cx="2823277" cy="631502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5000"/>
                </a:schemeClr>
              </a:gs>
              <a:gs pos="100000">
                <a:schemeClr val="accent6">
                  <a:lumMod val="87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Falta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 manual 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procesos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 rot="10800000" flipV="1">
            <a:off x="5577633" y="5022660"/>
            <a:ext cx="4087494" cy="1069665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5000"/>
                </a:schemeClr>
              </a:gs>
              <a:gs pos="100000">
                <a:schemeClr val="accent6">
                  <a:lumMod val="87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Procesos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ineficientes</a:t>
            </a:r>
            <a:endParaRPr lang="es-EC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"/>
          <p:cNvSpPr/>
          <p:nvPr/>
        </p:nvSpPr>
        <p:spPr>
          <a:xfrm flipV="1">
            <a:off x="5179738" y="4402142"/>
            <a:ext cx="404480" cy="1690180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  <a:gd name="connsiteX0" fmla="*/ 0 w 408878"/>
              <a:gd name="connsiteY0" fmla="*/ 256369 h 765482"/>
              <a:gd name="connsiteX1" fmla="*/ 408878 w 408878"/>
              <a:gd name="connsiteY1" fmla="*/ 0 h 765482"/>
              <a:gd name="connsiteX2" fmla="*/ 408878 w 408878"/>
              <a:gd name="connsiteY2" fmla="*/ 651135 h 765482"/>
              <a:gd name="connsiteX3" fmla="*/ 0 w 408878"/>
              <a:gd name="connsiteY3" fmla="*/ 765482 h 765482"/>
              <a:gd name="connsiteX4" fmla="*/ 0 w 408878"/>
              <a:gd name="connsiteY4" fmla="*/ 256369 h 765482"/>
              <a:gd name="connsiteX0" fmla="*/ 0 w 408878"/>
              <a:gd name="connsiteY0" fmla="*/ 364120 h 765482"/>
              <a:gd name="connsiteX1" fmla="*/ 408878 w 408878"/>
              <a:gd name="connsiteY1" fmla="*/ 0 h 765482"/>
              <a:gd name="connsiteX2" fmla="*/ 408878 w 408878"/>
              <a:gd name="connsiteY2" fmla="*/ 651135 h 765482"/>
              <a:gd name="connsiteX3" fmla="*/ 0 w 408878"/>
              <a:gd name="connsiteY3" fmla="*/ 765482 h 765482"/>
              <a:gd name="connsiteX4" fmla="*/ 0 w 408878"/>
              <a:gd name="connsiteY4" fmla="*/ 364120 h 765482"/>
              <a:gd name="connsiteX0" fmla="*/ 0 w 408878"/>
              <a:gd name="connsiteY0" fmla="*/ 372916 h 765482"/>
              <a:gd name="connsiteX1" fmla="*/ 408878 w 408878"/>
              <a:gd name="connsiteY1" fmla="*/ 0 h 765482"/>
              <a:gd name="connsiteX2" fmla="*/ 408878 w 408878"/>
              <a:gd name="connsiteY2" fmla="*/ 651135 h 765482"/>
              <a:gd name="connsiteX3" fmla="*/ 0 w 408878"/>
              <a:gd name="connsiteY3" fmla="*/ 765482 h 765482"/>
              <a:gd name="connsiteX4" fmla="*/ 0 w 408878"/>
              <a:gd name="connsiteY4" fmla="*/ 372916 h 765482"/>
              <a:gd name="connsiteX0" fmla="*/ 0 w 408878"/>
              <a:gd name="connsiteY0" fmla="*/ 372916 h 1022640"/>
              <a:gd name="connsiteX1" fmla="*/ 408878 w 408878"/>
              <a:gd name="connsiteY1" fmla="*/ 0 h 1022640"/>
              <a:gd name="connsiteX2" fmla="*/ 408878 w 408878"/>
              <a:gd name="connsiteY2" fmla="*/ 651135 h 1022640"/>
              <a:gd name="connsiteX3" fmla="*/ 9912 w 408878"/>
              <a:gd name="connsiteY3" fmla="*/ 1022640 h 1022640"/>
              <a:gd name="connsiteX4" fmla="*/ 0 w 408878"/>
              <a:gd name="connsiteY4" fmla="*/ 372916 h 1022640"/>
              <a:gd name="connsiteX0" fmla="*/ 0 w 408878"/>
              <a:gd name="connsiteY0" fmla="*/ 372916 h 1022640"/>
              <a:gd name="connsiteX1" fmla="*/ 408878 w 408878"/>
              <a:gd name="connsiteY1" fmla="*/ 0 h 1022640"/>
              <a:gd name="connsiteX2" fmla="*/ 408878 w 408878"/>
              <a:gd name="connsiteY2" fmla="*/ 651135 h 1022640"/>
              <a:gd name="connsiteX3" fmla="*/ 4956 w 408878"/>
              <a:gd name="connsiteY3" fmla="*/ 1022640 h 1022640"/>
              <a:gd name="connsiteX4" fmla="*/ 0 w 408878"/>
              <a:gd name="connsiteY4" fmla="*/ 372916 h 1022640"/>
              <a:gd name="connsiteX0" fmla="*/ 4956 w 413834"/>
              <a:gd name="connsiteY0" fmla="*/ 372916 h 1022640"/>
              <a:gd name="connsiteX1" fmla="*/ 413834 w 413834"/>
              <a:gd name="connsiteY1" fmla="*/ 0 h 1022640"/>
              <a:gd name="connsiteX2" fmla="*/ 413834 w 413834"/>
              <a:gd name="connsiteY2" fmla="*/ 651135 h 1022640"/>
              <a:gd name="connsiteX3" fmla="*/ 0 w 413834"/>
              <a:gd name="connsiteY3" fmla="*/ 1022640 h 1022640"/>
              <a:gd name="connsiteX4" fmla="*/ 4956 w 413834"/>
              <a:gd name="connsiteY4" fmla="*/ 372916 h 1022640"/>
              <a:gd name="connsiteX0" fmla="*/ 0 w 408878"/>
              <a:gd name="connsiteY0" fmla="*/ 372916 h 1028551"/>
              <a:gd name="connsiteX1" fmla="*/ 408878 w 408878"/>
              <a:gd name="connsiteY1" fmla="*/ 0 h 1028551"/>
              <a:gd name="connsiteX2" fmla="*/ 408878 w 408878"/>
              <a:gd name="connsiteY2" fmla="*/ 651135 h 1028551"/>
              <a:gd name="connsiteX3" fmla="*/ 9912 w 408878"/>
              <a:gd name="connsiteY3" fmla="*/ 1028551 h 1028551"/>
              <a:gd name="connsiteX4" fmla="*/ 0 w 408878"/>
              <a:gd name="connsiteY4" fmla="*/ 372916 h 1028551"/>
              <a:gd name="connsiteX0" fmla="*/ 0 w 408878"/>
              <a:gd name="connsiteY0" fmla="*/ 372916 h 1034463"/>
              <a:gd name="connsiteX1" fmla="*/ 408878 w 408878"/>
              <a:gd name="connsiteY1" fmla="*/ 0 h 1034463"/>
              <a:gd name="connsiteX2" fmla="*/ 408878 w 408878"/>
              <a:gd name="connsiteY2" fmla="*/ 651135 h 1034463"/>
              <a:gd name="connsiteX3" fmla="*/ 4955 w 408878"/>
              <a:gd name="connsiteY3" fmla="*/ 1034463 h 1034463"/>
              <a:gd name="connsiteX4" fmla="*/ 0 w 408878"/>
              <a:gd name="connsiteY4" fmla="*/ 372916 h 1034463"/>
              <a:gd name="connsiteX0" fmla="*/ 477 w 409355"/>
              <a:gd name="connsiteY0" fmla="*/ 372916 h 1025596"/>
              <a:gd name="connsiteX1" fmla="*/ 409355 w 409355"/>
              <a:gd name="connsiteY1" fmla="*/ 0 h 1025596"/>
              <a:gd name="connsiteX2" fmla="*/ 409355 w 409355"/>
              <a:gd name="connsiteY2" fmla="*/ 651135 h 1025596"/>
              <a:gd name="connsiteX3" fmla="*/ 476 w 409355"/>
              <a:gd name="connsiteY3" fmla="*/ 1025596 h 1025596"/>
              <a:gd name="connsiteX4" fmla="*/ 477 w 409355"/>
              <a:gd name="connsiteY4" fmla="*/ 372916 h 1025596"/>
              <a:gd name="connsiteX0" fmla="*/ 477 w 409355"/>
              <a:gd name="connsiteY0" fmla="*/ 621206 h 1025596"/>
              <a:gd name="connsiteX1" fmla="*/ 409355 w 409355"/>
              <a:gd name="connsiteY1" fmla="*/ 0 h 1025596"/>
              <a:gd name="connsiteX2" fmla="*/ 409355 w 409355"/>
              <a:gd name="connsiteY2" fmla="*/ 651135 h 1025596"/>
              <a:gd name="connsiteX3" fmla="*/ 476 w 409355"/>
              <a:gd name="connsiteY3" fmla="*/ 1025596 h 1025596"/>
              <a:gd name="connsiteX4" fmla="*/ 477 w 409355"/>
              <a:gd name="connsiteY4" fmla="*/ 621206 h 102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5" h="1025596">
                <a:moveTo>
                  <a:pt x="477" y="621206"/>
                </a:moveTo>
                <a:lnTo>
                  <a:pt x="409355" y="0"/>
                </a:lnTo>
                <a:lnTo>
                  <a:pt x="409355" y="651135"/>
                </a:lnTo>
                <a:lnTo>
                  <a:pt x="476" y="1025596"/>
                </a:lnTo>
                <a:cubicBezTo>
                  <a:pt x="-1176" y="805080"/>
                  <a:pt x="2129" y="841722"/>
                  <a:pt x="477" y="621206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5000"/>
                </a:schemeClr>
              </a:gs>
              <a:gs pos="100000">
                <a:schemeClr val="accent6">
                  <a:lumMod val="87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74" name="3 CuadroTexto"/>
          <p:cNvSpPr txBox="1"/>
          <p:nvPr/>
        </p:nvSpPr>
        <p:spPr>
          <a:xfrm>
            <a:off x="896356" y="-108490"/>
            <a:ext cx="706194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s-ES" sz="7200" dirty="0"/>
              <a:t>A</a:t>
            </a:r>
          </a:p>
        </p:txBody>
      </p:sp>
      <p:sp>
        <p:nvSpPr>
          <p:cNvPr id="77" name="Rectangle 37"/>
          <p:cNvSpPr/>
          <p:nvPr/>
        </p:nvSpPr>
        <p:spPr>
          <a:xfrm rot="16200000">
            <a:off x="-714784" y="2985851"/>
            <a:ext cx="4083822" cy="1059459"/>
          </a:xfrm>
          <a:prstGeom prst="rect">
            <a:avLst/>
          </a:prstGeom>
          <a:gradFill>
            <a:gsLst>
              <a:gs pos="0">
                <a:schemeClr val="accent5">
                  <a:lumMod val="4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99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 CALIDAD DE SERVICIO DE SALUD</a:t>
            </a:r>
            <a:endParaRPr lang="en-US" sz="2400" dirty="0"/>
          </a:p>
        </p:txBody>
      </p:sp>
      <p:sp>
        <p:nvSpPr>
          <p:cNvPr id="73" name="4 CuadroTexto"/>
          <p:cNvSpPr txBox="1"/>
          <p:nvPr/>
        </p:nvSpPr>
        <p:spPr>
          <a:xfrm>
            <a:off x="1536447" y="361169"/>
            <a:ext cx="3762666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rbol </a:t>
            </a:r>
            <a:r>
              <a:rPr lang="es-ES" sz="2800" b="1" dirty="0" smtClean="0"/>
              <a:t>de</a:t>
            </a:r>
            <a:r>
              <a:rPr lang="es-ES" sz="3200" b="1" dirty="0" smtClean="0"/>
              <a:t> Problemas</a:t>
            </a:r>
          </a:p>
        </p:txBody>
      </p:sp>
    </p:spTree>
    <p:extLst>
      <p:ext uri="{BB962C8B-B14F-4D97-AF65-F5344CB8AC3E}">
        <p14:creationId xmlns:p14="http://schemas.microsoft.com/office/powerpoint/2010/main" val="38931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37" grpId="0" animBg="1"/>
      <p:bldP spid="34" grpId="0" animBg="1"/>
      <p:bldP spid="5" grpId="0" animBg="1"/>
      <p:bldP spid="8" grpId="0" animBg="1"/>
      <p:bldP spid="14" grpId="0" animBg="1"/>
      <p:bldP spid="38" grpId="0" animBg="1"/>
      <p:bldP spid="9" grpId="0" animBg="1"/>
      <p:bldP spid="17" grpId="0" animBg="1"/>
      <p:bldP spid="18" grpId="0" animBg="1"/>
      <p:bldP spid="45" grpId="0" animBg="1"/>
      <p:bldP spid="49" grpId="0" animBg="1"/>
      <p:bldP spid="48" grpId="0" animBg="1"/>
      <p:bldP spid="53" grpId="0" animBg="1"/>
      <p:bldP spid="56" grpId="0" animBg="1"/>
      <p:bldP spid="59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24" y="1737455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243024" y="3757549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51892" y="2363271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86597" y="2363271"/>
            <a:ext cx="4695992" cy="3689247"/>
            <a:chOff x="5342415" y="977137"/>
            <a:chExt cx="6261323" cy="1514980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487236" y="1350621"/>
              <a:ext cx="4438998" cy="66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2000" dirty="0" smtClean="0"/>
                <a:t>Los </a:t>
              </a:r>
              <a:r>
                <a:rPr lang="es-EC" sz="2000" dirty="0"/>
                <a:t>índices de calidad y satisfacción de los usuarios de los centros de diálisis privadas de la ciudad de </a:t>
              </a:r>
              <a:r>
                <a:rPr lang="es-EC" sz="2000" dirty="0" smtClean="0"/>
                <a:t>Quito</a:t>
              </a:r>
              <a:endParaRPr lang="es-EC" sz="2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54135" y="2128236"/>
            <a:ext cx="4345251" cy="4214032"/>
            <a:chOff x="517874" y="3954953"/>
            <a:chExt cx="5793668" cy="1797554"/>
          </a:xfrm>
          <a:solidFill>
            <a:schemeClr val="accent5">
              <a:lumMod val="75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35140" y="3595526"/>
            <a:ext cx="3687537" cy="1200329"/>
            <a:chOff x="1205155" y="1050604"/>
            <a:chExt cx="4916716" cy="1600439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4000" b="1" dirty="0" smtClean="0">
                  <a:solidFill>
                    <a:schemeClr val="bg1"/>
                  </a:solidFill>
                </a:rPr>
                <a:t>Analizar</a:t>
              </a:r>
              <a:endParaRPr lang="es-EC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017609" y="0"/>
            <a:ext cx="9144000" cy="1199590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tIns="137160" rIns="205740" rtlCol="0" anchor="t" anchorCtr="0"/>
          <a:lstStyle/>
          <a:p>
            <a:r>
              <a:rPr lang="en-US" sz="4800" b="1" dirty="0" smtClean="0"/>
              <a:t>Objetivo General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03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2.59259E-6 L -8.33333E-7 -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CuadroTexto"/>
          <p:cNvSpPr txBox="1">
            <a:spLocks noChangeArrowheads="1"/>
          </p:cNvSpPr>
          <p:nvPr/>
        </p:nvSpPr>
        <p:spPr bwMode="auto">
          <a:xfrm>
            <a:off x="2624032" y="671069"/>
            <a:ext cx="6048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b="1" dirty="0" smtClean="0">
                <a:solidFill>
                  <a:schemeClr val="accent4"/>
                </a:solidFill>
              </a:rPr>
              <a:t>bjetivos</a:t>
            </a:r>
            <a:endParaRPr lang="en-US" altLang="es-MX" b="1" dirty="0">
              <a:solidFill>
                <a:schemeClr val="accent4"/>
              </a:solidFill>
            </a:endParaRPr>
          </a:p>
        </p:txBody>
      </p:sp>
      <p:sp>
        <p:nvSpPr>
          <p:cNvPr id="34" name="3 CuadroTexto"/>
          <p:cNvSpPr txBox="1"/>
          <p:nvPr/>
        </p:nvSpPr>
        <p:spPr>
          <a:xfrm>
            <a:off x="1614467" y="178627"/>
            <a:ext cx="1159292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9600" b="1" dirty="0" smtClean="0">
                <a:solidFill>
                  <a:schemeClr val="accent4"/>
                </a:solidFill>
              </a:rPr>
              <a:t>O</a:t>
            </a:r>
            <a:endParaRPr lang="es-ES" sz="96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26171326"/>
              </p:ext>
            </p:extLst>
          </p:nvPr>
        </p:nvGraphicFramePr>
        <p:xfrm>
          <a:off x="525518" y="372850"/>
          <a:ext cx="11666482" cy="640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360.espe.edu.ec/images/es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337" y="0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angular 8"/>
          <p:cNvCxnSpPr/>
          <p:nvPr/>
        </p:nvCxnSpPr>
        <p:spPr>
          <a:xfrm flipV="1">
            <a:off x="3084394" y="1748286"/>
            <a:ext cx="1733266" cy="1295164"/>
          </a:xfrm>
          <a:prstGeom prst="bentConnector3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/>
          <p:nvPr/>
        </p:nvCxnSpPr>
        <p:spPr>
          <a:xfrm flipV="1">
            <a:off x="3548418" y="3384645"/>
            <a:ext cx="1269242" cy="191068"/>
          </a:xfrm>
          <a:prstGeom prst="bentConnector3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/>
          <p:nvPr/>
        </p:nvCxnSpPr>
        <p:spPr>
          <a:xfrm>
            <a:off x="3316406" y="4135272"/>
            <a:ext cx="1610432" cy="1023582"/>
          </a:xfrm>
          <a:prstGeom prst="bentConnector3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18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8BBA2-8C58-4B60-BCDF-5C9A02CA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888BBA2-8C58-4B60-BCDF-5C9A02CAA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30DAD-644C-49B7-8422-459F551F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3430DAD-644C-49B7-8422-459F551F5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122DDA-24CA-4502-A640-4ACE14391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1D122DDA-24CA-4502-A640-4ACE14391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9D223-09B8-4502-8C35-247FCDC76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6FE9D223-09B8-4502-8C35-247FCDC76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57012" y="-241780"/>
            <a:ext cx="121860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 smtClean="0">
                <a:solidFill>
                  <a:schemeClr val="accent4"/>
                </a:solidFill>
              </a:rPr>
              <a:t>M</a:t>
            </a:r>
            <a:endParaRPr lang="es-ES" sz="8800" b="1" dirty="0">
              <a:solidFill>
                <a:schemeClr val="accent4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29955" y="219885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Atriz Operacional- Pacientes 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60" y="18723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9621" t="34973" r="36764" b="17062"/>
          <a:stretch/>
        </p:blipFill>
        <p:spPr>
          <a:xfrm>
            <a:off x="1222871" y="1113067"/>
            <a:ext cx="9440440" cy="5537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497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3590" y="-73123"/>
            <a:ext cx="1218603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8800" b="1" dirty="0" smtClean="0">
                <a:solidFill>
                  <a:schemeClr val="accent4"/>
                </a:solidFill>
              </a:rPr>
              <a:t>M</a:t>
            </a:r>
            <a:endParaRPr lang="es-ES" sz="8800" b="1" dirty="0">
              <a:solidFill>
                <a:schemeClr val="accent4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11591" y="25836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4"/>
                </a:solidFill>
              </a:rPr>
              <a:t>Atriz Operacional – Personal de Salud</a:t>
            </a:r>
            <a:endParaRPr lang="es-ES" sz="2800" b="1" dirty="0">
              <a:solidFill>
                <a:schemeClr val="accent4"/>
              </a:solidFill>
            </a:endParaRPr>
          </a:p>
        </p:txBody>
      </p:sp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60" y="187237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02106"/>
              </p:ext>
            </p:extLst>
          </p:nvPr>
        </p:nvGraphicFramePr>
        <p:xfrm>
          <a:off x="567448" y="1121718"/>
          <a:ext cx="9818498" cy="51490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98331"/>
                <a:gridCol w="2797791"/>
                <a:gridCol w="5022376"/>
              </a:tblGrid>
              <a:tr h="4997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</a:rPr>
                        <a:t>MANTRIZ DE MANDO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13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/>
                        </a:rPr>
                        <a:t>AREAS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>
                          <a:effectLst/>
                        </a:rPr>
                        <a:t>VARIABLES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/>
                        </a:rPr>
                        <a:t>KPI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  <a:tr h="4513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Calidad de servicio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 smtClean="0">
                          <a:effectLst/>
                        </a:rPr>
                        <a:t>Satisfacción </a:t>
                      </a:r>
                      <a:r>
                        <a:rPr lang="es-EC" sz="1600" u="none" strike="noStrike" dirty="0">
                          <a:effectLst/>
                        </a:rPr>
                        <a:t>del Paciente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Total pacientes planificados para hacer atendidos / Total pacientes atendidos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  <a:tr h="451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Calificación de atención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Calificación aceptable / Calificación total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  <a:tr h="451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Sistema de Calidad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Centros que tienen sistema de calidad / Total de centros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  <a:tr h="45139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Gestión Administrativa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Capacitación del personal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Total personal Capacitado / </a:t>
                      </a:r>
                      <a:r>
                        <a:rPr lang="es-EC" sz="1600" u="none" strike="noStrike" dirty="0" smtClean="0">
                          <a:effectLst/>
                        </a:rPr>
                        <a:t>Personal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  <a:tr h="451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Procesos Eficientes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Manual de proceso existentes/Total de Centros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  <a:tr h="451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Perfil  del personal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Perfil idóneo  / Total del Personal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  <a:tr h="451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Sobrecarga de trabajo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Horas extras / Total horas trabajadas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  <a:tr h="451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Índices de Ausentismo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Porcentaje de Ausentismo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  <a:tr h="451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Sistema de comunicación interna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Centros que tienen el sistema / Total de centros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1" marR="8821" marT="88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0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778024" y="954088"/>
            <a:ext cx="1700213" cy="2751138"/>
            <a:chOff x="3284538" y="954088"/>
            <a:chExt cx="1700213" cy="2751138"/>
          </a:xfrm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3284538" y="1077913"/>
              <a:ext cx="1700213" cy="2627313"/>
            </a:xfrm>
            <a:custGeom>
              <a:avLst/>
              <a:gdLst>
                <a:gd name="T0" fmla="*/ 596 w 1071"/>
                <a:gd name="T1" fmla="*/ 1575 h 1655"/>
                <a:gd name="T2" fmla="*/ 586 w 1071"/>
                <a:gd name="T3" fmla="*/ 1489 h 1655"/>
                <a:gd name="T4" fmla="*/ 582 w 1071"/>
                <a:gd name="T5" fmla="*/ 1403 h 1655"/>
                <a:gd name="T6" fmla="*/ 584 w 1071"/>
                <a:gd name="T7" fmla="*/ 1331 h 1655"/>
                <a:gd name="T8" fmla="*/ 602 w 1071"/>
                <a:gd name="T9" fmla="*/ 1193 h 1655"/>
                <a:gd name="T10" fmla="*/ 636 w 1071"/>
                <a:gd name="T11" fmla="*/ 1061 h 1655"/>
                <a:gd name="T12" fmla="*/ 686 w 1071"/>
                <a:gd name="T13" fmla="*/ 935 h 1655"/>
                <a:gd name="T14" fmla="*/ 750 w 1071"/>
                <a:gd name="T15" fmla="*/ 817 h 1655"/>
                <a:gd name="T16" fmla="*/ 828 w 1071"/>
                <a:gd name="T17" fmla="*/ 709 h 1655"/>
                <a:gd name="T18" fmla="*/ 917 w 1071"/>
                <a:gd name="T19" fmla="*/ 611 h 1655"/>
                <a:gd name="T20" fmla="*/ 1017 w 1071"/>
                <a:gd name="T21" fmla="*/ 524 h 1655"/>
                <a:gd name="T22" fmla="*/ 977 w 1071"/>
                <a:gd name="T23" fmla="*/ 226 h 1655"/>
                <a:gd name="T24" fmla="*/ 754 w 1071"/>
                <a:gd name="T25" fmla="*/ 0 h 1655"/>
                <a:gd name="T26" fmla="*/ 670 w 1071"/>
                <a:gd name="T27" fmla="*/ 60 h 1655"/>
                <a:gd name="T28" fmla="*/ 592 w 1071"/>
                <a:gd name="T29" fmla="*/ 124 h 1655"/>
                <a:gd name="T30" fmla="*/ 516 w 1071"/>
                <a:gd name="T31" fmla="*/ 192 h 1655"/>
                <a:gd name="T32" fmla="*/ 444 w 1071"/>
                <a:gd name="T33" fmla="*/ 264 h 1655"/>
                <a:gd name="T34" fmla="*/ 378 w 1071"/>
                <a:gd name="T35" fmla="*/ 340 h 1655"/>
                <a:gd name="T36" fmla="*/ 316 w 1071"/>
                <a:gd name="T37" fmla="*/ 420 h 1655"/>
                <a:gd name="T38" fmla="*/ 258 w 1071"/>
                <a:gd name="T39" fmla="*/ 506 h 1655"/>
                <a:gd name="T40" fmla="*/ 206 w 1071"/>
                <a:gd name="T41" fmla="*/ 595 h 1655"/>
                <a:gd name="T42" fmla="*/ 160 w 1071"/>
                <a:gd name="T43" fmla="*/ 685 h 1655"/>
                <a:gd name="T44" fmla="*/ 118 w 1071"/>
                <a:gd name="T45" fmla="*/ 781 h 1655"/>
                <a:gd name="T46" fmla="*/ 84 w 1071"/>
                <a:gd name="T47" fmla="*/ 877 h 1655"/>
                <a:gd name="T48" fmla="*/ 54 w 1071"/>
                <a:gd name="T49" fmla="*/ 977 h 1655"/>
                <a:gd name="T50" fmla="*/ 30 w 1071"/>
                <a:gd name="T51" fmla="*/ 1081 h 1655"/>
                <a:gd name="T52" fmla="*/ 14 w 1071"/>
                <a:gd name="T53" fmla="*/ 1185 h 1655"/>
                <a:gd name="T54" fmla="*/ 4 w 1071"/>
                <a:gd name="T55" fmla="*/ 1291 h 1655"/>
                <a:gd name="T56" fmla="*/ 0 w 1071"/>
                <a:gd name="T57" fmla="*/ 1401 h 1655"/>
                <a:gd name="T58" fmla="*/ 2 w 1071"/>
                <a:gd name="T59" fmla="*/ 1465 h 1655"/>
                <a:gd name="T60" fmla="*/ 10 w 1071"/>
                <a:gd name="T61" fmla="*/ 1591 h 1655"/>
                <a:gd name="T62" fmla="*/ 316 w 1071"/>
                <a:gd name="T63" fmla="*/ 1553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1" h="1655">
                  <a:moveTo>
                    <a:pt x="596" y="1575"/>
                  </a:moveTo>
                  <a:lnTo>
                    <a:pt x="596" y="1575"/>
                  </a:lnTo>
                  <a:lnTo>
                    <a:pt x="590" y="1533"/>
                  </a:lnTo>
                  <a:lnTo>
                    <a:pt x="586" y="1489"/>
                  </a:lnTo>
                  <a:lnTo>
                    <a:pt x="582" y="1447"/>
                  </a:lnTo>
                  <a:lnTo>
                    <a:pt x="582" y="1403"/>
                  </a:lnTo>
                  <a:lnTo>
                    <a:pt x="582" y="1403"/>
                  </a:lnTo>
                  <a:lnTo>
                    <a:pt x="584" y="1331"/>
                  </a:lnTo>
                  <a:lnTo>
                    <a:pt x="590" y="1261"/>
                  </a:lnTo>
                  <a:lnTo>
                    <a:pt x="602" y="1193"/>
                  </a:lnTo>
                  <a:lnTo>
                    <a:pt x="616" y="1127"/>
                  </a:lnTo>
                  <a:lnTo>
                    <a:pt x="636" y="1061"/>
                  </a:lnTo>
                  <a:lnTo>
                    <a:pt x="658" y="997"/>
                  </a:lnTo>
                  <a:lnTo>
                    <a:pt x="686" y="935"/>
                  </a:lnTo>
                  <a:lnTo>
                    <a:pt x="716" y="875"/>
                  </a:lnTo>
                  <a:lnTo>
                    <a:pt x="750" y="817"/>
                  </a:lnTo>
                  <a:lnTo>
                    <a:pt x="788" y="763"/>
                  </a:lnTo>
                  <a:lnTo>
                    <a:pt x="828" y="709"/>
                  </a:lnTo>
                  <a:lnTo>
                    <a:pt x="869" y="659"/>
                  </a:lnTo>
                  <a:lnTo>
                    <a:pt x="917" y="611"/>
                  </a:lnTo>
                  <a:lnTo>
                    <a:pt x="965" y="567"/>
                  </a:lnTo>
                  <a:lnTo>
                    <a:pt x="1017" y="524"/>
                  </a:lnTo>
                  <a:lnTo>
                    <a:pt x="1071" y="484"/>
                  </a:lnTo>
                  <a:lnTo>
                    <a:pt x="977" y="226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12" y="30"/>
                  </a:lnTo>
                  <a:lnTo>
                    <a:pt x="670" y="60"/>
                  </a:lnTo>
                  <a:lnTo>
                    <a:pt x="630" y="90"/>
                  </a:lnTo>
                  <a:lnTo>
                    <a:pt x="592" y="124"/>
                  </a:lnTo>
                  <a:lnTo>
                    <a:pt x="552" y="156"/>
                  </a:lnTo>
                  <a:lnTo>
                    <a:pt x="516" y="192"/>
                  </a:lnTo>
                  <a:lnTo>
                    <a:pt x="480" y="226"/>
                  </a:lnTo>
                  <a:lnTo>
                    <a:pt x="444" y="264"/>
                  </a:lnTo>
                  <a:lnTo>
                    <a:pt x="410" y="302"/>
                  </a:lnTo>
                  <a:lnTo>
                    <a:pt x="378" y="340"/>
                  </a:lnTo>
                  <a:lnTo>
                    <a:pt x="346" y="380"/>
                  </a:lnTo>
                  <a:lnTo>
                    <a:pt x="316" y="420"/>
                  </a:lnTo>
                  <a:lnTo>
                    <a:pt x="286" y="462"/>
                  </a:lnTo>
                  <a:lnTo>
                    <a:pt x="258" y="506"/>
                  </a:lnTo>
                  <a:lnTo>
                    <a:pt x="232" y="549"/>
                  </a:lnTo>
                  <a:lnTo>
                    <a:pt x="206" y="595"/>
                  </a:lnTo>
                  <a:lnTo>
                    <a:pt x="182" y="639"/>
                  </a:lnTo>
                  <a:lnTo>
                    <a:pt x="160" y="685"/>
                  </a:lnTo>
                  <a:lnTo>
                    <a:pt x="138" y="733"/>
                  </a:lnTo>
                  <a:lnTo>
                    <a:pt x="118" y="781"/>
                  </a:lnTo>
                  <a:lnTo>
                    <a:pt x="100" y="829"/>
                  </a:lnTo>
                  <a:lnTo>
                    <a:pt x="84" y="877"/>
                  </a:lnTo>
                  <a:lnTo>
                    <a:pt x="68" y="927"/>
                  </a:lnTo>
                  <a:lnTo>
                    <a:pt x="54" y="977"/>
                  </a:lnTo>
                  <a:lnTo>
                    <a:pt x="42" y="1029"/>
                  </a:lnTo>
                  <a:lnTo>
                    <a:pt x="30" y="1081"/>
                  </a:lnTo>
                  <a:lnTo>
                    <a:pt x="22" y="1133"/>
                  </a:lnTo>
                  <a:lnTo>
                    <a:pt x="14" y="1185"/>
                  </a:lnTo>
                  <a:lnTo>
                    <a:pt x="8" y="1239"/>
                  </a:lnTo>
                  <a:lnTo>
                    <a:pt x="4" y="1291"/>
                  </a:lnTo>
                  <a:lnTo>
                    <a:pt x="0" y="1347"/>
                  </a:lnTo>
                  <a:lnTo>
                    <a:pt x="0" y="1401"/>
                  </a:lnTo>
                  <a:lnTo>
                    <a:pt x="0" y="1401"/>
                  </a:lnTo>
                  <a:lnTo>
                    <a:pt x="2" y="1465"/>
                  </a:lnTo>
                  <a:lnTo>
                    <a:pt x="4" y="1529"/>
                  </a:lnTo>
                  <a:lnTo>
                    <a:pt x="10" y="1591"/>
                  </a:lnTo>
                  <a:lnTo>
                    <a:pt x="20" y="1655"/>
                  </a:lnTo>
                  <a:lnTo>
                    <a:pt x="316" y="1553"/>
                  </a:lnTo>
                  <a:lnTo>
                    <a:pt x="596" y="15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3462338" y="9540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80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2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3595688" y="10874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6 w 454"/>
                <a:gd name="T27" fmla="*/ 406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0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0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smtClean="0"/>
                <a:t>E</a:t>
              </a:r>
              <a:endParaRPr lang="en-US" sz="44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93874" y="3762376"/>
            <a:ext cx="2439988" cy="2141538"/>
            <a:chOff x="3100388" y="3762376"/>
            <a:chExt cx="2439988" cy="2141538"/>
          </a:xfrm>
        </p:grpSpPr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357563" y="3762376"/>
              <a:ext cx="2182813" cy="2141538"/>
            </a:xfrm>
            <a:custGeom>
              <a:avLst/>
              <a:gdLst>
                <a:gd name="T0" fmla="*/ 1375 w 1375"/>
                <a:gd name="T1" fmla="*/ 783 h 1349"/>
                <a:gd name="T2" fmla="*/ 1375 w 1375"/>
                <a:gd name="T3" fmla="*/ 783 h 1349"/>
                <a:gd name="T4" fmla="*/ 1339 w 1375"/>
                <a:gd name="T5" fmla="*/ 775 h 1349"/>
                <a:gd name="T6" fmla="*/ 1303 w 1375"/>
                <a:gd name="T7" fmla="*/ 763 h 1349"/>
                <a:gd name="T8" fmla="*/ 1269 w 1375"/>
                <a:gd name="T9" fmla="*/ 753 h 1349"/>
                <a:gd name="T10" fmla="*/ 1235 w 1375"/>
                <a:gd name="T11" fmla="*/ 739 h 1349"/>
                <a:gd name="T12" fmla="*/ 1169 w 1375"/>
                <a:gd name="T13" fmla="*/ 710 h 1349"/>
                <a:gd name="T14" fmla="*/ 1105 w 1375"/>
                <a:gd name="T15" fmla="*/ 678 h 1349"/>
                <a:gd name="T16" fmla="*/ 1043 w 1375"/>
                <a:gd name="T17" fmla="*/ 640 h 1349"/>
                <a:gd name="T18" fmla="*/ 985 w 1375"/>
                <a:gd name="T19" fmla="*/ 600 h 1349"/>
                <a:gd name="T20" fmla="*/ 929 w 1375"/>
                <a:gd name="T21" fmla="*/ 556 h 1349"/>
                <a:gd name="T22" fmla="*/ 875 w 1375"/>
                <a:gd name="T23" fmla="*/ 508 h 1349"/>
                <a:gd name="T24" fmla="*/ 825 w 1375"/>
                <a:gd name="T25" fmla="*/ 458 h 1349"/>
                <a:gd name="T26" fmla="*/ 780 w 1375"/>
                <a:gd name="T27" fmla="*/ 404 h 1349"/>
                <a:gd name="T28" fmla="*/ 736 w 1375"/>
                <a:gd name="T29" fmla="*/ 346 h 1349"/>
                <a:gd name="T30" fmla="*/ 698 w 1375"/>
                <a:gd name="T31" fmla="*/ 286 h 1349"/>
                <a:gd name="T32" fmla="*/ 662 w 1375"/>
                <a:gd name="T33" fmla="*/ 224 h 1349"/>
                <a:gd name="T34" fmla="*/ 630 w 1375"/>
                <a:gd name="T35" fmla="*/ 160 h 1349"/>
                <a:gd name="T36" fmla="*/ 616 w 1375"/>
                <a:gd name="T37" fmla="*/ 126 h 1349"/>
                <a:gd name="T38" fmla="*/ 604 w 1375"/>
                <a:gd name="T39" fmla="*/ 92 h 1349"/>
                <a:gd name="T40" fmla="*/ 592 w 1375"/>
                <a:gd name="T41" fmla="*/ 58 h 1349"/>
                <a:gd name="T42" fmla="*/ 580 w 1375"/>
                <a:gd name="T43" fmla="*/ 22 h 1349"/>
                <a:gd name="T44" fmla="*/ 286 w 1375"/>
                <a:gd name="T45" fmla="*/ 0 h 1349"/>
                <a:gd name="T46" fmla="*/ 0 w 1375"/>
                <a:gd name="T47" fmla="*/ 104 h 1349"/>
                <a:gd name="T48" fmla="*/ 0 w 1375"/>
                <a:gd name="T49" fmla="*/ 104 h 1349"/>
                <a:gd name="T50" fmla="*/ 16 w 1375"/>
                <a:gd name="T51" fmla="*/ 162 h 1349"/>
                <a:gd name="T52" fmla="*/ 34 w 1375"/>
                <a:gd name="T53" fmla="*/ 220 h 1349"/>
                <a:gd name="T54" fmla="*/ 52 w 1375"/>
                <a:gd name="T55" fmla="*/ 276 h 1349"/>
                <a:gd name="T56" fmla="*/ 74 w 1375"/>
                <a:gd name="T57" fmla="*/ 332 h 1349"/>
                <a:gd name="T58" fmla="*/ 96 w 1375"/>
                <a:gd name="T59" fmla="*/ 386 h 1349"/>
                <a:gd name="T60" fmla="*/ 122 w 1375"/>
                <a:gd name="T61" fmla="*/ 440 h 1349"/>
                <a:gd name="T62" fmla="*/ 148 w 1375"/>
                <a:gd name="T63" fmla="*/ 492 h 1349"/>
                <a:gd name="T64" fmla="*/ 176 w 1375"/>
                <a:gd name="T65" fmla="*/ 544 h 1349"/>
                <a:gd name="T66" fmla="*/ 206 w 1375"/>
                <a:gd name="T67" fmla="*/ 594 h 1349"/>
                <a:gd name="T68" fmla="*/ 238 w 1375"/>
                <a:gd name="T69" fmla="*/ 642 h 1349"/>
                <a:gd name="T70" fmla="*/ 272 w 1375"/>
                <a:gd name="T71" fmla="*/ 690 h 1349"/>
                <a:gd name="T72" fmla="*/ 306 w 1375"/>
                <a:gd name="T73" fmla="*/ 739 h 1349"/>
                <a:gd name="T74" fmla="*/ 342 w 1375"/>
                <a:gd name="T75" fmla="*/ 783 h 1349"/>
                <a:gd name="T76" fmla="*/ 382 w 1375"/>
                <a:gd name="T77" fmla="*/ 827 h 1349"/>
                <a:gd name="T78" fmla="*/ 420 w 1375"/>
                <a:gd name="T79" fmla="*/ 871 h 1349"/>
                <a:gd name="T80" fmla="*/ 462 w 1375"/>
                <a:gd name="T81" fmla="*/ 911 h 1349"/>
                <a:gd name="T82" fmla="*/ 504 w 1375"/>
                <a:gd name="T83" fmla="*/ 951 h 1349"/>
                <a:gd name="T84" fmla="*/ 548 w 1375"/>
                <a:gd name="T85" fmla="*/ 989 h 1349"/>
                <a:gd name="T86" fmla="*/ 594 w 1375"/>
                <a:gd name="T87" fmla="*/ 1027 h 1349"/>
                <a:gd name="T88" fmla="*/ 640 w 1375"/>
                <a:gd name="T89" fmla="*/ 1063 h 1349"/>
                <a:gd name="T90" fmla="*/ 688 w 1375"/>
                <a:gd name="T91" fmla="*/ 1095 h 1349"/>
                <a:gd name="T92" fmla="*/ 736 w 1375"/>
                <a:gd name="T93" fmla="*/ 1127 h 1349"/>
                <a:gd name="T94" fmla="*/ 785 w 1375"/>
                <a:gd name="T95" fmla="*/ 1159 h 1349"/>
                <a:gd name="T96" fmla="*/ 837 w 1375"/>
                <a:gd name="T97" fmla="*/ 1187 h 1349"/>
                <a:gd name="T98" fmla="*/ 889 w 1375"/>
                <a:gd name="T99" fmla="*/ 1213 h 1349"/>
                <a:gd name="T100" fmla="*/ 943 w 1375"/>
                <a:gd name="T101" fmla="*/ 1239 h 1349"/>
                <a:gd name="T102" fmla="*/ 997 w 1375"/>
                <a:gd name="T103" fmla="*/ 1263 h 1349"/>
                <a:gd name="T104" fmla="*/ 1051 w 1375"/>
                <a:gd name="T105" fmla="*/ 1283 h 1349"/>
                <a:gd name="T106" fmla="*/ 1107 w 1375"/>
                <a:gd name="T107" fmla="*/ 1303 h 1349"/>
                <a:gd name="T108" fmla="*/ 1165 w 1375"/>
                <a:gd name="T109" fmla="*/ 1321 h 1349"/>
                <a:gd name="T110" fmla="*/ 1223 w 1375"/>
                <a:gd name="T111" fmla="*/ 1337 h 1349"/>
                <a:gd name="T112" fmla="*/ 1281 w 1375"/>
                <a:gd name="T113" fmla="*/ 1349 h 1349"/>
                <a:gd name="T114" fmla="*/ 1269 w 1375"/>
                <a:gd name="T115" fmla="*/ 1057 h 1349"/>
                <a:gd name="T116" fmla="*/ 1375 w 1375"/>
                <a:gd name="T117" fmla="*/ 78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5" h="1349">
                  <a:moveTo>
                    <a:pt x="1375" y="783"/>
                  </a:moveTo>
                  <a:lnTo>
                    <a:pt x="1375" y="783"/>
                  </a:lnTo>
                  <a:lnTo>
                    <a:pt x="1339" y="775"/>
                  </a:lnTo>
                  <a:lnTo>
                    <a:pt x="1303" y="763"/>
                  </a:lnTo>
                  <a:lnTo>
                    <a:pt x="1269" y="753"/>
                  </a:lnTo>
                  <a:lnTo>
                    <a:pt x="1235" y="739"/>
                  </a:lnTo>
                  <a:lnTo>
                    <a:pt x="1169" y="710"/>
                  </a:lnTo>
                  <a:lnTo>
                    <a:pt x="1105" y="678"/>
                  </a:lnTo>
                  <a:lnTo>
                    <a:pt x="1043" y="640"/>
                  </a:lnTo>
                  <a:lnTo>
                    <a:pt x="985" y="600"/>
                  </a:lnTo>
                  <a:lnTo>
                    <a:pt x="929" y="556"/>
                  </a:lnTo>
                  <a:lnTo>
                    <a:pt x="875" y="508"/>
                  </a:lnTo>
                  <a:lnTo>
                    <a:pt x="825" y="458"/>
                  </a:lnTo>
                  <a:lnTo>
                    <a:pt x="780" y="404"/>
                  </a:lnTo>
                  <a:lnTo>
                    <a:pt x="736" y="346"/>
                  </a:lnTo>
                  <a:lnTo>
                    <a:pt x="698" y="286"/>
                  </a:lnTo>
                  <a:lnTo>
                    <a:pt x="662" y="224"/>
                  </a:lnTo>
                  <a:lnTo>
                    <a:pt x="630" y="160"/>
                  </a:lnTo>
                  <a:lnTo>
                    <a:pt x="616" y="126"/>
                  </a:lnTo>
                  <a:lnTo>
                    <a:pt x="604" y="92"/>
                  </a:lnTo>
                  <a:lnTo>
                    <a:pt x="592" y="58"/>
                  </a:lnTo>
                  <a:lnTo>
                    <a:pt x="580" y="22"/>
                  </a:lnTo>
                  <a:lnTo>
                    <a:pt x="286" y="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6" y="162"/>
                  </a:lnTo>
                  <a:lnTo>
                    <a:pt x="34" y="220"/>
                  </a:lnTo>
                  <a:lnTo>
                    <a:pt x="52" y="276"/>
                  </a:lnTo>
                  <a:lnTo>
                    <a:pt x="74" y="332"/>
                  </a:lnTo>
                  <a:lnTo>
                    <a:pt x="96" y="386"/>
                  </a:lnTo>
                  <a:lnTo>
                    <a:pt x="122" y="440"/>
                  </a:lnTo>
                  <a:lnTo>
                    <a:pt x="148" y="492"/>
                  </a:lnTo>
                  <a:lnTo>
                    <a:pt x="176" y="544"/>
                  </a:lnTo>
                  <a:lnTo>
                    <a:pt x="206" y="594"/>
                  </a:lnTo>
                  <a:lnTo>
                    <a:pt x="238" y="642"/>
                  </a:lnTo>
                  <a:lnTo>
                    <a:pt x="272" y="690"/>
                  </a:lnTo>
                  <a:lnTo>
                    <a:pt x="306" y="739"/>
                  </a:lnTo>
                  <a:lnTo>
                    <a:pt x="342" y="783"/>
                  </a:lnTo>
                  <a:lnTo>
                    <a:pt x="382" y="827"/>
                  </a:lnTo>
                  <a:lnTo>
                    <a:pt x="420" y="871"/>
                  </a:lnTo>
                  <a:lnTo>
                    <a:pt x="462" y="911"/>
                  </a:lnTo>
                  <a:lnTo>
                    <a:pt x="504" y="951"/>
                  </a:lnTo>
                  <a:lnTo>
                    <a:pt x="548" y="989"/>
                  </a:lnTo>
                  <a:lnTo>
                    <a:pt x="594" y="1027"/>
                  </a:lnTo>
                  <a:lnTo>
                    <a:pt x="640" y="1063"/>
                  </a:lnTo>
                  <a:lnTo>
                    <a:pt x="688" y="1095"/>
                  </a:lnTo>
                  <a:lnTo>
                    <a:pt x="736" y="1127"/>
                  </a:lnTo>
                  <a:lnTo>
                    <a:pt x="785" y="1159"/>
                  </a:lnTo>
                  <a:lnTo>
                    <a:pt x="837" y="1187"/>
                  </a:lnTo>
                  <a:lnTo>
                    <a:pt x="889" y="1213"/>
                  </a:lnTo>
                  <a:lnTo>
                    <a:pt x="943" y="1239"/>
                  </a:lnTo>
                  <a:lnTo>
                    <a:pt x="997" y="1263"/>
                  </a:lnTo>
                  <a:lnTo>
                    <a:pt x="1051" y="1283"/>
                  </a:lnTo>
                  <a:lnTo>
                    <a:pt x="1107" y="1303"/>
                  </a:lnTo>
                  <a:lnTo>
                    <a:pt x="1165" y="1321"/>
                  </a:lnTo>
                  <a:lnTo>
                    <a:pt x="1223" y="1337"/>
                  </a:lnTo>
                  <a:lnTo>
                    <a:pt x="1281" y="1349"/>
                  </a:lnTo>
                  <a:lnTo>
                    <a:pt x="1269" y="1057"/>
                  </a:lnTo>
                  <a:lnTo>
                    <a:pt x="1375" y="7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100388" y="4035426"/>
              <a:ext cx="990600" cy="992188"/>
            </a:xfrm>
            <a:custGeom>
              <a:avLst/>
              <a:gdLst>
                <a:gd name="T0" fmla="*/ 306 w 624"/>
                <a:gd name="T1" fmla="*/ 0 h 625"/>
                <a:gd name="T2" fmla="*/ 242 w 624"/>
                <a:gd name="T3" fmla="*/ 8 h 625"/>
                <a:gd name="T4" fmla="*/ 184 w 624"/>
                <a:gd name="T5" fmla="*/ 28 h 625"/>
                <a:gd name="T6" fmla="*/ 132 w 624"/>
                <a:gd name="T7" fmla="*/ 58 h 625"/>
                <a:gd name="T8" fmla="*/ 88 w 624"/>
                <a:gd name="T9" fmla="*/ 96 h 625"/>
                <a:gd name="T10" fmla="*/ 50 w 624"/>
                <a:gd name="T11" fmla="*/ 144 h 625"/>
                <a:gd name="T12" fmla="*/ 22 w 624"/>
                <a:gd name="T13" fmla="*/ 198 h 625"/>
                <a:gd name="T14" fmla="*/ 6 w 624"/>
                <a:gd name="T15" fmla="*/ 256 h 625"/>
                <a:gd name="T16" fmla="*/ 0 w 624"/>
                <a:gd name="T17" fmla="*/ 320 h 625"/>
                <a:gd name="T18" fmla="*/ 4 w 624"/>
                <a:gd name="T19" fmla="*/ 350 h 625"/>
                <a:gd name="T20" fmla="*/ 16 w 624"/>
                <a:gd name="T21" fmla="*/ 412 h 625"/>
                <a:gd name="T22" fmla="*/ 42 w 624"/>
                <a:gd name="T23" fmla="*/ 466 h 625"/>
                <a:gd name="T24" fmla="*/ 76 w 624"/>
                <a:gd name="T25" fmla="*/ 516 h 625"/>
                <a:gd name="T26" fmla="*/ 120 w 624"/>
                <a:gd name="T27" fmla="*/ 557 h 625"/>
                <a:gd name="T28" fmla="*/ 170 w 624"/>
                <a:gd name="T29" fmla="*/ 589 h 625"/>
                <a:gd name="T30" fmla="*/ 226 w 624"/>
                <a:gd name="T31" fmla="*/ 613 h 625"/>
                <a:gd name="T32" fmla="*/ 288 w 624"/>
                <a:gd name="T33" fmla="*/ 623 h 625"/>
                <a:gd name="T34" fmla="*/ 320 w 624"/>
                <a:gd name="T35" fmla="*/ 625 h 625"/>
                <a:gd name="T36" fmla="*/ 382 w 624"/>
                <a:gd name="T37" fmla="*/ 617 h 625"/>
                <a:gd name="T38" fmla="*/ 440 w 624"/>
                <a:gd name="T39" fmla="*/ 597 h 625"/>
                <a:gd name="T40" fmla="*/ 492 w 624"/>
                <a:gd name="T41" fmla="*/ 567 h 625"/>
                <a:gd name="T42" fmla="*/ 538 w 624"/>
                <a:gd name="T43" fmla="*/ 528 h 625"/>
                <a:gd name="T44" fmla="*/ 574 w 624"/>
                <a:gd name="T45" fmla="*/ 480 h 625"/>
                <a:gd name="T46" fmla="*/ 602 w 624"/>
                <a:gd name="T47" fmla="*/ 426 h 625"/>
                <a:gd name="T48" fmla="*/ 618 w 624"/>
                <a:gd name="T49" fmla="*/ 368 h 625"/>
                <a:gd name="T50" fmla="*/ 624 w 624"/>
                <a:gd name="T51" fmla="*/ 306 h 625"/>
                <a:gd name="T52" fmla="*/ 620 w 624"/>
                <a:gd name="T53" fmla="*/ 274 h 625"/>
                <a:gd name="T54" fmla="*/ 608 w 624"/>
                <a:gd name="T55" fmla="*/ 212 h 625"/>
                <a:gd name="T56" fmla="*/ 582 w 624"/>
                <a:gd name="T57" fmla="*/ 158 h 625"/>
                <a:gd name="T58" fmla="*/ 548 w 624"/>
                <a:gd name="T59" fmla="*/ 108 h 625"/>
                <a:gd name="T60" fmla="*/ 504 w 624"/>
                <a:gd name="T61" fmla="*/ 68 h 625"/>
                <a:gd name="T62" fmla="*/ 454 w 624"/>
                <a:gd name="T63" fmla="*/ 36 h 625"/>
                <a:gd name="T64" fmla="*/ 398 w 624"/>
                <a:gd name="T65" fmla="*/ 12 h 625"/>
                <a:gd name="T66" fmla="*/ 336 w 624"/>
                <a:gd name="T67" fmla="*/ 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4" h="625">
                  <a:moveTo>
                    <a:pt x="306" y="0"/>
                  </a:moveTo>
                  <a:lnTo>
                    <a:pt x="306" y="0"/>
                  </a:lnTo>
                  <a:lnTo>
                    <a:pt x="274" y="4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8" y="42"/>
                  </a:lnTo>
                  <a:lnTo>
                    <a:pt x="132" y="58"/>
                  </a:lnTo>
                  <a:lnTo>
                    <a:pt x="108" y="76"/>
                  </a:lnTo>
                  <a:lnTo>
                    <a:pt x="88" y="96"/>
                  </a:lnTo>
                  <a:lnTo>
                    <a:pt x="68" y="120"/>
                  </a:lnTo>
                  <a:lnTo>
                    <a:pt x="50" y="144"/>
                  </a:lnTo>
                  <a:lnTo>
                    <a:pt x="36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4" y="350"/>
                  </a:lnTo>
                  <a:lnTo>
                    <a:pt x="8" y="382"/>
                  </a:lnTo>
                  <a:lnTo>
                    <a:pt x="16" y="412"/>
                  </a:lnTo>
                  <a:lnTo>
                    <a:pt x="28" y="440"/>
                  </a:lnTo>
                  <a:lnTo>
                    <a:pt x="42" y="466"/>
                  </a:lnTo>
                  <a:lnTo>
                    <a:pt x="58" y="492"/>
                  </a:lnTo>
                  <a:lnTo>
                    <a:pt x="76" y="516"/>
                  </a:lnTo>
                  <a:lnTo>
                    <a:pt x="98" y="538"/>
                  </a:lnTo>
                  <a:lnTo>
                    <a:pt x="120" y="557"/>
                  </a:lnTo>
                  <a:lnTo>
                    <a:pt x="144" y="575"/>
                  </a:lnTo>
                  <a:lnTo>
                    <a:pt x="170" y="589"/>
                  </a:lnTo>
                  <a:lnTo>
                    <a:pt x="198" y="603"/>
                  </a:lnTo>
                  <a:lnTo>
                    <a:pt x="226" y="613"/>
                  </a:lnTo>
                  <a:lnTo>
                    <a:pt x="256" y="619"/>
                  </a:lnTo>
                  <a:lnTo>
                    <a:pt x="288" y="623"/>
                  </a:lnTo>
                  <a:lnTo>
                    <a:pt x="320" y="625"/>
                  </a:lnTo>
                  <a:lnTo>
                    <a:pt x="320" y="625"/>
                  </a:lnTo>
                  <a:lnTo>
                    <a:pt x="350" y="621"/>
                  </a:lnTo>
                  <a:lnTo>
                    <a:pt x="382" y="617"/>
                  </a:lnTo>
                  <a:lnTo>
                    <a:pt x="412" y="609"/>
                  </a:lnTo>
                  <a:lnTo>
                    <a:pt x="440" y="597"/>
                  </a:lnTo>
                  <a:lnTo>
                    <a:pt x="466" y="583"/>
                  </a:lnTo>
                  <a:lnTo>
                    <a:pt x="492" y="567"/>
                  </a:lnTo>
                  <a:lnTo>
                    <a:pt x="516" y="548"/>
                  </a:lnTo>
                  <a:lnTo>
                    <a:pt x="538" y="528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90" y="454"/>
                  </a:lnTo>
                  <a:lnTo>
                    <a:pt x="602" y="426"/>
                  </a:lnTo>
                  <a:lnTo>
                    <a:pt x="612" y="398"/>
                  </a:lnTo>
                  <a:lnTo>
                    <a:pt x="618" y="368"/>
                  </a:lnTo>
                  <a:lnTo>
                    <a:pt x="622" y="336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0" y="274"/>
                  </a:lnTo>
                  <a:lnTo>
                    <a:pt x="616" y="242"/>
                  </a:lnTo>
                  <a:lnTo>
                    <a:pt x="608" y="212"/>
                  </a:lnTo>
                  <a:lnTo>
                    <a:pt x="596" y="184"/>
                  </a:lnTo>
                  <a:lnTo>
                    <a:pt x="582" y="158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8" y="88"/>
                  </a:lnTo>
                  <a:lnTo>
                    <a:pt x="504" y="68"/>
                  </a:lnTo>
                  <a:lnTo>
                    <a:pt x="480" y="50"/>
                  </a:lnTo>
                  <a:lnTo>
                    <a:pt x="454" y="36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6"/>
                  </a:lnTo>
                  <a:lnTo>
                    <a:pt x="336" y="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3236913" y="4171951"/>
              <a:ext cx="717550" cy="717550"/>
            </a:xfrm>
            <a:custGeom>
              <a:avLst/>
              <a:gdLst>
                <a:gd name="T0" fmla="*/ 222 w 452"/>
                <a:gd name="T1" fmla="*/ 0 h 452"/>
                <a:gd name="T2" fmla="*/ 176 w 452"/>
                <a:gd name="T3" fmla="*/ 4 h 452"/>
                <a:gd name="T4" fmla="*/ 134 w 452"/>
                <a:gd name="T5" fmla="*/ 20 h 452"/>
                <a:gd name="T6" fmla="*/ 96 w 452"/>
                <a:gd name="T7" fmla="*/ 40 h 452"/>
                <a:gd name="T8" fmla="*/ 62 w 452"/>
                <a:gd name="T9" fmla="*/ 70 h 452"/>
                <a:gd name="T10" fmla="*/ 36 w 452"/>
                <a:gd name="T11" fmla="*/ 104 h 452"/>
                <a:gd name="T12" fmla="*/ 16 w 452"/>
                <a:gd name="T13" fmla="*/ 142 h 452"/>
                <a:gd name="T14" fmla="*/ 2 w 452"/>
                <a:gd name="T15" fmla="*/ 186 h 452"/>
                <a:gd name="T16" fmla="*/ 0 w 452"/>
                <a:gd name="T17" fmla="*/ 232 h 452"/>
                <a:gd name="T18" fmla="*/ 0 w 452"/>
                <a:gd name="T19" fmla="*/ 254 h 452"/>
                <a:gd name="T20" fmla="*/ 10 w 452"/>
                <a:gd name="T21" fmla="*/ 298 h 452"/>
                <a:gd name="T22" fmla="*/ 30 w 452"/>
                <a:gd name="T23" fmla="*/ 338 h 452"/>
                <a:gd name="T24" fmla="*/ 54 w 452"/>
                <a:gd name="T25" fmla="*/ 374 h 452"/>
                <a:gd name="T26" fmla="*/ 86 w 452"/>
                <a:gd name="T27" fmla="*/ 404 h 452"/>
                <a:gd name="T28" fmla="*/ 122 w 452"/>
                <a:gd name="T29" fmla="*/ 428 h 452"/>
                <a:gd name="T30" fmla="*/ 164 w 452"/>
                <a:gd name="T31" fmla="*/ 444 h 452"/>
                <a:gd name="T32" fmla="*/ 208 w 452"/>
                <a:gd name="T33" fmla="*/ 452 h 452"/>
                <a:gd name="T34" fmla="*/ 232 w 452"/>
                <a:gd name="T35" fmla="*/ 452 h 452"/>
                <a:gd name="T36" fmla="*/ 276 w 452"/>
                <a:gd name="T37" fmla="*/ 448 h 452"/>
                <a:gd name="T38" fmla="*/ 320 w 452"/>
                <a:gd name="T39" fmla="*/ 434 h 452"/>
                <a:gd name="T40" fmla="*/ 358 w 452"/>
                <a:gd name="T41" fmla="*/ 412 h 452"/>
                <a:gd name="T42" fmla="*/ 390 w 452"/>
                <a:gd name="T43" fmla="*/ 382 h 452"/>
                <a:gd name="T44" fmla="*/ 418 w 452"/>
                <a:gd name="T45" fmla="*/ 348 h 452"/>
                <a:gd name="T46" fmla="*/ 438 w 452"/>
                <a:gd name="T47" fmla="*/ 310 h 452"/>
                <a:gd name="T48" fmla="*/ 450 w 452"/>
                <a:gd name="T49" fmla="*/ 266 h 452"/>
                <a:gd name="T50" fmla="*/ 452 w 452"/>
                <a:gd name="T51" fmla="*/ 220 h 452"/>
                <a:gd name="T52" fmla="*/ 452 w 452"/>
                <a:gd name="T53" fmla="*/ 198 h 452"/>
                <a:gd name="T54" fmla="*/ 442 w 452"/>
                <a:gd name="T55" fmla="*/ 154 h 452"/>
                <a:gd name="T56" fmla="*/ 424 w 452"/>
                <a:gd name="T57" fmla="*/ 114 h 452"/>
                <a:gd name="T58" fmla="*/ 398 w 452"/>
                <a:gd name="T59" fmla="*/ 78 h 452"/>
                <a:gd name="T60" fmla="*/ 366 w 452"/>
                <a:gd name="T61" fmla="*/ 48 h 452"/>
                <a:gd name="T62" fmla="*/ 330 w 452"/>
                <a:gd name="T63" fmla="*/ 24 h 452"/>
                <a:gd name="T64" fmla="*/ 288 w 452"/>
                <a:gd name="T65" fmla="*/ 8 h 452"/>
                <a:gd name="T66" fmla="*/ 244 w 452"/>
                <a:gd name="T6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452">
                  <a:moveTo>
                    <a:pt x="222" y="0"/>
                  </a:moveTo>
                  <a:lnTo>
                    <a:pt x="222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4" y="10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0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54"/>
                  </a:lnTo>
                  <a:lnTo>
                    <a:pt x="4" y="276"/>
                  </a:lnTo>
                  <a:lnTo>
                    <a:pt x="10" y="298"/>
                  </a:lnTo>
                  <a:lnTo>
                    <a:pt x="20" y="320"/>
                  </a:lnTo>
                  <a:lnTo>
                    <a:pt x="30" y="338"/>
                  </a:lnTo>
                  <a:lnTo>
                    <a:pt x="40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6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2"/>
                  </a:lnTo>
                  <a:lnTo>
                    <a:pt x="232" y="452"/>
                  </a:lnTo>
                  <a:lnTo>
                    <a:pt x="254" y="452"/>
                  </a:lnTo>
                  <a:lnTo>
                    <a:pt x="276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38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2"/>
                  </a:lnTo>
                  <a:lnTo>
                    <a:pt x="404" y="366"/>
                  </a:lnTo>
                  <a:lnTo>
                    <a:pt x="418" y="348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88"/>
                  </a:lnTo>
                  <a:lnTo>
                    <a:pt x="450" y="266"/>
                  </a:lnTo>
                  <a:lnTo>
                    <a:pt x="452" y="244"/>
                  </a:lnTo>
                  <a:lnTo>
                    <a:pt x="452" y="220"/>
                  </a:lnTo>
                  <a:lnTo>
                    <a:pt x="452" y="220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4"/>
                  </a:lnTo>
                  <a:lnTo>
                    <a:pt x="398" y="78"/>
                  </a:lnTo>
                  <a:lnTo>
                    <a:pt x="382" y="62"/>
                  </a:lnTo>
                  <a:lnTo>
                    <a:pt x="366" y="48"/>
                  </a:lnTo>
                  <a:lnTo>
                    <a:pt x="348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6" y="2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smtClean="0"/>
                <a:t>D</a:t>
              </a:r>
              <a:endParaRPr lang="en-US" sz="44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84662" y="4225926"/>
            <a:ext cx="2703513" cy="2173287"/>
            <a:chOff x="5591176" y="4225926"/>
            <a:chExt cx="2703513" cy="2173287"/>
          </a:xfrm>
        </p:grpSpPr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5591176" y="4225926"/>
              <a:ext cx="2703513" cy="1735138"/>
            </a:xfrm>
            <a:custGeom>
              <a:avLst/>
              <a:gdLst>
                <a:gd name="T0" fmla="*/ 1168 w 1703"/>
                <a:gd name="T1" fmla="*/ 0 h 1093"/>
                <a:gd name="T2" fmla="*/ 1130 w 1703"/>
                <a:gd name="T3" fmla="*/ 58 h 1093"/>
                <a:gd name="T4" fmla="*/ 1042 w 1703"/>
                <a:gd name="T5" fmla="*/ 164 h 1093"/>
                <a:gd name="T6" fmla="*/ 944 w 1703"/>
                <a:gd name="T7" fmla="*/ 260 h 1093"/>
                <a:gd name="T8" fmla="*/ 834 w 1703"/>
                <a:gd name="T9" fmla="*/ 342 h 1093"/>
                <a:gd name="T10" fmla="*/ 712 w 1703"/>
                <a:gd name="T11" fmla="*/ 412 h 1093"/>
                <a:gd name="T12" fmla="*/ 584 w 1703"/>
                <a:gd name="T13" fmla="*/ 465 h 1093"/>
                <a:gd name="T14" fmla="*/ 446 w 1703"/>
                <a:gd name="T15" fmla="*/ 501 h 1093"/>
                <a:gd name="T16" fmla="*/ 304 w 1703"/>
                <a:gd name="T17" fmla="*/ 521 h 1093"/>
                <a:gd name="T18" fmla="*/ 230 w 1703"/>
                <a:gd name="T19" fmla="*/ 523 h 1093"/>
                <a:gd name="T20" fmla="*/ 166 w 1703"/>
                <a:gd name="T21" fmla="*/ 521 h 1093"/>
                <a:gd name="T22" fmla="*/ 0 w 1703"/>
                <a:gd name="T23" fmla="*/ 787 h 1093"/>
                <a:gd name="T24" fmla="*/ 18 w 1703"/>
                <a:gd name="T25" fmla="*/ 1081 h 1093"/>
                <a:gd name="T26" fmla="*/ 118 w 1703"/>
                <a:gd name="T27" fmla="*/ 1091 h 1093"/>
                <a:gd name="T28" fmla="*/ 220 w 1703"/>
                <a:gd name="T29" fmla="*/ 1093 h 1093"/>
                <a:gd name="T30" fmla="*/ 280 w 1703"/>
                <a:gd name="T31" fmla="*/ 1093 h 1093"/>
                <a:gd name="T32" fmla="*/ 400 w 1703"/>
                <a:gd name="T33" fmla="*/ 1083 h 1093"/>
                <a:gd name="T34" fmla="*/ 516 w 1703"/>
                <a:gd name="T35" fmla="*/ 1067 h 1093"/>
                <a:gd name="T36" fmla="*/ 628 w 1703"/>
                <a:gd name="T37" fmla="*/ 1043 h 1093"/>
                <a:gd name="T38" fmla="*/ 740 w 1703"/>
                <a:gd name="T39" fmla="*/ 1011 h 1093"/>
                <a:gd name="T40" fmla="*/ 846 w 1703"/>
                <a:gd name="T41" fmla="*/ 973 h 1093"/>
                <a:gd name="T42" fmla="*/ 950 w 1703"/>
                <a:gd name="T43" fmla="*/ 927 h 1093"/>
                <a:gd name="T44" fmla="*/ 1050 w 1703"/>
                <a:gd name="T45" fmla="*/ 873 h 1093"/>
                <a:gd name="T46" fmla="*/ 1146 w 1703"/>
                <a:gd name="T47" fmla="*/ 815 h 1093"/>
                <a:gd name="T48" fmla="*/ 1236 w 1703"/>
                <a:gd name="T49" fmla="*/ 749 h 1093"/>
                <a:gd name="T50" fmla="*/ 1323 w 1703"/>
                <a:gd name="T51" fmla="*/ 679 h 1093"/>
                <a:gd name="T52" fmla="*/ 1405 w 1703"/>
                <a:gd name="T53" fmla="*/ 603 h 1093"/>
                <a:gd name="T54" fmla="*/ 1481 w 1703"/>
                <a:gd name="T55" fmla="*/ 521 h 1093"/>
                <a:gd name="T56" fmla="*/ 1551 w 1703"/>
                <a:gd name="T57" fmla="*/ 435 h 1093"/>
                <a:gd name="T58" fmla="*/ 1617 w 1703"/>
                <a:gd name="T59" fmla="*/ 342 h 1093"/>
                <a:gd name="T60" fmla="*/ 1675 w 1703"/>
                <a:gd name="T61" fmla="*/ 246 h 1093"/>
                <a:gd name="T62" fmla="*/ 1427 w 1703"/>
                <a:gd name="T63" fmla="*/ 158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3" h="1093">
                  <a:moveTo>
                    <a:pt x="1427" y="158"/>
                  </a:moveTo>
                  <a:lnTo>
                    <a:pt x="1168" y="0"/>
                  </a:lnTo>
                  <a:lnTo>
                    <a:pt x="1168" y="0"/>
                  </a:lnTo>
                  <a:lnTo>
                    <a:pt x="1130" y="58"/>
                  </a:lnTo>
                  <a:lnTo>
                    <a:pt x="1088" y="112"/>
                  </a:lnTo>
                  <a:lnTo>
                    <a:pt x="1042" y="164"/>
                  </a:lnTo>
                  <a:lnTo>
                    <a:pt x="994" y="214"/>
                  </a:lnTo>
                  <a:lnTo>
                    <a:pt x="944" y="260"/>
                  </a:lnTo>
                  <a:lnTo>
                    <a:pt x="890" y="304"/>
                  </a:lnTo>
                  <a:lnTo>
                    <a:pt x="834" y="342"/>
                  </a:lnTo>
                  <a:lnTo>
                    <a:pt x="774" y="378"/>
                  </a:lnTo>
                  <a:lnTo>
                    <a:pt x="712" y="412"/>
                  </a:lnTo>
                  <a:lnTo>
                    <a:pt x="650" y="441"/>
                  </a:lnTo>
                  <a:lnTo>
                    <a:pt x="584" y="465"/>
                  </a:lnTo>
                  <a:lnTo>
                    <a:pt x="516" y="485"/>
                  </a:lnTo>
                  <a:lnTo>
                    <a:pt x="446" y="501"/>
                  </a:lnTo>
                  <a:lnTo>
                    <a:pt x="376" y="513"/>
                  </a:lnTo>
                  <a:lnTo>
                    <a:pt x="304" y="521"/>
                  </a:lnTo>
                  <a:lnTo>
                    <a:pt x="268" y="523"/>
                  </a:lnTo>
                  <a:lnTo>
                    <a:pt x="230" y="523"/>
                  </a:lnTo>
                  <a:lnTo>
                    <a:pt x="230" y="523"/>
                  </a:lnTo>
                  <a:lnTo>
                    <a:pt x="166" y="521"/>
                  </a:lnTo>
                  <a:lnTo>
                    <a:pt x="104" y="515"/>
                  </a:lnTo>
                  <a:lnTo>
                    <a:pt x="0" y="787"/>
                  </a:lnTo>
                  <a:lnTo>
                    <a:pt x="18" y="1081"/>
                  </a:lnTo>
                  <a:lnTo>
                    <a:pt x="18" y="1081"/>
                  </a:lnTo>
                  <a:lnTo>
                    <a:pt x="68" y="1087"/>
                  </a:lnTo>
                  <a:lnTo>
                    <a:pt x="118" y="1091"/>
                  </a:lnTo>
                  <a:lnTo>
                    <a:pt x="170" y="1093"/>
                  </a:lnTo>
                  <a:lnTo>
                    <a:pt x="220" y="1093"/>
                  </a:lnTo>
                  <a:lnTo>
                    <a:pt x="220" y="1093"/>
                  </a:lnTo>
                  <a:lnTo>
                    <a:pt x="280" y="1093"/>
                  </a:lnTo>
                  <a:lnTo>
                    <a:pt x="340" y="1089"/>
                  </a:lnTo>
                  <a:lnTo>
                    <a:pt x="400" y="1083"/>
                  </a:lnTo>
                  <a:lnTo>
                    <a:pt x="458" y="1077"/>
                  </a:lnTo>
                  <a:lnTo>
                    <a:pt x="516" y="1067"/>
                  </a:lnTo>
                  <a:lnTo>
                    <a:pt x="572" y="1057"/>
                  </a:lnTo>
                  <a:lnTo>
                    <a:pt x="628" y="1043"/>
                  </a:lnTo>
                  <a:lnTo>
                    <a:pt x="684" y="1029"/>
                  </a:lnTo>
                  <a:lnTo>
                    <a:pt x="740" y="1011"/>
                  </a:lnTo>
                  <a:lnTo>
                    <a:pt x="794" y="993"/>
                  </a:lnTo>
                  <a:lnTo>
                    <a:pt x="846" y="973"/>
                  </a:lnTo>
                  <a:lnTo>
                    <a:pt x="898" y="951"/>
                  </a:lnTo>
                  <a:lnTo>
                    <a:pt x="950" y="927"/>
                  </a:lnTo>
                  <a:lnTo>
                    <a:pt x="1000" y="901"/>
                  </a:lnTo>
                  <a:lnTo>
                    <a:pt x="1050" y="873"/>
                  </a:lnTo>
                  <a:lnTo>
                    <a:pt x="1098" y="845"/>
                  </a:lnTo>
                  <a:lnTo>
                    <a:pt x="1146" y="815"/>
                  </a:lnTo>
                  <a:lnTo>
                    <a:pt x="1192" y="783"/>
                  </a:lnTo>
                  <a:lnTo>
                    <a:pt x="1236" y="749"/>
                  </a:lnTo>
                  <a:lnTo>
                    <a:pt x="1279" y="715"/>
                  </a:lnTo>
                  <a:lnTo>
                    <a:pt x="1323" y="679"/>
                  </a:lnTo>
                  <a:lnTo>
                    <a:pt x="1365" y="641"/>
                  </a:lnTo>
                  <a:lnTo>
                    <a:pt x="1405" y="603"/>
                  </a:lnTo>
                  <a:lnTo>
                    <a:pt x="1443" y="563"/>
                  </a:lnTo>
                  <a:lnTo>
                    <a:pt x="1481" y="521"/>
                  </a:lnTo>
                  <a:lnTo>
                    <a:pt x="1517" y="477"/>
                  </a:lnTo>
                  <a:lnTo>
                    <a:pt x="1551" y="435"/>
                  </a:lnTo>
                  <a:lnTo>
                    <a:pt x="1585" y="388"/>
                  </a:lnTo>
                  <a:lnTo>
                    <a:pt x="1617" y="342"/>
                  </a:lnTo>
                  <a:lnTo>
                    <a:pt x="1647" y="294"/>
                  </a:lnTo>
                  <a:lnTo>
                    <a:pt x="1675" y="246"/>
                  </a:lnTo>
                  <a:lnTo>
                    <a:pt x="1703" y="196"/>
                  </a:lnTo>
                  <a:lnTo>
                    <a:pt x="1427" y="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5778501" y="54117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4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4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0"/>
                  </a:lnTo>
                  <a:lnTo>
                    <a:pt x="606" y="212"/>
                  </a:lnTo>
                  <a:lnTo>
                    <a:pt x="594" y="182"/>
                  </a:lnTo>
                  <a:lnTo>
                    <a:pt x="582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5911851" y="5545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2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6 w 454"/>
                <a:gd name="T25" fmla="*/ 374 h 454"/>
                <a:gd name="T26" fmla="*/ 86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0" y="384"/>
                  </a:lnTo>
                  <a:lnTo>
                    <a:pt x="406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smtClean="0"/>
                <a:t>C</a:t>
              </a:r>
              <a:endParaRPr lang="en-US" sz="44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827737" y="1446213"/>
            <a:ext cx="1757362" cy="2878138"/>
            <a:chOff x="7334251" y="1446213"/>
            <a:chExt cx="1757362" cy="2878138"/>
          </a:xfrm>
        </p:grpSpPr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7334251" y="1446213"/>
              <a:ext cx="1265238" cy="2878138"/>
            </a:xfrm>
            <a:custGeom>
              <a:avLst/>
              <a:gdLst>
                <a:gd name="T0" fmla="*/ 669 w 797"/>
                <a:gd name="T1" fmla="*/ 1813 h 1813"/>
                <a:gd name="T2" fmla="*/ 669 w 797"/>
                <a:gd name="T3" fmla="*/ 1813 h 1813"/>
                <a:gd name="T4" fmla="*/ 697 w 797"/>
                <a:gd name="T5" fmla="*/ 1737 h 1813"/>
                <a:gd name="T6" fmla="*/ 723 w 797"/>
                <a:gd name="T7" fmla="*/ 1661 h 1813"/>
                <a:gd name="T8" fmla="*/ 745 w 797"/>
                <a:gd name="T9" fmla="*/ 1581 h 1813"/>
                <a:gd name="T10" fmla="*/ 763 w 797"/>
                <a:gd name="T11" fmla="*/ 1501 h 1813"/>
                <a:gd name="T12" fmla="*/ 777 w 797"/>
                <a:gd name="T13" fmla="*/ 1421 h 1813"/>
                <a:gd name="T14" fmla="*/ 787 w 797"/>
                <a:gd name="T15" fmla="*/ 1337 h 1813"/>
                <a:gd name="T16" fmla="*/ 795 w 797"/>
                <a:gd name="T17" fmla="*/ 1253 h 1813"/>
                <a:gd name="T18" fmla="*/ 797 w 797"/>
                <a:gd name="T19" fmla="*/ 1169 h 1813"/>
                <a:gd name="T20" fmla="*/ 797 w 797"/>
                <a:gd name="T21" fmla="*/ 1169 h 1813"/>
                <a:gd name="T22" fmla="*/ 795 w 797"/>
                <a:gd name="T23" fmla="*/ 1085 h 1813"/>
                <a:gd name="T24" fmla="*/ 789 w 797"/>
                <a:gd name="T25" fmla="*/ 1001 h 1813"/>
                <a:gd name="T26" fmla="*/ 777 w 797"/>
                <a:gd name="T27" fmla="*/ 919 h 1813"/>
                <a:gd name="T28" fmla="*/ 763 w 797"/>
                <a:gd name="T29" fmla="*/ 837 h 1813"/>
                <a:gd name="T30" fmla="*/ 745 w 797"/>
                <a:gd name="T31" fmla="*/ 757 h 1813"/>
                <a:gd name="T32" fmla="*/ 723 w 797"/>
                <a:gd name="T33" fmla="*/ 679 h 1813"/>
                <a:gd name="T34" fmla="*/ 699 w 797"/>
                <a:gd name="T35" fmla="*/ 603 h 1813"/>
                <a:gd name="T36" fmla="*/ 669 w 797"/>
                <a:gd name="T37" fmla="*/ 529 h 1813"/>
                <a:gd name="T38" fmla="*/ 637 w 797"/>
                <a:gd name="T39" fmla="*/ 455 h 1813"/>
                <a:gd name="T40" fmla="*/ 601 w 797"/>
                <a:gd name="T41" fmla="*/ 383 h 1813"/>
                <a:gd name="T42" fmla="*/ 563 w 797"/>
                <a:gd name="T43" fmla="*/ 315 h 1813"/>
                <a:gd name="T44" fmla="*/ 521 w 797"/>
                <a:gd name="T45" fmla="*/ 246 h 1813"/>
                <a:gd name="T46" fmla="*/ 475 w 797"/>
                <a:gd name="T47" fmla="*/ 182 h 1813"/>
                <a:gd name="T48" fmla="*/ 427 w 797"/>
                <a:gd name="T49" fmla="*/ 118 h 1813"/>
                <a:gd name="T50" fmla="*/ 377 w 797"/>
                <a:gd name="T51" fmla="*/ 58 h 1813"/>
                <a:gd name="T52" fmla="*/ 323 w 797"/>
                <a:gd name="T53" fmla="*/ 0 h 1813"/>
                <a:gd name="T54" fmla="*/ 207 w 797"/>
                <a:gd name="T55" fmla="*/ 286 h 1813"/>
                <a:gd name="T56" fmla="*/ 0 w 797"/>
                <a:gd name="T57" fmla="*/ 491 h 1813"/>
                <a:gd name="T58" fmla="*/ 0 w 797"/>
                <a:gd name="T59" fmla="*/ 491 h 1813"/>
                <a:gd name="T60" fmla="*/ 26 w 797"/>
                <a:gd name="T61" fmla="*/ 527 h 1813"/>
                <a:gd name="T62" fmla="*/ 52 w 797"/>
                <a:gd name="T63" fmla="*/ 563 h 1813"/>
                <a:gd name="T64" fmla="*/ 76 w 797"/>
                <a:gd name="T65" fmla="*/ 601 h 1813"/>
                <a:gd name="T66" fmla="*/ 98 w 797"/>
                <a:gd name="T67" fmla="*/ 641 h 1813"/>
                <a:gd name="T68" fmla="*/ 120 w 797"/>
                <a:gd name="T69" fmla="*/ 681 h 1813"/>
                <a:gd name="T70" fmla="*/ 138 w 797"/>
                <a:gd name="T71" fmla="*/ 721 h 1813"/>
                <a:gd name="T72" fmla="*/ 156 w 797"/>
                <a:gd name="T73" fmla="*/ 763 h 1813"/>
                <a:gd name="T74" fmla="*/ 171 w 797"/>
                <a:gd name="T75" fmla="*/ 805 h 1813"/>
                <a:gd name="T76" fmla="*/ 185 w 797"/>
                <a:gd name="T77" fmla="*/ 849 h 1813"/>
                <a:gd name="T78" fmla="*/ 197 w 797"/>
                <a:gd name="T79" fmla="*/ 893 h 1813"/>
                <a:gd name="T80" fmla="*/ 209 w 797"/>
                <a:gd name="T81" fmla="*/ 937 h 1813"/>
                <a:gd name="T82" fmla="*/ 217 w 797"/>
                <a:gd name="T83" fmla="*/ 983 h 1813"/>
                <a:gd name="T84" fmla="*/ 225 w 797"/>
                <a:gd name="T85" fmla="*/ 1029 h 1813"/>
                <a:gd name="T86" fmla="*/ 229 w 797"/>
                <a:gd name="T87" fmla="*/ 1075 h 1813"/>
                <a:gd name="T88" fmla="*/ 233 w 797"/>
                <a:gd name="T89" fmla="*/ 1123 h 1813"/>
                <a:gd name="T90" fmla="*/ 233 w 797"/>
                <a:gd name="T91" fmla="*/ 1171 h 1813"/>
                <a:gd name="T92" fmla="*/ 233 w 797"/>
                <a:gd name="T93" fmla="*/ 1171 h 1813"/>
                <a:gd name="T94" fmla="*/ 231 w 797"/>
                <a:gd name="T95" fmla="*/ 1233 h 1813"/>
                <a:gd name="T96" fmla="*/ 227 w 797"/>
                <a:gd name="T97" fmla="*/ 1293 h 1813"/>
                <a:gd name="T98" fmla="*/ 219 w 797"/>
                <a:gd name="T99" fmla="*/ 1351 h 1813"/>
                <a:gd name="T100" fmla="*/ 207 w 797"/>
                <a:gd name="T101" fmla="*/ 1411 h 1813"/>
                <a:gd name="T102" fmla="*/ 193 w 797"/>
                <a:gd name="T103" fmla="*/ 1467 h 1813"/>
                <a:gd name="T104" fmla="*/ 175 w 797"/>
                <a:gd name="T105" fmla="*/ 1523 h 1813"/>
                <a:gd name="T106" fmla="*/ 156 w 797"/>
                <a:gd name="T107" fmla="*/ 1577 h 1813"/>
                <a:gd name="T108" fmla="*/ 134 w 797"/>
                <a:gd name="T109" fmla="*/ 1631 h 1813"/>
                <a:gd name="T110" fmla="*/ 375 w 797"/>
                <a:gd name="T111" fmla="*/ 1779 h 1813"/>
                <a:gd name="T112" fmla="*/ 669 w 797"/>
                <a:gd name="T113" fmla="*/ 1813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7" h="1813">
                  <a:moveTo>
                    <a:pt x="669" y="1813"/>
                  </a:moveTo>
                  <a:lnTo>
                    <a:pt x="669" y="1813"/>
                  </a:lnTo>
                  <a:lnTo>
                    <a:pt x="697" y="1737"/>
                  </a:lnTo>
                  <a:lnTo>
                    <a:pt x="723" y="1661"/>
                  </a:lnTo>
                  <a:lnTo>
                    <a:pt x="745" y="1581"/>
                  </a:lnTo>
                  <a:lnTo>
                    <a:pt x="763" y="1501"/>
                  </a:lnTo>
                  <a:lnTo>
                    <a:pt x="777" y="1421"/>
                  </a:lnTo>
                  <a:lnTo>
                    <a:pt x="787" y="1337"/>
                  </a:lnTo>
                  <a:lnTo>
                    <a:pt x="795" y="1253"/>
                  </a:lnTo>
                  <a:lnTo>
                    <a:pt x="797" y="1169"/>
                  </a:lnTo>
                  <a:lnTo>
                    <a:pt x="797" y="1169"/>
                  </a:lnTo>
                  <a:lnTo>
                    <a:pt x="795" y="1085"/>
                  </a:lnTo>
                  <a:lnTo>
                    <a:pt x="789" y="1001"/>
                  </a:lnTo>
                  <a:lnTo>
                    <a:pt x="777" y="919"/>
                  </a:lnTo>
                  <a:lnTo>
                    <a:pt x="763" y="837"/>
                  </a:lnTo>
                  <a:lnTo>
                    <a:pt x="745" y="757"/>
                  </a:lnTo>
                  <a:lnTo>
                    <a:pt x="723" y="679"/>
                  </a:lnTo>
                  <a:lnTo>
                    <a:pt x="699" y="603"/>
                  </a:lnTo>
                  <a:lnTo>
                    <a:pt x="669" y="529"/>
                  </a:lnTo>
                  <a:lnTo>
                    <a:pt x="637" y="455"/>
                  </a:lnTo>
                  <a:lnTo>
                    <a:pt x="601" y="383"/>
                  </a:lnTo>
                  <a:lnTo>
                    <a:pt x="563" y="315"/>
                  </a:lnTo>
                  <a:lnTo>
                    <a:pt x="521" y="246"/>
                  </a:lnTo>
                  <a:lnTo>
                    <a:pt x="475" y="182"/>
                  </a:lnTo>
                  <a:lnTo>
                    <a:pt x="427" y="118"/>
                  </a:lnTo>
                  <a:lnTo>
                    <a:pt x="377" y="58"/>
                  </a:lnTo>
                  <a:lnTo>
                    <a:pt x="323" y="0"/>
                  </a:lnTo>
                  <a:lnTo>
                    <a:pt x="207" y="286"/>
                  </a:lnTo>
                  <a:lnTo>
                    <a:pt x="0" y="491"/>
                  </a:lnTo>
                  <a:lnTo>
                    <a:pt x="0" y="491"/>
                  </a:lnTo>
                  <a:lnTo>
                    <a:pt x="26" y="527"/>
                  </a:lnTo>
                  <a:lnTo>
                    <a:pt x="52" y="563"/>
                  </a:lnTo>
                  <a:lnTo>
                    <a:pt x="76" y="601"/>
                  </a:lnTo>
                  <a:lnTo>
                    <a:pt x="98" y="641"/>
                  </a:lnTo>
                  <a:lnTo>
                    <a:pt x="120" y="681"/>
                  </a:lnTo>
                  <a:lnTo>
                    <a:pt x="138" y="721"/>
                  </a:lnTo>
                  <a:lnTo>
                    <a:pt x="156" y="763"/>
                  </a:lnTo>
                  <a:lnTo>
                    <a:pt x="171" y="805"/>
                  </a:lnTo>
                  <a:lnTo>
                    <a:pt x="185" y="849"/>
                  </a:lnTo>
                  <a:lnTo>
                    <a:pt x="197" y="893"/>
                  </a:lnTo>
                  <a:lnTo>
                    <a:pt x="209" y="937"/>
                  </a:lnTo>
                  <a:lnTo>
                    <a:pt x="217" y="983"/>
                  </a:lnTo>
                  <a:lnTo>
                    <a:pt x="225" y="1029"/>
                  </a:lnTo>
                  <a:lnTo>
                    <a:pt x="229" y="1075"/>
                  </a:lnTo>
                  <a:lnTo>
                    <a:pt x="233" y="1123"/>
                  </a:lnTo>
                  <a:lnTo>
                    <a:pt x="233" y="1171"/>
                  </a:lnTo>
                  <a:lnTo>
                    <a:pt x="233" y="1171"/>
                  </a:lnTo>
                  <a:lnTo>
                    <a:pt x="231" y="1233"/>
                  </a:lnTo>
                  <a:lnTo>
                    <a:pt x="227" y="1293"/>
                  </a:lnTo>
                  <a:lnTo>
                    <a:pt x="219" y="1351"/>
                  </a:lnTo>
                  <a:lnTo>
                    <a:pt x="207" y="1411"/>
                  </a:lnTo>
                  <a:lnTo>
                    <a:pt x="193" y="1467"/>
                  </a:lnTo>
                  <a:lnTo>
                    <a:pt x="175" y="1523"/>
                  </a:lnTo>
                  <a:lnTo>
                    <a:pt x="156" y="1577"/>
                  </a:lnTo>
                  <a:lnTo>
                    <a:pt x="134" y="1631"/>
                  </a:lnTo>
                  <a:lnTo>
                    <a:pt x="375" y="1779"/>
                  </a:lnTo>
                  <a:lnTo>
                    <a:pt x="669" y="1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8104188" y="3209926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8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6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6 h 622"/>
                <a:gd name="T40" fmla="*/ 492 w 622"/>
                <a:gd name="T41" fmla="*/ 566 h 622"/>
                <a:gd name="T42" fmla="*/ 536 w 622"/>
                <a:gd name="T43" fmla="*/ 526 h 622"/>
                <a:gd name="T44" fmla="*/ 574 w 622"/>
                <a:gd name="T45" fmla="*/ 480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8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6" y="582"/>
                  </a:lnTo>
                  <a:lnTo>
                    <a:pt x="492" y="566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50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8237538" y="3343276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8 w 454"/>
                <a:gd name="T27" fmla="*/ 406 h 454"/>
                <a:gd name="T28" fmla="*/ 124 w 454"/>
                <a:gd name="T29" fmla="*/ 428 h 454"/>
                <a:gd name="T30" fmla="*/ 164 w 454"/>
                <a:gd name="T31" fmla="*/ 446 h 454"/>
                <a:gd name="T32" fmla="*/ 210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2 w 454"/>
                <a:gd name="T63" fmla="*/ 26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6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2"/>
                  </a:lnTo>
                  <a:lnTo>
                    <a:pt x="88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10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4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2" y="26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smtClean="0"/>
                <a:t>B</a:t>
              </a:r>
              <a:endParaRPr lang="en-US" sz="4400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73437" y="458788"/>
            <a:ext cx="2989263" cy="1604963"/>
            <a:chOff x="4679951" y="458788"/>
            <a:chExt cx="2989263" cy="1604963"/>
          </a:xfrm>
        </p:grpSpPr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6683376" y="458788"/>
              <a:ext cx="985838" cy="987425"/>
            </a:xfrm>
            <a:custGeom>
              <a:avLst/>
              <a:gdLst>
                <a:gd name="T0" fmla="*/ 304 w 621"/>
                <a:gd name="T1" fmla="*/ 0 h 622"/>
                <a:gd name="T2" fmla="*/ 240 w 621"/>
                <a:gd name="T3" fmla="*/ 8 h 622"/>
                <a:gd name="T4" fmla="*/ 182 w 621"/>
                <a:gd name="T5" fmla="*/ 28 h 622"/>
                <a:gd name="T6" fmla="*/ 130 w 621"/>
                <a:gd name="T7" fmla="*/ 58 h 622"/>
                <a:gd name="T8" fmla="*/ 86 w 621"/>
                <a:gd name="T9" fmla="*/ 96 h 622"/>
                <a:gd name="T10" fmla="*/ 48 w 621"/>
                <a:gd name="T11" fmla="*/ 144 h 622"/>
                <a:gd name="T12" fmla="*/ 22 w 621"/>
                <a:gd name="T13" fmla="*/ 196 h 622"/>
                <a:gd name="T14" fmla="*/ 4 w 621"/>
                <a:gd name="T15" fmla="*/ 256 h 622"/>
                <a:gd name="T16" fmla="*/ 0 w 621"/>
                <a:gd name="T17" fmla="*/ 318 h 622"/>
                <a:gd name="T18" fmla="*/ 2 w 621"/>
                <a:gd name="T19" fmla="*/ 350 h 622"/>
                <a:gd name="T20" fmla="*/ 16 w 621"/>
                <a:gd name="T21" fmla="*/ 410 h 622"/>
                <a:gd name="T22" fmla="*/ 40 w 621"/>
                <a:gd name="T23" fmla="*/ 466 h 622"/>
                <a:gd name="T24" fmla="*/ 74 w 621"/>
                <a:gd name="T25" fmla="*/ 514 h 622"/>
                <a:gd name="T26" fmla="*/ 118 w 621"/>
                <a:gd name="T27" fmla="*/ 556 h 622"/>
                <a:gd name="T28" fmla="*/ 168 w 621"/>
                <a:gd name="T29" fmla="*/ 588 h 622"/>
                <a:gd name="T30" fmla="*/ 224 w 621"/>
                <a:gd name="T31" fmla="*/ 610 h 622"/>
                <a:gd name="T32" fmla="*/ 286 w 621"/>
                <a:gd name="T33" fmla="*/ 622 h 622"/>
                <a:gd name="T34" fmla="*/ 318 w 621"/>
                <a:gd name="T35" fmla="*/ 622 h 622"/>
                <a:gd name="T36" fmla="*/ 380 w 621"/>
                <a:gd name="T37" fmla="*/ 616 h 622"/>
                <a:gd name="T38" fmla="*/ 438 w 621"/>
                <a:gd name="T39" fmla="*/ 596 h 622"/>
                <a:gd name="T40" fmla="*/ 490 w 621"/>
                <a:gd name="T41" fmla="*/ 566 h 622"/>
                <a:gd name="T42" fmla="*/ 536 w 621"/>
                <a:gd name="T43" fmla="*/ 526 h 622"/>
                <a:gd name="T44" fmla="*/ 572 w 621"/>
                <a:gd name="T45" fmla="*/ 480 h 622"/>
                <a:gd name="T46" fmla="*/ 599 w 621"/>
                <a:gd name="T47" fmla="*/ 426 h 622"/>
                <a:gd name="T48" fmla="*/ 615 w 621"/>
                <a:gd name="T49" fmla="*/ 368 h 622"/>
                <a:gd name="T50" fmla="*/ 621 w 621"/>
                <a:gd name="T51" fmla="*/ 304 h 622"/>
                <a:gd name="T52" fmla="*/ 619 w 621"/>
                <a:gd name="T53" fmla="*/ 272 h 622"/>
                <a:gd name="T54" fmla="*/ 605 w 621"/>
                <a:gd name="T55" fmla="*/ 212 h 622"/>
                <a:gd name="T56" fmla="*/ 579 w 621"/>
                <a:gd name="T57" fmla="*/ 158 h 622"/>
                <a:gd name="T58" fmla="*/ 546 w 621"/>
                <a:gd name="T59" fmla="*/ 108 h 622"/>
                <a:gd name="T60" fmla="*/ 504 w 621"/>
                <a:gd name="T61" fmla="*/ 68 h 622"/>
                <a:gd name="T62" fmla="*/ 452 w 621"/>
                <a:gd name="T63" fmla="*/ 34 h 622"/>
                <a:gd name="T64" fmla="*/ 396 w 621"/>
                <a:gd name="T65" fmla="*/ 12 h 622"/>
                <a:gd name="T66" fmla="*/ 336 w 621"/>
                <a:gd name="T67" fmla="*/ 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1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0" y="8"/>
                  </a:lnTo>
                  <a:lnTo>
                    <a:pt x="212" y="16"/>
                  </a:lnTo>
                  <a:lnTo>
                    <a:pt x="182" y="28"/>
                  </a:lnTo>
                  <a:lnTo>
                    <a:pt x="156" y="42"/>
                  </a:lnTo>
                  <a:lnTo>
                    <a:pt x="130" y="58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20"/>
                  </a:lnTo>
                  <a:lnTo>
                    <a:pt x="48" y="144"/>
                  </a:lnTo>
                  <a:lnTo>
                    <a:pt x="34" y="170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2"/>
                  </a:lnTo>
                  <a:lnTo>
                    <a:pt x="16" y="410"/>
                  </a:lnTo>
                  <a:lnTo>
                    <a:pt x="26" y="440"/>
                  </a:lnTo>
                  <a:lnTo>
                    <a:pt x="40" y="466"/>
                  </a:lnTo>
                  <a:lnTo>
                    <a:pt x="56" y="492"/>
                  </a:lnTo>
                  <a:lnTo>
                    <a:pt x="74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88"/>
                  </a:lnTo>
                  <a:lnTo>
                    <a:pt x="196" y="602"/>
                  </a:lnTo>
                  <a:lnTo>
                    <a:pt x="224" y="610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6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4" y="582"/>
                  </a:lnTo>
                  <a:lnTo>
                    <a:pt x="490" y="566"/>
                  </a:lnTo>
                  <a:lnTo>
                    <a:pt x="514" y="548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7" y="454"/>
                  </a:lnTo>
                  <a:lnTo>
                    <a:pt x="599" y="426"/>
                  </a:lnTo>
                  <a:lnTo>
                    <a:pt x="609" y="398"/>
                  </a:lnTo>
                  <a:lnTo>
                    <a:pt x="615" y="368"/>
                  </a:lnTo>
                  <a:lnTo>
                    <a:pt x="619" y="336"/>
                  </a:lnTo>
                  <a:lnTo>
                    <a:pt x="621" y="304"/>
                  </a:lnTo>
                  <a:lnTo>
                    <a:pt x="621" y="304"/>
                  </a:lnTo>
                  <a:lnTo>
                    <a:pt x="619" y="272"/>
                  </a:lnTo>
                  <a:lnTo>
                    <a:pt x="613" y="242"/>
                  </a:lnTo>
                  <a:lnTo>
                    <a:pt x="605" y="212"/>
                  </a:lnTo>
                  <a:lnTo>
                    <a:pt x="593" y="184"/>
                  </a:lnTo>
                  <a:lnTo>
                    <a:pt x="579" y="158"/>
                  </a:lnTo>
                  <a:lnTo>
                    <a:pt x="564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8"/>
                  </a:lnTo>
                  <a:lnTo>
                    <a:pt x="478" y="50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4679951" y="642938"/>
              <a:ext cx="2989263" cy="1420813"/>
            </a:xfrm>
            <a:custGeom>
              <a:avLst/>
              <a:gdLst>
                <a:gd name="T0" fmla="*/ 1883 w 1883"/>
                <a:gd name="T1" fmla="*/ 402 h 895"/>
                <a:gd name="T2" fmla="*/ 1770 w 1883"/>
                <a:gd name="T3" fmla="*/ 312 h 895"/>
                <a:gd name="T4" fmla="*/ 1648 w 1883"/>
                <a:gd name="T5" fmla="*/ 232 h 895"/>
                <a:gd name="T6" fmla="*/ 1520 w 1883"/>
                <a:gd name="T7" fmla="*/ 164 h 895"/>
                <a:gd name="T8" fmla="*/ 1386 w 1883"/>
                <a:gd name="T9" fmla="*/ 106 h 895"/>
                <a:gd name="T10" fmla="*/ 1244 w 1883"/>
                <a:gd name="T11" fmla="*/ 60 h 895"/>
                <a:gd name="T12" fmla="*/ 1100 w 1883"/>
                <a:gd name="T13" fmla="*/ 26 h 895"/>
                <a:gd name="T14" fmla="*/ 948 w 1883"/>
                <a:gd name="T15" fmla="*/ 6 h 895"/>
                <a:gd name="T16" fmla="*/ 794 w 1883"/>
                <a:gd name="T17" fmla="*/ 0 h 895"/>
                <a:gd name="T18" fmla="*/ 740 w 1883"/>
                <a:gd name="T19" fmla="*/ 0 h 895"/>
                <a:gd name="T20" fmla="*/ 634 w 1883"/>
                <a:gd name="T21" fmla="*/ 6 h 895"/>
                <a:gd name="T22" fmla="*/ 530 w 1883"/>
                <a:gd name="T23" fmla="*/ 20 h 895"/>
                <a:gd name="T24" fmla="*/ 428 w 1883"/>
                <a:gd name="T25" fmla="*/ 40 h 895"/>
                <a:gd name="T26" fmla="*/ 328 w 1883"/>
                <a:gd name="T27" fmla="*/ 64 h 895"/>
                <a:gd name="T28" fmla="*/ 230 w 1883"/>
                <a:gd name="T29" fmla="*/ 96 h 895"/>
                <a:gd name="T30" fmla="*/ 136 w 1883"/>
                <a:gd name="T31" fmla="*/ 134 h 895"/>
                <a:gd name="T32" fmla="*/ 44 w 1883"/>
                <a:gd name="T33" fmla="*/ 176 h 895"/>
                <a:gd name="T34" fmla="*/ 216 w 1883"/>
                <a:gd name="T35" fmla="*/ 428 h 895"/>
                <a:gd name="T36" fmla="*/ 312 w 1883"/>
                <a:gd name="T37" fmla="*/ 690 h 895"/>
                <a:gd name="T38" fmla="*/ 426 w 1883"/>
                <a:gd name="T39" fmla="*/ 640 h 895"/>
                <a:gd name="T40" fmla="*/ 548 w 1883"/>
                <a:gd name="T41" fmla="*/ 604 h 895"/>
                <a:gd name="T42" fmla="*/ 674 w 1883"/>
                <a:gd name="T43" fmla="*/ 582 h 895"/>
                <a:gd name="T44" fmla="*/ 804 w 1883"/>
                <a:gd name="T45" fmla="*/ 574 h 895"/>
                <a:gd name="T46" fmla="*/ 860 w 1883"/>
                <a:gd name="T47" fmla="*/ 574 h 895"/>
                <a:gd name="T48" fmla="*/ 972 w 1883"/>
                <a:gd name="T49" fmla="*/ 586 h 895"/>
                <a:gd name="T50" fmla="*/ 1078 w 1883"/>
                <a:gd name="T51" fmla="*/ 608 h 895"/>
                <a:gd name="T52" fmla="*/ 1182 w 1883"/>
                <a:gd name="T53" fmla="*/ 640 h 895"/>
                <a:gd name="T54" fmla="*/ 1280 w 1883"/>
                <a:gd name="T55" fmla="*/ 682 h 895"/>
                <a:gd name="T56" fmla="*/ 1374 w 1883"/>
                <a:gd name="T57" fmla="*/ 732 h 895"/>
                <a:gd name="T58" fmla="*/ 1462 w 1883"/>
                <a:gd name="T59" fmla="*/ 792 h 895"/>
                <a:gd name="T60" fmla="*/ 1544 w 1883"/>
                <a:gd name="T61" fmla="*/ 859 h 895"/>
                <a:gd name="T62" fmla="*/ 1764 w 1883"/>
                <a:gd name="T63" fmla="*/ 71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3" h="895">
                  <a:moveTo>
                    <a:pt x="1883" y="402"/>
                  </a:moveTo>
                  <a:lnTo>
                    <a:pt x="1883" y="402"/>
                  </a:lnTo>
                  <a:lnTo>
                    <a:pt x="1828" y="356"/>
                  </a:lnTo>
                  <a:lnTo>
                    <a:pt x="1770" y="312"/>
                  </a:lnTo>
                  <a:lnTo>
                    <a:pt x="1710" y="272"/>
                  </a:lnTo>
                  <a:lnTo>
                    <a:pt x="1648" y="232"/>
                  </a:lnTo>
                  <a:lnTo>
                    <a:pt x="1586" y="198"/>
                  </a:lnTo>
                  <a:lnTo>
                    <a:pt x="1520" y="164"/>
                  </a:lnTo>
                  <a:lnTo>
                    <a:pt x="1454" y="134"/>
                  </a:lnTo>
                  <a:lnTo>
                    <a:pt x="1386" y="106"/>
                  </a:lnTo>
                  <a:lnTo>
                    <a:pt x="1316" y="82"/>
                  </a:lnTo>
                  <a:lnTo>
                    <a:pt x="1244" y="60"/>
                  </a:lnTo>
                  <a:lnTo>
                    <a:pt x="1172" y="42"/>
                  </a:lnTo>
                  <a:lnTo>
                    <a:pt x="1100" y="26"/>
                  </a:lnTo>
                  <a:lnTo>
                    <a:pt x="1024" y="14"/>
                  </a:lnTo>
                  <a:lnTo>
                    <a:pt x="948" y="6"/>
                  </a:lnTo>
                  <a:lnTo>
                    <a:pt x="872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40" y="0"/>
                  </a:lnTo>
                  <a:lnTo>
                    <a:pt x="688" y="2"/>
                  </a:lnTo>
                  <a:lnTo>
                    <a:pt x="634" y="6"/>
                  </a:lnTo>
                  <a:lnTo>
                    <a:pt x="582" y="12"/>
                  </a:lnTo>
                  <a:lnTo>
                    <a:pt x="530" y="20"/>
                  </a:lnTo>
                  <a:lnTo>
                    <a:pt x="480" y="28"/>
                  </a:lnTo>
                  <a:lnTo>
                    <a:pt x="428" y="40"/>
                  </a:lnTo>
                  <a:lnTo>
                    <a:pt x="378" y="52"/>
                  </a:lnTo>
                  <a:lnTo>
                    <a:pt x="328" y="64"/>
                  </a:lnTo>
                  <a:lnTo>
                    <a:pt x="280" y="80"/>
                  </a:lnTo>
                  <a:lnTo>
                    <a:pt x="230" y="96"/>
                  </a:lnTo>
                  <a:lnTo>
                    <a:pt x="184" y="114"/>
                  </a:lnTo>
                  <a:lnTo>
                    <a:pt x="136" y="134"/>
                  </a:lnTo>
                  <a:lnTo>
                    <a:pt x="90" y="154"/>
                  </a:lnTo>
                  <a:lnTo>
                    <a:pt x="44" y="176"/>
                  </a:lnTo>
                  <a:lnTo>
                    <a:pt x="0" y="200"/>
                  </a:lnTo>
                  <a:lnTo>
                    <a:pt x="216" y="428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68" y="664"/>
                  </a:lnTo>
                  <a:lnTo>
                    <a:pt x="426" y="640"/>
                  </a:lnTo>
                  <a:lnTo>
                    <a:pt x="486" y="620"/>
                  </a:lnTo>
                  <a:lnTo>
                    <a:pt x="548" y="604"/>
                  </a:lnTo>
                  <a:lnTo>
                    <a:pt x="610" y="590"/>
                  </a:lnTo>
                  <a:lnTo>
                    <a:pt x="674" y="582"/>
                  </a:lnTo>
                  <a:lnTo>
                    <a:pt x="738" y="576"/>
                  </a:lnTo>
                  <a:lnTo>
                    <a:pt x="804" y="574"/>
                  </a:lnTo>
                  <a:lnTo>
                    <a:pt x="804" y="574"/>
                  </a:lnTo>
                  <a:lnTo>
                    <a:pt x="860" y="574"/>
                  </a:lnTo>
                  <a:lnTo>
                    <a:pt x="916" y="580"/>
                  </a:lnTo>
                  <a:lnTo>
                    <a:pt x="972" y="586"/>
                  </a:lnTo>
                  <a:lnTo>
                    <a:pt x="1026" y="596"/>
                  </a:lnTo>
                  <a:lnTo>
                    <a:pt x="1078" y="608"/>
                  </a:lnTo>
                  <a:lnTo>
                    <a:pt x="1130" y="622"/>
                  </a:lnTo>
                  <a:lnTo>
                    <a:pt x="1182" y="640"/>
                  </a:lnTo>
                  <a:lnTo>
                    <a:pt x="1232" y="660"/>
                  </a:lnTo>
                  <a:lnTo>
                    <a:pt x="1280" y="682"/>
                  </a:lnTo>
                  <a:lnTo>
                    <a:pt x="1328" y="706"/>
                  </a:lnTo>
                  <a:lnTo>
                    <a:pt x="1374" y="732"/>
                  </a:lnTo>
                  <a:lnTo>
                    <a:pt x="1418" y="760"/>
                  </a:lnTo>
                  <a:lnTo>
                    <a:pt x="1462" y="792"/>
                  </a:lnTo>
                  <a:lnTo>
                    <a:pt x="1504" y="825"/>
                  </a:lnTo>
                  <a:lnTo>
                    <a:pt x="1544" y="859"/>
                  </a:lnTo>
                  <a:lnTo>
                    <a:pt x="1582" y="895"/>
                  </a:lnTo>
                  <a:lnTo>
                    <a:pt x="1764" y="714"/>
                  </a:lnTo>
                  <a:lnTo>
                    <a:pt x="1883" y="4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8"/>
            <p:cNvSpPr>
              <a:spLocks/>
            </p:cNvSpPr>
            <p:nvPr/>
          </p:nvSpPr>
          <p:spPr bwMode="auto">
            <a:xfrm>
              <a:off x="6816726" y="592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6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4 w 454"/>
                <a:gd name="T25" fmla="*/ 376 h 454"/>
                <a:gd name="T26" fmla="*/ 86 w 454"/>
                <a:gd name="T27" fmla="*/ 406 h 454"/>
                <a:gd name="T28" fmla="*/ 122 w 454"/>
                <a:gd name="T29" fmla="*/ 430 h 454"/>
                <a:gd name="T30" fmla="*/ 164 w 454"/>
                <a:gd name="T31" fmla="*/ 446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2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200 h 454"/>
                <a:gd name="T54" fmla="*/ 442 w 454"/>
                <a:gd name="T55" fmla="*/ 156 h 454"/>
                <a:gd name="T56" fmla="*/ 424 w 454"/>
                <a:gd name="T57" fmla="*/ 114 h 454"/>
                <a:gd name="T58" fmla="*/ 398 w 454"/>
                <a:gd name="T59" fmla="*/ 80 h 454"/>
                <a:gd name="T60" fmla="*/ 366 w 454"/>
                <a:gd name="T61" fmla="*/ 50 h 454"/>
                <a:gd name="T62" fmla="*/ 330 w 454"/>
                <a:gd name="T63" fmla="*/ 26 h 454"/>
                <a:gd name="T64" fmla="*/ 290 w 454"/>
                <a:gd name="T65" fmla="*/ 10 h 454"/>
                <a:gd name="T66" fmla="*/ 244 w 454"/>
                <a:gd name="T67" fmla="*/ 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8"/>
                  </a:lnTo>
                  <a:lnTo>
                    <a:pt x="36" y="106"/>
                  </a:lnTo>
                  <a:lnTo>
                    <a:pt x="24" y="124"/>
                  </a:lnTo>
                  <a:lnTo>
                    <a:pt x="16" y="144"/>
                  </a:lnTo>
                  <a:lnTo>
                    <a:pt x="8" y="166"/>
                  </a:lnTo>
                  <a:lnTo>
                    <a:pt x="4" y="186"/>
                  </a:lnTo>
                  <a:lnTo>
                    <a:pt x="0" y="21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6"/>
                  </a:lnTo>
                  <a:lnTo>
                    <a:pt x="70" y="392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2" y="430"/>
                  </a:lnTo>
                  <a:lnTo>
                    <a:pt x="142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400"/>
                  </a:lnTo>
                  <a:lnTo>
                    <a:pt x="390" y="384"/>
                  </a:lnTo>
                  <a:lnTo>
                    <a:pt x="404" y="368"/>
                  </a:lnTo>
                  <a:lnTo>
                    <a:pt x="418" y="350"/>
                  </a:lnTo>
                  <a:lnTo>
                    <a:pt x="428" y="332"/>
                  </a:lnTo>
                  <a:lnTo>
                    <a:pt x="438" y="312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200"/>
                  </a:lnTo>
                  <a:lnTo>
                    <a:pt x="448" y="176"/>
                  </a:lnTo>
                  <a:lnTo>
                    <a:pt x="442" y="156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80"/>
                  </a:lnTo>
                  <a:lnTo>
                    <a:pt x="384" y="64"/>
                  </a:lnTo>
                  <a:lnTo>
                    <a:pt x="366" y="50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10"/>
                  </a:lnTo>
                  <a:lnTo>
                    <a:pt x="268" y="4"/>
                  </a:lnTo>
                  <a:lnTo>
                    <a:pt x="244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smtClean="0"/>
                <a:t>A</a:t>
              </a:r>
              <a:endParaRPr lang="en-US" sz="4400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601112" y="389461"/>
            <a:ext cx="2705381" cy="1209370"/>
            <a:chOff x="972457" y="867060"/>
            <a:chExt cx="2705381" cy="1209370"/>
          </a:xfrm>
        </p:grpSpPr>
        <p:sp>
          <p:nvSpPr>
            <p:cNvPr id="79" name="TextBox 78"/>
            <p:cNvSpPr txBox="1"/>
            <p:nvPr/>
          </p:nvSpPr>
          <p:spPr>
            <a:xfrm>
              <a:off x="972457" y="867060"/>
              <a:ext cx="270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b="1" dirty="0">
                  <a:latin typeface="Times New Roman"/>
                  <a:ea typeface="Times New Roman"/>
                </a:rPr>
                <a:t>Teoría de la calidad de Edward Deming</a:t>
              </a:r>
              <a:endParaRPr lang="es-EC" dirty="0">
                <a:latin typeface="Times New Roman"/>
                <a:ea typeface="Times New Roman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51815" y="1430099"/>
              <a:ext cx="2486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Desarrollo y mejora de bienes y servicios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623720" y="2775539"/>
            <a:ext cx="2705381" cy="1214068"/>
            <a:chOff x="1057747" y="851858"/>
            <a:chExt cx="2705381" cy="1214068"/>
          </a:xfrm>
        </p:grpSpPr>
        <p:sp>
          <p:nvSpPr>
            <p:cNvPr id="82" name="TextBox 81"/>
            <p:cNvSpPr txBox="1"/>
            <p:nvPr/>
          </p:nvSpPr>
          <p:spPr>
            <a:xfrm>
              <a:off x="1057747" y="851858"/>
              <a:ext cx="270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b="1" dirty="0">
                  <a:latin typeface="Times New Roman"/>
                  <a:ea typeface="Times New Roman"/>
                </a:rPr>
                <a:t>Teoría de Armand V. Feigenbaund</a:t>
              </a:r>
              <a:endParaRPr lang="es-EC" dirty="0">
                <a:latin typeface="Times New Roman"/>
                <a:ea typeface="Times New Roman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97648" y="1419595"/>
              <a:ext cx="2211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 Calidad es un parámetro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469188" y="5002908"/>
            <a:ext cx="3044530" cy="1165341"/>
            <a:chOff x="981289" y="458180"/>
            <a:chExt cx="3044530" cy="1165341"/>
          </a:xfrm>
        </p:grpSpPr>
        <p:sp>
          <p:nvSpPr>
            <p:cNvPr id="85" name="TextBox 84"/>
            <p:cNvSpPr txBox="1"/>
            <p:nvPr/>
          </p:nvSpPr>
          <p:spPr>
            <a:xfrm>
              <a:off x="1104678" y="458180"/>
              <a:ext cx="29211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b="1" dirty="0">
                  <a:latin typeface="Times New Roman"/>
                  <a:ea typeface="Times New Roman"/>
                </a:rPr>
                <a:t>Teoría de las </a:t>
              </a:r>
              <a:r>
                <a:rPr lang="es-ES" b="1" dirty="0" smtClean="0">
                  <a:latin typeface="Times New Roman"/>
                  <a:ea typeface="Times New Roman"/>
                </a:rPr>
                <a:t>Necesidades </a:t>
              </a:r>
              <a:r>
                <a:rPr lang="es-ES" b="1" dirty="0">
                  <a:latin typeface="Times New Roman"/>
                  <a:ea typeface="Times New Roman"/>
                </a:rPr>
                <a:t>H</a:t>
              </a:r>
              <a:r>
                <a:rPr lang="es-ES" b="1" dirty="0" smtClean="0">
                  <a:latin typeface="Times New Roman"/>
                  <a:ea typeface="Times New Roman"/>
                </a:rPr>
                <a:t>umanas </a:t>
              </a:r>
              <a:r>
                <a:rPr lang="es-ES" b="1" dirty="0">
                  <a:latin typeface="Times New Roman"/>
                  <a:ea typeface="Times New Roman"/>
                </a:rPr>
                <a:t>de Abraham Maslow</a:t>
              </a:r>
              <a:endParaRPr lang="es-EC" dirty="0">
                <a:latin typeface="Times New Roman"/>
                <a:ea typeface="Times New Roman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81289" y="1254189"/>
              <a:ext cx="2486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Necesidad de la salud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28168" y="4064001"/>
            <a:ext cx="2733629" cy="1947111"/>
            <a:chOff x="912132" y="630517"/>
            <a:chExt cx="2733629" cy="1947111"/>
          </a:xfrm>
        </p:grpSpPr>
        <p:sp>
          <p:nvSpPr>
            <p:cNvPr id="88" name="TextBox 87"/>
            <p:cNvSpPr txBox="1"/>
            <p:nvPr/>
          </p:nvSpPr>
          <p:spPr>
            <a:xfrm>
              <a:off x="912132" y="630517"/>
              <a:ext cx="270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b="1" dirty="0">
                  <a:latin typeface="Times New Roman"/>
                  <a:ea typeface="Times New Roman"/>
                </a:rPr>
                <a:t>Teoría X y </a:t>
              </a:r>
              <a:r>
                <a:rPr lang="es-EC" b="1" dirty="0" err="1">
                  <a:latin typeface="Times New Roman"/>
                  <a:ea typeface="Times New Roman"/>
                </a:rPr>
                <a:t>Y</a:t>
              </a:r>
              <a:r>
                <a:rPr lang="es-EC" b="1" dirty="0">
                  <a:latin typeface="Times New Roman"/>
                  <a:ea typeface="Times New Roman"/>
                </a:rPr>
                <a:t> de Douglas Mc </a:t>
              </a:r>
              <a:r>
                <a:rPr lang="es-EC" b="1" dirty="0" smtClean="0">
                  <a:latin typeface="Times New Roman"/>
                  <a:ea typeface="Times New Roman"/>
                </a:rPr>
                <a:t>Gregor</a:t>
              </a:r>
              <a:endParaRPr lang="es-EC" sz="2000" dirty="0">
                <a:latin typeface="Times New Roman"/>
                <a:ea typeface="Times New Roman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42528" y="1254189"/>
              <a:ext cx="25032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/>
                <a:t>X</a:t>
              </a:r>
              <a:r>
                <a:rPr lang="en-US" sz="1600" dirty="0" smtClean="0"/>
                <a:t>.- Trabajador se resiste a los cambios </a:t>
              </a:r>
            </a:p>
            <a:p>
              <a:pPr algn="just"/>
              <a:r>
                <a:rPr lang="en-US" sz="1600" b="1" dirty="0" smtClean="0"/>
                <a:t>Y</a:t>
              </a:r>
              <a:r>
                <a:rPr lang="en-US" sz="1600" dirty="0" smtClean="0"/>
                <a:t>.- Trabajador se revela como un trabajador capaz y creativo</a:t>
              </a:r>
              <a:endParaRPr lang="en-US" sz="16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86443" y="926782"/>
            <a:ext cx="2883557" cy="1721768"/>
            <a:chOff x="1000336" y="726650"/>
            <a:chExt cx="2883557" cy="1721768"/>
          </a:xfrm>
        </p:grpSpPr>
        <p:sp>
          <p:nvSpPr>
            <p:cNvPr id="91" name="TextBox 90"/>
            <p:cNvSpPr txBox="1"/>
            <p:nvPr/>
          </p:nvSpPr>
          <p:spPr>
            <a:xfrm>
              <a:off x="1000336" y="726650"/>
              <a:ext cx="2883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b="1" dirty="0">
                  <a:latin typeface="Times New Roman"/>
                  <a:ea typeface="Times New Roman"/>
                </a:rPr>
                <a:t>Teoría B</a:t>
              </a:r>
              <a:r>
                <a:rPr lang="es-EC" b="1" dirty="0" smtClean="0">
                  <a:latin typeface="Times New Roman"/>
                  <a:ea typeface="Times New Roman"/>
                </a:rPr>
                <a:t>ifactorial </a:t>
              </a:r>
              <a:r>
                <a:rPr lang="es-EC" b="1" dirty="0">
                  <a:latin typeface="Times New Roman"/>
                  <a:ea typeface="Times New Roman"/>
                </a:rPr>
                <a:t>de Hezberg</a:t>
              </a:r>
              <a:endParaRPr lang="es-EC" sz="2000" dirty="0">
                <a:latin typeface="Times New Roman"/>
                <a:ea typeface="Times New Roman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73093" y="1248089"/>
              <a:ext cx="27829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Importacia de la interrelación entre trabajador y la actividad </a:t>
              </a:r>
              <a:r>
                <a:rPr lang="en-US" dirty="0" smtClean="0"/>
                <a:t>productiva </a:t>
              </a:r>
              <a:endParaRPr lang="en-US" dirty="0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3807" y="19860"/>
            <a:ext cx="934107" cy="68696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Marco </a:t>
            </a:r>
            <a:r>
              <a:rPr lang="es-ES" sz="4400" b="1" dirty="0">
                <a:solidFill>
                  <a:schemeClr val="bg2"/>
                </a:solidFill>
              </a:rPr>
              <a:t>Teórico</a:t>
            </a:r>
          </a:p>
        </p:txBody>
      </p:sp>
      <p:pic>
        <p:nvPicPr>
          <p:cNvPr id="40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8" y="773113"/>
            <a:ext cx="3516313" cy="5626101"/>
          </a:xfrm>
          <a:prstGeom prst="rect">
            <a:avLst/>
          </a:prstGeom>
        </p:spPr>
      </p:pic>
      <p:pic>
        <p:nvPicPr>
          <p:cNvPr id="41" name="Picture 2" descr="http://360.espe.edu.ec/images/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391" y="24096"/>
            <a:ext cx="925830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2848</TotalTime>
  <Words>1664</Words>
  <Application>Microsoft Office PowerPoint</Application>
  <PresentationFormat>Panorámica</PresentationFormat>
  <Paragraphs>476</Paragraphs>
  <Slides>38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MS PGothic</vt:lpstr>
      <vt:lpstr>Arial</vt:lpstr>
      <vt:lpstr>Calibri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Concientizar al personal de salud</vt:lpstr>
      <vt:lpstr>Presentación de PowerPoint</vt:lpstr>
      <vt:lpstr>Presentación de PowerPoint</vt:lpstr>
      <vt:lpstr>CONCLUSIONES Y RECOMENDACIONES DE LA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SEGURIDAD Y DEFENSA CARRERA DE INGENIERÍA EN SEGURIDAD  TEMA DE TESIS:  “DISEÑO DE UN MODELO DE GESTIÓN DE SEGURIDAD INTEGRAL DENTRO DEL PROYECTO COCA CODO SINCLAIR”</dc:title>
  <dc:creator>Windows User</dc:creator>
  <cp:lastModifiedBy>KARINA</cp:lastModifiedBy>
  <cp:revision>269</cp:revision>
  <cp:lastPrinted>2018-05-11T22:26:11Z</cp:lastPrinted>
  <dcterms:created xsi:type="dcterms:W3CDTF">2017-11-18T17:21:04Z</dcterms:created>
  <dcterms:modified xsi:type="dcterms:W3CDTF">2018-07-02T22:30:08Z</dcterms:modified>
</cp:coreProperties>
</file>