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92" r:id="rId1"/>
  </p:sldMasterIdLst>
  <p:notesMasterIdLst>
    <p:notesMasterId r:id="rId23"/>
  </p:notesMasterIdLst>
  <p:sldIdLst>
    <p:sldId id="352" r:id="rId2"/>
    <p:sldId id="259" r:id="rId3"/>
    <p:sldId id="330" r:id="rId4"/>
    <p:sldId id="294" r:id="rId5"/>
    <p:sldId id="295" r:id="rId6"/>
    <p:sldId id="334" r:id="rId7"/>
    <p:sldId id="335" r:id="rId8"/>
    <p:sldId id="355" r:id="rId9"/>
    <p:sldId id="297" r:id="rId10"/>
    <p:sldId id="359" r:id="rId11"/>
    <p:sldId id="338" r:id="rId12"/>
    <p:sldId id="340" r:id="rId13"/>
    <p:sldId id="342" r:id="rId14"/>
    <p:sldId id="344" r:id="rId15"/>
    <p:sldId id="346" r:id="rId16"/>
    <p:sldId id="291" r:id="rId17"/>
    <p:sldId id="357" r:id="rId18"/>
    <p:sldId id="354" r:id="rId19"/>
    <p:sldId id="329" r:id="rId20"/>
    <p:sldId id="351" r:id="rId21"/>
    <p:sldId id="358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660"/>
  </p:normalViewPr>
  <p:slideViewPr>
    <p:cSldViewPr snapToGrid="0">
      <p:cViewPr varScale="1">
        <p:scale>
          <a:sx n="56" d="100"/>
          <a:sy n="56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35ente\Desktop\PAPERS\PAPERS%20PARA%20TESIS\PAPER%20IMPROTANTES\ANALISIS%20EJECUTIV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35ente\Desktop\PAPERS\PAPERS%20PARA%20TESIS\PAPER%20IMPROTANTES\ANALISIS%20EJECUTIV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35ente\Desktop\PAPERS\PAPERS%20PARA%20TESIS\PAPER%20IMPROTANTES\ANALISIS%20EJECUTIV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35ente\Desktop\PAPERS\PAPERS%20PARA%20TESIS\PAPER%20IMPROTANTES\ANALISIS%20EJECUTIV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35ente\Desktop\PAPERS\PAPERS%20PARA%20TESIS\PAPER%20IMPROTANTES\ANALISIS%20EJECUTI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ELEMENTOS TANGIBLES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'ANALISIS EJECUTIVO'!$A$4</c:f>
              <c:strCache>
                <c:ptCount val="1"/>
                <c:pt idx="0">
                  <c:v>Totalmente en desacuerdo</c:v>
                </c:pt>
              </c:strCache>
            </c:strRef>
          </c:tx>
          <c:invertIfNegative val="0"/>
          <c:cat>
            <c:strRef>
              <c:f>'ANALISIS EJECUTIVO'!$B$2:$D$3</c:f>
              <c:strCache>
                <c:ptCount val="3"/>
                <c:pt idx="0">
                  <c:v>APARIENCIA</c:v>
                </c:pt>
                <c:pt idx="1">
                  <c:v>INSTALACIONES FISICAS</c:v>
                </c:pt>
                <c:pt idx="2">
                  <c:v>EMPLEADOS</c:v>
                </c:pt>
              </c:strCache>
            </c:strRef>
          </c:cat>
          <c:val>
            <c:numRef>
              <c:f>'ANALISIS EJECUTIVO'!$B$4:$D$4</c:f>
              <c:numCache>
                <c:formatCode>General</c:formatCode>
                <c:ptCount val="3"/>
                <c:pt idx="0">
                  <c:v>30.7</c:v>
                </c:pt>
                <c:pt idx="1">
                  <c:v>26.3</c:v>
                </c:pt>
                <c:pt idx="2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'ANALISIS EJECUTIVO'!$A$5</c:f>
              <c:strCache>
                <c:ptCount val="1"/>
                <c:pt idx="0">
                  <c:v>En desacuerdo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EJECUTIVO'!$B$2:$D$3</c:f>
              <c:strCache>
                <c:ptCount val="3"/>
                <c:pt idx="0">
                  <c:v>APARIENCIA</c:v>
                </c:pt>
                <c:pt idx="1">
                  <c:v>INSTALACIONES FISICAS</c:v>
                </c:pt>
                <c:pt idx="2">
                  <c:v>EMPLEADOS</c:v>
                </c:pt>
              </c:strCache>
            </c:strRef>
          </c:cat>
          <c:val>
            <c:numRef>
              <c:f>'ANALISIS EJECUTIVO'!$B$5:$D$5</c:f>
              <c:numCache>
                <c:formatCode>General</c:formatCode>
                <c:ptCount val="3"/>
                <c:pt idx="0">
                  <c:v>43.5</c:v>
                </c:pt>
                <c:pt idx="1">
                  <c:v>37</c:v>
                </c:pt>
                <c:pt idx="2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'ANALISIS EJECUTIVO'!$A$6</c:f>
              <c:strCache>
                <c:ptCount val="1"/>
                <c:pt idx="0">
                  <c:v>Indeciso</c:v>
                </c:pt>
              </c:strCache>
            </c:strRef>
          </c:tx>
          <c:invertIfNegative val="0"/>
          <c:cat>
            <c:strRef>
              <c:f>'ANALISIS EJECUTIVO'!$B$2:$D$3</c:f>
              <c:strCache>
                <c:ptCount val="3"/>
                <c:pt idx="0">
                  <c:v>APARIENCIA</c:v>
                </c:pt>
                <c:pt idx="1">
                  <c:v>INSTALACIONES FISICAS</c:v>
                </c:pt>
                <c:pt idx="2">
                  <c:v>EMPLEADOS</c:v>
                </c:pt>
              </c:strCache>
            </c:strRef>
          </c:cat>
          <c:val>
            <c:numRef>
              <c:f>'ANALISIS EJECUTIVO'!$B$6:$D$6</c:f>
              <c:numCache>
                <c:formatCode>General</c:formatCode>
                <c:ptCount val="3"/>
                <c:pt idx="0">
                  <c:v>13.8</c:v>
                </c:pt>
                <c:pt idx="1">
                  <c:v>24.5</c:v>
                </c:pt>
                <c:pt idx="2">
                  <c:v>26.3</c:v>
                </c:pt>
              </c:numCache>
            </c:numRef>
          </c:val>
        </c:ser>
        <c:ser>
          <c:idx val="3"/>
          <c:order val="3"/>
          <c:tx>
            <c:strRef>
              <c:f>'ANALISIS EJECUTIVO'!$A$7</c:f>
              <c:strCache>
                <c:ptCount val="1"/>
                <c:pt idx="0">
                  <c:v>De acuerdo</c:v>
                </c:pt>
              </c:strCache>
            </c:strRef>
          </c:tx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'ANALISIS EJECUTIVO'!$B$2:$D$3</c:f>
              <c:strCache>
                <c:ptCount val="3"/>
                <c:pt idx="0">
                  <c:v>APARIENCIA</c:v>
                </c:pt>
                <c:pt idx="1">
                  <c:v>INSTALACIONES FISICAS</c:v>
                </c:pt>
                <c:pt idx="2">
                  <c:v>EMPLEADOS</c:v>
                </c:pt>
              </c:strCache>
            </c:strRef>
          </c:cat>
          <c:val>
            <c:numRef>
              <c:f>'ANALISIS EJECUTIVO'!$B$7:$D$7</c:f>
              <c:numCache>
                <c:formatCode>General</c:formatCode>
                <c:ptCount val="3"/>
                <c:pt idx="0">
                  <c:v>7</c:v>
                </c:pt>
                <c:pt idx="1">
                  <c:v>9.4</c:v>
                </c:pt>
                <c:pt idx="2">
                  <c:v>28.1</c:v>
                </c:pt>
              </c:numCache>
            </c:numRef>
          </c:val>
        </c:ser>
        <c:ser>
          <c:idx val="4"/>
          <c:order val="4"/>
          <c:tx>
            <c:strRef>
              <c:f>'ANALISIS EJECUTIVO'!$A$8</c:f>
              <c:strCache>
                <c:ptCount val="1"/>
                <c:pt idx="0">
                  <c:v>Totalmente de acuerdo</c:v>
                </c:pt>
              </c:strCache>
            </c:strRef>
          </c:tx>
          <c:invertIfNegative val="0"/>
          <c:cat>
            <c:strRef>
              <c:f>'ANALISIS EJECUTIVO'!$B$2:$D$3</c:f>
              <c:strCache>
                <c:ptCount val="3"/>
                <c:pt idx="0">
                  <c:v>APARIENCIA</c:v>
                </c:pt>
                <c:pt idx="1">
                  <c:v>INSTALACIONES FISICAS</c:v>
                </c:pt>
                <c:pt idx="2">
                  <c:v>EMPLEADOS</c:v>
                </c:pt>
              </c:strCache>
            </c:strRef>
          </c:cat>
          <c:val>
            <c:numRef>
              <c:f>'ANALISIS EJECUTIVO'!$B$8:$D$8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2.9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726656"/>
        <c:axId val="74272768"/>
        <c:axId val="0"/>
      </c:bar3DChart>
      <c:catAx>
        <c:axId val="58726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4272768"/>
        <c:crosses val="autoZero"/>
        <c:auto val="1"/>
        <c:lblAlgn val="ctr"/>
        <c:lblOffset val="100"/>
        <c:noMultiLvlLbl val="0"/>
      </c:catAx>
      <c:valAx>
        <c:axId val="74272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72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FIABILIDAD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'ANALISIS EJECUTIVO'!$A$16</c:f>
              <c:strCache>
                <c:ptCount val="1"/>
                <c:pt idx="0">
                  <c:v>Totalmente en desacuerdo</c:v>
                </c:pt>
              </c:strCache>
            </c:strRef>
          </c:tx>
          <c:invertIfNegative val="0"/>
          <c:cat>
            <c:strRef>
              <c:f>'ANALISIS EJECUTIVO'!$B$14:$H$15</c:f>
              <c:strCache>
                <c:ptCount val="7"/>
                <c:pt idx="0">
                  <c:v>CUMPLIMIENTO</c:v>
                </c:pt>
                <c:pt idx="1">
                  <c:v>TIEMPO</c:v>
                </c:pt>
                <c:pt idx="2">
                  <c:v>USUARIO</c:v>
                </c:pt>
                <c:pt idx="3">
                  <c:v>MEJORAS</c:v>
                </c:pt>
                <c:pt idx="4">
                  <c:v>SERVICIO</c:v>
                </c:pt>
                <c:pt idx="5">
                  <c:v>EXENTO DE ERRORES</c:v>
                </c:pt>
                <c:pt idx="6">
                  <c:v>TARIFA</c:v>
                </c:pt>
              </c:strCache>
            </c:strRef>
          </c:cat>
          <c:val>
            <c:numRef>
              <c:f>'ANALISIS EJECUTIVO'!$B$16:$H$16</c:f>
              <c:numCache>
                <c:formatCode>General</c:formatCode>
                <c:ptCount val="7"/>
                <c:pt idx="0">
                  <c:v>13.8</c:v>
                </c:pt>
                <c:pt idx="1">
                  <c:v>11.5</c:v>
                </c:pt>
                <c:pt idx="2">
                  <c:v>13.8</c:v>
                </c:pt>
                <c:pt idx="3">
                  <c:v>13.5</c:v>
                </c:pt>
                <c:pt idx="4">
                  <c:v>9.9</c:v>
                </c:pt>
                <c:pt idx="5">
                  <c:v>9.9</c:v>
                </c:pt>
                <c:pt idx="6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'ANALISIS EJECUTIVO'!$A$17</c:f>
              <c:strCache>
                <c:ptCount val="1"/>
                <c:pt idx="0">
                  <c:v>En desacuerdo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EJECUTIVO'!$B$14:$H$15</c:f>
              <c:strCache>
                <c:ptCount val="7"/>
                <c:pt idx="0">
                  <c:v>CUMPLIMIENTO</c:v>
                </c:pt>
                <c:pt idx="1">
                  <c:v>TIEMPO</c:v>
                </c:pt>
                <c:pt idx="2">
                  <c:v>USUARIO</c:v>
                </c:pt>
                <c:pt idx="3">
                  <c:v>MEJORAS</c:v>
                </c:pt>
                <c:pt idx="4">
                  <c:v>SERVICIO</c:v>
                </c:pt>
                <c:pt idx="5">
                  <c:v>EXENTO DE ERRORES</c:v>
                </c:pt>
                <c:pt idx="6">
                  <c:v>TARIFA</c:v>
                </c:pt>
              </c:strCache>
            </c:strRef>
          </c:cat>
          <c:val>
            <c:numRef>
              <c:f>'ANALISIS EJECUTIVO'!$B$17:$H$17</c:f>
              <c:numCache>
                <c:formatCode>General</c:formatCode>
                <c:ptCount val="7"/>
                <c:pt idx="0">
                  <c:v>38</c:v>
                </c:pt>
                <c:pt idx="1">
                  <c:v>32.299999999999997</c:v>
                </c:pt>
                <c:pt idx="2">
                  <c:v>30.7</c:v>
                </c:pt>
                <c:pt idx="3">
                  <c:v>31.3</c:v>
                </c:pt>
                <c:pt idx="4">
                  <c:v>24</c:v>
                </c:pt>
                <c:pt idx="5">
                  <c:v>24</c:v>
                </c:pt>
                <c:pt idx="6">
                  <c:v>17.2</c:v>
                </c:pt>
              </c:numCache>
            </c:numRef>
          </c:val>
        </c:ser>
        <c:ser>
          <c:idx val="2"/>
          <c:order val="2"/>
          <c:tx>
            <c:strRef>
              <c:f>'ANALISIS EJECUTIVO'!$A$18</c:f>
              <c:strCache>
                <c:ptCount val="1"/>
                <c:pt idx="0">
                  <c:v>Indeciso</c:v>
                </c:pt>
              </c:strCache>
            </c:strRef>
          </c:tx>
          <c:invertIfNegative val="0"/>
          <c:cat>
            <c:strRef>
              <c:f>'ANALISIS EJECUTIVO'!$B$14:$H$15</c:f>
              <c:strCache>
                <c:ptCount val="7"/>
                <c:pt idx="0">
                  <c:v>CUMPLIMIENTO</c:v>
                </c:pt>
                <c:pt idx="1">
                  <c:v>TIEMPO</c:v>
                </c:pt>
                <c:pt idx="2">
                  <c:v>USUARIO</c:v>
                </c:pt>
                <c:pt idx="3">
                  <c:v>MEJORAS</c:v>
                </c:pt>
                <c:pt idx="4">
                  <c:v>SERVICIO</c:v>
                </c:pt>
                <c:pt idx="5">
                  <c:v>EXENTO DE ERRORES</c:v>
                </c:pt>
                <c:pt idx="6">
                  <c:v>TARIFA</c:v>
                </c:pt>
              </c:strCache>
            </c:strRef>
          </c:cat>
          <c:val>
            <c:numRef>
              <c:f>'ANALISIS EJECUTIVO'!$B$18:$H$18</c:f>
              <c:numCache>
                <c:formatCode>General</c:formatCode>
                <c:ptCount val="7"/>
                <c:pt idx="0">
                  <c:v>25</c:v>
                </c:pt>
                <c:pt idx="1">
                  <c:v>30.5</c:v>
                </c:pt>
                <c:pt idx="2">
                  <c:v>30.5</c:v>
                </c:pt>
                <c:pt idx="3">
                  <c:v>28.4</c:v>
                </c:pt>
                <c:pt idx="4">
                  <c:v>25.8</c:v>
                </c:pt>
                <c:pt idx="5">
                  <c:v>25.8</c:v>
                </c:pt>
                <c:pt idx="6">
                  <c:v>16.399999999999999</c:v>
                </c:pt>
              </c:numCache>
            </c:numRef>
          </c:val>
        </c:ser>
        <c:ser>
          <c:idx val="3"/>
          <c:order val="3"/>
          <c:tx>
            <c:strRef>
              <c:f>'ANALISIS EJECUTIVO'!$A$19</c:f>
              <c:strCache>
                <c:ptCount val="1"/>
                <c:pt idx="0">
                  <c:v>De acuerdo</c:v>
                </c:pt>
              </c:strCache>
            </c:strRef>
          </c:tx>
          <c:invertIfNegative val="0"/>
          <c:cat>
            <c:strRef>
              <c:f>'ANALISIS EJECUTIVO'!$B$14:$H$15</c:f>
              <c:strCache>
                <c:ptCount val="7"/>
                <c:pt idx="0">
                  <c:v>CUMPLIMIENTO</c:v>
                </c:pt>
                <c:pt idx="1">
                  <c:v>TIEMPO</c:v>
                </c:pt>
                <c:pt idx="2">
                  <c:v>USUARIO</c:v>
                </c:pt>
                <c:pt idx="3">
                  <c:v>MEJORAS</c:v>
                </c:pt>
                <c:pt idx="4">
                  <c:v>SERVICIO</c:v>
                </c:pt>
                <c:pt idx="5">
                  <c:v>EXENTO DE ERRORES</c:v>
                </c:pt>
                <c:pt idx="6">
                  <c:v>TARIFA</c:v>
                </c:pt>
              </c:strCache>
            </c:strRef>
          </c:cat>
          <c:val>
            <c:numRef>
              <c:f>'ANALISIS EJECUTIVO'!$B$19:$H$19</c:f>
              <c:numCache>
                <c:formatCode>General</c:formatCode>
                <c:ptCount val="7"/>
                <c:pt idx="0">
                  <c:v>11.5</c:v>
                </c:pt>
                <c:pt idx="1">
                  <c:v>19</c:v>
                </c:pt>
                <c:pt idx="2">
                  <c:v>18</c:v>
                </c:pt>
                <c:pt idx="3">
                  <c:v>19.3</c:v>
                </c:pt>
                <c:pt idx="4">
                  <c:v>27.6</c:v>
                </c:pt>
                <c:pt idx="5">
                  <c:v>27.6</c:v>
                </c:pt>
                <c:pt idx="6">
                  <c:v>12.5</c:v>
                </c:pt>
              </c:numCache>
            </c:numRef>
          </c:val>
        </c:ser>
        <c:ser>
          <c:idx val="4"/>
          <c:order val="4"/>
          <c:tx>
            <c:strRef>
              <c:f>'ANALISIS EJECUTIVO'!$A$20</c:f>
              <c:strCache>
                <c:ptCount val="1"/>
                <c:pt idx="0">
                  <c:v>Totalmente de acuerdo</c:v>
                </c:pt>
              </c:strCache>
            </c:strRef>
          </c:tx>
          <c:invertIfNegative val="0"/>
          <c:cat>
            <c:strRef>
              <c:f>'ANALISIS EJECUTIVO'!$B$14:$H$15</c:f>
              <c:strCache>
                <c:ptCount val="7"/>
                <c:pt idx="0">
                  <c:v>CUMPLIMIENTO</c:v>
                </c:pt>
                <c:pt idx="1">
                  <c:v>TIEMPO</c:v>
                </c:pt>
                <c:pt idx="2">
                  <c:v>USUARIO</c:v>
                </c:pt>
                <c:pt idx="3">
                  <c:v>MEJORAS</c:v>
                </c:pt>
                <c:pt idx="4">
                  <c:v>SERVICIO</c:v>
                </c:pt>
                <c:pt idx="5">
                  <c:v>EXENTO DE ERRORES</c:v>
                </c:pt>
                <c:pt idx="6">
                  <c:v>TARIFA</c:v>
                </c:pt>
              </c:strCache>
            </c:strRef>
          </c:cat>
          <c:val>
            <c:numRef>
              <c:f>'ANALISIS EJECUTIVO'!$B$20:$H$20</c:f>
              <c:numCache>
                <c:formatCode>General</c:formatCode>
                <c:ptCount val="7"/>
                <c:pt idx="0">
                  <c:v>11.7</c:v>
                </c:pt>
                <c:pt idx="1">
                  <c:v>6.8</c:v>
                </c:pt>
                <c:pt idx="2">
                  <c:v>7</c:v>
                </c:pt>
                <c:pt idx="3">
                  <c:v>7.6</c:v>
                </c:pt>
                <c:pt idx="4">
                  <c:v>12.5</c:v>
                </c:pt>
                <c:pt idx="5">
                  <c:v>12.5</c:v>
                </c:pt>
                <c:pt idx="6">
                  <c:v>37.200000000000003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857536"/>
        <c:axId val="57859072"/>
        <c:axId val="0"/>
      </c:bar3DChart>
      <c:catAx>
        <c:axId val="57857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57859072"/>
        <c:crosses val="autoZero"/>
        <c:auto val="1"/>
        <c:lblAlgn val="ctr"/>
        <c:lblOffset val="100"/>
        <c:noMultiLvlLbl val="0"/>
      </c:catAx>
      <c:valAx>
        <c:axId val="57859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7857536"/>
        <c:crosses val="autoZero"/>
        <c:crossBetween val="between"/>
      </c:valAx>
    </c:plotArea>
    <c:legend>
      <c:legendPos val="r"/>
      <c:layout/>
      <c:overlay val="0"/>
      <c:spPr>
        <a:solidFill>
          <a:schemeClr val="accent3">
            <a:lumMod val="40000"/>
            <a:lumOff val="60000"/>
          </a:schemeClr>
        </a:solidFill>
      </c:sp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CAPACIDAD</a:t>
            </a:r>
            <a:r>
              <a:rPr lang="es-EC" baseline="0" dirty="0" smtClean="0"/>
              <a:t> </a:t>
            </a:r>
            <a:r>
              <a:rPr lang="es-EC" baseline="0" dirty="0"/>
              <a:t>DE RESPUESTA</a:t>
            </a:r>
            <a:endParaRPr lang="es-EC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'ANALISIS EJECUTIVO'!$A$28</c:f>
              <c:strCache>
                <c:ptCount val="1"/>
                <c:pt idx="0">
                  <c:v>Totalmente en desacuerdo</c:v>
                </c:pt>
              </c:strCache>
            </c:strRef>
          </c:tx>
          <c:invertIfNegative val="0"/>
          <c:cat>
            <c:strRef>
              <c:f>'ANALISIS EJECUTIVO'!$B$26:$E$27</c:f>
              <c:strCache>
                <c:ptCount val="4"/>
                <c:pt idx="0">
                  <c:v>COMUNICACIÓN</c:v>
                </c:pt>
                <c:pt idx="1">
                  <c:v>USUARIOS</c:v>
                </c:pt>
                <c:pt idx="2">
                  <c:v>AYUDA</c:v>
                </c:pt>
                <c:pt idx="3">
                  <c:v>DISPOSICIÓN</c:v>
                </c:pt>
              </c:strCache>
            </c:strRef>
          </c:cat>
          <c:val>
            <c:numRef>
              <c:f>'ANALISIS EJECUTIVO'!$B$28:$E$28</c:f>
              <c:numCache>
                <c:formatCode>General</c:formatCode>
                <c:ptCount val="4"/>
                <c:pt idx="0">
                  <c:v>18</c:v>
                </c:pt>
                <c:pt idx="1">
                  <c:v>8.3000000000000007</c:v>
                </c:pt>
                <c:pt idx="2">
                  <c:v>10.7</c:v>
                </c:pt>
                <c:pt idx="3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'ANALISIS EJECUTIVO'!$A$29</c:f>
              <c:strCache>
                <c:ptCount val="1"/>
                <c:pt idx="0">
                  <c:v>En desacuerdo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EJECUTIVO'!$B$26:$E$27</c:f>
              <c:strCache>
                <c:ptCount val="4"/>
                <c:pt idx="0">
                  <c:v>COMUNICACIÓN</c:v>
                </c:pt>
                <c:pt idx="1">
                  <c:v>USUARIOS</c:v>
                </c:pt>
                <c:pt idx="2">
                  <c:v>AYUDA</c:v>
                </c:pt>
                <c:pt idx="3">
                  <c:v>DISPOSICIÓN</c:v>
                </c:pt>
              </c:strCache>
            </c:strRef>
          </c:cat>
          <c:val>
            <c:numRef>
              <c:f>'ANALISIS EJECUTIVO'!$B$29:$E$29</c:f>
              <c:numCache>
                <c:formatCode>General</c:formatCode>
                <c:ptCount val="4"/>
                <c:pt idx="0">
                  <c:v>32.6</c:v>
                </c:pt>
                <c:pt idx="1">
                  <c:v>29.2</c:v>
                </c:pt>
                <c:pt idx="2">
                  <c:v>33.1</c:v>
                </c:pt>
                <c:pt idx="3">
                  <c:v>27.9</c:v>
                </c:pt>
              </c:numCache>
            </c:numRef>
          </c:val>
        </c:ser>
        <c:ser>
          <c:idx val="2"/>
          <c:order val="2"/>
          <c:tx>
            <c:strRef>
              <c:f>'ANALISIS EJECUTIVO'!$A$30</c:f>
              <c:strCache>
                <c:ptCount val="1"/>
                <c:pt idx="0">
                  <c:v>Indeciso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EJECUTIVO'!$B$26:$E$27</c:f>
              <c:strCache>
                <c:ptCount val="4"/>
                <c:pt idx="0">
                  <c:v>COMUNICACIÓN</c:v>
                </c:pt>
                <c:pt idx="1">
                  <c:v>USUARIOS</c:v>
                </c:pt>
                <c:pt idx="2">
                  <c:v>AYUDA</c:v>
                </c:pt>
                <c:pt idx="3">
                  <c:v>DISPOSICIÓN</c:v>
                </c:pt>
              </c:strCache>
            </c:strRef>
          </c:cat>
          <c:val>
            <c:numRef>
              <c:f>'ANALISIS EJECUTIVO'!$B$30:$E$30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28.4</c:v>
                </c:pt>
                <c:pt idx="2">
                  <c:v>24.5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'ANALISIS EJECUTIVO'!$A$31</c:f>
              <c:strCache>
                <c:ptCount val="1"/>
                <c:pt idx="0">
                  <c:v>De acuerdo</c:v>
                </c:pt>
              </c:strCache>
            </c:strRef>
          </c:tx>
          <c:invertIfNegative val="0"/>
          <c:cat>
            <c:strRef>
              <c:f>'ANALISIS EJECUTIVO'!$B$26:$E$27</c:f>
              <c:strCache>
                <c:ptCount val="4"/>
                <c:pt idx="0">
                  <c:v>COMUNICACIÓN</c:v>
                </c:pt>
                <c:pt idx="1">
                  <c:v>USUARIOS</c:v>
                </c:pt>
                <c:pt idx="2">
                  <c:v>AYUDA</c:v>
                </c:pt>
                <c:pt idx="3">
                  <c:v>DISPOSICIÓN</c:v>
                </c:pt>
              </c:strCache>
            </c:strRef>
          </c:cat>
          <c:val>
            <c:numRef>
              <c:f>'ANALISIS EJECUTIVO'!$B$31:$E$31</c:f>
              <c:numCache>
                <c:formatCode>General</c:formatCode>
                <c:ptCount val="4"/>
                <c:pt idx="0">
                  <c:v>15.4</c:v>
                </c:pt>
                <c:pt idx="1">
                  <c:v>20.3</c:v>
                </c:pt>
                <c:pt idx="2">
                  <c:v>22.9</c:v>
                </c:pt>
                <c:pt idx="3">
                  <c:v>19.3</c:v>
                </c:pt>
              </c:numCache>
            </c:numRef>
          </c:val>
        </c:ser>
        <c:ser>
          <c:idx val="4"/>
          <c:order val="4"/>
          <c:tx>
            <c:strRef>
              <c:f>'ANALISIS EJECUTIVO'!$A$32</c:f>
              <c:strCache>
                <c:ptCount val="1"/>
                <c:pt idx="0">
                  <c:v>Totalmente de acuerdo</c:v>
                </c:pt>
              </c:strCache>
            </c:strRef>
          </c:tx>
          <c:invertIfNegative val="0"/>
          <c:cat>
            <c:strRef>
              <c:f>'ANALISIS EJECUTIVO'!$B$26:$E$27</c:f>
              <c:strCache>
                <c:ptCount val="4"/>
                <c:pt idx="0">
                  <c:v>COMUNICACIÓN</c:v>
                </c:pt>
                <c:pt idx="1">
                  <c:v>USUARIOS</c:v>
                </c:pt>
                <c:pt idx="2">
                  <c:v>AYUDA</c:v>
                </c:pt>
                <c:pt idx="3">
                  <c:v>DISPOSICIÓN</c:v>
                </c:pt>
              </c:strCache>
            </c:strRef>
          </c:cat>
          <c:val>
            <c:numRef>
              <c:f>'ANALISIS EJECUTIVO'!$B$32:$E$32</c:f>
              <c:numCache>
                <c:formatCode>General</c:formatCode>
                <c:ptCount val="4"/>
                <c:pt idx="0">
                  <c:v>14.1</c:v>
                </c:pt>
                <c:pt idx="1">
                  <c:v>13.8</c:v>
                </c:pt>
                <c:pt idx="2">
                  <c:v>8.9</c:v>
                </c:pt>
                <c:pt idx="3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599168"/>
        <c:axId val="64600704"/>
        <c:axId val="0"/>
      </c:bar3DChart>
      <c:catAx>
        <c:axId val="64599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64600704"/>
        <c:crosses val="autoZero"/>
        <c:auto val="1"/>
        <c:lblAlgn val="ctr"/>
        <c:lblOffset val="100"/>
        <c:noMultiLvlLbl val="0"/>
      </c:catAx>
      <c:valAx>
        <c:axId val="64600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459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52777777777774"/>
          <c:y val="0.20404126567512396"/>
          <c:w val="0.31147222222222221"/>
          <c:h val="0.69828302712160983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SEGURIDAD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0.18091462525517643"/>
          <c:w val="0.56931714785651788"/>
          <c:h val="0.48715223097112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'ANALISIS EJECUTIVO'!$A$38</c:f>
              <c:strCache>
                <c:ptCount val="1"/>
                <c:pt idx="0">
                  <c:v>Totalmente en desacuerdo</c:v>
                </c:pt>
              </c:strCache>
            </c:strRef>
          </c:tx>
          <c:invertIfNegative val="0"/>
          <c:cat>
            <c:strRef>
              <c:f>'ANALISIS EJECUTIVO'!$B$36:$E$37</c:f>
              <c:strCache>
                <c:ptCount val="4"/>
                <c:pt idx="0">
                  <c:v>CONFIANZA</c:v>
                </c:pt>
                <c:pt idx="1">
                  <c:v>SEGURIDAD</c:v>
                </c:pt>
                <c:pt idx="2">
                  <c:v>AMABILIDAD</c:v>
                </c:pt>
                <c:pt idx="3">
                  <c:v>CONOCIMIENTO</c:v>
                </c:pt>
              </c:strCache>
            </c:strRef>
          </c:cat>
          <c:val>
            <c:numRef>
              <c:f>'ANALISIS EJECUTIVO'!$B$38:$E$38</c:f>
              <c:numCache>
                <c:formatCode>General</c:formatCode>
                <c:ptCount val="4"/>
                <c:pt idx="0">
                  <c:v>17.2</c:v>
                </c:pt>
                <c:pt idx="1">
                  <c:v>9.4</c:v>
                </c:pt>
                <c:pt idx="2">
                  <c:v>8.3000000000000007</c:v>
                </c:pt>
                <c:pt idx="3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'ANALISIS EJECUTIVO'!$A$39</c:f>
              <c:strCache>
                <c:ptCount val="1"/>
                <c:pt idx="0">
                  <c:v>En desacuerdo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EJECUTIVO'!$B$36:$E$37</c:f>
              <c:strCache>
                <c:ptCount val="4"/>
                <c:pt idx="0">
                  <c:v>CONFIANZA</c:v>
                </c:pt>
                <c:pt idx="1">
                  <c:v>SEGURIDAD</c:v>
                </c:pt>
                <c:pt idx="2">
                  <c:v>AMABILIDAD</c:v>
                </c:pt>
                <c:pt idx="3">
                  <c:v>CONOCIMIENTO</c:v>
                </c:pt>
              </c:strCache>
            </c:strRef>
          </c:cat>
          <c:val>
            <c:numRef>
              <c:f>'ANALISIS EJECUTIVO'!$B$39:$E$39</c:f>
              <c:numCache>
                <c:formatCode>General</c:formatCode>
                <c:ptCount val="4"/>
                <c:pt idx="0">
                  <c:v>41.1</c:v>
                </c:pt>
                <c:pt idx="1">
                  <c:v>32.6</c:v>
                </c:pt>
                <c:pt idx="2">
                  <c:v>21.4</c:v>
                </c:pt>
                <c:pt idx="3">
                  <c:v>18.8</c:v>
                </c:pt>
              </c:numCache>
            </c:numRef>
          </c:val>
        </c:ser>
        <c:ser>
          <c:idx val="2"/>
          <c:order val="2"/>
          <c:tx>
            <c:strRef>
              <c:f>'ANALISIS EJECUTIVO'!$A$40</c:f>
              <c:strCache>
                <c:ptCount val="1"/>
                <c:pt idx="0">
                  <c:v>Indeciso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EJECUTIVO'!$B$36:$E$37</c:f>
              <c:strCache>
                <c:ptCount val="4"/>
                <c:pt idx="0">
                  <c:v>CONFIANZA</c:v>
                </c:pt>
                <c:pt idx="1">
                  <c:v>SEGURIDAD</c:v>
                </c:pt>
                <c:pt idx="2">
                  <c:v>AMABILIDAD</c:v>
                </c:pt>
                <c:pt idx="3">
                  <c:v>CONOCIMIENTO</c:v>
                </c:pt>
              </c:strCache>
            </c:strRef>
          </c:cat>
          <c:val>
            <c:numRef>
              <c:f>'ANALISIS EJECUTIVO'!$B$40:$E$40</c:f>
              <c:numCache>
                <c:formatCode>General</c:formatCode>
                <c:ptCount val="4"/>
                <c:pt idx="0">
                  <c:v>22.4</c:v>
                </c:pt>
                <c:pt idx="1">
                  <c:v>35.4</c:v>
                </c:pt>
                <c:pt idx="2">
                  <c:v>48.4</c:v>
                </c:pt>
                <c:pt idx="3">
                  <c:v>21.4</c:v>
                </c:pt>
              </c:numCache>
            </c:numRef>
          </c:val>
        </c:ser>
        <c:ser>
          <c:idx val="3"/>
          <c:order val="3"/>
          <c:tx>
            <c:strRef>
              <c:f>'ANALISIS EJECUTIVO'!$A$41</c:f>
              <c:strCache>
                <c:ptCount val="1"/>
                <c:pt idx="0">
                  <c:v>De acuerdo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EJECUTIVO'!$B$36:$E$37</c:f>
              <c:strCache>
                <c:ptCount val="4"/>
                <c:pt idx="0">
                  <c:v>CONFIANZA</c:v>
                </c:pt>
                <c:pt idx="1">
                  <c:v>SEGURIDAD</c:v>
                </c:pt>
                <c:pt idx="2">
                  <c:v>AMABILIDAD</c:v>
                </c:pt>
                <c:pt idx="3">
                  <c:v>CONOCIMIENTO</c:v>
                </c:pt>
              </c:strCache>
            </c:strRef>
          </c:cat>
          <c:val>
            <c:numRef>
              <c:f>'ANALISIS EJECUTIVO'!$B$41:$E$41</c:f>
              <c:numCache>
                <c:formatCode>General</c:formatCode>
                <c:ptCount val="4"/>
                <c:pt idx="0">
                  <c:v>14.6</c:v>
                </c:pt>
                <c:pt idx="1">
                  <c:v>16.899999999999999</c:v>
                </c:pt>
                <c:pt idx="2">
                  <c:v>16.100000000000001</c:v>
                </c:pt>
                <c:pt idx="3">
                  <c:v>36.700000000000003</c:v>
                </c:pt>
              </c:numCache>
            </c:numRef>
          </c:val>
        </c:ser>
        <c:ser>
          <c:idx val="4"/>
          <c:order val="4"/>
          <c:tx>
            <c:strRef>
              <c:f>'ANALISIS EJECUTIVO'!$A$42</c:f>
              <c:strCache>
                <c:ptCount val="1"/>
                <c:pt idx="0">
                  <c:v>Totalmente de acuerdo</c:v>
                </c:pt>
              </c:strCache>
            </c:strRef>
          </c:tx>
          <c:invertIfNegative val="0"/>
          <c:cat>
            <c:strRef>
              <c:f>'ANALISIS EJECUTIVO'!$B$36:$E$37</c:f>
              <c:strCache>
                <c:ptCount val="4"/>
                <c:pt idx="0">
                  <c:v>CONFIANZA</c:v>
                </c:pt>
                <c:pt idx="1">
                  <c:v>SEGURIDAD</c:v>
                </c:pt>
                <c:pt idx="2">
                  <c:v>AMABILIDAD</c:v>
                </c:pt>
                <c:pt idx="3">
                  <c:v>CONOCIMIENTO</c:v>
                </c:pt>
              </c:strCache>
            </c:strRef>
          </c:cat>
          <c:val>
            <c:numRef>
              <c:f>'ANALISIS EJECUTIVO'!$B$42:$E$42</c:f>
              <c:numCache>
                <c:formatCode>General</c:formatCode>
                <c:ptCount val="4"/>
                <c:pt idx="0">
                  <c:v>4.7</c:v>
                </c:pt>
                <c:pt idx="1">
                  <c:v>5.7</c:v>
                </c:pt>
                <c:pt idx="2">
                  <c:v>5.7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844416"/>
        <c:axId val="72845952"/>
        <c:axId val="0"/>
      </c:bar3DChart>
      <c:catAx>
        <c:axId val="72844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72845952"/>
        <c:crosses val="autoZero"/>
        <c:auto val="1"/>
        <c:lblAlgn val="ctr"/>
        <c:lblOffset val="100"/>
        <c:noMultiLvlLbl val="0"/>
      </c:catAx>
      <c:valAx>
        <c:axId val="72845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28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86111111111113"/>
          <c:y val="0.17626348789734617"/>
          <c:w val="0.31147222222222221"/>
          <c:h val="0.69828302712160983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EMPATÍA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'ANALISIS EJECUTIVO'!$A$50</c:f>
              <c:strCache>
                <c:ptCount val="1"/>
                <c:pt idx="0">
                  <c:v>Totalmente en desacuerdo</c:v>
                </c:pt>
              </c:strCache>
            </c:strRef>
          </c:tx>
          <c:invertIfNegative val="0"/>
          <c:cat>
            <c:strRef>
              <c:f>'ANALISIS EJECUTIVO'!$B$48:$F$49</c:f>
              <c:strCache>
                <c:ptCount val="5"/>
                <c:pt idx="0">
                  <c:v>ATENCIÓN</c:v>
                </c:pt>
                <c:pt idx="1">
                  <c:v>HORARIOS</c:v>
                </c:pt>
                <c:pt idx="2">
                  <c:v>PERSONALIZACIÓN</c:v>
                </c:pt>
                <c:pt idx="3">
                  <c:v>INTERESES</c:v>
                </c:pt>
                <c:pt idx="4">
                  <c:v>NECESIDADES</c:v>
                </c:pt>
              </c:strCache>
            </c:strRef>
          </c:cat>
          <c:val>
            <c:numRef>
              <c:f>'ANALISIS EJECUTIVO'!$B$50:$F$50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7.6</c:v>
                </c:pt>
                <c:pt idx="2">
                  <c:v>12.8</c:v>
                </c:pt>
                <c:pt idx="3">
                  <c:v>12</c:v>
                </c:pt>
                <c:pt idx="4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'ANALISIS EJECUTIVO'!$A$51</c:f>
              <c:strCache>
                <c:ptCount val="1"/>
                <c:pt idx="0">
                  <c:v>En desacuerdo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EJECUTIVO'!$B$48:$F$49</c:f>
              <c:strCache>
                <c:ptCount val="5"/>
                <c:pt idx="0">
                  <c:v>ATENCIÓN</c:v>
                </c:pt>
                <c:pt idx="1">
                  <c:v>HORARIOS</c:v>
                </c:pt>
                <c:pt idx="2">
                  <c:v>PERSONALIZACIÓN</c:v>
                </c:pt>
                <c:pt idx="3">
                  <c:v>INTERESES</c:v>
                </c:pt>
                <c:pt idx="4">
                  <c:v>NECESIDADES</c:v>
                </c:pt>
              </c:strCache>
            </c:strRef>
          </c:cat>
          <c:val>
            <c:numRef>
              <c:f>'ANALISIS EJECUTIVO'!$B$51:$F$51</c:f>
              <c:numCache>
                <c:formatCode>General</c:formatCode>
                <c:ptCount val="5"/>
                <c:pt idx="0">
                  <c:v>39.799999999999997</c:v>
                </c:pt>
                <c:pt idx="1">
                  <c:v>27.9</c:v>
                </c:pt>
                <c:pt idx="2">
                  <c:v>26.8</c:v>
                </c:pt>
                <c:pt idx="3">
                  <c:v>39.1</c:v>
                </c:pt>
                <c:pt idx="4">
                  <c:v>31.3</c:v>
                </c:pt>
              </c:numCache>
            </c:numRef>
          </c:val>
        </c:ser>
        <c:ser>
          <c:idx val="2"/>
          <c:order val="2"/>
          <c:tx>
            <c:strRef>
              <c:f>'ANALISIS EJECUTIVO'!$A$52</c:f>
              <c:strCache>
                <c:ptCount val="1"/>
                <c:pt idx="0">
                  <c:v>Indeciso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'ANALISIS EJECUTIVO'!$B$48:$F$49</c:f>
              <c:strCache>
                <c:ptCount val="5"/>
                <c:pt idx="0">
                  <c:v>ATENCIÓN</c:v>
                </c:pt>
                <c:pt idx="1">
                  <c:v>HORARIOS</c:v>
                </c:pt>
                <c:pt idx="2">
                  <c:v>PERSONALIZACIÓN</c:v>
                </c:pt>
                <c:pt idx="3">
                  <c:v>INTERESES</c:v>
                </c:pt>
                <c:pt idx="4">
                  <c:v>NECESIDADES</c:v>
                </c:pt>
              </c:strCache>
            </c:strRef>
          </c:cat>
          <c:val>
            <c:numRef>
              <c:f>'ANALISIS EJECUTIVO'!$B$52:$F$52</c:f>
              <c:numCache>
                <c:formatCode>General</c:formatCode>
                <c:ptCount val="5"/>
                <c:pt idx="0">
                  <c:v>22.9</c:v>
                </c:pt>
                <c:pt idx="1">
                  <c:v>27.3</c:v>
                </c:pt>
                <c:pt idx="2">
                  <c:v>38</c:v>
                </c:pt>
                <c:pt idx="3">
                  <c:v>26</c:v>
                </c:pt>
                <c:pt idx="4">
                  <c:v>29.9</c:v>
                </c:pt>
              </c:numCache>
            </c:numRef>
          </c:val>
        </c:ser>
        <c:ser>
          <c:idx val="3"/>
          <c:order val="3"/>
          <c:tx>
            <c:strRef>
              <c:f>'ANALISIS EJECUTIVO'!$A$53</c:f>
              <c:strCache>
                <c:ptCount val="1"/>
                <c:pt idx="0">
                  <c:v>De acuerdo</c:v>
                </c:pt>
              </c:strCache>
            </c:strRef>
          </c:tx>
          <c:invertIfNegative val="0"/>
          <c:cat>
            <c:strRef>
              <c:f>'ANALISIS EJECUTIVO'!$B$48:$F$49</c:f>
              <c:strCache>
                <c:ptCount val="5"/>
                <c:pt idx="0">
                  <c:v>ATENCIÓN</c:v>
                </c:pt>
                <c:pt idx="1">
                  <c:v>HORARIOS</c:v>
                </c:pt>
                <c:pt idx="2">
                  <c:v>PERSONALIZACIÓN</c:v>
                </c:pt>
                <c:pt idx="3">
                  <c:v>INTERESES</c:v>
                </c:pt>
                <c:pt idx="4">
                  <c:v>NECESIDADES</c:v>
                </c:pt>
              </c:strCache>
            </c:strRef>
          </c:cat>
          <c:val>
            <c:numRef>
              <c:f>'ANALISIS EJECUTIVO'!$B$53:$F$53</c:f>
              <c:numCache>
                <c:formatCode>General</c:formatCode>
                <c:ptCount val="5"/>
                <c:pt idx="0">
                  <c:v>13.8</c:v>
                </c:pt>
                <c:pt idx="1">
                  <c:v>26</c:v>
                </c:pt>
                <c:pt idx="2">
                  <c:v>16.100000000000001</c:v>
                </c:pt>
                <c:pt idx="3">
                  <c:v>17.399999999999999</c:v>
                </c:pt>
                <c:pt idx="4">
                  <c:v>19.3</c:v>
                </c:pt>
              </c:numCache>
            </c:numRef>
          </c:val>
        </c:ser>
        <c:ser>
          <c:idx val="4"/>
          <c:order val="4"/>
          <c:tx>
            <c:strRef>
              <c:f>'ANALISIS EJECUTIVO'!$A$54</c:f>
              <c:strCache>
                <c:ptCount val="1"/>
                <c:pt idx="0">
                  <c:v>Totalmente de acuerdo</c:v>
                </c:pt>
              </c:strCache>
            </c:strRef>
          </c:tx>
          <c:invertIfNegative val="0"/>
          <c:cat>
            <c:strRef>
              <c:f>'ANALISIS EJECUTIVO'!$B$48:$F$49</c:f>
              <c:strCache>
                <c:ptCount val="5"/>
                <c:pt idx="0">
                  <c:v>ATENCIÓN</c:v>
                </c:pt>
                <c:pt idx="1">
                  <c:v>HORARIOS</c:v>
                </c:pt>
                <c:pt idx="2">
                  <c:v>PERSONALIZACIÓN</c:v>
                </c:pt>
                <c:pt idx="3">
                  <c:v>INTERESES</c:v>
                </c:pt>
                <c:pt idx="4">
                  <c:v>NECESIDADES</c:v>
                </c:pt>
              </c:strCache>
            </c:strRef>
          </c:cat>
          <c:val>
            <c:numRef>
              <c:f>'ANALISIS EJECUTIVO'!$B$54:$F$54</c:f>
              <c:numCache>
                <c:formatCode>General</c:formatCode>
                <c:ptCount val="5"/>
                <c:pt idx="0">
                  <c:v>6.3</c:v>
                </c:pt>
                <c:pt idx="1">
                  <c:v>11.2</c:v>
                </c:pt>
                <c:pt idx="2">
                  <c:v>6.3</c:v>
                </c:pt>
                <c:pt idx="3">
                  <c:v>5.5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626944"/>
        <c:axId val="72628480"/>
        <c:axId val="0"/>
      </c:bar3DChart>
      <c:catAx>
        <c:axId val="72626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2628480"/>
        <c:crosses val="autoZero"/>
        <c:auto val="1"/>
        <c:lblAlgn val="ctr"/>
        <c:lblOffset val="100"/>
        <c:noMultiLvlLbl val="0"/>
      </c:catAx>
      <c:valAx>
        <c:axId val="72628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2626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E1555-CF20-41C9-BD3D-BE45DFAEA601}" type="doc">
      <dgm:prSet loTypeId="urn:microsoft.com/office/officeart/2005/8/layout/b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6185D4C-755E-4F69-930C-BDC3FF21D6CC}">
      <dgm:prSet phldrT="[Texto]"/>
      <dgm:spPr/>
      <dgm:t>
        <a:bodyPr/>
        <a:lstStyle/>
        <a:p>
          <a:pPr algn="ctr"/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PRAXIS URBANA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E1C70-5680-4169-86C9-1592E4C53CD6}" type="sibTrans" cxnId="{7B7D4299-9B8A-4525-85F7-BBEA131D9CAE}">
      <dgm:prSet/>
      <dgm:spPr/>
      <dgm:t>
        <a:bodyPr/>
        <a:lstStyle/>
        <a:p>
          <a:endParaRPr lang="es-EC"/>
        </a:p>
      </dgm:t>
    </dgm:pt>
    <dgm:pt modelId="{DCAA189C-3158-4CA1-82EC-FAC0B3D1C845}" type="parTrans" cxnId="{7B7D4299-9B8A-4525-85F7-BBEA131D9CAE}">
      <dgm:prSet/>
      <dgm:spPr/>
      <dgm:t>
        <a:bodyPr/>
        <a:lstStyle/>
        <a:p>
          <a:endParaRPr lang="es-EC"/>
        </a:p>
      </dgm:t>
    </dgm:pt>
    <dgm:pt modelId="{6869FEC5-57A7-4A80-A668-1E31199DF182}">
      <dgm:prSet custT="1"/>
      <dgm:spPr/>
      <dgm:t>
        <a:bodyPr/>
        <a:lstStyle/>
        <a:p>
          <a:pPr algn="just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refiere a lo social y ambiental que se produce en causas y efectos que derivan del crecimiento y desarrollo de las grandes ciudades.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2F395-962A-4D8D-966D-2AAE7E3FC4A4}" type="sibTrans" cxnId="{008FC6FF-3C4A-4CD5-A2C3-93F1F2392562}">
      <dgm:prSet/>
      <dgm:spPr/>
      <dgm:t>
        <a:bodyPr/>
        <a:lstStyle/>
        <a:p>
          <a:endParaRPr lang="es-EC"/>
        </a:p>
      </dgm:t>
    </dgm:pt>
    <dgm:pt modelId="{F6F7F717-D438-4F37-BF3A-7DFA4BB8093D}" type="parTrans" cxnId="{008FC6FF-3C4A-4CD5-A2C3-93F1F2392562}">
      <dgm:prSet/>
      <dgm:spPr/>
      <dgm:t>
        <a:bodyPr/>
        <a:lstStyle/>
        <a:p>
          <a:endParaRPr lang="es-EC"/>
        </a:p>
      </dgm:t>
    </dgm:pt>
    <dgm:pt modelId="{6CE93EAF-10AC-4604-BF6F-3A158F786680}">
      <dgm:prSet phldrT="[Texto]"/>
      <dgm:spPr/>
      <dgm:t>
        <a:bodyPr/>
        <a:lstStyle/>
        <a:p>
          <a:pPr algn="ctr"/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TEORÍA DE LA CALIDAD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F7CC99-2DC2-482E-9135-9AF9F50CE904}" type="sibTrans" cxnId="{114D278E-0D30-4663-8A34-3B2AE274AACF}">
      <dgm:prSet/>
      <dgm:spPr/>
      <dgm:t>
        <a:bodyPr/>
        <a:lstStyle/>
        <a:p>
          <a:endParaRPr lang="es-EC"/>
        </a:p>
      </dgm:t>
    </dgm:pt>
    <dgm:pt modelId="{8076A8EC-D8C0-4D39-BC4C-41D2BEA96C43}" type="parTrans" cxnId="{114D278E-0D30-4663-8A34-3B2AE274AACF}">
      <dgm:prSet/>
      <dgm:spPr/>
      <dgm:t>
        <a:bodyPr/>
        <a:lstStyle/>
        <a:p>
          <a:endParaRPr lang="es-EC"/>
        </a:p>
      </dgm:t>
    </dgm:pt>
    <dgm:pt modelId="{C83716FD-5211-40D1-8822-81B96040DD8B}">
      <dgm:prSet custT="1"/>
      <dgm:spPr/>
      <dgm:t>
        <a:bodyPr/>
        <a:lstStyle/>
        <a:p>
          <a:pPr algn="just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es traducir las necesidades futuras de los usuarios en características medibles.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E6CD3-35CA-4982-BD9A-274A7E67F9C2}" type="sibTrans" cxnId="{85C5E1FB-0B2B-419F-9FDA-658659A75651}">
      <dgm:prSet/>
      <dgm:spPr/>
      <dgm:t>
        <a:bodyPr/>
        <a:lstStyle/>
        <a:p>
          <a:endParaRPr lang="es-EC"/>
        </a:p>
      </dgm:t>
    </dgm:pt>
    <dgm:pt modelId="{FA2A6DC4-D95D-4716-A608-F59239A0F297}" type="parTrans" cxnId="{85C5E1FB-0B2B-419F-9FDA-658659A75651}">
      <dgm:prSet/>
      <dgm:spPr/>
      <dgm:t>
        <a:bodyPr/>
        <a:lstStyle/>
        <a:p>
          <a:endParaRPr lang="es-EC"/>
        </a:p>
      </dgm:t>
    </dgm:pt>
    <dgm:pt modelId="{42CC62A2-0EC9-4F44-BA6F-EAD4138706EC}">
      <dgm:prSet/>
      <dgm:spPr/>
      <dgm:t>
        <a:bodyPr/>
        <a:lstStyle/>
        <a:p>
          <a:r>
            <a:rPr lang="es-EC" dirty="0" smtClean="0"/>
            <a:t>TEORÍA DEL CONSUMIDOR</a:t>
          </a:r>
          <a:endParaRPr lang="es-EC" dirty="0"/>
        </a:p>
      </dgm:t>
    </dgm:pt>
    <dgm:pt modelId="{464B533C-986E-4ED0-BB1D-1D389CEA9A89}" type="sibTrans" cxnId="{B6049017-E6AF-425A-A156-A5561356D284}">
      <dgm:prSet/>
      <dgm:spPr/>
      <dgm:t>
        <a:bodyPr/>
        <a:lstStyle/>
        <a:p>
          <a:endParaRPr lang="es-EC"/>
        </a:p>
      </dgm:t>
    </dgm:pt>
    <dgm:pt modelId="{C82B2283-1D34-46BE-A2F7-67CFCBD02CA4}" type="parTrans" cxnId="{B6049017-E6AF-425A-A156-A5561356D284}">
      <dgm:prSet/>
      <dgm:spPr/>
      <dgm:t>
        <a:bodyPr/>
        <a:lstStyle/>
        <a:p>
          <a:endParaRPr lang="es-EC"/>
        </a:p>
      </dgm:t>
    </dgm:pt>
    <dgm:pt modelId="{51598E86-8716-49F1-87EE-E6311FF27846}">
      <dgm:prSet custT="1"/>
      <dgm:spPr/>
      <dgm:t>
        <a:bodyPr/>
        <a:lstStyle/>
        <a:p>
          <a:pPr algn="just"/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comportamiento del consumidor resulta el arma más eficaz para enfocar los esfuerzos de una empresa en la satisfacción de necesidades específicas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CF6A5-72BD-4212-A53C-BFA35B24D06A}" type="parTrans" cxnId="{67537A62-B439-48CC-B202-2DB31779C730}">
      <dgm:prSet/>
      <dgm:spPr/>
      <dgm:t>
        <a:bodyPr/>
        <a:lstStyle/>
        <a:p>
          <a:endParaRPr lang="es-EC"/>
        </a:p>
      </dgm:t>
    </dgm:pt>
    <dgm:pt modelId="{F01292F8-B99F-4CAB-903D-C08B2306E21D}" type="sibTrans" cxnId="{67537A62-B439-48CC-B202-2DB31779C730}">
      <dgm:prSet/>
      <dgm:spPr/>
      <dgm:t>
        <a:bodyPr/>
        <a:lstStyle/>
        <a:p>
          <a:endParaRPr lang="es-EC"/>
        </a:p>
      </dgm:t>
    </dgm:pt>
    <dgm:pt modelId="{2DA4DA68-31A2-448F-81AF-2884A98E0AED}" type="pres">
      <dgm:prSet presAssocID="{270E1555-CF20-41C9-BD3D-BE45DFAEA60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BD192E-0265-4E47-8692-7ACD5CE24ADC}" type="pres">
      <dgm:prSet presAssocID="{76185D4C-755E-4F69-930C-BDC3FF21D6CC}" presName="compNode" presStyleCnt="0"/>
      <dgm:spPr/>
    </dgm:pt>
    <dgm:pt modelId="{BD156773-F48C-4726-98E2-847DC006B23A}" type="pres">
      <dgm:prSet presAssocID="{76185D4C-755E-4F69-930C-BDC3FF21D6CC}" presName="childRect" presStyleLbl="bgAcc1" presStyleIdx="0" presStyleCnt="3" custScaleX="103815" custScaleY="83792" custLinFactNeighborX="1151" custLinFactNeighborY="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AC119-0B6F-47DB-81AF-7BD213A13CE4}" type="pres">
      <dgm:prSet presAssocID="{76185D4C-755E-4F69-930C-BDC3FF21D6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4CABC6-6629-46EA-9D55-BB800E3756E2}" type="pres">
      <dgm:prSet presAssocID="{76185D4C-755E-4F69-930C-BDC3FF21D6CC}" presName="parentRect" presStyleLbl="alignNode1" presStyleIdx="0" presStyleCnt="3" custScaleX="104470" custLinFactNeighborX="577" custLinFactNeighborY="-17639"/>
      <dgm:spPr/>
      <dgm:t>
        <a:bodyPr/>
        <a:lstStyle/>
        <a:p>
          <a:endParaRPr lang="es-EC"/>
        </a:p>
      </dgm:t>
    </dgm:pt>
    <dgm:pt modelId="{824A75B3-6303-46D3-A0C5-3A9A80A3FB8D}" type="pres">
      <dgm:prSet presAssocID="{76185D4C-755E-4F69-930C-BDC3FF21D6CC}" presName="adorn" presStyleLbl="fgAccFollowNode1" presStyleIdx="0" presStyleCnt="3"/>
      <dgm:spPr/>
    </dgm:pt>
    <dgm:pt modelId="{0856914E-57E4-4DC3-BE46-3DDC739C0608}" type="pres">
      <dgm:prSet presAssocID="{28BE1C70-5680-4169-86C9-1592E4C53CD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8D264DA-7DAC-419B-BBBD-61E415A2E449}" type="pres">
      <dgm:prSet presAssocID="{6CE93EAF-10AC-4604-BF6F-3A158F786680}" presName="compNode" presStyleCnt="0"/>
      <dgm:spPr/>
    </dgm:pt>
    <dgm:pt modelId="{11E38BCE-D254-43E9-B353-80FD5FBBAAF3}" type="pres">
      <dgm:prSet presAssocID="{6CE93EAF-10AC-4604-BF6F-3A158F786680}" presName="childRect" presStyleLbl="bgAcc1" presStyleIdx="1" presStyleCnt="3" custScaleX="98808" custScaleY="76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0DB73-12B4-40BC-8CE0-D203338C651A}" type="pres">
      <dgm:prSet presAssocID="{6CE93EAF-10AC-4604-BF6F-3A158F7866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BAE2C-F26B-4467-BA21-D56C1C68E7A2}" type="pres">
      <dgm:prSet presAssocID="{6CE93EAF-10AC-4604-BF6F-3A158F786680}" presName="parentRect" presStyleLbl="alignNode1" presStyleIdx="1" presStyleCnt="3" custScaleX="99368" custLinFactNeighborX="515" custLinFactNeighborY="-24053"/>
      <dgm:spPr/>
      <dgm:t>
        <a:bodyPr/>
        <a:lstStyle/>
        <a:p>
          <a:endParaRPr lang="es-EC"/>
        </a:p>
      </dgm:t>
    </dgm:pt>
    <dgm:pt modelId="{C22D9870-6A7D-4474-9241-BD55C9D17374}" type="pres">
      <dgm:prSet presAssocID="{6CE93EAF-10AC-4604-BF6F-3A158F786680}" presName="adorn" presStyleLbl="fgAccFollowNode1" presStyleIdx="1" presStyleCnt="3"/>
      <dgm:spPr/>
    </dgm:pt>
    <dgm:pt modelId="{567A5843-45DC-4FC3-9381-8409F486A146}" type="pres">
      <dgm:prSet presAssocID="{12F7CC99-2DC2-482E-9135-9AF9F50CE90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EEEACF0-6126-417A-8330-B70630F469FA}" type="pres">
      <dgm:prSet presAssocID="{42CC62A2-0EC9-4F44-BA6F-EAD4138706EC}" presName="compNode" presStyleCnt="0"/>
      <dgm:spPr/>
    </dgm:pt>
    <dgm:pt modelId="{B70F7075-D116-4B65-92ED-5C597F7912FE}" type="pres">
      <dgm:prSet presAssocID="{42CC62A2-0EC9-4F44-BA6F-EAD4138706EC}" presName="childRect" presStyleLbl="bgAcc1" presStyleIdx="2" presStyleCnt="3" custScaleY="783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E28127-D8B6-4915-A1B9-B8885D6EDBC5}" type="pres">
      <dgm:prSet presAssocID="{42CC62A2-0EC9-4F44-BA6F-EAD4138706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1B3FE7-D14E-4359-B223-466EF15FE681}" type="pres">
      <dgm:prSet presAssocID="{42CC62A2-0EC9-4F44-BA6F-EAD4138706EC}" presName="parentRect" presStyleLbl="alignNode1" presStyleIdx="2" presStyleCnt="3" custLinFactNeighborX="-515" custLinFactNeighborY="-24053"/>
      <dgm:spPr/>
      <dgm:t>
        <a:bodyPr/>
        <a:lstStyle/>
        <a:p>
          <a:endParaRPr lang="es-EC"/>
        </a:p>
      </dgm:t>
    </dgm:pt>
    <dgm:pt modelId="{606304A2-273E-41F0-B6EE-68B654E6700A}" type="pres">
      <dgm:prSet presAssocID="{42CC62A2-0EC9-4F44-BA6F-EAD4138706EC}" presName="adorn" presStyleLbl="fgAccFollowNode1" presStyleIdx="2" presStyleCnt="3"/>
      <dgm:spPr/>
    </dgm:pt>
  </dgm:ptLst>
  <dgm:cxnLst>
    <dgm:cxn modelId="{F6151900-943C-4AB5-ABBD-1AA7F9B69EF1}" type="presOf" srcId="{76185D4C-755E-4F69-930C-BDC3FF21D6CC}" destId="{E19AC119-0B6F-47DB-81AF-7BD213A13CE4}" srcOrd="0" destOrd="0" presId="urn:microsoft.com/office/officeart/2005/8/layout/bList2"/>
    <dgm:cxn modelId="{008FC6FF-3C4A-4CD5-A2C3-93F1F2392562}" srcId="{76185D4C-755E-4F69-930C-BDC3FF21D6CC}" destId="{6869FEC5-57A7-4A80-A668-1E31199DF182}" srcOrd="0" destOrd="0" parTransId="{F6F7F717-D438-4F37-BF3A-7DFA4BB8093D}" sibTransId="{0D12F395-962A-4D8D-966D-2AAE7E3FC4A4}"/>
    <dgm:cxn modelId="{005852F4-289F-4C62-8562-E4F0147CFCBF}" type="presOf" srcId="{12F7CC99-2DC2-482E-9135-9AF9F50CE904}" destId="{567A5843-45DC-4FC3-9381-8409F486A146}" srcOrd="0" destOrd="0" presId="urn:microsoft.com/office/officeart/2005/8/layout/bList2"/>
    <dgm:cxn modelId="{67537A62-B439-48CC-B202-2DB31779C730}" srcId="{42CC62A2-0EC9-4F44-BA6F-EAD4138706EC}" destId="{51598E86-8716-49F1-87EE-E6311FF27846}" srcOrd="0" destOrd="0" parTransId="{1DBCF6A5-72BD-4212-A53C-BFA35B24D06A}" sibTransId="{F01292F8-B99F-4CAB-903D-C08B2306E21D}"/>
    <dgm:cxn modelId="{9062B8BE-920F-420F-8509-095993D6F741}" type="presOf" srcId="{C83716FD-5211-40D1-8822-81B96040DD8B}" destId="{11E38BCE-D254-43E9-B353-80FD5FBBAAF3}" srcOrd="0" destOrd="0" presId="urn:microsoft.com/office/officeart/2005/8/layout/bList2"/>
    <dgm:cxn modelId="{7B7D4299-9B8A-4525-85F7-BBEA131D9CAE}" srcId="{270E1555-CF20-41C9-BD3D-BE45DFAEA601}" destId="{76185D4C-755E-4F69-930C-BDC3FF21D6CC}" srcOrd="0" destOrd="0" parTransId="{DCAA189C-3158-4CA1-82EC-FAC0B3D1C845}" sibTransId="{28BE1C70-5680-4169-86C9-1592E4C53CD6}"/>
    <dgm:cxn modelId="{B6049017-E6AF-425A-A156-A5561356D284}" srcId="{270E1555-CF20-41C9-BD3D-BE45DFAEA601}" destId="{42CC62A2-0EC9-4F44-BA6F-EAD4138706EC}" srcOrd="2" destOrd="0" parTransId="{C82B2283-1D34-46BE-A2F7-67CFCBD02CA4}" sibTransId="{464B533C-986E-4ED0-BB1D-1D389CEA9A89}"/>
    <dgm:cxn modelId="{4449D90E-74FB-42CF-A2CB-1B521ED4F968}" type="presOf" srcId="{270E1555-CF20-41C9-BD3D-BE45DFAEA601}" destId="{2DA4DA68-31A2-448F-81AF-2884A98E0AED}" srcOrd="0" destOrd="0" presId="urn:microsoft.com/office/officeart/2005/8/layout/bList2"/>
    <dgm:cxn modelId="{1833840E-8388-4CA3-BFE0-6842C3E8219A}" type="presOf" srcId="{28BE1C70-5680-4169-86C9-1592E4C53CD6}" destId="{0856914E-57E4-4DC3-BE46-3DDC739C0608}" srcOrd="0" destOrd="0" presId="urn:microsoft.com/office/officeart/2005/8/layout/bList2"/>
    <dgm:cxn modelId="{114D278E-0D30-4663-8A34-3B2AE274AACF}" srcId="{270E1555-CF20-41C9-BD3D-BE45DFAEA601}" destId="{6CE93EAF-10AC-4604-BF6F-3A158F786680}" srcOrd="1" destOrd="0" parTransId="{8076A8EC-D8C0-4D39-BC4C-41D2BEA96C43}" sibTransId="{12F7CC99-2DC2-482E-9135-9AF9F50CE904}"/>
    <dgm:cxn modelId="{F166FB19-A8B9-42B5-A897-373C85F2875A}" type="presOf" srcId="{51598E86-8716-49F1-87EE-E6311FF27846}" destId="{B70F7075-D116-4B65-92ED-5C597F7912FE}" srcOrd="0" destOrd="0" presId="urn:microsoft.com/office/officeart/2005/8/layout/bList2"/>
    <dgm:cxn modelId="{0A72119D-661A-4DFC-AFCB-166854D5E949}" type="presOf" srcId="{6CE93EAF-10AC-4604-BF6F-3A158F786680}" destId="{CA3BAE2C-F26B-4467-BA21-D56C1C68E7A2}" srcOrd="1" destOrd="0" presId="urn:microsoft.com/office/officeart/2005/8/layout/bList2"/>
    <dgm:cxn modelId="{EC815F2D-DEAB-4E3D-8392-B53FF56A265E}" type="presOf" srcId="{42CC62A2-0EC9-4F44-BA6F-EAD4138706EC}" destId="{4C1B3FE7-D14E-4359-B223-466EF15FE681}" srcOrd="1" destOrd="0" presId="urn:microsoft.com/office/officeart/2005/8/layout/bList2"/>
    <dgm:cxn modelId="{FD746FB6-67FD-401B-BE6C-DC5E6EBE8270}" type="presOf" srcId="{6CE93EAF-10AC-4604-BF6F-3A158F786680}" destId="{3F70DB73-12B4-40BC-8CE0-D203338C651A}" srcOrd="0" destOrd="0" presId="urn:microsoft.com/office/officeart/2005/8/layout/bList2"/>
    <dgm:cxn modelId="{C02B8FB4-13E4-4E39-BCC4-B3E217E3FD58}" type="presOf" srcId="{6869FEC5-57A7-4A80-A668-1E31199DF182}" destId="{BD156773-F48C-4726-98E2-847DC006B23A}" srcOrd="0" destOrd="0" presId="urn:microsoft.com/office/officeart/2005/8/layout/bList2"/>
    <dgm:cxn modelId="{E02332EF-90E8-4BFE-B4B3-C92EB4DE32FD}" type="presOf" srcId="{42CC62A2-0EC9-4F44-BA6F-EAD4138706EC}" destId="{EEE28127-D8B6-4915-A1B9-B8885D6EDBC5}" srcOrd="0" destOrd="0" presId="urn:microsoft.com/office/officeart/2005/8/layout/bList2"/>
    <dgm:cxn modelId="{1D6E21F1-93B4-4FE7-9B00-5DEA8F6AC918}" type="presOf" srcId="{76185D4C-755E-4F69-930C-BDC3FF21D6CC}" destId="{644CABC6-6629-46EA-9D55-BB800E3756E2}" srcOrd="1" destOrd="0" presId="urn:microsoft.com/office/officeart/2005/8/layout/bList2"/>
    <dgm:cxn modelId="{85C5E1FB-0B2B-419F-9FDA-658659A75651}" srcId="{6CE93EAF-10AC-4604-BF6F-3A158F786680}" destId="{C83716FD-5211-40D1-8822-81B96040DD8B}" srcOrd="0" destOrd="0" parTransId="{FA2A6DC4-D95D-4716-A608-F59239A0F297}" sibTransId="{8A4E6CD3-35CA-4982-BD9A-274A7E67F9C2}"/>
    <dgm:cxn modelId="{6A53198F-4699-4A67-B759-33B3377F36BD}" type="presParOf" srcId="{2DA4DA68-31A2-448F-81AF-2884A98E0AED}" destId="{57BD192E-0265-4E47-8692-7ACD5CE24ADC}" srcOrd="0" destOrd="0" presId="urn:microsoft.com/office/officeart/2005/8/layout/bList2"/>
    <dgm:cxn modelId="{20E07BC9-EE18-48DA-8C3E-2CCEEFD550AB}" type="presParOf" srcId="{57BD192E-0265-4E47-8692-7ACD5CE24ADC}" destId="{BD156773-F48C-4726-98E2-847DC006B23A}" srcOrd="0" destOrd="0" presId="urn:microsoft.com/office/officeart/2005/8/layout/bList2"/>
    <dgm:cxn modelId="{6E8B4F10-C84E-4CF2-8CD7-668258F0C73F}" type="presParOf" srcId="{57BD192E-0265-4E47-8692-7ACD5CE24ADC}" destId="{E19AC119-0B6F-47DB-81AF-7BD213A13CE4}" srcOrd="1" destOrd="0" presId="urn:microsoft.com/office/officeart/2005/8/layout/bList2"/>
    <dgm:cxn modelId="{7BA62DB6-2373-45EA-A50C-0D4AD8D80001}" type="presParOf" srcId="{57BD192E-0265-4E47-8692-7ACD5CE24ADC}" destId="{644CABC6-6629-46EA-9D55-BB800E3756E2}" srcOrd="2" destOrd="0" presId="urn:microsoft.com/office/officeart/2005/8/layout/bList2"/>
    <dgm:cxn modelId="{8CC0591F-4E04-4222-A8A8-47803F073E21}" type="presParOf" srcId="{57BD192E-0265-4E47-8692-7ACD5CE24ADC}" destId="{824A75B3-6303-46D3-A0C5-3A9A80A3FB8D}" srcOrd="3" destOrd="0" presId="urn:microsoft.com/office/officeart/2005/8/layout/bList2"/>
    <dgm:cxn modelId="{64742E24-50BC-4CE2-A612-F489F2A85589}" type="presParOf" srcId="{2DA4DA68-31A2-448F-81AF-2884A98E0AED}" destId="{0856914E-57E4-4DC3-BE46-3DDC739C0608}" srcOrd="1" destOrd="0" presId="urn:microsoft.com/office/officeart/2005/8/layout/bList2"/>
    <dgm:cxn modelId="{B9F0F1E3-A1DA-4E56-B4A0-E2C56320B320}" type="presParOf" srcId="{2DA4DA68-31A2-448F-81AF-2884A98E0AED}" destId="{98D264DA-7DAC-419B-BBBD-61E415A2E449}" srcOrd="2" destOrd="0" presId="urn:microsoft.com/office/officeart/2005/8/layout/bList2"/>
    <dgm:cxn modelId="{DB3AD666-4616-4EFC-8DD9-B8F5BCCBE88F}" type="presParOf" srcId="{98D264DA-7DAC-419B-BBBD-61E415A2E449}" destId="{11E38BCE-D254-43E9-B353-80FD5FBBAAF3}" srcOrd="0" destOrd="0" presId="urn:microsoft.com/office/officeart/2005/8/layout/bList2"/>
    <dgm:cxn modelId="{855BF734-456A-40A6-9FF1-903B9C15CAE9}" type="presParOf" srcId="{98D264DA-7DAC-419B-BBBD-61E415A2E449}" destId="{3F70DB73-12B4-40BC-8CE0-D203338C651A}" srcOrd="1" destOrd="0" presId="urn:microsoft.com/office/officeart/2005/8/layout/bList2"/>
    <dgm:cxn modelId="{BD91DF94-3861-41D0-9D23-D9D2F547983C}" type="presParOf" srcId="{98D264DA-7DAC-419B-BBBD-61E415A2E449}" destId="{CA3BAE2C-F26B-4467-BA21-D56C1C68E7A2}" srcOrd="2" destOrd="0" presId="urn:microsoft.com/office/officeart/2005/8/layout/bList2"/>
    <dgm:cxn modelId="{37B0185B-D215-4A20-924F-4023666D6C3C}" type="presParOf" srcId="{98D264DA-7DAC-419B-BBBD-61E415A2E449}" destId="{C22D9870-6A7D-4474-9241-BD55C9D17374}" srcOrd="3" destOrd="0" presId="urn:microsoft.com/office/officeart/2005/8/layout/bList2"/>
    <dgm:cxn modelId="{78C0CDC1-662C-4BCA-AA1F-8DDEE21FAF35}" type="presParOf" srcId="{2DA4DA68-31A2-448F-81AF-2884A98E0AED}" destId="{567A5843-45DC-4FC3-9381-8409F486A146}" srcOrd="3" destOrd="0" presId="urn:microsoft.com/office/officeart/2005/8/layout/bList2"/>
    <dgm:cxn modelId="{773DED43-1DF8-4EF4-BFF2-14D8A6F36B7E}" type="presParOf" srcId="{2DA4DA68-31A2-448F-81AF-2884A98E0AED}" destId="{8EEEACF0-6126-417A-8330-B70630F469FA}" srcOrd="4" destOrd="0" presId="urn:microsoft.com/office/officeart/2005/8/layout/bList2"/>
    <dgm:cxn modelId="{44C76DDA-59E2-4E72-A41B-B6BF4786B604}" type="presParOf" srcId="{8EEEACF0-6126-417A-8330-B70630F469FA}" destId="{B70F7075-D116-4B65-92ED-5C597F7912FE}" srcOrd="0" destOrd="0" presId="urn:microsoft.com/office/officeart/2005/8/layout/bList2"/>
    <dgm:cxn modelId="{6FD134F7-7294-4B19-8060-52E154333ED9}" type="presParOf" srcId="{8EEEACF0-6126-417A-8330-B70630F469FA}" destId="{EEE28127-D8B6-4915-A1B9-B8885D6EDBC5}" srcOrd="1" destOrd="0" presId="urn:microsoft.com/office/officeart/2005/8/layout/bList2"/>
    <dgm:cxn modelId="{68653B57-11B9-4ED9-AC8E-7A9FE585231C}" type="presParOf" srcId="{8EEEACF0-6126-417A-8330-B70630F469FA}" destId="{4C1B3FE7-D14E-4359-B223-466EF15FE681}" srcOrd="2" destOrd="0" presId="urn:microsoft.com/office/officeart/2005/8/layout/bList2"/>
    <dgm:cxn modelId="{FBDEE3EB-913B-4E40-A953-56DBDBE063B8}" type="presParOf" srcId="{8EEEACF0-6126-417A-8330-B70630F469FA}" destId="{606304A2-273E-41F0-B6EE-68B654E6700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B5A12-4D12-4894-A697-8C529C15BA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E20A14E-72C4-4473-A50E-8A9664138BC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Mediante</a:t>
          </a:r>
          <a:r>
            <a:rPr lang="es-EC" dirty="0" smtClean="0">
              <a:solidFill>
                <a:schemeClr val="tx1"/>
              </a:solidFill>
            </a:rPr>
            <a:t> muestreo Probabilístico </a:t>
          </a:r>
          <a:endParaRPr lang="es-EC" dirty="0">
            <a:solidFill>
              <a:schemeClr val="tx1"/>
            </a:solidFill>
          </a:endParaRPr>
        </a:p>
      </dgm:t>
    </dgm:pt>
    <dgm:pt modelId="{967BB153-2316-480C-8FFE-A76EF3F27134}" type="parTrans" cxnId="{48274473-1A11-4007-94FA-C155A6CA1559}">
      <dgm:prSet/>
      <dgm:spPr/>
      <dgm:t>
        <a:bodyPr/>
        <a:lstStyle/>
        <a:p>
          <a:endParaRPr lang="es-EC"/>
        </a:p>
      </dgm:t>
    </dgm:pt>
    <dgm:pt modelId="{E36E29D1-CC76-47A8-B832-35D14C283CE4}" type="sibTrans" cxnId="{48274473-1A11-4007-94FA-C155A6CA1559}">
      <dgm:prSet/>
      <dgm:spPr/>
      <dgm:t>
        <a:bodyPr/>
        <a:lstStyle/>
        <a:p>
          <a:endParaRPr lang="es-EC"/>
        </a:p>
      </dgm:t>
    </dgm:pt>
    <dgm:pt modelId="{FAF7F984-1003-444C-9130-6DCB8315AB3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Utilización</a:t>
          </a:r>
          <a:r>
            <a:rPr lang="es-EC" dirty="0" smtClean="0">
              <a:solidFill>
                <a:schemeClr val="tx1"/>
              </a:solidFill>
            </a:rPr>
            <a:t> de fórmula infinita </a:t>
          </a:r>
          <a:endParaRPr lang="es-EC" dirty="0">
            <a:solidFill>
              <a:schemeClr val="tx1"/>
            </a:solidFill>
          </a:endParaRPr>
        </a:p>
      </dgm:t>
    </dgm:pt>
    <dgm:pt modelId="{00B73B7D-E815-48D7-8749-06138EE0409F}" type="parTrans" cxnId="{7FCAD073-6E9A-4C8A-9ACC-4C4E0C218642}">
      <dgm:prSet/>
      <dgm:spPr/>
      <dgm:t>
        <a:bodyPr/>
        <a:lstStyle/>
        <a:p>
          <a:endParaRPr lang="es-EC"/>
        </a:p>
      </dgm:t>
    </dgm:pt>
    <dgm:pt modelId="{29B2EE87-1670-40F6-99CA-B3060E76F3FA}" type="sibTrans" cxnId="{7FCAD073-6E9A-4C8A-9ACC-4C4E0C218642}">
      <dgm:prSet/>
      <dgm:spPr/>
      <dgm:t>
        <a:bodyPr/>
        <a:lstStyle/>
        <a:p>
          <a:endParaRPr lang="es-EC"/>
        </a:p>
      </dgm:t>
    </dgm:pt>
    <dgm:pt modelId="{79A558CD-0BFE-4B0C-9EAE-C651FA47B1D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</a:t>
          </a:r>
          <a:r>
            <a:rPr lang="es-EC" dirty="0" smtClean="0">
              <a:solidFill>
                <a:schemeClr val="tx1"/>
              </a:solidFill>
            </a:rPr>
            <a:t> </a:t>
          </a:r>
          <a:r>
            <a:rPr lang="es-EC" dirty="0" err="1" smtClean="0">
              <a:solidFill>
                <a:schemeClr val="tx1"/>
              </a:solidFill>
            </a:rPr>
            <a:t>Servpef</a:t>
          </a:r>
          <a:endParaRPr lang="es-EC" dirty="0">
            <a:solidFill>
              <a:schemeClr val="tx1"/>
            </a:solidFill>
          </a:endParaRPr>
        </a:p>
      </dgm:t>
    </dgm:pt>
    <dgm:pt modelId="{C6F1486C-1B71-4991-AD76-D9D1397EA69A}" type="parTrans" cxnId="{158BB033-9DB5-40AB-99CE-F93262B79179}">
      <dgm:prSet/>
      <dgm:spPr/>
      <dgm:t>
        <a:bodyPr/>
        <a:lstStyle/>
        <a:p>
          <a:endParaRPr lang="es-EC"/>
        </a:p>
      </dgm:t>
    </dgm:pt>
    <dgm:pt modelId="{75216799-C0E6-4558-8FF8-8C5B27A714C1}" type="sibTrans" cxnId="{158BB033-9DB5-40AB-99CE-F93262B79179}">
      <dgm:prSet/>
      <dgm:spPr/>
      <dgm:t>
        <a:bodyPr/>
        <a:lstStyle/>
        <a:p>
          <a:endParaRPr lang="es-EC"/>
        </a:p>
      </dgm:t>
    </dgm:pt>
    <dgm:pt modelId="{79ED4BDA-B2EF-4C4F-B568-A506A9C8367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Cuestionario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ED2FE-F46B-456A-AFF8-DD5737CD19FC}" type="parTrans" cxnId="{F61E532C-4BB8-4A8B-A582-E66A399FCF54}">
      <dgm:prSet/>
      <dgm:spPr/>
      <dgm:t>
        <a:bodyPr/>
        <a:lstStyle/>
        <a:p>
          <a:endParaRPr lang="es-EC"/>
        </a:p>
      </dgm:t>
    </dgm:pt>
    <dgm:pt modelId="{B15D97E9-67C1-4855-B868-3A839EED7854}" type="sibTrans" cxnId="{F61E532C-4BB8-4A8B-A582-E66A399FCF54}">
      <dgm:prSet/>
      <dgm:spPr/>
      <dgm:t>
        <a:bodyPr/>
        <a:lstStyle/>
        <a:p>
          <a:endParaRPr lang="es-EC"/>
        </a:p>
      </dgm:t>
    </dgm:pt>
    <dgm:pt modelId="{3091BA88-C45C-4C90-B905-80A7761F9717}" type="pres">
      <dgm:prSet presAssocID="{ED0B5A12-4D12-4894-A697-8C529C15BA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0ABDD5-BFF8-407F-BB88-D6D66922D268}" type="pres">
      <dgm:prSet presAssocID="{ED0B5A12-4D12-4894-A697-8C529C15BA10}" presName="dummyMaxCanvas" presStyleCnt="0">
        <dgm:presLayoutVars/>
      </dgm:prSet>
      <dgm:spPr/>
    </dgm:pt>
    <dgm:pt modelId="{AC0D742E-0951-4603-997B-4DB48BA414E3}" type="pres">
      <dgm:prSet presAssocID="{ED0B5A12-4D12-4894-A697-8C529C15BA1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DF2EF4-6175-4211-B444-E83723FC427B}" type="pres">
      <dgm:prSet presAssocID="{ED0B5A12-4D12-4894-A697-8C529C15BA1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A3C295-886D-4EA7-8CFC-5EA4BDDFBC1F}" type="pres">
      <dgm:prSet presAssocID="{ED0B5A12-4D12-4894-A697-8C529C15BA1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C22087-FC5F-4B09-99BE-D55A621D93BB}" type="pres">
      <dgm:prSet presAssocID="{ED0B5A12-4D12-4894-A697-8C529C15BA1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D4E0AF-21F9-4F24-BF55-76FDB0473FF1}" type="pres">
      <dgm:prSet presAssocID="{ED0B5A12-4D12-4894-A697-8C529C15BA1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BF5F3F-9E92-4FD9-8369-19EC66EFED2F}" type="pres">
      <dgm:prSet presAssocID="{ED0B5A12-4D12-4894-A697-8C529C15BA1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503507-E832-4A5D-B860-16585446CC7E}" type="pres">
      <dgm:prSet presAssocID="{ED0B5A12-4D12-4894-A697-8C529C15BA1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CF88A2-392D-436A-A40E-265CF26013B0}" type="pres">
      <dgm:prSet presAssocID="{ED0B5A12-4D12-4894-A697-8C529C15BA1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139E8F-28B3-40B1-BD1B-35BE399234B5}" type="pres">
      <dgm:prSet presAssocID="{ED0B5A12-4D12-4894-A697-8C529C15BA1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2ABA3E-BACF-4A7A-A904-60DDB31375F9}" type="pres">
      <dgm:prSet presAssocID="{ED0B5A12-4D12-4894-A697-8C529C15BA1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5E6496-A2D6-4AC5-9116-F2137AD13771}" type="pres">
      <dgm:prSet presAssocID="{ED0B5A12-4D12-4894-A697-8C529C15BA1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54370C-83F1-442F-80C3-AAB03EA5B2E3}" type="presOf" srcId="{79A558CD-0BFE-4B0C-9EAE-C651FA47B1D0}" destId="{695E6496-A2D6-4AC5-9116-F2137AD13771}" srcOrd="1" destOrd="0" presId="urn:microsoft.com/office/officeart/2005/8/layout/vProcess5"/>
    <dgm:cxn modelId="{74674DE6-7B09-4051-AE88-41A23D9B7213}" type="presOf" srcId="{4E20A14E-72C4-4473-A50E-8A9664138BCF}" destId="{AC0D742E-0951-4603-997B-4DB48BA414E3}" srcOrd="0" destOrd="0" presId="urn:microsoft.com/office/officeart/2005/8/layout/vProcess5"/>
    <dgm:cxn modelId="{21B57E6C-56F7-464A-9D3C-EE6DDC801367}" type="presOf" srcId="{29B2EE87-1670-40F6-99CA-B3060E76F3FA}" destId="{61BF5F3F-9E92-4FD9-8369-19EC66EFED2F}" srcOrd="0" destOrd="0" presId="urn:microsoft.com/office/officeart/2005/8/layout/vProcess5"/>
    <dgm:cxn modelId="{6F53CD3C-42B9-4100-B7E4-F0B8844A1A31}" type="presOf" srcId="{79A558CD-0BFE-4B0C-9EAE-C651FA47B1D0}" destId="{E2C22087-FC5F-4B09-99BE-D55A621D93BB}" srcOrd="0" destOrd="0" presId="urn:microsoft.com/office/officeart/2005/8/layout/vProcess5"/>
    <dgm:cxn modelId="{1F51FCFF-509B-41E0-97C2-E4DA943A5EFB}" type="presOf" srcId="{79ED4BDA-B2EF-4C4F-B568-A506A9C83670}" destId="{5B2ABA3E-BACF-4A7A-A904-60DDB31375F9}" srcOrd="1" destOrd="0" presId="urn:microsoft.com/office/officeart/2005/8/layout/vProcess5"/>
    <dgm:cxn modelId="{7D5FC9CD-9D0E-4075-B2A1-E83AEDD54106}" type="presOf" srcId="{4E20A14E-72C4-4473-A50E-8A9664138BCF}" destId="{98CF88A2-392D-436A-A40E-265CF26013B0}" srcOrd="1" destOrd="0" presId="urn:microsoft.com/office/officeart/2005/8/layout/vProcess5"/>
    <dgm:cxn modelId="{C033BBB2-B05B-4A4B-BF92-84A25A86375A}" type="presOf" srcId="{FAF7F984-1003-444C-9130-6DCB8315AB39}" destId="{42DF2EF4-6175-4211-B444-E83723FC427B}" srcOrd="0" destOrd="0" presId="urn:microsoft.com/office/officeart/2005/8/layout/vProcess5"/>
    <dgm:cxn modelId="{158BB033-9DB5-40AB-99CE-F93262B79179}" srcId="{ED0B5A12-4D12-4894-A697-8C529C15BA10}" destId="{79A558CD-0BFE-4B0C-9EAE-C651FA47B1D0}" srcOrd="3" destOrd="0" parTransId="{C6F1486C-1B71-4991-AD76-D9D1397EA69A}" sibTransId="{75216799-C0E6-4558-8FF8-8C5B27A714C1}"/>
    <dgm:cxn modelId="{8893AABC-AB75-4FDA-9C11-9FDC4C74DEA5}" type="presOf" srcId="{B15D97E9-67C1-4855-B868-3A839EED7854}" destId="{1B503507-E832-4A5D-B860-16585446CC7E}" srcOrd="0" destOrd="0" presId="urn:microsoft.com/office/officeart/2005/8/layout/vProcess5"/>
    <dgm:cxn modelId="{7FCAD073-6E9A-4C8A-9ACC-4C4E0C218642}" srcId="{ED0B5A12-4D12-4894-A697-8C529C15BA10}" destId="{FAF7F984-1003-444C-9130-6DCB8315AB39}" srcOrd="1" destOrd="0" parTransId="{00B73B7D-E815-48D7-8749-06138EE0409F}" sibTransId="{29B2EE87-1670-40F6-99CA-B3060E76F3FA}"/>
    <dgm:cxn modelId="{AAC76750-1C91-423F-95C0-54C7D70E2F16}" type="presOf" srcId="{79ED4BDA-B2EF-4C4F-B568-A506A9C83670}" destId="{E1A3C295-886D-4EA7-8CFC-5EA4BDDFBC1F}" srcOrd="0" destOrd="0" presId="urn:microsoft.com/office/officeart/2005/8/layout/vProcess5"/>
    <dgm:cxn modelId="{201F0CC3-C3DB-4F4F-83FD-549AFC665EE0}" type="presOf" srcId="{FAF7F984-1003-444C-9130-6DCB8315AB39}" destId="{5C139E8F-28B3-40B1-BD1B-35BE399234B5}" srcOrd="1" destOrd="0" presId="urn:microsoft.com/office/officeart/2005/8/layout/vProcess5"/>
    <dgm:cxn modelId="{48274473-1A11-4007-94FA-C155A6CA1559}" srcId="{ED0B5A12-4D12-4894-A697-8C529C15BA10}" destId="{4E20A14E-72C4-4473-A50E-8A9664138BCF}" srcOrd="0" destOrd="0" parTransId="{967BB153-2316-480C-8FFE-A76EF3F27134}" sibTransId="{E36E29D1-CC76-47A8-B832-35D14C283CE4}"/>
    <dgm:cxn modelId="{6F401689-9DFD-4B6B-81A9-CB9E1FA6045B}" type="presOf" srcId="{E36E29D1-CC76-47A8-B832-35D14C283CE4}" destId="{03D4E0AF-21F9-4F24-BF55-76FDB0473FF1}" srcOrd="0" destOrd="0" presId="urn:microsoft.com/office/officeart/2005/8/layout/vProcess5"/>
    <dgm:cxn modelId="{F61E532C-4BB8-4A8B-A582-E66A399FCF54}" srcId="{ED0B5A12-4D12-4894-A697-8C529C15BA10}" destId="{79ED4BDA-B2EF-4C4F-B568-A506A9C83670}" srcOrd="2" destOrd="0" parTransId="{BE9ED2FE-F46B-456A-AFF8-DD5737CD19FC}" sibTransId="{B15D97E9-67C1-4855-B868-3A839EED7854}"/>
    <dgm:cxn modelId="{DAC0F9E5-A929-4705-B7DE-7EB0193BE7B4}" type="presOf" srcId="{ED0B5A12-4D12-4894-A697-8C529C15BA10}" destId="{3091BA88-C45C-4C90-B905-80A7761F9717}" srcOrd="0" destOrd="0" presId="urn:microsoft.com/office/officeart/2005/8/layout/vProcess5"/>
    <dgm:cxn modelId="{C24CA585-E485-4DD6-A68D-587C8891FF5F}" type="presParOf" srcId="{3091BA88-C45C-4C90-B905-80A7761F9717}" destId="{E00ABDD5-BFF8-407F-BB88-D6D66922D268}" srcOrd="0" destOrd="0" presId="urn:microsoft.com/office/officeart/2005/8/layout/vProcess5"/>
    <dgm:cxn modelId="{CCBFCCB6-A73D-473B-A477-9875C34C329B}" type="presParOf" srcId="{3091BA88-C45C-4C90-B905-80A7761F9717}" destId="{AC0D742E-0951-4603-997B-4DB48BA414E3}" srcOrd="1" destOrd="0" presId="urn:microsoft.com/office/officeart/2005/8/layout/vProcess5"/>
    <dgm:cxn modelId="{C10E22EF-55FB-4315-9F20-852AC1F6C5E9}" type="presParOf" srcId="{3091BA88-C45C-4C90-B905-80A7761F9717}" destId="{42DF2EF4-6175-4211-B444-E83723FC427B}" srcOrd="2" destOrd="0" presId="urn:microsoft.com/office/officeart/2005/8/layout/vProcess5"/>
    <dgm:cxn modelId="{7CBD6C13-242C-4240-BF64-348E5B2B5AE2}" type="presParOf" srcId="{3091BA88-C45C-4C90-B905-80A7761F9717}" destId="{E1A3C295-886D-4EA7-8CFC-5EA4BDDFBC1F}" srcOrd="3" destOrd="0" presId="urn:microsoft.com/office/officeart/2005/8/layout/vProcess5"/>
    <dgm:cxn modelId="{84B20815-78A2-40FE-B631-E9B86C7159DB}" type="presParOf" srcId="{3091BA88-C45C-4C90-B905-80A7761F9717}" destId="{E2C22087-FC5F-4B09-99BE-D55A621D93BB}" srcOrd="4" destOrd="0" presId="urn:microsoft.com/office/officeart/2005/8/layout/vProcess5"/>
    <dgm:cxn modelId="{9DDA342D-F087-40CA-A64F-B10B54924094}" type="presParOf" srcId="{3091BA88-C45C-4C90-B905-80A7761F9717}" destId="{03D4E0AF-21F9-4F24-BF55-76FDB0473FF1}" srcOrd="5" destOrd="0" presId="urn:microsoft.com/office/officeart/2005/8/layout/vProcess5"/>
    <dgm:cxn modelId="{64C6B6BD-AE59-4611-8AE3-D06990C099EA}" type="presParOf" srcId="{3091BA88-C45C-4C90-B905-80A7761F9717}" destId="{61BF5F3F-9E92-4FD9-8369-19EC66EFED2F}" srcOrd="6" destOrd="0" presId="urn:microsoft.com/office/officeart/2005/8/layout/vProcess5"/>
    <dgm:cxn modelId="{FC3E99B5-8A5D-40A4-A45A-1C8294B52312}" type="presParOf" srcId="{3091BA88-C45C-4C90-B905-80A7761F9717}" destId="{1B503507-E832-4A5D-B860-16585446CC7E}" srcOrd="7" destOrd="0" presId="urn:microsoft.com/office/officeart/2005/8/layout/vProcess5"/>
    <dgm:cxn modelId="{F93E1CD7-AA96-4E8D-8AC4-A1DAA52C5A93}" type="presParOf" srcId="{3091BA88-C45C-4C90-B905-80A7761F9717}" destId="{98CF88A2-392D-436A-A40E-265CF26013B0}" srcOrd="8" destOrd="0" presId="urn:microsoft.com/office/officeart/2005/8/layout/vProcess5"/>
    <dgm:cxn modelId="{11F81B31-B6CF-421A-855D-801E7DC25DB9}" type="presParOf" srcId="{3091BA88-C45C-4C90-B905-80A7761F9717}" destId="{5C139E8F-28B3-40B1-BD1B-35BE399234B5}" srcOrd="9" destOrd="0" presId="urn:microsoft.com/office/officeart/2005/8/layout/vProcess5"/>
    <dgm:cxn modelId="{8E3D09AF-2CD4-4D21-AD59-125255838A63}" type="presParOf" srcId="{3091BA88-C45C-4C90-B905-80A7761F9717}" destId="{5B2ABA3E-BACF-4A7A-A904-60DDB31375F9}" srcOrd="10" destOrd="0" presId="urn:microsoft.com/office/officeart/2005/8/layout/vProcess5"/>
    <dgm:cxn modelId="{FE6392E3-BE98-4D23-A699-40ECA1C05FB2}" type="presParOf" srcId="{3091BA88-C45C-4C90-B905-80A7761F9717}" destId="{695E6496-A2D6-4AC5-9116-F2137AD1377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56773-F48C-4726-98E2-847DC006B23A}">
      <dsp:nvSpPr>
        <dsp:cNvPr id="0" name=""/>
        <dsp:cNvSpPr/>
      </dsp:nvSpPr>
      <dsp:spPr>
        <a:xfrm>
          <a:off x="59689" y="507497"/>
          <a:ext cx="3415306" cy="20577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refiere a lo social y ambiental que se produce en causas y efectos que derivan del crecimiento y desarrollo de las grandes ciudades.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04" y="555712"/>
        <a:ext cx="3318876" cy="2009520"/>
      </dsp:txXfrm>
    </dsp:sp>
    <dsp:sp modelId="{644CABC6-6629-46EA-9D55-BB800E3756E2}">
      <dsp:nvSpPr>
        <dsp:cNvPr id="0" name=""/>
        <dsp:cNvSpPr/>
      </dsp:nvSpPr>
      <dsp:spPr>
        <a:xfrm>
          <a:off x="30031" y="2568529"/>
          <a:ext cx="3436854" cy="10559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PRAXIS URBANA</a:t>
          </a:r>
          <a:endParaRPr lang="es-EC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31" y="2568529"/>
        <a:ext cx="2420319" cy="1055979"/>
      </dsp:txXfrm>
    </dsp:sp>
    <dsp:sp modelId="{824A75B3-6303-46D3-A0C5-3A9A80A3FB8D}">
      <dsp:nvSpPr>
        <dsp:cNvPr id="0" name=""/>
        <dsp:cNvSpPr/>
      </dsp:nvSpPr>
      <dsp:spPr>
        <a:xfrm>
          <a:off x="2494400" y="2922526"/>
          <a:ext cx="1151430" cy="1151430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38BCE-D254-43E9-B353-80FD5FBBAAF3}">
      <dsp:nvSpPr>
        <dsp:cNvPr id="0" name=""/>
        <dsp:cNvSpPr/>
      </dsp:nvSpPr>
      <dsp:spPr>
        <a:xfrm>
          <a:off x="3940301" y="539944"/>
          <a:ext cx="3250585" cy="18901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es traducir las necesidades futuras de los usuarios en características medibles.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4589" y="584232"/>
        <a:ext cx="3162009" cy="1845841"/>
      </dsp:txXfrm>
    </dsp:sp>
    <dsp:sp modelId="{CA3BAE2C-F26B-4467-BA21-D56C1C68E7A2}">
      <dsp:nvSpPr>
        <dsp:cNvPr id="0" name=""/>
        <dsp:cNvSpPr/>
      </dsp:nvSpPr>
      <dsp:spPr>
        <a:xfrm>
          <a:off x="3948032" y="2458897"/>
          <a:ext cx="3269008" cy="1055979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952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TEORÍA DE LA CALIDAD</a:t>
          </a:r>
          <a:endParaRPr lang="es-EC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8032" y="2458897"/>
        <a:ext cx="2302118" cy="1055979"/>
      </dsp:txXfrm>
    </dsp:sp>
    <dsp:sp modelId="{C22D9870-6A7D-4474-9241-BD55C9D17374}">
      <dsp:nvSpPr>
        <dsp:cNvPr id="0" name=""/>
        <dsp:cNvSpPr/>
      </dsp:nvSpPr>
      <dsp:spPr>
        <a:xfrm>
          <a:off x="6330518" y="2880625"/>
          <a:ext cx="1151430" cy="1151430"/>
        </a:xfrm>
        <a:prstGeom prst="ellipse">
          <a:avLst/>
        </a:prstGeom>
        <a:solidFill>
          <a:schemeClr val="accent5">
            <a:tint val="40000"/>
            <a:alpha val="90000"/>
            <a:hueOff val="9073702"/>
            <a:satOff val="-32896"/>
            <a:lumOff val="-268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F7075-D116-4B65-92ED-5C597F7912FE}">
      <dsp:nvSpPr>
        <dsp:cNvPr id="0" name=""/>
        <dsp:cNvSpPr/>
      </dsp:nvSpPr>
      <dsp:spPr>
        <a:xfrm>
          <a:off x="7767208" y="531472"/>
          <a:ext cx="3289800" cy="19240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comportamiento del consumidor resulta el arma más eficaz para enfocar los esfuerzos de una empresa en la satisfacción de necesidades específicas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2290" y="576554"/>
        <a:ext cx="3199636" cy="1878937"/>
      </dsp:txXfrm>
    </dsp:sp>
    <dsp:sp modelId="{4C1B3FE7-D14E-4359-B223-466EF15FE681}">
      <dsp:nvSpPr>
        <dsp:cNvPr id="0" name=""/>
        <dsp:cNvSpPr/>
      </dsp:nvSpPr>
      <dsp:spPr>
        <a:xfrm>
          <a:off x="7750265" y="2467370"/>
          <a:ext cx="3289800" cy="1055979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952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TEORÍA DEL CONSUMIDOR</a:t>
          </a:r>
          <a:endParaRPr lang="es-EC" sz="2400" kern="1200" dirty="0"/>
        </a:p>
      </dsp:txBody>
      <dsp:txXfrm>
        <a:off x="7750265" y="2467370"/>
        <a:ext cx="2316760" cy="1055979"/>
      </dsp:txXfrm>
    </dsp:sp>
    <dsp:sp modelId="{606304A2-273E-41F0-B6EE-68B654E6700A}">
      <dsp:nvSpPr>
        <dsp:cNvPr id="0" name=""/>
        <dsp:cNvSpPr/>
      </dsp:nvSpPr>
      <dsp:spPr>
        <a:xfrm>
          <a:off x="10177032" y="2889097"/>
          <a:ext cx="1151430" cy="1151430"/>
        </a:xfrm>
        <a:prstGeom prst="ellipse">
          <a:avLst/>
        </a:prstGeom>
        <a:solidFill>
          <a:schemeClr val="accent5">
            <a:tint val="40000"/>
            <a:alpha val="90000"/>
            <a:hueOff val="18147404"/>
            <a:satOff val="-65792"/>
            <a:lumOff val="-53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D742E-0951-4603-997B-4DB48BA414E3}">
      <dsp:nvSpPr>
        <dsp:cNvPr id="0" name=""/>
        <dsp:cNvSpPr/>
      </dsp:nvSpPr>
      <dsp:spPr>
        <a:xfrm>
          <a:off x="0" y="0"/>
          <a:ext cx="8006080" cy="9704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Mediante</a:t>
          </a:r>
          <a:r>
            <a:rPr lang="es-EC" sz="3500" kern="1200" dirty="0" smtClean="0">
              <a:solidFill>
                <a:schemeClr val="tx1"/>
              </a:solidFill>
            </a:rPr>
            <a:t> muestreo Probabilístico </a:t>
          </a:r>
          <a:endParaRPr lang="es-EC" sz="3500" kern="1200" dirty="0">
            <a:solidFill>
              <a:schemeClr val="tx1"/>
            </a:solidFill>
          </a:endParaRPr>
        </a:p>
      </dsp:txBody>
      <dsp:txXfrm>
        <a:off x="28423" y="28423"/>
        <a:ext cx="6876887" cy="913603"/>
      </dsp:txXfrm>
    </dsp:sp>
    <dsp:sp modelId="{42DF2EF4-6175-4211-B444-E83723FC427B}">
      <dsp:nvSpPr>
        <dsp:cNvPr id="0" name=""/>
        <dsp:cNvSpPr/>
      </dsp:nvSpPr>
      <dsp:spPr>
        <a:xfrm>
          <a:off x="670509" y="1146894"/>
          <a:ext cx="8006080" cy="970449"/>
        </a:xfrm>
        <a:prstGeom prst="roundRect">
          <a:avLst>
            <a:gd name="adj" fmla="val 10000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Utilización</a:t>
          </a:r>
          <a:r>
            <a:rPr lang="es-EC" sz="3500" kern="1200" dirty="0" smtClean="0">
              <a:solidFill>
                <a:schemeClr val="tx1"/>
              </a:solidFill>
            </a:rPr>
            <a:t> de fórmula infinita </a:t>
          </a:r>
          <a:endParaRPr lang="es-EC" sz="3500" kern="1200" dirty="0">
            <a:solidFill>
              <a:schemeClr val="tx1"/>
            </a:solidFill>
          </a:endParaRPr>
        </a:p>
      </dsp:txBody>
      <dsp:txXfrm>
        <a:off x="698932" y="1175317"/>
        <a:ext cx="6647932" cy="913603"/>
      </dsp:txXfrm>
    </dsp:sp>
    <dsp:sp modelId="{E1A3C295-886D-4EA7-8CFC-5EA4BDDFBC1F}">
      <dsp:nvSpPr>
        <dsp:cNvPr id="0" name=""/>
        <dsp:cNvSpPr/>
      </dsp:nvSpPr>
      <dsp:spPr>
        <a:xfrm>
          <a:off x="1331010" y="2293788"/>
          <a:ext cx="8006080" cy="970449"/>
        </a:xfrm>
        <a:prstGeom prst="roundRect">
          <a:avLst>
            <a:gd name="adj" fmla="val 10000"/>
          </a:avLst>
        </a:prstGeom>
        <a:solidFill>
          <a:schemeClr val="accent2">
            <a:hueOff val="1878568"/>
            <a:satOff val="-13441"/>
            <a:lumOff val="-7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Cuestionario</a:t>
          </a:r>
          <a:endParaRPr lang="es-EC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433" y="2322211"/>
        <a:ext cx="6657940" cy="913603"/>
      </dsp:txXfrm>
    </dsp:sp>
    <dsp:sp modelId="{E2C22087-FC5F-4B09-99BE-D55A621D93BB}">
      <dsp:nvSpPr>
        <dsp:cNvPr id="0" name=""/>
        <dsp:cNvSpPr/>
      </dsp:nvSpPr>
      <dsp:spPr>
        <a:xfrm>
          <a:off x="2001519" y="3440682"/>
          <a:ext cx="8006080" cy="970449"/>
        </a:xfrm>
        <a:prstGeom prst="roundRect">
          <a:avLst>
            <a:gd name="adj" fmla="val 10000"/>
          </a:avLst>
        </a:prstGeom>
        <a:solidFill>
          <a:schemeClr val="accent2">
            <a:hueOff val="2817852"/>
            <a:satOff val="-20162"/>
            <a:lumOff val="-117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</a:t>
          </a:r>
          <a:r>
            <a:rPr lang="es-EC" sz="3500" kern="1200" dirty="0" smtClean="0">
              <a:solidFill>
                <a:schemeClr val="tx1"/>
              </a:solidFill>
            </a:rPr>
            <a:t> </a:t>
          </a:r>
          <a:r>
            <a:rPr lang="es-EC" sz="3500" kern="1200" dirty="0" err="1" smtClean="0">
              <a:solidFill>
                <a:schemeClr val="tx1"/>
              </a:solidFill>
            </a:rPr>
            <a:t>Servpef</a:t>
          </a:r>
          <a:endParaRPr lang="es-EC" sz="3500" kern="1200" dirty="0">
            <a:solidFill>
              <a:schemeClr val="tx1"/>
            </a:solidFill>
          </a:endParaRPr>
        </a:p>
      </dsp:txBody>
      <dsp:txXfrm>
        <a:off x="2029942" y="3469105"/>
        <a:ext cx="6647932" cy="913603"/>
      </dsp:txXfrm>
    </dsp:sp>
    <dsp:sp modelId="{03D4E0AF-21F9-4F24-BF55-76FDB0473FF1}">
      <dsp:nvSpPr>
        <dsp:cNvPr id="0" name=""/>
        <dsp:cNvSpPr/>
      </dsp:nvSpPr>
      <dsp:spPr>
        <a:xfrm>
          <a:off x="7375288" y="743275"/>
          <a:ext cx="630791" cy="630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0" kern="1200"/>
        </a:p>
      </dsp:txBody>
      <dsp:txXfrm>
        <a:off x="7517216" y="743275"/>
        <a:ext cx="346935" cy="474670"/>
      </dsp:txXfrm>
    </dsp:sp>
    <dsp:sp modelId="{61BF5F3F-9E92-4FD9-8369-19EC66EFED2F}">
      <dsp:nvSpPr>
        <dsp:cNvPr id="0" name=""/>
        <dsp:cNvSpPr/>
      </dsp:nvSpPr>
      <dsp:spPr>
        <a:xfrm>
          <a:off x="8045797" y="1890170"/>
          <a:ext cx="630791" cy="630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0594"/>
            <a:satOff val="-9087"/>
            <a:lumOff val="-58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1490594"/>
              <a:satOff val="-9087"/>
              <a:lumOff val="-58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0" kern="1200"/>
        </a:p>
      </dsp:txBody>
      <dsp:txXfrm>
        <a:off x="8187725" y="1890170"/>
        <a:ext cx="346935" cy="474670"/>
      </dsp:txXfrm>
    </dsp:sp>
    <dsp:sp modelId="{1B503507-E832-4A5D-B860-16585446CC7E}">
      <dsp:nvSpPr>
        <dsp:cNvPr id="0" name=""/>
        <dsp:cNvSpPr/>
      </dsp:nvSpPr>
      <dsp:spPr>
        <a:xfrm>
          <a:off x="8706298" y="3037064"/>
          <a:ext cx="630791" cy="630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88"/>
            <a:satOff val="-18174"/>
            <a:lumOff val="-1177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2981188"/>
              <a:satOff val="-18174"/>
              <a:lumOff val="-117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000" kern="1200"/>
        </a:p>
      </dsp:txBody>
      <dsp:txXfrm>
        <a:off x="8848226" y="3037064"/>
        <a:ext cx="346935" cy="474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65C3-FCF2-4E3F-B285-B309BE103F81}" type="datetimeFigureOut">
              <a:rPr lang="es-EC" smtClean="0"/>
              <a:t>08/06/2018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0B737-EC2D-4EEC-ACB4-2DC83DD934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7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385581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Elipse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Elipse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B90629-1B1D-46A8-9116-068C181835FB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3C5E-A611-4B8A-AC04-7DC8A936DC64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GU&#205;A-PROTOCOLO%20PARA%20EL%20CORRECTO%20TRATO%20HACIA%20EL%20CLIENTE.docx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ODELO%20DE%20ENCUEST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2567608" y="1206619"/>
            <a:ext cx="78488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“ESPE”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DEL COMERCIO</a:t>
            </a:r>
          </a:p>
          <a:p>
            <a:pPr algn="ct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CARRERA DE ADMINISTRACIÓN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 LA CALIDAD DEL SISTEMA INTEGRADO DE TRANSPORTE PÚBLICO METROBÚS CORREDOR CENTRAL NORTE DEL DISTRITO METROPOLITANO DE QUITO</a:t>
            </a:r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C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S" altLang="es-EC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MALDONADO VIVAR JANETH ALEXI</a:t>
            </a:r>
            <a:endParaRPr lang="es-ES" alt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DIRECTOR: ING. JARAMILLO CARRERA MARCO VINICIO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44135" y="1490007"/>
            <a:ext cx="905933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9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RESULTADOS</a:t>
            </a:r>
            <a:endParaRPr lang="es-EC" sz="9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para IMAGEN DIBUJOS ANIMADOS DE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67" y="2967334"/>
            <a:ext cx="6265333" cy="31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79200" cy="758825"/>
          </a:xfrm>
        </p:spPr>
        <p:txBody>
          <a:bodyPr/>
          <a:lstStyle/>
          <a:p>
            <a:r>
              <a:rPr lang="es-EC" dirty="0" smtClean="0"/>
              <a:t>Elementos Tangibles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06002"/>
              </p:ext>
            </p:extLst>
          </p:nvPr>
        </p:nvGraphicFramePr>
        <p:xfrm>
          <a:off x="474134" y="3416302"/>
          <a:ext cx="4622801" cy="21975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27512"/>
                <a:gridCol w="1221472"/>
                <a:gridCol w="1277847"/>
                <a:gridCol w="995970"/>
              </a:tblGrid>
              <a:tr h="2679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 TANGIBLES</a:t>
                      </a:r>
                      <a:endParaRPr lang="es-EC" sz="12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1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APARIENCIA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INSTALACIONES FISICAS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EMPLEADOS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1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en desacuerdo</a:t>
                      </a:r>
                      <a:endParaRPr lang="es-EC" sz="1200" b="0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9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9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Indeciso</a:t>
                      </a:r>
                      <a:endParaRPr lang="es-EC" sz="1200" b="0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9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15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27530"/>
              </p:ext>
            </p:extLst>
          </p:nvPr>
        </p:nvGraphicFramePr>
        <p:xfrm>
          <a:off x="362690" y="1225904"/>
          <a:ext cx="4785043" cy="15342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785043"/>
              </a:tblGrid>
              <a:tr h="436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¿El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Corredor Central Norte tiene unidades de apariencia moderna</a:t>
                      </a: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3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¿Las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instalaciones físicas del Corredor Central Norte son visualmente atractivas?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¿Los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empleados de la empresa de transporte tienen apariencia pulcra?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62447"/>
              </p:ext>
            </p:extLst>
          </p:nvPr>
        </p:nvGraphicFramePr>
        <p:xfrm>
          <a:off x="6468533" y="1091416"/>
          <a:ext cx="5063067" cy="393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21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79200" cy="758825"/>
          </a:xfrm>
        </p:spPr>
        <p:txBody>
          <a:bodyPr/>
          <a:lstStyle/>
          <a:p>
            <a:r>
              <a:rPr lang="es-EC" dirty="0" smtClean="0"/>
              <a:t>Fiabilidad</a:t>
            </a:r>
            <a:endParaRPr lang="es-EC" dirty="0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520601"/>
              </p:ext>
            </p:extLst>
          </p:nvPr>
        </p:nvGraphicFramePr>
        <p:xfrm>
          <a:off x="6790267" y="982134"/>
          <a:ext cx="5096933" cy="445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82678"/>
              </p:ext>
            </p:extLst>
          </p:nvPr>
        </p:nvGraphicFramePr>
        <p:xfrm>
          <a:off x="332314" y="3538538"/>
          <a:ext cx="6322486" cy="26312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21068"/>
                <a:gridCol w="1200351"/>
                <a:gridCol w="619683"/>
                <a:gridCol w="725276"/>
                <a:gridCol w="875806"/>
                <a:gridCol w="711591"/>
                <a:gridCol w="790995"/>
                <a:gridCol w="577716"/>
              </a:tblGrid>
              <a:tr h="24994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FIABILIDAD</a:t>
                      </a:r>
                      <a:endParaRPr lang="es-EC" sz="12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67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USUARIO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MEJORAS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EXENTO DE ERRORES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TARIFA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915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62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62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Indeciso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62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887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15764"/>
              </p:ext>
            </p:extLst>
          </p:nvPr>
        </p:nvGraphicFramePr>
        <p:xfrm>
          <a:off x="379624" y="1114160"/>
          <a:ext cx="5394643" cy="219456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39464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¿El Corredor Central Norte tiene la habilidad para ejecutar el Servicio Prometido de forma Fiable y Cuidadosa?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¿Cuándo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empresa  de transporte promete hacer algo en cierto tiempo, lo hace?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un cliente tiene un problema, el Corredor Central Norte muestra un sincero interés en solucionarlo?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¿El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Corredor Central Norte  ha ido  mejorado su  servicio desde su funcionamiento?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¿El Corredor Central Norte concluye el servicio en el tiempo prometido?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¿La </a:t>
                      </a: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 de transporte insiste en mantener registros exentos de errores?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9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79200" cy="758825"/>
          </a:xfrm>
        </p:spPr>
        <p:txBody>
          <a:bodyPr/>
          <a:lstStyle/>
          <a:p>
            <a:r>
              <a:rPr lang="es-EC" dirty="0" smtClean="0"/>
              <a:t>Capacidad de Respuesta</a:t>
            </a:r>
            <a:endParaRPr lang="es-EC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010054"/>
              </p:ext>
            </p:extLst>
          </p:nvPr>
        </p:nvGraphicFramePr>
        <p:xfrm>
          <a:off x="6468533" y="1210734"/>
          <a:ext cx="524933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46709"/>
              </p:ext>
            </p:extLst>
          </p:nvPr>
        </p:nvGraphicFramePr>
        <p:xfrm>
          <a:off x="588432" y="3885140"/>
          <a:ext cx="5050368" cy="208210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77491"/>
                <a:gridCol w="1261944"/>
                <a:gridCol w="904826"/>
                <a:gridCol w="863451"/>
                <a:gridCol w="1042656"/>
              </a:tblGrid>
              <a:tr h="19413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CAPACIDAD DE RESPUESTA</a:t>
                      </a:r>
                      <a:endParaRPr lang="es-EC" sz="12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85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COMUNICACIÓN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USUARIOS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AYUDA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DISPOSICIÓN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85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en desacuerdo</a:t>
                      </a:r>
                      <a:endParaRPr lang="es-EC" sz="1200" b="0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59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desacuerdo</a:t>
                      </a:r>
                      <a:endParaRPr lang="es-EC" sz="1200" b="0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59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Indeciso</a:t>
                      </a:r>
                      <a:endParaRPr lang="es-EC" sz="1200" b="0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597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853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8938"/>
              </p:ext>
            </p:extLst>
          </p:nvPr>
        </p:nvGraphicFramePr>
        <p:xfrm>
          <a:off x="532024" y="1151468"/>
          <a:ext cx="5157576" cy="209973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157576"/>
              </a:tblGrid>
              <a:tr h="699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¿Considera usted que La empresa Metropolitana de transporte de pasajeros Quito da la información necesaria sobre  horarios de funcionamiento (feriados, fines de semana, entre otros)?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¿Los empleados del Corredor Central Norte ofrecen un servicio rápido a los usuarios?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¿Los empleados de la empresa de transporte siempre están dispuestos a ayudar a los usuarios?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¿Los empleados de la empresa de transporte nunca están demasiado ocupados para responder a las preguntas de sus clientes?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79200" cy="758825"/>
          </a:xfrm>
        </p:spPr>
        <p:txBody>
          <a:bodyPr/>
          <a:lstStyle/>
          <a:p>
            <a:r>
              <a:rPr lang="es-EC" dirty="0" smtClean="0"/>
              <a:t>Seguridad</a:t>
            </a:r>
            <a:endParaRPr lang="es-EC" dirty="0"/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772922"/>
              </p:ext>
            </p:extLst>
          </p:nvPr>
        </p:nvGraphicFramePr>
        <p:xfrm>
          <a:off x="6350001" y="1278466"/>
          <a:ext cx="5435600" cy="415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83109"/>
              </p:ext>
            </p:extLst>
          </p:nvPr>
        </p:nvGraphicFramePr>
        <p:xfrm>
          <a:off x="317499" y="3078163"/>
          <a:ext cx="5389034" cy="31533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4045"/>
                <a:gridCol w="1066048"/>
                <a:gridCol w="1115251"/>
                <a:gridCol w="1004490"/>
                <a:gridCol w="1219200"/>
              </a:tblGrid>
              <a:tr h="41647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</a:t>
                      </a:r>
                      <a:endParaRPr lang="es-EC" sz="12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580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CONFIANZA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</a:t>
                      </a:r>
                      <a:endParaRPr lang="es-EC" sz="1200" b="1" i="0" u="none" strike="noStrike" dirty="0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AMABILIDAD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580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647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647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Indeciso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647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580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47960"/>
              </p:ext>
            </p:extLst>
          </p:nvPr>
        </p:nvGraphicFramePr>
        <p:xfrm>
          <a:off x="464291" y="1175121"/>
          <a:ext cx="5055976" cy="14630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55976"/>
              </a:tblGrid>
              <a:tr h="32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¿El comportamiento de los empleados del Corredor Central Norte transmite confianza a sus clientes?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¿Los clientes se sienten seguros en sus transacciones con el Corredor Central Norte?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¿Los empleados del Corredor Central Norte son siempre amables con los clientes?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¿Los empleados tienen conocimientos suficientes para responder a las preguntas de los clientes?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5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79200" cy="758825"/>
          </a:xfrm>
        </p:spPr>
        <p:txBody>
          <a:bodyPr/>
          <a:lstStyle/>
          <a:p>
            <a:r>
              <a:rPr lang="es-EC" dirty="0" smtClean="0"/>
              <a:t>Empatía</a:t>
            </a:r>
            <a:endParaRPr lang="es-EC" dirty="0"/>
          </a:p>
        </p:txBody>
      </p:sp>
      <p:graphicFrame>
        <p:nvGraphicFramePr>
          <p:cNvPr id="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10746"/>
              </p:ext>
            </p:extLst>
          </p:nvPr>
        </p:nvGraphicFramePr>
        <p:xfrm>
          <a:off x="7010400" y="1041400"/>
          <a:ext cx="4724400" cy="35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80314"/>
              </p:ext>
            </p:extLst>
          </p:nvPr>
        </p:nvGraphicFramePr>
        <p:xfrm>
          <a:off x="376764" y="3336926"/>
          <a:ext cx="6430436" cy="289454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54592"/>
                <a:gridCol w="854644"/>
                <a:gridCol w="1016000"/>
                <a:gridCol w="1439333"/>
                <a:gridCol w="965200"/>
                <a:gridCol w="1100667"/>
              </a:tblGrid>
              <a:tr h="36639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EMPATIA</a:t>
                      </a:r>
                      <a:endParaRPr lang="es-EC" sz="1200" b="1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9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HORARIOS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PERSONALIZACIÓN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INTERESES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NECESIDADES</a:t>
                      </a:r>
                      <a:endParaRPr lang="es-EC" sz="1200" b="1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9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4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desacuerdo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4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Indeciso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47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99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Totalmente de acuerdo</a:t>
                      </a:r>
                      <a:endParaRPr lang="es-EC" sz="1200" b="0" i="0" u="none" strike="noStrike">
                        <a:solidFill>
                          <a:srgbClr val="264A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s-EC" sz="1200" b="0" i="0" u="none" strike="noStrike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 b="0" i="0" u="none" strike="noStrike" dirty="0">
                        <a:solidFill>
                          <a:srgbClr val="01020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44183"/>
              </p:ext>
            </p:extLst>
          </p:nvPr>
        </p:nvGraphicFramePr>
        <p:xfrm>
          <a:off x="464290" y="1173428"/>
          <a:ext cx="5174509" cy="18288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17450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¿El Corredor Central Norte da a sus clientes una atención individualizada?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¿La empresa de transporte tiene horarios de trabajo convenientes para todos los usuarios?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¿La empresa de transporte tiene empleados que ofrecen una atención personalizada a sus clientes?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 ¿El Corredor Central Norte se preocupa por los mejores intereses de los usuarios?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¿La empresa de transporte comprende las necesidades específicas de los usuarios?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9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139405" y="307644"/>
            <a:ext cx="6978651" cy="164849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4500" b="1" dirty="0" smtClean="0">
                <a:ln/>
                <a:solidFill>
                  <a:schemeClr val="accent3"/>
                </a:solidFill>
              </a:rPr>
              <a:t>PROPUESTA</a:t>
            </a:r>
            <a:endParaRPr lang="en-US" sz="4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6" y="206062"/>
            <a:ext cx="925831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conclusiones y recomend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5" y="2673352"/>
            <a:ext cx="5659858" cy="34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92670" y="4588932"/>
            <a:ext cx="4334933" cy="14054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guía- protocolo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procedimiento  que puedan utilizar los empleados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transportistas para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mejorar la atención de los usuarios que utilizan este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420536" y="3678763"/>
            <a:ext cx="3860795" cy="6265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Creación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guía-protocolo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procedimiento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588001" y="1830916"/>
            <a:ext cx="4030130" cy="11768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Inducción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guía-protocolo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procesos de atención a usuarios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552265" y="452967"/>
            <a:ext cx="4131732" cy="9355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para los empleados sobre la atención hacia el usuario</a:t>
            </a:r>
          </a:p>
        </p:txBody>
      </p:sp>
      <p:sp>
        <p:nvSpPr>
          <p:cNvPr id="12" name="11 Flecha doblada hacia arriba"/>
          <p:cNvSpPr/>
          <p:nvPr/>
        </p:nvSpPr>
        <p:spPr>
          <a:xfrm>
            <a:off x="4927603" y="4328582"/>
            <a:ext cx="1032931" cy="1007534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oblada hacia arriba"/>
          <p:cNvSpPr/>
          <p:nvPr/>
        </p:nvSpPr>
        <p:spPr>
          <a:xfrm>
            <a:off x="7298270" y="3007781"/>
            <a:ext cx="1032931" cy="1007534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oblada hacia arriba"/>
          <p:cNvSpPr/>
          <p:nvPr/>
        </p:nvSpPr>
        <p:spPr>
          <a:xfrm>
            <a:off x="9618131" y="1361015"/>
            <a:ext cx="1032931" cy="1007534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6170608" y="4589463"/>
            <a:ext cx="5564187" cy="1404937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hlinkClick r:id="rId2" action="ppaction://hlinkfile"/>
              </a:rPr>
              <a:t>GUÍA-PROTOCOLO PARA EL CORRECTO TRATO HACIA EL CLIENTE.docx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777346"/>
            <a:ext cx="4131736" cy="240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11339513" cy="457200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sp>
        <p:nvSpPr>
          <p:cNvPr id="4" name="3 Pentágono"/>
          <p:cNvSpPr/>
          <p:nvPr/>
        </p:nvSpPr>
        <p:spPr>
          <a:xfrm>
            <a:off x="3031064" y="5088458"/>
            <a:ext cx="3657599" cy="643467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Instalar cámaras de seguridad y bancas de espera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3776132" y="2717793"/>
            <a:ext cx="3657599" cy="64346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área física </a:t>
            </a:r>
          </a:p>
        </p:txBody>
      </p:sp>
      <p:sp>
        <p:nvSpPr>
          <p:cNvPr id="6" name="5 Pentágono"/>
          <p:cNvSpPr/>
          <p:nvPr/>
        </p:nvSpPr>
        <p:spPr>
          <a:xfrm>
            <a:off x="5384795" y="643488"/>
            <a:ext cx="3657599" cy="98212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cámaras  de seguridad y asientos  de espera  que van hacer instaladas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8009468" y="2489193"/>
            <a:ext cx="4182532" cy="174413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Cámaras  a instalar 6: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Paradas: La Ofelia, Seminario Mayor, Marín, Playón.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Asientos de espera: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Asientos a instalar  70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8359" r="1605" b="12278"/>
          <a:stretch/>
        </p:blipFill>
        <p:spPr bwMode="auto">
          <a:xfrm>
            <a:off x="313259" y="4631258"/>
            <a:ext cx="2379138" cy="15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do de imagen para ASIENTOS DE ESP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10699" r="4713" b="7373"/>
          <a:stretch/>
        </p:blipFill>
        <p:spPr bwMode="auto">
          <a:xfrm>
            <a:off x="1667926" y="508017"/>
            <a:ext cx="3191937" cy="12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Resultado de imagen para PARADA DEL CORREDOR CENTRAL NOR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54263"/>
            <a:ext cx="316335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547577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Corredor Central Norte actualmente atraviesa problemas como: inconformidad por parte de los usuarios frente a la calidad del servicio y trato hacia los mismos.</a:t>
            </a:r>
          </a:p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Corredor Central Norte no cuenta con un buen servicio que pueda satisfacer las necesidades de los usuarios.</a:t>
            </a:r>
          </a:p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Corredor Central Norte no cuenta con unidades modernas y que se encuentren en buen estado; provocando malestar en los usuarios.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02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5278" y="-347728"/>
            <a:ext cx="11070197" cy="142405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4400" b="1" smtClean="0">
                <a:ln/>
                <a:solidFill>
                  <a:schemeClr val="accent3"/>
                </a:solidFill>
              </a:rPr>
              <a:t>INTRODUCCION: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4287521" y="3097300"/>
            <a:ext cx="1625600" cy="834934"/>
            <a:chOff x="3121642" y="1841967"/>
            <a:chExt cx="486903" cy="607387"/>
          </a:xfrm>
        </p:grpSpPr>
        <p:sp>
          <p:nvSpPr>
            <p:cNvPr id="12" name="11 Flecha derecha"/>
            <p:cNvSpPr/>
            <p:nvPr/>
          </p:nvSpPr>
          <p:spPr>
            <a:xfrm>
              <a:off x="3121642" y="1841967"/>
              <a:ext cx="486903" cy="60738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7"/>
            <p:cNvSpPr/>
            <p:nvPr/>
          </p:nvSpPr>
          <p:spPr>
            <a:xfrm>
              <a:off x="3121642" y="1963444"/>
              <a:ext cx="340832" cy="364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19 Rectángulo"/>
          <p:cNvSpPr/>
          <p:nvPr/>
        </p:nvSpPr>
        <p:spPr>
          <a:xfrm rot="10800000" flipV="1">
            <a:off x="1123853" y="5026206"/>
            <a:ext cx="2453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Corredor Central Norte</a:t>
            </a:r>
            <a:endParaRPr lang="es-EC" sz="1600" dirty="0"/>
          </a:p>
        </p:txBody>
      </p:sp>
      <p:sp>
        <p:nvSpPr>
          <p:cNvPr id="21" name="20 Rectángulo"/>
          <p:cNvSpPr/>
          <p:nvPr/>
        </p:nvSpPr>
        <p:spPr>
          <a:xfrm>
            <a:off x="6410357" y="2868436"/>
            <a:ext cx="193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Compuesta de  4 empresas</a:t>
            </a:r>
            <a:endParaRPr lang="es-EC" dirty="0"/>
          </a:p>
        </p:txBody>
      </p:sp>
      <p:pic>
        <p:nvPicPr>
          <p:cNvPr id="17" name="16 Imagen"/>
          <p:cNvPicPr/>
          <p:nvPr/>
        </p:nvPicPr>
        <p:blipFill rotWithShape="1">
          <a:blip r:embed="rId2"/>
          <a:srcRect l="24000" t="51593" r="69678" b="41141"/>
          <a:stretch/>
        </p:blipFill>
        <p:spPr bwMode="auto">
          <a:xfrm>
            <a:off x="954741" y="2541495"/>
            <a:ext cx="2622841" cy="159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99343"/>
              </p:ext>
            </p:extLst>
          </p:nvPr>
        </p:nvGraphicFramePr>
        <p:xfrm>
          <a:off x="5913121" y="3765247"/>
          <a:ext cx="5883830" cy="224608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70630"/>
                <a:gridCol w="1470630"/>
                <a:gridCol w="1471285"/>
                <a:gridCol w="1471285"/>
              </a:tblGrid>
              <a:tr h="672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Operador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Flota de buses alimentadores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Buses articulados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Flota de buses de apoyo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Globaltrans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Conetra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Catar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Pichincha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" y="321732"/>
            <a:ext cx="240437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capacitaciones para empleados y transportistas que permita mejorar la calidad de servicio de este medio de transporte público</a:t>
            </a:r>
          </a:p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Adecuar de mejor manera la infraestructura y seguridad de la empresa que permita la confianza de utilizar este medio de transporte.</a:t>
            </a:r>
          </a:p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Comprar nuevas unidades que permitan el traslado de personas de un lugar a otro y sacar de movimiento las unidades que están obsoletas</a:t>
            </a:r>
          </a:p>
        </p:txBody>
      </p:sp>
      <p:pic>
        <p:nvPicPr>
          <p:cNvPr id="4" name="Picture 4" descr="http://st.depositphotos.com/1345122/3679/i/450/depositphotos_36799669-Business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281714"/>
            <a:ext cx="2191656" cy="2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5468" y="558800"/>
            <a:ext cx="8365066" cy="230293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3000" b="1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</a:rPr>
              <a:t>PIEDRAS EN EL CAMINO…</a:t>
            </a:r>
          </a:p>
          <a:p>
            <a:pPr algn="ctr"/>
            <a:r>
              <a:rPr lang="es-EC" sz="3000" b="1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</a:rPr>
              <a:t>NO IMPORTA LAS REÚNO TODAS  Y ME CONSTRUYO UN CASTILLO</a:t>
            </a:r>
            <a:endParaRPr lang="es-EC" sz="3000" b="1" dirty="0">
              <a:ln w="50800"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 descr="Resultado de imagen para PALAB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4" y="2861733"/>
            <a:ext cx="6773333" cy="30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CAUSA Y EFECTO</a:t>
            </a:r>
            <a:endParaRPr lang="es-EC" sz="3600" dirty="0"/>
          </a:p>
        </p:txBody>
      </p:sp>
      <p:sp>
        <p:nvSpPr>
          <p:cNvPr id="3" name="Rectángulo redondeado 171"/>
          <p:cNvSpPr>
            <a:spLocks noChangeArrowheads="1"/>
          </p:cNvSpPr>
          <p:nvPr/>
        </p:nvSpPr>
        <p:spPr bwMode="auto">
          <a:xfrm>
            <a:off x="4804092" y="1298045"/>
            <a:ext cx="1057275" cy="438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Estado de unidades</a:t>
            </a:r>
            <a:endParaRPr kumimoji="0" lang="es-MX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>
            <a:cxnSpLocks noChangeShapeType="1"/>
          </p:cNvCxnSpPr>
          <p:nvPr/>
        </p:nvCxnSpPr>
        <p:spPr bwMode="auto">
          <a:xfrm>
            <a:off x="5541962" y="1736195"/>
            <a:ext cx="990600" cy="2033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 flipV="1">
            <a:off x="1839595" y="3852545"/>
            <a:ext cx="1114425" cy="19621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6 Conector recto de flecha"/>
          <p:cNvCxnSpPr>
            <a:cxnSpLocks noChangeShapeType="1"/>
          </p:cNvCxnSpPr>
          <p:nvPr/>
        </p:nvCxnSpPr>
        <p:spPr bwMode="auto">
          <a:xfrm flipV="1">
            <a:off x="5975350" y="3852545"/>
            <a:ext cx="1114425" cy="2057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7 Conector recto de flecha"/>
          <p:cNvCxnSpPr>
            <a:cxnSpLocks noChangeShapeType="1"/>
          </p:cNvCxnSpPr>
          <p:nvPr/>
        </p:nvCxnSpPr>
        <p:spPr bwMode="auto">
          <a:xfrm flipV="1">
            <a:off x="1839595" y="5250180"/>
            <a:ext cx="257175" cy="12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8 Conector recto de flecha"/>
          <p:cNvCxnSpPr>
            <a:cxnSpLocks noChangeShapeType="1"/>
          </p:cNvCxnSpPr>
          <p:nvPr/>
        </p:nvCxnSpPr>
        <p:spPr bwMode="auto">
          <a:xfrm>
            <a:off x="1952307" y="4622165"/>
            <a:ext cx="61912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9 Conector recto de flecha"/>
          <p:cNvCxnSpPr>
            <a:cxnSpLocks noChangeShapeType="1"/>
          </p:cNvCxnSpPr>
          <p:nvPr/>
        </p:nvCxnSpPr>
        <p:spPr bwMode="auto">
          <a:xfrm flipH="1">
            <a:off x="5795432" y="2268855"/>
            <a:ext cx="43815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10 Conector recto de flecha"/>
          <p:cNvCxnSpPr>
            <a:cxnSpLocks noChangeShapeType="1"/>
          </p:cNvCxnSpPr>
          <p:nvPr/>
        </p:nvCxnSpPr>
        <p:spPr bwMode="auto">
          <a:xfrm flipH="1">
            <a:off x="6233582" y="5503545"/>
            <a:ext cx="41910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adro de texto 165"/>
          <p:cNvSpPr txBox="1">
            <a:spLocks noChangeArrowheads="1"/>
          </p:cNvSpPr>
          <p:nvPr/>
        </p:nvSpPr>
        <p:spPr bwMode="auto">
          <a:xfrm>
            <a:off x="4591684" y="2368867"/>
            <a:ext cx="1016318" cy="46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Impuntualidad </a:t>
            </a:r>
          </a:p>
        </p:txBody>
      </p:sp>
      <p:sp>
        <p:nvSpPr>
          <p:cNvPr id="12" name="Cuadro de texto 170"/>
          <p:cNvSpPr txBox="1">
            <a:spLocks noChangeArrowheads="1"/>
          </p:cNvSpPr>
          <p:nvPr/>
        </p:nvSpPr>
        <p:spPr bwMode="auto">
          <a:xfrm>
            <a:off x="6248400" y="1935480"/>
            <a:ext cx="1031875" cy="666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Pérdida de credibilidad en la empresa 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 de texto 59"/>
          <p:cNvSpPr txBox="1">
            <a:spLocks noChangeArrowheads="1"/>
          </p:cNvSpPr>
          <p:nvPr/>
        </p:nvSpPr>
        <p:spPr bwMode="auto">
          <a:xfrm>
            <a:off x="7162959" y="4395470"/>
            <a:ext cx="1293812" cy="438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Vidrios rotos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 de texto 150"/>
          <p:cNvSpPr txBox="1">
            <a:spLocks noChangeArrowheads="1"/>
          </p:cNvSpPr>
          <p:nvPr/>
        </p:nvSpPr>
        <p:spPr bwMode="auto">
          <a:xfrm>
            <a:off x="4950883" y="3085465"/>
            <a:ext cx="1038225" cy="434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Congestión vehicular 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 de texto 161"/>
          <p:cNvSpPr txBox="1">
            <a:spLocks noChangeArrowheads="1"/>
          </p:cNvSpPr>
          <p:nvPr/>
        </p:nvSpPr>
        <p:spPr bwMode="auto">
          <a:xfrm>
            <a:off x="6532562" y="2775055"/>
            <a:ext cx="1628775" cy="40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Poca coordinación con el transporte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>
            <a:cxnSpLocks/>
          </p:cNvCxnSpPr>
          <p:nvPr/>
        </p:nvCxnSpPr>
        <p:spPr>
          <a:xfrm flipH="1">
            <a:off x="6233582" y="2937934"/>
            <a:ext cx="30480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cxnSpLocks noChangeShapeType="1"/>
          </p:cNvCxnSpPr>
          <p:nvPr/>
        </p:nvCxnSpPr>
        <p:spPr bwMode="auto">
          <a:xfrm>
            <a:off x="5579110" y="2602230"/>
            <a:ext cx="38227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18 Conector recto de flecha"/>
          <p:cNvCxnSpPr>
            <a:cxnSpLocks noChangeShapeType="1"/>
          </p:cNvCxnSpPr>
          <p:nvPr/>
        </p:nvCxnSpPr>
        <p:spPr bwMode="auto">
          <a:xfrm>
            <a:off x="6024350" y="3302953"/>
            <a:ext cx="28511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 de texto 38"/>
          <p:cNvSpPr txBox="1">
            <a:spLocks noChangeArrowheads="1"/>
          </p:cNvSpPr>
          <p:nvPr/>
        </p:nvSpPr>
        <p:spPr bwMode="auto">
          <a:xfrm>
            <a:off x="3139440" y="4252807"/>
            <a:ext cx="1516062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 abren las puertas con el metro-bus en marcha </a:t>
            </a:r>
            <a:endParaRPr kumimoji="0" lang="es-ES_tradnl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uadro de texto 131"/>
          <p:cNvSpPr txBox="1">
            <a:spLocks noChangeArrowheads="1"/>
          </p:cNvSpPr>
          <p:nvPr/>
        </p:nvSpPr>
        <p:spPr bwMode="auto">
          <a:xfrm>
            <a:off x="2615564" y="4975436"/>
            <a:ext cx="1162050" cy="41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Baja colaboración con logística</a:t>
            </a:r>
            <a:endParaRPr kumimoji="0" lang="es-ES_tradnl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adro de texto 128"/>
          <p:cNvSpPr txBox="1">
            <a:spLocks noChangeArrowheads="1"/>
          </p:cNvSpPr>
          <p:nvPr/>
        </p:nvSpPr>
        <p:spPr bwMode="auto">
          <a:xfrm>
            <a:off x="496886" y="5037137"/>
            <a:ext cx="1320801" cy="467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Salidas de emergencia obstruidas  </a:t>
            </a:r>
            <a:endParaRPr kumimoji="0" lang="es-MX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uadro de texto 42"/>
          <p:cNvSpPr txBox="1">
            <a:spLocks noChangeArrowheads="1"/>
          </p:cNvSpPr>
          <p:nvPr/>
        </p:nvSpPr>
        <p:spPr bwMode="auto">
          <a:xfrm>
            <a:off x="6743859" y="5281136"/>
            <a:ext cx="1374775" cy="446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Falta personal de limpieza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uadro de texto 129"/>
          <p:cNvSpPr txBox="1">
            <a:spLocks noChangeArrowheads="1"/>
          </p:cNvSpPr>
          <p:nvPr/>
        </p:nvSpPr>
        <p:spPr bwMode="auto">
          <a:xfrm>
            <a:off x="5332730" y="4252807"/>
            <a:ext cx="1054100" cy="369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Delincuencia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uadro de texto 137"/>
          <p:cNvSpPr txBox="1">
            <a:spLocks noChangeArrowheads="1"/>
          </p:cNvSpPr>
          <p:nvPr/>
        </p:nvSpPr>
        <p:spPr bwMode="auto">
          <a:xfrm>
            <a:off x="4591684" y="5016922"/>
            <a:ext cx="1323975" cy="4872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Peligro al estacionarse el metro-bus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 de flecha"/>
          <p:cNvCxnSpPr>
            <a:cxnSpLocks noChangeShapeType="1"/>
          </p:cNvCxnSpPr>
          <p:nvPr/>
        </p:nvCxnSpPr>
        <p:spPr bwMode="auto">
          <a:xfrm rot="10800000">
            <a:off x="2615565" y="4399280"/>
            <a:ext cx="523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26 Conector recto de flecha"/>
          <p:cNvCxnSpPr>
            <a:cxnSpLocks noChangeShapeType="1"/>
          </p:cNvCxnSpPr>
          <p:nvPr/>
        </p:nvCxnSpPr>
        <p:spPr bwMode="auto">
          <a:xfrm flipH="1">
            <a:off x="6743859" y="4610735"/>
            <a:ext cx="41910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27 Conector recto de flecha"/>
          <p:cNvCxnSpPr>
            <a:cxnSpLocks noChangeShapeType="1"/>
          </p:cNvCxnSpPr>
          <p:nvPr/>
        </p:nvCxnSpPr>
        <p:spPr bwMode="auto">
          <a:xfrm>
            <a:off x="6388735" y="4320540"/>
            <a:ext cx="41783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28 Conector recto de flecha"/>
          <p:cNvCxnSpPr>
            <a:cxnSpLocks noChangeShapeType="1"/>
          </p:cNvCxnSpPr>
          <p:nvPr/>
        </p:nvCxnSpPr>
        <p:spPr bwMode="auto">
          <a:xfrm>
            <a:off x="5961380" y="5220123"/>
            <a:ext cx="42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29 Conector angular"/>
          <p:cNvCxnSpPr>
            <a:cxnSpLocks noChangeShapeType="1"/>
          </p:cNvCxnSpPr>
          <p:nvPr/>
        </p:nvCxnSpPr>
        <p:spPr bwMode="auto">
          <a:xfrm rot="10800000">
            <a:off x="2280919" y="5184351"/>
            <a:ext cx="334645" cy="63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30 Conector recto de flecha"/>
          <p:cNvCxnSpPr>
            <a:cxnSpLocks noChangeShapeType="1"/>
          </p:cNvCxnSpPr>
          <p:nvPr/>
        </p:nvCxnSpPr>
        <p:spPr bwMode="auto">
          <a:xfrm>
            <a:off x="2261870" y="1636395"/>
            <a:ext cx="990600" cy="21526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ángulo redondeado 173"/>
          <p:cNvSpPr>
            <a:spLocks noChangeArrowheads="1"/>
          </p:cNvSpPr>
          <p:nvPr/>
        </p:nvSpPr>
        <p:spPr bwMode="auto">
          <a:xfrm>
            <a:off x="1733231" y="1298045"/>
            <a:ext cx="1057275" cy="438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Servicio</a:t>
            </a:r>
            <a:r>
              <a:rPr kumimoji="0" lang="es-MX" altLang="es-EC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MX" alt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2" name="Cuadro de texto 172"/>
          <p:cNvSpPr txBox="1">
            <a:spLocks noChangeArrowheads="1"/>
          </p:cNvSpPr>
          <p:nvPr/>
        </p:nvSpPr>
        <p:spPr bwMode="auto">
          <a:xfrm>
            <a:off x="3261465" y="2658005"/>
            <a:ext cx="1000125" cy="619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Capacidad de respuesta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53" name="Cuadro de texto 166"/>
          <p:cNvSpPr txBox="1">
            <a:spLocks noChangeArrowheads="1"/>
          </p:cNvSpPr>
          <p:nvPr/>
        </p:nvSpPr>
        <p:spPr bwMode="auto">
          <a:xfrm>
            <a:off x="1494576" y="2347384"/>
            <a:ext cx="895351" cy="60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Atención al usuario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35" name="34 Conector recto de flecha"/>
          <p:cNvCxnSpPr>
            <a:cxnSpLocks/>
          </p:cNvCxnSpPr>
          <p:nvPr/>
        </p:nvCxnSpPr>
        <p:spPr>
          <a:xfrm flipH="1">
            <a:off x="2936875" y="2967143"/>
            <a:ext cx="30480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cxnSpLocks noChangeShapeType="1"/>
          </p:cNvCxnSpPr>
          <p:nvPr/>
        </p:nvCxnSpPr>
        <p:spPr bwMode="auto">
          <a:xfrm>
            <a:off x="2410142" y="2647422"/>
            <a:ext cx="28511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4" name="Cuadro de texto 156"/>
          <p:cNvSpPr txBox="1">
            <a:spLocks noChangeArrowheads="1"/>
          </p:cNvSpPr>
          <p:nvPr/>
        </p:nvSpPr>
        <p:spPr bwMode="auto">
          <a:xfrm>
            <a:off x="1754187" y="3085465"/>
            <a:ext cx="933450" cy="485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Empatía</a:t>
            </a:r>
            <a:r>
              <a:rPr kumimoji="0" lang="es-EC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37 Conector recto de flecha"/>
          <p:cNvCxnSpPr>
            <a:cxnSpLocks noChangeShapeType="1"/>
          </p:cNvCxnSpPr>
          <p:nvPr/>
        </p:nvCxnSpPr>
        <p:spPr bwMode="auto">
          <a:xfrm>
            <a:off x="2695257" y="3293428"/>
            <a:ext cx="28511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38 Conector recto de flecha"/>
          <p:cNvCxnSpPr>
            <a:cxnSpLocks noChangeShapeType="1"/>
          </p:cNvCxnSpPr>
          <p:nvPr/>
        </p:nvCxnSpPr>
        <p:spPr bwMode="auto">
          <a:xfrm>
            <a:off x="1590357" y="3752215"/>
            <a:ext cx="732663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5" name="Rectángulo redondeado 45"/>
          <p:cNvSpPr>
            <a:spLocks noChangeArrowheads="1"/>
          </p:cNvSpPr>
          <p:nvPr/>
        </p:nvSpPr>
        <p:spPr bwMode="auto">
          <a:xfrm>
            <a:off x="938212" y="5814695"/>
            <a:ext cx="1631951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Mantenimiento de unidades</a:t>
            </a:r>
            <a:endParaRPr kumimoji="0" lang="es-MX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56" name="Cuadro de texto 135"/>
          <p:cNvSpPr txBox="1">
            <a:spLocks noChangeArrowheads="1"/>
          </p:cNvSpPr>
          <p:nvPr/>
        </p:nvSpPr>
        <p:spPr bwMode="auto">
          <a:xfrm>
            <a:off x="806132" y="4375150"/>
            <a:ext cx="11620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Llantas lisas</a:t>
            </a:r>
            <a:endParaRPr kumimoji="0" lang="es-ES_tradnl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" name="Rectángulo redondeado 50"/>
          <p:cNvSpPr>
            <a:spLocks noChangeArrowheads="1"/>
          </p:cNvSpPr>
          <p:nvPr/>
        </p:nvSpPr>
        <p:spPr bwMode="auto">
          <a:xfrm>
            <a:off x="5294312" y="5909945"/>
            <a:ext cx="1362075" cy="438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Estado de paradas</a:t>
            </a:r>
            <a:endParaRPr kumimoji="0" lang="es-MX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8" name="315 Rectángulo"/>
          <p:cNvSpPr>
            <a:spLocks noChangeArrowheads="1"/>
          </p:cNvSpPr>
          <p:nvPr/>
        </p:nvSpPr>
        <p:spPr bwMode="auto">
          <a:xfrm>
            <a:off x="8916987" y="3293428"/>
            <a:ext cx="1879600" cy="852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Calidad del servicio sistema integrado de transporte público Metro-bus Corredor Central    Norte             </a:t>
            </a:r>
            <a:endParaRPr kumimoji="0" lang="es-EC" altLang="es-EC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0" name="Rectangle 4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61" name="Rectangle 45"/>
          <p:cNvSpPr>
            <a:spLocks noChangeArrowheads="1"/>
          </p:cNvSpPr>
          <p:nvPr/>
        </p:nvSpPr>
        <p:spPr bwMode="auto">
          <a:xfrm>
            <a:off x="152400" y="47110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1" u="none" strike="noStrike" cap="none" normalizeH="0" baseline="0" dirty="0" smtClean="0" bmk="_Toc51328239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2" name="Rectangle 47"/>
          <p:cNvSpPr>
            <a:spLocks noChangeArrowheads="1"/>
          </p:cNvSpPr>
          <p:nvPr/>
        </p:nvSpPr>
        <p:spPr bwMode="auto">
          <a:xfrm>
            <a:off x="3810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4" name="Rectangle 52"/>
          <p:cNvSpPr>
            <a:spLocks noChangeArrowheads="1"/>
          </p:cNvSpPr>
          <p:nvPr/>
        </p:nvSpPr>
        <p:spPr bwMode="auto">
          <a:xfrm>
            <a:off x="3810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6" name="Rectangle 6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6" y="321733"/>
            <a:ext cx="2109416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14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OBJETIVO GENERAL </a:t>
            </a:r>
            <a:endParaRPr lang="es-EC" sz="3600" dirty="0"/>
          </a:p>
        </p:txBody>
      </p:sp>
      <p:sp>
        <p:nvSpPr>
          <p:cNvPr id="5" name="4 Rectángulo"/>
          <p:cNvSpPr/>
          <p:nvPr/>
        </p:nvSpPr>
        <p:spPr>
          <a:xfrm>
            <a:off x="457200" y="1718013"/>
            <a:ext cx="6724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calidad del sistema integrado de transporte público Metro-bus Corredor Central Norte, mediante el Modelo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Servpef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permitirá obtener resultados de la problemática planteada, para mejorar las necesidades básicas del sector del transporte público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pasajeros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corredor central no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718012"/>
            <a:ext cx="4386792" cy="38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" y="321733"/>
            <a:ext cx="24043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OBJETIVOS ESPECIFICOS </a:t>
            </a:r>
            <a:endParaRPr lang="es-EC" sz="3600" dirty="0"/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"/>
          </p:nvPr>
        </p:nvSpPr>
        <p:spPr>
          <a:xfrm>
            <a:off x="2796540" y="1323197"/>
            <a:ext cx="8804910" cy="52356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EC" sz="2800" dirty="0" smtClean="0"/>
          </a:p>
          <a:p>
            <a:pPr algn="just"/>
            <a:endParaRPr lang="es-EC" sz="2800" dirty="0" smtClean="0"/>
          </a:p>
          <a:p>
            <a:pPr algn="just"/>
            <a:endParaRPr lang="es-EC" sz="2800" dirty="0"/>
          </a:p>
          <a:p>
            <a:pPr lvl="0" algn="just"/>
            <a:endParaRPr lang="es-EC" sz="2800" dirty="0"/>
          </a:p>
          <a:p>
            <a:pPr lvl="0" algn="just"/>
            <a:endParaRPr lang="es-EC" sz="2800" dirty="0" smtClean="0"/>
          </a:p>
          <a:p>
            <a:pPr marL="0" lvl="0" indent="0" algn="just">
              <a:buNone/>
            </a:pPr>
            <a:endParaRPr lang="es-EC" sz="2800" dirty="0" smtClean="0"/>
          </a:p>
        </p:txBody>
      </p:sp>
      <p:pic>
        <p:nvPicPr>
          <p:cNvPr id="6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42" y="1555657"/>
            <a:ext cx="2379071" cy="1214785"/>
          </a:xfrm>
          <a:prstGeom prst="rect">
            <a:avLst/>
          </a:prstGeom>
        </p:spPr>
      </p:pic>
      <p:pic>
        <p:nvPicPr>
          <p:cNvPr id="7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64" y="5500730"/>
            <a:ext cx="2379071" cy="772372"/>
          </a:xfrm>
          <a:prstGeom prst="rect">
            <a:avLst/>
          </a:prstGeom>
        </p:spPr>
      </p:pic>
      <p:pic>
        <p:nvPicPr>
          <p:cNvPr id="8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58" y="5406896"/>
            <a:ext cx="2255245" cy="960040"/>
          </a:xfrm>
          <a:prstGeom prst="rect">
            <a:avLst/>
          </a:prstGeom>
        </p:spPr>
      </p:pic>
      <p:pic>
        <p:nvPicPr>
          <p:cNvPr id="2050" name="Picture 2" descr="Resultado de imagen para Identificar el nivel de satisfacciÃ³n de los usuarios dibuj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0979" r="2968" b="15558"/>
          <a:stretch/>
        </p:blipFill>
        <p:spPr bwMode="auto">
          <a:xfrm>
            <a:off x="9188941" y="2944547"/>
            <a:ext cx="2379071" cy="13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028715" y="1555657"/>
            <a:ext cx="5418666" cy="7281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Evaluar los niveles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EC" dirty="0" smtClean="0"/>
              <a:t> percepción de los usuarios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1223464" y="3085917"/>
            <a:ext cx="4724400" cy="597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Identificar el nivel de satisfacción de los usuarios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939829" y="4464141"/>
            <a:ext cx="5596438" cy="7416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Diseñar una propuesta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s-EC" dirty="0" smtClean="0"/>
              <a:t> brindar información </a:t>
            </a:r>
            <a:endParaRPr lang="es-EC" dirty="0"/>
          </a:p>
        </p:txBody>
      </p:sp>
      <p:sp>
        <p:nvSpPr>
          <p:cNvPr id="5" name="4 Flecha abajo"/>
          <p:cNvSpPr/>
          <p:nvPr/>
        </p:nvSpPr>
        <p:spPr>
          <a:xfrm>
            <a:off x="3395163" y="2304775"/>
            <a:ext cx="685771" cy="78114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>
            <a:off x="3395162" y="3682999"/>
            <a:ext cx="685771" cy="78114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" y="194732"/>
            <a:ext cx="2404375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TEORÍAS DE SOPORTE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4190286"/>
              </p:ext>
            </p:extLst>
          </p:nvPr>
        </p:nvGraphicFramePr>
        <p:xfrm>
          <a:off x="401638" y="1527175"/>
          <a:ext cx="113395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esultado de imagen para UNIVERSIDAD DE LAS FUERZAS ARMA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" y="321732"/>
            <a:ext cx="2404375" cy="7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94578"/>
              </p:ext>
            </p:extLst>
          </p:nvPr>
        </p:nvGraphicFramePr>
        <p:xfrm>
          <a:off x="440267" y="237069"/>
          <a:ext cx="11209865" cy="611293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02506"/>
                <a:gridCol w="2703820"/>
                <a:gridCol w="1524542"/>
                <a:gridCol w="2394427"/>
                <a:gridCol w="2284570"/>
              </a:tblGrid>
              <a:tr h="419880">
                <a:tc gridSpan="5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100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MARCO REFERENCIAL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6572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 BASE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 1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 2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 3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 4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656681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 Manuela Krystyna Ingaldi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  Fernando Lámbarry Vilchis, Luis Arturo Rivas Tovar, Mara Maricela Trujillo Flores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  Ing. Rafael Danilo Cedeño Millares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   Óscar Sánchez-Flores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Javier Romero-Torres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Autor:   Empresa pública Metropolitana de transporte de pasajeros de Quito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2093684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Título: El uso del método Servperf para evaluar servicio calidad en la empresa de transporte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Título: Desarrollo de una escala de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medición de la percepción en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calidad del servicio en los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 de autobuses de tránsito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rápido, a partir del Metrobús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Ciudad de México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Título:   La calidad en los servicios de transporte    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Título: Factores de calidad del servicio en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transporte público de pasajeros: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estudio de caso de la ciudad de Toluca,</a:t>
                      </a:r>
                      <a:b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Título: Rendición de cuentas         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656681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Teoria: Modelo Servperf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Teoria: Praxis urbana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Teoria: Teoría de la Calidad de Servicio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Teoria: Teoría del consumidor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Teoria: Teoria de la Calidad de Servicio - Parasuraman, Zeithalm y Berry,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VARIABLE: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VARIABLE: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VARIABLE: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VARIABLE: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VARIABLE: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1)Infraestructura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 Comodidad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Material 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Estados físicos de los autobuses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Número de unidades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2)Fiabilidad del servicio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 Condición de los vehículos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Capacitación Personal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Medidas de Protección Individuales y Colectivas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Usuarios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3)Capacidad de respuesta del personal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3)  Infraestructura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Nivel de satisfacción 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Tiempo de viaje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Infraestructura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4)Seguridad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Facilidad de uso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Transporte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Trato a usuarios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Tecnología 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5)Empatía del personal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5)Confiabilidad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518" marR="3251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982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82346520"/>
              </p:ext>
            </p:extLst>
          </p:nvPr>
        </p:nvGraphicFramePr>
        <p:xfrm>
          <a:off x="914401" y="1727200"/>
          <a:ext cx="10007600" cy="441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8069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361" y="48577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/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/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/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/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chemeClr val="tx1"/>
                </a:solidFill>
              </a:rPr>
              <a:t/>
            </a:r>
            <a:br>
              <a:rPr lang="es-ES" sz="3600" b="1" dirty="0" smtClean="0">
                <a:solidFill>
                  <a:schemeClr val="tx1"/>
                </a:solidFill>
              </a:rPr>
            </a:br>
            <a:r>
              <a:rPr lang="es-ES" sz="3600" b="1" dirty="0">
                <a:solidFill>
                  <a:schemeClr val="tx1"/>
                </a:solidFill>
              </a:rPr>
              <a:t/>
            </a:r>
            <a:br>
              <a:rPr lang="es-ES" sz="3600" b="1" dirty="0">
                <a:solidFill>
                  <a:schemeClr val="tx1"/>
                </a:solidFill>
              </a:rPr>
            </a:br>
            <a:r>
              <a:rPr lang="es-ES" sz="3600" b="1" dirty="0" smtClean="0">
                <a:solidFill>
                  <a:schemeClr val="tx1"/>
                </a:solidFill>
              </a:rPr>
              <a:t>MUESTRA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02336" y="1354667"/>
                <a:ext cx="11338560" cy="49445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EC" b="1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EC" b="1" dirty="0" smtClean="0"/>
                  <a:t>Universo:</a:t>
                </a:r>
              </a:p>
              <a:p>
                <a:pPr marL="0" indent="0" algn="ctr">
                  <a:buNone/>
                </a:pPr>
                <a:r>
                  <a:rPr lang="es-EC" dirty="0" smtClean="0"/>
                  <a:t>Distrito Metropolitano de Quito</a:t>
                </a:r>
              </a:p>
              <a:p>
                <a:pPr marL="0" indent="0" algn="ctr">
                  <a:buNone/>
                </a:pPr>
                <a:r>
                  <a:rPr lang="es-EC" dirty="0" smtClean="0"/>
                  <a:t>(2´239.191 habitantes) Fuente INEN 2010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EC" b="1" dirty="0" smtClean="0"/>
                  <a:t>Población: </a:t>
                </a:r>
              </a:p>
              <a:p>
                <a:pPr marL="0" indent="0" algn="ctr">
                  <a:buNone/>
                </a:pPr>
                <a:r>
                  <a:rPr lang="es-EC" dirty="0" smtClean="0"/>
                  <a:t>160.000 usuarios que utilizan este transporte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b="1" dirty="0"/>
                  <a:t>E</a:t>
                </a:r>
                <a:r>
                  <a:rPr lang="es-EC" b="1" dirty="0" smtClean="0"/>
                  <a:t>ncuestas: </a:t>
                </a:r>
                <a:endParaRPr lang="es-EC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384</m:t>
                      </m:r>
                    </m:oMath>
                  </m:oMathPara>
                </a14:m>
                <a:endParaRPr lang="es-EC" dirty="0" smtClean="0">
                  <a:hlinkClick r:id="rId2" action="ppaction://hlinkfile"/>
                </a:endParaRPr>
              </a:p>
              <a:p>
                <a:r>
                  <a:rPr lang="es-EC" dirty="0" smtClean="0">
                    <a:hlinkClick r:id="rId2" action="ppaction://hlinkfile"/>
                  </a:rPr>
                  <a:t>MODELO DE ENCUESTA.docx</a:t>
                </a:r>
                <a:endParaRPr lang="es-EC" dirty="0"/>
              </a:p>
              <a:p>
                <a:pPr marL="0" indent="0">
                  <a:buNone/>
                </a:pPr>
                <a:endParaRPr lang="es-EC" b="1" dirty="0" smtClean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02336" y="1354667"/>
                <a:ext cx="11338560" cy="4944533"/>
              </a:xfrm>
              <a:blipFill rotWithShape="1">
                <a:blip r:embed="rId3"/>
                <a:stretch>
                  <a:fillRect l="-591" b="-16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1441</Words>
  <Application>Microsoft Office PowerPoint</Application>
  <PresentationFormat>Personalizado</PresentationFormat>
  <Paragraphs>385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Civil</vt:lpstr>
      <vt:lpstr>CorelDRAW</vt:lpstr>
      <vt:lpstr>Presentación de PowerPoint</vt:lpstr>
      <vt:lpstr>INTRODUCCION:</vt:lpstr>
      <vt:lpstr>CAUSA Y EFECTO</vt:lpstr>
      <vt:lpstr>OBJETIVO GENERAL </vt:lpstr>
      <vt:lpstr>OBJETIVOS ESPECIFICOS </vt:lpstr>
      <vt:lpstr>TEORÍAS DE SOPORTE</vt:lpstr>
      <vt:lpstr>Presentación de PowerPoint</vt:lpstr>
      <vt:lpstr>Metodología</vt:lpstr>
      <vt:lpstr>          MUESTRA</vt:lpstr>
      <vt:lpstr>Presentación de PowerPoint</vt:lpstr>
      <vt:lpstr>Elementos Tangibles</vt:lpstr>
      <vt:lpstr>Fiabilidad</vt:lpstr>
      <vt:lpstr>Capacidad de Respuesta</vt:lpstr>
      <vt:lpstr>Seguridad</vt:lpstr>
      <vt:lpstr>Empatía</vt:lpstr>
      <vt:lpstr>PROPUESTA</vt:lpstr>
      <vt:lpstr>GUÍA-PROTOCOLO PARA EL CORRECTO TRATO HACIA EL CLIENTE.docx</vt:lpstr>
      <vt:lpstr>Presentación de PowerPoint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SEGURIDAD Y DEFENSA CARRERA DE INGENIERÍA EN SEGURIDAD  TEMA DE TESIS:  “DISEÑO DE UN MODELO DE GESTIÓN DE SEGURIDAD INTEGRAL DENTRO DEL PROYECTO COCA CODO SINCLAIR”</dc:title>
  <dc:creator>Windows User</dc:creator>
  <cp:lastModifiedBy>C35ente</cp:lastModifiedBy>
  <cp:revision>189</cp:revision>
  <dcterms:created xsi:type="dcterms:W3CDTF">2017-11-18T17:21:04Z</dcterms:created>
  <dcterms:modified xsi:type="dcterms:W3CDTF">2018-06-09T01:03:20Z</dcterms:modified>
</cp:coreProperties>
</file>