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0" r:id="rId1"/>
  </p:sldMasterIdLst>
  <p:notesMasterIdLst>
    <p:notesMasterId r:id="rId37"/>
  </p:notesMasterIdLst>
  <p:sldIdLst>
    <p:sldId id="256" r:id="rId2"/>
    <p:sldId id="257" r:id="rId3"/>
    <p:sldId id="258" r:id="rId4"/>
    <p:sldId id="317" r:id="rId5"/>
    <p:sldId id="322" r:id="rId6"/>
    <p:sldId id="259" r:id="rId7"/>
    <p:sldId id="260" r:id="rId8"/>
    <p:sldId id="311" r:id="rId9"/>
    <p:sldId id="262" r:id="rId10"/>
    <p:sldId id="323" r:id="rId11"/>
    <p:sldId id="324" r:id="rId12"/>
    <p:sldId id="312" r:id="rId13"/>
    <p:sldId id="308" r:id="rId14"/>
    <p:sldId id="296" r:id="rId15"/>
    <p:sldId id="305" r:id="rId16"/>
    <p:sldId id="315" r:id="rId17"/>
    <p:sldId id="325" r:id="rId18"/>
    <p:sldId id="289" r:id="rId19"/>
    <p:sldId id="326" r:id="rId20"/>
    <p:sldId id="327" r:id="rId21"/>
    <p:sldId id="328" r:id="rId22"/>
    <p:sldId id="329" r:id="rId23"/>
    <p:sldId id="286" r:id="rId24"/>
    <p:sldId id="287" r:id="rId25"/>
    <p:sldId id="335" r:id="rId26"/>
    <p:sldId id="307" r:id="rId27"/>
    <p:sldId id="331" r:id="rId28"/>
    <p:sldId id="332" r:id="rId29"/>
    <p:sldId id="277" r:id="rId30"/>
    <p:sldId id="333" r:id="rId31"/>
    <p:sldId id="282" r:id="rId32"/>
    <p:sldId id="336" r:id="rId33"/>
    <p:sldId id="337" r:id="rId34"/>
    <p:sldId id="267" r:id="rId35"/>
    <p:sldId id="321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>
        <p:scale>
          <a:sx n="75" d="100"/>
          <a:sy n="75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RHOME\Downloads\concentracion-vs-tiemp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Tiempo</a:t>
            </a:r>
            <a:r>
              <a:rPr lang="en-US" b="1" baseline="0"/>
              <a:t> vs Concentración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'[concentracion-vs-tiempo.xlsx]Hoja1'!$C$2</c:f>
              <c:strCache>
                <c:ptCount val="1"/>
                <c:pt idx="0">
                  <c:v>tiempo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5"/>
            <c:spPr>
              <a:noFill/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'[concentracion-vs-tiempo.xlsx]Hoja1'!$B$3:$B$12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10</c:v>
                </c:pt>
                <c:pt idx="4">
                  <c:v>20</c:v>
                </c:pt>
                <c:pt idx="5">
                  <c:v>30</c:v>
                </c:pt>
                <c:pt idx="6">
                  <c:v>40</c:v>
                </c:pt>
                <c:pt idx="7">
                  <c:v>50</c:v>
                </c:pt>
                <c:pt idx="8">
                  <c:v>60</c:v>
                </c:pt>
                <c:pt idx="9">
                  <c:v>70</c:v>
                </c:pt>
              </c:numCache>
            </c:numRef>
          </c:xVal>
          <c:yVal>
            <c:numRef>
              <c:f>'[concentracion-vs-tiempo.xlsx]Hoja1'!$D$3:$D$12</c:f>
              <c:numCache>
                <c:formatCode>General</c:formatCode>
                <c:ptCount val="10"/>
                <c:pt idx="0">
                  <c:v>17</c:v>
                </c:pt>
                <c:pt idx="1">
                  <c:v>15</c:v>
                </c:pt>
                <c:pt idx="2">
                  <c:v>12</c:v>
                </c:pt>
                <c:pt idx="3">
                  <c:v>8.6</c:v>
                </c:pt>
                <c:pt idx="4">
                  <c:v>8.3000000000000007</c:v>
                </c:pt>
                <c:pt idx="5">
                  <c:v>8</c:v>
                </c:pt>
                <c:pt idx="6">
                  <c:v>7.5</c:v>
                </c:pt>
                <c:pt idx="7">
                  <c:v>7</c:v>
                </c:pt>
                <c:pt idx="8">
                  <c:v>6.4</c:v>
                </c:pt>
                <c:pt idx="9">
                  <c:v>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585216"/>
        <c:axId val="136587520"/>
      </c:scatterChart>
      <c:valAx>
        <c:axId val="136585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Concentración</a:t>
                </a:r>
                <a:r>
                  <a:rPr lang="es-EC" baseline="0"/>
                  <a:t> de acido acetico (%)</a:t>
                </a:r>
                <a:endParaRPr lang="es-EC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6587520"/>
        <c:crosses val="autoZero"/>
        <c:crossBetween val="midCat"/>
      </c:valAx>
      <c:valAx>
        <c:axId val="136587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Tiempo</a:t>
                </a:r>
                <a:r>
                  <a:rPr lang="es-EC" baseline="0"/>
                  <a:t> (min)</a:t>
                </a:r>
                <a:endParaRPr lang="es-EC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65852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A3B10-9BF4-45F3-9BB5-5B9E6E81B23D}" type="datetimeFigureOut">
              <a:rPr lang="es-EC" smtClean="0"/>
              <a:t>31/07/2018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1E72C-7808-487C-969B-F4DC2B2396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72177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1340409"/>
            <a:ext cx="9780785" cy="4208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890760" y="350521"/>
            <a:ext cx="2328005" cy="519813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D3D9-84EB-4690-A4A1-F793D71B448F}" type="datetimeFigureOut">
              <a:rPr lang="es-EC" smtClean="0"/>
              <a:t>31/07/2018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FD7D-7C90-4626-A6B6-E135C4AE366A}" type="slidenum">
              <a:rPr lang="es-EC" smtClean="0"/>
              <a:t>‹Nº›</a:t>
            </a:fld>
            <a:endParaRPr lang="es-EC"/>
          </a:p>
        </p:txBody>
      </p:sp>
      <p:pic>
        <p:nvPicPr>
          <p:cNvPr id="9" name="8 Imagen"/>
          <p:cNvPicPr/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2" b="100000" l="9966" r="962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825" y="5548659"/>
            <a:ext cx="1158875" cy="120501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Picture 2" descr="Resultado de imagen para senescyt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188" y="5498306"/>
            <a:ext cx="2343150" cy="146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Resultado de imagen para becas ensamble senescyt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1" r="25362"/>
          <a:stretch/>
        </p:blipFill>
        <p:spPr bwMode="auto">
          <a:xfrm>
            <a:off x="7587026" y="5702622"/>
            <a:ext cx="1549237" cy="99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n para logo ESPE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" y="50460"/>
            <a:ext cx="4207438" cy="108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:\Dpto. Ciencias Energía y Mecánica.jpg"/>
          <p:cNvPicPr/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64" b="70317" l="6809" r="94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79" t="4271" r="8237" b="31209"/>
          <a:stretch/>
        </p:blipFill>
        <p:spPr bwMode="auto">
          <a:xfrm>
            <a:off x="4488707" y="50460"/>
            <a:ext cx="1723498" cy="1171972"/>
          </a:xfrm>
          <a:prstGeom prst="rect">
            <a:avLst/>
          </a:prstGeom>
          <a:noFill/>
          <a:extLst/>
        </p:spPr>
      </p:pic>
      <p:pic>
        <p:nvPicPr>
          <p:cNvPr id="15" name="Picture 2" descr="http://decem.espe.edu.ec/wp-content/uploads/2015/08/logo-reolog%C3%ADa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700" y="5636061"/>
            <a:ext cx="1847831" cy="108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90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D3D9-84EB-4690-A4A1-F793D71B448F}" type="datetimeFigureOut">
              <a:rPr lang="es-EC" smtClean="0"/>
              <a:t>31/07/2018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FD7D-7C90-4626-A6B6-E135C4AE36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3711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D3D9-84EB-4690-A4A1-F793D71B448F}" type="datetimeFigureOut">
              <a:rPr lang="es-EC" smtClean="0"/>
              <a:t>31/07/2018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FD7D-7C90-4626-A6B6-E135C4AE36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4619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D3D9-84EB-4690-A4A1-F793D71B448F}" type="datetimeFigureOut">
              <a:rPr lang="es-EC" smtClean="0"/>
              <a:t>31/07/2018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FD7D-7C90-4626-A6B6-E135C4AE36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75658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D3D9-84EB-4690-A4A1-F793D71B448F}" type="datetimeFigureOut">
              <a:rPr lang="es-EC" smtClean="0"/>
              <a:t>31/07/2018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FD7D-7C90-4626-A6B6-E135C4AE36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7535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D3D9-84EB-4690-A4A1-F793D71B448F}" type="datetimeFigureOut">
              <a:rPr lang="es-EC" smtClean="0"/>
              <a:t>31/07/2018</a:t>
            </a:fld>
            <a:endParaRPr lang="es-EC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FD7D-7C90-4626-A6B6-E135C4AE36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4451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D3D9-84EB-4690-A4A1-F793D71B448F}" type="datetimeFigureOut">
              <a:rPr lang="es-EC" smtClean="0"/>
              <a:t>31/07/2018</a:t>
            </a:fld>
            <a:endParaRPr lang="es-EC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FD7D-7C90-4626-A6B6-E135C4AE36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4161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D3D9-84EB-4690-A4A1-F793D71B448F}" type="datetimeFigureOut">
              <a:rPr lang="es-EC" smtClean="0"/>
              <a:t>31/07/2018</a:t>
            </a:fld>
            <a:endParaRPr lang="es-EC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FD7D-7C90-4626-A6B6-E135C4AE36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02028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D3D9-84EB-4690-A4A1-F793D71B448F}" type="datetimeFigureOut">
              <a:rPr lang="es-EC" smtClean="0"/>
              <a:t>31/07/2018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FD7D-7C90-4626-A6B6-E135C4AE36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2120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D3D9-84EB-4690-A4A1-F793D71B448F}" type="datetimeFigureOut">
              <a:rPr lang="es-EC" smtClean="0"/>
              <a:t>31/07/2018</a:t>
            </a:fld>
            <a:endParaRPr lang="es-EC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FD7D-7C90-4626-A6B6-E135C4AE36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81711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D3D9-84EB-4690-A4A1-F793D71B448F}" type="datetimeFigureOut">
              <a:rPr lang="es-EC" smtClean="0"/>
              <a:t>31/07/2018</a:t>
            </a:fld>
            <a:endParaRPr lang="es-EC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FD7D-7C90-4626-A6B6-E135C4AE36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1398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9912" cy="8641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536001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582400" y="0"/>
            <a:ext cx="617512" cy="6211824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5A3D3D9-84EB-4690-A4A1-F793D71B448F}" type="datetimeFigureOut">
              <a:rPr lang="es-EC" smtClean="0"/>
              <a:t>31/07/2018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2082FD7D-7C90-4626-A6B6-E135C4AE366A}" type="slidenum">
              <a:rPr lang="es-EC" smtClean="0"/>
              <a:t>‹Nº›</a:t>
            </a:fld>
            <a:endParaRPr lang="es-EC"/>
          </a:p>
        </p:txBody>
      </p:sp>
      <p:pic>
        <p:nvPicPr>
          <p:cNvPr id="10" name="Picture 2" descr="Resultado de imagen para logo ESP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418" y="51772"/>
            <a:ext cx="2944862" cy="7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Dpto. Ciencias Energía y Mecánica.jpg"/>
          <p:cNvPicPr/>
          <p:nvPr userDrawn="1"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764" b="70317" l="6809" r="94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79" t="4271" r="8237" b="31209"/>
          <a:stretch/>
        </p:blipFill>
        <p:spPr bwMode="auto">
          <a:xfrm>
            <a:off x="10188943" y="0"/>
            <a:ext cx="1259839" cy="81233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81715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4691" y="1931900"/>
            <a:ext cx="9613669" cy="1720620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Obtención y caracterización de </a:t>
            </a:r>
            <a:r>
              <a:rPr lang="es-EC" sz="3600" b="1" dirty="0"/>
              <a:t>f</a:t>
            </a:r>
            <a:r>
              <a:rPr lang="es-EC" sz="3600" b="1" dirty="0" smtClean="0"/>
              <a:t>ibras submicrométricas de Quitosano mediante la técnica de electrohilado</a:t>
            </a:r>
            <a:endParaRPr lang="es-EC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4436" y="3638419"/>
            <a:ext cx="4676775" cy="455085"/>
          </a:xfrm>
        </p:spPr>
        <p:txBody>
          <a:bodyPr>
            <a:noAutofit/>
          </a:bodyPr>
          <a:lstStyle/>
          <a:p>
            <a:r>
              <a:rPr lang="es-EC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Autores:</a:t>
            </a:r>
            <a:r>
              <a:rPr lang="es-EC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s-EC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Granja </a:t>
            </a:r>
            <a:r>
              <a:rPr lang="es-EC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Tapia, Ana </a:t>
            </a:r>
            <a:r>
              <a:rPr lang="es-EC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Gabriela </a:t>
            </a:r>
            <a:endParaRPr lang="es-EC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Herrera Carrillo, Diego Fernando </a:t>
            </a:r>
            <a:endParaRPr lang="es-EC" sz="24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24703" y="1420475"/>
            <a:ext cx="9513657" cy="7654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>
              <a:lnSpc>
                <a:spcPct val="85000"/>
              </a:lnSpc>
              <a:spcBef>
                <a:spcPct val="0"/>
              </a:spcBef>
              <a:buNone/>
              <a:defRPr sz="4200" b="1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b="0" dirty="0">
                <a:solidFill>
                  <a:schemeClr val="bg2">
                    <a:lumMod val="25000"/>
                  </a:schemeClr>
                </a:solidFill>
              </a:rPr>
              <a:t>TRABAJO DE TITULACIÓN PREVIO A LA OBTENCIÓN DEL TÍTULO DE INGENIERO MECÁNICO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601736" y="5060819"/>
            <a:ext cx="5557764" cy="4550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 del Proyecto:</a:t>
            </a:r>
            <a:r>
              <a:rPr lang="es-EC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s-EC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</a:t>
            </a:r>
            <a:r>
              <a:rPr lang="es-EC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Narváez M</a:t>
            </a:r>
            <a:r>
              <a:rPr lang="es-EC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uñoz</a:t>
            </a:r>
            <a:r>
              <a:rPr lang="es-EC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Christian Patricio</a:t>
            </a:r>
            <a:endParaRPr lang="es-EC" sz="24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11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0" y="-17416"/>
            <a:ext cx="69799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Quitosano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Resultado de imagen para kr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" name="AutoShape 4" descr="Resultado de imagen para kri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6" descr="Resultado de imagen para kri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3" name="AutoShape 8" descr="Resultado de imagen para kri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4" name="AutoShape 10" descr="Resultado de imagen para kril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Rectángulo 11"/>
          <p:cNvSpPr/>
          <p:nvPr/>
        </p:nvSpPr>
        <p:spPr>
          <a:xfrm>
            <a:off x="6157898" y="1219392"/>
            <a:ext cx="5695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Aplicaciones</a:t>
            </a:r>
            <a:endParaRPr lang="es-EC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" y="1450224"/>
            <a:ext cx="499110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69975" y="1034726"/>
            <a:ext cx="1341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Á</a:t>
            </a:r>
            <a:r>
              <a:rPr lang="es-EC" dirty="0" smtClean="0"/>
              <a:t>cido Hialurónico</a:t>
            </a:r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4876800" y="1875692"/>
            <a:ext cx="1281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583722" y="5591908"/>
            <a:ext cx="2302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Hongos, levaduras</a:t>
            </a:r>
          </a:p>
          <a:p>
            <a:r>
              <a:rPr lang="es-EC" dirty="0" smtClean="0"/>
              <a:t>Patógenos humanos</a:t>
            </a:r>
            <a:endParaRPr lang="es-EC" dirty="0"/>
          </a:p>
        </p:txBody>
      </p:sp>
      <p:sp>
        <p:nvSpPr>
          <p:cNvPr id="21" name="20 CuadroTexto"/>
          <p:cNvSpPr txBox="1"/>
          <p:nvPr/>
        </p:nvSpPr>
        <p:spPr>
          <a:xfrm>
            <a:off x="155575" y="5456312"/>
            <a:ext cx="2302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Bradiquinina</a:t>
            </a:r>
            <a:endParaRPr lang="es-EC" dirty="0"/>
          </a:p>
        </p:txBody>
      </p:sp>
      <p:cxnSp>
        <p:nvCxnSpPr>
          <p:cNvPr id="19" name="18 Conector recto de flecha"/>
          <p:cNvCxnSpPr/>
          <p:nvPr/>
        </p:nvCxnSpPr>
        <p:spPr>
          <a:xfrm flipH="1" flipV="1">
            <a:off x="2098431" y="1681058"/>
            <a:ext cx="480646" cy="1896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5146431" y="5263662"/>
            <a:ext cx="93784" cy="3282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4056185" y="5915073"/>
            <a:ext cx="5275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flipH="1">
            <a:off x="1160586" y="5158154"/>
            <a:ext cx="339968" cy="298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Resultado de imagen para chitosan artificial sk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076" y="1775882"/>
            <a:ext cx="2048525" cy="136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suturas reabsorbibles de quitosan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6" t="32632" r="25081" b="13426"/>
          <a:stretch/>
        </p:blipFill>
        <p:spPr bwMode="auto">
          <a:xfrm>
            <a:off x="9169725" y="1681058"/>
            <a:ext cx="2014937" cy="165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n relacionad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" t="12524" r="8141" b="15924"/>
          <a:stretch/>
        </p:blipFill>
        <p:spPr bwMode="auto">
          <a:xfrm>
            <a:off x="6622535" y="3401427"/>
            <a:ext cx="2547190" cy="151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sultado de imagen para manufactura de pape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6" t="16888" r="17330" b="26052"/>
          <a:stretch/>
        </p:blipFill>
        <p:spPr bwMode="auto">
          <a:xfrm>
            <a:off x="9191719" y="3401427"/>
            <a:ext cx="2005649" cy="144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esultado de imagen para chitosan in textile industry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30"/>
          <a:stretch/>
        </p:blipFill>
        <p:spPr bwMode="auto">
          <a:xfrm>
            <a:off x="7064488" y="5153896"/>
            <a:ext cx="2245311" cy="134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Resultado de imagen para chitosan in cosmetic industry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81"/>
          <a:stretch/>
        </p:blipFill>
        <p:spPr bwMode="auto">
          <a:xfrm>
            <a:off x="9427878" y="5022286"/>
            <a:ext cx="1769490" cy="127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47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0" y="-17416"/>
            <a:ext cx="69799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Electrohilado de Quitosano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Resultado de imagen para kr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" name="AutoShape 4" descr="Resultado de imagen para kri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6" descr="Resultado de imagen para kri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3" name="AutoShape 8" descr="Resultado de imagen para kri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4" name="AutoShape 10" descr="Resultado de imagen para kril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Rectángulo 11"/>
          <p:cNvSpPr/>
          <p:nvPr/>
        </p:nvSpPr>
        <p:spPr>
          <a:xfrm>
            <a:off x="6921439" y="1478046"/>
            <a:ext cx="5695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Aplicaciones</a:t>
            </a:r>
            <a:endParaRPr lang="es-EC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876800" y="1875692"/>
            <a:ext cx="1281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6" name="5 CuadroTexto"/>
          <p:cNvSpPr txBox="1"/>
          <p:nvPr/>
        </p:nvSpPr>
        <p:spPr>
          <a:xfrm>
            <a:off x="460375" y="1127058"/>
            <a:ext cx="4558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Dependencia de:</a:t>
            </a:r>
            <a:r>
              <a:rPr lang="es-EC" dirty="0" smtClean="0"/>
              <a:t> Concentración de quitosano</a:t>
            </a:r>
          </a:p>
          <a:p>
            <a:r>
              <a:rPr lang="es-EC" dirty="0"/>
              <a:t> </a:t>
            </a:r>
            <a:r>
              <a:rPr lang="es-EC" dirty="0" smtClean="0"/>
              <a:t>                                    y solvente utilizado.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559934" y="1869885"/>
            <a:ext cx="380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TFA: </a:t>
            </a:r>
            <a:r>
              <a:rPr lang="es-EC" dirty="0" smtClean="0"/>
              <a:t>forma fibras de quitosano puro.</a:t>
            </a:r>
            <a:endParaRPr lang="es-EC" dirty="0"/>
          </a:p>
        </p:txBody>
      </p:sp>
      <p:sp>
        <p:nvSpPr>
          <p:cNvPr id="27" name="26 CuadroTexto"/>
          <p:cNvSpPr txBox="1"/>
          <p:nvPr/>
        </p:nvSpPr>
        <p:spPr>
          <a:xfrm>
            <a:off x="612775" y="2338808"/>
            <a:ext cx="258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Á</a:t>
            </a:r>
            <a:r>
              <a:rPr lang="es-EC" dirty="0" smtClean="0"/>
              <a:t>cido acético</a:t>
            </a:r>
          </a:p>
          <a:p>
            <a:r>
              <a:rPr lang="es-EC" dirty="0" smtClean="0"/>
              <a:t>Ácido fórmico</a:t>
            </a:r>
          </a:p>
          <a:p>
            <a:r>
              <a:rPr lang="es-EC" dirty="0" smtClean="0"/>
              <a:t>Ácido clorhídrico</a:t>
            </a:r>
          </a:p>
          <a:p>
            <a:r>
              <a:rPr lang="es-EC" dirty="0" smtClean="0"/>
              <a:t>Ácido dicloroacético</a:t>
            </a:r>
          </a:p>
        </p:txBody>
      </p:sp>
      <p:sp>
        <p:nvSpPr>
          <p:cNvPr id="9" name="8 Cerrar llave"/>
          <p:cNvSpPr/>
          <p:nvPr/>
        </p:nvSpPr>
        <p:spPr>
          <a:xfrm>
            <a:off x="2901462" y="2338808"/>
            <a:ext cx="199292" cy="105006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CuadroTexto"/>
          <p:cNvSpPr txBox="1"/>
          <p:nvPr/>
        </p:nvSpPr>
        <p:spPr>
          <a:xfrm>
            <a:off x="3204416" y="2615806"/>
            <a:ext cx="2324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Forma fibras de quitosano + PVA </a:t>
            </a:r>
            <a:endParaRPr lang="es-EC" dirty="0"/>
          </a:p>
        </p:txBody>
      </p:sp>
      <p:sp>
        <p:nvSpPr>
          <p:cNvPr id="12" name="11 Rectángulo"/>
          <p:cNvSpPr/>
          <p:nvPr/>
        </p:nvSpPr>
        <p:spPr>
          <a:xfrm>
            <a:off x="460375" y="4461248"/>
            <a:ext cx="5056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Dependencia de:</a:t>
            </a:r>
            <a:r>
              <a:rPr lang="es-EC" dirty="0"/>
              <a:t> </a:t>
            </a:r>
            <a:r>
              <a:rPr lang="es-EC" dirty="0" smtClean="0"/>
              <a:t> concentración de acido acético y peso molecular de quitosano.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19 CuadroTexto"/>
              <p:cNvSpPr txBox="1"/>
              <p:nvPr/>
            </p:nvSpPr>
            <p:spPr>
              <a:xfrm>
                <a:off x="595898" y="3851030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/>
                          <a:ea typeface="Cambria Math"/>
                        </a:rPr>
                        <m:t>↑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0" name="1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98" y="3851030"/>
                <a:ext cx="338554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22 CuadroTexto"/>
          <p:cNvSpPr txBox="1"/>
          <p:nvPr/>
        </p:nvSpPr>
        <p:spPr>
          <a:xfrm>
            <a:off x="917575" y="3712530"/>
            <a:ext cx="1821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Concentración de Quitosano</a:t>
            </a:r>
            <a:endParaRPr lang="es-EC" dirty="0"/>
          </a:p>
        </p:txBody>
      </p:sp>
      <p:cxnSp>
        <p:nvCxnSpPr>
          <p:cNvPr id="28" name="27 Conector recto de flecha"/>
          <p:cNvCxnSpPr>
            <a:stCxn id="23" idx="3"/>
          </p:cNvCxnSpPr>
          <p:nvPr/>
        </p:nvCxnSpPr>
        <p:spPr>
          <a:xfrm>
            <a:off x="2739493" y="4035696"/>
            <a:ext cx="6288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>
            <a:off x="3489958" y="3712530"/>
            <a:ext cx="3315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Beads esféricos </a:t>
            </a:r>
          </a:p>
          <a:p>
            <a:r>
              <a:rPr lang="es-EC" dirty="0" smtClean="0"/>
              <a:t>a redes de fibras interconectadas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36 CuadroTexto"/>
              <p:cNvSpPr txBox="1"/>
              <p:nvPr/>
            </p:nvSpPr>
            <p:spPr>
              <a:xfrm>
                <a:off x="673951" y="5275386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/>
                          <a:ea typeface="Cambria Math"/>
                        </a:rPr>
                        <m:t>↑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37" name="3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51" y="5275386"/>
                <a:ext cx="338554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37 CuadroTexto"/>
          <p:cNvSpPr txBox="1"/>
          <p:nvPr/>
        </p:nvSpPr>
        <p:spPr>
          <a:xfrm>
            <a:off x="995628" y="5136887"/>
            <a:ext cx="1821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Concentración de ácido acético</a:t>
            </a:r>
          </a:p>
        </p:txBody>
      </p:sp>
      <p:cxnSp>
        <p:nvCxnSpPr>
          <p:cNvPr id="39" name="38 Conector recto de flecha"/>
          <p:cNvCxnSpPr>
            <a:stCxn id="38" idx="3"/>
          </p:cNvCxnSpPr>
          <p:nvPr/>
        </p:nvCxnSpPr>
        <p:spPr>
          <a:xfrm flipV="1">
            <a:off x="2817546" y="5460052"/>
            <a:ext cx="88243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CuadroTexto"/>
          <p:cNvSpPr txBox="1"/>
          <p:nvPr/>
        </p:nvSpPr>
        <p:spPr>
          <a:xfrm>
            <a:off x="3699981" y="5107579"/>
            <a:ext cx="26372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Menor tensión superficial</a:t>
            </a:r>
          </a:p>
          <a:p>
            <a:r>
              <a:rPr lang="es-EC" dirty="0" smtClean="0"/>
              <a:t>Menor aparición de beads</a:t>
            </a:r>
          </a:p>
          <a:p>
            <a:r>
              <a:rPr lang="es-EC" dirty="0" smtClean="0"/>
              <a:t>Mayor diámetro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41 CuadroTexto"/>
              <p:cNvSpPr txBox="1"/>
              <p:nvPr/>
            </p:nvSpPr>
            <p:spPr>
              <a:xfrm>
                <a:off x="645097" y="6221785"/>
                <a:ext cx="3962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/>
                          <a:ea typeface="Cambria Math"/>
                        </a:rPr>
                        <m:t>~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42" name="4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97" y="6221785"/>
                <a:ext cx="39626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42 CuadroTexto"/>
          <p:cNvSpPr txBox="1"/>
          <p:nvPr/>
        </p:nvSpPr>
        <p:spPr>
          <a:xfrm>
            <a:off x="934452" y="6221785"/>
            <a:ext cx="1821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Peso molecular</a:t>
            </a:r>
          </a:p>
        </p:txBody>
      </p:sp>
      <p:cxnSp>
        <p:nvCxnSpPr>
          <p:cNvPr id="32" name="31 Conector recto de flecha"/>
          <p:cNvCxnSpPr/>
          <p:nvPr/>
        </p:nvCxnSpPr>
        <p:spPr>
          <a:xfrm>
            <a:off x="2756370" y="6406451"/>
            <a:ext cx="9436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3699981" y="6096956"/>
            <a:ext cx="2004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Fibras continuas y uniformes</a:t>
            </a:r>
            <a:endParaRPr lang="es-EC" dirty="0"/>
          </a:p>
        </p:txBody>
      </p:sp>
      <p:sp>
        <p:nvSpPr>
          <p:cNvPr id="34" name="33 CuadroTexto"/>
          <p:cNvSpPr txBox="1"/>
          <p:nvPr/>
        </p:nvSpPr>
        <p:spPr>
          <a:xfrm>
            <a:off x="8151940" y="2302405"/>
            <a:ext cx="3234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Ingeniería de tejidos: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Estructuras de soporte  (</a:t>
            </a:r>
            <a:r>
              <a:rPr lang="es-EC" i="1" dirty="0" smtClean="0"/>
              <a:t>tissue scaffolds</a:t>
            </a:r>
            <a:r>
              <a:rPr lang="es-EC" dirty="0" smtClean="0"/>
              <a:t>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Apósitos (</a:t>
            </a:r>
            <a:r>
              <a:rPr lang="es-EC" i="1" dirty="0" smtClean="0"/>
              <a:t>wound dressing</a:t>
            </a:r>
            <a:r>
              <a:rPr lang="es-EC" dirty="0" smtClean="0"/>
              <a:t>)</a:t>
            </a:r>
            <a:endParaRPr lang="es-EC" dirty="0"/>
          </a:p>
        </p:txBody>
      </p:sp>
      <p:sp>
        <p:nvSpPr>
          <p:cNvPr id="50" name="49 CuadroTexto"/>
          <p:cNvSpPr txBox="1"/>
          <p:nvPr/>
        </p:nvSpPr>
        <p:spPr>
          <a:xfrm>
            <a:off x="8151937" y="4784413"/>
            <a:ext cx="3234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Ingeniería hídrica: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Filtración de aguas residuales.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Purificación de agua potable</a:t>
            </a:r>
            <a:endParaRPr lang="es-EC" dirty="0"/>
          </a:p>
        </p:txBody>
      </p:sp>
      <p:sp>
        <p:nvSpPr>
          <p:cNvPr id="2" name="1 Rectángulo"/>
          <p:cNvSpPr/>
          <p:nvPr/>
        </p:nvSpPr>
        <p:spPr>
          <a:xfrm>
            <a:off x="5712586" y="1265557"/>
            <a:ext cx="2185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(</a:t>
            </a:r>
            <a:r>
              <a:rPr lang="es-EC" i="1" dirty="0" smtClean="0"/>
              <a:t>Ohkawa et </a:t>
            </a:r>
            <a:r>
              <a:rPr lang="es-EC" i="1" dirty="0"/>
              <a:t>al., 2004</a:t>
            </a:r>
            <a:r>
              <a:rPr lang="es-EC" dirty="0" smtClean="0"/>
              <a:t>)</a:t>
            </a:r>
            <a:endParaRPr lang="es-EC" dirty="0"/>
          </a:p>
        </p:txBody>
      </p:sp>
      <p:cxnSp>
        <p:nvCxnSpPr>
          <p:cNvPr id="17" name="16 Conector recto de flecha"/>
          <p:cNvCxnSpPr>
            <a:stCxn id="6" idx="3"/>
            <a:endCxn id="2" idx="1"/>
          </p:cNvCxnSpPr>
          <p:nvPr/>
        </p:nvCxnSpPr>
        <p:spPr>
          <a:xfrm flipV="1">
            <a:off x="5018611" y="1450223"/>
            <a:ext cx="69397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5849290" y="4599747"/>
            <a:ext cx="1911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(</a:t>
            </a:r>
            <a:r>
              <a:rPr lang="es-EC" i="1" dirty="0" smtClean="0"/>
              <a:t>Geng et al., 2005</a:t>
            </a:r>
            <a:r>
              <a:rPr lang="es-EC" dirty="0"/>
              <a:t>)</a:t>
            </a:r>
          </a:p>
        </p:txBody>
      </p:sp>
      <p:cxnSp>
        <p:nvCxnSpPr>
          <p:cNvPr id="24" name="23 Conector recto de flecha"/>
          <p:cNvCxnSpPr>
            <a:stCxn id="12" idx="3"/>
            <a:endCxn id="19" idx="1"/>
          </p:cNvCxnSpPr>
          <p:nvPr/>
        </p:nvCxnSpPr>
        <p:spPr>
          <a:xfrm flipV="1">
            <a:off x="5517349" y="4784413"/>
            <a:ext cx="33194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Resultado de imagen para chitosan tissue scaffold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0" t="62825" r="26375" b="5094"/>
          <a:stretch/>
        </p:blipFill>
        <p:spPr bwMode="auto">
          <a:xfrm>
            <a:off x="8950933" y="3487189"/>
            <a:ext cx="1427810" cy="109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05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Experimentación</a:t>
            </a:r>
            <a:endParaRPr lang="es-EC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-17416"/>
            <a:ext cx="69799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Experimentación 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Imagen" descr="C:\Users\USRHOME\Downloads\Diagrama de flujo Electrohilado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8" r="11462" b="3858"/>
          <a:stretch/>
        </p:blipFill>
        <p:spPr bwMode="auto">
          <a:xfrm>
            <a:off x="6116734" y="926121"/>
            <a:ext cx="5301543" cy="59318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Imagen" descr="https://scontent.fuio3-1.fna.fbcdn.net/v/t1.15752-9/34459189_2142130702483293_233488131746168832_n.jpg?_nc_cat=0&amp;oh=453e8e2d4121924a88a6a37a8df84c7f&amp;oe=5B7F883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" r="8764" b="3857"/>
          <a:stretch/>
        </p:blipFill>
        <p:spPr bwMode="auto">
          <a:xfrm>
            <a:off x="525095" y="1604754"/>
            <a:ext cx="1400176" cy="19356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92747" y="1081536"/>
            <a:ext cx="3669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C" sz="2800" b="1" dirty="0" smtClean="0"/>
              <a:t>Materiales</a:t>
            </a:r>
            <a:endParaRPr lang="es-EC" b="1" dirty="0"/>
          </a:p>
        </p:txBody>
      </p:sp>
      <p:pic>
        <p:nvPicPr>
          <p:cNvPr id="8" name="7 Imagen" descr="https://scontent.fuio3-1.fna.fbcdn.net/v/t1.15752-9/34509116_2142130832483280_8860971256288116736_n.jpg?_nc_cat=0&amp;oh=57ba08ac1c2d063248490cbc6f5090f0&amp;oe=5BB9E6A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1" t="9522" r="17647" b="16103"/>
          <a:stretch/>
        </p:blipFill>
        <p:spPr bwMode="auto">
          <a:xfrm>
            <a:off x="3654386" y="1604753"/>
            <a:ext cx="1215366" cy="19356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8 Imagen" descr="https://scontent.fuio3-1.fna.fbcdn.net/v/t1.15752-9/34480508_2142130675816629_2479946419159433216_n.jpg?_nc_cat=0&amp;oh=9fe9c4580dbab2e1a63c87c5a5809459&amp;oe=5B7C8FD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1" r="22847" b="8633"/>
          <a:stretch/>
        </p:blipFill>
        <p:spPr bwMode="auto">
          <a:xfrm>
            <a:off x="751008" y="4088446"/>
            <a:ext cx="1083653" cy="17154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9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017" y="4354194"/>
            <a:ext cx="2070735" cy="144970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CuadroTexto"/>
          <p:cNvSpPr txBox="1"/>
          <p:nvPr/>
        </p:nvSpPr>
        <p:spPr>
          <a:xfrm>
            <a:off x="1052647" y="3630186"/>
            <a:ext cx="179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Quitosano (CS)</a:t>
            </a:r>
            <a:endParaRPr lang="es-EC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365377" y="3643893"/>
            <a:ext cx="179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PVA</a:t>
            </a:r>
            <a:endParaRPr lang="es-EC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96141" y="5981668"/>
            <a:ext cx="1793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Ácido acético (AA)</a:t>
            </a:r>
            <a:endParaRPr lang="es-EC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852750" y="5981667"/>
            <a:ext cx="198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Sangre de drago (SD)</a:t>
            </a:r>
            <a:endParaRPr lang="es-EC" b="1" dirty="0"/>
          </a:p>
        </p:txBody>
      </p:sp>
      <p:pic>
        <p:nvPicPr>
          <p:cNvPr id="1026" name="Picture 2" descr="https://scontent.fuio3-1.fna.fbcdn.net/v/t1.15752-9/37277228_2208494092513620_4779026293695971328_n.jpg?_nc_cat=0&amp;oh=2d422d9234dc809024054b9f4fddf94d&amp;oe=5BE68D6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4" t="29497" r="21701" b="21088"/>
          <a:stretch/>
        </p:blipFill>
        <p:spPr bwMode="auto">
          <a:xfrm>
            <a:off x="1906048" y="1604757"/>
            <a:ext cx="1539275" cy="96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.fuio3-1.fna.fbcdn.net/v/t1.15752-9/37243162_2208494199180276_1399978095171076096_n.jpg?_nc_cat=0&amp;oh=00d544eb6ddda511c488b77710028d1c&amp;oe=5BE665CC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1" r="10713" b="30903"/>
          <a:stretch/>
        </p:blipFill>
        <p:spPr bwMode="auto">
          <a:xfrm>
            <a:off x="1925271" y="2500633"/>
            <a:ext cx="1520052" cy="103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36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1"/>
          <p:cNvSpPr txBox="1">
            <a:spLocks/>
          </p:cNvSpPr>
          <p:nvPr/>
        </p:nvSpPr>
        <p:spPr>
          <a:xfrm>
            <a:off x="0" y="-17416"/>
            <a:ext cx="69799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Experimentación 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904965" y="1061055"/>
            <a:ext cx="3631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Preparación de la solución polimérica</a:t>
            </a:r>
            <a:endParaRPr lang="es-EC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" y="2350459"/>
            <a:ext cx="772477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21 Imagen" descr="https://scontent.fuio3-1.fna.fbcdn.net/v/t1.15752-9/35266407_2150781018284928_7487078752363479040_n.jpg?_nc_cat=0&amp;oh=7eb33ae523fffa16eebad450383c03d1&amp;oe=5B7B51D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b="14077"/>
          <a:stretch/>
        </p:blipFill>
        <p:spPr bwMode="auto">
          <a:xfrm>
            <a:off x="8187152" y="2350459"/>
            <a:ext cx="3008386" cy="16776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25 Imagen" descr="G:\tesis fotos\20180228_10504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2" r="41634" b="17461"/>
          <a:stretch/>
        </p:blipFill>
        <p:spPr bwMode="auto">
          <a:xfrm rot="5400000">
            <a:off x="8788903" y="4564880"/>
            <a:ext cx="1804881" cy="15767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092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06" y="1619233"/>
            <a:ext cx="7884614" cy="30817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0" y="-17416"/>
            <a:ext cx="69799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Experimentación 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Esquina doblada 29"/>
          <p:cNvSpPr/>
          <p:nvPr/>
        </p:nvSpPr>
        <p:spPr>
          <a:xfrm>
            <a:off x="8320907" y="3317410"/>
            <a:ext cx="321640" cy="313519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d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1215617" y="4877155"/>
            <a:ext cx="4093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Máquina de Electrohilado</a:t>
            </a:r>
          </a:p>
          <a:p>
            <a:pPr algn="ctr"/>
            <a:r>
              <a:rPr lang="es-EC" sz="1400" dirty="0" smtClean="0"/>
              <a:t>Laboratorio de Reología - ESPE</a:t>
            </a:r>
            <a:endParaRPr lang="es-EC" sz="1400" dirty="0"/>
          </a:p>
        </p:txBody>
      </p:sp>
      <p:sp>
        <p:nvSpPr>
          <p:cNvPr id="38" name="Esquina doblada 37"/>
          <p:cNvSpPr/>
          <p:nvPr/>
        </p:nvSpPr>
        <p:spPr>
          <a:xfrm>
            <a:off x="4509273" y="2577277"/>
            <a:ext cx="321640" cy="313519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b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9" name="Esquina doblada 38"/>
          <p:cNvSpPr/>
          <p:nvPr/>
        </p:nvSpPr>
        <p:spPr>
          <a:xfrm>
            <a:off x="9377436" y="1932754"/>
            <a:ext cx="321640" cy="313519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0" name="Esquina doblada 39"/>
          <p:cNvSpPr/>
          <p:nvPr/>
        </p:nvSpPr>
        <p:spPr>
          <a:xfrm>
            <a:off x="6979920" y="3630929"/>
            <a:ext cx="321640" cy="313519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2" name="Esquina doblada 41"/>
          <p:cNvSpPr/>
          <p:nvPr/>
        </p:nvSpPr>
        <p:spPr>
          <a:xfrm>
            <a:off x="5308645" y="4156899"/>
            <a:ext cx="321640" cy="313519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4014920" y="776785"/>
            <a:ext cx="3961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Máquina de </a:t>
            </a:r>
            <a:r>
              <a:rPr lang="es-EC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Electrohilado</a:t>
            </a:r>
            <a:endParaRPr lang="es-EC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830913" y="4877155"/>
            <a:ext cx="3716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s-EC" dirty="0" smtClean="0"/>
              <a:t>Bomba de jeringa</a:t>
            </a:r>
          </a:p>
          <a:p>
            <a:pPr marL="342900" indent="-342900">
              <a:buAutoNum type="alphaLcParenR"/>
            </a:pPr>
            <a:r>
              <a:rPr lang="es-EC" dirty="0" smtClean="0"/>
              <a:t>Cámara de acercamiento </a:t>
            </a:r>
          </a:p>
          <a:p>
            <a:pPr marL="342900" indent="-342900">
              <a:buAutoNum type="alphaLcParenR"/>
            </a:pPr>
            <a:r>
              <a:rPr lang="es-EC" dirty="0" smtClean="0"/>
              <a:t>Plato colector</a:t>
            </a:r>
          </a:p>
          <a:p>
            <a:pPr marL="342900" indent="-342900">
              <a:buAutoNum type="alphaLcParenR"/>
            </a:pPr>
            <a:r>
              <a:rPr lang="es-EC" dirty="0" smtClean="0"/>
              <a:t>Fuente de alto voltaje</a:t>
            </a:r>
          </a:p>
          <a:p>
            <a:pPr marL="342900" indent="-342900">
              <a:buAutoNum type="alphaLcParenR"/>
            </a:pPr>
            <a:r>
              <a:rPr lang="es-EC" dirty="0" smtClean="0"/>
              <a:t>Monitor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171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0494" y="1052857"/>
            <a:ext cx="10140761" cy="2581297"/>
          </a:xfrm>
        </p:spPr>
        <p:txBody>
          <a:bodyPr>
            <a:normAutofit/>
          </a:bodyPr>
          <a:lstStyle/>
          <a:p>
            <a:r>
              <a:rPr lang="es-EC" sz="7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 Resultados</a:t>
            </a:r>
            <a:endParaRPr lang="es-EC" sz="7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764" y="3536705"/>
            <a:ext cx="2980508" cy="2348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89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0" y="-17416"/>
            <a:ext cx="69799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Solubilidad del Quitosano y Electrohilabilidad 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0" y="652572"/>
            <a:ext cx="11582399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C" sz="28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0" name="29 Gráfico"/>
          <p:cNvGraphicFramePr/>
          <p:nvPr>
            <p:extLst>
              <p:ext uri="{D42A27DB-BD31-4B8C-83A1-F6EECF244321}">
                <p14:modId xmlns:p14="http://schemas.microsoft.com/office/powerpoint/2010/main" val="2015754551"/>
              </p:ext>
            </p:extLst>
          </p:nvPr>
        </p:nvGraphicFramePr>
        <p:xfrm>
          <a:off x="770206" y="212893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264333" y="1153217"/>
            <a:ext cx="3892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Solubilidad</a:t>
            </a:r>
            <a:endParaRPr lang="es-EC" sz="24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6541476" y="1164691"/>
            <a:ext cx="3892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Electrohilabilidad (1ra)</a:t>
            </a:r>
            <a:endParaRPr lang="es-EC" sz="2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888" y="2076547"/>
            <a:ext cx="542925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002215" y="5169877"/>
            <a:ext cx="4970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Incremento de PVA, mejora la estabilidad del proceso </a:t>
            </a: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984738" y="5169877"/>
            <a:ext cx="4451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Quitosano es soluble en todas las concentraciones de ácido acético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5089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0" y="-17416"/>
            <a:ext cx="69799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Electrohilabilidad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0" y="652572"/>
            <a:ext cx="11582399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C" sz="28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1159485" y="1244697"/>
            <a:ext cx="3892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Electrohilabilidad (2da)</a:t>
            </a:r>
            <a:endParaRPr lang="es-EC" sz="2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64" y="1890346"/>
            <a:ext cx="547687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6855068" y="1270196"/>
            <a:ext cx="3892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Electrohilabilidad (3ra)</a:t>
            </a:r>
            <a:endParaRPr lang="es-EC" sz="24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1890346"/>
            <a:ext cx="5562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19125" y="4466492"/>
            <a:ext cx="4972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C" dirty="0" smtClean="0"/>
              <a:t>La concentración ideal de PVA para que el proceso sea estable es 10% w/v </a:t>
            </a:r>
          </a:p>
          <a:p>
            <a:pPr marL="285750" indent="-285750">
              <a:buFontTx/>
              <a:buChar char="-"/>
            </a:pPr>
            <a:r>
              <a:rPr lang="es-EC" dirty="0" smtClean="0"/>
              <a:t>La concentración ideal de AA para que el proceso sea estable es a partir del 50% v/v</a:t>
            </a:r>
          </a:p>
          <a:p>
            <a:pPr marL="285750" indent="-285750">
              <a:buFontTx/>
              <a:buChar char="-"/>
            </a:pPr>
            <a:endParaRPr lang="es-EC" dirty="0" smtClean="0"/>
          </a:p>
        </p:txBody>
      </p:sp>
      <p:pic>
        <p:nvPicPr>
          <p:cNvPr id="15" name="14 Imagen" descr="https://scontent.fuio3-1.fna.fbcdn.net/v/t1.15752-9/35870735_10204792460049301_6560640317907795968_n.jpg?_nc_cat=0&amp;oh=0a8aee48b92ab23686857ecd224ec79c&amp;oe=5BAE2AB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6" t="13333" r="38069" b="28889"/>
          <a:stretch/>
        </p:blipFill>
        <p:spPr bwMode="auto">
          <a:xfrm>
            <a:off x="7057439" y="3531577"/>
            <a:ext cx="3814543" cy="2892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336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0" y="-17416"/>
            <a:ext cx="69799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Morfológico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-152400" y="694876"/>
            <a:ext cx="11591109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3" algn="ctr"/>
            <a:r>
              <a:rPr lang="es-EC" sz="2400" b="1" dirty="0" smtClean="0"/>
              <a:t>Ensayos con CS </a:t>
            </a:r>
            <a:r>
              <a:rPr lang="es-EC" sz="2400" b="1" dirty="0"/>
              <a:t>(4% w/v) </a:t>
            </a:r>
            <a:r>
              <a:rPr lang="es-EC" sz="2400" b="1" dirty="0" smtClean="0"/>
              <a:t>+ </a:t>
            </a:r>
            <a:r>
              <a:rPr lang="es-EC" sz="2400" b="1" dirty="0"/>
              <a:t>PVA (10% w/v</a:t>
            </a:r>
            <a:r>
              <a:rPr lang="es-EC" sz="2400" b="1" dirty="0" smtClean="0"/>
              <a:t>) constantes </a:t>
            </a:r>
            <a:endParaRPr lang="es-EC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6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0234635"/>
                  </p:ext>
                </p:extLst>
              </p:nvPr>
            </p:nvGraphicFramePr>
            <p:xfrm>
              <a:off x="152402" y="1517835"/>
              <a:ext cx="11383107" cy="52056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94369"/>
                    <a:gridCol w="3794369"/>
                    <a:gridCol w="3794369"/>
                  </a:tblGrid>
                  <a:tr h="4361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800" b="1" i="1" kern="1200" dirty="0" smtClean="0">
                              <a:effectLst/>
                              <a:latin typeface="Calibri" pitchFamily="34" charset="0"/>
                            </a:rPr>
                            <a:t>CS 4% en AA 50% + PVA 10%</a:t>
                          </a:r>
                          <a:endParaRPr lang="es-EC" b="1" i="1" dirty="0">
                            <a:latin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800" b="1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+mn-ea"/>
                              <a:cs typeface="+mn-cs"/>
                            </a:rPr>
                            <a:t>CS 4% en AA 60% + PVA 10%</a:t>
                          </a:r>
                          <a:endParaRPr lang="es-EC" dirty="0">
                            <a:latin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800" b="1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+mn-ea"/>
                              <a:cs typeface="+mn-cs"/>
                            </a:rPr>
                            <a:t>CS 4% en AA 70% + PVA 10%</a:t>
                          </a:r>
                          <a:endParaRPr lang="es-EC" dirty="0">
                            <a:latin typeface="Calibri" pitchFamily="34" charset="0"/>
                          </a:endParaRPr>
                        </a:p>
                      </a:txBody>
                      <a:tcPr/>
                    </a:tc>
                  </a:tr>
                  <a:tr h="603419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>
                              <a:effectLst/>
                              <a:latin typeface="Calibri" pitchFamily="34" charset="0"/>
                            </a:rPr>
                            <a:t>Voltaje </a:t>
                          </a:r>
                          <a:r>
                            <a:rPr lang="es-EC" sz="1200" dirty="0" smtClean="0">
                              <a:effectLst/>
                              <a:latin typeface="Calibri" pitchFamily="34" charset="0"/>
                            </a:rPr>
                            <a:t>: 21.3 kV</a:t>
                          </a:r>
                        </a:p>
                        <a:p>
                          <a:pPr marL="4572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 smtClean="0">
                              <a:effectLst/>
                              <a:latin typeface="Calibri" pitchFamily="34" charset="0"/>
                            </a:rPr>
                            <a:t>Caudal:</a:t>
                          </a:r>
                          <a:r>
                            <a:rPr lang="es-EC" sz="1200" dirty="0" smtClean="0">
                              <a:effectLst/>
                              <a:latin typeface="Calibri" pitchFamily="34" charset="0"/>
                            </a:rPr>
                            <a:t> 0.6 ml/h</a:t>
                          </a:r>
                          <a:endParaRPr lang="es-EC" sz="1600" dirty="0">
                            <a:effectLst/>
                            <a:latin typeface="Calibri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Voltaje: </a:t>
                          </a:r>
                          <a:r>
                            <a:rPr lang="es-EC" sz="1200" dirty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16.5 </a:t>
                          </a:r>
                          <a:r>
                            <a:rPr lang="es-EC" sz="1200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kV</a:t>
                          </a:r>
                        </a:p>
                        <a:p>
                          <a:pPr marL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Caudal: </a:t>
                          </a:r>
                          <a:r>
                            <a:rPr lang="es-EC" sz="1200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0.5 ml/h</a:t>
                          </a:r>
                          <a:endParaRPr lang="es-EC" sz="1200" dirty="0">
                            <a:effectLst/>
                            <a:latin typeface="Calibri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Voltaje:</a:t>
                          </a:r>
                          <a:r>
                            <a:rPr lang="es-EC" sz="1200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s-EC" sz="1200" dirty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18.4 </a:t>
                          </a:r>
                          <a:r>
                            <a:rPr lang="es-EC" sz="1200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kV</a:t>
                          </a:r>
                        </a:p>
                        <a:p>
                          <a:pPr marL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Caudal:</a:t>
                          </a:r>
                          <a:r>
                            <a:rPr lang="es-EC" sz="1200" b="1" baseline="0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s-EC" sz="1200" b="0" baseline="0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0.3 ml/h</a:t>
                          </a:r>
                          <a:endParaRPr lang="es-EC" sz="1200" b="1" dirty="0">
                            <a:effectLst/>
                            <a:latin typeface="Calibri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96780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600" b="1" dirty="0" smtClean="0">
                              <a:effectLst/>
                              <a:latin typeface="Calibri" pitchFamily="34" charset="0"/>
                            </a:rPr>
                            <a:t>Φ</a:t>
                          </a:r>
                          <a:r>
                            <a:rPr lang="es-EC" sz="1600" b="1" dirty="0" smtClean="0">
                              <a:effectLst/>
                              <a:latin typeface="Calibri" pitchFamily="34" charset="0"/>
                            </a:rPr>
                            <a:t>:</a:t>
                          </a:r>
                          <a:r>
                            <a:rPr lang="es-EC" sz="1600" dirty="0" smtClean="0">
                              <a:effectLst/>
                              <a:latin typeface="Calibri" pitchFamily="34" charset="0"/>
                            </a:rPr>
                            <a:t> </a:t>
                          </a:r>
                          <a:r>
                            <a:rPr lang="es-EC" sz="1600" kern="1200" dirty="0" smtClean="0">
                              <a:effectLst/>
                              <a:latin typeface="Calibri" pitchFamily="34" charset="0"/>
                            </a:rPr>
                            <a:t>243</a:t>
                          </a:r>
                          <a:r>
                            <a:rPr lang="es-EC" sz="1600" kern="1200" dirty="0">
                              <a:effectLst/>
                              <a:latin typeface="Calibri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s-EC" sz="1600" kern="1200">
                                  <a:effectLst/>
                                  <a:latin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es-EC" sz="1600" kern="1200" dirty="0">
                              <a:effectLst/>
                              <a:latin typeface="Calibri" pitchFamily="34" charset="0"/>
                            </a:rPr>
                            <a:t> 57 nm</a:t>
                          </a:r>
                          <a:endParaRPr lang="es-EC" sz="1600" dirty="0">
                            <a:effectLst/>
                            <a:latin typeface="Calibri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600" b="1" dirty="0" smtClean="0">
                              <a:effectLst/>
                              <a:latin typeface="Calibri" pitchFamily="34" charset="0"/>
                            </a:rPr>
                            <a:t>Φ</a:t>
                          </a:r>
                          <a:r>
                            <a:rPr lang="es-EC" sz="1600" b="1" dirty="0" smtClean="0">
                              <a:effectLst/>
                              <a:latin typeface="Calibri" pitchFamily="34" charset="0"/>
                            </a:rPr>
                            <a:t>:</a:t>
                          </a:r>
                          <a:r>
                            <a:rPr lang="es-EC" sz="1600" dirty="0" smtClean="0">
                              <a:effectLst/>
                              <a:latin typeface="Calibri" pitchFamily="34" charset="0"/>
                            </a:rPr>
                            <a:t> </a:t>
                          </a:r>
                          <a:r>
                            <a:rPr lang="es-EC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+mn-ea"/>
                              <a:cs typeface="+mn-cs"/>
                            </a:rPr>
                            <a:t>156 </a:t>
                          </a:r>
                          <a14:m>
                            <m:oMath xmlns:m="http://schemas.openxmlformats.org/officeDocument/2006/math">
                              <m:r>
                                <a:rPr lang="es-EC" sz="1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±</m:t>
                              </m:r>
                            </m:oMath>
                          </a14:m>
                          <a:r>
                            <a:rPr lang="es-EC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+mn-ea"/>
                              <a:cs typeface="+mn-cs"/>
                            </a:rPr>
                            <a:t> 27 nm</a:t>
                          </a:r>
                          <a:r>
                            <a:rPr lang="es-EC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+mn-ea"/>
                              <a:cs typeface="+mn-cs"/>
                            </a:rPr>
                            <a:t>.</a:t>
                          </a:r>
                          <a:endParaRPr lang="es-EC" sz="1600" kern="1200" dirty="0"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l-GR" sz="1600" b="1" dirty="0" smtClean="0">
                              <a:effectLst/>
                              <a:latin typeface="Calibri" pitchFamily="34" charset="0"/>
                            </a:rPr>
                            <a:t>Φ</a:t>
                          </a:r>
                          <a:r>
                            <a:rPr lang="es-EC" sz="1600" b="1" dirty="0" smtClean="0">
                              <a:effectLst/>
                              <a:latin typeface="Calibri" pitchFamily="34" charset="0"/>
                            </a:rPr>
                            <a:t>:</a:t>
                          </a:r>
                          <a:r>
                            <a:rPr lang="es-EC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+mn-ea"/>
                              <a:cs typeface="+mn-cs"/>
                            </a:rPr>
                            <a:t>275 </a:t>
                          </a:r>
                          <a14:m>
                            <m:oMath xmlns:m="http://schemas.openxmlformats.org/officeDocument/2006/math">
                              <m:r>
                                <a:rPr lang="es-EC" sz="1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± </m:t>
                              </m:r>
                            </m:oMath>
                          </a14:m>
                          <a:r>
                            <a:rPr lang="es-EC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+mn-ea"/>
                              <a:cs typeface="+mn-cs"/>
                            </a:rPr>
                            <a:t> 39 nm </a:t>
                          </a:r>
                          <a:endParaRPr lang="es-EC" sz="1600" dirty="0">
                            <a:effectLst/>
                            <a:latin typeface="Calibri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769263">
                    <a:tc>
                      <a:txBody>
                        <a:bodyPr/>
                        <a:lstStyle/>
                        <a:p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6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0234635"/>
                  </p:ext>
                </p:extLst>
              </p:nvPr>
            </p:nvGraphicFramePr>
            <p:xfrm>
              <a:off x="152402" y="1517835"/>
              <a:ext cx="11383107" cy="52056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94369"/>
                    <a:gridCol w="3794369"/>
                    <a:gridCol w="3794369"/>
                  </a:tblGrid>
                  <a:tr h="4361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800" b="1" i="1" kern="1200" dirty="0" smtClean="0">
                              <a:effectLst/>
                              <a:latin typeface="Calibri" pitchFamily="34" charset="0"/>
                            </a:rPr>
                            <a:t>CS 4% en AA 50% + PVA 10%</a:t>
                          </a:r>
                          <a:endParaRPr lang="es-EC" b="1" i="1" dirty="0">
                            <a:latin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800" b="1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+mn-ea"/>
                              <a:cs typeface="+mn-cs"/>
                            </a:rPr>
                            <a:t>CS 4% en AA 60% + PVA 10%</a:t>
                          </a:r>
                          <a:endParaRPr lang="es-EC" dirty="0">
                            <a:latin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800" b="1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+mn-ea"/>
                              <a:cs typeface="+mn-cs"/>
                            </a:rPr>
                            <a:t>CS 4% en AA 70% + PVA 10%</a:t>
                          </a:r>
                          <a:endParaRPr lang="es-EC" dirty="0">
                            <a:latin typeface="Calibri" pitchFamily="34" charset="0"/>
                          </a:endParaRPr>
                        </a:p>
                      </a:txBody>
                      <a:tcPr/>
                    </a:tc>
                  </a:tr>
                  <a:tr h="603419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>
                              <a:effectLst/>
                              <a:latin typeface="Calibri" pitchFamily="34" charset="0"/>
                            </a:rPr>
                            <a:t>Voltaje </a:t>
                          </a:r>
                          <a:r>
                            <a:rPr lang="es-EC" sz="1200" dirty="0" smtClean="0">
                              <a:effectLst/>
                              <a:latin typeface="Calibri" pitchFamily="34" charset="0"/>
                            </a:rPr>
                            <a:t>: 21.3 kV</a:t>
                          </a:r>
                        </a:p>
                        <a:p>
                          <a:pPr marL="4572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 smtClean="0">
                              <a:effectLst/>
                              <a:latin typeface="Calibri" pitchFamily="34" charset="0"/>
                            </a:rPr>
                            <a:t>Caudal:</a:t>
                          </a:r>
                          <a:r>
                            <a:rPr lang="es-EC" sz="1200" dirty="0" smtClean="0">
                              <a:effectLst/>
                              <a:latin typeface="Calibri" pitchFamily="34" charset="0"/>
                            </a:rPr>
                            <a:t> 0.6 ml/h</a:t>
                          </a:r>
                          <a:endParaRPr lang="es-EC" sz="1600" dirty="0">
                            <a:effectLst/>
                            <a:latin typeface="Calibri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Voltaje: </a:t>
                          </a:r>
                          <a:r>
                            <a:rPr lang="es-EC" sz="1200" dirty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16.5 </a:t>
                          </a:r>
                          <a:r>
                            <a:rPr lang="es-EC" sz="1200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kV</a:t>
                          </a:r>
                        </a:p>
                        <a:p>
                          <a:pPr marL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Caudal: </a:t>
                          </a:r>
                          <a:r>
                            <a:rPr lang="es-EC" sz="1200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0.5 ml/h</a:t>
                          </a:r>
                          <a:endParaRPr lang="es-EC" sz="1200" dirty="0">
                            <a:effectLst/>
                            <a:latin typeface="Calibri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Voltaje:</a:t>
                          </a:r>
                          <a:r>
                            <a:rPr lang="es-EC" sz="1200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s-EC" sz="1200" dirty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18.4 </a:t>
                          </a:r>
                          <a:r>
                            <a:rPr lang="es-EC" sz="1200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kV</a:t>
                          </a:r>
                        </a:p>
                        <a:p>
                          <a:pPr marL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Caudal:</a:t>
                          </a:r>
                          <a:r>
                            <a:rPr lang="es-EC" sz="1200" b="1" baseline="0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s-EC" sz="1200" b="0" baseline="0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0.3 ml/h</a:t>
                          </a:r>
                          <a:endParaRPr lang="es-EC" sz="1200" b="1" dirty="0">
                            <a:effectLst/>
                            <a:latin typeface="Calibri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9678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t="-270769" r="-200322" b="-95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99839" t="-270769" r="-100000" b="-95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00161" t="-270769" r="-161" b="-950769"/>
                          </a:stretch>
                        </a:blipFill>
                      </a:tcPr>
                    </a:tc>
                  </a:tr>
                  <a:tr h="3769263">
                    <a:tc>
                      <a:txBody>
                        <a:bodyPr/>
                        <a:lstStyle/>
                        <a:p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34" name="33 Imagen"/>
          <p:cNvPicPr/>
          <p:nvPr/>
        </p:nvPicPr>
        <p:blipFill rotWithShape="1">
          <a:blip r:embed="rId3"/>
          <a:srcRect l="1604" r="1872"/>
          <a:stretch/>
        </p:blipFill>
        <p:spPr bwMode="auto">
          <a:xfrm>
            <a:off x="200806" y="3133162"/>
            <a:ext cx="3691256" cy="3197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34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4070864" y="3168877"/>
            <a:ext cx="3513968" cy="3125869"/>
          </a:xfrm>
          <a:prstGeom prst="rect">
            <a:avLst/>
          </a:prstGeom>
        </p:spPr>
      </p:pic>
      <p:pic>
        <p:nvPicPr>
          <p:cNvPr id="36" name="35 Imagen"/>
          <p:cNvPicPr/>
          <p:nvPr/>
        </p:nvPicPr>
        <p:blipFill rotWithShape="1">
          <a:blip r:embed="rId5"/>
          <a:srcRect l="2745" r="2161"/>
          <a:stretch/>
        </p:blipFill>
        <p:spPr>
          <a:xfrm>
            <a:off x="7959969" y="3168877"/>
            <a:ext cx="3387969" cy="312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8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0" y="-17416"/>
            <a:ext cx="69799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Morfológico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-152400" y="694876"/>
            <a:ext cx="11591109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3" algn="ctr"/>
            <a:r>
              <a:rPr lang="es-EC" sz="2400" b="1" dirty="0" smtClean="0"/>
              <a:t>Ensayos con </a:t>
            </a:r>
            <a:r>
              <a:rPr lang="es-EC" sz="2400" b="1" dirty="0"/>
              <a:t> CS (4% w/v) </a:t>
            </a:r>
            <a:r>
              <a:rPr lang="es-EC" sz="2400" b="1" dirty="0" smtClean="0"/>
              <a:t>+ </a:t>
            </a:r>
            <a:r>
              <a:rPr lang="es-EC" sz="2400" b="1" dirty="0"/>
              <a:t>PVA (8% w/v) </a:t>
            </a:r>
            <a:r>
              <a:rPr lang="es-EC" sz="2400" b="1" dirty="0" smtClean="0"/>
              <a:t>constantes </a:t>
            </a:r>
            <a:endParaRPr lang="es-EC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6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7742295"/>
                  </p:ext>
                </p:extLst>
              </p:nvPr>
            </p:nvGraphicFramePr>
            <p:xfrm>
              <a:off x="152402" y="1517835"/>
              <a:ext cx="11383107" cy="52056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94369"/>
                    <a:gridCol w="3794369"/>
                    <a:gridCol w="3794369"/>
                  </a:tblGrid>
                  <a:tr h="4361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800" b="1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+mn-ea"/>
                              <a:cs typeface="+mn-cs"/>
                            </a:rPr>
                            <a:t>CS 4% en AA 50% + PVA 8%</a:t>
                          </a:r>
                          <a:endParaRPr lang="es-EC" b="1" i="1" dirty="0">
                            <a:latin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800" b="1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+mn-ea"/>
                              <a:cs typeface="+mn-cs"/>
                            </a:rPr>
                            <a:t>CS 4% en AA 60% + PVA 8%</a:t>
                          </a:r>
                          <a:endParaRPr lang="es-EC" dirty="0">
                            <a:latin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800" b="1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+mn-ea"/>
                              <a:cs typeface="+mn-cs"/>
                            </a:rPr>
                            <a:t>CS 4% en AA 70% + PVA 8%</a:t>
                          </a:r>
                          <a:endParaRPr lang="es-EC" dirty="0">
                            <a:latin typeface="Calibri" pitchFamily="34" charset="0"/>
                          </a:endParaRPr>
                        </a:p>
                      </a:txBody>
                      <a:tcPr/>
                    </a:tc>
                  </a:tr>
                  <a:tr h="603419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>
                              <a:effectLst/>
                              <a:latin typeface="Calibri" pitchFamily="34" charset="0"/>
                            </a:rPr>
                            <a:t>Voltaje </a:t>
                          </a:r>
                          <a:r>
                            <a:rPr lang="es-EC" sz="1200" dirty="0" smtClean="0">
                              <a:effectLst/>
                              <a:latin typeface="Calibri" pitchFamily="34" charset="0"/>
                            </a:rPr>
                            <a:t>: 16 kV</a:t>
                          </a:r>
                        </a:p>
                        <a:p>
                          <a:pPr marL="4572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 smtClean="0">
                              <a:effectLst/>
                              <a:latin typeface="Calibri" pitchFamily="34" charset="0"/>
                            </a:rPr>
                            <a:t>Caudal:</a:t>
                          </a:r>
                          <a:r>
                            <a:rPr lang="es-EC" sz="1200" dirty="0" smtClean="0">
                              <a:effectLst/>
                              <a:latin typeface="Calibri" pitchFamily="34" charset="0"/>
                            </a:rPr>
                            <a:t> 0.4 ml/h</a:t>
                          </a:r>
                          <a:endParaRPr lang="es-EC" sz="1200" dirty="0">
                            <a:effectLst/>
                            <a:latin typeface="Calibri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Voltaje: </a:t>
                          </a:r>
                          <a:r>
                            <a:rPr lang="es-EC" sz="1200" dirty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16.5 </a:t>
                          </a:r>
                          <a:r>
                            <a:rPr lang="es-EC" sz="1200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kV</a:t>
                          </a:r>
                        </a:p>
                        <a:p>
                          <a:pPr marL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Caudal: </a:t>
                          </a:r>
                          <a:r>
                            <a:rPr lang="es-EC" sz="1200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0.5 ml/h</a:t>
                          </a:r>
                          <a:endParaRPr lang="es-EC" sz="1200" dirty="0">
                            <a:effectLst/>
                            <a:latin typeface="Calibri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Voltaje:</a:t>
                          </a:r>
                          <a:r>
                            <a:rPr lang="es-EC" sz="1200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 18.9 kV</a:t>
                          </a:r>
                        </a:p>
                        <a:p>
                          <a:pPr marL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Caudal:</a:t>
                          </a:r>
                          <a:r>
                            <a:rPr lang="es-EC" sz="1200" b="1" baseline="0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s-EC" sz="1200" b="0" baseline="0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0.4 ml/h</a:t>
                          </a:r>
                          <a:endParaRPr lang="es-EC" sz="1200" b="1" dirty="0">
                            <a:effectLst/>
                            <a:latin typeface="Calibri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96780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600" b="1" dirty="0" smtClean="0">
                              <a:effectLst/>
                              <a:latin typeface="Calibri" pitchFamily="34" charset="0"/>
                            </a:rPr>
                            <a:t>Φ</a:t>
                          </a:r>
                          <a:r>
                            <a:rPr lang="es-EC" sz="1600" b="1" dirty="0" smtClean="0">
                              <a:effectLst/>
                              <a:latin typeface="Calibri" pitchFamily="34" charset="0"/>
                            </a:rPr>
                            <a:t>:</a:t>
                          </a:r>
                          <a:r>
                            <a:rPr lang="es-EC" sz="1600" dirty="0" smtClean="0">
                              <a:effectLst/>
                              <a:latin typeface="Calibri" pitchFamily="34" charset="0"/>
                            </a:rPr>
                            <a:t> </a:t>
                          </a:r>
                          <a:r>
                            <a:rPr lang="es-EC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+mn-ea"/>
                              <a:cs typeface="+mn-cs"/>
                            </a:rPr>
                            <a:t>73 </a:t>
                          </a:r>
                          <a14:m>
                            <m:oMath xmlns:m="http://schemas.openxmlformats.org/officeDocument/2006/math">
                              <m:r>
                                <a:rPr lang="es-EC" sz="1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±</m:t>
                              </m:r>
                            </m:oMath>
                          </a14:m>
                          <a:r>
                            <a:rPr lang="es-EC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+mn-ea"/>
                              <a:cs typeface="+mn-cs"/>
                            </a:rPr>
                            <a:t> 23 nm.</a:t>
                          </a:r>
                          <a:endParaRPr lang="es-EC" sz="1600" dirty="0">
                            <a:effectLst/>
                            <a:latin typeface="Calibri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600" b="1" dirty="0" smtClean="0">
                              <a:effectLst/>
                              <a:latin typeface="Calibri" pitchFamily="34" charset="0"/>
                            </a:rPr>
                            <a:t>Φ</a:t>
                          </a:r>
                          <a:r>
                            <a:rPr lang="es-EC" sz="1600" b="1" dirty="0" smtClean="0">
                              <a:effectLst/>
                              <a:latin typeface="Calibri" pitchFamily="34" charset="0"/>
                            </a:rPr>
                            <a:t>:</a:t>
                          </a:r>
                          <a:r>
                            <a:rPr lang="es-EC" sz="1600" dirty="0" smtClean="0">
                              <a:effectLst/>
                              <a:latin typeface="Calibri" pitchFamily="34" charset="0"/>
                            </a:rPr>
                            <a:t> </a:t>
                          </a:r>
                          <a:r>
                            <a:rPr lang="es-EC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+mn-ea"/>
                              <a:cs typeface="+mn-cs"/>
                            </a:rPr>
                            <a:t>187 </a:t>
                          </a:r>
                          <a14:m>
                            <m:oMath xmlns:m="http://schemas.openxmlformats.org/officeDocument/2006/math">
                              <m:r>
                                <a:rPr lang="es-EC" sz="1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±</m:t>
                              </m:r>
                            </m:oMath>
                          </a14:m>
                          <a:r>
                            <a:rPr lang="es-EC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+mn-ea"/>
                              <a:cs typeface="+mn-cs"/>
                            </a:rPr>
                            <a:t> 35 nm.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l-GR" sz="1600" b="1" dirty="0" smtClean="0">
                              <a:effectLst/>
                              <a:latin typeface="Calibri" pitchFamily="34" charset="0"/>
                            </a:rPr>
                            <a:t>Φ</a:t>
                          </a:r>
                          <a:r>
                            <a:rPr lang="es-EC" sz="1600" b="1" dirty="0" smtClean="0">
                              <a:effectLst/>
                              <a:latin typeface="Calibri" pitchFamily="34" charset="0"/>
                            </a:rPr>
                            <a:t>:</a:t>
                          </a:r>
                          <a:r>
                            <a:rPr lang="es-EC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+mn-ea"/>
                              <a:cs typeface="+mn-cs"/>
                            </a:rPr>
                            <a:t>91 </a:t>
                          </a:r>
                          <a14:m>
                            <m:oMath xmlns:m="http://schemas.openxmlformats.org/officeDocument/2006/math">
                              <m:r>
                                <a:rPr lang="es-EC" sz="1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±</m:t>
                              </m:r>
                            </m:oMath>
                          </a14:m>
                          <a:r>
                            <a:rPr lang="es-EC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+mn-ea"/>
                              <a:cs typeface="+mn-cs"/>
                            </a:rPr>
                            <a:t> 24 nm</a:t>
                          </a:r>
                          <a:endParaRPr lang="es-EC" sz="1600" dirty="0">
                            <a:effectLst/>
                            <a:latin typeface="Calibri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769263">
                    <a:tc>
                      <a:txBody>
                        <a:bodyPr/>
                        <a:lstStyle/>
                        <a:p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6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7742295"/>
                  </p:ext>
                </p:extLst>
              </p:nvPr>
            </p:nvGraphicFramePr>
            <p:xfrm>
              <a:off x="152402" y="1517835"/>
              <a:ext cx="11383107" cy="52056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94369"/>
                    <a:gridCol w="3794369"/>
                    <a:gridCol w="3794369"/>
                  </a:tblGrid>
                  <a:tr h="4361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800" b="1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+mn-ea"/>
                              <a:cs typeface="+mn-cs"/>
                            </a:rPr>
                            <a:t>CS 4% en AA 50% + PVA 8%</a:t>
                          </a:r>
                          <a:endParaRPr lang="es-EC" b="1" i="1" dirty="0">
                            <a:latin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800" b="1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+mn-ea"/>
                              <a:cs typeface="+mn-cs"/>
                            </a:rPr>
                            <a:t>CS 4% en AA 60% + PVA 8%</a:t>
                          </a:r>
                          <a:endParaRPr lang="es-EC" dirty="0">
                            <a:latin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800" b="1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+mn-ea"/>
                              <a:cs typeface="+mn-cs"/>
                            </a:rPr>
                            <a:t>CS 4% en AA 70% + PVA 8%</a:t>
                          </a:r>
                          <a:endParaRPr lang="es-EC" dirty="0">
                            <a:latin typeface="Calibri" pitchFamily="34" charset="0"/>
                          </a:endParaRPr>
                        </a:p>
                      </a:txBody>
                      <a:tcPr/>
                    </a:tc>
                  </a:tr>
                  <a:tr h="603419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>
                              <a:effectLst/>
                              <a:latin typeface="Calibri" pitchFamily="34" charset="0"/>
                            </a:rPr>
                            <a:t>Voltaje </a:t>
                          </a:r>
                          <a:r>
                            <a:rPr lang="es-EC" sz="1200" dirty="0" smtClean="0">
                              <a:effectLst/>
                              <a:latin typeface="Calibri" pitchFamily="34" charset="0"/>
                            </a:rPr>
                            <a:t>: 16 kV</a:t>
                          </a:r>
                        </a:p>
                        <a:p>
                          <a:pPr marL="4572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 smtClean="0">
                              <a:effectLst/>
                              <a:latin typeface="Calibri" pitchFamily="34" charset="0"/>
                            </a:rPr>
                            <a:t>Caudal:</a:t>
                          </a:r>
                          <a:r>
                            <a:rPr lang="es-EC" sz="1200" dirty="0" smtClean="0">
                              <a:effectLst/>
                              <a:latin typeface="Calibri" pitchFamily="34" charset="0"/>
                            </a:rPr>
                            <a:t> 0.4 ml/h</a:t>
                          </a:r>
                          <a:endParaRPr lang="es-EC" sz="1200" dirty="0">
                            <a:effectLst/>
                            <a:latin typeface="Calibri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Voltaje: </a:t>
                          </a:r>
                          <a:r>
                            <a:rPr lang="es-EC" sz="1200" dirty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16.5 </a:t>
                          </a:r>
                          <a:r>
                            <a:rPr lang="es-EC" sz="1200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kV</a:t>
                          </a:r>
                        </a:p>
                        <a:p>
                          <a:pPr marL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Caudal: </a:t>
                          </a:r>
                          <a:r>
                            <a:rPr lang="es-EC" sz="1200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0.5 ml/h</a:t>
                          </a:r>
                          <a:endParaRPr lang="es-EC" sz="1200" dirty="0">
                            <a:effectLst/>
                            <a:latin typeface="Calibri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Voltaje:</a:t>
                          </a:r>
                          <a:r>
                            <a:rPr lang="es-EC" sz="1200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 18.9 kV</a:t>
                          </a:r>
                        </a:p>
                        <a:p>
                          <a:pPr marL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Caudal:</a:t>
                          </a:r>
                          <a:r>
                            <a:rPr lang="es-EC" sz="1200" b="1" baseline="0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s-EC" sz="1200" b="0" baseline="0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0.4 ml/h</a:t>
                          </a:r>
                          <a:endParaRPr lang="es-EC" sz="1200" b="1" dirty="0">
                            <a:effectLst/>
                            <a:latin typeface="Calibri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9678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t="-270769" r="-200322" b="-95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99839" t="-270769" r="-100000" b="-95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00161" t="-270769" r="-161" b="-950769"/>
                          </a:stretch>
                        </a:blipFill>
                      </a:tcPr>
                    </a:tc>
                  </a:tr>
                  <a:tr h="3769263">
                    <a:tc>
                      <a:txBody>
                        <a:bodyPr/>
                        <a:lstStyle/>
                        <a:p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8" name="7 Imagen"/>
          <p:cNvPicPr/>
          <p:nvPr/>
        </p:nvPicPr>
        <p:blipFill rotWithShape="1">
          <a:blip r:embed="rId3"/>
          <a:srcRect l="2230" r="3111"/>
          <a:stretch/>
        </p:blipFill>
        <p:spPr>
          <a:xfrm>
            <a:off x="316523" y="3168877"/>
            <a:ext cx="3516924" cy="3125870"/>
          </a:xfrm>
          <a:prstGeom prst="rect">
            <a:avLst/>
          </a:prstGeom>
        </p:spPr>
      </p:pic>
      <p:pic>
        <p:nvPicPr>
          <p:cNvPr id="9" name="8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4065977" y="3179693"/>
            <a:ext cx="3542299" cy="3125870"/>
          </a:xfrm>
          <a:prstGeom prst="rect">
            <a:avLst/>
          </a:prstGeom>
        </p:spPr>
      </p:pic>
      <p:pic>
        <p:nvPicPr>
          <p:cNvPr id="10" name="9 Imagen"/>
          <p:cNvPicPr/>
          <p:nvPr/>
        </p:nvPicPr>
        <p:blipFill>
          <a:blip r:embed="rId5"/>
          <a:stretch>
            <a:fillRect/>
          </a:stretch>
        </p:blipFill>
        <p:spPr>
          <a:xfrm>
            <a:off x="7842737" y="3168878"/>
            <a:ext cx="3595971" cy="317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1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320" y="0"/>
            <a:ext cx="10515600" cy="838200"/>
          </a:xfrm>
        </p:spPr>
        <p:txBody>
          <a:bodyPr>
            <a:normAutofit/>
          </a:bodyPr>
          <a:lstStyle/>
          <a:p>
            <a:r>
              <a:rPr lang="es-EC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Índice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76746" y="1042851"/>
            <a:ext cx="7110153" cy="56464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C" sz="2800" dirty="0" smtClean="0">
                <a:solidFill>
                  <a:schemeClr val="bg2">
                    <a:lumMod val="25000"/>
                  </a:schemeClr>
                </a:solidFill>
              </a:rPr>
              <a:t> Objetivos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sz="2800" dirty="0" smtClean="0">
                <a:solidFill>
                  <a:schemeClr val="bg2">
                    <a:lumMod val="25000"/>
                  </a:schemeClr>
                </a:solidFill>
              </a:rPr>
              <a:t>Justificación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sz="2800" dirty="0" smtClean="0">
                <a:solidFill>
                  <a:schemeClr val="bg2">
                    <a:lumMod val="25000"/>
                  </a:schemeClr>
                </a:solidFill>
              </a:rPr>
              <a:t>Alcance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sz="2800" dirty="0" smtClean="0">
                <a:solidFill>
                  <a:schemeClr val="bg2">
                    <a:lumMod val="25000"/>
                  </a:schemeClr>
                </a:solidFill>
              </a:rPr>
              <a:t>Marco Teórico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sz="2800" dirty="0" smtClean="0">
                <a:solidFill>
                  <a:schemeClr val="bg2">
                    <a:lumMod val="25000"/>
                  </a:schemeClr>
                </a:solidFill>
              </a:rPr>
              <a:t>Experimentación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sz="2800" dirty="0" smtClean="0">
                <a:solidFill>
                  <a:schemeClr val="bg2">
                    <a:lumMod val="25000"/>
                  </a:schemeClr>
                </a:solidFill>
              </a:rPr>
              <a:t>Análisis de Resultados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sz="2800" dirty="0" smtClean="0">
                <a:solidFill>
                  <a:schemeClr val="bg2">
                    <a:lumMod val="25000"/>
                  </a:schemeClr>
                </a:solidFill>
              </a:rPr>
              <a:t>Conclusiones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sz="2800" dirty="0" smtClean="0">
                <a:solidFill>
                  <a:schemeClr val="bg2">
                    <a:lumMod val="25000"/>
                  </a:schemeClr>
                </a:solidFill>
              </a:rPr>
              <a:t>Recomendaciones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sz="2800" dirty="0" smtClean="0">
                <a:solidFill>
                  <a:schemeClr val="bg2">
                    <a:lumMod val="25000"/>
                  </a:schemeClr>
                </a:solidFill>
              </a:rPr>
              <a:t>Trabajos Futuros</a:t>
            </a:r>
          </a:p>
        </p:txBody>
      </p:sp>
    </p:spTree>
    <p:extLst>
      <p:ext uri="{BB962C8B-B14F-4D97-AF65-F5344CB8AC3E}">
        <p14:creationId xmlns:p14="http://schemas.microsoft.com/office/powerpoint/2010/main" val="275129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0" y="-17416"/>
            <a:ext cx="69799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Morfológico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-152400" y="694876"/>
            <a:ext cx="11591109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3" algn="ctr"/>
            <a:r>
              <a:rPr lang="es-EC" sz="2400" b="1" dirty="0" smtClean="0"/>
              <a:t>Ensayos con </a:t>
            </a:r>
            <a:r>
              <a:rPr lang="es-EC" sz="2400" b="1" dirty="0"/>
              <a:t> PVA (10% w/v) </a:t>
            </a:r>
            <a:r>
              <a:rPr lang="es-EC" sz="2400" b="1" dirty="0" smtClean="0"/>
              <a:t>y ácido </a:t>
            </a:r>
            <a:r>
              <a:rPr lang="es-EC" sz="2400" b="1" dirty="0"/>
              <a:t>acético (70% v/v</a:t>
            </a:r>
            <a:r>
              <a:rPr lang="es-EC" sz="2400" b="1" dirty="0" smtClean="0"/>
              <a:t>) constantes </a:t>
            </a:r>
            <a:endParaRPr lang="es-EC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6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6699195"/>
                  </p:ext>
                </p:extLst>
              </p:nvPr>
            </p:nvGraphicFramePr>
            <p:xfrm>
              <a:off x="2042757" y="1558564"/>
              <a:ext cx="7588738" cy="52056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94369"/>
                    <a:gridCol w="3794369"/>
                  </a:tblGrid>
                  <a:tr h="4361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800" b="1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+mn-ea"/>
                              <a:cs typeface="+mn-cs"/>
                            </a:rPr>
                            <a:t>CS 2% en AA 70% + PVA 10%</a:t>
                          </a:r>
                          <a:endParaRPr lang="es-EC" b="1" i="1" dirty="0">
                            <a:latin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800" b="1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+mn-ea"/>
                              <a:cs typeface="+mn-cs"/>
                            </a:rPr>
                            <a:t>CS 6% en AA 70% + PVA 10%</a:t>
                          </a:r>
                          <a:endParaRPr lang="es-EC" dirty="0">
                            <a:latin typeface="Calibri" pitchFamily="34" charset="0"/>
                          </a:endParaRPr>
                        </a:p>
                      </a:txBody>
                      <a:tcPr/>
                    </a:tc>
                  </a:tr>
                  <a:tr h="603419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>
                              <a:effectLst/>
                              <a:latin typeface="Calibri" pitchFamily="34" charset="0"/>
                            </a:rPr>
                            <a:t>Voltaje </a:t>
                          </a:r>
                          <a:r>
                            <a:rPr lang="es-EC" sz="1200" dirty="0" smtClean="0">
                              <a:effectLst/>
                              <a:latin typeface="Calibri" pitchFamily="34" charset="0"/>
                            </a:rPr>
                            <a:t>: 15.3 kV</a:t>
                          </a:r>
                        </a:p>
                        <a:p>
                          <a:pPr marL="4572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 smtClean="0">
                              <a:effectLst/>
                              <a:latin typeface="Calibri" pitchFamily="34" charset="0"/>
                            </a:rPr>
                            <a:t>Caudal:</a:t>
                          </a:r>
                          <a:r>
                            <a:rPr lang="es-EC" sz="1200" dirty="0" smtClean="0">
                              <a:effectLst/>
                              <a:latin typeface="Calibri" pitchFamily="34" charset="0"/>
                            </a:rPr>
                            <a:t> 0.35 ml/h</a:t>
                          </a:r>
                          <a:endParaRPr lang="es-EC" sz="1200" dirty="0">
                            <a:effectLst/>
                            <a:latin typeface="Calibri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Voltaje: </a:t>
                          </a:r>
                          <a:r>
                            <a:rPr lang="es-EC" sz="1200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19.6 kV</a:t>
                          </a:r>
                        </a:p>
                        <a:p>
                          <a:pPr marL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Caudal: </a:t>
                          </a:r>
                          <a:r>
                            <a:rPr lang="es-EC" sz="1200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0.2 ml/h</a:t>
                          </a:r>
                          <a:endParaRPr lang="es-EC" sz="1200" dirty="0">
                            <a:effectLst/>
                            <a:latin typeface="Calibri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96780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600" b="1" dirty="0" smtClean="0">
                              <a:effectLst/>
                              <a:latin typeface="Calibri" pitchFamily="34" charset="0"/>
                            </a:rPr>
                            <a:t>Φ</a:t>
                          </a:r>
                          <a:r>
                            <a:rPr lang="es-EC" sz="1600" b="1" dirty="0" smtClean="0">
                              <a:effectLst/>
                              <a:latin typeface="Calibri" pitchFamily="34" charset="0"/>
                            </a:rPr>
                            <a:t>:</a:t>
                          </a:r>
                          <a:r>
                            <a:rPr lang="es-EC" sz="1600" dirty="0" smtClean="0">
                              <a:effectLst/>
                              <a:latin typeface="Calibri" pitchFamily="34" charset="0"/>
                            </a:rPr>
                            <a:t> </a:t>
                          </a:r>
                          <a:r>
                            <a:rPr lang="es-EC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+mn-ea"/>
                              <a:cs typeface="+mn-cs"/>
                            </a:rPr>
                            <a:t>234 </a:t>
                          </a:r>
                          <a14:m>
                            <m:oMath xmlns:m="http://schemas.openxmlformats.org/officeDocument/2006/math">
                              <m:r>
                                <a:rPr lang="es-EC" sz="1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±</m:t>
                              </m:r>
                            </m:oMath>
                          </a14:m>
                          <a:r>
                            <a:rPr lang="es-EC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+mn-ea"/>
                              <a:cs typeface="+mn-cs"/>
                            </a:rPr>
                            <a:t> 59 nm</a:t>
                          </a:r>
                          <a:endParaRPr lang="es-EC" sz="1600" dirty="0">
                            <a:effectLst/>
                            <a:latin typeface="Calibri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600" b="1" dirty="0" smtClean="0">
                              <a:effectLst/>
                              <a:latin typeface="Calibri" pitchFamily="34" charset="0"/>
                            </a:rPr>
                            <a:t>Φ</a:t>
                          </a:r>
                          <a:r>
                            <a:rPr lang="es-EC" sz="1600" b="1" dirty="0" smtClean="0">
                              <a:effectLst/>
                              <a:latin typeface="Calibri" pitchFamily="34" charset="0"/>
                            </a:rPr>
                            <a:t>:</a:t>
                          </a:r>
                          <a:r>
                            <a:rPr lang="es-EC" sz="1600" dirty="0" smtClean="0">
                              <a:effectLst/>
                              <a:latin typeface="Calibri" pitchFamily="34" charset="0"/>
                            </a:rPr>
                            <a:t> </a:t>
                          </a:r>
                          <a:r>
                            <a:rPr lang="es-EC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+mn-ea"/>
                              <a:cs typeface="+mn-cs"/>
                            </a:rPr>
                            <a:t>240 </a:t>
                          </a:r>
                          <a14:m>
                            <m:oMath xmlns:m="http://schemas.openxmlformats.org/officeDocument/2006/math">
                              <m:r>
                                <a:rPr lang="es-EC" sz="1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±</m:t>
                              </m:r>
                            </m:oMath>
                          </a14:m>
                          <a:r>
                            <a:rPr lang="es-EC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+mn-ea"/>
                              <a:cs typeface="+mn-cs"/>
                            </a:rPr>
                            <a:t> 56 nm</a:t>
                          </a:r>
                        </a:p>
                      </a:txBody>
                      <a:tcPr marL="68580" marR="68580" marT="0" marB="0"/>
                    </a:tc>
                  </a:tr>
                  <a:tr h="3769263">
                    <a:tc>
                      <a:txBody>
                        <a:bodyPr/>
                        <a:lstStyle/>
                        <a:p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6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6699195"/>
                  </p:ext>
                </p:extLst>
              </p:nvPr>
            </p:nvGraphicFramePr>
            <p:xfrm>
              <a:off x="2042757" y="1558564"/>
              <a:ext cx="7588738" cy="52056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94369"/>
                    <a:gridCol w="3794369"/>
                  </a:tblGrid>
                  <a:tr h="4361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800" b="1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+mn-ea"/>
                              <a:cs typeface="+mn-cs"/>
                            </a:rPr>
                            <a:t>CS 2% en AA 70% + PVA 10%</a:t>
                          </a:r>
                          <a:endParaRPr lang="es-EC" b="1" i="1" dirty="0">
                            <a:latin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800" b="1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+mn-ea"/>
                              <a:cs typeface="+mn-cs"/>
                            </a:rPr>
                            <a:t>CS 6% en AA 70% + PVA 10%</a:t>
                          </a:r>
                          <a:endParaRPr lang="es-EC" dirty="0">
                            <a:latin typeface="Calibri" pitchFamily="34" charset="0"/>
                          </a:endParaRPr>
                        </a:p>
                      </a:txBody>
                      <a:tcPr/>
                    </a:tc>
                  </a:tr>
                  <a:tr h="603419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>
                              <a:effectLst/>
                              <a:latin typeface="Calibri" pitchFamily="34" charset="0"/>
                            </a:rPr>
                            <a:t>Voltaje </a:t>
                          </a:r>
                          <a:r>
                            <a:rPr lang="es-EC" sz="1200" dirty="0" smtClean="0">
                              <a:effectLst/>
                              <a:latin typeface="Calibri" pitchFamily="34" charset="0"/>
                            </a:rPr>
                            <a:t>: 15.3 kV</a:t>
                          </a:r>
                        </a:p>
                        <a:p>
                          <a:pPr marL="4572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 smtClean="0">
                              <a:effectLst/>
                              <a:latin typeface="Calibri" pitchFamily="34" charset="0"/>
                            </a:rPr>
                            <a:t>Caudal:</a:t>
                          </a:r>
                          <a:r>
                            <a:rPr lang="es-EC" sz="1200" dirty="0" smtClean="0">
                              <a:effectLst/>
                              <a:latin typeface="Calibri" pitchFamily="34" charset="0"/>
                            </a:rPr>
                            <a:t> 0.35 ml/h</a:t>
                          </a:r>
                          <a:endParaRPr lang="es-EC" sz="1200" dirty="0">
                            <a:effectLst/>
                            <a:latin typeface="Calibri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Voltaje: </a:t>
                          </a:r>
                          <a:r>
                            <a:rPr lang="es-EC" sz="1200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19.6 kV</a:t>
                          </a:r>
                        </a:p>
                        <a:p>
                          <a:pPr marL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Caudal: </a:t>
                          </a:r>
                          <a:r>
                            <a:rPr lang="es-EC" sz="1200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0.2 ml/h</a:t>
                          </a:r>
                          <a:endParaRPr lang="es-EC" sz="1200" dirty="0">
                            <a:effectLst/>
                            <a:latin typeface="Calibri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9678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t="-270769" r="-99839" b="-95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161" t="-270769" b="-950769"/>
                          </a:stretch>
                        </a:blipFill>
                      </a:tcPr>
                    </a:tc>
                  </a:tr>
                  <a:tr h="3769263">
                    <a:tc>
                      <a:txBody>
                        <a:bodyPr/>
                        <a:lstStyle/>
                        <a:p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11" name="10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2193303" y="3076575"/>
            <a:ext cx="3449851" cy="3464902"/>
          </a:xfrm>
          <a:prstGeom prst="rect">
            <a:avLst/>
          </a:prstGeom>
        </p:spPr>
      </p:pic>
      <p:pic>
        <p:nvPicPr>
          <p:cNvPr id="12" name="11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6166339" y="3076575"/>
            <a:ext cx="3141784" cy="346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6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0" y="-17416"/>
            <a:ext cx="69799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Morfológico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-152400" y="694876"/>
            <a:ext cx="11591109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3" algn="ctr"/>
            <a:r>
              <a:rPr lang="es-EC" sz="2400" b="1" dirty="0" smtClean="0"/>
              <a:t>Ensayos con </a:t>
            </a:r>
            <a:r>
              <a:rPr lang="es-EC" sz="2400" b="1" dirty="0"/>
              <a:t> PVA (10% w/v) </a:t>
            </a:r>
            <a:r>
              <a:rPr lang="es-EC" sz="2400" b="1" dirty="0" smtClean="0"/>
              <a:t>y ácido </a:t>
            </a:r>
            <a:r>
              <a:rPr lang="es-EC" sz="2400" b="1" dirty="0"/>
              <a:t>acético (70% v/v</a:t>
            </a:r>
            <a:r>
              <a:rPr lang="es-EC" sz="2400" b="1" dirty="0" smtClean="0"/>
              <a:t>) constantes </a:t>
            </a:r>
            <a:endParaRPr lang="es-EC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6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6248154"/>
                  </p:ext>
                </p:extLst>
              </p:nvPr>
            </p:nvGraphicFramePr>
            <p:xfrm>
              <a:off x="2042757" y="1558564"/>
              <a:ext cx="7588738" cy="52056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94369"/>
                    <a:gridCol w="3794369"/>
                  </a:tblGrid>
                  <a:tr h="4361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800" b="1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+mn-ea"/>
                              <a:cs typeface="+mn-cs"/>
                            </a:rPr>
                            <a:t>CS 8% en AA 70% + PVA 10%</a:t>
                          </a:r>
                          <a:endParaRPr lang="es-EC" b="1" i="1" dirty="0">
                            <a:latin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800" b="1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+mn-ea"/>
                              <a:cs typeface="+mn-cs"/>
                            </a:rPr>
                            <a:t>CS 10% en AA 70% + PVA 10%</a:t>
                          </a:r>
                          <a:endParaRPr lang="es-EC" dirty="0">
                            <a:latin typeface="Calibri" pitchFamily="34" charset="0"/>
                          </a:endParaRPr>
                        </a:p>
                      </a:txBody>
                      <a:tcPr/>
                    </a:tc>
                  </a:tr>
                  <a:tr h="603419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>
                              <a:effectLst/>
                              <a:latin typeface="Calibri" pitchFamily="34" charset="0"/>
                            </a:rPr>
                            <a:t>Voltaje </a:t>
                          </a:r>
                          <a:r>
                            <a:rPr lang="es-EC" sz="1200" dirty="0" smtClean="0">
                              <a:effectLst/>
                              <a:latin typeface="Calibri" pitchFamily="34" charset="0"/>
                            </a:rPr>
                            <a:t>: 18.4 kV</a:t>
                          </a:r>
                        </a:p>
                        <a:p>
                          <a:pPr marL="4572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 smtClean="0">
                              <a:effectLst/>
                              <a:latin typeface="Calibri" pitchFamily="34" charset="0"/>
                            </a:rPr>
                            <a:t>Caudal:</a:t>
                          </a:r>
                          <a:r>
                            <a:rPr lang="es-EC" sz="1200" dirty="0" smtClean="0">
                              <a:effectLst/>
                              <a:latin typeface="Calibri" pitchFamily="34" charset="0"/>
                            </a:rPr>
                            <a:t> 0.2 ml/h</a:t>
                          </a:r>
                          <a:endParaRPr lang="es-EC" sz="1200" dirty="0">
                            <a:effectLst/>
                            <a:latin typeface="Calibri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Voltaje: </a:t>
                          </a:r>
                          <a:r>
                            <a:rPr lang="es-EC" sz="1200" b="0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21.1 </a:t>
                          </a:r>
                          <a:r>
                            <a:rPr lang="es-EC" sz="1200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kV</a:t>
                          </a:r>
                        </a:p>
                        <a:p>
                          <a:pPr marL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Caudal: </a:t>
                          </a:r>
                          <a:r>
                            <a:rPr lang="es-EC" sz="1200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0.1 ml/h</a:t>
                          </a:r>
                          <a:endParaRPr lang="es-EC" sz="1200" dirty="0">
                            <a:effectLst/>
                            <a:latin typeface="Calibri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96780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600" b="1" dirty="0" smtClean="0">
                              <a:effectLst/>
                              <a:latin typeface="Calibri" pitchFamily="34" charset="0"/>
                            </a:rPr>
                            <a:t>Φ</a:t>
                          </a:r>
                          <a:r>
                            <a:rPr lang="es-EC" sz="1600" b="1" dirty="0" smtClean="0">
                              <a:effectLst/>
                              <a:latin typeface="Calibri" pitchFamily="34" charset="0"/>
                            </a:rPr>
                            <a:t>:</a:t>
                          </a:r>
                          <a:r>
                            <a:rPr lang="es-EC" sz="1600" dirty="0" smtClean="0">
                              <a:effectLst/>
                              <a:latin typeface="Calibri" pitchFamily="34" charset="0"/>
                            </a:rPr>
                            <a:t> </a:t>
                          </a:r>
                          <a:r>
                            <a:rPr lang="es-EC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+mn-ea"/>
                              <a:cs typeface="+mn-cs"/>
                            </a:rPr>
                            <a:t>364 </a:t>
                          </a:r>
                          <a14:m>
                            <m:oMath xmlns:m="http://schemas.openxmlformats.org/officeDocument/2006/math">
                              <m:r>
                                <a:rPr lang="es-EC" sz="1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±</m:t>
                              </m:r>
                            </m:oMath>
                          </a14:m>
                          <a:r>
                            <a:rPr lang="es-EC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+mn-ea"/>
                              <a:cs typeface="+mn-cs"/>
                            </a:rPr>
                            <a:t> 57 nm </a:t>
                          </a:r>
                          <a:endParaRPr lang="es-EC" sz="1600" dirty="0">
                            <a:effectLst/>
                            <a:latin typeface="Calibri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600" b="1" dirty="0" smtClean="0">
                              <a:effectLst/>
                              <a:latin typeface="Calibri" pitchFamily="34" charset="0"/>
                            </a:rPr>
                            <a:t>Φ</a:t>
                          </a:r>
                          <a:r>
                            <a:rPr lang="es-EC" sz="1600" b="1" dirty="0" smtClean="0">
                              <a:effectLst/>
                              <a:latin typeface="Calibri" pitchFamily="34" charset="0"/>
                            </a:rPr>
                            <a:t>:</a:t>
                          </a:r>
                          <a:r>
                            <a:rPr lang="es-EC" sz="1600" dirty="0" smtClean="0">
                              <a:effectLst/>
                              <a:latin typeface="Calibri" pitchFamily="34" charset="0"/>
                            </a:rPr>
                            <a:t> </a:t>
                          </a:r>
                          <a:r>
                            <a:rPr lang="es-EC" sz="1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+mn-ea"/>
                              <a:cs typeface="+mn-cs"/>
                            </a:rPr>
                            <a:t>209 </a:t>
                          </a:r>
                          <a14:m>
                            <m:oMath xmlns:m="http://schemas.openxmlformats.org/officeDocument/2006/math">
                              <m:r>
                                <a:rPr lang="es-EC" sz="1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±</m:t>
                              </m:r>
                            </m:oMath>
                          </a14:m>
                          <a:r>
                            <a:rPr lang="es-EC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+mn-ea"/>
                              <a:cs typeface="+mn-cs"/>
                            </a:rPr>
                            <a:t> 48 nm.</a:t>
                          </a:r>
                        </a:p>
                      </a:txBody>
                      <a:tcPr marL="68580" marR="68580" marT="0" marB="0"/>
                    </a:tc>
                  </a:tr>
                  <a:tr h="3769263">
                    <a:tc>
                      <a:txBody>
                        <a:bodyPr/>
                        <a:lstStyle/>
                        <a:p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6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6248154"/>
                  </p:ext>
                </p:extLst>
              </p:nvPr>
            </p:nvGraphicFramePr>
            <p:xfrm>
              <a:off x="2042757" y="1558564"/>
              <a:ext cx="7588738" cy="52056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94369"/>
                    <a:gridCol w="3794369"/>
                  </a:tblGrid>
                  <a:tr h="4361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800" b="1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+mn-ea"/>
                              <a:cs typeface="+mn-cs"/>
                            </a:rPr>
                            <a:t>CS 8% en AA 70% + PVA 10%</a:t>
                          </a:r>
                          <a:endParaRPr lang="es-EC" b="1" i="1" dirty="0">
                            <a:latin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800" b="1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+mn-ea"/>
                              <a:cs typeface="+mn-cs"/>
                            </a:rPr>
                            <a:t>CS 10% en AA 70% + PVA 10%</a:t>
                          </a:r>
                          <a:endParaRPr lang="es-EC" dirty="0">
                            <a:latin typeface="Calibri" pitchFamily="34" charset="0"/>
                          </a:endParaRPr>
                        </a:p>
                      </a:txBody>
                      <a:tcPr/>
                    </a:tc>
                  </a:tr>
                  <a:tr h="603419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>
                              <a:effectLst/>
                              <a:latin typeface="Calibri" pitchFamily="34" charset="0"/>
                            </a:rPr>
                            <a:t>Voltaje </a:t>
                          </a:r>
                          <a:r>
                            <a:rPr lang="es-EC" sz="1200" dirty="0" smtClean="0">
                              <a:effectLst/>
                              <a:latin typeface="Calibri" pitchFamily="34" charset="0"/>
                            </a:rPr>
                            <a:t>: 18.4 kV</a:t>
                          </a:r>
                        </a:p>
                        <a:p>
                          <a:pPr marL="4572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 smtClean="0">
                              <a:effectLst/>
                              <a:latin typeface="Calibri" pitchFamily="34" charset="0"/>
                            </a:rPr>
                            <a:t>Caudal:</a:t>
                          </a:r>
                          <a:r>
                            <a:rPr lang="es-EC" sz="1200" dirty="0" smtClean="0">
                              <a:effectLst/>
                              <a:latin typeface="Calibri" pitchFamily="34" charset="0"/>
                            </a:rPr>
                            <a:t> 0.2 ml/h</a:t>
                          </a:r>
                          <a:endParaRPr lang="es-EC" sz="1200" dirty="0">
                            <a:effectLst/>
                            <a:latin typeface="Calibri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Voltaje: </a:t>
                          </a:r>
                          <a:r>
                            <a:rPr lang="es-EC" sz="1200" b="0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21.1 </a:t>
                          </a:r>
                          <a:r>
                            <a:rPr lang="es-EC" sz="1200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kV</a:t>
                          </a:r>
                        </a:p>
                        <a:p>
                          <a:pPr marL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Caudal: </a:t>
                          </a:r>
                          <a:r>
                            <a:rPr lang="es-EC" sz="1200" dirty="0" smtClean="0">
                              <a:effectLst/>
                              <a:latin typeface="Calibri" pitchFamily="34" charset="0"/>
                              <a:ea typeface="Calibri"/>
                              <a:cs typeface="Times New Roman"/>
                            </a:rPr>
                            <a:t>0.1 ml/h</a:t>
                          </a:r>
                          <a:endParaRPr lang="es-EC" sz="1200" dirty="0">
                            <a:effectLst/>
                            <a:latin typeface="Calibri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9678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t="-270769" r="-99839" b="-95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161" t="-270769" b="-950769"/>
                          </a:stretch>
                        </a:blipFill>
                      </a:tcPr>
                    </a:tc>
                  </a:tr>
                  <a:tr h="3769263">
                    <a:tc>
                      <a:txBody>
                        <a:bodyPr/>
                        <a:lstStyle/>
                        <a:p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8" name="7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2390049" y="3076575"/>
            <a:ext cx="3253105" cy="3640455"/>
          </a:xfrm>
          <a:prstGeom prst="rect">
            <a:avLst/>
          </a:prstGeom>
        </p:spPr>
      </p:pic>
      <p:pic>
        <p:nvPicPr>
          <p:cNvPr id="9" name="8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6190566" y="3076575"/>
            <a:ext cx="3340296" cy="364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7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0" y="-17416"/>
            <a:ext cx="69799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Morfológico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-304801" y="707443"/>
            <a:ext cx="11591109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3" algn="ctr"/>
            <a:r>
              <a:rPr lang="es-EC" sz="2800" b="1" u="sng" dirty="0" smtClean="0"/>
              <a:t>Variando los parámetros del proceso </a:t>
            </a:r>
            <a:endParaRPr lang="es-EC" sz="2400" u="sng" dirty="0"/>
          </a:p>
        </p:txBody>
      </p:sp>
      <p:pic>
        <p:nvPicPr>
          <p:cNvPr id="10" name="9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51" y="1934971"/>
            <a:ext cx="6744726" cy="45293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7548598" y="1566671"/>
            <a:ext cx="4032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Se uso la solución de </a:t>
            </a:r>
            <a:r>
              <a:rPr lang="es-EC" dirty="0" smtClean="0"/>
              <a:t>: </a:t>
            </a:r>
          </a:p>
          <a:p>
            <a:r>
              <a:rPr lang="es-EC" dirty="0" smtClean="0"/>
              <a:t>CS 2% w/v en AA 70% v/v + PVA 10% w/v</a:t>
            </a:r>
          </a:p>
          <a:p>
            <a:endParaRPr lang="es-EC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435" y="2207321"/>
            <a:ext cx="4577902" cy="415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2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3" name="Título 1"/>
          <p:cNvSpPr txBox="1">
            <a:spLocks/>
          </p:cNvSpPr>
          <p:nvPr/>
        </p:nvSpPr>
        <p:spPr>
          <a:xfrm>
            <a:off x="0" y="-17416"/>
            <a:ext cx="69799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Reológico</a:t>
            </a:r>
            <a:endParaRPr lang="es-EC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3737800" y="2377995"/>
            <a:ext cx="23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u="sng" dirty="0" smtClean="0"/>
              <a:t>Configuración:</a:t>
            </a:r>
          </a:p>
          <a:p>
            <a:r>
              <a:rPr lang="es-EC" dirty="0" smtClean="0"/>
              <a:t>Plato-cono</a:t>
            </a:r>
          </a:p>
          <a:p>
            <a:endParaRPr lang="es-EC" u="sng" dirty="0"/>
          </a:p>
          <a:p>
            <a:r>
              <a:rPr lang="es-EC" u="sng" dirty="0" smtClean="0"/>
              <a:t>Precizalla:</a:t>
            </a:r>
          </a:p>
          <a:p>
            <a:r>
              <a:rPr lang="es-EC" dirty="0" smtClean="0"/>
              <a:t>1 rad/s por 100 s a 25</a:t>
            </a:r>
            <a:r>
              <a:rPr lang="es-EC" dirty="0" smtClean="0">
                <a:latin typeface="Segoe UI" panose="020B0502040204020203" pitchFamily="34" charset="0"/>
                <a:cs typeface="Segoe UI" panose="020B0502040204020203" pitchFamily="34" charset="0"/>
              </a:rPr>
              <a:t>°C.</a:t>
            </a:r>
          </a:p>
          <a:p>
            <a:endParaRPr lang="es-EC" dirty="0" smtClean="0"/>
          </a:p>
          <a:p>
            <a:r>
              <a:rPr lang="es-EC" u="sng" dirty="0" smtClean="0"/>
              <a:t>Análisis de Flujo Estacionario:</a:t>
            </a:r>
          </a:p>
          <a:p>
            <a:r>
              <a:rPr lang="es-EC" dirty="0" smtClean="0"/>
              <a:t> 0 a 500</a:t>
            </a:r>
            <a:r>
              <a:rPr lang="es-EC" dirty="0"/>
              <a:t>  </a:t>
            </a:r>
            <a:r>
              <a:rPr lang="es-EC" dirty="0" smtClean="0"/>
              <a:t>s</a:t>
            </a:r>
            <a:r>
              <a:rPr lang="es-EC" baseline="30000" dirty="0" smtClean="0"/>
              <a:t>-1 </a:t>
            </a:r>
            <a:r>
              <a:rPr lang="es-EC" dirty="0" smtClean="0"/>
              <a:t>a 25</a:t>
            </a:r>
            <a:r>
              <a:rPr lang="es-EC" dirty="0" smtClean="0">
                <a:latin typeface="Segoe UI" panose="020B0502040204020203" pitchFamily="34" charset="0"/>
                <a:cs typeface="Segoe UI" panose="020B0502040204020203" pitchFamily="34" charset="0"/>
              </a:rPr>
              <a:t>°C</a:t>
            </a: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269966" y="5674144"/>
            <a:ext cx="3634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 smtClean="0"/>
              <a:t>Reómetro TA-Instruments</a:t>
            </a:r>
            <a:endParaRPr lang="es-EC" dirty="0"/>
          </a:p>
        </p:txBody>
      </p:sp>
      <p:pic>
        <p:nvPicPr>
          <p:cNvPr id="16" name="15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30" y="1715431"/>
            <a:ext cx="2929255" cy="3910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1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651" y="1722780"/>
            <a:ext cx="5002286" cy="26867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6861649" y="1076449"/>
            <a:ext cx="3828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Comportamientos característicos de </a:t>
            </a:r>
          </a:p>
          <a:p>
            <a:pPr algn="ctr"/>
            <a:r>
              <a:rPr lang="es-EC" b="1" dirty="0" smtClean="0"/>
              <a:t>Fluidos No Newtonianos</a:t>
            </a:r>
            <a:endParaRPr lang="es-EC" b="1" dirty="0"/>
          </a:p>
        </p:txBody>
      </p:sp>
      <p:pic>
        <p:nvPicPr>
          <p:cNvPr id="9" name="8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0" t="50955" r="24732" b="6486"/>
          <a:stretch/>
        </p:blipFill>
        <p:spPr bwMode="auto">
          <a:xfrm>
            <a:off x="6785116" y="4269826"/>
            <a:ext cx="3981357" cy="2308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3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de Resultados</a:t>
            </a:r>
            <a:br>
              <a:rPr lang="es-EC" dirty="0" smtClean="0"/>
            </a:br>
            <a:r>
              <a:rPr lang="es-EC" dirty="0" smtClean="0"/>
              <a:t>Reología</a:t>
            </a:r>
            <a:endParaRPr lang="es-EC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1"/>
            <a:ext cx="69799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Reológico</a:t>
            </a:r>
            <a:endParaRPr lang="es-EC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88275" y="1043178"/>
            <a:ext cx="9344296" cy="5401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Comparación Viscosidad vs Tasa de Cizallamiento</a:t>
            </a:r>
            <a:endParaRPr lang="es-EC" sz="2800" u="sng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16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47" y="1913034"/>
            <a:ext cx="5450226" cy="428847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0 CuadroTexto"/>
              <p:cNvSpPr txBox="1"/>
              <p:nvPr/>
            </p:nvSpPr>
            <p:spPr>
              <a:xfrm>
                <a:off x="6670429" y="2672860"/>
                <a:ext cx="4771293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dirty="0" smtClean="0"/>
                  <a:t>A una tasa de cizallamiento de 500 </a:t>
                </a:r>
                <a:r>
                  <a:rPr lang="es-EC" dirty="0"/>
                  <a:t>s</a:t>
                </a:r>
                <a:r>
                  <a:rPr lang="es-EC" baseline="30000" dirty="0"/>
                  <a:t>-1</a:t>
                </a:r>
                <a:r>
                  <a:rPr lang="es-EC" dirty="0" smtClean="0"/>
                  <a:t> las viscosidades de las soluciones son:</a:t>
                </a:r>
              </a:p>
              <a:p>
                <a:endParaRPr lang="es-EC" dirty="0"/>
              </a:p>
              <a:p>
                <a:pPr algn="just"/>
                <a:r>
                  <a:rPr lang="es-EC" dirty="0" smtClean="0"/>
                  <a:t>CS 2% w/v en AA 1% v/v: </a:t>
                </a:r>
                <a:r>
                  <a:rPr lang="es-EC" dirty="0" smtClean="0">
                    <a:solidFill>
                      <a:srgbClr val="FF0000"/>
                    </a:solidFill>
                  </a:rPr>
                  <a:t>157 mPa</a:t>
                </a:r>
                <a14:m>
                  <m:oMath xmlns:m="http://schemas.openxmlformats.org/officeDocument/2006/math">
                    <m:r>
                      <a:rPr lang="es-EC" i="1">
                        <a:solidFill>
                          <a:srgbClr val="FF0000"/>
                        </a:solidFill>
                        <a:latin typeface="Cambria Math"/>
                      </a:rPr>
                      <m:t>∙</m:t>
                    </m:r>
                  </m:oMath>
                </a14:m>
                <a:r>
                  <a:rPr lang="es-EC" dirty="0">
                    <a:solidFill>
                      <a:srgbClr val="FF0000"/>
                    </a:solidFill>
                  </a:rPr>
                  <a:t>s</a:t>
                </a:r>
                <a:endParaRPr lang="es-EC" dirty="0" smtClean="0">
                  <a:solidFill>
                    <a:srgbClr val="FF0000"/>
                  </a:solidFill>
                </a:endParaRPr>
              </a:p>
              <a:p>
                <a:pPr algn="just"/>
                <a:r>
                  <a:rPr lang="es-EC" dirty="0" smtClean="0"/>
                  <a:t>CS 2% w/v en AA 70% v/v: </a:t>
                </a:r>
                <a:r>
                  <a:rPr lang="es-EC" dirty="0" smtClean="0">
                    <a:solidFill>
                      <a:srgbClr val="0070C0"/>
                    </a:solidFill>
                  </a:rPr>
                  <a:t>187 mPa</a:t>
                </a:r>
                <a14:m>
                  <m:oMath xmlns:m="http://schemas.openxmlformats.org/officeDocument/2006/math">
                    <m:r>
                      <a:rPr lang="es-EC" i="1">
                        <a:solidFill>
                          <a:srgbClr val="0070C0"/>
                        </a:solidFill>
                        <a:latin typeface="Cambria Math"/>
                      </a:rPr>
                      <m:t>∙</m:t>
                    </m:r>
                  </m:oMath>
                </a14:m>
                <a:r>
                  <a:rPr lang="es-EC" dirty="0">
                    <a:solidFill>
                      <a:srgbClr val="0070C0"/>
                    </a:solidFill>
                  </a:rPr>
                  <a:t>s</a:t>
                </a:r>
                <a:endParaRPr lang="es-EC" dirty="0" smtClean="0">
                  <a:solidFill>
                    <a:srgbClr val="0070C0"/>
                  </a:solidFill>
                </a:endParaRPr>
              </a:p>
              <a:p>
                <a:pPr algn="just"/>
                <a:r>
                  <a:rPr lang="es-EC" dirty="0" smtClean="0"/>
                  <a:t>PVA 10% w/v: </a:t>
                </a:r>
                <a:r>
                  <a:rPr lang="es-EC" dirty="0" smtClean="0">
                    <a:solidFill>
                      <a:schemeClr val="accent3"/>
                    </a:solidFill>
                  </a:rPr>
                  <a:t>672 mPa</a:t>
                </a:r>
                <a14:m>
                  <m:oMath xmlns:m="http://schemas.openxmlformats.org/officeDocument/2006/math">
                    <m:r>
                      <a:rPr lang="es-EC" i="1">
                        <a:solidFill>
                          <a:schemeClr val="accent3"/>
                        </a:solidFill>
                        <a:latin typeface="Cambria Math"/>
                      </a:rPr>
                      <m:t>∙</m:t>
                    </m:r>
                  </m:oMath>
                </a14:m>
                <a:r>
                  <a:rPr lang="es-EC" dirty="0">
                    <a:solidFill>
                      <a:schemeClr val="accent3"/>
                    </a:solidFill>
                  </a:rPr>
                  <a:t>s</a:t>
                </a:r>
              </a:p>
            </p:txBody>
          </p:sp>
        </mc:Choice>
        <mc:Fallback xmlns="">
          <p:sp>
            <p:nvSpPr>
              <p:cNvPr id="21" name="2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429" y="2672860"/>
                <a:ext cx="4771293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1022" t="-1736" b="-451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2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0" y="1"/>
            <a:ext cx="69799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Reológico</a:t>
            </a:r>
            <a:endParaRPr lang="es-EC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88275" y="1043178"/>
            <a:ext cx="9344296" cy="5401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Comparación Viscosidad vs Tasa de Cizallamiento</a:t>
            </a:r>
            <a:endParaRPr lang="es-EC" sz="2800" u="sng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0 CuadroTexto"/>
              <p:cNvSpPr txBox="1"/>
              <p:nvPr/>
            </p:nvSpPr>
            <p:spPr>
              <a:xfrm>
                <a:off x="6834552" y="2801814"/>
                <a:ext cx="4771293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dirty="0" smtClean="0"/>
                  <a:t>A una tasa de cizallamiento de 300 </a:t>
                </a:r>
                <a:r>
                  <a:rPr lang="es-EC" dirty="0"/>
                  <a:t>s</a:t>
                </a:r>
                <a:r>
                  <a:rPr lang="es-EC" baseline="30000" dirty="0"/>
                  <a:t>-1</a:t>
                </a:r>
                <a:r>
                  <a:rPr lang="es-EC" dirty="0" smtClean="0"/>
                  <a:t> las viscosidades de las soluciones son:</a:t>
                </a:r>
              </a:p>
              <a:p>
                <a:endParaRPr lang="es-EC" dirty="0"/>
              </a:p>
              <a:p>
                <a:pPr algn="just"/>
                <a:r>
                  <a:rPr lang="es-EC" dirty="0" smtClean="0"/>
                  <a:t>CS 2% w/v + PVA 10% w/v: </a:t>
                </a:r>
                <a:r>
                  <a:rPr lang="es-EC" dirty="0" smtClean="0">
                    <a:solidFill>
                      <a:srgbClr val="FF0000"/>
                    </a:solidFill>
                  </a:rPr>
                  <a:t>430 mPa</a:t>
                </a:r>
                <a14:m>
                  <m:oMath xmlns:m="http://schemas.openxmlformats.org/officeDocument/2006/math">
                    <m:r>
                      <a:rPr lang="es-EC" i="1">
                        <a:solidFill>
                          <a:srgbClr val="FF0000"/>
                        </a:solidFill>
                        <a:latin typeface="Cambria Math"/>
                      </a:rPr>
                      <m:t>∙</m:t>
                    </m:r>
                  </m:oMath>
                </a14:m>
                <a:r>
                  <a:rPr lang="es-EC" dirty="0">
                    <a:solidFill>
                      <a:srgbClr val="FF0000"/>
                    </a:solidFill>
                  </a:rPr>
                  <a:t>s </a:t>
                </a:r>
                <a:endParaRPr lang="es-EC" dirty="0" smtClean="0">
                  <a:solidFill>
                    <a:srgbClr val="FF0000"/>
                  </a:solidFill>
                </a:endParaRPr>
              </a:p>
              <a:p>
                <a:pPr algn="just"/>
                <a:r>
                  <a:rPr lang="es-EC" dirty="0" smtClean="0"/>
                  <a:t>CS 4% w/v </a:t>
                </a:r>
                <a:r>
                  <a:rPr lang="es-EC" dirty="0"/>
                  <a:t>+ PVA 10% w/v </a:t>
                </a:r>
                <a:r>
                  <a:rPr lang="es-EC" dirty="0" smtClean="0"/>
                  <a:t>: </a:t>
                </a:r>
                <a:r>
                  <a:rPr lang="es-EC" dirty="0" smtClean="0">
                    <a:solidFill>
                      <a:srgbClr val="0070C0"/>
                    </a:solidFill>
                  </a:rPr>
                  <a:t>1190 mPa</a:t>
                </a:r>
                <a14:m>
                  <m:oMath xmlns:m="http://schemas.openxmlformats.org/officeDocument/2006/math">
                    <m:r>
                      <a:rPr lang="es-EC" i="1">
                        <a:solidFill>
                          <a:srgbClr val="0070C0"/>
                        </a:solidFill>
                        <a:latin typeface="Cambria Math"/>
                      </a:rPr>
                      <m:t>∙</m:t>
                    </m:r>
                  </m:oMath>
                </a14:m>
                <a:r>
                  <a:rPr lang="es-EC" dirty="0">
                    <a:solidFill>
                      <a:srgbClr val="0070C0"/>
                    </a:solidFill>
                  </a:rPr>
                  <a:t>s </a:t>
                </a:r>
                <a:endParaRPr lang="es-EC" dirty="0" smtClean="0">
                  <a:solidFill>
                    <a:srgbClr val="0070C0"/>
                  </a:solidFill>
                </a:endParaRPr>
              </a:p>
              <a:p>
                <a:pPr algn="just"/>
                <a:r>
                  <a:rPr lang="es-EC" dirty="0" smtClean="0"/>
                  <a:t>CS 6% </a:t>
                </a:r>
                <a:r>
                  <a:rPr lang="es-EC" dirty="0"/>
                  <a:t>w/v + PVA 10% w/v : </a:t>
                </a:r>
                <a:r>
                  <a:rPr lang="es-EC" dirty="0" smtClean="0">
                    <a:solidFill>
                      <a:schemeClr val="accent3"/>
                    </a:solidFill>
                  </a:rPr>
                  <a:t>1800 mPa</a:t>
                </a:r>
                <a14:m>
                  <m:oMath xmlns:m="http://schemas.openxmlformats.org/officeDocument/2006/math">
                    <m:r>
                      <a:rPr lang="es-EC" i="1">
                        <a:solidFill>
                          <a:schemeClr val="accent3"/>
                        </a:solidFill>
                        <a:latin typeface="Cambria Math"/>
                      </a:rPr>
                      <m:t>∙</m:t>
                    </m:r>
                  </m:oMath>
                </a14:m>
                <a:r>
                  <a:rPr lang="es-EC" dirty="0">
                    <a:solidFill>
                      <a:schemeClr val="accent3"/>
                    </a:solidFill>
                  </a:rPr>
                  <a:t>s </a:t>
                </a:r>
              </a:p>
            </p:txBody>
          </p:sp>
        </mc:Choice>
        <mc:Fallback xmlns="">
          <p:sp>
            <p:nvSpPr>
              <p:cNvPr id="21" name="2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552" y="2801814"/>
                <a:ext cx="4771293" cy="1754326"/>
              </a:xfrm>
              <a:prstGeom prst="rect">
                <a:avLst/>
              </a:prstGeom>
              <a:blipFill rotWithShape="1">
                <a:blip r:embed="rId2"/>
                <a:stretch>
                  <a:fillRect l="-1022" t="-1742" b="-4878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7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76" y="2088442"/>
            <a:ext cx="5651842" cy="42420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CuadroTexto"/>
          <p:cNvSpPr txBox="1"/>
          <p:nvPr/>
        </p:nvSpPr>
        <p:spPr>
          <a:xfrm>
            <a:off x="6979920" y="5219562"/>
            <a:ext cx="41492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Todas </a:t>
            </a:r>
            <a:r>
              <a:rPr lang="es-EC" dirty="0"/>
              <a:t>l</a:t>
            </a:r>
            <a:r>
              <a:rPr lang="es-EC" dirty="0" smtClean="0"/>
              <a:t>as soluciones de CS están disueltas</a:t>
            </a:r>
          </a:p>
          <a:p>
            <a:r>
              <a:rPr lang="es-EC" dirty="0" smtClean="0"/>
              <a:t>En AA 70% v/v.</a:t>
            </a:r>
          </a:p>
          <a:p>
            <a:r>
              <a:rPr lang="es-EC" dirty="0" smtClean="0"/>
              <a:t>Relación entre soluciones 1:1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5770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919" y="819029"/>
            <a:ext cx="2536001" cy="4601183"/>
          </a:xfrm>
        </p:spPr>
        <p:txBody>
          <a:bodyPr/>
          <a:lstStyle/>
          <a:p>
            <a:r>
              <a:rPr lang="es-EC" dirty="0" smtClean="0"/>
              <a:t>Análisis de Resultados</a:t>
            </a:r>
            <a:br>
              <a:rPr lang="es-EC" dirty="0" smtClean="0"/>
            </a:br>
            <a:r>
              <a:rPr lang="es-EC" dirty="0" smtClean="0"/>
              <a:t>Mecánica </a:t>
            </a:r>
            <a:endParaRPr lang="es-EC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16559"/>
            <a:ext cx="69799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 la Solución con Sangre de Drago </a:t>
            </a:r>
            <a:endParaRPr lang="es-EC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643115" y="989501"/>
            <a:ext cx="3624085" cy="732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800" u="sng" spc="-60" baseline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C" u="none" dirty="0" smtClean="0"/>
              <a:t>Solubilidad</a:t>
            </a:r>
            <a:endParaRPr lang="es-EC" u="none" dirty="0"/>
          </a:p>
        </p:txBody>
      </p:sp>
      <p:pic>
        <p:nvPicPr>
          <p:cNvPr id="12" name="11 Imagen" descr="G:\tesis fotos\20180228_10565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5380" r="5790" b="28190"/>
          <a:stretch/>
        </p:blipFill>
        <p:spPr bwMode="auto">
          <a:xfrm>
            <a:off x="6679564" y="1593158"/>
            <a:ext cx="3668395" cy="2038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154302"/>
              </p:ext>
            </p:extLst>
          </p:nvPr>
        </p:nvGraphicFramePr>
        <p:xfrm>
          <a:off x="500652" y="1598893"/>
          <a:ext cx="5185041" cy="3582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2944"/>
                <a:gridCol w="1150003"/>
                <a:gridCol w="2262094"/>
              </a:tblGrid>
              <a:tr h="716541">
                <a:tc>
                  <a:txBody>
                    <a:bodyPr/>
                    <a:lstStyle/>
                    <a:p>
                      <a:r>
                        <a:rPr lang="es-EC" b="1" dirty="0" smtClean="0"/>
                        <a:t>Concentración</a:t>
                      </a:r>
                      <a:r>
                        <a:rPr lang="es-EC" b="1" baseline="0" dirty="0" smtClean="0"/>
                        <a:t> de SD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1" dirty="0" smtClean="0"/>
                        <a:t>Relación</a:t>
                      </a:r>
                      <a:r>
                        <a:rPr lang="es-EC" b="1" baseline="0" dirty="0" smtClean="0"/>
                        <a:t> 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1" dirty="0" smtClean="0"/>
                        <a:t>Observación</a:t>
                      </a:r>
                      <a:endParaRPr lang="es-EC" b="1" dirty="0"/>
                    </a:p>
                  </a:txBody>
                  <a:tcPr/>
                </a:tc>
              </a:tr>
              <a:tr h="716541">
                <a:tc>
                  <a:txBody>
                    <a:bodyPr/>
                    <a:lstStyle/>
                    <a:p>
                      <a:r>
                        <a:rPr lang="es-EC" dirty="0" smtClean="0"/>
                        <a:t>60% v/v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1:1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Solución</a:t>
                      </a:r>
                      <a:r>
                        <a:rPr lang="es-EC" baseline="0" dirty="0" smtClean="0"/>
                        <a:t> grumosa</a:t>
                      </a:r>
                      <a:endParaRPr lang="es-EC" dirty="0"/>
                    </a:p>
                  </a:txBody>
                  <a:tcPr/>
                </a:tc>
              </a:tr>
              <a:tr h="716541">
                <a:tc>
                  <a:txBody>
                    <a:bodyPr/>
                    <a:lstStyle/>
                    <a:p>
                      <a:r>
                        <a:rPr lang="es-EC" dirty="0" smtClean="0"/>
                        <a:t>50% v/v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1:1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Solución</a:t>
                      </a:r>
                      <a:r>
                        <a:rPr lang="es-EC" baseline="0" dirty="0" smtClean="0"/>
                        <a:t> grumosa</a:t>
                      </a:r>
                      <a:endParaRPr lang="es-EC" dirty="0"/>
                    </a:p>
                  </a:txBody>
                  <a:tcPr/>
                </a:tc>
              </a:tr>
              <a:tr h="716541">
                <a:tc>
                  <a:txBody>
                    <a:bodyPr/>
                    <a:lstStyle/>
                    <a:p>
                      <a:r>
                        <a:rPr lang="es-EC" dirty="0" smtClean="0"/>
                        <a:t>40% v/v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1:1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Solución homogénea</a:t>
                      </a:r>
                      <a:endParaRPr lang="es-EC" dirty="0"/>
                    </a:p>
                  </a:txBody>
                  <a:tcPr/>
                </a:tc>
              </a:tr>
              <a:tr h="716541">
                <a:tc>
                  <a:txBody>
                    <a:bodyPr/>
                    <a:lstStyle/>
                    <a:p>
                      <a:r>
                        <a:rPr lang="es-EC" dirty="0" smtClean="0"/>
                        <a:t>20% v/v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1:1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Solución homogénea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13 Imagen" descr="G:\tesis fotos\20180228_10504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2" r="42959" b="17461"/>
          <a:stretch/>
        </p:blipFill>
        <p:spPr bwMode="auto">
          <a:xfrm rot="5400000">
            <a:off x="7512229" y="3873024"/>
            <a:ext cx="2495436" cy="21615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41960" y="546435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/>
              <a:t>Se uso la solución de : </a:t>
            </a:r>
          </a:p>
          <a:p>
            <a:r>
              <a:rPr lang="es-EC" dirty="0"/>
              <a:t>CS 2% w/v en AA 70% v/v + PVA 10% w/v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9166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919" y="819029"/>
            <a:ext cx="2536001" cy="4601183"/>
          </a:xfrm>
        </p:spPr>
        <p:txBody>
          <a:bodyPr/>
          <a:lstStyle/>
          <a:p>
            <a:r>
              <a:rPr lang="es-EC" dirty="0" smtClean="0"/>
              <a:t>Análisis de Resultados</a:t>
            </a:r>
            <a:br>
              <a:rPr lang="es-EC" dirty="0" smtClean="0"/>
            </a:br>
            <a:r>
              <a:rPr lang="es-EC" dirty="0" smtClean="0"/>
              <a:t>Mecánica </a:t>
            </a:r>
            <a:endParaRPr lang="es-EC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1"/>
            <a:ext cx="69799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 la Solución con Sangre de Drago </a:t>
            </a:r>
            <a:endParaRPr lang="es-EC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643115" y="989501"/>
            <a:ext cx="3624085" cy="732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800" u="sng" spc="-60" baseline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C" u="none" dirty="0" smtClean="0"/>
              <a:t>Electrohilabilidad</a:t>
            </a:r>
            <a:endParaRPr lang="es-EC" u="none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31369"/>
              </p:ext>
            </p:extLst>
          </p:nvPr>
        </p:nvGraphicFramePr>
        <p:xfrm>
          <a:off x="500652" y="2065539"/>
          <a:ext cx="5185041" cy="3582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2944"/>
                <a:gridCol w="1150003"/>
                <a:gridCol w="2262094"/>
              </a:tblGrid>
              <a:tr h="716541">
                <a:tc>
                  <a:txBody>
                    <a:bodyPr/>
                    <a:lstStyle/>
                    <a:p>
                      <a:r>
                        <a:rPr lang="es-EC" b="1" dirty="0" smtClean="0"/>
                        <a:t>Concentración</a:t>
                      </a:r>
                      <a:r>
                        <a:rPr lang="es-EC" b="1" baseline="0" dirty="0" smtClean="0"/>
                        <a:t> de SD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1" dirty="0" smtClean="0"/>
                        <a:t>Relación</a:t>
                      </a:r>
                      <a:r>
                        <a:rPr lang="es-EC" b="1" baseline="0" dirty="0" smtClean="0"/>
                        <a:t> 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1" dirty="0" smtClean="0"/>
                        <a:t>Observación</a:t>
                      </a:r>
                      <a:endParaRPr lang="es-EC" b="1" dirty="0"/>
                    </a:p>
                  </a:txBody>
                  <a:tcPr/>
                </a:tc>
              </a:tr>
              <a:tr h="716541">
                <a:tc>
                  <a:txBody>
                    <a:bodyPr/>
                    <a:lstStyle/>
                    <a:p>
                      <a:r>
                        <a:rPr lang="es-EC" dirty="0" smtClean="0"/>
                        <a:t>20% v/v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1:1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No se electrohiló</a:t>
                      </a:r>
                      <a:endParaRPr lang="es-EC" dirty="0"/>
                    </a:p>
                  </a:txBody>
                  <a:tcPr/>
                </a:tc>
              </a:tr>
              <a:tr h="716541">
                <a:tc>
                  <a:txBody>
                    <a:bodyPr/>
                    <a:lstStyle/>
                    <a:p>
                      <a:r>
                        <a:rPr lang="es-EC" dirty="0" smtClean="0"/>
                        <a:t>40% v/v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1:1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No se electrohiló</a:t>
                      </a:r>
                      <a:endParaRPr lang="es-EC" dirty="0"/>
                    </a:p>
                  </a:txBody>
                  <a:tcPr/>
                </a:tc>
              </a:tr>
              <a:tr h="716541">
                <a:tc>
                  <a:txBody>
                    <a:bodyPr/>
                    <a:lstStyle/>
                    <a:p>
                      <a:r>
                        <a:rPr lang="es-EC" dirty="0" smtClean="0"/>
                        <a:t>40% v/v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2:1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Proceso inestable</a:t>
                      </a:r>
                      <a:endParaRPr lang="es-EC" dirty="0"/>
                    </a:p>
                  </a:txBody>
                  <a:tcPr/>
                </a:tc>
              </a:tr>
              <a:tr h="716541">
                <a:tc>
                  <a:txBody>
                    <a:bodyPr/>
                    <a:lstStyle/>
                    <a:p>
                      <a:r>
                        <a:rPr lang="es-EC" dirty="0" smtClean="0"/>
                        <a:t>40% v/v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3:1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Es</a:t>
                      </a:r>
                      <a:r>
                        <a:rPr lang="es-EC" baseline="0" dirty="0" smtClean="0"/>
                        <a:t> electrohilable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8 Imagen" descr="G:\tesis fotos\20180228_172213 - Copia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1" t="14623" r="16495" b="31452"/>
          <a:stretch/>
        </p:blipFill>
        <p:spPr bwMode="auto">
          <a:xfrm>
            <a:off x="6226005" y="3166062"/>
            <a:ext cx="2037715" cy="225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10 Imagen" descr="G:\tesis fotos\20180228_13475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3" t="12175" r="16493" b="5566"/>
          <a:stretch/>
        </p:blipFill>
        <p:spPr bwMode="auto">
          <a:xfrm>
            <a:off x="8417926" y="1273712"/>
            <a:ext cx="2929255" cy="25831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226005" y="557125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/>
              <a:t>Se uso la solución de : </a:t>
            </a:r>
          </a:p>
          <a:p>
            <a:r>
              <a:rPr lang="es-EC" dirty="0"/>
              <a:t>CS 2% w/v en AA 70% v/v + PVA 10% w/v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8290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919" y="819029"/>
            <a:ext cx="2536001" cy="4601183"/>
          </a:xfrm>
        </p:spPr>
        <p:txBody>
          <a:bodyPr/>
          <a:lstStyle/>
          <a:p>
            <a:r>
              <a:rPr lang="es-EC" dirty="0" smtClean="0"/>
              <a:t>Análisis de Resultados</a:t>
            </a:r>
            <a:br>
              <a:rPr lang="es-EC" dirty="0" smtClean="0"/>
            </a:br>
            <a:r>
              <a:rPr lang="es-EC" dirty="0" smtClean="0"/>
              <a:t>Mecánica </a:t>
            </a:r>
            <a:endParaRPr lang="es-EC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1"/>
            <a:ext cx="69799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 la Solución con Sangre de Drago </a:t>
            </a:r>
            <a:endParaRPr lang="es-EC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643115" y="989501"/>
            <a:ext cx="3624085" cy="732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800" u="sng" spc="-60" baseline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C" u="none" dirty="0" smtClean="0"/>
              <a:t>Análisis morfológico</a:t>
            </a:r>
            <a:endParaRPr lang="es-EC" u="none" dirty="0"/>
          </a:p>
        </p:txBody>
      </p:sp>
      <p:sp>
        <p:nvSpPr>
          <p:cNvPr id="5" name="4 Rectángulo"/>
          <p:cNvSpPr/>
          <p:nvPr/>
        </p:nvSpPr>
        <p:spPr>
          <a:xfrm>
            <a:off x="643115" y="172211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2000" b="1" i="1" dirty="0" smtClean="0"/>
              <a:t>(CS </a:t>
            </a:r>
            <a:r>
              <a:rPr lang="es-EC" sz="2000" b="1" i="1" dirty="0"/>
              <a:t>2% en AA 70% + PVA 10%) + SD 40%, 3:1</a:t>
            </a:r>
            <a:r>
              <a:rPr lang="es-EC" sz="2000" b="1" dirty="0"/>
              <a:t> </a:t>
            </a:r>
            <a:endParaRPr lang="es-EC" sz="20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717300"/>
              </p:ext>
            </p:extLst>
          </p:nvPr>
        </p:nvGraphicFramePr>
        <p:xfrm>
          <a:off x="643114" y="2277329"/>
          <a:ext cx="4144786" cy="12344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72160"/>
                <a:gridCol w="2072626"/>
              </a:tblGrid>
              <a:tr h="396590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Parámetros del proceso</a:t>
                      </a:r>
                      <a:endParaRPr lang="es-EC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96590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</a:rPr>
                        <a:t>Voltaje </a:t>
                      </a:r>
                      <a:endParaRPr lang="es-EC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 15.8 kV</a:t>
                      </a:r>
                      <a:endParaRPr lang="es-EC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590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Caudal </a:t>
                      </a:r>
                      <a:endParaRPr lang="es-EC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 0.5 ml/h</a:t>
                      </a:r>
                      <a:endParaRPr lang="es-EC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11 Imagen"/>
          <p:cNvPicPr/>
          <p:nvPr/>
        </p:nvPicPr>
        <p:blipFill rotWithShape="1">
          <a:blip r:embed="rId2"/>
          <a:srcRect t="1091" b="-1"/>
          <a:stretch/>
        </p:blipFill>
        <p:spPr bwMode="auto">
          <a:xfrm>
            <a:off x="6301788" y="1612900"/>
            <a:ext cx="5153612" cy="46352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778604" y="3985133"/>
            <a:ext cx="160172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dirty="0" smtClean="0"/>
              <a:t>Φ</a:t>
            </a:r>
            <a:r>
              <a:rPr lang="es-EC" dirty="0" smtClean="0"/>
              <a:t>: 100 </a:t>
            </a:r>
            <a:r>
              <a:rPr lang="es-EC" dirty="0"/>
              <a:t>± 30 nm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05788" y="477051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 smtClean="0"/>
              <a:t>El diámetro promedio de las fibras es aproximadamente 134 </a:t>
            </a:r>
            <a:r>
              <a:rPr lang="es-EC" dirty="0"/>
              <a:t>nm más pequeña que las fibras obtenidas de la misma solución sin mezcla de sangre de drago</a:t>
            </a:r>
          </a:p>
        </p:txBody>
      </p:sp>
    </p:spTree>
    <p:extLst>
      <p:ext uri="{BB962C8B-B14F-4D97-AF65-F5344CB8AC3E}">
        <p14:creationId xmlns:p14="http://schemas.microsoft.com/office/powerpoint/2010/main" val="179691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Análisis de Resultados</a:t>
            </a:r>
            <a:r>
              <a:rPr lang="es-EC" dirty="0"/>
              <a:t/>
            </a:r>
            <a:br>
              <a:rPr lang="es-EC" dirty="0"/>
            </a:br>
            <a:r>
              <a:rPr lang="es-EC" sz="4000" dirty="0"/>
              <a:t>Alternativas para una posterior aplicación biomédica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1"/>
            <a:ext cx="69799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con Quitosano Ecuatoriano</a:t>
            </a:r>
            <a:endParaRPr lang="es-EC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986422"/>
              </p:ext>
            </p:extLst>
          </p:nvPr>
        </p:nvGraphicFramePr>
        <p:xfrm>
          <a:off x="1199663" y="1446494"/>
          <a:ext cx="9046308" cy="49976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5436"/>
                <a:gridCol w="3015436"/>
                <a:gridCol w="3015436"/>
              </a:tblGrid>
              <a:tr h="407534">
                <a:tc gridSpan="3"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Pruebas</a:t>
                      </a:r>
                      <a:r>
                        <a:rPr lang="es-EC" sz="1400" b="1" baseline="0" dirty="0" smtClean="0"/>
                        <a:t> con quitosano proporcionado por Yachay</a:t>
                      </a:r>
                      <a:endParaRPr lang="es-EC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1463603">
                <a:tc>
                  <a:txBody>
                    <a:bodyPr/>
                    <a:lstStyle/>
                    <a:p>
                      <a:r>
                        <a:rPr lang="es-EC" sz="1400" b="1" kern="1200" dirty="0" smtClean="0">
                          <a:effectLst/>
                        </a:rPr>
                        <a:t>DD: </a:t>
                      </a:r>
                      <a:r>
                        <a:rPr lang="es-EC" sz="1400" kern="1200" dirty="0" smtClean="0">
                          <a:effectLst/>
                        </a:rPr>
                        <a:t>60%</a:t>
                      </a:r>
                    </a:p>
                    <a:p>
                      <a:r>
                        <a:rPr lang="es-EC" sz="1400" b="1" kern="1200" dirty="0" smtClean="0">
                          <a:effectLst/>
                        </a:rPr>
                        <a:t>CS2% en AA70% + PVA10%</a:t>
                      </a:r>
                    </a:p>
                    <a:p>
                      <a:r>
                        <a:rPr lang="es-EC" sz="1400" b="1" kern="1200" dirty="0" smtClean="0">
                          <a:effectLst/>
                        </a:rPr>
                        <a:t>V:</a:t>
                      </a:r>
                      <a:r>
                        <a:rPr lang="es-EC" sz="1400" kern="1200" dirty="0" smtClean="0">
                          <a:effectLst/>
                        </a:rPr>
                        <a:t> 10 kV</a:t>
                      </a:r>
                    </a:p>
                    <a:p>
                      <a:r>
                        <a:rPr lang="es-EC" sz="1400" b="1" kern="1200" dirty="0" smtClean="0">
                          <a:effectLst/>
                        </a:rPr>
                        <a:t>Q:</a:t>
                      </a:r>
                      <a:r>
                        <a:rPr lang="es-EC" sz="1400" kern="1200" dirty="0" smtClean="0">
                          <a:effectLst/>
                        </a:rPr>
                        <a:t> 0.58 ml/h</a:t>
                      </a:r>
                    </a:p>
                    <a:p>
                      <a:r>
                        <a:rPr lang="es-EC" sz="1400" b="1" kern="1200" dirty="0" smtClean="0">
                          <a:effectLst/>
                        </a:rPr>
                        <a:t>d: </a:t>
                      </a:r>
                      <a:r>
                        <a:rPr lang="es-EC" sz="1400" kern="1200" dirty="0" smtClean="0">
                          <a:effectLst/>
                        </a:rPr>
                        <a:t>12 cm</a:t>
                      </a:r>
                      <a:endParaRPr lang="es-EC" sz="14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b="1" kern="1200" dirty="0" smtClean="0">
                          <a:effectLst/>
                        </a:rPr>
                        <a:t>DD: </a:t>
                      </a:r>
                      <a:r>
                        <a:rPr lang="es-EC" sz="1400" kern="1200" dirty="0" smtClean="0">
                          <a:effectLst/>
                        </a:rPr>
                        <a:t>60%</a:t>
                      </a:r>
                    </a:p>
                    <a:p>
                      <a:r>
                        <a:rPr lang="es-EC" sz="1400" b="1" kern="1200" dirty="0" smtClean="0">
                          <a:effectLst/>
                        </a:rPr>
                        <a:t>CS6% en AA70% + PVA10% </a:t>
                      </a:r>
                    </a:p>
                    <a:p>
                      <a:r>
                        <a:rPr lang="es-EC" sz="1400" b="1" kern="1200" dirty="0" smtClean="0">
                          <a:effectLst/>
                        </a:rPr>
                        <a:t>V</a:t>
                      </a:r>
                      <a:r>
                        <a:rPr lang="es-EC" sz="1400" kern="1200" dirty="0" smtClean="0">
                          <a:effectLst/>
                        </a:rPr>
                        <a:t>: 9.8 kV</a:t>
                      </a:r>
                    </a:p>
                    <a:p>
                      <a:r>
                        <a:rPr lang="es-EC" sz="1400" b="1" kern="1200" dirty="0" smtClean="0">
                          <a:effectLst/>
                        </a:rPr>
                        <a:t>Q:</a:t>
                      </a:r>
                      <a:r>
                        <a:rPr lang="es-EC" sz="1400" kern="1200" dirty="0" smtClean="0">
                          <a:effectLst/>
                        </a:rPr>
                        <a:t> 0.78 ml/h</a:t>
                      </a:r>
                    </a:p>
                    <a:p>
                      <a:r>
                        <a:rPr lang="es-EC" sz="1400" b="1" kern="1200" dirty="0" smtClean="0">
                          <a:effectLst/>
                        </a:rPr>
                        <a:t>d:</a:t>
                      </a:r>
                      <a:r>
                        <a:rPr lang="es-EC" sz="1400" kern="1200" dirty="0" smtClean="0">
                          <a:effectLst/>
                        </a:rPr>
                        <a:t> 12cm</a:t>
                      </a:r>
                      <a:endParaRPr lang="es-EC" sz="14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b="1" kern="1200" dirty="0" smtClean="0">
                          <a:effectLst/>
                        </a:rPr>
                        <a:t>DD:</a:t>
                      </a:r>
                      <a:r>
                        <a:rPr lang="es-EC" sz="1400" kern="1200" dirty="0" smtClean="0">
                          <a:effectLst/>
                        </a:rPr>
                        <a:t> 70%</a:t>
                      </a:r>
                    </a:p>
                    <a:p>
                      <a:r>
                        <a:rPr lang="es-EC" sz="1400" b="1" kern="1200" dirty="0" smtClean="0">
                          <a:effectLst/>
                        </a:rPr>
                        <a:t>CS2% en AA70%+ PVA10% </a:t>
                      </a:r>
                    </a:p>
                    <a:p>
                      <a:r>
                        <a:rPr lang="es-EC" sz="1400" b="1" kern="1200" dirty="0" smtClean="0">
                          <a:effectLst/>
                        </a:rPr>
                        <a:t>V:</a:t>
                      </a:r>
                      <a:r>
                        <a:rPr lang="es-EC" sz="1400" kern="1200" dirty="0" smtClean="0">
                          <a:effectLst/>
                        </a:rPr>
                        <a:t> 12.4kV</a:t>
                      </a:r>
                    </a:p>
                    <a:p>
                      <a:r>
                        <a:rPr lang="es-EC" sz="1400" b="1" kern="1200" dirty="0" smtClean="0">
                          <a:effectLst/>
                        </a:rPr>
                        <a:t>Q:</a:t>
                      </a:r>
                      <a:r>
                        <a:rPr lang="es-EC" sz="1400" kern="1200" dirty="0" smtClean="0">
                          <a:effectLst/>
                        </a:rPr>
                        <a:t> 0.7 ml/h</a:t>
                      </a:r>
                    </a:p>
                    <a:p>
                      <a:r>
                        <a:rPr lang="es-EC" sz="1400" b="1" kern="1200" dirty="0" smtClean="0">
                          <a:effectLst/>
                        </a:rPr>
                        <a:t>d: </a:t>
                      </a:r>
                      <a:r>
                        <a:rPr lang="es-EC" sz="1400" kern="1200" dirty="0" smtClean="0">
                          <a:effectLst/>
                        </a:rPr>
                        <a:t>12 cm</a:t>
                      </a:r>
                      <a:endParaRPr lang="es-EC" sz="14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02230"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φ</a:t>
                      </a:r>
                      <a:r>
                        <a:rPr lang="es-EC" sz="1400" b="1" dirty="0" smtClean="0"/>
                        <a:t>:</a:t>
                      </a:r>
                      <a:r>
                        <a:rPr lang="es-EC" sz="1400" baseline="0" dirty="0" smtClean="0"/>
                        <a:t> </a:t>
                      </a:r>
                      <a:r>
                        <a:rPr lang="es-EC" sz="1400" kern="1200" dirty="0" smtClean="0">
                          <a:effectLst/>
                        </a:rPr>
                        <a:t>1030 nm</a:t>
                      </a:r>
                      <a:endParaRPr lang="es-EC" sz="14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φ</a:t>
                      </a:r>
                      <a:r>
                        <a:rPr lang="es-EC" sz="1400" b="1" dirty="0" smtClean="0"/>
                        <a:t>:</a:t>
                      </a:r>
                      <a:r>
                        <a:rPr lang="es-EC" sz="1400" baseline="0" dirty="0" smtClean="0"/>
                        <a:t> </a:t>
                      </a:r>
                      <a:r>
                        <a:rPr lang="es-EC" sz="1400" kern="1200" dirty="0" smtClean="0">
                          <a:effectLst/>
                        </a:rPr>
                        <a:t>1087 nm</a:t>
                      </a:r>
                      <a:endParaRPr lang="es-EC" sz="14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 smtClean="0"/>
                        <a:t>φ</a:t>
                      </a:r>
                      <a:r>
                        <a:rPr lang="es-EC" sz="1400" b="1" dirty="0" smtClean="0"/>
                        <a:t>:</a:t>
                      </a:r>
                      <a:r>
                        <a:rPr lang="es-EC" sz="1400" b="1" baseline="0" dirty="0" smtClean="0"/>
                        <a:t> </a:t>
                      </a:r>
                      <a:r>
                        <a:rPr lang="es-EC" sz="1400" kern="1200" dirty="0" smtClean="0">
                          <a:effectLst/>
                        </a:rPr>
                        <a:t>825 nm</a:t>
                      </a:r>
                      <a:endParaRPr lang="es-EC" sz="1400" b="0" dirty="0" smtClean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724292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12 Imagen" descr="E:\tesis\micrografias ultimas\fibras con sangre de drago y cs ecuatoriano\GYD.A4\C1_3_1.t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 b="21034"/>
          <a:stretch/>
        </p:blipFill>
        <p:spPr bwMode="auto">
          <a:xfrm>
            <a:off x="1448629" y="3856891"/>
            <a:ext cx="2525494" cy="23563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15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4369459" y="3856891"/>
            <a:ext cx="2610461" cy="2291863"/>
          </a:xfrm>
          <a:prstGeom prst="rect">
            <a:avLst/>
          </a:prstGeom>
        </p:spPr>
      </p:pic>
      <p:pic>
        <p:nvPicPr>
          <p:cNvPr id="17" name="16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7432064" y="3862752"/>
            <a:ext cx="2497382" cy="22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4320" y="1282120"/>
            <a:ext cx="10844834" cy="3742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General</a:t>
            </a:r>
          </a:p>
          <a:p>
            <a:pPr marL="0" indent="0">
              <a:buNone/>
            </a:pPr>
            <a:endParaRPr lang="es-EC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C" sz="3200" dirty="0">
                <a:solidFill>
                  <a:schemeClr val="tx1"/>
                </a:solidFill>
              </a:rPr>
              <a:t>Obtener y caracterizar fibras submicrométricas de quitosano mediante la técnica de electrohilado</a:t>
            </a:r>
            <a:r>
              <a:rPr lang="es-EC" sz="3200" dirty="0" smtClean="0">
                <a:solidFill>
                  <a:schemeClr val="tx1"/>
                </a:solidFill>
              </a:rPr>
              <a:t>.</a:t>
            </a:r>
            <a:endParaRPr lang="es-EC" sz="3200" dirty="0">
              <a:solidFill>
                <a:schemeClr val="tx1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74320" y="0"/>
            <a:ext cx="10515600" cy="838200"/>
          </a:xfrm>
        </p:spPr>
        <p:txBody>
          <a:bodyPr>
            <a:normAutofit/>
          </a:bodyPr>
          <a:lstStyle/>
          <a:p>
            <a:r>
              <a:rPr lang="es-EC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63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Análisis de Resultados</a:t>
            </a:r>
            <a:r>
              <a:rPr lang="es-EC" dirty="0"/>
              <a:t/>
            </a:r>
            <a:br>
              <a:rPr lang="es-EC" dirty="0"/>
            </a:br>
            <a:r>
              <a:rPr lang="es-EC" sz="4000" dirty="0"/>
              <a:t>Alternativas para una posterior aplicación biomédica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1"/>
            <a:ext cx="69799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con Quitosano Ecuatoriano</a:t>
            </a:r>
            <a:endParaRPr lang="es-EC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989805"/>
              </p:ext>
            </p:extLst>
          </p:nvPr>
        </p:nvGraphicFramePr>
        <p:xfrm>
          <a:off x="1199663" y="1446494"/>
          <a:ext cx="9046308" cy="49976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5436"/>
                <a:gridCol w="3015436"/>
                <a:gridCol w="3015436"/>
              </a:tblGrid>
              <a:tr h="407534">
                <a:tc gridSpan="3">
                  <a:txBody>
                    <a:bodyPr/>
                    <a:lstStyle/>
                    <a:p>
                      <a:pPr algn="ctr"/>
                      <a:r>
                        <a:rPr lang="es-EC" sz="1400" b="1" dirty="0" smtClean="0">
                          <a:latin typeface="Calibri" pitchFamily="34" charset="0"/>
                        </a:rPr>
                        <a:t>Pruebas</a:t>
                      </a:r>
                      <a:r>
                        <a:rPr lang="es-EC" sz="1400" b="1" baseline="0" dirty="0" smtClean="0">
                          <a:latin typeface="Calibri" pitchFamily="34" charset="0"/>
                        </a:rPr>
                        <a:t> con quitosano proporcionado por PUCE</a:t>
                      </a:r>
                      <a:endParaRPr lang="es-EC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1463603">
                <a:tc>
                  <a:txBody>
                    <a:bodyPr/>
                    <a:lstStyle/>
                    <a:p>
                      <a:r>
                        <a:rPr lang="es-EC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DD:</a:t>
                      </a:r>
                      <a:r>
                        <a:rPr lang="es-EC" sz="1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70%</a:t>
                      </a:r>
                    </a:p>
                    <a:p>
                      <a:r>
                        <a:rPr lang="es-EC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CS2% en AA70% + PVA10% </a:t>
                      </a:r>
                    </a:p>
                    <a:p>
                      <a:r>
                        <a:rPr lang="es-EC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V:</a:t>
                      </a:r>
                      <a:r>
                        <a:rPr lang="es-EC" sz="1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13.8 kV</a:t>
                      </a:r>
                    </a:p>
                    <a:p>
                      <a:r>
                        <a:rPr lang="es-EC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Q:</a:t>
                      </a:r>
                      <a:r>
                        <a:rPr lang="es-EC" sz="1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0.2 ml/h</a:t>
                      </a:r>
                    </a:p>
                    <a:p>
                      <a:r>
                        <a:rPr lang="es-EC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d: </a:t>
                      </a:r>
                      <a:r>
                        <a:rPr lang="es-EC" sz="1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12 cm </a:t>
                      </a:r>
                      <a:endParaRPr lang="es-EC" sz="14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DD:</a:t>
                      </a:r>
                      <a:r>
                        <a:rPr lang="es-EC" sz="1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70%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CS6% en AA70% + PVA10%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V:</a:t>
                      </a:r>
                      <a:r>
                        <a:rPr lang="es-EC" sz="1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11.4 kV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Q:</a:t>
                      </a:r>
                      <a:r>
                        <a:rPr lang="es-EC" sz="1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0.5 ml/h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d:</a:t>
                      </a:r>
                      <a:r>
                        <a:rPr lang="es-EC" sz="1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12 cm</a:t>
                      </a:r>
                      <a:endParaRPr lang="es-EC" sz="14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DD</a:t>
                      </a:r>
                      <a:r>
                        <a:rPr lang="es-EC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:70%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CS10% en AA70% +PVA10%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V: </a:t>
                      </a:r>
                      <a:r>
                        <a:rPr lang="es-EC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12.8 kV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Q:</a:t>
                      </a:r>
                      <a:r>
                        <a:rPr lang="es-EC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0.3 ml/h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d: </a:t>
                      </a:r>
                      <a:r>
                        <a:rPr lang="es-EC" sz="1400" dirty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12 cm</a:t>
                      </a:r>
                    </a:p>
                  </a:txBody>
                  <a:tcPr marL="68580" marR="68580" marT="0" marB="0"/>
                </a:tc>
              </a:tr>
              <a:tr h="402230">
                <a:tc>
                  <a:txBody>
                    <a:bodyPr/>
                    <a:lstStyle/>
                    <a:p>
                      <a:r>
                        <a:rPr lang="el-GR" sz="1400" b="1" dirty="0" smtClean="0">
                          <a:latin typeface="Calibri" pitchFamily="34" charset="0"/>
                        </a:rPr>
                        <a:t>φ</a:t>
                      </a:r>
                      <a:r>
                        <a:rPr lang="es-EC" sz="1400" b="1" dirty="0" smtClean="0">
                          <a:latin typeface="Calibri" pitchFamily="34" charset="0"/>
                        </a:rPr>
                        <a:t>:</a:t>
                      </a:r>
                      <a:r>
                        <a:rPr lang="es-EC" sz="1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s-EC" sz="1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1083 nm</a:t>
                      </a:r>
                      <a:endParaRPr lang="es-EC" sz="14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>
                          <a:latin typeface="Calibri" pitchFamily="34" charset="0"/>
                        </a:rPr>
                        <a:t>φ</a:t>
                      </a:r>
                      <a:r>
                        <a:rPr lang="es-EC" sz="1400" b="1" dirty="0" smtClean="0">
                          <a:latin typeface="Calibri" pitchFamily="34" charset="0"/>
                        </a:rPr>
                        <a:t>:</a:t>
                      </a:r>
                      <a:r>
                        <a:rPr lang="es-EC" sz="1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s-EC" sz="1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941 nm</a:t>
                      </a:r>
                      <a:endParaRPr lang="es-EC" sz="14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 smtClean="0">
                          <a:latin typeface="Calibri" pitchFamily="34" charset="0"/>
                        </a:rPr>
                        <a:t>φ</a:t>
                      </a:r>
                      <a:r>
                        <a:rPr lang="es-EC" sz="1400" b="1" dirty="0" smtClean="0">
                          <a:latin typeface="Calibri" pitchFamily="34" charset="0"/>
                        </a:rPr>
                        <a:t>:</a:t>
                      </a:r>
                      <a:r>
                        <a:rPr lang="es-EC" sz="1400" b="1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s-EC" sz="1400" b="0" kern="1200" baseline="0" dirty="0" smtClean="0">
                          <a:effectLst/>
                          <a:latin typeface="Calibri" pitchFamily="34" charset="0"/>
                        </a:rPr>
                        <a:t>N/D</a:t>
                      </a:r>
                      <a:endParaRPr lang="es-EC" sz="1400" b="0" dirty="0" smtClean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724292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7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479915" y="3862752"/>
            <a:ext cx="2564547" cy="2286002"/>
          </a:xfrm>
          <a:prstGeom prst="rect">
            <a:avLst/>
          </a:prstGeom>
        </p:spPr>
      </p:pic>
      <p:pic>
        <p:nvPicPr>
          <p:cNvPr id="10" name="9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4373635" y="3862752"/>
            <a:ext cx="2730549" cy="2286002"/>
          </a:xfrm>
          <a:prstGeom prst="rect">
            <a:avLst/>
          </a:prstGeom>
        </p:spPr>
      </p:pic>
      <p:pic>
        <p:nvPicPr>
          <p:cNvPr id="11" name="10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7443226" y="3862752"/>
            <a:ext cx="2638620" cy="22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8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2825561" cy="864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lang="es-EC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98584" y="1160584"/>
            <a:ext cx="101873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Parámetros ideales para las soluciones de quitosano:</a:t>
            </a:r>
          </a:p>
          <a:p>
            <a:endParaRPr lang="es-EC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s-EC" dirty="0" smtClean="0"/>
              <a:t>Concentración de Ácido acético: 70% v/v.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C" dirty="0" smtClean="0"/>
              <a:t>Concentración de PVA: 10% w/v.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C" dirty="0" smtClean="0"/>
              <a:t>Concentración de Quitosano: 2% hasta 6% w/v.</a:t>
            </a:r>
          </a:p>
          <a:p>
            <a:pPr marL="285750" indent="-285750">
              <a:buFont typeface="Arial" pitchFamily="34" charset="0"/>
              <a:buChar char="•"/>
            </a:pPr>
            <a:endParaRPr lang="es-EC" dirty="0" smtClean="0"/>
          </a:p>
          <a:p>
            <a:endParaRPr lang="es-EC" dirty="0"/>
          </a:p>
          <a:p>
            <a:r>
              <a:rPr lang="es-EC" dirty="0" smtClean="0"/>
              <a:t>Fibras con morfologías adecuadas:</a:t>
            </a:r>
          </a:p>
          <a:p>
            <a:endParaRPr lang="es-EC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s-EC" b="1" dirty="0" smtClean="0"/>
              <a:t>Solución:</a:t>
            </a:r>
            <a:r>
              <a:rPr lang="es-EC" dirty="0" smtClean="0"/>
              <a:t> </a:t>
            </a:r>
            <a:r>
              <a:rPr lang="es-EC" dirty="0"/>
              <a:t>CS 2% w/v en AA 70% v/v + PVA 10% </a:t>
            </a:r>
            <a:r>
              <a:rPr lang="es-EC" dirty="0" smtClean="0"/>
              <a:t>w/v (1:1)</a:t>
            </a:r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/>
          </a:p>
        </p:txBody>
      </p:sp>
      <p:sp>
        <p:nvSpPr>
          <p:cNvPr id="3" name="2 CuadroTexto"/>
          <p:cNvSpPr txBox="1"/>
          <p:nvPr/>
        </p:nvSpPr>
        <p:spPr>
          <a:xfrm>
            <a:off x="1946031" y="4557086"/>
            <a:ext cx="203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Parámetros del</a:t>
            </a:r>
          </a:p>
          <a:p>
            <a:pPr algn="ctr"/>
            <a:r>
              <a:rPr lang="es-EC" dirty="0" smtClean="0"/>
              <a:t>Proceso</a:t>
            </a:r>
            <a:endParaRPr lang="es-EC" dirty="0"/>
          </a:p>
        </p:txBody>
      </p:sp>
      <p:cxnSp>
        <p:nvCxnSpPr>
          <p:cNvPr id="8" name="7 Conector recto de flecha"/>
          <p:cNvCxnSpPr/>
          <p:nvPr/>
        </p:nvCxnSpPr>
        <p:spPr>
          <a:xfrm flipV="1">
            <a:off x="3798277" y="4548814"/>
            <a:ext cx="1137138" cy="323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3798277" y="4880251"/>
            <a:ext cx="1101969" cy="1663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4964722" y="4372420"/>
            <a:ext cx="2074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Voltaje:</a:t>
            </a:r>
            <a:r>
              <a:rPr lang="es-EC" dirty="0" smtClean="0"/>
              <a:t> 6 a 10 kV</a:t>
            </a:r>
            <a:endParaRPr lang="es-EC" dirty="0"/>
          </a:p>
        </p:txBody>
      </p:sp>
      <p:sp>
        <p:nvSpPr>
          <p:cNvPr id="33" name="32 CuadroTexto"/>
          <p:cNvSpPr txBox="1"/>
          <p:nvPr/>
        </p:nvSpPr>
        <p:spPr>
          <a:xfrm>
            <a:off x="4964722" y="4861908"/>
            <a:ext cx="2074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Caudal: </a:t>
            </a:r>
            <a:r>
              <a:rPr lang="es-EC" dirty="0" smtClean="0"/>
              <a:t>0.35 ml/h</a:t>
            </a:r>
            <a:endParaRPr lang="es-EC" dirty="0"/>
          </a:p>
        </p:txBody>
      </p:sp>
      <p:pic>
        <p:nvPicPr>
          <p:cNvPr id="36" name="35 Imagen"/>
          <p:cNvPicPr/>
          <p:nvPr/>
        </p:nvPicPr>
        <p:blipFill rotWithShape="1">
          <a:blip r:embed="rId2"/>
          <a:srcRect l="38438" r="784"/>
          <a:stretch/>
        </p:blipFill>
        <p:spPr>
          <a:xfrm>
            <a:off x="7386026" y="3662146"/>
            <a:ext cx="3129574" cy="2351505"/>
          </a:xfrm>
          <a:prstGeom prst="rect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8100890" y="6052011"/>
            <a:ext cx="1699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Φ</a:t>
            </a:r>
            <a:r>
              <a:rPr lang="es-EC" dirty="0" smtClean="0"/>
              <a:t>: </a:t>
            </a:r>
            <a:r>
              <a:rPr lang="es-EC" dirty="0"/>
              <a:t>220 ± 45 nm</a:t>
            </a:r>
          </a:p>
        </p:txBody>
      </p:sp>
      <p:sp>
        <p:nvSpPr>
          <p:cNvPr id="42" name="41 CuadroTexto"/>
          <p:cNvSpPr txBox="1"/>
          <p:nvPr/>
        </p:nvSpPr>
        <p:spPr>
          <a:xfrm>
            <a:off x="4935415" y="5370137"/>
            <a:ext cx="2074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Distancia: </a:t>
            </a:r>
            <a:r>
              <a:rPr lang="es-EC" dirty="0" smtClean="0"/>
              <a:t>12 cm</a:t>
            </a:r>
            <a:endParaRPr lang="es-EC" dirty="0"/>
          </a:p>
        </p:txBody>
      </p:sp>
      <p:cxnSp>
        <p:nvCxnSpPr>
          <p:cNvPr id="26" name="25 Conector recto de flecha"/>
          <p:cNvCxnSpPr/>
          <p:nvPr/>
        </p:nvCxnSpPr>
        <p:spPr>
          <a:xfrm>
            <a:off x="3798277" y="4880251"/>
            <a:ext cx="1101969" cy="674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90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2825561" cy="864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lang="es-EC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98584" y="1160584"/>
            <a:ext cx="101873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Soluciones poliméricas                        Comportamiento Pseudoplástico</a:t>
            </a:r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2825561" y="1324708"/>
            <a:ext cx="8203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6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5553505"/>
                  </p:ext>
                </p:extLst>
              </p:nvPr>
            </p:nvGraphicFramePr>
            <p:xfrm>
              <a:off x="519723" y="1692682"/>
              <a:ext cx="8128000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/>
                    <a:gridCol w="406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b="1" i="1" dirty="0" smtClean="0"/>
                            <a:t>Soluciones</a:t>
                          </a:r>
                          <a:endParaRPr lang="es-EC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b="1" i="1" dirty="0" smtClean="0"/>
                            <a:t>Viscosidad</a:t>
                          </a:r>
                          <a:endParaRPr lang="es-EC" b="1" i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CS 2% w/v en AA 1% v/v 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C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s-EC" baseline="0" dirty="0" smtClean="0">
                              <a:solidFill>
                                <a:schemeClr val="tx1"/>
                              </a:solidFill>
                            </a:rPr>
                            <a:t>157 </a:t>
                          </a:r>
                          <a:r>
                            <a:rPr lang="es-EC" dirty="0" smtClean="0">
                              <a:solidFill>
                                <a:schemeClr val="tx1"/>
                              </a:solidFill>
                            </a:rPr>
                            <a:t>mPa</a:t>
                          </a:r>
                          <a14:m>
                            <m:oMath xmlns:m="http://schemas.openxmlformats.org/officeDocument/2006/math">
                              <m:r>
                                <a:rPr lang="es-EC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∙</m:t>
                              </m:r>
                            </m:oMath>
                          </a14:m>
                          <a:r>
                            <a:rPr lang="es-EC" dirty="0" smtClean="0">
                              <a:solidFill>
                                <a:schemeClr val="tx1"/>
                              </a:solidFill>
                            </a:rPr>
                            <a:t>s</a:t>
                          </a:r>
                          <a:endParaRPr lang="es-EC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CS 2% w/v en AA 70% v/v 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baseline="0" dirty="0" smtClean="0">
                              <a:solidFill>
                                <a:schemeClr val="tx1"/>
                              </a:solidFill>
                            </a:rPr>
                            <a:t>187 </a:t>
                          </a:r>
                          <a:r>
                            <a:rPr lang="es-EC" dirty="0" smtClean="0">
                              <a:solidFill>
                                <a:schemeClr val="tx1"/>
                              </a:solidFill>
                            </a:rPr>
                            <a:t>mPa</a:t>
                          </a:r>
                          <a14:m>
                            <m:oMath xmlns:m="http://schemas.openxmlformats.org/officeDocument/2006/math">
                              <m:r>
                                <a:rPr lang="es-EC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∙</m:t>
                              </m:r>
                            </m:oMath>
                          </a14:m>
                          <a:r>
                            <a:rPr lang="es-EC" dirty="0" smtClean="0">
                              <a:solidFill>
                                <a:schemeClr val="tx1"/>
                              </a:solidFill>
                            </a:rPr>
                            <a:t>s</a:t>
                          </a:r>
                          <a:endParaRPr lang="es-EC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PVA 10% w/v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baseline="0" dirty="0" smtClean="0">
                              <a:solidFill>
                                <a:schemeClr val="tx1"/>
                              </a:solidFill>
                            </a:rPr>
                            <a:t>672 </a:t>
                          </a:r>
                          <a:r>
                            <a:rPr lang="es-EC" dirty="0" smtClean="0">
                              <a:solidFill>
                                <a:schemeClr val="tx1"/>
                              </a:solidFill>
                            </a:rPr>
                            <a:t>mPa</a:t>
                          </a:r>
                          <a14:m>
                            <m:oMath xmlns:m="http://schemas.openxmlformats.org/officeDocument/2006/math">
                              <m:r>
                                <a:rPr lang="es-EC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∙</m:t>
                              </m:r>
                            </m:oMath>
                          </a14:m>
                          <a:r>
                            <a:rPr lang="es-EC" dirty="0" smtClean="0">
                              <a:solidFill>
                                <a:schemeClr val="tx1"/>
                              </a:solidFill>
                            </a:rPr>
                            <a:t>s</a:t>
                          </a:r>
                          <a:endParaRPr lang="es-EC" dirty="0"/>
                        </a:p>
                      </a:txBody>
                      <a:tcPr/>
                    </a:tc>
                  </a:tr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C" b="1" i="1" dirty="0" smtClean="0"/>
                            <a:t>Mejores</a:t>
                          </a:r>
                          <a:r>
                            <a:rPr lang="es-EC" b="1" i="1" baseline="0" dirty="0" smtClean="0"/>
                            <a:t> soluciones electrohilables </a:t>
                          </a:r>
                          <a:endParaRPr lang="es-EC" b="1" i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CS 2% w/v en AA 70% v/v + PVA 10% w/v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>
                              <a:solidFill>
                                <a:schemeClr val="tx1"/>
                              </a:solidFill>
                            </a:rPr>
                            <a:t>430 mPa</a:t>
                          </a:r>
                          <a14:m>
                            <m:oMath xmlns:m="http://schemas.openxmlformats.org/officeDocument/2006/math">
                              <m:r>
                                <a:rPr lang="es-EC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∙</m:t>
                              </m:r>
                            </m:oMath>
                          </a14:m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s 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CS</a:t>
                          </a:r>
                          <a:r>
                            <a:rPr lang="es-EC" baseline="0" dirty="0" smtClean="0"/>
                            <a:t> 4% w/v </a:t>
                          </a:r>
                          <a:r>
                            <a:rPr lang="es-EC" dirty="0" smtClean="0"/>
                            <a:t>en AA 70% v/v + PVA 10% w/v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>
                              <a:solidFill>
                                <a:schemeClr val="tx1"/>
                              </a:solidFill>
                            </a:rPr>
                            <a:t>1190 </a:t>
                          </a:r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mPa</a:t>
                          </a:r>
                          <a14:m>
                            <m:oMath xmlns:m="http://schemas.openxmlformats.org/officeDocument/2006/math">
                              <m:r>
                                <a:rPr lang="es-EC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∙</m:t>
                              </m:r>
                            </m:oMath>
                          </a14:m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s 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CS 6% w/v en AA 70% v/v + PVA 10% w/v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>
                              <a:solidFill>
                                <a:schemeClr val="tx1"/>
                              </a:solidFill>
                            </a:rPr>
                            <a:t>1800 </a:t>
                          </a:r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mPa</a:t>
                          </a:r>
                          <a14:m>
                            <m:oMath xmlns:m="http://schemas.openxmlformats.org/officeDocument/2006/math">
                              <m:r>
                                <a:rPr lang="es-EC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∙</m:t>
                              </m:r>
                            </m:oMath>
                          </a14:m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s 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6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5553505"/>
                  </p:ext>
                </p:extLst>
              </p:nvPr>
            </p:nvGraphicFramePr>
            <p:xfrm>
              <a:off x="519723" y="1692682"/>
              <a:ext cx="8128000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/>
                    <a:gridCol w="406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b="1" i="1" dirty="0" smtClean="0"/>
                            <a:t>Soluciones</a:t>
                          </a:r>
                          <a:endParaRPr lang="es-EC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b="1" i="1" dirty="0" smtClean="0"/>
                            <a:t>Viscosidad</a:t>
                          </a:r>
                          <a:endParaRPr lang="es-EC" b="1" i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CS 2% w/v en AA 1% v/v 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108197" b="-6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CS 2% w/v en AA 70% v/v 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211667" b="-53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PVA 10% w/v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306557" b="-424590"/>
                          </a:stretch>
                        </a:blipFill>
                      </a:tcPr>
                    </a:tc>
                  </a:tr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C" b="1" i="1" dirty="0" smtClean="0"/>
                            <a:t>Mejores</a:t>
                          </a:r>
                          <a:r>
                            <a:rPr lang="es-EC" b="1" i="1" baseline="0" dirty="0" smtClean="0"/>
                            <a:t> soluciones electrohilables </a:t>
                          </a:r>
                          <a:endParaRPr lang="es-EC" b="1" i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CS 2% w/v en AA 70% v/v + PVA 10% w/v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506557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CS</a:t>
                          </a:r>
                          <a:r>
                            <a:rPr lang="es-EC" baseline="0" dirty="0" smtClean="0"/>
                            <a:t> 4% w/v </a:t>
                          </a:r>
                          <a:r>
                            <a:rPr lang="es-EC" dirty="0" smtClean="0"/>
                            <a:t>en AA 70% v/v + PVA 10% w/v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616667" b="-128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smtClean="0"/>
                            <a:t>CS 6% w/v </a:t>
                          </a:r>
                          <a:r>
                            <a:rPr lang="es-EC" dirty="0" smtClean="0"/>
                            <a:t>en AA 70% v/v + PVA 10% w/v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704918" b="-2623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9 Cerrar llave"/>
          <p:cNvSpPr/>
          <p:nvPr/>
        </p:nvSpPr>
        <p:spPr>
          <a:xfrm>
            <a:off x="8792308" y="2063262"/>
            <a:ext cx="328246" cy="10902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18 Cerrar llave"/>
          <p:cNvSpPr/>
          <p:nvPr/>
        </p:nvSpPr>
        <p:spPr>
          <a:xfrm>
            <a:off x="8792308" y="3528646"/>
            <a:ext cx="328246" cy="10902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CuadroTexto"/>
          <p:cNvSpPr txBox="1"/>
          <p:nvPr/>
        </p:nvSpPr>
        <p:spPr>
          <a:xfrm>
            <a:off x="9249507" y="388910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cs typeface="Arial"/>
              </a:rPr>
              <a:t>γ</a:t>
            </a:r>
            <a:r>
              <a:rPr lang="es-EC" dirty="0" smtClean="0">
                <a:cs typeface="Arial"/>
              </a:rPr>
              <a:t>: 300 </a:t>
            </a:r>
            <a:r>
              <a:rPr lang="es-EC" dirty="0"/>
              <a:t>s</a:t>
            </a:r>
            <a:r>
              <a:rPr lang="es-EC" baseline="30000" dirty="0"/>
              <a:t>-1</a:t>
            </a:r>
            <a:r>
              <a:rPr lang="es-EC" dirty="0" smtClean="0">
                <a:cs typeface="Arial"/>
              </a:rPr>
              <a:t> </a:t>
            </a:r>
            <a:endParaRPr lang="es-EC" dirty="0"/>
          </a:p>
        </p:txBody>
      </p:sp>
      <p:sp>
        <p:nvSpPr>
          <p:cNvPr id="22" name="21 CuadroTexto"/>
          <p:cNvSpPr txBox="1"/>
          <p:nvPr/>
        </p:nvSpPr>
        <p:spPr>
          <a:xfrm>
            <a:off x="9249507" y="24649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cs typeface="Arial"/>
              </a:rPr>
              <a:t>γ</a:t>
            </a:r>
            <a:r>
              <a:rPr lang="es-EC" dirty="0" smtClean="0">
                <a:cs typeface="Arial"/>
              </a:rPr>
              <a:t>: 500 </a:t>
            </a:r>
            <a:r>
              <a:rPr lang="es-EC" dirty="0"/>
              <a:t>s</a:t>
            </a:r>
            <a:r>
              <a:rPr lang="es-EC" baseline="30000" dirty="0"/>
              <a:t>-1</a:t>
            </a:r>
            <a:r>
              <a:rPr lang="es-EC" dirty="0" smtClean="0">
                <a:cs typeface="Arial"/>
              </a:rPr>
              <a:t> 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CuadroTexto"/>
              <p:cNvSpPr txBox="1"/>
              <p:nvPr/>
            </p:nvSpPr>
            <p:spPr>
              <a:xfrm>
                <a:off x="1915486" y="5284202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dirty="0" smtClean="0">
                          <a:latin typeface="Cambria Math"/>
                          <a:ea typeface="Cambria Math"/>
                        </a:rPr>
                        <m:t>↑↑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4" name="1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5284202"/>
                <a:ext cx="44595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14 CuadroTexto"/>
          <p:cNvSpPr txBox="1"/>
          <p:nvPr/>
        </p:nvSpPr>
        <p:spPr>
          <a:xfrm>
            <a:off x="2242466" y="5260756"/>
            <a:ext cx="339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Concentración de AA</a:t>
            </a:r>
            <a:endParaRPr lang="es-EC" dirty="0"/>
          </a:p>
        </p:txBody>
      </p:sp>
      <p:sp>
        <p:nvSpPr>
          <p:cNvPr id="24" name="23 CuadroTexto"/>
          <p:cNvSpPr txBox="1"/>
          <p:nvPr/>
        </p:nvSpPr>
        <p:spPr>
          <a:xfrm>
            <a:off x="2254040" y="5803029"/>
            <a:ext cx="339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Concentración de CS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24 CuadroTexto"/>
              <p:cNvSpPr txBox="1"/>
              <p:nvPr/>
            </p:nvSpPr>
            <p:spPr>
              <a:xfrm>
                <a:off x="1969187" y="5803029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/>
                          <a:ea typeface="Cambria Math"/>
                        </a:rPr>
                        <m:t>↑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5" name="2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187" y="5803029"/>
                <a:ext cx="33855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16 Conector recto de flecha"/>
          <p:cNvCxnSpPr/>
          <p:nvPr/>
        </p:nvCxnSpPr>
        <p:spPr>
          <a:xfrm>
            <a:off x="4513385" y="5468868"/>
            <a:ext cx="125436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>
            <a:off x="4513384" y="5970163"/>
            <a:ext cx="125436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31 CuadroTexto"/>
              <p:cNvSpPr txBox="1"/>
              <p:nvPr/>
            </p:nvSpPr>
            <p:spPr>
              <a:xfrm>
                <a:off x="5866162" y="5284202"/>
                <a:ext cx="13390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C" i="1" dirty="0" smtClean="0">
                        <a:latin typeface="Cambria Math"/>
                        <a:ea typeface="Cambria Math"/>
                      </a:rPr>
                      <m:t>↑</m:t>
                    </m:r>
                  </m:oMath>
                </a14:m>
                <a:r>
                  <a:rPr lang="es-EC" dirty="0" smtClean="0"/>
                  <a:t> Viscosidad</a:t>
                </a:r>
                <a:endParaRPr lang="es-EC" dirty="0"/>
              </a:p>
            </p:txBody>
          </p:sp>
        </mc:Choice>
        <mc:Fallback xmlns="">
          <p:sp>
            <p:nvSpPr>
              <p:cNvPr id="32" name="3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162" y="5284202"/>
                <a:ext cx="1339085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3636" b="-2666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33 CuadroTexto"/>
              <p:cNvSpPr txBox="1"/>
              <p:nvPr/>
            </p:nvSpPr>
            <p:spPr>
              <a:xfrm>
                <a:off x="5866162" y="5797326"/>
                <a:ext cx="15135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C" i="1" dirty="0" smtClean="0">
                        <a:latin typeface="Cambria Math"/>
                        <a:ea typeface="Cambria Math"/>
                      </a:rPr>
                      <m:t>↑</m:t>
                    </m:r>
                  </m:oMath>
                </a14:m>
                <a:r>
                  <a:rPr lang="es-EC" dirty="0" smtClean="0"/>
                  <a:t> </a:t>
                </a:r>
                <a14:m>
                  <m:oMath xmlns:m="http://schemas.openxmlformats.org/officeDocument/2006/math">
                    <m:r>
                      <a:rPr lang="es-EC" i="1" dirty="0">
                        <a:latin typeface="Cambria Math"/>
                        <a:ea typeface="Cambria Math"/>
                      </a:rPr>
                      <m:t>↑ </m:t>
                    </m:r>
                  </m:oMath>
                </a14:m>
                <a:r>
                  <a:rPr lang="es-EC" dirty="0" smtClean="0"/>
                  <a:t>Viscosidad</a:t>
                </a:r>
                <a:endParaRPr lang="es-EC" dirty="0"/>
              </a:p>
            </p:txBody>
          </p:sp>
        </mc:Choice>
        <mc:Fallback xmlns="">
          <p:sp>
            <p:nvSpPr>
              <p:cNvPr id="34" name="3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162" y="5797326"/>
                <a:ext cx="1513556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3213" b="-2459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783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2825561" cy="864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lang="es-EC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45271" y="1717264"/>
            <a:ext cx="3373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Análisis morfológico comparativo</a:t>
            </a:r>
            <a:endParaRPr lang="es-EC" dirty="0"/>
          </a:p>
        </p:txBody>
      </p:sp>
      <p:cxnSp>
        <p:nvCxnSpPr>
          <p:cNvPr id="8" name="7 Conector recto de flecha"/>
          <p:cNvCxnSpPr/>
          <p:nvPr/>
        </p:nvCxnSpPr>
        <p:spPr>
          <a:xfrm flipV="1">
            <a:off x="3918310" y="1660211"/>
            <a:ext cx="1043354" cy="2417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3918310" y="1901930"/>
            <a:ext cx="1043354" cy="430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5122985" y="1447633"/>
            <a:ext cx="382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Constante: AA 70% v/v y PVA 10% w/v </a:t>
            </a:r>
            <a:endParaRPr lang="es-EC" dirty="0"/>
          </a:p>
        </p:txBody>
      </p:sp>
      <p:sp>
        <p:nvSpPr>
          <p:cNvPr id="27" name="26 CuadroTexto"/>
          <p:cNvSpPr txBox="1"/>
          <p:nvPr/>
        </p:nvSpPr>
        <p:spPr>
          <a:xfrm>
            <a:off x="5122984" y="2148226"/>
            <a:ext cx="3477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Variable: CS 2% w/v hasta 10% w/v</a:t>
            </a:r>
            <a:endParaRPr lang="es-EC" dirty="0"/>
          </a:p>
        </p:txBody>
      </p:sp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615589"/>
              </p:ext>
            </p:extLst>
          </p:nvPr>
        </p:nvGraphicFramePr>
        <p:xfrm>
          <a:off x="1658966" y="2672862"/>
          <a:ext cx="8127999" cy="29591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3508"/>
                <a:gridCol w="1840523"/>
                <a:gridCol w="4403968"/>
              </a:tblGrid>
              <a:tr h="668085">
                <a:tc>
                  <a:txBody>
                    <a:bodyPr/>
                    <a:lstStyle/>
                    <a:p>
                      <a:pPr algn="ctr"/>
                      <a:r>
                        <a:rPr lang="es-EC" b="1" i="1" dirty="0" smtClean="0"/>
                        <a:t>Concentración de CS</a:t>
                      </a:r>
                      <a:endParaRPr lang="es-EC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i="1" dirty="0" smtClean="0"/>
                        <a:t>Diámetro Promedio</a:t>
                      </a:r>
                      <a:endParaRPr lang="es-EC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i="1" dirty="0" smtClean="0"/>
                        <a:t>Observaciones</a:t>
                      </a:r>
                      <a:endParaRPr lang="es-EC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2% w/v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 ± 45 nm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Fibras lisas, homogéneas y sin defectos.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4% w/v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275 ± 39 nm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Fibras lisas, homogéneas,</a:t>
                      </a:r>
                      <a:r>
                        <a:rPr lang="es-EC" baseline="0" dirty="0" smtClean="0"/>
                        <a:t> sin beads, pocas zonas húmedas.</a:t>
                      </a:r>
                      <a:endParaRPr lang="es-EC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6% w/v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241 ± 56 nm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Fibras </a:t>
                      </a:r>
                      <a:r>
                        <a:rPr lang="es-EC" baseline="0" dirty="0" smtClean="0"/>
                        <a:t> discontinuas, pocos beads, zonas húmedas.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8% w/v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364 ± 57 nm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Fibras enmarañadas, mayor presencia de beads y zonas húmedas.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22 CuadroTexto"/>
          <p:cNvSpPr txBox="1"/>
          <p:nvPr/>
        </p:nvSpPr>
        <p:spPr>
          <a:xfrm>
            <a:off x="4035541" y="5908431"/>
            <a:ext cx="3470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i="1" dirty="0" smtClean="0"/>
              <a:t>Tendencia creciente de diámetro</a:t>
            </a:r>
            <a:endParaRPr lang="es-EC" i="1" dirty="0"/>
          </a:p>
        </p:txBody>
      </p:sp>
    </p:spTree>
    <p:extLst>
      <p:ext uri="{BB962C8B-B14F-4D97-AF65-F5344CB8AC3E}">
        <p14:creationId xmlns:p14="http://schemas.microsoft.com/office/powerpoint/2010/main" val="331292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3739961" cy="864108"/>
          </a:xfrm>
        </p:spPr>
        <p:txBody>
          <a:bodyPr/>
          <a:lstStyle/>
          <a:p>
            <a:r>
              <a:rPr lang="es-EC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</a:t>
            </a:r>
            <a:endParaRPr lang="es-EC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62708" y="864108"/>
            <a:ext cx="10621760" cy="5120640"/>
          </a:xfrm>
        </p:spPr>
        <p:txBody>
          <a:bodyPr>
            <a:normAutofit/>
          </a:bodyPr>
          <a:lstStyle/>
          <a:p>
            <a:pPr lvl="0"/>
            <a:r>
              <a:rPr lang="es-EC" sz="2800" dirty="0">
                <a:solidFill>
                  <a:schemeClr val="tx1"/>
                </a:solidFill>
              </a:rPr>
              <a:t>Utilizar un equipo de electrohilado que posea </a:t>
            </a:r>
            <a:r>
              <a:rPr lang="es-EC" sz="2800" dirty="0" smtClean="0">
                <a:solidFill>
                  <a:schemeClr val="tx1"/>
                </a:solidFill>
              </a:rPr>
              <a:t>aislamiento.</a:t>
            </a:r>
          </a:p>
          <a:p>
            <a:pPr lvl="0"/>
            <a:r>
              <a:rPr lang="es-EC" sz="2800" dirty="0" smtClean="0">
                <a:solidFill>
                  <a:schemeClr val="tx1"/>
                </a:solidFill>
              </a:rPr>
              <a:t>Realizar </a:t>
            </a:r>
            <a:r>
              <a:rPr lang="es-EC" sz="2800" dirty="0">
                <a:solidFill>
                  <a:schemeClr val="tx1"/>
                </a:solidFill>
              </a:rPr>
              <a:t>estudios con intervalos reducidos (0.5% o 1</a:t>
            </a:r>
            <a:r>
              <a:rPr lang="es-EC" sz="2800" dirty="0" smtClean="0">
                <a:solidFill>
                  <a:schemeClr val="tx1"/>
                </a:solidFill>
              </a:rPr>
              <a:t>%), con </a:t>
            </a:r>
            <a:r>
              <a:rPr lang="es-EC" sz="2800" dirty="0">
                <a:solidFill>
                  <a:schemeClr val="tx1"/>
                </a:solidFill>
              </a:rPr>
              <a:t>límites inferior y superior de 1% w/v y 4%w/v.</a:t>
            </a:r>
          </a:p>
          <a:p>
            <a:pPr lvl="0"/>
            <a:r>
              <a:rPr lang="es-EC" sz="2800" dirty="0" smtClean="0">
                <a:solidFill>
                  <a:schemeClr val="tx1"/>
                </a:solidFill>
              </a:rPr>
              <a:t>Realizar </a:t>
            </a:r>
            <a:r>
              <a:rPr lang="es-EC" sz="2800" dirty="0">
                <a:solidFill>
                  <a:schemeClr val="tx1"/>
                </a:solidFill>
              </a:rPr>
              <a:t>estudios del comportamiento de la solubilidad del quitosano, utilizando otros solventes (ácidos orgánicos), como: TFA, ácido láctico, fórmico, maleico, entre otros. </a:t>
            </a:r>
          </a:p>
          <a:p>
            <a:pPr lvl="0"/>
            <a:r>
              <a:rPr lang="es-EC" sz="2800" dirty="0" smtClean="0">
                <a:solidFill>
                  <a:schemeClr val="tx1"/>
                </a:solidFill>
              </a:rPr>
              <a:t>Realizar </a:t>
            </a:r>
            <a:r>
              <a:rPr lang="es-EC" sz="2800" dirty="0">
                <a:solidFill>
                  <a:schemeClr val="tx1"/>
                </a:solidFill>
              </a:rPr>
              <a:t>estudios sobre la utilización de sustancias surfactantes como </a:t>
            </a:r>
            <a:br>
              <a:rPr lang="es-EC" sz="2800" dirty="0">
                <a:solidFill>
                  <a:schemeClr val="tx1"/>
                </a:solidFill>
              </a:rPr>
            </a:br>
            <a:r>
              <a:rPr lang="es-EC" sz="2800" dirty="0">
                <a:solidFill>
                  <a:schemeClr val="tx1"/>
                </a:solidFill>
              </a:rPr>
              <a:t>decilsulfonato de </a:t>
            </a:r>
            <a:r>
              <a:rPr lang="es-EC" sz="2800" dirty="0" smtClean="0">
                <a:solidFill>
                  <a:schemeClr val="tx1"/>
                </a:solidFill>
              </a:rPr>
              <a:t>sodio. </a:t>
            </a:r>
            <a:r>
              <a:rPr lang="es-EC" sz="2800" dirty="0">
                <a:solidFill>
                  <a:schemeClr val="tx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4384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4273361" cy="883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Trabajos Futuros</a:t>
            </a:r>
            <a:endParaRPr lang="es-EC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10307" y="1124438"/>
            <a:ext cx="1052732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EC" sz="2000" dirty="0"/>
              <a:t>Obtención de fibras de quitosano mediante el proceso de electrohilado, utilizando diferentes tipos de colectores (rotacional cilíndrico, rotacional de disco, mallas, placas paralelas, entre otros</a:t>
            </a:r>
            <a:r>
              <a:rPr lang="es-EC" sz="2000" dirty="0" smtClean="0"/>
              <a:t>).</a:t>
            </a:r>
          </a:p>
          <a:p>
            <a:pPr lvl="0"/>
            <a:endParaRPr lang="es-EC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s-EC" sz="2000" dirty="0"/>
              <a:t> </a:t>
            </a:r>
            <a:r>
              <a:rPr lang="es-EC" sz="2000" dirty="0" smtClean="0"/>
              <a:t>Realización </a:t>
            </a:r>
            <a:r>
              <a:rPr lang="es-EC" sz="2000" dirty="0"/>
              <a:t>de un estudio bacteriológico comparativo entre las membranas de CS + PVA y las membranas de CS + PVA + SD, para su utilización en la fabricación de apósitos</a:t>
            </a:r>
            <a:r>
              <a:rPr lang="es-EC" sz="2000" dirty="0" smtClean="0"/>
              <a:t>.</a:t>
            </a:r>
          </a:p>
          <a:p>
            <a:endParaRPr lang="es-EC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2000" dirty="0" smtClean="0"/>
              <a:t>Realización </a:t>
            </a:r>
            <a:r>
              <a:rPr lang="es-EC" sz="2000" dirty="0"/>
              <a:t>de estudios de resistencia mecánica de las membranas nanofibrosas de CS + PVA, para su futura aplicación en filtración (agua o aire</a:t>
            </a:r>
            <a:r>
              <a:rPr lang="es-EC" sz="2000" dirty="0" smtClean="0"/>
              <a:t>).</a:t>
            </a:r>
          </a:p>
          <a:p>
            <a:pPr lvl="0"/>
            <a:endParaRPr lang="es-EC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2000" dirty="0"/>
              <a:t>Realización de estudios de crecimiento y propagación celular de las membranas de CS + PVA y CS + PVA + SD, para su utilización en ingeniería de tejidos (</a:t>
            </a:r>
            <a:r>
              <a:rPr lang="es-EC" sz="2000" i="1" dirty="0"/>
              <a:t>tissue scaffolds</a:t>
            </a:r>
            <a:r>
              <a:rPr lang="es-EC" sz="2000" dirty="0" smtClean="0"/>
              <a:t>).</a:t>
            </a:r>
          </a:p>
          <a:p>
            <a:pPr lvl="0"/>
            <a:r>
              <a:rPr lang="es-EC" sz="2000" b="1" dirty="0"/>
              <a:t/>
            </a:r>
            <a:br>
              <a:rPr lang="es-EC" sz="2000" b="1" dirty="0"/>
            </a:br>
            <a:endParaRPr lang="es-EC" sz="2000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7813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4320" y="1264702"/>
            <a:ext cx="10844834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Específicos</a:t>
            </a:r>
          </a:p>
          <a:p>
            <a:pPr marL="0" indent="0">
              <a:buNone/>
            </a:pPr>
            <a:endParaRPr lang="es-EC" sz="3200" b="1" dirty="0">
              <a:solidFill>
                <a:schemeClr val="tx1"/>
              </a:solidFill>
            </a:endParaRPr>
          </a:p>
          <a:p>
            <a:pPr lvl="1"/>
            <a:r>
              <a:rPr lang="es-EC" sz="2400" dirty="0" smtClean="0">
                <a:solidFill>
                  <a:schemeClr val="tx1"/>
                </a:solidFill>
              </a:rPr>
              <a:t>Definir </a:t>
            </a:r>
            <a:r>
              <a:rPr lang="es-EC" sz="2400" dirty="0">
                <a:solidFill>
                  <a:schemeClr val="tx1"/>
                </a:solidFill>
              </a:rPr>
              <a:t>los parámetros óptimos, tanto de la solución polimérica como del proceso de electrohilado, para obtener resultados </a:t>
            </a:r>
            <a:r>
              <a:rPr lang="es-EC" sz="2400" dirty="0" smtClean="0">
                <a:solidFill>
                  <a:schemeClr val="tx1"/>
                </a:solidFill>
              </a:rPr>
              <a:t>repetibles.</a:t>
            </a:r>
          </a:p>
          <a:p>
            <a:pPr lvl="1"/>
            <a:r>
              <a:rPr lang="es-EC" sz="2400" dirty="0" smtClean="0">
                <a:solidFill>
                  <a:schemeClr val="tx1"/>
                </a:solidFill>
              </a:rPr>
              <a:t>Caracterizar </a:t>
            </a:r>
            <a:r>
              <a:rPr lang="es-EC" sz="2400" dirty="0">
                <a:solidFill>
                  <a:schemeClr val="tx1"/>
                </a:solidFill>
              </a:rPr>
              <a:t>morfológicamente las fibras obtenidas mediante el proceso de </a:t>
            </a:r>
            <a:r>
              <a:rPr lang="es-EC" sz="2400" dirty="0" smtClean="0">
                <a:solidFill>
                  <a:schemeClr val="tx1"/>
                </a:solidFill>
              </a:rPr>
              <a:t>electrohilado.</a:t>
            </a:r>
          </a:p>
          <a:p>
            <a:pPr lvl="1"/>
            <a:r>
              <a:rPr lang="es-EC" sz="2400" dirty="0" smtClean="0">
                <a:solidFill>
                  <a:schemeClr val="tx1"/>
                </a:solidFill>
              </a:rPr>
              <a:t>Caracterizar </a:t>
            </a:r>
            <a:r>
              <a:rPr lang="es-EC" sz="2400" dirty="0">
                <a:solidFill>
                  <a:schemeClr val="tx1"/>
                </a:solidFill>
              </a:rPr>
              <a:t>reológicamente las soluciones utilizadas para el proceso de </a:t>
            </a:r>
            <a:r>
              <a:rPr lang="es-EC" sz="2400" dirty="0" smtClean="0">
                <a:solidFill>
                  <a:schemeClr val="tx1"/>
                </a:solidFill>
              </a:rPr>
              <a:t>electrohilado.</a:t>
            </a:r>
          </a:p>
          <a:p>
            <a:pPr lvl="1"/>
            <a:r>
              <a:rPr lang="es-EC" sz="2400" dirty="0" smtClean="0">
                <a:solidFill>
                  <a:schemeClr val="tx1"/>
                </a:solidFill>
              </a:rPr>
              <a:t>Comparar </a:t>
            </a:r>
            <a:r>
              <a:rPr lang="es-EC" sz="2400" dirty="0">
                <a:solidFill>
                  <a:schemeClr val="tx1"/>
                </a:solidFill>
              </a:rPr>
              <a:t>los resultados morfológicos obtenidos, utilizando soluciones con diferentes concentraciones de quitosano.</a:t>
            </a:r>
          </a:p>
          <a:p>
            <a:pPr lvl="1"/>
            <a:endParaRPr lang="es-EC" sz="2800" dirty="0" smtClean="0">
              <a:solidFill>
                <a:schemeClr val="tx1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74320" y="0"/>
            <a:ext cx="10515600" cy="838200"/>
          </a:xfrm>
        </p:spPr>
        <p:txBody>
          <a:bodyPr>
            <a:normAutofit/>
          </a:bodyPr>
          <a:lstStyle/>
          <a:p>
            <a:r>
              <a:rPr lang="es-EC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135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-17416"/>
            <a:ext cx="69799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Justificación 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Resultado de imagen para camaron blan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78" y="2172048"/>
            <a:ext cx="2354079" cy="188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304735" y="1618548"/>
            <a:ext cx="2016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Camarón Blanco</a:t>
            </a:r>
            <a:endParaRPr lang="es-EC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182641" y="4255366"/>
            <a:ext cx="2260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dirty="0" smtClean="0"/>
              <a:t>2do producto E.N.P</a:t>
            </a:r>
            <a:endParaRPr lang="es-EC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037294" y="4734558"/>
            <a:ext cx="2457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dirty="0" smtClean="0"/>
              <a:t>600 a 800 M de libras </a:t>
            </a:r>
          </a:p>
          <a:p>
            <a:pPr algn="ctr"/>
            <a:r>
              <a:rPr lang="es-EC" sz="2000" dirty="0" smtClean="0"/>
              <a:t>anuales</a:t>
            </a:r>
          </a:p>
        </p:txBody>
      </p:sp>
      <p:pic>
        <p:nvPicPr>
          <p:cNvPr id="9" name="Picture 4" descr="Imagen relacio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" t="5783" r="11748" b="7124"/>
          <a:stretch/>
        </p:blipFill>
        <p:spPr bwMode="auto">
          <a:xfrm rot="5400000">
            <a:off x="6029912" y="1492491"/>
            <a:ext cx="1233507" cy="174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esultado de imagen para productos procesados de camar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174" y="3509216"/>
            <a:ext cx="1823376" cy="182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13 Conector recto de flecha"/>
          <p:cNvCxnSpPr/>
          <p:nvPr/>
        </p:nvCxnSpPr>
        <p:spPr>
          <a:xfrm flipV="1">
            <a:off x="3634154" y="2414954"/>
            <a:ext cx="2028092" cy="642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3634154" y="3057141"/>
            <a:ext cx="1875692" cy="1198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8" descr="Resultado de imagen para desechos de camar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368" y="4611561"/>
            <a:ext cx="1726081" cy="114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4351484" y="2235301"/>
            <a:ext cx="606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62%</a:t>
            </a:r>
            <a:endParaRPr lang="es-EC" dirty="0"/>
          </a:p>
        </p:txBody>
      </p:sp>
      <p:sp>
        <p:nvSpPr>
          <p:cNvPr id="26" name="25 CuadroTexto"/>
          <p:cNvSpPr txBox="1"/>
          <p:nvPr/>
        </p:nvSpPr>
        <p:spPr>
          <a:xfrm>
            <a:off x="4351484" y="3886034"/>
            <a:ext cx="593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25%</a:t>
            </a:r>
            <a:endParaRPr lang="es-EC" dirty="0"/>
          </a:p>
        </p:txBody>
      </p:sp>
      <p:sp>
        <p:nvSpPr>
          <p:cNvPr id="27" name="26 CuadroTexto"/>
          <p:cNvSpPr txBox="1"/>
          <p:nvPr/>
        </p:nvSpPr>
        <p:spPr>
          <a:xfrm>
            <a:off x="8110740" y="3965230"/>
            <a:ext cx="122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/>
              <a:t>40% a 50%</a:t>
            </a:r>
          </a:p>
          <a:p>
            <a:pPr algn="ctr"/>
            <a:r>
              <a:rPr lang="es-EC" dirty="0" smtClean="0"/>
              <a:t>Desechos</a:t>
            </a:r>
            <a:endParaRPr lang="es-EC" dirty="0"/>
          </a:p>
        </p:txBody>
      </p:sp>
      <p:sp>
        <p:nvSpPr>
          <p:cNvPr id="28" name="AutoShape 10" descr="Resultado de imagen para ceviche de camar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9" name="AutoShape 12" descr="Resultado de imagen para ceviche de camar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28" y="5426253"/>
            <a:ext cx="1059913" cy="105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29 Cerrar llave"/>
          <p:cNvSpPr/>
          <p:nvPr/>
        </p:nvSpPr>
        <p:spPr>
          <a:xfrm>
            <a:off x="7249550" y="3886034"/>
            <a:ext cx="417342" cy="26001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30 CuadroTexto"/>
          <p:cNvSpPr txBox="1"/>
          <p:nvPr/>
        </p:nvSpPr>
        <p:spPr>
          <a:xfrm>
            <a:off x="7892731" y="5953589"/>
            <a:ext cx="166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 smtClean="0">
                <a:solidFill>
                  <a:srgbClr val="FF0000"/>
                </a:solidFill>
              </a:rPr>
              <a:t>41 000 TON</a:t>
            </a:r>
            <a:endParaRPr lang="es-EC" sz="2400" dirty="0">
              <a:solidFill>
                <a:srgbClr val="FF0000"/>
              </a:solidFill>
            </a:endParaRPr>
          </a:p>
        </p:txBody>
      </p:sp>
      <p:sp>
        <p:nvSpPr>
          <p:cNvPr id="1024" name="1023 CuadroTexto"/>
          <p:cNvSpPr txBox="1"/>
          <p:nvPr/>
        </p:nvSpPr>
        <p:spPr>
          <a:xfrm>
            <a:off x="1575999" y="5576040"/>
            <a:ext cx="1511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dirty="0" smtClean="0"/>
              <a:t>Exporta 87%</a:t>
            </a:r>
            <a:endParaRPr lang="es-EC" sz="2000" dirty="0"/>
          </a:p>
        </p:txBody>
      </p:sp>
      <p:sp>
        <p:nvSpPr>
          <p:cNvPr id="1025" name="1024 CuadroTexto"/>
          <p:cNvSpPr txBox="1"/>
          <p:nvPr/>
        </p:nvSpPr>
        <p:spPr>
          <a:xfrm>
            <a:off x="5088884" y="5776095"/>
            <a:ext cx="573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13%</a:t>
            </a:r>
            <a:endParaRPr lang="es-EC" dirty="0"/>
          </a:p>
        </p:txBody>
      </p:sp>
      <p:cxnSp>
        <p:nvCxnSpPr>
          <p:cNvPr id="1029" name="1028 Conector recto de flecha"/>
          <p:cNvCxnSpPr/>
          <p:nvPr/>
        </p:nvCxnSpPr>
        <p:spPr>
          <a:xfrm flipH="1" flipV="1">
            <a:off x="10503877" y="3753852"/>
            <a:ext cx="1" cy="14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1033 Conector recto"/>
          <p:cNvCxnSpPr>
            <a:endCxn id="31" idx="3"/>
          </p:cNvCxnSpPr>
          <p:nvPr/>
        </p:nvCxnSpPr>
        <p:spPr>
          <a:xfrm flipH="1">
            <a:off x="9554083" y="5186100"/>
            <a:ext cx="949795" cy="998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1034 CuadroTexto"/>
          <p:cNvSpPr txBox="1"/>
          <p:nvPr/>
        </p:nvSpPr>
        <p:spPr>
          <a:xfrm>
            <a:off x="9940549" y="3384520"/>
            <a:ext cx="1231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dirty="0" smtClean="0">
                <a:solidFill>
                  <a:srgbClr val="FF0000"/>
                </a:solidFill>
              </a:rPr>
              <a:t>4100 TON</a:t>
            </a:r>
            <a:endParaRPr lang="es-EC" sz="2000" dirty="0">
              <a:solidFill>
                <a:srgbClr val="FF0000"/>
              </a:solidFill>
            </a:endParaRPr>
          </a:p>
        </p:txBody>
      </p:sp>
      <p:pic>
        <p:nvPicPr>
          <p:cNvPr id="1039" name="Picture 15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186" y="1811893"/>
            <a:ext cx="1491380" cy="149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1035 CuadroTexto"/>
          <p:cNvSpPr txBox="1"/>
          <p:nvPr/>
        </p:nvSpPr>
        <p:spPr>
          <a:xfrm>
            <a:off x="5594133" y="1245549"/>
            <a:ext cx="210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Camarón congelado</a:t>
            </a:r>
            <a:endParaRPr lang="es-EC" dirty="0"/>
          </a:p>
        </p:txBody>
      </p:sp>
      <p:sp>
        <p:nvSpPr>
          <p:cNvPr id="1038" name="1037 CuadroTexto"/>
          <p:cNvSpPr txBox="1"/>
          <p:nvPr/>
        </p:nvSpPr>
        <p:spPr>
          <a:xfrm>
            <a:off x="9964722" y="1103140"/>
            <a:ext cx="1183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Polvo de </a:t>
            </a:r>
          </a:p>
          <a:p>
            <a:pPr algn="ctr"/>
            <a:r>
              <a:rPr lang="es-EC" dirty="0"/>
              <a:t>Q</a:t>
            </a:r>
            <a:r>
              <a:rPr lang="es-EC" dirty="0" smtClean="0"/>
              <a:t>uitosano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273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-17416"/>
            <a:ext cx="69799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Alcance 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13 Imagen" descr="G:\tesis\micrografias ultimas\FIBRAS-1\0,35_8kv\A2_1_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t="12992" r="26696" b="32441"/>
          <a:stretch/>
        </p:blipFill>
        <p:spPr bwMode="auto">
          <a:xfrm>
            <a:off x="1604441" y="2282334"/>
            <a:ext cx="2707543" cy="228966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848773" y="1682811"/>
            <a:ext cx="221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dirty="0" smtClean="0"/>
              <a:t>Parámetros ideales</a:t>
            </a:r>
            <a:endParaRPr lang="es-EC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640382" y="4818185"/>
            <a:ext cx="26356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dirty="0" smtClean="0"/>
              <a:t>Morfologías adecuadas</a:t>
            </a:r>
          </a:p>
          <a:p>
            <a:pPr algn="ctr"/>
            <a:r>
              <a:rPr lang="es-EC" sz="2000" dirty="0" smtClean="0"/>
              <a:t>Repetibilidad</a:t>
            </a:r>
            <a:endParaRPr lang="es-EC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286906" y="4689735"/>
            <a:ext cx="1594338" cy="127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9" t="7228" r="18639" b="13979"/>
          <a:stretch/>
        </p:blipFill>
        <p:spPr bwMode="auto">
          <a:xfrm>
            <a:off x="5521569" y="2137698"/>
            <a:ext cx="1458351" cy="145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20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972" y="2137698"/>
            <a:ext cx="1423674" cy="14497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11 Conector recto de flecha"/>
          <p:cNvCxnSpPr/>
          <p:nvPr/>
        </p:nvCxnSpPr>
        <p:spPr>
          <a:xfrm flipV="1">
            <a:off x="4478215" y="3165231"/>
            <a:ext cx="996462" cy="426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4478215" y="3591362"/>
            <a:ext cx="996462" cy="980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6103718" y="3754288"/>
            <a:ext cx="17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Sangre de drago</a:t>
            </a:r>
            <a:endParaRPr lang="es-EC" dirty="0"/>
          </a:p>
        </p:txBody>
      </p:sp>
      <p:sp>
        <p:nvSpPr>
          <p:cNvPr id="23" name="22 CuadroTexto"/>
          <p:cNvSpPr txBox="1"/>
          <p:nvPr/>
        </p:nvSpPr>
        <p:spPr>
          <a:xfrm>
            <a:off x="5037985" y="6101806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Nanopartículas de Plata</a:t>
            </a:r>
            <a:endParaRPr lang="es-EC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798" y="4500697"/>
            <a:ext cx="3562156" cy="164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411" y="2054799"/>
            <a:ext cx="1562128" cy="156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25 Conector recto de flecha"/>
          <p:cNvCxnSpPr/>
          <p:nvPr/>
        </p:nvCxnSpPr>
        <p:spPr>
          <a:xfrm>
            <a:off x="8487508" y="2835863"/>
            <a:ext cx="84406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>
            <a:off x="7012060" y="5325478"/>
            <a:ext cx="84406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8863476" y="6286472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Filtración de agua</a:t>
            </a:r>
            <a:endParaRPr lang="es-EC" dirty="0"/>
          </a:p>
        </p:txBody>
      </p:sp>
      <p:sp>
        <p:nvSpPr>
          <p:cNvPr id="28" name="27 CuadroTexto"/>
          <p:cNvSpPr txBox="1"/>
          <p:nvPr/>
        </p:nvSpPr>
        <p:spPr>
          <a:xfrm>
            <a:off x="9840361" y="375428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Apósitos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5458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Técnica de Electrohilado</a:t>
            </a:r>
            <a:endParaRPr lang="es-EC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-8707"/>
            <a:ext cx="69799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 de Electrohilado 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 flipH="1">
            <a:off x="7185512" y="1816079"/>
            <a:ext cx="43624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 smtClean="0"/>
              <a:t>-Técnica que involucra la interacción de un campo eléctrico en una solución polimérica.</a:t>
            </a:r>
          </a:p>
          <a:p>
            <a:endParaRPr lang="es-EC" sz="2400" dirty="0" smtClean="0"/>
          </a:p>
          <a:p>
            <a:r>
              <a:rPr lang="es-EC" sz="2400" dirty="0" smtClean="0"/>
              <a:t>-Permite obtener fibras de orden micro y nanométricas</a:t>
            </a:r>
            <a:r>
              <a:rPr lang="es-EC" sz="2400" dirty="0"/>
              <a:t>.</a:t>
            </a:r>
            <a:endParaRPr lang="es-EC" sz="2400" dirty="0" smtClean="0"/>
          </a:p>
        </p:txBody>
      </p:sp>
      <p:pic>
        <p:nvPicPr>
          <p:cNvPr id="8" name="7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686726" y="1309003"/>
            <a:ext cx="5831303" cy="434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1"/>
          <p:cNvSpPr>
            <a:spLocks noGrp="1"/>
          </p:cNvSpPr>
          <p:nvPr/>
        </p:nvSpPr>
        <p:spPr>
          <a:xfrm>
            <a:off x="1044823" y="1869801"/>
            <a:ext cx="4458184" cy="4588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u="sng" dirty="0" smtClean="0">
                <a:solidFill>
                  <a:schemeClr val="tx2"/>
                </a:solidFill>
              </a:rPr>
              <a:t>Parámetros de la Solución: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C" dirty="0" smtClean="0">
                <a:solidFill>
                  <a:schemeClr val="tx2"/>
                </a:solidFill>
              </a:rPr>
              <a:t>Concentración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C" dirty="0" smtClean="0">
                <a:solidFill>
                  <a:schemeClr val="tx2"/>
                </a:solidFill>
              </a:rPr>
              <a:t>Volatilidad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C" dirty="0">
                <a:solidFill>
                  <a:schemeClr val="tx2"/>
                </a:solidFill>
              </a:rPr>
              <a:t>Conductividad </a:t>
            </a:r>
            <a:r>
              <a:rPr lang="es-EC" dirty="0" smtClean="0">
                <a:solidFill>
                  <a:schemeClr val="tx2"/>
                </a:solidFill>
              </a:rPr>
              <a:t>Eléctrica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C" dirty="0">
                <a:solidFill>
                  <a:schemeClr val="tx2"/>
                </a:solidFill>
              </a:rPr>
              <a:t>Viscosidad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C" dirty="0" smtClean="0">
                <a:solidFill>
                  <a:schemeClr val="tx2"/>
                </a:solidFill>
              </a:rPr>
              <a:t>Tensión Superficial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C" dirty="0" smtClean="0">
                <a:solidFill>
                  <a:schemeClr val="tx2"/>
                </a:solidFill>
              </a:rPr>
              <a:t>Peso Molecular</a:t>
            </a:r>
          </a:p>
          <a:p>
            <a:r>
              <a:rPr lang="es-EC" u="sng" dirty="0" smtClean="0">
                <a:solidFill>
                  <a:schemeClr val="tx2"/>
                </a:solidFill>
              </a:rPr>
              <a:t>Parámetros Operativos: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C" dirty="0" smtClean="0">
                <a:solidFill>
                  <a:schemeClr val="tx2"/>
                </a:solidFill>
              </a:rPr>
              <a:t>Voltaje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C" dirty="0">
                <a:solidFill>
                  <a:schemeClr val="tx2"/>
                </a:solidFill>
              </a:rPr>
              <a:t>Caudal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C" dirty="0" smtClean="0">
                <a:solidFill>
                  <a:schemeClr val="tx2"/>
                </a:solidFill>
              </a:rPr>
              <a:t>Distancia capilar/colector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-8707"/>
            <a:ext cx="69799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 de Electrohilado 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61628" y="1189063"/>
            <a:ext cx="5024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Parámetros del Proceso</a:t>
            </a:r>
            <a:endParaRPr lang="es-EC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1201763"/>
            <a:ext cx="5340350" cy="2142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920" y="3275038"/>
            <a:ext cx="3359743" cy="165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7" y="4962524"/>
            <a:ext cx="49053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80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6497499" y="1450226"/>
            <a:ext cx="4909461" cy="25545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Char char="-"/>
            </a:pPr>
            <a:r>
              <a:rPr lang="es-EC" sz="2400" dirty="0" smtClean="0">
                <a:solidFill>
                  <a:srgbClr val="222222"/>
                </a:solidFill>
              </a:rPr>
              <a:t>Es un polisacárido, derivado de la quitina.</a:t>
            </a:r>
            <a:endParaRPr lang="es-EC" sz="2400" dirty="0">
              <a:solidFill>
                <a:srgbClr val="222222"/>
              </a:solidFill>
            </a:endParaRPr>
          </a:p>
          <a:p>
            <a:pPr marL="457200" indent="-457200">
              <a:buFontTx/>
              <a:buChar char="-"/>
            </a:pPr>
            <a:r>
              <a:rPr lang="es-EC" sz="2400" dirty="0" smtClean="0">
                <a:solidFill>
                  <a:srgbClr val="222222"/>
                </a:solidFill>
              </a:rPr>
              <a:t>Biopolímero compuesto por unidades N-acetilglucosamina </a:t>
            </a:r>
            <a:r>
              <a:rPr lang="es-EC" sz="2400" dirty="0"/>
              <a:t>(GlcNAc) </a:t>
            </a:r>
            <a:r>
              <a:rPr lang="es-EC" sz="2400" dirty="0" smtClean="0">
                <a:solidFill>
                  <a:srgbClr val="222222"/>
                </a:solidFill>
              </a:rPr>
              <a:t> y D-glucosamina </a:t>
            </a:r>
            <a:r>
              <a:rPr lang="es-EC" sz="2400" dirty="0"/>
              <a:t>(</a:t>
            </a:r>
            <a:r>
              <a:rPr lang="es-EC" sz="2400" dirty="0" smtClean="0"/>
              <a:t>GlcN) </a:t>
            </a:r>
            <a:endParaRPr lang="es-EC" sz="2400" dirty="0" smtClean="0">
              <a:solidFill>
                <a:srgbClr val="222222"/>
              </a:solidFill>
            </a:endParaRPr>
          </a:p>
          <a:p>
            <a:pPr marL="457200" indent="-457200">
              <a:buFontTx/>
              <a:buChar char="-"/>
            </a:pPr>
            <a:endParaRPr lang="es-EC" sz="2000" dirty="0">
              <a:solidFill>
                <a:srgbClr val="222222"/>
              </a:solidFill>
            </a:endParaRPr>
          </a:p>
          <a:p>
            <a:pPr marL="457200" indent="-457200">
              <a:buFontTx/>
              <a:buChar char="-"/>
            </a:pPr>
            <a:endParaRPr lang="es-EC" sz="2000" dirty="0" smtClean="0">
              <a:solidFill>
                <a:srgbClr val="222222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0" y="-17416"/>
            <a:ext cx="69799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Quitosano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09303" y="1219394"/>
            <a:ext cx="5695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Fuentes de quitosano</a:t>
            </a:r>
            <a:endParaRPr lang="es-EC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74" y="2112056"/>
            <a:ext cx="2124320" cy="16806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1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51" y="2112057"/>
            <a:ext cx="2847703" cy="1680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AutoShape 2" descr="Resultado de imagen para kr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" name="AutoShape 4" descr="Resultado de imagen para kri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6" descr="Resultado de imagen para kri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3" name="AutoShape 8" descr="Resultado de imagen para kri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4" name="AutoShape 10" descr="Resultado de imagen para kril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37" y="4097214"/>
            <a:ext cx="2018393" cy="1869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384" y="4097215"/>
            <a:ext cx="2481236" cy="1869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14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920" y="3575439"/>
            <a:ext cx="3944620" cy="2913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646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3989</TotalTime>
  <Words>1882</Words>
  <Application>Microsoft Office PowerPoint</Application>
  <PresentationFormat>Personalizado</PresentationFormat>
  <Paragraphs>407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Marco</vt:lpstr>
      <vt:lpstr>Obtención y caracterización de fibras submicrométricas de Quitosano mediante la técnica de electrohilado</vt:lpstr>
      <vt:lpstr>Índice</vt:lpstr>
      <vt:lpstr>Objetivos</vt:lpstr>
      <vt:lpstr>Objetivos</vt:lpstr>
      <vt:lpstr>Presentación de PowerPoint</vt:lpstr>
      <vt:lpstr>Presentación de PowerPoint</vt:lpstr>
      <vt:lpstr>Técnica de Electrohilado</vt:lpstr>
      <vt:lpstr>Presentación de PowerPoint</vt:lpstr>
      <vt:lpstr>Presentación de PowerPoint</vt:lpstr>
      <vt:lpstr>Presentación de PowerPoint</vt:lpstr>
      <vt:lpstr>Presentación de PowerPoint</vt:lpstr>
      <vt:lpstr>Experimentación</vt:lpstr>
      <vt:lpstr>Presentación de PowerPoint</vt:lpstr>
      <vt:lpstr>Presentación de PowerPoint</vt:lpstr>
      <vt:lpstr>Análisis de Resultados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Análisis de Resultados Reología</vt:lpstr>
      <vt:lpstr>Presentación de PowerPoint</vt:lpstr>
      <vt:lpstr>Análisis de Resultados Mecánica </vt:lpstr>
      <vt:lpstr>Análisis de Resultados Mecánica </vt:lpstr>
      <vt:lpstr>Análisis de Resultados Mecánica </vt:lpstr>
      <vt:lpstr>Análisis de Resultados Alternativas para una posterior aplicación biomédica</vt:lpstr>
      <vt:lpstr>Análisis de Resultados Alternativas para una posterior aplicación biomédica</vt:lpstr>
      <vt:lpstr>Presentación de PowerPoint</vt:lpstr>
      <vt:lpstr>Presentación de PowerPoint</vt:lpstr>
      <vt:lpstr>Presentación de PowerPoint</vt:lpstr>
      <vt:lpstr>Recomendaciones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 Melo</dc:creator>
  <cp:lastModifiedBy>Biblioteca</cp:lastModifiedBy>
  <cp:revision>213</cp:revision>
  <dcterms:created xsi:type="dcterms:W3CDTF">2018-02-18T15:33:13Z</dcterms:created>
  <dcterms:modified xsi:type="dcterms:W3CDTF">2018-07-31T14:35:10Z</dcterms:modified>
</cp:coreProperties>
</file>