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5"/>
  </p:notesMasterIdLst>
  <p:sldIdLst>
    <p:sldId id="256" r:id="rId2"/>
    <p:sldId id="257" r:id="rId3"/>
    <p:sldId id="258" r:id="rId4"/>
    <p:sldId id="259" r:id="rId5"/>
    <p:sldId id="260" r:id="rId6"/>
    <p:sldId id="320" r:id="rId7"/>
    <p:sldId id="314" r:id="rId8"/>
    <p:sldId id="261" r:id="rId9"/>
    <p:sldId id="316" r:id="rId10"/>
    <p:sldId id="317" r:id="rId11"/>
    <p:sldId id="318" r:id="rId12"/>
    <p:sldId id="319" r:id="rId13"/>
    <p:sldId id="262" r:id="rId14"/>
    <p:sldId id="273" r:id="rId15"/>
    <p:sldId id="277" r:id="rId16"/>
    <p:sldId id="312" r:id="rId17"/>
    <p:sldId id="281" r:id="rId18"/>
    <p:sldId id="285" r:id="rId19"/>
    <p:sldId id="291" r:id="rId20"/>
    <p:sldId id="297" r:id="rId21"/>
    <p:sldId id="303" r:id="rId22"/>
    <p:sldId id="308" r:id="rId23"/>
    <p:sldId id="306" r:id="rId24"/>
    <p:sldId id="310" r:id="rId25"/>
    <p:sldId id="311" r:id="rId26"/>
    <p:sldId id="313" r:id="rId27"/>
    <p:sldId id="301" r:id="rId28"/>
    <p:sldId id="264" r:id="rId29"/>
    <p:sldId id="265" r:id="rId30"/>
    <p:sldId id="266" r:id="rId31"/>
    <p:sldId id="267" r:id="rId32"/>
    <p:sldId id="268" r:id="rId33"/>
    <p:sldId id="26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esktop\tesis%20Vere\Propueta%20estrat&#233;gica.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50" baseline="0">
                <a:solidFill>
                  <a:schemeClr val="lt1">
                    <a:lumMod val="85000"/>
                  </a:schemeClr>
                </a:solidFill>
                <a:latin typeface="+mn-lt"/>
                <a:ea typeface="+mn-ea"/>
                <a:cs typeface="+mn-cs"/>
              </a:defRPr>
            </a:pPr>
            <a:r>
              <a:rPr lang="es-ES"/>
              <a:t>Análisis de Percepción </a:t>
            </a:r>
          </a:p>
        </c:rich>
      </c:tx>
      <c:layout/>
      <c:overlay val="0"/>
      <c:spPr>
        <a:noFill/>
        <a:ln>
          <a:noFill/>
        </a:ln>
        <a:effectLst/>
      </c:spPr>
      <c:txPr>
        <a:bodyPr rot="0" spcFirstLastPara="1" vertOverflow="ellipsis" vert="horz" wrap="square" anchor="ctr" anchorCtr="1"/>
        <a:lstStyle/>
        <a:p>
          <a:pPr>
            <a:defRPr sz="1862" b="0" i="0" u="none" strike="noStrike" kern="1200" cap="none" spc="50" baseline="0">
              <a:solidFill>
                <a:schemeClr val="lt1">
                  <a:lumMod val="85000"/>
                </a:schemeClr>
              </a:solidFill>
              <a:latin typeface="+mn-lt"/>
              <a:ea typeface="+mn-ea"/>
              <a:cs typeface="+mn-cs"/>
            </a:defRPr>
          </a:pPr>
          <a:endParaRPr lang="es-EC"/>
        </a:p>
      </c:txPr>
    </c:title>
    <c:autoTitleDeleted val="0"/>
    <c:plotArea>
      <c:layout/>
      <c:radarChart>
        <c:radarStyle val="marker"/>
        <c:varyColors val="0"/>
        <c:ser>
          <c:idx val="0"/>
          <c:order val="0"/>
          <c:tx>
            <c:strRef>
              <c:f>Hoja8!$C$6</c:f>
              <c:strCache>
                <c:ptCount val="1"/>
                <c:pt idx="0">
                  <c:v>Percepcion deseada</c:v>
                </c:pt>
              </c:strCache>
            </c:strRef>
          </c:tx>
          <c:spPr>
            <a:ln w="28575" cap="rnd">
              <a:solidFill>
                <a:srgbClr val="FF0000"/>
              </a:solidFill>
            </a:ln>
            <a:effectLst>
              <a:outerShdw blurRad="50800" dist="38100" dir="2700000" algn="tl" rotWithShape="0">
                <a:srgbClr val="FF0000">
                  <a:alpha val="40000"/>
                </a:srgbClr>
              </a:outerShdw>
            </a:effectLst>
          </c:spPr>
          <c:marker>
            <c:symbol val="circle"/>
            <c:size val="4"/>
            <c:spPr>
              <a:solidFill>
                <a:schemeClr val="accent1">
                  <a:lumMod val="60000"/>
                  <a:lumOff val="40000"/>
                </a:schemeClr>
              </a:solidFill>
              <a:ln>
                <a:noFill/>
              </a:ln>
              <a:effectLst>
                <a:outerShdw blurRad="50800" dist="38100" dir="2700000" algn="tl" rotWithShape="0">
                  <a:srgbClr val="FF0000">
                    <a:alpha val="40000"/>
                  </a:srgbClr>
                </a:outerShdw>
              </a:effectLst>
            </c:spPr>
          </c:marker>
          <c:cat>
            <c:strRef>
              <c:f>Hoja8!$B$7:$B$12</c:f>
              <c:strCache>
                <c:ptCount val="6"/>
                <c:pt idx="0">
                  <c:v>Plaza </c:v>
                </c:pt>
                <c:pt idx="1">
                  <c:v>Promociones</c:v>
                </c:pt>
                <c:pt idx="2">
                  <c:v>Productos</c:v>
                </c:pt>
                <c:pt idx="3">
                  <c:v>Servicios</c:v>
                </c:pt>
                <c:pt idx="4">
                  <c:v>Nivel de precios</c:v>
                </c:pt>
                <c:pt idx="5">
                  <c:v>Vendedores</c:v>
                </c:pt>
              </c:strCache>
            </c:strRef>
          </c:cat>
          <c:val>
            <c:numRef>
              <c:f>Hoja8!$C$7:$C$12</c:f>
              <c:numCache>
                <c:formatCode>General</c:formatCode>
                <c:ptCount val="6"/>
                <c:pt idx="0">
                  <c:v>4</c:v>
                </c:pt>
                <c:pt idx="1">
                  <c:v>4</c:v>
                </c:pt>
                <c:pt idx="2">
                  <c:v>5</c:v>
                </c:pt>
                <c:pt idx="3">
                  <c:v>5</c:v>
                </c:pt>
                <c:pt idx="4">
                  <c:v>4</c:v>
                </c:pt>
                <c:pt idx="5">
                  <c:v>5</c:v>
                </c:pt>
              </c:numCache>
            </c:numRef>
          </c:val>
        </c:ser>
        <c:ser>
          <c:idx val="1"/>
          <c:order val="1"/>
          <c:tx>
            <c:strRef>
              <c:f>Hoja8!$D$6</c:f>
              <c:strCache>
                <c:ptCount val="1"/>
                <c:pt idx="0">
                  <c:v>Percepción real </c:v>
                </c:pt>
              </c:strCache>
            </c:strRef>
          </c:tx>
          <c:spPr>
            <a:ln w="28575" cap="rnd">
              <a:solidFill>
                <a:schemeClr val="bg2">
                  <a:lumMod val="75000"/>
                </a:schemeClr>
              </a:solidFill>
            </a:ln>
            <a:effectLst>
              <a:outerShdw blurRad="50800" dist="38100" dir="5400000" algn="t" rotWithShape="0">
                <a:schemeClr val="bg2">
                  <a:alpha val="40000"/>
                </a:schemeClr>
              </a:outerShdw>
            </a:effectLst>
          </c:spPr>
          <c:marker>
            <c:symbol val="circle"/>
            <c:size val="4"/>
            <c:spPr>
              <a:solidFill>
                <a:schemeClr val="accent2">
                  <a:lumMod val="60000"/>
                  <a:lumOff val="40000"/>
                </a:schemeClr>
              </a:solidFill>
              <a:ln>
                <a:noFill/>
              </a:ln>
              <a:effectLst>
                <a:outerShdw blurRad="50800" dist="38100" dir="5400000" algn="t" rotWithShape="0">
                  <a:schemeClr val="bg2">
                    <a:alpha val="40000"/>
                  </a:schemeClr>
                </a:outerShdw>
              </a:effectLst>
            </c:spPr>
          </c:marker>
          <c:cat>
            <c:strRef>
              <c:f>Hoja8!$B$7:$B$12</c:f>
              <c:strCache>
                <c:ptCount val="6"/>
                <c:pt idx="0">
                  <c:v>Plaza </c:v>
                </c:pt>
                <c:pt idx="1">
                  <c:v>Promociones</c:v>
                </c:pt>
                <c:pt idx="2">
                  <c:v>Productos</c:v>
                </c:pt>
                <c:pt idx="3">
                  <c:v>Servicios</c:v>
                </c:pt>
                <c:pt idx="4">
                  <c:v>Nivel de precios</c:v>
                </c:pt>
                <c:pt idx="5">
                  <c:v>Vendedores</c:v>
                </c:pt>
              </c:strCache>
            </c:strRef>
          </c:cat>
          <c:val>
            <c:numRef>
              <c:f>Hoja8!$D$7:$D$12</c:f>
              <c:numCache>
                <c:formatCode>General</c:formatCode>
                <c:ptCount val="6"/>
                <c:pt idx="0">
                  <c:v>4</c:v>
                </c:pt>
                <c:pt idx="1">
                  <c:v>3</c:v>
                </c:pt>
                <c:pt idx="2">
                  <c:v>4</c:v>
                </c:pt>
                <c:pt idx="3">
                  <c:v>5</c:v>
                </c:pt>
                <c:pt idx="4">
                  <c:v>3</c:v>
                </c:pt>
                <c:pt idx="5">
                  <c:v>4</c:v>
                </c:pt>
              </c:numCache>
            </c:numRef>
          </c:val>
        </c:ser>
        <c:dLbls>
          <c:showLegendKey val="0"/>
          <c:showVal val="0"/>
          <c:showCatName val="0"/>
          <c:showSerName val="0"/>
          <c:showPercent val="0"/>
          <c:showBubbleSize val="0"/>
        </c:dLbls>
        <c:axId val="164363552"/>
        <c:axId val="164363944"/>
      </c:radarChart>
      <c:catAx>
        <c:axId val="164363552"/>
        <c:scaling>
          <c:orientation val="minMax"/>
        </c:scaling>
        <c:delete val="0"/>
        <c:axPos val="b"/>
        <c:majorGridlines>
          <c:spPr>
            <a:ln w="9525" cap="flat" cmpd="sng" algn="ctr">
              <a:solidFill>
                <a:schemeClr val="lt1">
                  <a:alpha val="2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164363944"/>
        <c:crosses val="autoZero"/>
        <c:auto val="1"/>
        <c:lblAlgn val="ctr"/>
        <c:lblOffset val="100"/>
        <c:noMultiLvlLbl val="0"/>
      </c:catAx>
      <c:valAx>
        <c:axId val="164363944"/>
        <c:scaling>
          <c:orientation val="minMax"/>
        </c:scaling>
        <c:delete val="0"/>
        <c:axPos val="l"/>
        <c:majorGridlines>
          <c:spPr>
            <a:ln w="9525" cap="flat" cmpd="sng" algn="ctr">
              <a:solidFill>
                <a:schemeClr val="lt1">
                  <a:alpha val="2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16436355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0">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75000"/>
      </a:schemeClr>
    </cs:fontRef>
    <cs:spPr>
      <a:solidFill>
        <a:schemeClr val="dk1">
          <a:lumMod val="75000"/>
          <a:lumOff val="25000"/>
        </a:schemeClr>
      </a:solidFill>
      <a:ln>
        <a:solidFill>
          <a:schemeClr val="lt1">
            <a:lumMod val="75000"/>
          </a:schemeClr>
        </a:solidFill>
      </a:ln>
      <a:effectLst>
        <a:glow rad="63500">
          <a:schemeClr val="lt1">
            <a:lumMod val="75000"/>
            <a:alpha val="15000"/>
          </a:schemeClr>
        </a:glow>
      </a:effectLst>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solidFill>
        <a:schemeClr val="phClr">
          <a:alpha val="69804"/>
        </a:schemeClr>
      </a:solidFill>
      <a:ln w="9525" cap="flat" cmpd="sng" algn="ctr">
        <a:solidFill>
          <a:schemeClr val="phClr">
            <a:alpha val="69804"/>
          </a:schemeClr>
        </a:solidFill>
        <a:miter lim="800000"/>
      </a:ln>
      <a:effectLst>
        <a:glow rad="76200">
          <a:schemeClr val="phClr">
            <a:satMod val="175000"/>
            <a:alpha val="34000"/>
          </a:schemeClr>
        </a:glow>
      </a:effectLst>
    </cs:spPr>
  </cs:dataPoint>
  <cs:dataPoint3D>
    <cs:lnRef idx="0">
      <cs:styleClr val="auto"/>
    </cs:lnRef>
    <cs:fillRef idx="0">
      <cs:styleClr val="auto"/>
    </cs:fillRef>
    <cs:effectRef idx="0">
      <cs:styleClr val="auto"/>
    </cs:effectRef>
    <cs:fontRef idx="minor">
      <a:schemeClr val="dk1"/>
    </cs:fontRef>
    <cs:spPr>
      <a:solidFill>
        <a:schemeClr val="phClr">
          <a:alpha val="69804"/>
        </a:schemeClr>
      </a:solidFill>
      <a:ln w="9525" cap="flat" cmpd="sng" algn="ctr">
        <a:solidFill>
          <a:schemeClr val="phClr">
            <a:alpha val="69804"/>
          </a:schemeClr>
        </a:solidFill>
        <a:miter lim="800000"/>
      </a:ln>
      <a:effectLst>
        <a:glow rad="76200">
          <a:schemeClr val="phClr">
            <a:satMod val="175000"/>
            <a:alpha val="34000"/>
          </a:schemeClr>
        </a:glow>
      </a:effectLst>
    </cs:spPr>
  </cs:dataPoint3D>
  <cs:dataPointLine>
    <cs:lnRef idx="0">
      <cs:styleClr val="auto"/>
    </cs:lnRef>
    <cs:fillRef idx="0">
      <cs:styleClr val="auto"/>
    </cs:fillRef>
    <cs:effectRef idx="0">
      <cs:styleClr val="auto"/>
    </cs:effectRef>
    <cs:fontRef idx="minor">
      <a:schemeClr val="dk1"/>
    </cs:fontRef>
    <cs:spPr>
      <a:ln w="28575" cap="rnd">
        <a:solidFill>
          <a:schemeClr val="phClr"/>
        </a:solidFill>
      </a:ln>
      <a:effectLst>
        <a:glow rad="76200">
          <a:schemeClr val="phClr">
            <a:satMod val="175000"/>
            <a:alpha val="3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lt1">
            <a:alpha val="20000"/>
          </a:schemeClr>
        </a:solidFill>
        <a:round/>
      </a:ln>
    </cs:spPr>
  </cs:gridlineMajor>
  <cs:gridlineMinor>
    <cs:lnRef idx="0"/>
    <cs:fillRef idx="0"/>
    <cs:effectRef idx="0"/>
    <cs:fontRef idx="minor">
      <a:schemeClr val="dk1"/>
    </cs:fontRef>
    <cs:spPr>
      <a:ln w="9525" cap="flat" cmpd="sng" algn="ctr">
        <a:solidFill>
          <a:schemeClr val="lt1">
            <a:alpha val="20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0" kern="1200" cap="none" spc="50"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1032A1-7FBD-4F54-A3D5-E80DDCA08E73}"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s-ES"/>
        </a:p>
      </dgm:t>
    </dgm:pt>
    <dgm:pt modelId="{A5686230-5060-49D2-8A39-19621A315287}">
      <dgm:prSet phldrT="[Texto]" custT="1"/>
      <dgm:spPr/>
      <dgm:t>
        <a:bodyPr/>
        <a:lstStyle/>
        <a:p>
          <a:pPr algn="l"/>
          <a:r>
            <a:rPr lang="es-EC" sz="1400" dirty="0" smtClean="0"/>
            <a:t>* Teoría de administración</a:t>
          </a:r>
        </a:p>
        <a:p>
          <a:pPr algn="l"/>
          <a:r>
            <a:rPr lang="es-EC" sz="1400" dirty="0" smtClean="0"/>
            <a:t>* Teoría de comercialización</a:t>
          </a:r>
        </a:p>
        <a:p>
          <a:pPr algn="l"/>
          <a:r>
            <a:rPr lang="es-EC" sz="1400" dirty="0" smtClean="0"/>
            <a:t>* Teoría de producción</a:t>
          </a:r>
        </a:p>
        <a:p>
          <a:pPr algn="l"/>
          <a:r>
            <a:rPr lang="es-EC" sz="1400" dirty="0" smtClean="0"/>
            <a:t>* Teoría de servicios </a:t>
          </a:r>
        </a:p>
        <a:p>
          <a:pPr algn="l"/>
          <a:r>
            <a:rPr lang="es-EC" sz="1400" dirty="0" smtClean="0"/>
            <a:t>* Teoría racional económica </a:t>
          </a:r>
          <a:endParaRPr lang="es-ES" sz="1400" dirty="0"/>
        </a:p>
      </dgm:t>
    </dgm:pt>
    <dgm:pt modelId="{28AEB09B-7E35-4D79-8489-74695F305EEE}" type="parTrans" cxnId="{CF9B67E9-D4BC-4526-9157-0FFF8B98EC38}">
      <dgm:prSet/>
      <dgm:spPr/>
      <dgm:t>
        <a:bodyPr/>
        <a:lstStyle/>
        <a:p>
          <a:endParaRPr lang="es-ES"/>
        </a:p>
      </dgm:t>
    </dgm:pt>
    <dgm:pt modelId="{08A6B1E1-A96B-4A80-9ADC-1F377068B5D6}" type="sibTrans" cxnId="{CF9B67E9-D4BC-4526-9157-0FFF8B98EC38}">
      <dgm:prSet/>
      <dgm:spPr/>
      <dgm:t>
        <a:bodyPr/>
        <a:lstStyle/>
        <a:p>
          <a:endParaRPr lang="es-ES"/>
        </a:p>
      </dgm:t>
    </dgm:pt>
    <dgm:pt modelId="{80A049CC-F815-45B3-A3AF-E746BC77EB63}">
      <dgm:prSet phldrT="[Texto]" custT="1"/>
      <dgm:spPr/>
      <dgm:t>
        <a:bodyPr/>
        <a:lstStyle/>
        <a:p>
          <a:pPr algn="just"/>
          <a:r>
            <a:rPr lang="es-EC" sz="1400" dirty="0" smtClean="0"/>
            <a:t>Permite apoyar el análisis del entorno, tanto interno como externo de Centro Artesanal Huambaló, estableciendo el procedimiento idóneo para obtener ventaja competitiva, perfecta administración de recursos, excelente prestación de servicios, entre otros, que permitan generar valor para el cliente alcanzando los objetivos establecidos por la organización. </a:t>
          </a:r>
          <a:endParaRPr lang="es-ES" sz="1400" dirty="0"/>
        </a:p>
      </dgm:t>
    </dgm:pt>
    <dgm:pt modelId="{33CA7C3B-5200-48DB-B7ED-622A536C3992}" type="parTrans" cxnId="{52279782-9ED5-4510-93B1-E5E553C06C9E}">
      <dgm:prSet/>
      <dgm:spPr/>
      <dgm:t>
        <a:bodyPr/>
        <a:lstStyle/>
        <a:p>
          <a:endParaRPr lang="es-ES"/>
        </a:p>
      </dgm:t>
    </dgm:pt>
    <dgm:pt modelId="{1008E7F1-D639-4ACD-A1CA-A1BCAF73031C}" type="sibTrans" cxnId="{52279782-9ED5-4510-93B1-E5E553C06C9E}">
      <dgm:prSet/>
      <dgm:spPr/>
      <dgm:t>
        <a:bodyPr/>
        <a:lstStyle/>
        <a:p>
          <a:endParaRPr lang="es-ES"/>
        </a:p>
      </dgm:t>
    </dgm:pt>
    <dgm:pt modelId="{3D8F4A33-2736-4978-9972-21C302B2E7CD}">
      <dgm:prSet phldrT="[Texto]" custT="1"/>
      <dgm:spPr/>
      <dgm:t>
        <a:bodyPr/>
        <a:lstStyle/>
        <a:p>
          <a:pPr algn="l"/>
          <a:r>
            <a:rPr lang="es-EC" sz="1400" dirty="0" smtClean="0"/>
            <a:t>* Teorías de satisfacción</a:t>
          </a:r>
        </a:p>
        <a:p>
          <a:pPr algn="l"/>
          <a:r>
            <a:rPr lang="es-EC" sz="1400" dirty="0" smtClean="0"/>
            <a:t>* Teoría de percepción</a:t>
          </a:r>
        </a:p>
        <a:p>
          <a:pPr algn="l"/>
          <a:r>
            <a:rPr lang="es-EC" sz="1400" dirty="0" smtClean="0"/>
            <a:t>* Teoría psicoanalítica </a:t>
          </a:r>
        </a:p>
        <a:p>
          <a:pPr algn="l"/>
          <a:r>
            <a:rPr lang="es-EC" sz="1400" dirty="0" smtClean="0"/>
            <a:t>* Teoría de comportamiento del consumidor</a:t>
          </a:r>
        </a:p>
        <a:p>
          <a:pPr algn="l"/>
          <a:r>
            <a:rPr lang="es-EC" sz="1400" dirty="0" smtClean="0"/>
            <a:t>* Ley de oferta </a:t>
          </a:r>
        </a:p>
        <a:p>
          <a:pPr algn="l"/>
          <a:r>
            <a:rPr lang="es-EC" sz="1400" dirty="0" smtClean="0"/>
            <a:t>* Ley de demanda</a:t>
          </a:r>
        </a:p>
        <a:p>
          <a:pPr algn="l"/>
          <a:r>
            <a:rPr lang="es-EC" sz="1400" dirty="0" smtClean="0"/>
            <a:t>* Teoría de marketing   </a:t>
          </a:r>
          <a:endParaRPr lang="es-ES" sz="1400" dirty="0"/>
        </a:p>
      </dgm:t>
    </dgm:pt>
    <dgm:pt modelId="{52BB4916-96B3-4436-A503-9E717600B34E}" type="parTrans" cxnId="{AC9E3295-CD76-46A3-BD5B-E939AFBE42A1}">
      <dgm:prSet/>
      <dgm:spPr/>
      <dgm:t>
        <a:bodyPr/>
        <a:lstStyle/>
        <a:p>
          <a:endParaRPr lang="es-ES"/>
        </a:p>
      </dgm:t>
    </dgm:pt>
    <dgm:pt modelId="{728B9C07-3197-40B1-85F2-FD011F304402}" type="sibTrans" cxnId="{AC9E3295-CD76-46A3-BD5B-E939AFBE42A1}">
      <dgm:prSet/>
      <dgm:spPr/>
      <dgm:t>
        <a:bodyPr/>
        <a:lstStyle/>
        <a:p>
          <a:endParaRPr lang="es-ES"/>
        </a:p>
      </dgm:t>
    </dgm:pt>
    <dgm:pt modelId="{B9EDD9C5-EC0C-4A71-93BB-1A2E022593F5}">
      <dgm:prSet phldrT="[Texto]"/>
      <dgm:spPr/>
      <dgm:t>
        <a:bodyPr/>
        <a:lstStyle/>
        <a:p>
          <a:pPr algn="just"/>
          <a:r>
            <a:rPr lang="es-EC" dirty="0" smtClean="0"/>
            <a:t>Permitirán identificar lo que los visitantes del centro artesanal desean obtener en su visita a las instalaciones y al momento de tomar una decisión de compra, para posteriormente establecer una variedad de estrategias que, respaldadas por la teoría de marketing generaran la oportunidad de  establecer planes, proyectos y programas que permitan corregir las deficiencias presentadas en el desarrollo de actividades del CENARHU.</a:t>
          </a:r>
          <a:endParaRPr lang="es-ES" dirty="0"/>
        </a:p>
      </dgm:t>
    </dgm:pt>
    <dgm:pt modelId="{FA83B926-7EF0-4CA9-8C69-CC99E8BEC0E8}" type="parTrans" cxnId="{75AF201D-D8AF-4B19-B3A4-59DF3464EFFC}">
      <dgm:prSet/>
      <dgm:spPr/>
      <dgm:t>
        <a:bodyPr/>
        <a:lstStyle/>
        <a:p>
          <a:endParaRPr lang="es-ES"/>
        </a:p>
      </dgm:t>
    </dgm:pt>
    <dgm:pt modelId="{6FB02585-ED6D-4395-876A-F703B4446A74}" type="sibTrans" cxnId="{75AF201D-D8AF-4B19-B3A4-59DF3464EFFC}">
      <dgm:prSet/>
      <dgm:spPr/>
      <dgm:t>
        <a:bodyPr/>
        <a:lstStyle/>
        <a:p>
          <a:endParaRPr lang="es-ES"/>
        </a:p>
      </dgm:t>
    </dgm:pt>
    <dgm:pt modelId="{73F2CD8F-1BC8-4D13-9685-88EA4DD8B0BD}" type="pres">
      <dgm:prSet presAssocID="{CD1032A1-7FBD-4F54-A3D5-E80DDCA08E73}" presName="Name0" presStyleCnt="0">
        <dgm:presLayoutVars>
          <dgm:dir/>
          <dgm:animLvl val="lvl"/>
          <dgm:resizeHandles/>
        </dgm:presLayoutVars>
      </dgm:prSet>
      <dgm:spPr/>
      <dgm:t>
        <a:bodyPr/>
        <a:lstStyle/>
        <a:p>
          <a:endParaRPr lang="es-ES"/>
        </a:p>
      </dgm:t>
    </dgm:pt>
    <dgm:pt modelId="{C2DCBED4-11AE-4468-BCD7-A5FE8DC3A4CC}" type="pres">
      <dgm:prSet presAssocID="{A5686230-5060-49D2-8A39-19621A315287}" presName="linNode" presStyleCnt="0"/>
      <dgm:spPr/>
    </dgm:pt>
    <dgm:pt modelId="{91DAC790-2E9F-45A4-9FC9-E2A502DCED2E}" type="pres">
      <dgm:prSet presAssocID="{A5686230-5060-49D2-8A39-19621A315287}" presName="parentShp" presStyleLbl="node1" presStyleIdx="0" presStyleCnt="2" custLinFactNeighborX="792" custLinFactNeighborY="-2517">
        <dgm:presLayoutVars>
          <dgm:bulletEnabled val="1"/>
        </dgm:presLayoutVars>
      </dgm:prSet>
      <dgm:spPr/>
      <dgm:t>
        <a:bodyPr/>
        <a:lstStyle/>
        <a:p>
          <a:endParaRPr lang="es-ES"/>
        </a:p>
      </dgm:t>
    </dgm:pt>
    <dgm:pt modelId="{6BAD7534-8397-463B-9BF7-594593018EA8}" type="pres">
      <dgm:prSet presAssocID="{A5686230-5060-49D2-8A39-19621A315287}" presName="childShp" presStyleLbl="bgAccFollowNode1" presStyleIdx="0" presStyleCnt="2">
        <dgm:presLayoutVars>
          <dgm:bulletEnabled val="1"/>
        </dgm:presLayoutVars>
      </dgm:prSet>
      <dgm:spPr/>
      <dgm:t>
        <a:bodyPr/>
        <a:lstStyle/>
        <a:p>
          <a:endParaRPr lang="es-ES"/>
        </a:p>
      </dgm:t>
    </dgm:pt>
    <dgm:pt modelId="{529C195C-9C13-4671-A0B9-C886E5ABDA85}" type="pres">
      <dgm:prSet presAssocID="{08A6B1E1-A96B-4A80-9ADC-1F377068B5D6}" presName="spacing" presStyleCnt="0"/>
      <dgm:spPr/>
    </dgm:pt>
    <dgm:pt modelId="{F6470380-2712-456B-9E92-C170998C6D36}" type="pres">
      <dgm:prSet presAssocID="{3D8F4A33-2736-4978-9972-21C302B2E7CD}" presName="linNode" presStyleCnt="0"/>
      <dgm:spPr/>
    </dgm:pt>
    <dgm:pt modelId="{86A57257-CBFC-44BB-934E-BCF3CBC07A45}" type="pres">
      <dgm:prSet presAssocID="{3D8F4A33-2736-4978-9972-21C302B2E7CD}" presName="parentShp" presStyleLbl="node1" presStyleIdx="1" presStyleCnt="2">
        <dgm:presLayoutVars>
          <dgm:bulletEnabled val="1"/>
        </dgm:presLayoutVars>
      </dgm:prSet>
      <dgm:spPr/>
      <dgm:t>
        <a:bodyPr/>
        <a:lstStyle/>
        <a:p>
          <a:endParaRPr lang="es-ES"/>
        </a:p>
      </dgm:t>
    </dgm:pt>
    <dgm:pt modelId="{ED1EEBEF-78C9-4589-8856-5EA024B256FB}" type="pres">
      <dgm:prSet presAssocID="{3D8F4A33-2736-4978-9972-21C302B2E7CD}" presName="childShp" presStyleLbl="bgAccFollowNode1" presStyleIdx="1" presStyleCnt="2">
        <dgm:presLayoutVars>
          <dgm:bulletEnabled val="1"/>
        </dgm:presLayoutVars>
      </dgm:prSet>
      <dgm:spPr/>
      <dgm:t>
        <a:bodyPr/>
        <a:lstStyle/>
        <a:p>
          <a:endParaRPr lang="es-ES"/>
        </a:p>
      </dgm:t>
    </dgm:pt>
  </dgm:ptLst>
  <dgm:cxnLst>
    <dgm:cxn modelId="{75AF201D-D8AF-4B19-B3A4-59DF3464EFFC}" srcId="{3D8F4A33-2736-4978-9972-21C302B2E7CD}" destId="{B9EDD9C5-EC0C-4A71-93BB-1A2E022593F5}" srcOrd="0" destOrd="0" parTransId="{FA83B926-7EF0-4CA9-8C69-CC99E8BEC0E8}" sibTransId="{6FB02585-ED6D-4395-876A-F703B4446A74}"/>
    <dgm:cxn modelId="{FD55512D-A9E5-4314-8332-ADE90D84CB3F}" type="presOf" srcId="{80A049CC-F815-45B3-A3AF-E746BC77EB63}" destId="{6BAD7534-8397-463B-9BF7-594593018EA8}" srcOrd="0" destOrd="0" presId="urn:microsoft.com/office/officeart/2005/8/layout/vList6"/>
    <dgm:cxn modelId="{242E9ABA-2B4C-4F87-A6F8-D501F2D88EA9}" type="presOf" srcId="{CD1032A1-7FBD-4F54-A3D5-E80DDCA08E73}" destId="{73F2CD8F-1BC8-4D13-9685-88EA4DD8B0BD}" srcOrd="0" destOrd="0" presId="urn:microsoft.com/office/officeart/2005/8/layout/vList6"/>
    <dgm:cxn modelId="{AC9E3295-CD76-46A3-BD5B-E939AFBE42A1}" srcId="{CD1032A1-7FBD-4F54-A3D5-E80DDCA08E73}" destId="{3D8F4A33-2736-4978-9972-21C302B2E7CD}" srcOrd="1" destOrd="0" parTransId="{52BB4916-96B3-4436-A503-9E717600B34E}" sibTransId="{728B9C07-3197-40B1-85F2-FD011F304402}"/>
    <dgm:cxn modelId="{1CD2024B-D339-420E-8924-EA4226A6E65D}" type="presOf" srcId="{3D8F4A33-2736-4978-9972-21C302B2E7CD}" destId="{86A57257-CBFC-44BB-934E-BCF3CBC07A45}" srcOrd="0" destOrd="0" presId="urn:microsoft.com/office/officeart/2005/8/layout/vList6"/>
    <dgm:cxn modelId="{52279782-9ED5-4510-93B1-E5E553C06C9E}" srcId="{A5686230-5060-49D2-8A39-19621A315287}" destId="{80A049CC-F815-45B3-A3AF-E746BC77EB63}" srcOrd="0" destOrd="0" parTransId="{33CA7C3B-5200-48DB-B7ED-622A536C3992}" sibTransId="{1008E7F1-D639-4ACD-A1CA-A1BCAF73031C}"/>
    <dgm:cxn modelId="{CF9B67E9-D4BC-4526-9157-0FFF8B98EC38}" srcId="{CD1032A1-7FBD-4F54-A3D5-E80DDCA08E73}" destId="{A5686230-5060-49D2-8A39-19621A315287}" srcOrd="0" destOrd="0" parTransId="{28AEB09B-7E35-4D79-8489-74695F305EEE}" sibTransId="{08A6B1E1-A96B-4A80-9ADC-1F377068B5D6}"/>
    <dgm:cxn modelId="{B04B4381-57A5-4ACC-BD77-29A9A569B11C}" type="presOf" srcId="{B9EDD9C5-EC0C-4A71-93BB-1A2E022593F5}" destId="{ED1EEBEF-78C9-4589-8856-5EA024B256FB}" srcOrd="0" destOrd="0" presId="urn:microsoft.com/office/officeart/2005/8/layout/vList6"/>
    <dgm:cxn modelId="{C8014606-68F2-43B5-8FF2-148C11CCEA61}" type="presOf" srcId="{A5686230-5060-49D2-8A39-19621A315287}" destId="{91DAC790-2E9F-45A4-9FC9-E2A502DCED2E}" srcOrd="0" destOrd="0" presId="urn:microsoft.com/office/officeart/2005/8/layout/vList6"/>
    <dgm:cxn modelId="{3348C10D-4FE3-472E-8FA5-A0A79668A8CB}" type="presParOf" srcId="{73F2CD8F-1BC8-4D13-9685-88EA4DD8B0BD}" destId="{C2DCBED4-11AE-4468-BCD7-A5FE8DC3A4CC}" srcOrd="0" destOrd="0" presId="urn:microsoft.com/office/officeart/2005/8/layout/vList6"/>
    <dgm:cxn modelId="{A8AB1143-2F50-4DF8-AFD8-A75397347627}" type="presParOf" srcId="{C2DCBED4-11AE-4468-BCD7-A5FE8DC3A4CC}" destId="{91DAC790-2E9F-45A4-9FC9-E2A502DCED2E}" srcOrd="0" destOrd="0" presId="urn:microsoft.com/office/officeart/2005/8/layout/vList6"/>
    <dgm:cxn modelId="{F55533CF-8A86-4B2B-8113-0D81764B6214}" type="presParOf" srcId="{C2DCBED4-11AE-4468-BCD7-A5FE8DC3A4CC}" destId="{6BAD7534-8397-463B-9BF7-594593018EA8}" srcOrd="1" destOrd="0" presId="urn:microsoft.com/office/officeart/2005/8/layout/vList6"/>
    <dgm:cxn modelId="{45AB310A-3C66-4642-B0BE-3E2F9CBF9F1D}" type="presParOf" srcId="{73F2CD8F-1BC8-4D13-9685-88EA4DD8B0BD}" destId="{529C195C-9C13-4671-A0B9-C886E5ABDA85}" srcOrd="1" destOrd="0" presId="urn:microsoft.com/office/officeart/2005/8/layout/vList6"/>
    <dgm:cxn modelId="{E9E68F79-5849-442B-B981-A1850257C986}" type="presParOf" srcId="{73F2CD8F-1BC8-4D13-9685-88EA4DD8B0BD}" destId="{F6470380-2712-456B-9E92-C170998C6D36}" srcOrd="2" destOrd="0" presId="urn:microsoft.com/office/officeart/2005/8/layout/vList6"/>
    <dgm:cxn modelId="{79DBDE97-EFD0-42B2-B3E4-51B39BDA8F93}" type="presParOf" srcId="{F6470380-2712-456B-9E92-C170998C6D36}" destId="{86A57257-CBFC-44BB-934E-BCF3CBC07A45}" srcOrd="0" destOrd="0" presId="urn:microsoft.com/office/officeart/2005/8/layout/vList6"/>
    <dgm:cxn modelId="{9C815984-BE3E-4330-86C9-D6345FF88659}" type="presParOf" srcId="{F6470380-2712-456B-9E92-C170998C6D36}" destId="{ED1EEBEF-78C9-4589-8856-5EA024B256F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D7534-8397-463B-9BF7-594593018EA8}">
      <dsp:nvSpPr>
        <dsp:cNvPr id="0" name=""/>
        <dsp:cNvSpPr/>
      </dsp:nvSpPr>
      <dsp:spPr>
        <a:xfrm>
          <a:off x="4508710" y="694"/>
          <a:ext cx="6763066" cy="2707412"/>
        </a:xfrm>
        <a:prstGeom prst="rightArrow">
          <a:avLst>
            <a:gd name="adj1" fmla="val 75000"/>
            <a:gd name="adj2" fmla="val 50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just" defTabSz="622300">
            <a:lnSpc>
              <a:spcPct val="90000"/>
            </a:lnSpc>
            <a:spcBef>
              <a:spcPct val="0"/>
            </a:spcBef>
            <a:spcAft>
              <a:spcPct val="15000"/>
            </a:spcAft>
            <a:buChar char="••"/>
          </a:pPr>
          <a:r>
            <a:rPr lang="es-EC" sz="1400" kern="1200" dirty="0" smtClean="0"/>
            <a:t>Permite apoyar el análisis del entorno, tanto interno como externo de Centro Artesanal Huambaló, estableciendo el procedimiento idóneo para obtener ventaja competitiva, perfecta administración de recursos, excelente prestación de servicios, entre otros, que permitan generar valor para el cliente alcanzando los objetivos establecidos por la organización. </a:t>
          </a:r>
          <a:endParaRPr lang="es-ES" sz="1400" kern="1200" dirty="0"/>
        </a:p>
      </dsp:txBody>
      <dsp:txXfrm>
        <a:off x="4508710" y="339121"/>
        <a:ext cx="5747787" cy="2030559"/>
      </dsp:txXfrm>
    </dsp:sp>
    <dsp:sp modelId="{91DAC790-2E9F-45A4-9FC9-E2A502DCED2E}">
      <dsp:nvSpPr>
        <dsp:cNvPr id="0" name=""/>
        <dsp:cNvSpPr/>
      </dsp:nvSpPr>
      <dsp:spPr>
        <a:xfrm>
          <a:off x="53563" y="0"/>
          <a:ext cx="4508710" cy="2707412"/>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l" defTabSz="622300">
            <a:lnSpc>
              <a:spcPct val="90000"/>
            </a:lnSpc>
            <a:spcBef>
              <a:spcPct val="0"/>
            </a:spcBef>
            <a:spcAft>
              <a:spcPct val="35000"/>
            </a:spcAft>
          </a:pPr>
          <a:r>
            <a:rPr lang="es-EC" sz="1400" kern="1200" dirty="0" smtClean="0"/>
            <a:t>* Teoría de administración</a:t>
          </a:r>
        </a:p>
        <a:p>
          <a:pPr lvl="0" algn="l" defTabSz="622300">
            <a:lnSpc>
              <a:spcPct val="90000"/>
            </a:lnSpc>
            <a:spcBef>
              <a:spcPct val="0"/>
            </a:spcBef>
            <a:spcAft>
              <a:spcPct val="35000"/>
            </a:spcAft>
          </a:pPr>
          <a:r>
            <a:rPr lang="es-EC" sz="1400" kern="1200" dirty="0" smtClean="0"/>
            <a:t>* Teoría de comercialización</a:t>
          </a:r>
        </a:p>
        <a:p>
          <a:pPr lvl="0" algn="l" defTabSz="622300">
            <a:lnSpc>
              <a:spcPct val="90000"/>
            </a:lnSpc>
            <a:spcBef>
              <a:spcPct val="0"/>
            </a:spcBef>
            <a:spcAft>
              <a:spcPct val="35000"/>
            </a:spcAft>
          </a:pPr>
          <a:r>
            <a:rPr lang="es-EC" sz="1400" kern="1200" dirty="0" smtClean="0"/>
            <a:t>* Teoría de producción</a:t>
          </a:r>
        </a:p>
        <a:p>
          <a:pPr lvl="0" algn="l" defTabSz="622300">
            <a:lnSpc>
              <a:spcPct val="90000"/>
            </a:lnSpc>
            <a:spcBef>
              <a:spcPct val="0"/>
            </a:spcBef>
            <a:spcAft>
              <a:spcPct val="35000"/>
            </a:spcAft>
          </a:pPr>
          <a:r>
            <a:rPr lang="es-EC" sz="1400" kern="1200" dirty="0" smtClean="0"/>
            <a:t>* Teoría de servicios </a:t>
          </a:r>
        </a:p>
        <a:p>
          <a:pPr lvl="0" algn="l" defTabSz="622300">
            <a:lnSpc>
              <a:spcPct val="90000"/>
            </a:lnSpc>
            <a:spcBef>
              <a:spcPct val="0"/>
            </a:spcBef>
            <a:spcAft>
              <a:spcPct val="35000"/>
            </a:spcAft>
          </a:pPr>
          <a:r>
            <a:rPr lang="es-EC" sz="1400" kern="1200" dirty="0" smtClean="0"/>
            <a:t>* Teoría racional económica </a:t>
          </a:r>
          <a:endParaRPr lang="es-ES" sz="1400" kern="1200" dirty="0"/>
        </a:p>
      </dsp:txBody>
      <dsp:txXfrm>
        <a:off x="185728" y="132165"/>
        <a:ext cx="4244380" cy="2443082"/>
      </dsp:txXfrm>
    </dsp:sp>
    <dsp:sp modelId="{ED1EEBEF-78C9-4589-8856-5EA024B256FB}">
      <dsp:nvSpPr>
        <dsp:cNvPr id="0" name=""/>
        <dsp:cNvSpPr/>
      </dsp:nvSpPr>
      <dsp:spPr>
        <a:xfrm>
          <a:off x="4508710" y="2978848"/>
          <a:ext cx="6763066" cy="2707412"/>
        </a:xfrm>
        <a:prstGeom prst="rightArrow">
          <a:avLst>
            <a:gd name="adj1" fmla="val 75000"/>
            <a:gd name="adj2" fmla="val 50000"/>
          </a:avLst>
        </a:prstGeom>
        <a:solidFill>
          <a:schemeClr val="accent3">
            <a:tint val="40000"/>
            <a:alpha val="90000"/>
            <a:hueOff val="16411796"/>
            <a:satOff val="-2205"/>
            <a:lumOff val="533"/>
            <a:alphaOff val="0"/>
          </a:schemeClr>
        </a:solidFill>
        <a:ln w="15875" cap="flat" cmpd="sng" algn="ctr">
          <a:solidFill>
            <a:schemeClr val="accent3">
              <a:tint val="40000"/>
              <a:alpha val="90000"/>
              <a:hueOff val="16411796"/>
              <a:satOff val="-2205"/>
              <a:lumOff val="5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just" defTabSz="800100">
            <a:lnSpc>
              <a:spcPct val="90000"/>
            </a:lnSpc>
            <a:spcBef>
              <a:spcPct val="0"/>
            </a:spcBef>
            <a:spcAft>
              <a:spcPct val="15000"/>
            </a:spcAft>
            <a:buChar char="••"/>
          </a:pPr>
          <a:r>
            <a:rPr lang="es-EC" sz="1800" kern="1200" dirty="0" smtClean="0"/>
            <a:t>Permitirán identificar lo que los visitantes del centro artesanal desean obtener en su visita a las instalaciones y al momento de tomar una decisión de compra, para posteriormente establecer una variedad de estrategias que, respaldadas por la teoría de marketing generaran la oportunidad de  establecer planes, proyectos y programas que permitan corregir las deficiencias presentadas en el desarrollo de actividades del CENARHU.</a:t>
          </a:r>
          <a:endParaRPr lang="es-ES" sz="1800" kern="1200" dirty="0"/>
        </a:p>
      </dsp:txBody>
      <dsp:txXfrm>
        <a:off x="4508710" y="3317275"/>
        <a:ext cx="5747787" cy="2030559"/>
      </dsp:txXfrm>
    </dsp:sp>
    <dsp:sp modelId="{86A57257-CBFC-44BB-934E-BCF3CBC07A45}">
      <dsp:nvSpPr>
        <dsp:cNvPr id="0" name=""/>
        <dsp:cNvSpPr/>
      </dsp:nvSpPr>
      <dsp:spPr>
        <a:xfrm>
          <a:off x="0" y="2978848"/>
          <a:ext cx="4508710" cy="2707412"/>
        </a:xfrm>
        <a:prstGeom prst="roundRect">
          <a:avLst/>
        </a:prstGeom>
        <a:solidFill>
          <a:schemeClr val="accent3">
            <a:hueOff val="16421869"/>
            <a:satOff val="-4260"/>
            <a:lumOff val="47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l" defTabSz="622300">
            <a:lnSpc>
              <a:spcPct val="90000"/>
            </a:lnSpc>
            <a:spcBef>
              <a:spcPct val="0"/>
            </a:spcBef>
            <a:spcAft>
              <a:spcPct val="35000"/>
            </a:spcAft>
          </a:pPr>
          <a:r>
            <a:rPr lang="es-EC" sz="1400" kern="1200" dirty="0" smtClean="0"/>
            <a:t>* Teorías de satisfacción</a:t>
          </a:r>
        </a:p>
        <a:p>
          <a:pPr lvl="0" algn="l" defTabSz="622300">
            <a:lnSpc>
              <a:spcPct val="90000"/>
            </a:lnSpc>
            <a:spcBef>
              <a:spcPct val="0"/>
            </a:spcBef>
            <a:spcAft>
              <a:spcPct val="35000"/>
            </a:spcAft>
          </a:pPr>
          <a:r>
            <a:rPr lang="es-EC" sz="1400" kern="1200" dirty="0" smtClean="0"/>
            <a:t>* Teoría de percepción</a:t>
          </a:r>
        </a:p>
        <a:p>
          <a:pPr lvl="0" algn="l" defTabSz="622300">
            <a:lnSpc>
              <a:spcPct val="90000"/>
            </a:lnSpc>
            <a:spcBef>
              <a:spcPct val="0"/>
            </a:spcBef>
            <a:spcAft>
              <a:spcPct val="35000"/>
            </a:spcAft>
          </a:pPr>
          <a:r>
            <a:rPr lang="es-EC" sz="1400" kern="1200" dirty="0" smtClean="0"/>
            <a:t>* Teoría psicoanalítica </a:t>
          </a:r>
        </a:p>
        <a:p>
          <a:pPr lvl="0" algn="l" defTabSz="622300">
            <a:lnSpc>
              <a:spcPct val="90000"/>
            </a:lnSpc>
            <a:spcBef>
              <a:spcPct val="0"/>
            </a:spcBef>
            <a:spcAft>
              <a:spcPct val="35000"/>
            </a:spcAft>
          </a:pPr>
          <a:r>
            <a:rPr lang="es-EC" sz="1400" kern="1200" dirty="0" smtClean="0"/>
            <a:t>* Teoría de comportamiento del consumidor</a:t>
          </a:r>
        </a:p>
        <a:p>
          <a:pPr lvl="0" algn="l" defTabSz="622300">
            <a:lnSpc>
              <a:spcPct val="90000"/>
            </a:lnSpc>
            <a:spcBef>
              <a:spcPct val="0"/>
            </a:spcBef>
            <a:spcAft>
              <a:spcPct val="35000"/>
            </a:spcAft>
          </a:pPr>
          <a:r>
            <a:rPr lang="es-EC" sz="1400" kern="1200" dirty="0" smtClean="0"/>
            <a:t>* Ley de oferta </a:t>
          </a:r>
        </a:p>
        <a:p>
          <a:pPr lvl="0" algn="l" defTabSz="622300">
            <a:lnSpc>
              <a:spcPct val="90000"/>
            </a:lnSpc>
            <a:spcBef>
              <a:spcPct val="0"/>
            </a:spcBef>
            <a:spcAft>
              <a:spcPct val="35000"/>
            </a:spcAft>
          </a:pPr>
          <a:r>
            <a:rPr lang="es-EC" sz="1400" kern="1200" dirty="0" smtClean="0"/>
            <a:t>* Ley de demanda</a:t>
          </a:r>
        </a:p>
        <a:p>
          <a:pPr lvl="0" algn="l" defTabSz="622300">
            <a:lnSpc>
              <a:spcPct val="90000"/>
            </a:lnSpc>
            <a:spcBef>
              <a:spcPct val="0"/>
            </a:spcBef>
            <a:spcAft>
              <a:spcPct val="35000"/>
            </a:spcAft>
          </a:pPr>
          <a:r>
            <a:rPr lang="es-EC" sz="1400" kern="1200" dirty="0" smtClean="0"/>
            <a:t>* Teoría de marketing   </a:t>
          </a:r>
          <a:endParaRPr lang="es-ES" sz="1400" kern="1200" dirty="0"/>
        </a:p>
      </dsp:txBody>
      <dsp:txXfrm>
        <a:off x="132165" y="3111013"/>
        <a:ext cx="4244380" cy="2443082"/>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0.33943</cdr:x>
      <cdr:y>0.40526</cdr:y>
    </cdr:from>
    <cdr:to>
      <cdr:x>0.65906</cdr:x>
      <cdr:y>0.75789</cdr:y>
    </cdr:to>
    <cdr:cxnSp macro="">
      <cdr:nvCxnSpPr>
        <cdr:cNvPr id="2" name="Conector recto 1"/>
        <cdr:cNvCxnSpPr/>
      </cdr:nvCxnSpPr>
      <cdr:spPr>
        <a:xfrm xmlns:a="http://schemas.openxmlformats.org/drawingml/2006/main">
          <a:off x="3362348" y="2101755"/>
          <a:ext cx="3166281" cy="182880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0.34294</cdr:x>
      <cdr:y>0.40789</cdr:y>
    </cdr:from>
    <cdr:to>
      <cdr:x>0.65706</cdr:x>
      <cdr:y>0.75789</cdr:y>
    </cdr:to>
    <cdr:cxnSp macro="">
      <cdr:nvCxnSpPr>
        <cdr:cNvPr id="6" name="Conector recto 5"/>
        <cdr:cNvCxnSpPr/>
      </cdr:nvCxnSpPr>
      <cdr:spPr>
        <a:xfrm xmlns:a="http://schemas.openxmlformats.org/drawingml/2006/main" flipV="1">
          <a:off x="3397162" y="2115378"/>
          <a:ext cx="3111673" cy="1815152"/>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cdr:x>
      <cdr:y>0.23684</cdr:y>
    </cdr:from>
    <cdr:to>
      <cdr:x>0.50062</cdr:x>
      <cdr:y>0.93947</cdr:y>
    </cdr:to>
    <cdr:cxnSp macro="">
      <cdr:nvCxnSpPr>
        <cdr:cNvPr id="8" name="Conector recto 7"/>
        <cdr:cNvCxnSpPr/>
      </cdr:nvCxnSpPr>
      <cdr:spPr>
        <a:xfrm xmlns:a="http://schemas.openxmlformats.org/drawingml/2006/main">
          <a:off x="4952999" y="1228298"/>
          <a:ext cx="6137" cy="3643952"/>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C4BB8F-D5E3-49B3-8AF3-5A83F7EDFFF2}" type="datetimeFigureOut">
              <a:rPr lang="es-ES" smtClean="0"/>
              <a:t>07/08/2018</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67E364-F7B0-4478-97D8-9EA30D3C4E07}" type="slidenum">
              <a:rPr lang="es-ES" smtClean="0"/>
              <a:t>‹Nº›</a:t>
            </a:fld>
            <a:endParaRPr lang="es-ES"/>
          </a:p>
        </p:txBody>
      </p:sp>
    </p:spTree>
    <p:extLst>
      <p:ext uri="{BB962C8B-B14F-4D97-AF65-F5344CB8AC3E}">
        <p14:creationId xmlns:p14="http://schemas.microsoft.com/office/powerpoint/2010/main" val="567298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C67E364-F7B0-4478-97D8-9EA30D3C4E07}" type="slidenum">
              <a:rPr lang="es-ES" smtClean="0"/>
              <a:t>26</a:t>
            </a:fld>
            <a:endParaRPr lang="es-ES"/>
          </a:p>
        </p:txBody>
      </p:sp>
    </p:spTree>
    <p:extLst>
      <p:ext uri="{BB962C8B-B14F-4D97-AF65-F5344CB8AC3E}">
        <p14:creationId xmlns:p14="http://schemas.microsoft.com/office/powerpoint/2010/main" val="33964357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8/7/2018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smtClean="0"/>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8/7/2018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8/7/2018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8/7/2018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8/7/2018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p:cNvSpPr>
            <a:spLocks noGrp="1"/>
          </p:cNvSpPr>
          <p:nvPr>
            <p:ph type="subTitle" idx="1"/>
          </p:nvPr>
        </p:nvSpPr>
        <p:spPr>
          <a:xfrm>
            <a:off x="1876424" y="1248866"/>
            <a:ext cx="8791575" cy="5124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0"/>
              </a:spcAft>
            </a:pPr>
            <a:r>
              <a:rPr lang="es-EC"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s-EC" sz="14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DEPARTAMENTO </a:t>
            </a:r>
            <a:r>
              <a:rPr lang="es-EC"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 CIENCIAS ADMINISTRATIVAS Y DE COMERCIO</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s-EC"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s-EC" sz="14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CARRERA </a:t>
            </a:r>
            <a:r>
              <a:rPr lang="es-EC"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 INGENIERÍA EN MERCADOTECNIA</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s-EC" sz="14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TRABAJO </a:t>
            </a:r>
            <a:r>
              <a:rPr lang="es-EC"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 TITULACIÓN, PREVIO A LA OBTENCIÓN DEL TÍTULO DE INGENIERA EN MERCADOTECNIA</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s-EC"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s-EC" sz="14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TEMA</a:t>
            </a:r>
            <a:r>
              <a:rPr lang="es-EC"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ESTUDIO DE SATISFACCIÓN Y PERCEPCIÓN DE LAS ESTRATEGIAS DE MARKETING MIX, APLICADAS POR EL CENARHU EN EL MERCADO DE MUEBLES DE LA PARROQUIA HUAMBALÓ PROVINCIA DE TUNGURAHUA </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s-EC"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s-EC" sz="14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s-EC"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AUTOR: PÉREZ MENÉNDEZ, VERENICE AMARILIS </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s-EC" sz="1400" b="1" dirty="0">
                <a:solidFill>
                  <a:srgbClr val="00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r>
              <a:rPr lang="es-EC" sz="14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DIRECTOR</a:t>
            </a:r>
            <a:r>
              <a:rPr lang="es-EC"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ING. SEGOVIA </a:t>
            </a:r>
            <a:r>
              <a:rPr lang="es-EC" sz="14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GUERRERO, </a:t>
            </a:r>
            <a:r>
              <a:rPr lang="es-EC" sz="14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CéSAR </a:t>
            </a:r>
            <a:r>
              <a:rPr lang="es-EC" sz="14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ricardo</a:t>
            </a:r>
            <a:endParaRPr lang="es-EC" sz="14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s-EC" sz="14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Oponente: ing. </a:t>
            </a:r>
            <a:r>
              <a:rPr lang="es-EC" sz="1400" b="1" smtClean="0">
                <a:solidFill>
                  <a:srgbClr val="000000"/>
                </a:solidFill>
                <a:latin typeface="Arial" panose="020B0604020202020204" pitchFamily="34" charset="0"/>
                <a:ea typeface="Calibri" panose="020F0502020204030204" pitchFamily="34" charset="0"/>
                <a:cs typeface="Times New Roman" panose="02020603050405020304" pitchFamily="18" charset="0"/>
              </a:rPr>
              <a:t>Machado, </a:t>
            </a:r>
            <a:r>
              <a:rPr lang="es-EC" sz="14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édgar</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s-EC"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s-EC" sz="14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SANGOLQUÍ, julio 2018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Imagen 4" descr="Resultado de imagen para ESP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2276" y="500429"/>
            <a:ext cx="5210175" cy="581025"/>
          </a:xfrm>
          <a:prstGeom prst="rect">
            <a:avLst/>
          </a:prstGeom>
          <a:noFill/>
          <a:ln>
            <a:noFill/>
          </a:ln>
        </p:spPr>
      </p:pic>
    </p:spTree>
    <p:extLst>
      <p:ext uri="{BB962C8B-B14F-4D97-AF65-F5344CB8AC3E}">
        <p14:creationId xmlns:p14="http://schemas.microsoft.com/office/powerpoint/2010/main" val="1472137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Marcador de contenido 14"/>
          <p:cNvGraphicFramePr>
            <a:graphicFrameLocks noGrp="1"/>
          </p:cNvGraphicFramePr>
          <p:nvPr>
            <p:ph idx="1"/>
            <p:extLst>
              <p:ext uri="{D42A27DB-BD31-4B8C-83A1-F6EECF244321}">
                <p14:modId xmlns:p14="http://schemas.microsoft.com/office/powerpoint/2010/main" val="973268756"/>
              </p:ext>
            </p:extLst>
          </p:nvPr>
        </p:nvGraphicFramePr>
        <p:xfrm>
          <a:off x="450762" y="399244"/>
          <a:ext cx="11230377" cy="6157969"/>
        </p:xfrm>
        <a:graphic>
          <a:graphicData uri="http://schemas.openxmlformats.org/drawingml/2006/table">
            <a:tbl>
              <a:tblPr firstRow="1" bandCol="1">
                <a:tableStyleId>{00A15C55-8517-42AA-B614-E9B94910E393}</a:tableStyleId>
              </a:tblPr>
              <a:tblGrid>
                <a:gridCol w="1947452"/>
                <a:gridCol w="1359977"/>
                <a:gridCol w="1474362"/>
                <a:gridCol w="997343"/>
                <a:gridCol w="2008353"/>
                <a:gridCol w="2022015"/>
                <a:gridCol w="1420875"/>
              </a:tblGrid>
              <a:tr h="401287">
                <a:tc>
                  <a:txBody>
                    <a:bodyPr/>
                    <a:lstStyle/>
                    <a:p>
                      <a:pPr algn="ctr" fontAlgn="b"/>
                      <a:r>
                        <a:rPr lang="es-ES" sz="1050" u="none" strike="noStrike" dirty="0">
                          <a:solidFill>
                            <a:schemeClr val="bg2">
                              <a:lumMod val="75000"/>
                            </a:schemeClr>
                          </a:solidFill>
                          <a:effectLst/>
                        </a:rPr>
                        <a:t>OBJETIVO</a:t>
                      </a:r>
                      <a:endParaRPr lang="es-ES" sz="1050" b="1" i="0" u="none" strike="noStrike" dirty="0">
                        <a:solidFill>
                          <a:schemeClr val="bg2">
                            <a:lumMod val="75000"/>
                          </a:schemeClr>
                        </a:solidFill>
                        <a:effectLst/>
                        <a:latin typeface="Calibri" panose="020F0502020204030204" pitchFamily="34" charset="0"/>
                      </a:endParaRPr>
                    </a:p>
                  </a:txBody>
                  <a:tcPr marL="4182" marR="4182" marT="4182" marB="0" anchor="b"/>
                </a:tc>
                <a:tc>
                  <a:txBody>
                    <a:bodyPr/>
                    <a:lstStyle/>
                    <a:p>
                      <a:pPr algn="ctr" fontAlgn="b"/>
                      <a:r>
                        <a:rPr lang="es-ES" sz="1050" u="none" strike="noStrike" smtClean="0">
                          <a:solidFill>
                            <a:schemeClr val="bg2">
                              <a:lumMod val="75000"/>
                            </a:schemeClr>
                          </a:solidFill>
                          <a:effectLst/>
                        </a:rPr>
                        <a:t>VARIABLES </a:t>
                      </a:r>
                    </a:p>
                    <a:p>
                      <a:pPr algn="ctr" fontAlgn="b"/>
                      <a:r>
                        <a:rPr lang="es-ES" sz="1050" u="none" strike="noStrike" smtClean="0">
                          <a:solidFill>
                            <a:schemeClr val="bg2">
                              <a:lumMod val="75000"/>
                            </a:schemeClr>
                          </a:solidFill>
                          <a:effectLst/>
                        </a:rPr>
                        <a:t>GENERALES</a:t>
                      </a:r>
                      <a:endParaRPr lang="es-ES" sz="1050" b="1" i="0" u="none" strike="noStrike">
                        <a:solidFill>
                          <a:schemeClr val="bg2">
                            <a:lumMod val="75000"/>
                          </a:schemeClr>
                        </a:solidFill>
                        <a:effectLst/>
                        <a:latin typeface="Calibri" panose="020F0502020204030204" pitchFamily="34" charset="0"/>
                      </a:endParaRPr>
                    </a:p>
                  </a:txBody>
                  <a:tcPr marL="4182" marR="4182" marT="4182" marB="0" anchor="b"/>
                </a:tc>
                <a:tc>
                  <a:txBody>
                    <a:bodyPr/>
                    <a:lstStyle/>
                    <a:p>
                      <a:pPr algn="ctr" fontAlgn="b"/>
                      <a:r>
                        <a:rPr lang="es-ES" sz="1050" u="none" strike="noStrike" smtClean="0">
                          <a:solidFill>
                            <a:schemeClr val="bg2">
                              <a:lumMod val="75000"/>
                            </a:schemeClr>
                          </a:solidFill>
                          <a:effectLst/>
                        </a:rPr>
                        <a:t>VARIABLES ESPECÍFICAS</a:t>
                      </a:r>
                      <a:endParaRPr lang="es-ES" sz="1050" b="1" i="0" u="none" strike="noStrike">
                        <a:solidFill>
                          <a:schemeClr val="bg2">
                            <a:lumMod val="75000"/>
                          </a:schemeClr>
                        </a:solidFill>
                        <a:effectLst/>
                        <a:latin typeface="Calibri" panose="020F0502020204030204" pitchFamily="34" charset="0"/>
                      </a:endParaRPr>
                    </a:p>
                  </a:txBody>
                  <a:tcPr marL="4182" marR="4182" marT="4182" marB="0" anchor="b"/>
                </a:tc>
                <a:tc>
                  <a:txBody>
                    <a:bodyPr/>
                    <a:lstStyle/>
                    <a:p>
                      <a:pPr algn="ctr" fontAlgn="ctr"/>
                      <a:r>
                        <a:rPr lang="es-EC" sz="1050" u="none" strike="noStrike">
                          <a:solidFill>
                            <a:schemeClr val="bg2">
                              <a:lumMod val="75000"/>
                            </a:schemeClr>
                          </a:solidFill>
                          <a:effectLst/>
                        </a:rPr>
                        <a:t>ESCALA</a:t>
                      </a:r>
                      <a:endParaRPr lang="es-EC" sz="1050" b="1"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ctr" fontAlgn="b"/>
                      <a:r>
                        <a:rPr lang="es-ES" sz="1050" u="none" strike="noStrike">
                          <a:solidFill>
                            <a:schemeClr val="bg2">
                              <a:lumMod val="75000"/>
                            </a:schemeClr>
                          </a:solidFill>
                          <a:effectLst/>
                        </a:rPr>
                        <a:t>PREGUNTA</a:t>
                      </a:r>
                      <a:endParaRPr lang="es-ES" sz="1050" b="1" i="0" u="none" strike="noStrike">
                        <a:solidFill>
                          <a:schemeClr val="bg2">
                            <a:lumMod val="75000"/>
                          </a:schemeClr>
                        </a:solidFill>
                        <a:effectLst/>
                        <a:latin typeface="Calibri" panose="020F0502020204030204" pitchFamily="34" charset="0"/>
                      </a:endParaRPr>
                    </a:p>
                  </a:txBody>
                  <a:tcPr marL="4182" marR="4182" marT="4182" marB="0" anchor="b"/>
                </a:tc>
                <a:tc>
                  <a:txBody>
                    <a:bodyPr/>
                    <a:lstStyle/>
                    <a:p>
                      <a:pPr algn="ctr" fontAlgn="b"/>
                      <a:r>
                        <a:rPr lang="es-ES" sz="1050" u="none" strike="noStrike">
                          <a:solidFill>
                            <a:schemeClr val="bg2">
                              <a:lumMod val="75000"/>
                            </a:schemeClr>
                          </a:solidFill>
                          <a:effectLst/>
                        </a:rPr>
                        <a:t>ALTERNATIVA DE RESPUESTA</a:t>
                      </a:r>
                      <a:endParaRPr lang="es-ES" sz="1050" b="1" i="0" u="none" strike="noStrike">
                        <a:solidFill>
                          <a:schemeClr val="bg2">
                            <a:lumMod val="75000"/>
                          </a:schemeClr>
                        </a:solidFill>
                        <a:effectLst/>
                        <a:latin typeface="Calibri" panose="020F0502020204030204" pitchFamily="34" charset="0"/>
                      </a:endParaRPr>
                    </a:p>
                  </a:txBody>
                  <a:tcPr marL="4182" marR="4182" marT="4182" marB="0" anchor="b"/>
                </a:tc>
                <a:tc>
                  <a:txBody>
                    <a:bodyPr/>
                    <a:lstStyle/>
                    <a:p>
                      <a:pPr algn="ctr" fontAlgn="b"/>
                      <a:r>
                        <a:rPr lang="es-ES" sz="1050" u="none" strike="noStrike">
                          <a:solidFill>
                            <a:schemeClr val="bg2">
                              <a:lumMod val="75000"/>
                            </a:schemeClr>
                          </a:solidFill>
                          <a:effectLst/>
                        </a:rPr>
                        <a:t>CÓDIGO </a:t>
                      </a:r>
                      <a:endParaRPr lang="es-ES" sz="1050" b="1" i="0" u="none" strike="noStrike">
                        <a:solidFill>
                          <a:schemeClr val="bg2">
                            <a:lumMod val="75000"/>
                          </a:schemeClr>
                        </a:solidFill>
                        <a:effectLst/>
                        <a:latin typeface="Calibri" panose="020F0502020204030204" pitchFamily="34" charset="0"/>
                      </a:endParaRPr>
                    </a:p>
                  </a:txBody>
                  <a:tcPr marL="4182" marR="4182" marT="4182" marB="0" anchor="b"/>
                </a:tc>
              </a:tr>
              <a:tr h="153652">
                <a:tc rowSpan="29">
                  <a:txBody>
                    <a:bodyPr/>
                    <a:lstStyle/>
                    <a:p>
                      <a:pPr algn="ctr" fontAlgn="b"/>
                      <a:endParaRPr lang="es-ES" sz="1050" u="none" strike="noStrike" dirty="0" smtClean="0">
                        <a:solidFill>
                          <a:schemeClr val="bg2">
                            <a:lumMod val="75000"/>
                          </a:schemeClr>
                        </a:solidFill>
                        <a:effectLst/>
                      </a:endParaRPr>
                    </a:p>
                    <a:p>
                      <a:pPr algn="ctr" fontAlgn="b"/>
                      <a:endParaRPr lang="es-ES" sz="1050" u="none" strike="noStrike" dirty="0" smtClean="0">
                        <a:solidFill>
                          <a:schemeClr val="bg2">
                            <a:lumMod val="75000"/>
                          </a:schemeClr>
                        </a:solidFill>
                        <a:effectLst/>
                      </a:endParaRPr>
                    </a:p>
                    <a:p>
                      <a:pPr algn="ctr" fontAlgn="b"/>
                      <a:r>
                        <a:rPr lang="es-ES" sz="1050" u="none" strike="noStrike" dirty="0" smtClean="0">
                          <a:solidFill>
                            <a:schemeClr val="bg2">
                              <a:lumMod val="75000"/>
                            </a:schemeClr>
                          </a:solidFill>
                          <a:effectLst/>
                        </a:rPr>
                        <a:t> </a:t>
                      </a:r>
                      <a:r>
                        <a:rPr lang="es-ES" sz="1050" u="none" strike="noStrike" dirty="0">
                          <a:solidFill>
                            <a:schemeClr val="bg2">
                              <a:lumMod val="75000"/>
                            </a:schemeClr>
                          </a:solidFill>
                          <a:effectLst/>
                        </a:rPr>
                        <a:t>Evaluar el impacto de las estrategias de marketing mix aplicadas  sobre los posibles consumidores de los muebles de madera a nivel nacional, con el fin de lograr posicionar al CENARHU en el mercado ecuatoriano.                      </a:t>
                      </a:r>
                      <a:endParaRPr lang="es-ES" sz="1050" u="none" strike="noStrike" dirty="0" smtClean="0">
                        <a:solidFill>
                          <a:schemeClr val="bg2">
                            <a:lumMod val="75000"/>
                          </a:schemeClr>
                        </a:solidFill>
                        <a:effectLst/>
                      </a:endParaRPr>
                    </a:p>
                    <a:p>
                      <a:pPr algn="ctr" fontAlgn="b"/>
                      <a:endParaRPr lang="es-ES" sz="1050" u="none" strike="noStrike" dirty="0" smtClean="0">
                        <a:solidFill>
                          <a:schemeClr val="bg2">
                            <a:lumMod val="75000"/>
                          </a:schemeClr>
                        </a:solidFill>
                        <a:effectLst/>
                      </a:endParaRPr>
                    </a:p>
                    <a:p>
                      <a:pPr algn="ctr" fontAlgn="b"/>
                      <a:endParaRPr lang="es-ES" sz="1050" u="none" strike="noStrike" dirty="0" smtClean="0">
                        <a:solidFill>
                          <a:schemeClr val="bg2">
                            <a:lumMod val="75000"/>
                          </a:schemeClr>
                        </a:solidFill>
                        <a:effectLst/>
                      </a:endParaRPr>
                    </a:p>
                    <a:p>
                      <a:pPr algn="ctr" fontAlgn="b"/>
                      <a:endParaRPr lang="es-ES" sz="1050" u="none" strike="noStrike" dirty="0" smtClean="0">
                        <a:solidFill>
                          <a:schemeClr val="bg2">
                            <a:lumMod val="75000"/>
                          </a:schemeClr>
                        </a:solidFill>
                        <a:effectLst/>
                      </a:endParaRPr>
                    </a:p>
                    <a:p>
                      <a:pPr algn="ctr" fontAlgn="b"/>
                      <a:endParaRPr lang="es-ES" sz="1050" u="none" strike="noStrike" dirty="0" smtClean="0">
                        <a:solidFill>
                          <a:schemeClr val="bg2">
                            <a:lumMod val="75000"/>
                          </a:schemeClr>
                        </a:solidFill>
                        <a:effectLst/>
                      </a:endParaRPr>
                    </a:p>
                    <a:p>
                      <a:pPr algn="ctr" fontAlgn="b"/>
                      <a:endParaRPr lang="es-ES" sz="1050" u="none" strike="noStrike" dirty="0" smtClean="0">
                        <a:solidFill>
                          <a:schemeClr val="bg2">
                            <a:lumMod val="75000"/>
                          </a:schemeClr>
                        </a:solidFill>
                        <a:effectLst/>
                      </a:endParaRPr>
                    </a:p>
                    <a:p>
                      <a:pPr algn="ctr" fontAlgn="b"/>
                      <a:endParaRPr lang="es-ES" sz="1050" u="none" strike="noStrike" dirty="0" smtClean="0">
                        <a:solidFill>
                          <a:schemeClr val="bg2">
                            <a:lumMod val="75000"/>
                          </a:schemeClr>
                        </a:solidFill>
                        <a:effectLst/>
                      </a:endParaRPr>
                    </a:p>
                    <a:p>
                      <a:pPr algn="ctr" fontAlgn="b"/>
                      <a:endParaRPr lang="es-ES" sz="1050" u="none" strike="noStrike" dirty="0" smtClean="0">
                        <a:solidFill>
                          <a:schemeClr val="bg2">
                            <a:lumMod val="75000"/>
                          </a:schemeClr>
                        </a:solidFill>
                        <a:effectLst/>
                      </a:endParaRPr>
                    </a:p>
                    <a:p>
                      <a:pPr algn="ctr" fontAlgn="b"/>
                      <a:endParaRPr lang="es-ES" sz="1050" u="none" strike="noStrike" dirty="0" smtClean="0">
                        <a:solidFill>
                          <a:schemeClr val="bg2">
                            <a:lumMod val="75000"/>
                          </a:schemeClr>
                        </a:solidFill>
                        <a:effectLst/>
                      </a:endParaRPr>
                    </a:p>
                    <a:p>
                      <a:pPr algn="ctr" fontAlgn="b"/>
                      <a:endParaRPr lang="es-ES" sz="1050" u="none" strike="noStrike" dirty="0" smtClean="0">
                        <a:solidFill>
                          <a:schemeClr val="bg2">
                            <a:lumMod val="75000"/>
                          </a:schemeClr>
                        </a:solidFill>
                        <a:effectLst/>
                      </a:endParaRPr>
                    </a:p>
                    <a:p>
                      <a:pPr algn="ctr" fontAlgn="b"/>
                      <a:endParaRPr lang="es-ES" sz="1050" u="none" strike="noStrike" dirty="0" smtClean="0">
                        <a:solidFill>
                          <a:schemeClr val="bg2">
                            <a:lumMod val="75000"/>
                          </a:schemeClr>
                        </a:solidFill>
                        <a:effectLst/>
                      </a:endParaRPr>
                    </a:p>
                    <a:p>
                      <a:pPr algn="ctr" fontAlgn="b"/>
                      <a:endParaRPr lang="es-ES" sz="1050" u="none" strike="noStrike" dirty="0" smtClean="0">
                        <a:solidFill>
                          <a:schemeClr val="bg2">
                            <a:lumMod val="75000"/>
                          </a:schemeClr>
                        </a:solidFill>
                        <a:effectLst/>
                      </a:endParaRPr>
                    </a:p>
                    <a:p>
                      <a:pPr algn="ctr" fontAlgn="b"/>
                      <a:endParaRPr lang="es-ES" sz="1050" u="none" strike="noStrike" dirty="0" smtClean="0">
                        <a:solidFill>
                          <a:schemeClr val="bg2">
                            <a:lumMod val="75000"/>
                          </a:schemeClr>
                        </a:solidFill>
                        <a:effectLst/>
                      </a:endParaRPr>
                    </a:p>
                    <a:p>
                      <a:pPr algn="ctr" fontAlgn="b"/>
                      <a:endParaRPr lang="es-ES" sz="1050" u="none" strike="noStrike" dirty="0" smtClean="0">
                        <a:solidFill>
                          <a:schemeClr val="bg2">
                            <a:lumMod val="75000"/>
                          </a:schemeClr>
                        </a:solidFill>
                        <a:effectLst/>
                      </a:endParaRPr>
                    </a:p>
                    <a:p>
                      <a:pPr algn="ctr" fontAlgn="b"/>
                      <a:endParaRPr lang="es-ES" sz="1050" u="none" strike="noStrike" dirty="0" smtClean="0">
                        <a:solidFill>
                          <a:schemeClr val="bg2">
                            <a:lumMod val="75000"/>
                          </a:schemeClr>
                        </a:solidFill>
                        <a:effectLst/>
                      </a:endParaRPr>
                    </a:p>
                    <a:p>
                      <a:pPr algn="ctr" fontAlgn="b"/>
                      <a:endParaRPr lang="es-ES" sz="1050" u="none" strike="noStrike" dirty="0" smtClean="0">
                        <a:solidFill>
                          <a:schemeClr val="bg2">
                            <a:lumMod val="75000"/>
                          </a:schemeClr>
                        </a:solidFill>
                        <a:effectLst/>
                      </a:endParaRPr>
                    </a:p>
                    <a:p>
                      <a:pPr algn="ctr" fontAlgn="b"/>
                      <a:r>
                        <a:rPr lang="es-ES" sz="1050" u="none" strike="noStrike" dirty="0" smtClean="0">
                          <a:solidFill>
                            <a:schemeClr val="bg2">
                              <a:lumMod val="75000"/>
                            </a:schemeClr>
                          </a:solidFill>
                          <a:effectLst/>
                        </a:rPr>
                        <a:t>Definir </a:t>
                      </a:r>
                      <a:r>
                        <a:rPr lang="es-ES" sz="1050" u="none" strike="noStrike" dirty="0">
                          <a:solidFill>
                            <a:schemeClr val="bg2">
                              <a:lumMod val="75000"/>
                            </a:schemeClr>
                          </a:solidFill>
                          <a:effectLst/>
                        </a:rPr>
                        <a:t>la naturaleza de las estrategias de marketing mix que se aplican en el CENARHU en la parroquia de Huambaló.</a:t>
                      </a:r>
                      <a:endParaRPr lang="es-ES" sz="1050" b="0" i="0" u="none" strike="noStrike" dirty="0">
                        <a:solidFill>
                          <a:schemeClr val="bg2">
                            <a:lumMod val="75000"/>
                          </a:schemeClr>
                        </a:solidFill>
                        <a:effectLst/>
                        <a:latin typeface="Calibri" panose="020F0502020204030204" pitchFamily="34" charset="0"/>
                      </a:endParaRPr>
                    </a:p>
                  </a:txBody>
                  <a:tcPr marL="4182" marR="4182" marT="4182" marB="0" anchor="b"/>
                </a:tc>
                <a:tc rowSpan="5">
                  <a:txBody>
                    <a:bodyPr/>
                    <a:lstStyle/>
                    <a:p>
                      <a:pPr algn="l" fontAlgn="ctr"/>
                      <a:r>
                        <a:rPr lang="es-ES" sz="1050" u="none" strike="noStrike" dirty="0">
                          <a:solidFill>
                            <a:schemeClr val="bg2">
                              <a:lumMod val="75000"/>
                            </a:schemeClr>
                          </a:solidFill>
                          <a:effectLst/>
                        </a:rPr>
                        <a:t> </a:t>
                      </a:r>
                      <a:endParaRPr lang="es-ES" sz="1050" b="0" i="0" u="none" strike="noStrike" dirty="0">
                        <a:solidFill>
                          <a:schemeClr val="bg2">
                            <a:lumMod val="75000"/>
                          </a:schemeClr>
                        </a:solidFill>
                        <a:effectLst/>
                        <a:latin typeface="Arial" panose="020B0604020202020204" pitchFamily="34" charset="0"/>
                      </a:endParaRPr>
                    </a:p>
                  </a:txBody>
                  <a:tcPr marL="4182" marR="4182" marT="4182" marB="0" anchor="ctr"/>
                </a:tc>
                <a:tc rowSpan="5">
                  <a:txBody>
                    <a:bodyPr/>
                    <a:lstStyle/>
                    <a:p>
                      <a:pPr algn="l" fontAlgn="ctr"/>
                      <a:r>
                        <a:rPr lang="es-ES" sz="1050" u="none" strike="noStrike">
                          <a:solidFill>
                            <a:schemeClr val="bg2">
                              <a:lumMod val="75000"/>
                            </a:schemeClr>
                          </a:solidFill>
                          <a:effectLst/>
                        </a:rPr>
                        <a:t>Satisfacción</a:t>
                      </a:r>
                      <a:endParaRPr lang="es-ES" sz="1050" b="0" i="0" u="none" strike="noStrike">
                        <a:solidFill>
                          <a:schemeClr val="bg2">
                            <a:lumMod val="75000"/>
                          </a:schemeClr>
                        </a:solidFill>
                        <a:effectLst/>
                        <a:latin typeface="Arial" panose="020B0604020202020204" pitchFamily="34" charset="0"/>
                      </a:endParaRPr>
                    </a:p>
                  </a:txBody>
                  <a:tcPr marL="4182" marR="4182" marT="4182" marB="0" anchor="ctr"/>
                </a:tc>
                <a:tc rowSpan="5">
                  <a:txBody>
                    <a:bodyPr/>
                    <a:lstStyle/>
                    <a:p>
                      <a:pPr algn="l" fontAlgn="ctr"/>
                      <a:r>
                        <a:rPr lang="es-EC" sz="1050" u="none" strike="noStrike">
                          <a:solidFill>
                            <a:schemeClr val="bg2">
                              <a:lumMod val="75000"/>
                            </a:schemeClr>
                          </a:solidFill>
                          <a:effectLst/>
                        </a:rPr>
                        <a:t>Nominal</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rowSpan="5">
                  <a:txBody>
                    <a:bodyPr/>
                    <a:lstStyle/>
                    <a:p>
                      <a:pPr algn="ctr" fontAlgn="ctr"/>
                      <a:r>
                        <a:rPr lang="es-ES" sz="1050" u="none" strike="noStrike">
                          <a:solidFill>
                            <a:schemeClr val="bg2">
                              <a:lumMod val="75000"/>
                            </a:schemeClr>
                          </a:solidFill>
                          <a:effectLst/>
                        </a:rPr>
                        <a:t>¿Cuál debe ser su nivel de satisfacción para repetir la experiencia de compra?</a:t>
                      </a:r>
                      <a:endParaRPr lang="es-ES"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l" fontAlgn="ctr"/>
                      <a:r>
                        <a:rPr lang="es-EC" sz="1050" u="none" strike="noStrike">
                          <a:solidFill>
                            <a:schemeClr val="bg2">
                              <a:lumMod val="75000"/>
                            </a:schemeClr>
                          </a:solidFill>
                          <a:effectLst/>
                        </a:rPr>
                        <a:t>Excelente</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1</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5365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50" u="none" strike="noStrike">
                          <a:solidFill>
                            <a:schemeClr val="bg2">
                              <a:lumMod val="75000"/>
                            </a:schemeClr>
                          </a:solidFill>
                          <a:effectLst/>
                        </a:rPr>
                        <a:t>Muy Buena</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2</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5365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50" u="none" strike="noStrike">
                          <a:solidFill>
                            <a:schemeClr val="bg2">
                              <a:lumMod val="75000"/>
                            </a:schemeClr>
                          </a:solidFill>
                          <a:effectLst/>
                        </a:rPr>
                        <a:t>Buena</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3</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5365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50" u="none" strike="noStrike">
                          <a:solidFill>
                            <a:schemeClr val="bg2">
                              <a:lumMod val="75000"/>
                            </a:schemeClr>
                          </a:solidFill>
                          <a:effectLst/>
                        </a:rPr>
                        <a:t>Mala</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4</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99897">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50" u="none" strike="noStrike">
                          <a:solidFill>
                            <a:schemeClr val="bg2">
                              <a:lumMod val="75000"/>
                            </a:schemeClr>
                          </a:solidFill>
                          <a:effectLst/>
                        </a:rPr>
                        <a:t>Pésima </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5</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395715">
                <a:tc vMerge="1">
                  <a:txBody>
                    <a:bodyPr/>
                    <a:lstStyle/>
                    <a:p>
                      <a:endParaRPr lang="es-ES"/>
                    </a:p>
                  </a:txBody>
                  <a:tcPr/>
                </a:tc>
                <a:tc rowSpan="2">
                  <a:txBody>
                    <a:bodyPr/>
                    <a:lstStyle/>
                    <a:p>
                      <a:pPr algn="l" fontAlgn="ctr"/>
                      <a:r>
                        <a:rPr lang="es-EC" sz="1050" u="none" strike="noStrike">
                          <a:solidFill>
                            <a:schemeClr val="bg2">
                              <a:lumMod val="75000"/>
                            </a:schemeClr>
                          </a:solidFill>
                          <a:effectLst/>
                        </a:rPr>
                        <a:t> </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rowSpan="2">
                  <a:txBody>
                    <a:bodyPr/>
                    <a:lstStyle/>
                    <a:p>
                      <a:pPr algn="l" fontAlgn="ctr"/>
                      <a:r>
                        <a:rPr lang="es-EC" sz="1050" u="none" strike="noStrike" dirty="0">
                          <a:solidFill>
                            <a:schemeClr val="bg2">
                              <a:lumMod val="75000"/>
                            </a:schemeClr>
                          </a:solidFill>
                          <a:effectLst/>
                        </a:rPr>
                        <a:t>Mano de obra </a:t>
                      </a:r>
                      <a:endParaRPr lang="es-EC" sz="1050" b="0" i="0" u="none" strike="noStrike" dirty="0">
                        <a:solidFill>
                          <a:schemeClr val="bg2">
                            <a:lumMod val="75000"/>
                          </a:schemeClr>
                        </a:solidFill>
                        <a:effectLst/>
                        <a:latin typeface="Arial" panose="020B0604020202020204" pitchFamily="34" charset="0"/>
                      </a:endParaRPr>
                    </a:p>
                  </a:txBody>
                  <a:tcPr marL="4182" marR="4182" marT="4182" marB="0" anchor="ctr"/>
                </a:tc>
                <a:tc rowSpan="2">
                  <a:txBody>
                    <a:bodyPr/>
                    <a:lstStyle/>
                    <a:p>
                      <a:pPr algn="l" fontAlgn="ctr"/>
                      <a:r>
                        <a:rPr lang="es-EC" sz="1050" u="none" strike="noStrike">
                          <a:solidFill>
                            <a:schemeClr val="bg2">
                              <a:lumMod val="75000"/>
                            </a:schemeClr>
                          </a:solidFill>
                          <a:effectLst/>
                        </a:rPr>
                        <a:t>Nominal</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rowSpan="2">
                  <a:txBody>
                    <a:bodyPr/>
                    <a:lstStyle/>
                    <a:p>
                      <a:pPr algn="just" fontAlgn="ctr"/>
                      <a:r>
                        <a:rPr lang="es-ES" sz="1050" u="none" strike="noStrike">
                          <a:solidFill>
                            <a:schemeClr val="bg2">
                              <a:lumMod val="75000"/>
                            </a:schemeClr>
                          </a:solidFill>
                          <a:effectLst/>
                        </a:rPr>
                        <a:t>¿Sabía usted que los artesanos de Huambaló están asociados al Centro Artesanal Huambaló (CENARHU)?</a:t>
                      </a:r>
                      <a:endParaRPr lang="es-ES"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l" fontAlgn="ctr"/>
                      <a:r>
                        <a:rPr lang="es-EC" sz="1050" u="none" strike="noStrike">
                          <a:solidFill>
                            <a:schemeClr val="bg2">
                              <a:lumMod val="75000"/>
                            </a:schemeClr>
                          </a:solidFill>
                          <a:effectLst/>
                        </a:rPr>
                        <a:t>Si</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1</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40635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50" u="none" strike="noStrike">
                          <a:solidFill>
                            <a:schemeClr val="bg2">
                              <a:lumMod val="75000"/>
                            </a:schemeClr>
                          </a:solidFill>
                          <a:effectLst/>
                        </a:rPr>
                        <a:t>No</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2</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53652">
                <a:tc vMerge="1">
                  <a:txBody>
                    <a:bodyPr/>
                    <a:lstStyle/>
                    <a:p>
                      <a:endParaRPr lang="es-ES"/>
                    </a:p>
                  </a:txBody>
                  <a:tcPr/>
                </a:tc>
                <a:tc rowSpan="22">
                  <a:txBody>
                    <a:bodyPr/>
                    <a:lstStyle/>
                    <a:p>
                      <a:pPr algn="l" fontAlgn="ctr"/>
                      <a:r>
                        <a:rPr lang="es-EC" sz="1050" u="none" strike="noStrike">
                          <a:solidFill>
                            <a:schemeClr val="bg2">
                              <a:lumMod val="75000"/>
                            </a:schemeClr>
                          </a:solidFill>
                          <a:effectLst/>
                        </a:rPr>
                        <a:t>Producto</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rowSpan="22">
                  <a:txBody>
                    <a:bodyPr/>
                    <a:lstStyle/>
                    <a:p>
                      <a:pPr algn="l" fontAlgn="ctr"/>
                      <a:r>
                        <a:rPr lang="es-EC" sz="1050" u="none" strike="noStrike" dirty="0">
                          <a:solidFill>
                            <a:schemeClr val="bg2">
                              <a:lumMod val="75000"/>
                            </a:schemeClr>
                          </a:solidFill>
                          <a:effectLst/>
                        </a:rPr>
                        <a:t>Demanda</a:t>
                      </a:r>
                      <a:endParaRPr lang="es-EC" sz="1050" b="0" i="0" u="none" strike="noStrike" dirty="0">
                        <a:solidFill>
                          <a:schemeClr val="bg2">
                            <a:lumMod val="75000"/>
                          </a:schemeClr>
                        </a:solidFill>
                        <a:effectLst/>
                        <a:latin typeface="Arial" panose="020B0604020202020204" pitchFamily="34" charset="0"/>
                      </a:endParaRPr>
                    </a:p>
                  </a:txBody>
                  <a:tcPr marL="4182" marR="4182" marT="4182" marB="0" anchor="ctr"/>
                </a:tc>
                <a:tc rowSpan="22">
                  <a:txBody>
                    <a:bodyPr/>
                    <a:lstStyle/>
                    <a:p>
                      <a:pPr algn="l" fontAlgn="ctr"/>
                      <a:r>
                        <a:rPr lang="es-EC" sz="1050" u="none" strike="noStrike">
                          <a:solidFill>
                            <a:schemeClr val="bg2">
                              <a:lumMod val="75000"/>
                            </a:schemeClr>
                          </a:solidFill>
                          <a:effectLst/>
                        </a:rPr>
                        <a:t>Nominal</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rowSpan="12">
                  <a:txBody>
                    <a:bodyPr/>
                    <a:lstStyle/>
                    <a:p>
                      <a:pPr algn="just" fontAlgn="ctr"/>
                      <a:r>
                        <a:rPr lang="es-ES" sz="1050" u="none" strike="noStrike">
                          <a:solidFill>
                            <a:schemeClr val="bg2">
                              <a:lumMod val="75000"/>
                            </a:schemeClr>
                          </a:solidFill>
                          <a:effectLst/>
                        </a:rPr>
                        <a:t>De los diversos  productos que fabrican en Huambaló, señale cuales usted busca.</a:t>
                      </a:r>
                      <a:endParaRPr lang="es-ES"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l" fontAlgn="ctr"/>
                      <a:r>
                        <a:rPr lang="es-EC" sz="1050" u="none" strike="noStrike">
                          <a:solidFill>
                            <a:schemeClr val="bg2">
                              <a:lumMod val="75000"/>
                            </a:schemeClr>
                          </a:solidFill>
                          <a:effectLst/>
                        </a:rPr>
                        <a:t>Salas</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1</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5365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50" u="none" strike="noStrike">
                          <a:solidFill>
                            <a:schemeClr val="bg2">
                              <a:lumMod val="75000"/>
                            </a:schemeClr>
                          </a:solidFill>
                          <a:effectLst/>
                        </a:rPr>
                        <a:t>Comedores</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2</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5365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50" u="none" strike="noStrike">
                          <a:solidFill>
                            <a:schemeClr val="bg2">
                              <a:lumMod val="75000"/>
                            </a:schemeClr>
                          </a:solidFill>
                          <a:effectLst/>
                        </a:rPr>
                        <a:t>Dormitorios</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3</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5365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50" u="none" strike="noStrike">
                          <a:solidFill>
                            <a:schemeClr val="bg2">
                              <a:lumMod val="75000"/>
                            </a:schemeClr>
                          </a:solidFill>
                          <a:effectLst/>
                        </a:rPr>
                        <a:t>Modulares de cocina</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4</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5365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50" u="none" strike="noStrike">
                          <a:solidFill>
                            <a:schemeClr val="bg2">
                              <a:lumMod val="75000"/>
                            </a:schemeClr>
                          </a:solidFill>
                          <a:effectLst/>
                        </a:rPr>
                        <a:t>Aparadores</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5</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60286">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50" u="none" strike="noStrike">
                          <a:solidFill>
                            <a:schemeClr val="bg2">
                              <a:lumMod val="75000"/>
                            </a:schemeClr>
                          </a:solidFill>
                          <a:effectLst/>
                        </a:rPr>
                        <a:t>Centros de entretenimiento</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6</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5365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50" u="none" strike="noStrike">
                          <a:solidFill>
                            <a:schemeClr val="bg2">
                              <a:lumMod val="75000"/>
                            </a:schemeClr>
                          </a:solidFill>
                          <a:effectLst/>
                        </a:rPr>
                        <a:t>Armarios</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7</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5365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50" u="none" strike="noStrike">
                          <a:solidFill>
                            <a:schemeClr val="bg2">
                              <a:lumMod val="75000"/>
                            </a:schemeClr>
                          </a:solidFill>
                          <a:effectLst/>
                        </a:rPr>
                        <a:t>Cunas</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8</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5365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50" u="none" strike="noStrike">
                          <a:solidFill>
                            <a:schemeClr val="bg2">
                              <a:lumMod val="75000"/>
                            </a:schemeClr>
                          </a:solidFill>
                          <a:effectLst/>
                        </a:rPr>
                        <a:t>Bufeteros</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9</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5365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50" u="none" strike="noStrike">
                          <a:solidFill>
                            <a:schemeClr val="bg2">
                              <a:lumMod val="75000"/>
                            </a:schemeClr>
                          </a:solidFill>
                          <a:effectLst/>
                        </a:rPr>
                        <a:t>Cómodas</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10</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5365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50" u="none" strike="noStrike">
                          <a:solidFill>
                            <a:schemeClr val="bg2">
                              <a:lumMod val="75000"/>
                            </a:schemeClr>
                          </a:solidFill>
                          <a:effectLst/>
                        </a:rPr>
                        <a:t>Veladores</a:t>
                      </a:r>
                      <a:endParaRPr lang="es-EC" sz="1050" b="0" i="1"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11</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5365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50" u="none" strike="noStrike">
                          <a:solidFill>
                            <a:schemeClr val="bg2">
                              <a:lumMod val="75000"/>
                            </a:schemeClr>
                          </a:solidFill>
                          <a:effectLst/>
                        </a:rPr>
                        <a:t>Otros</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12</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5365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rowSpan="5">
                  <a:txBody>
                    <a:bodyPr/>
                    <a:lstStyle/>
                    <a:p>
                      <a:pPr algn="just" fontAlgn="ctr"/>
                      <a:r>
                        <a:rPr lang="es-ES" sz="1050" u="none" strike="noStrike">
                          <a:solidFill>
                            <a:schemeClr val="bg2">
                              <a:lumMod val="75000"/>
                            </a:schemeClr>
                          </a:solidFill>
                          <a:effectLst/>
                        </a:rPr>
                        <a:t>¿Cuál es el nivel de satisfacción de sus necesidades en cuanto a la variedad de productos que observó en la feria?</a:t>
                      </a:r>
                      <a:endParaRPr lang="es-ES"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l" fontAlgn="ctr"/>
                      <a:r>
                        <a:rPr lang="es-EC" sz="1050" u="none" strike="noStrike">
                          <a:solidFill>
                            <a:schemeClr val="bg2">
                              <a:lumMod val="75000"/>
                            </a:schemeClr>
                          </a:solidFill>
                          <a:effectLst/>
                        </a:rPr>
                        <a:t>Excelente</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1</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5365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50" u="none" strike="noStrike">
                          <a:solidFill>
                            <a:schemeClr val="bg2">
                              <a:lumMod val="75000"/>
                            </a:schemeClr>
                          </a:solidFill>
                          <a:effectLst/>
                        </a:rPr>
                        <a:t>Muy Buena</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2</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5365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50" u="none" strike="noStrike">
                          <a:solidFill>
                            <a:schemeClr val="bg2">
                              <a:lumMod val="75000"/>
                            </a:schemeClr>
                          </a:solidFill>
                          <a:effectLst/>
                        </a:rPr>
                        <a:t>Buena</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3</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5365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50" u="none" strike="noStrike">
                          <a:solidFill>
                            <a:schemeClr val="bg2">
                              <a:lumMod val="75000"/>
                            </a:schemeClr>
                          </a:solidFill>
                          <a:effectLst/>
                        </a:rPr>
                        <a:t>Mala</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4</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354868">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50" u="none" strike="noStrike">
                          <a:solidFill>
                            <a:schemeClr val="bg2">
                              <a:lumMod val="75000"/>
                            </a:schemeClr>
                          </a:solidFill>
                          <a:effectLst/>
                        </a:rPr>
                        <a:t>Pésima</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5</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5365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rowSpan="5">
                  <a:txBody>
                    <a:bodyPr/>
                    <a:lstStyle/>
                    <a:p>
                      <a:pPr algn="just" fontAlgn="ctr"/>
                      <a:r>
                        <a:rPr lang="es-ES" sz="1050" u="none" strike="noStrike">
                          <a:solidFill>
                            <a:schemeClr val="bg2">
                              <a:lumMod val="75000"/>
                            </a:schemeClr>
                          </a:solidFill>
                          <a:effectLst/>
                        </a:rPr>
                        <a:t>Califique su nivel de satisfacción relacionado con  la calidad del producto de la feria de muebles de Huambaló</a:t>
                      </a:r>
                      <a:endParaRPr lang="es-ES"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l" fontAlgn="ctr"/>
                      <a:r>
                        <a:rPr lang="es-EC" sz="1050" u="none" strike="noStrike">
                          <a:solidFill>
                            <a:schemeClr val="bg2">
                              <a:lumMod val="75000"/>
                            </a:schemeClr>
                          </a:solidFill>
                          <a:effectLst/>
                        </a:rPr>
                        <a:t>Excelente</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1</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5365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50" u="none" strike="noStrike">
                          <a:solidFill>
                            <a:schemeClr val="bg2">
                              <a:lumMod val="75000"/>
                            </a:schemeClr>
                          </a:solidFill>
                          <a:effectLst/>
                        </a:rPr>
                        <a:t>Muy Buena</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2</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5365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50" u="none" strike="noStrike">
                          <a:solidFill>
                            <a:schemeClr val="bg2">
                              <a:lumMod val="75000"/>
                            </a:schemeClr>
                          </a:solidFill>
                          <a:effectLst/>
                        </a:rPr>
                        <a:t>Buena</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3</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5365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50" u="none" strike="noStrike">
                          <a:solidFill>
                            <a:schemeClr val="bg2">
                              <a:lumMod val="75000"/>
                            </a:schemeClr>
                          </a:solidFill>
                          <a:effectLst/>
                        </a:rPr>
                        <a:t>Mala</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4</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458999">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50" u="none" strike="noStrike">
                          <a:solidFill>
                            <a:schemeClr val="bg2">
                              <a:lumMod val="75000"/>
                            </a:schemeClr>
                          </a:solidFill>
                          <a:effectLst/>
                        </a:rPr>
                        <a:t>Pésima</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dirty="0">
                          <a:solidFill>
                            <a:schemeClr val="bg2">
                              <a:lumMod val="75000"/>
                            </a:schemeClr>
                          </a:solidFill>
                          <a:effectLst/>
                        </a:rPr>
                        <a:t>5</a:t>
                      </a:r>
                      <a:endParaRPr lang="es-EC" sz="1050" b="0" i="0" u="none" strike="noStrike" dirty="0">
                        <a:solidFill>
                          <a:schemeClr val="bg2">
                            <a:lumMod val="75000"/>
                          </a:schemeClr>
                        </a:solidFill>
                        <a:effectLst/>
                        <a:latin typeface="Arial" panose="020B0604020202020204" pitchFamily="34" charset="0"/>
                      </a:endParaRPr>
                    </a:p>
                  </a:txBody>
                  <a:tcPr marL="4182" marR="4182" marT="4182" marB="0" anchor="ctr"/>
                </a:tc>
              </a:tr>
            </a:tbl>
          </a:graphicData>
        </a:graphic>
      </p:graphicFrame>
    </p:spTree>
    <p:extLst>
      <p:ext uri="{BB962C8B-B14F-4D97-AF65-F5344CB8AC3E}">
        <p14:creationId xmlns:p14="http://schemas.microsoft.com/office/powerpoint/2010/main" val="1893736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746975" y="137400"/>
          <a:ext cx="10818253" cy="6559068"/>
        </p:xfrm>
        <a:graphic>
          <a:graphicData uri="http://schemas.openxmlformats.org/drawingml/2006/table">
            <a:tbl>
              <a:tblPr firstRow="1" bandCol="1">
                <a:tableStyleId>{00A15C55-8517-42AA-B614-E9B94910E393}</a:tableStyleId>
              </a:tblPr>
              <a:tblGrid>
                <a:gridCol w="1948975"/>
                <a:gridCol w="931040"/>
                <a:gridCol w="1291040"/>
                <a:gridCol w="993109"/>
                <a:gridCol w="2495185"/>
                <a:gridCol w="1877966"/>
                <a:gridCol w="1280938"/>
              </a:tblGrid>
              <a:tr h="315617">
                <a:tc>
                  <a:txBody>
                    <a:bodyPr/>
                    <a:lstStyle/>
                    <a:p>
                      <a:pPr algn="ctr" fontAlgn="b"/>
                      <a:r>
                        <a:rPr lang="es-ES" sz="1050" u="none" strike="noStrike">
                          <a:solidFill>
                            <a:schemeClr val="bg2">
                              <a:lumMod val="75000"/>
                            </a:schemeClr>
                          </a:solidFill>
                          <a:effectLst/>
                        </a:rPr>
                        <a:t>OBJETIVO</a:t>
                      </a:r>
                      <a:endParaRPr lang="es-ES" sz="1050" b="1" i="0" u="none" strike="noStrike">
                        <a:solidFill>
                          <a:schemeClr val="bg2">
                            <a:lumMod val="75000"/>
                          </a:schemeClr>
                        </a:solidFill>
                        <a:effectLst/>
                        <a:latin typeface="Calibri" panose="020F0502020204030204" pitchFamily="34" charset="0"/>
                      </a:endParaRPr>
                    </a:p>
                  </a:txBody>
                  <a:tcPr marL="4182" marR="4182" marT="4182" marB="0" anchor="b"/>
                </a:tc>
                <a:tc>
                  <a:txBody>
                    <a:bodyPr/>
                    <a:lstStyle/>
                    <a:p>
                      <a:pPr algn="ctr" fontAlgn="b"/>
                      <a:r>
                        <a:rPr lang="es-ES" sz="1050" u="none" strike="noStrike" smtClean="0">
                          <a:solidFill>
                            <a:schemeClr val="bg2">
                              <a:lumMod val="75000"/>
                            </a:schemeClr>
                          </a:solidFill>
                          <a:effectLst/>
                        </a:rPr>
                        <a:t>VARIABLES GENERALES</a:t>
                      </a:r>
                      <a:endParaRPr lang="es-ES" sz="1050" b="1" i="0" u="none" strike="noStrike">
                        <a:solidFill>
                          <a:schemeClr val="bg2">
                            <a:lumMod val="75000"/>
                          </a:schemeClr>
                        </a:solidFill>
                        <a:effectLst/>
                        <a:latin typeface="Calibri" panose="020F0502020204030204" pitchFamily="34" charset="0"/>
                      </a:endParaRPr>
                    </a:p>
                  </a:txBody>
                  <a:tcPr marL="4182" marR="4182" marT="4182" marB="0" anchor="b"/>
                </a:tc>
                <a:tc>
                  <a:txBody>
                    <a:bodyPr/>
                    <a:lstStyle/>
                    <a:p>
                      <a:pPr algn="ctr" fontAlgn="b"/>
                      <a:r>
                        <a:rPr lang="es-ES" sz="1050" u="none" strike="noStrike" smtClean="0">
                          <a:solidFill>
                            <a:schemeClr val="bg2">
                              <a:lumMod val="75000"/>
                            </a:schemeClr>
                          </a:solidFill>
                          <a:effectLst/>
                        </a:rPr>
                        <a:t>VARIABLES</a:t>
                      </a:r>
                      <a:r>
                        <a:rPr lang="es-ES" sz="1050" u="none" strike="noStrike" baseline="0" smtClean="0">
                          <a:solidFill>
                            <a:schemeClr val="bg2">
                              <a:lumMod val="75000"/>
                            </a:schemeClr>
                          </a:solidFill>
                          <a:effectLst/>
                        </a:rPr>
                        <a:t> </a:t>
                      </a:r>
                    </a:p>
                    <a:p>
                      <a:pPr algn="ctr" fontAlgn="b"/>
                      <a:r>
                        <a:rPr lang="es-ES" sz="1050" u="none" strike="noStrike" smtClean="0">
                          <a:solidFill>
                            <a:schemeClr val="bg2">
                              <a:lumMod val="75000"/>
                            </a:schemeClr>
                          </a:solidFill>
                          <a:effectLst/>
                        </a:rPr>
                        <a:t>ESPECÍFICAS</a:t>
                      </a:r>
                      <a:endParaRPr lang="es-ES" sz="1050" b="1" i="0" u="none" strike="noStrike">
                        <a:solidFill>
                          <a:schemeClr val="bg2">
                            <a:lumMod val="75000"/>
                          </a:schemeClr>
                        </a:solidFill>
                        <a:effectLst/>
                        <a:latin typeface="Calibri" panose="020F0502020204030204" pitchFamily="34" charset="0"/>
                      </a:endParaRPr>
                    </a:p>
                  </a:txBody>
                  <a:tcPr marL="4182" marR="4182" marT="4182" marB="0" anchor="b"/>
                </a:tc>
                <a:tc>
                  <a:txBody>
                    <a:bodyPr/>
                    <a:lstStyle/>
                    <a:p>
                      <a:pPr algn="ctr" fontAlgn="ctr"/>
                      <a:r>
                        <a:rPr lang="es-EC" sz="1050" u="none" strike="noStrike">
                          <a:solidFill>
                            <a:schemeClr val="bg2">
                              <a:lumMod val="75000"/>
                            </a:schemeClr>
                          </a:solidFill>
                          <a:effectLst/>
                        </a:rPr>
                        <a:t>ESCALA</a:t>
                      </a:r>
                      <a:endParaRPr lang="es-EC" sz="1050" b="1"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ctr" fontAlgn="b"/>
                      <a:r>
                        <a:rPr lang="es-ES" sz="1050" u="none" strike="noStrike">
                          <a:solidFill>
                            <a:schemeClr val="bg2">
                              <a:lumMod val="75000"/>
                            </a:schemeClr>
                          </a:solidFill>
                          <a:effectLst/>
                        </a:rPr>
                        <a:t>PREGUNTA</a:t>
                      </a:r>
                      <a:endParaRPr lang="es-ES" sz="1050" b="1" i="0" u="none" strike="noStrike">
                        <a:solidFill>
                          <a:schemeClr val="bg2">
                            <a:lumMod val="75000"/>
                          </a:schemeClr>
                        </a:solidFill>
                        <a:effectLst/>
                        <a:latin typeface="Calibri" panose="020F0502020204030204" pitchFamily="34" charset="0"/>
                      </a:endParaRPr>
                    </a:p>
                  </a:txBody>
                  <a:tcPr marL="4182" marR="4182" marT="4182" marB="0" anchor="b"/>
                </a:tc>
                <a:tc>
                  <a:txBody>
                    <a:bodyPr/>
                    <a:lstStyle/>
                    <a:p>
                      <a:pPr algn="ctr" fontAlgn="b"/>
                      <a:r>
                        <a:rPr lang="es-ES" sz="1050" u="none" strike="noStrike">
                          <a:solidFill>
                            <a:schemeClr val="bg2">
                              <a:lumMod val="75000"/>
                            </a:schemeClr>
                          </a:solidFill>
                          <a:effectLst/>
                        </a:rPr>
                        <a:t>ALTERNATIVA DE </a:t>
                      </a:r>
                      <a:endParaRPr lang="es-ES" sz="1050" u="none" strike="noStrike" smtClean="0">
                        <a:solidFill>
                          <a:schemeClr val="bg2">
                            <a:lumMod val="75000"/>
                          </a:schemeClr>
                        </a:solidFill>
                        <a:effectLst/>
                      </a:endParaRPr>
                    </a:p>
                    <a:p>
                      <a:pPr algn="ctr" fontAlgn="b"/>
                      <a:r>
                        <a:rPr lang="es-ES" sz="1050" u="none" strike="noStrike" smtClean="0">
                          <a:solidFill>
                            <a:schemeClr val="bg2">
                              <a:lumMod val="75000"/>
                            </a:schemeClr>
                          </a:solidFill>
                          <a:effectLst/>
                        </a:rPr>
                        <a:t>RESPUESTA</a:t>
                      </a:r>
                      <a:endParaRPr lang="es-ES" sz="1050" b="1" i="0" u="none" strike="noStrike">
                        <a:solidFill>
                          <a:schemeClr val="bg2">
                            <a:lumMod val="75000"/>
                          </a:schemeClr>
                        </a:solidFill>
                        <a:effectLst/>
                        <a:latin typeface="Calibri" panose="020F0502020204030204" pitchFamily="34" charset="0"/>
                      </a:endParaRPr>
                    </a:p>
                  </a:txBody>
                  <a:tcPr marL="4182" marR="4182" marT="4182" marB="0" anchor="b"/>
                </a:tc>
                <a:tc>
                  <a:txBody>
                    <a:bodyPr/>
                    <a:lstStyle/>
                    <a:p>
                      <a:pPr algn="ctr" fontAlgn="b"/>
                      <a:r>
                        <a:rPr lang="es-ES" sz="1050" u="none" strike="noStrike">
                          <a:solidFill>
                            <a:schemeClr val="bg2">
                              <a:lumMod val="75000"/>
                            </a:schemeClr>
                          </a:solidFill>
                          <a:effectLst/>
                        </a:rPr>
                        <a:t>CÓDIGO </a:t>
                      </a:r>
                      <a:endParaRPr lang="es-ES" sz="1050" b="1" i="0" u="none" strike="noStrike">
                        <a:solidFill>
                          <a:schemeClr val="bg2">
                            <a:lumMod val="75000"/>
                          </a:schemeClr>
                        </a:solidFill>
                        <a:effectLst/>
                        <a:latin typeface="Calibri" panose="020F0502020204030204" pitchFamily="34" charset="0"/>
                      </a:endParaRPr>
                    </a:p>
                  </a:txBody>
                  <a:tcPr marL="4182" marR="4182" marT="4182" marB="0" anchor="b"/>
                </a:tc>
              </a:tr>
              <a:tr h="159844">
                <a:tc rowSpan="31">
                  <a:txBody>
                    <a:bodyPr/>
                    <a:lstStyle/>
                    <a:p>
                      <a:pPr algn="ctr" fontAlgn="b"/>
                      <a:r>
                        <a:rPr lang="es-ES" sz="1050" u="none" strike="noStrike">
                          <a:solidFill>
                            <a:schemeClr val="bg2">
                              <a:lumMod val="75000"/>
                            </a:schemeClr>
                          </a:solidFill>
                          <a:effectLst/>
                        </a:rPr>
                        <a:t>Definir la naturaleza de las estrategias de marketing mix que se aplican en el CENARHU en la parroquia de Huambaló.              Evaluar el impacto de las estrategias de marketing mix aplicadas  sobre los posibles consumidores de los muebles de madera a nivel nacional, con el fin de lograr posicionar al CENARHU en el mercado ecuatoriano.                      </a:t>
                      </a:r>
                      <a:endParaRPr lang="es-ES" sz="1050" u="none" strike="noStrike" smtClean="0">
                        <a:solidFill>
                          <a:schemeClr val="bg2">
                            <a:lumMod val="75000"/>
                          </a:schemeClr>
                        </a:solidFill>
                        <a:effectLst/>
                      </a:endParaRPr>
                    </a:p>
                    <a:p>
                      <a:pPr algn="ctr" fontAlgn="b"/>
                      <a:endParaRPr lang="es-ES" sz="1050" u="none" strike="noStrike" smtClean="0">
                        <a:solidFill>
                          <a:schemeClr val="bg2">
                            <a:lumMod val="75000"/>
                          </a:schemeClr>
                        </a:solidFill>
                        <a:effectLst/>
                      </a:endParaRPr>
                    </a:p>
                    <a:p>
                      <a:pPr algn="ctr" fontAlgn="b"/>
                      <a:endParaRPr lang="es-ES" sz="1050" u="none" strike="noStrike" smtClean="0">
                        <a:solidFill>
                          <a:schemeClr val="bg2">
                            <a:lumMod val="75000"/>
                          </a:schemeClr>
                        </a:solidFill>
                        <a:effectLst/>
                      </a:endParaRPr>
                    </a:p>
                    <a:p>
                      <a:pPr algn="ctr" fontAlgn="b"/>
                      <a:endParaRPr lang="es-ES" sz="1050" u="none" strike="noStrike" smtClean="0">
                        <a:solidFill>
                          <a:schemeClr val="bg2">
                            <a:lumMod val="75000"/>
                          </a:schemeClr>
                        </a:solidFill>
                        <a:effectLst/>
                      </a:endParaRPr>
                    </a:p>
                    <a:p>
                      <a:pPr algn="ctr" fontAlgn="b"/>
                      <a:endParaRPr lang="es-ES" sz="1050" u="none" strike="noStrike" smtClean="0">
                        <a:solidFill>
                          <a:schemeClr val="bg2">
                            <a:lumMod val="75000"/>
                          </a:schemeClr>
                        </a:solidFill>
                        <a:effectLst/>
                      </a:endParaRPr>
                    </a:p>
                    <a:p>
                      <a:pPr algn="ctr" fontAlgn="b"/>
                      <a:endParaRPr lang="es-ES" sz="1050" u="none" strike="noStrike" smtClean="0">
                        <a:solidFill>
                          <a:schemeClr val="bg2">
                            <a:lumMod val="75000"/>
                          </a:schemeClr>
                        </a:solidFill>
                        <a:effectLst/>
                      </a:endParaRPr>
                    </a:p>
                    <a:p>
                      <a:pPr algn="ctr" fontAlgn="b"/>
                      <a:endParaRPr lang="es-ES" sz="1050" u="none" strike="noStrike" smtClean="0">
                        <a:solidFill>
                          <a:schemeClr val="bg2">
                            <a:lumMod val="75000"/>
                          </a:schemeClr>
                        </a:solidFill>
                        <a:effectLst/>
                      </a:endParaRPr>
                    </a:p>
                    <a:p>
                      <a:pPr algn="ctr" fontAlgn="b"/>
                      <a:endParaRPr lang="es-ES" sz="1050" u="none" strike="noStrike" smtClean="0">
                        <a:solidFill>
                          <a:schemeClr val="bg2">
                            <a:lumMod val="75000"/>
                          </a:schemeClr>
                        </a:solidFill>
                        <a:effectLst/>
                      </a:endParaRPr>
                    </a:p>
                    <a:p>
                      <a:pPr algn="ctr" fontAlgn="b"/>
                      <a:endParaRPr lang="es-ES" sz="1050" u="none" strike="noStrike" smtClean="0">
                        <a:solidFill>
                          <a:schemeClr val="bg2">
                            <a:lumMod val="75000"/>
                          </a:schemeClr>
                        </a:solidFill>
                        <a:effectLst/>
                      </a:endParaRPr>
                    </a:p>
                    <a:p>
                      <a:pPr algn="ctr" fontAlgn="b"/>
                      <a:endParaRPr lang="es-ES" sz="1050" u="none" strike="noStrike" smtClean="0">
                        <a:solidFill>
                          <a:schemeClr val="bg2">
                            <a:lumMod val="75000"/>
                          </a:schemeClr>
                        </a:solidFill>
                        <a:effectLst/>
                      </a:endParaRPr>
                    </a:p>
                    <a:p>
                      <a:pPr algn="ctr" fontAlgn="b"/>
                      <a:endParaRPr lang="es-ES" sz="1050" u="none" strike="noStrike" smtClean="0">
                        <a:solidFill>
                          <a:schemeClr val="bg2">
                            <a:lumMod val="75000"/>
                          </a:schemeClr>
                        </a:solidFill>
                        <a:effectLst/>
                      </a:endParaRPr>
                    </a:p>
                    <a:p>
                      <a:pPr algn="ctr" fontAlgn="b"/>
                      <a:endParaRPr lang="es-ES" sz="1050" u="none" strike="noStrike" smtClean="0">
                        <a:solidFill>
                          <a:schemeClr val="bg2">
                            <a:lumMod val="75000"/>
                          </a:schemeClr>
                        </a:solidFill>
                        <a:effectLst/>
                      </a:endParaRPr>
                    </a:p>
                    <a:p>
                      <a:pPr algn="ctr" fontAlgn="b"/>
                      <a:endParaRPr lang="es-ES" sz="1050" u="none" strike="noStrike" smtClean="0">
                        <a:solidFill>
                          <a:schemeClr val="bg2">
                            <a:lumMod val="75000"/>
                          </a:schemeClr>
                        </a:solidFill>
                        <a:effectLst/>
                      </a:endParaRPr>
                    </a:p>
                    <a:p>
                      <a:pPr algn="ctr" fontAlgn="b"/>
                      <a:endParaRPr lang="es-ES" sz="1050" u="none" strike="noStrike" smtClean="0">
                        <a:solidFill>
                          <a:schemeClr val="bg2">
                            <a:lumMod val="75000"/>
                          </a:schemeClr>
                        </a:solidFill>
                        <a:effectLst/>
                      </a:endParaRPr>
                    </a:p>
                    <a:p>
                      <a:pPr algn="ctr" fontAlgn="b"/>
                      <a:endParaRPr lang="es-ES" sz="1050" u="none" strike="noStrike" smtClean="0">
                        <a:solidFill>
                          <a:schemeClr val="bg2">
                            <a:lumMod val="75000"/>
                          </a:schemeClr>
                        </a:solidFill>
                        <a:effectLst/>
                      </a:endParaRPr>
                    </a:p>
                    <a:p>
                      <a:pPr algn="ctr" fontAlgn="b"/>
                      <a:endParaRPr lang="es-ES" sz="1050" u="none" strike="noStrike" smtClean="0">
                        <a:solidFill>
                          <a:schemeClr val="bg2">
                            <a:lumMod val="75000"/>
                          </a:schemeClr>
                        </a:solidFill>
                        <a:effectLst/>
                      </a:endParaRPr>
                    </a:p>
                    <a:p>
                      <a:pPr algn="ctr" fontAlgn="b"/>
                      <a:r>
                        <a:rPr lang="es-ES" sz="1050" u="none" strike="noStrike" smtClean="0">
                          <a:solidFill>
                            <a:schemeClr val="bg2">
                              <a:lumMod val="75000"/>
                            </a:schemeClr>
                          </a:solidFill>
                          <a:effectLst/>
                        </a:rPr>
                        <a:t>Definir la </a:t>
                      </a:r>
                      <a:r>
                        <a:rPr lang="es-ES" sz="1050" u="none" strike="noStrike">
                          <a:solidFill>
                            <a:schemeClr val="bg2">
                              <a:lumMod val="75000"/>
                            </a:schemeClr>
                          </a:solidFill>
                          <a:effectLst/>
                        </a:rPr>
                        <a:t>naturaleza de las estrategias de marketing mix que se aplican en el CENARHU en la parroquia de Huambaló.</a:t>
                      </a:r>
                      <a:endParaRPr lang="es-ES" sz="1050" b="0" i="0" u="none" strike="noStrike">
                        <a:solidFill>
                          <a:schemeClr val="bg2">
                            <a:lumMod val="75000"/>
                          </a:schemeClr>
                        </a:solidFill>
                        <a:effectLst/>
                        <a:latin typeface="Calibri" panose="020F0502020204030204" pitchFamily="34" charset="0"/>
                      </a:endParaRPr>
                    </a:p>
                  </a:txBody>
                  <a:tcPr marL="4182" marR="4182" marT="4182" marB="0" anchor="b"/>
                </a:tc>
                <a:tc rowSpan="15">
                  <a:txBody>
                    <a:bodyPr/>
                    <a:lstStyle/>
                    <a:p>
                      <a:pPr algn="l" fontAlgn="ctr"/>
                      <a:r>
                        <a:rPr lang="es-EC" sz="1050" u="none" strike="noStrike">
                          <a:solidFill>
                            <a:schemeClr val="bg2">
                              <a:lumMod val="75000"/>
                            </a:schemeClr>
                          </a:solidFill>
                          <a:effectLst/>
                        </a:rPr>
                        <a:t>Precio</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rowSpan="15">
                  <a:txBody>
                    <a:bodyPr/>
                    <a:lstStyle/>
                    <a:p>
                      <a:pPr algn="l" fontAlgn="ctr"/>
                      <a:r>
                        <a:rPr lang="es-EC" sz="1050" u="none" strike="noStrike">
                          <a:solidFill>
                            <a:schemeClr val="bg2">
                              <a:lumMod val="75000"/>
                            </a:schemeClr>
                          </a:solidFill>
                          <a:effectLst/>
                        </a:rPr>
                        <a:t>Satisfacción</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rowSpan="15">
                  <a:txBody>
                    <a:bodyPr/>
                    <a:lstStyle/>
                    <a:p>
                      <a:pPr algn="l" fontAlgn="ctr"/>
                      <a:r>
                        <a:rPr lang="es-EC" sz="1050" u="none" strike="noStrike">
                          <a:solidFill>
                            <a:schemeClr val="bg2">
                              <a:lumMod val="75000"/>
                            </a:schemeClr>
                          </a:solidFill>
                          <a:effectLst/>
                        </a:rPr>
                        <a:t>Nominal</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rowSpan="6">
                  <a:txBody>
                    <a:bodyPr/>
                    <a:lstStyle/>
                    <a:p>
                      <a:pPr algn="just" fontAlgn="ctr"/>
                      <a:r>
                        <a:rPr lang="es-ES" sz="1050" u="none" strike="noStrike">
                          <a:solidFill>
                            <a:schemeClr val="bg2">
                              <a:lumMod val="75000"/>
                            </a:schemeClr>
                          </a:solidFill>
                          <a:effectLst/>
                        </a:rPr>
                        <a:t>Señale que forma de pago usted prefiere</a:t>
                      </a:r>
                      <a:endParaRPr lang="es-ES"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l" fontAlgn="ctr"/>
                      <a:r>
                        <a:rPr lang="es-EC" sz="1050" u="none" strike="noStrike">
                          <a:solidFill>
                            <a:schemeClr val="bg2">
                              <a:lumMod val="75000"/>
                            </a:schemeClr>
                          </a:solidFill>
                          <a:effectLst/>
                        </a:rPr>
                        <a:t>PayPal</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1</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59844">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50" u="none" strike="noStrike">
                          <a:solidFill>
                            <a:schemeClr val="bg2">
                              <a:lumMod val="75000"/>
                            </a:schemeClr>
                          </a:solidFill>
                          <a:effectLst/>
                        </a:rPr>
                        <a:t>Payphone</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2</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59844">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50" u="none" strike="noStrike">
                          <a:solidFill>
                            <a:schemeClr val="bg2">
                              <a:lumMod val="75000"/>
                            </a:schemeClr>
                          </a:solidFill>
                          <a:effectLst/>
                        </a:rPr>
                        <a:t>Tarjeta de débito</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3</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59844">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50" u="none" strike="noStrike">
                          <a:solidFill>
                            <a:schemeClr val="bg2">
                              <a:lumMod val="75000"/>
                            </a:schemeClr>
                          </a:solidFill>
                          <a:effectLst/>
                        </a:rPr>
                        <a:t>Tarjeta de Crédito</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4</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59844">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50" u="none" strike="noStrike">
                          <a:solidFill>
                            <a:schemeClr val="bg2">
                              <a:lumMod val="75000"/>
                            </a:schemeClr>
                          </a:solidFill>
                          <a:effectLst/>
                        </a:rPr>
                        <a:t>Transferencia bancarias</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5</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59844">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50" u="none" strike="noStrike">
                          <a:solidFill>
                            <a:schemeClr val="bg2">
                              <a:lumMod val="75000"/>
                            </a:schemeClr>
                          </a:solidFill>
                          <a:effectLst/>
                        </a:rPr>
                        <a:t>Transferencia bancarias</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6</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59844">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rowSpan="4">
                  <a:txBody>
                    <a:bodyPr/>
                    <a:lstStyle/>
                    <a:p>
                      <a:pPr algn="ctr" fontAlgn="ctr"/>
                      <a:r>
                        <a:rPr lang="es-ES" sz="1050" u="none" strike="noStrike">
                          <a:solidFill>
                            <a:schemeClr val="bg2">
                              <a:lumMod val="75000"/>
                            </a:schemeClr>
                          </a:solidFill>
                          <a:effectLst/>
                        </a:rPr>
                        <a:t>.¿Qué valor estaría usted dispuesto a pagar por un producto (sala) de la feria de muebles de Huambaló?</a:t>
                      </a:r>
                      <a:endParaRPr lang="es-ES"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l" fontAlgn="ctr"/>
                      <a:r>
                        <a:rPr lang="es-EC" sz="1050" u="none" strike="noStrike">
                          <a:solidFill>
                            <a:schemeClr val="bg2">
                              <a:lumMod val="75000"/>
                            </a:schemeClr>
                          </a:solidFill>
                          <a:effectLst/>
                        </a:rPr>
                        <a:t>$300-$800</a:t>
                      </a:r>
                      <a:endParaRPr lang="es-EC" sz="1050" b="0" i="1"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1</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61578">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50" u="none" strike="noStrike">
                          <a:solidFill>
                            <a:schemeClr val="bg2">
                              <a:lumMod val="75000"/>
                            </a:schemeClr>
                          </a:solidFill>
                          <a:effectLst/>
                        </a:rPr>
                        <a:t>$801-$1600</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2</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59844">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50" u="none" strike="noStrike">
                          <a:solidFill>
                            <a:schemeClr val="bg2">
                              <a:lumMod val="75000"/>
                            </a:schemeClr>
                          </a:solidFill>
                          <a:effectLst/>
                        </a:rPr>
                        <a:t>$1601-$2000</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3</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348534">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50" u="none" strike="noStrike">
                          <a:solidFill>
                            <a:schemeClr val="bg2">
                              <a:lumMod val="75000"/>
                            </a:schemeClr>
                          </a:solidFill>
                          <a:effectLst/>
                        </a:rPr>
                        <a:t>$2000 en adelante</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4</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59844">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rowSpan="5">
                  <a:txBody>
                    <a:bodyPr/>
                    <a:lstStyle/>
                    <a:p>
                      <a:pPr algn="just" fontAlgn="ctr"/>
                      <a:r>
                        <a:rPr lang="es-ES" sz="1050" u="none" strike="noStrike">
                          <a:solidFill>
                            <a:schemeClr val="bg2">
                              <a:lumMod val="75000"/>
                            </a:schemeClr>
                          </a:solidFill>
                          <a:effectLst/>
                        </a:rPr>
                        <a:t>¿Cuál es su nivel de satisfacción en cuanto a los precios de los diferentes productos de la feria de muebles?</a:t>
                      </a:r>
                      <a:endParaRPr lang="es-ES"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l" fontAlgn="ctr"/>
                      <a:r>
                        <a:rPr lang="es-EC" sz="1050" u="none" strike="noStrike">
                          <a:solidFill>
                            <a:schemeClr val="bg2">
                              <a:lumMod val="75000"/>
                            </a:schemeClr>
                          </a:solidFill>
                          <a:effectLst/>
                        </a:rPr>
                        <a:t>Excelente</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1</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59844">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50" u="none" strike="noStrike">
                          <a:solidFill>
                            <a:schemeClr val="bg2">
                              <a:lumMod val="75000"/>
                            </a:schemeClr>
                          </a:solidFill>
                          <a:effectLst/>
                        </a:rPr>
                        <a:t>Muy Buena</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2</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59844">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50" u="none" strike="noStrike">
                          <a:solidFill>
                            <a:schemeClr val="bg2">
                              <a:lumMod val="75000"/>
                            </a:schemeClr>
                          </a:solidFill>
                          <a:effectLst/>
                        </a:rPr>
                        <a:t>Buena</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3</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59844">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50" u="none" strike="noStrike">
                          <a:solidFill>
                            <a:schemeClr val="bg2">
                              <a:lumMod val="75000"/>
                            </a:schemeClr>
                          </a:solidFill>
                          <a:effectLst/>
                        </a:rPr>
                        <a:t>Mala</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4</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337049">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50" u="none" strike="noStrike">
                          <a:solidFill>
                            <a:schemeClr val="bg2">
                              <a:lumMod val="75000"/>
                            </a:schemeClr>
                          </a:solidFill>
                          <a:effectLst/>
                        </a:rPr>
                        <a:t>Pésima</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5</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59844">
                <a:tc vMerge="1">
                  <a:txBody>
                    <a:bodyPr/>
                    <a:lstStyle/>
                    <a:p>
                      <a:endParaRPr lang="es-ES"/>
                    </a:p>
                  </a:txBody>
                  <a:tcPr/>
                </a:tc>
                <a:tc rowSpan="16">
                  <a:txBody>
                    <a:bodyPr/>
                    <a:lstStyle/>
                    <a:p>
                      <a:pPr algn="l" fontAlgn="ctr"/>
                      <a:r>
                        <a:rPr lang="es-EC" sz="1050" u="none" strike="noStrike">
                          <a:solidFill>
                            <a:schemeClr val="bg2">
                              <a:lumMod val="75000"/>
                            </a:schemeClr>
                          </a:solidFill>
                          <a:effectLst/>
                        </a:rPr>
                        <a:t>Plaza</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rowSpan="16">
                  <a:txBody>
                    <a:bodyPr/>
                    <a:lstStyle/>
                    <a:p>
                      <a:pPr algn="l" fontAlgn="ctr"/>
                      <a:r>
                        <a:rPr lang="es-EC" sz="1050" u="none" strike="noStrike">
                          <a:solidFill>
                            <a:schemeClr val="bg2">
                              <a:lumMod val="75000"/>
                            </a:schemeClr>
                          </a:solidFill>
                          <a:effectLst/>
                        </a:rPr>
                        <a:t> </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rowSpan="16">
                  <a:txBody>
                    <a:bodyPr/>
                    <a:lstStyle/>
                    <a:p>
                      <a:pPr algn="l" fontAlgn="ctr"/>
                      <a:r>
                        <a:rPr lang="es-EC" sz="1050" u="none" strike="noStrike">
                          <a:solidFill>
                            <a:schemeClr val="bg2">
                              <a:lumMod val="75000"/>
                            </a:schemeClr>
                          </a:solidFill>
                          <a:effectLst/>
                        </a:rPr>
                        <a:t>Nominal </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rowSpan="2">
                  <a:txBody>
                    <a:bodyPr/>
                    <a:lstStyle/>
                    <a:p>
                      <a:pPr algn="just" fontAlgn="ctr"/>
                      <a:r>
                        <a:rPr lang="es-ES" sz="1050" u="none" strike="noStrike">
                          <a:solidFill>
                            <a:schemeClr val="bg2">
                              <a:lumMod val="75000"/>
                            </a:schemeClr>
                          </a:solidFill>
                          <a:effectLst/>
                        </a:rPr>
                        <a:t>¿Sería de su agrado que la feria de muebles de Huambaló le visite en su ciudad de residencia?</a:t>
                      </a:r>
                      <a:endParaRPr lang="es-ES"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l" fontAlgn="ctr"/>
                      <a:r>
                        <a:rPr lang="es-EC" sz="1050" u="none" strike="noStrike">
                          <a:solidFill>
                            <a:schemeClr val="bg2">
                              <a:lumMod val="75000"/>
                            </a:schemeClr>
                          </a:solidFill>
                          <a:effectLst/>
                        </a:rPr>
                        <a:t>Si</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1</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492817">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50" u="none" strike="noStrike">
                          <a:solidFill>
                            <a:schemeClr val="bg2">
                              <a:lumMod val="75000"/>
                            </a:schemeClr>
                          </a:solidFill>
                          <a:effectLst/>
                        </a:rPr>
                        <a:t>No</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2</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59844">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rowSpan="5">
                  <a:txBody>
                    <a:bodyPr/>
                    <a:lstStyle/>
                    <a:p>
                      <a:pPr algn="just" fontAlgn="ctr"/>
                      <a:r>
                        <a:rPr lang="es-ES" sz="1050" u="none" strike="noStrike">
                          <a:solidFill>
                            <a:schemeClr val="bg2">
                              <a:lumMod val="75000"/>
                            </a:schemeClr>
                          </a:solidFill>
                          <a:effectLst/>
                        </a:rPr>
                        <a:t>Según su satisfacción, las instalaciones del local de la feria del mueble es:</a:t>
                      </a:r>
                      <a:endParaRPr lang="es-ES"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l" fontAlgn="ctr"/>
                      <a:r>
                        <a:rPr lang="es-EC" sz="1050" u="none" strike="noStrike">
                          <a:solidFill>
                            <a:schemeClr val="bg2">
                              <a:lumMod val="75000"/>
                            </a:schemeClr>
                          </a:solidFill>
                          <a:effectLst/>
                        </a:rPr>
                        <a:t>Excelente</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1</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59844">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50" u="none" strike="noStrike">
                          <a:solidFill>
                            <a:schemeClr val="bg2">
                              <a:lumMod val="75000"/>
                            </a:schemeClr>
                          </a:solidFill>
                          <a:effectLst/>
                        </a:rPr>
                        <a:t>Muy Buena</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2</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59844">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50" u="none" strike="noStrike">
                          <a:solidFill>
                            <a:schemeClr val="bg2">
                              <a:lumMod val="75000"/>
                            </a:schemeClr>
                          </a:solidFill>
                          <a:effectLst/>
                        </a:rPr>
                        <a:t>Buena</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3</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59844">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50" u="none" strike="noStrike">
                          <a:solidFill>
                            <a:schemeClr val="bg2">
                              <a:lumMod val="75000"/>
                            </a:schemeClr>
                          </a:solidFill>
                          <a:effectLst/>
                        </a:rPr>
                        <a:t>Mala</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4</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59844">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50" u="none" strike="noStrike">
                          <a:solidFill>
                            <a:schemeClr val="bg2">
                              <a:lumMod val="75000"/>
                            </a:schemeClr>
                          </a:solidFill>
                          <a:effectLst/>
                        </a:rPr>
                        <a:t>Pésima</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5</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59844">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rowSpan="2">
                  <a:txBody>
                    <a:bodyPr/>
                    <a:lstStyle/>
                    <a:p>
                      <a:pPr algn="just" fontAlgn="ctr"/>
                      <a:r>
                        <a:rPr lang="es-ES" sz="1050" u="none" strike="noStrike">
                          <a:solidFill>
                            <a:schemeClr val="bg2">
                              <a:lumMod val="75000"/>
                            </a:schemeClr>
                          </a:solidFill>
                          <a:effectLst/>
                        </a:rPr>
                        <a:t>¿Llegó con facilidad hasta la parroquia de Huambaló?</a:t>
                      </a:r>
                      <a:endParaRPr lang="es-ES"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l" fontAlgn="ctr"/>
                      <a:r>
                        <a:rPr lang="es-EC" sz="1050" u="none" strike="noStrike">
                          <a:solidFill>
                            <a:schemeClr val="bg2">
                              <a:lumMod val="75000"/>
                            </a:schemeClr>
                          </a:solidFill>
                          <a:effectLst/>
                        </a:rPr>
                        <a:t>Si</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1</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294377">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50" u="none" strike="noStrike">
                          <a:solidFill>
                            <a:schemeClr val="bg2">
                              <a:lumMod val="75000"/>
                            </a:schemeClr>
                          </a:solidFill>
                          <a:effectLst/>
                        </a:rPr>
                        <a:t>No</a:t>
                      </a:r>
                      <a:endParaRPr lang="es-EC" sz="1050" b="0" i="1"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2</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59844">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rowSpan="2">
                  <a:txBody>
                    <a:bodyPr/>
                    <a:lstStyle/>
                    <a:p>
                      <a:pPr algn="just" fontAlgn="ctr"/>
                      <a:r>
                        <a:rPr lang="es-ES" sz="1050" u="none" strike="noStrike">
                          <a:solidFill>
                            <a:schemeClr val="bg2">
                              <a:lumMod val="75000"/>
                            </a:schemeClr>
                          </a:solidFill>
                          <a:effectLst/>
                        </a:rPr>
                        <a:t>¿Sería de su agrado que la feria de muebles de Huambaló le visite en su ciudad de residencia?</a:t>
                      </a:r>
                      <a:endParaRPr lang="es-ES"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l" fontAlgn="ctr"/>
                      <a:r>
                        <a:rPr lang="es-EC" sz="1050" u="none" strike="noStrike">
                          <a:solidFill>
                            <a:schemeClr val="bg2">
                              <a:lumMod val="75000"/>
                            </a:schemeClr>
                          </a:solidFill>
                          <a:effectLst/>
                        </a:rPr>
                        <a:t>Si</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1</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492817">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50" u="none" strike="noStrike">
                          <a:solidFill>
                            <a:schemeClr val="bg2">
                              <a:lumMod val="75000"/>
                            </a:schemeClr>
                          </a:solidFill>
                          <a:effectLst/>
                        </a:rPr>
                        <a:t>No</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2</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59844">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rowSpan="5">
                  <a:txBody>
                    <a:bodyPr/>
                    <a:lstStyle/>
                    <a:p>
                      <a:pPr algn="just" fontAlgn="ctr"/>
                      <a:r>
                        <a:rPr lang="es-ES" sz="1050" u="none" strike="noStrike">
                          <a:solidFill>
                            <a:schemeClr val="bg2">
                              <a:lumMod val="75000"/>
                            </a:schemeClr>
                          </a:solidFill>
                          <a:effectLst/>
                        </a:rPr>
                        <a:t> Califique su nivel de satisfacción en cuanto a la atención de los vendedores de la feria de muebles</a:t>
                      </a:r>
                      <a:endParaRPr lang="es-ES"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l" fontAlgn="ctr"/>
                      <a:r>
                        <a:rPr lang="es-EC" sz="1050" u="none" strike="noStrike">
                          <a:solidFill>
                            <a:schemeClr val="bg2">
                              <a:lumMod val="75000"/>
                            </a:schemeClr>
                          </a:solidFill>
                          <a:effectLst/>
                        </a:rPr>
                        <a:t>Excelente</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1</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59844">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50" u="none" strike="noStrike">
                          <a:solidFill>
                            <a:schemeClr val="bg2">
                              <a:lumMod val="75000"/>
                            </a:schemeClr>
                          </a:solidFill>
                          <a:effectLst/>
                        </a:rPr>
                        <a:t>Muy Buena</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2</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59844">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50" u="none" strike="noStrike">
                          <a:solidFill>
                            <a:schemeClr val="bg2">
                              <a:lumMod val="75000"/>
                            </a:schemeClr>
                          </a:solidFill>
                          <a:effectLst/>
                        </a:rPr>
                        <a:t>Buena</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3</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59844">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50" u="none" strike="noStrike">
                          <a:solidFill>
                            <a:schemeClr val="bg2">
                              <a:lumMod val="75000"/>
                            </a:schemeClr>
                          </a:solidFill>
                          <a:effectLst/>
                        </a:rPr>
                        <a:t>Mala</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4</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r h="159844">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50" u="none" strike="noStrike">
                          <a:solidFill>
                            <a:schemeClr val="bg2">
                              <a:lumMod val="75000"/>
                            </a:schemeClr>
                          </a:solidFill>
                          <a:effectLst/>
                        </a:rPr>
                        <a:t>Pésima</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c>
                  <a:txBody>
                    <a:bodyPr/>
                    <a:lstStyle/>
                    <a:p>
                      <a:pPr algn="r" fontAlgn="ctr"/>
                      <a:r>
                        <a:rPr lang="es-EC" sz="1050" u="none" strike="noStrike">
                          <a:solidFill>
                            <a:schemeClr val="bg2">
                              <a:lumMod val="75000"/>
                            </a:schemeClr>
                          </a:solidFill>
                          <a:effectLst/>
                        </a:rPr>
                        <a:t>5</a:t>
                      </a:r>
                      <a:endParaRPr lang="es-EC" sz="1050" b="0" i="0" u="none" strike="noStrike">
                        <a:solidFill>
                          <a:schemeClr val="bg2">
                            <a:lumMod val="75000"/>
                          </a:schemeClr>
                        </a:solidFill>
                        <a:effectLst/>
                        <a:latin typeface="Arial" panose="020B0604020202020204" pitchFamily="34" charset="0"/>
                      </a:endParaRPr>
                    </a:p>
                  </a:txBody>
                  <a:tcPr marL="4182" marR="4182" marT="4182" marB="0" anchor="ctr"/>
                </a:tc>
              </a:tr>
            </a:tbl>
          </a:graphicData>
        </a:graphic>
      </p:graphicFrame>
    </p:spTree>
    <p:extLst>
      <p:ext uri="{BB962C8B-B14F-4D97-AF65-F5344CB8AC3E}">
        <p14:creationId xmlns:p14="http://schemas.microsoft.com/office/powerpoint/2010/main" val="4282942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631064" y="128016"/>
          <a:ext cx="10985679" cy="6639832"/>
        </p:xfrm>
        <a:graphic>
          <a:graphicData uri="http://schemas.openxmlformats.org/drawingml/2006/table">
            <a:tbl>
              <a:tblPr firstRow="1" bandCol="1">
                <a:tableStyleId>{00A15C55-8517-42AA-B614-E9B94910E393}</a:tableStyleId>
              </a:tblPr>
              <a:tblGrid>
                <a:gridCol w="2283397"/>
                <a:gridCol w="1040214"/>
                <a:gridCol w="1002158"/>
                <a:gridCol w="875303"/>
                <a:gridCol w="3488524"/>
                <a:gridCol w="1357353"/>
                <a:gridCol w="938730"/>
              </a:tblGrid>
              <a:tr h="299048">
                <a:tc>
                  <a:txBody>
                    <a:bodyPr/>
                    <a:lstStyle/>
                    <a:p>
                      <a:pPr algn="ctr" fontAlgn="b"/>
                      <a:r>
                        <a:rPr lang="es-ES" sz="1000" u="none" strike="noStrike" dirty="0">
                          <a:solidFill>
                            <a:schemeClr val="bg2">
                              <a:lumMod val="75000"/>
                            </a:schemeClr>
                          </a:solidFill>
                          <a:effectLst/>
                        </a:rPr>
                        <a:t>OBJETIVO</a:t>
                      </a:r>
                      <a:endParaRPr lang="es-ES" sz="1000" b="1" i="0" u="none" strike="noStrike" dirty="0">
                        <a:solidFill>
                          <a:schemeClr val="bg2">
                            <a:lumMod val="75000"/>
                          </a:schemeClr>
                        </a:solidFill>
                        <a:effectLst/>
                        <a:latin typeface="Calibri" panose="020F0502020204030204" pitchFamily="34" charset="0"/>
                      </a:endParaRPr>
                    </a:p>
                  </a:txBody>
                  <a:tcPr marL="3757" marR="3757" marT="3757" marB="0" anchor="b"/>
                </a:tc>
                <a:tc>
                  <a:txBody>
                    <a:bodyPr/>
                    <a:lstStyle/>
                    <a:p>
                      <a:pPr algn="ctr" fontAlgn="b"/>
                      <a:r>
                        <a:rPr lang="es-ES" sz="1000" u="none" strike="noStrike" smtClean="0">
                          <a:solidFill>
                            <a:schemeClr val="bg2">
                              <a:lumMod val="75000"/>
                            </a:schemeClr>
                          </a:solidFill>
                          <a:effectLst/>
                        </a:rPr>
                        <a:t>VARIABLES</a:t>
                      </a:r>
                    </a:p>
                    <a:p>
                      <a:pPr algn="ctr" fontAlgn="b"/>
                      <a:r>
                        <a:rPr lang="es-ES" sz="1000" u="none" strike="noStrike" smtClean="0">
                          <a:solidFill>
                            <a:schemeClr val="bg2">
                              <a:lumMod val="75000"/>
                            </a:schemeClr>
                          </a:solidFill>
                          <a:effectLst/>
                        </a:rPr>
                        <a:t>GENERALES</a:t>
                      </a:r>
                      <a:endParaRPr lang="es-ES" sz="1000" b="1" i="0" u="none" strike="noStrike">
                        <a:solidFill>
                          <a:schemeClr val="bg2">
                            <a:lumMod val="75000"/>
                          </a:schemeClr>
                        </a:solidFill>
                        <a:effectLst/>
                        <a:latin typeface="Calibri" panose="020F0502020204030204" pitchFamily="34" charset="0"/>
                      </a:endParaRPr>
                    </a:p>
                  </a:txBody>
                  <a:tcPr marL="3757" marR="3757" marT="3757" marB="0" anchor="b"/>
                </a:tc>
                <a:tc>
                  <a:txBody>
                    <a:bodyPr/>
                    <a:lstStyle/>
                    <a:p>
                      <a:pPr algn="ctr" fontAlgn="b"/>
                      <a:r>
                        <a:rPr lang="es-ES" sz="1000" u="none" strike="noStrike" smtClean="0">
                          <a:solidFill>
                            <a:schemeClr val="bg2">
                              <a:lumMod val="75000"/>
                            </a:schemeClr>
                          </a:solidFill>
                          <a:effectLst/>
                        </a:rPr>
                        <a:t>VARIABLES</a:t>
                      </a:r>
                    </a:p>
                    <a:p>
                      <a:pPr algn="ctr" fontAlgn="b"/>
                      <a:r>
                        <a:rPr lang="es-ES" sz="1000" u="none" strike="noStrike" smtClean="0">
                          <a:solidFill>
                            <a:schemeClr val="bg2">
                              <a:lumMod val="75000"/>
                            </a:schemeClr>
                          </a:solidFill>
                          <a:effectLst/>
                        </a:rPr>
                        <a:t>ESPECÍFICAS</a:t>
                      </a:r>
                      <a:endParaRPr lang="es-ES" sz="1000" b="1" i="0" u="none" strike="noStrike">
                        <a:solidFill>
                          <a:schemeClr val="bg2">
                            <a:lumMod val="75000"/>
                          </a:schemeClr>
                        </a:solidFill>
                        <a:effectLst/>
                        <a:latin typeface="Calibri" panose="020F0502020204030204" pitchFamily="34" charset="0"/>
                      </a:endParaRPr>
                    </a:p>
                  </a:txBody>
                  <a:tcPr marL="3757" marR="3757" marT="3757" marB="0" anchor="b"/>
                </a:tc>
                <a:tc>
                  <a:txBody>
                    <a:bodyPr/>
                    <a:lstStyle/>
                    <a:p>
                      <a:pPr algn="ctr" fontAlgn="ctr"/>
                      <a:r>
                        <a:rPr lang="es-EC" sz="1000" u="none" strike="noStrike">
                          <a:solidFill>
                            <a:schemeClr val="bg2">
                              <a:lumMod val="75000"/>
                            </a:schemeClr>
                          </a:solidFill>
                          <a:effectLst/>
                        </a:rPr>
                        <a:t>ESCALA</a:t>
                      </a:r>
                      <a:endParaRPr lang="es-EC" sz="1000" b="1" i="0" u="none" strike="noStrike">
                        <a:solidFill>
                          <a:schemeClr val="bg2">
                            <a:lumMod val="75000"/>
                          </a:schemeClr>
                        </a:solidFill>
                        <a:effectLst/>
                        <a:latin typeface="Arial" panose="020B0604020202020204" pitchFamily="34" charset="0"/>
                      </a:endParaRPr>
                    </a:p>
                  </a:txBody>
                  <a:tcPr marL="3757" marR="3757" marT="3757" marB="0" anchor="ctr"/>
                </a:tc>
                <a:tc>
                  <a:txBody>
                    <a:bodyPr/>
                    <a:lstStyle/>
                    <a:p>
                      <a:pPr algn="ctr" fontAlgn="b"/>
                      <a:r>
                        <a:rPr lang="es-ES" sz="1000" u="none" strike="noStrike">
                          <a:solidFill>
                            <a:schemeClr val="bg2">
                              <a:lumMod val="75000"/>
                            </a:schemeClr>
                          </a:solidFill>
                          <a:effectLst/>
                        </a:rPr>
                        <a:t>PREGUNTA</a:t>
                      </a:r>
                      <a:endParaRPr lang="es-ES" sz="1000" b="1" i="0" u="none" strike="noStrike">
                        <a:solidFill>
                          <a:schemeClr val="bg2">
                            <a:lumMod val="75000"/>
                          </a:schemeClr>
                        </a:solidFill>
                        <a:effectLst/>
                        <a:latin typeface="Calibri" panose="020F0502020204030204" pitchFamily="34" charset="0"/>
                      </a:endParaRPr>
                    </a:p>
                  </a:txBody>
                  <a:tcPr marL="3757" marR="3757" marT="3757" marB="0" anchor="b"/>
                </a:tc>
                <a:tc>
                  <a:txBody>
                    <a:bodyPr/>
                    <a:lstStyle/>
                    <a:p>
                      <a:pPr algn="ctr" fontAlgn="b"/>
                      <a:r>
                        <a:rPr lang="es-ES" sz="1000" u="none" strike="noStrike">
                          <a:solidFill>
                            <a:schemeClr val="bg2">
                              <a:lumMod val="75000"/>
                            </a:schemeClr>
                          </a:solidFill>
                          <a:effectLst/>
                        </a:rPr>
                        <a:t>ALTERNATIVA DE </a:t>
                      </a:r>
                      <a:endParaRPr lang="es-ES" sz="1000" u="none" strike="noStrike" smtClean="0">
                        <a:solidFill>
                          <a:schemeClr val="bg2">
                            <a:lumMod val="75000"/>
                          </a:schemeClr>
                        </a:solidFill>
                        <a:effectLst/>
                      </a:endParaRPr>
                    </a:p>
                    <a:p>
                      <a:pPr algn="ctr" fontAlgn="b"/>
                      <a:r>
                        <a:rPr lang="es-ES" sz="1000" u="none" strike="noStrike" smtClean="0">
                          <a:solidFill>
                            <a:schemeClr val="bg2">
                              <a:lumMod val="75000"/>
                            </a:schemeClr>
                          </a:solidFill>
                          <a:effectLst/>
                        </a:rPr>
                        <a:t>RESPUESTA</a:t>
                      </a:r>
                      <a:endParaRPr lang="es-ES" sz="1000" b="1" i="0" u="none" strike="noStrike">
                        <a:solidFill>
                          <a:schemeClr val="bg2">
                            <a:lumMod val="75000"/>
                          </a:schemeClr>
                        </a:solidFill>
                        <a:effectLst/>
                        <a:latin typeface="Calibri" panose="020F0502020204030204" pitchFamily="34" charset="0"/>
                      </a:endParaRPr>
                    </a:p>
                  </a:txBody>
                  <a:tcPr marL="3757" marR="3757" marT="3757" marB="0" anchor="b"/>
                </a:tc>
                <a:tc>
                  <a:txBody>
                    <a:bodyPr/>
                    <a:lstStyle/>
                    <a:p>
                      <a:pPr algn="ctr" fontAlgn="b"/>
                      <a:r>
                        <a:rPr lang="es-ES" sz="1000" u="none" strike="noStrike">
                          <a:solidFill>
                            <a:schemeClr val="bg2">
                              <a:lumMod val="75000"/>
                            </a:schemeClr>
                          </a:solidFill>
                          <a:effectLst/>
                        </a:rPr>
                        <a:t>CÓDIGO </a:t>
                      </a:r>
                      <a:endParaRPr lang="es-ES" sz="1000" b="1" i="0" u="none" strike="noStrike">
                        <a:solidFill>
                          <a:schemeClr val="bg2">
                            <a:lumMod val="75000"/>
                          </a:schemeClr>
                        </a:solidFill>
                        <a:effectLst/>
                        <a:latin typeface="Calibri" panose="020F0502020204030204" pitchFamily="34" charset="0"/>
                      </a:endParaRPr>
                    </a:p>
                  </a:txBody>
                  <a:tcPr marL="3757" marR="3757" marT="3757" marB="0" anchor="b"/>
                </a:tc>
              </a:tr>
              <a:tr h="151345">
                <a:tc rowSpan="36">
                  <a:txBody>
                    <a:bodyPr/>
                    <a:lstStyle/>
                    <a:p>
                      <a:pPr algn="ctr" fontAlgn="b"/>
                      <a:r>
                        <a:rPr lang="es-ES" sz="1000" u="none" strike="noStrike" dirty="0">
                          <a:solidFill>
                            <a:schemeClr val="bg2">
                              <a:lumMod val="75000"/>
                            </a:schemeClr>
                          </a:solidFill>
                          <a:effectLst/>
                        </a:rPr>
                        <a:t>Definir la naturaleza de las estrategias de marketing mix que se aplican en el CENARHU en la parroquia de Huambaló.              Evaluar el impacto de las estrategias de marketing mix aplicadas  sobre los posibles consumidores de los muebles de madera a nivel nacional, con el fin de lograr posicionar al CENARHU en el mercado ecuatoriano.                      </a:t>
                      </a:r>
                      <a:endParaRPr lang="es-ES" sz="1000" u="none" strike="noStrike" dirty="0" smtClean="0">
                        <a:solidFill>
                          <a:schemeClr val="bg2">
                            <a:lumMod val="75000"/>
                          </a:schemeClr>
                        </a:solidFill>
                        <a:effectLst/>
                      </a:endParaRPr>
                    </a:p>
                    <a:p>
                      <a:pPr algn="ctr" fontAlgn="b"/>
                      <a:endParaRPr lang="es-ES" sz="1000" u="none" strike="noStrike" dirty="0" smtClean="0">
                        <a:solidFill>
                          <a:schemeClr val="bg2">
                            <a:lumMod val="75000"/>
                          </a:schemeClr>
                        </a:solidFill>
                        <a:effectLst/>
                      </a:endParaRPr>
                    </a:p>
                    <a:p>
                      <a:pPr algn="ctr" fontAlgn="b"/>
                      <a:endParaRPr lang="es-ES" sz="1000" u="none" strike="noStrike" dirty="0" smtClean="0">
                        <a:solidFill>
                          <a:schemeClr val="bg2">
                            <a:lumMod val="75000"/>
                          </a:schemeClr>
                        </a:solidFill>
                        <a:effectLst/>
                      </a:endParaRPr>
                    </a:p>
                    <a:p>
                      <a:pPr algn="ctr" fontAlgn="b"/>
                      <a:endParaRPr lang="es-ES" sz="1000" u="none" strike="noStrike" dirty="0" smtClean="0">
                        <a:solidFill>
                          <a:schemeClr val="bg2">
                            <a:lumMod val="75000"/>
                          </a:schemeClr>
                        </a:solidFill>
                        <a:effectLst/>
                      </a:endParaRPr>
                    </a:p>
                    <a:p>
                      <a:pPr algn="ctr" fontAlgn="b"/>
                      <a:endParaRPr lang="es-ES" sz="1000" u="none" strike="noStrike" dirty="0" smtClean="0">
                        <a:solidFill>
                          <a:schemeClr val="bg2">
                            <a:lumMod val="75000"/>
                          </a:schemeClr>
                        </a:solidFill>
                        <a:effectLst/>
                      </a:endParaRPr>
                    </a:p>
                    <a:p>
                      <a:pPr algn="ctr" fontAlgn="b"/>
                      <a:endParaRPr lang="es-ES" sz="1000" u="none" strike="noStrike" dirty="0" smtClean="0">
                        <a:solidFill>
                          <a:schemeClr val="bg2">
                            <a:lumMod val="75000"/>
                          </a:schemeClr>
                        </a:solidFill>
                        <a:effectLst/>
                      </a:endParaRPr>
                    </a:p>
                    <a:p>
                      <a:pPr algn="ctr" fontAlgn="b"/>
                      <a:endParaRPr lang="es-ES" sz="1000" u="none" strike="noStrike" dirty="0" smtClean="0">
                        <a:solidFill>
                          <a:schemeClr val="bg2">
                            <a:lumMod val="75000"/>
                          </a:schemeClr>
                        </a:solidFill>
                        <a:effectLst/>
                      </a:endParaRPr>
                    </a:p>
                    <a:p>
                      <a:pPr algn="ctr" fontAlgn="b"/>
                      <a:endParaRPr lang="es-ES" sz="1000" u="none" strike="noStrike" dirty="0" smtClean="0">
                        <a:solidFill>
                          <a:schemeClr val="bg2">
                            <a:lumMod val="75000"/>
                          </a:schemeClr>
                        </a:solidFill>
                        <a:effectLst/>
                      </a:endParaRPr>
                    </a:p>
                    <a:p>
                      <a:pPr algn="ctr" fontAlgn="b"/>
                      <a:endParaRPr lang="es-ES" sz="1000" u="none" strike="noStrike" dirty="0" smtClean="0">
                        <a:solidFill>
                          <a:schemeClr val="bg2">
                            <a:lumMod val="75000"/>
                          </a:schemeClr>
                        </a:solidFill>
                        <a:effectLst/>
                      </a:endParaRPr>
                    </a:p>
                    <a:p>
                      <a:pPr algn="ctr" fontAlgn="b"/>
                      <a:endParaRPr lang="es-ES" sz="1000" u="none" strike="noStrike" dirty="0" smtClean="0">
                        <a:solidFill>
                          <a:schemeClr val="bg2">
                            <a:lumMod val="75000"/>
                          </a:schemeClr>
                        </a:solidFill>
                        <a:effectLst/>
                      </a:endParaRPr>
                    </a:p>
                    <a:p>
                      <a:pPr algn="ctr" fontAlgn="b"/>
                      <a:endParaRPr lang="es-ES" sz="1000" u="none" strike="noStrike" dirty="0" smtClean="0">
                        <a:solidFill>
                          <a:schemeClr val="bg2">
                            <a:lumMod val="75000"/>
                          </a:schemeClr>
                        </a:solidFill>
                        <a:effectLst/>
                      </a:endParaRPr>
                    </a:p>
                    <a:p>
                      <a:pPr algn="ctr" fontAlgn="b"/>
                      <a:endParaRPr lang="es-ES" sz="1000" u="none" strike="noStrike" dirty="0" smtClean="0">
                        <a:solidFill>
                          <a:schemeClr val="bg2">
                            <a:lumMod val="75000"/>
                          </a:schemeClr>
                        </a:solidFill>
                        <a:effectLst/>
                      </a:endParaRPr>
                    </a:p>
                    <a:p>
                      <a:pPr algn="ctr" fontAlgn="b"/>
                      <a:endParaRPr lang="es-ES" sz="1000" u="none" strike="noStrike" dirty="0" smtClean="0">
                        <a:solidFill>
                          <a:schemeClr val="bg2">
                            <a:lumMod val="75000"/>
                          </a:schemeClr>
                        </a:solidFill>
                        <a:effectLst/>
                      </a:endParaRPr>
                    </a:p>
                    <a:p>
                      <a:pPr algn="ctr" fontAlgn="b"/>
                      <a:endParaRPr lang="es-ES" sz="1000" u="none" strike="noStrike" dirty="0" smtClean="0">
                        <a:solidFill>
                          <a:schemeClr val="bg2">
                            <a:lumMod val="75000"/>
                          </a:schemeClr>
                        </a:solidFill>
                        <a:effectLst/>
                      </a:endParaRPr>
                    </a:p>
                    <a:p>
                      <a:pPr algn="ctr" fontAlgn="b"/>
                      <a:endParaRPr lang="es-ES" sz="1000" u="none" strike="noStrike" dirty="0" smtClean="0">
                        <a:solidFill>
                          <a:schemeClr val="bg2">
                            <a:lumMod val="75000"/>
                          </a:schemeClr>
                        </a:solidFill>
                        <a:effectLst/>
                      </a:endParaRPr>
                    </a:p>
                    <a:p>
                      <a:pPr algn="ctr" fontAlgn="b"/>
                      <a:endParaRPr lang="es-ES" sz="1000" u="none" strike="noStrike" dirty="0" smtClean="0">
                        <a:solidFill>
                          <a:schemeClr val="bg2">
                            <a:lumMod val="75000"/>
                          </a:schemeClr>
                        </a:solidFill>
                        <a:effectLst/>
                      </a:endParaRPr>
                    </a:p>
                    <a:p>
                      <a:pPr algn="ctr" fontAlgn="b"/>
                      <a:r>
                        <a:rPr lang="es-ES" sz="1000" u="none" strike="noStrike" dirty="0" smtClean="0">
                          <a:solidFill>
                            <a:schemeClr val="bg2">
                              <a:lumMod val="75000"/>
                            </a:schemeClr>
                          </a:solidFill>
                          <a:effectLst/>
                        </a:rPr>
                        <a:t>Definir </a:t>
                      </a:r>
                      <a:r>
                        <a:rPr lang="es-ES" sz="1000" u="none" strike="noStrike" dirty="0">
                          <a:solidFill>
                            <a:schemeClr val="bg2">
                              <a:lumMod val="75000"/>
                            </a:schemeClr>
                          </a:solidFill>
                          <a:effectLst/>
                        </a:rPr>
                        <a:t>la naturaleza de las estrategias de marketing mix que se aplican en el CENARHU en la parroquia de Huambaló.</a:t>
                      </a:r>
                      <a:endParaRPr lang="es-ES" sz="1000" b="0" i="0" u="none" strike="noStrike" dirty="0">
                        <a:solidFill>
                          <a:schemeClr val="bg2">
                            <a:lumMod val="75000"/>
                          </a:schemeClr>
                        </a:solidFill>
                        <a:effectLst/>
                        <a:latin typeface="Calibri" panose="020F0502020204030204" pitchFamily="34" charset="0"/>
                      </a:endParaRPr>
                    </a:p>
                  </a:txBody>
                  <a:tcPr marL="3757" marR="3757" marT="3757" marB="0" anchor="b"/>
                </a:tc>
                <a:tc rowSpan="36">
                  <a:txBody>
                    <a:bodyPr/>
                    <a:lstStyle/>
                    <a:p>
                      <a:pPr algn="l" fontAlgn="ctr"/>
                      <a:r>
                        <a:rPr lang="es-EC" sz="1000" u="none" strike="noStrike">
                          <a:solidFill>
                            <a:schemeClr val="bg2">
                              <a:lumMod val="75000"/>
                            </a:schemeClr>
                          </a:solidFill>
                          <a:effectLst/>
                        </a:rPr>
                        <a:t>Promoción</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c rowSpan="36">
                  <a:txBody>
                    <a:bodyPr/>
                    <a:lstStyle/>
                    <a:p>
                      <a:pPr algn="l" fontAlgn="ctr"/>
                      <a:r>
                        <a:rPr lang="es-EC" sz="1000" u="none" strike="noStrike">
                          <a:solidFill>
                            <a:schemeClr val="bg2">
                              <a:lumMod val="75000"/>
                            </a:schemeClr>
                          </a:solidFill>
                          <a:effectLst/>
                        </a:rPr>
                        <a:t> </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c rowSpan="36">
                  <a:txBody>
                    <a:bodyPr/>
                    <a:lstStyle/>
                    <a:p>
                      <a:pPr algn="l" fontAlgn="ctr"/>
                      <a:r>
                        <a:rPr lang="es-EC" sz="1000" u="none" strike="noStrike">
                          <a:solidFill>
                            <a:schemeClr val="bg2">
                              <a:lumMod val="75000"/>
                            </a:schemeClr>
                          </a:solidFill>
                          <a:effectLst/>
                        </a:rPr>
                        <a:t>Nominal</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c rowSpan="6">
                  <a:txBody>
                    <a:bodyPr/>
                    <a:lstStyle/>
                    <a:p>
                      <a:pPr algn="just" fontAlgn="ctr"/>
                      <a:r>
                        <a:rPr lang="es-ES" sz="1000" u="none" strike="noStrike">
                          <a:solidFill>
                            <a:schemeClr val="bg2">
                              <a:lumMod val="75000"/>
                            </a:schemeClr>
                          </a:solidFill>
                          <a:effectLst/>
                        </a:rPr>
                        <a:t> ¿Por qué medio de información conoce usted la parroquia de  Huambaló?</a:t>
                      </a:r>
                      <a:endParaRPr lang="es-ES" sz="1000" b="0" i="0" u="none" strike="noStrike">
                        <a:solidFill>
                          <a:schemeClr val="bg2">
                            <a:lumMod val="75000"/>
                          </a:schemeClr>
                        </a:solidFill>
                        <a:effectLst/>
                        <a:latin typeface="Arial" panose="020B0604020202020204" pitchFamily="34" charset="0"/>
                      </a:endParaRPr>
                    </a:p>
                  </a:txBody>
                  <a:tcPr marL="3757" marR="3757" marT="3757" marB="0" anchor="ctr"/>
                </a:tc>
                <a:tc>
                  <a:txBody>
                    <a:bodyPr/>
                    <a:lstStyle/>
                    <a:p>
                      <a:pPr algn="l" fontAlgn="ctr"/>
                      <a:r>
                        <a:rPr lang="es-EC" sz="1000" u="none" strike="noStrike">
                          <a:solidFill>
                            <a:schemeClr val="bg2">
                              <a:lumMod val="75000"/>
                            </a:schemeClr>
                          </a:solidFill>
                          <a:effectLst/>
                        </a:rPr>
                        <a:t>Internet</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c>
                  <a:txBody>
                    <a:bodyPr/>
                    <a:lstStyle/>
                    <a:p>
                      <a:pPr algn="r" fontAlgn="ctr"/>
                      <a:r>
                        <a:rPr lang="es-EC" sz="1000" u="none" strike="noStrike">
                          <a:solidFill>
                            <a:schemeClr val="bg2">
                              <a:lumMod val="75000"/>
                            </a:schemeClr>
                          </a:solidFill>
                          <a:effectLst/>
                        </a:rPr>
                        <a:t>1</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r>
              <a:tr h="15134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00" u="none" strike="noStrike">
                          <a:solidFill>
                            <a:schemeClr val="bg2">
                              <a:lumMod val="75000"/>
                            </a:schemeClr>
                          </a:solidFill>
                          <a:effectLst/>
                        </a:rPr>
                        <a:t>Televisión</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c>
                  <a:txBody>
                    <a:bodyPr/>
                    <a:lstStyle/>
                    <a:p>
                      <a:pPr algn="r" fontAlgn="ctr"/>
                      <a:r>
                        <a:rPr lang="es-EC" sz="1000" u="none" strike="noStrike">
                          <a:solidFill>
                            <a:schemeClr val="bg2">
                              <a:lumMod val="75000"/>
                            </a:schemeClr>
                          </a:solidFill>
                          <a:effectLst/>
                        </a:rPr>
                        <a:t>2</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r>
              <a:tr h="15134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00" u="none" strike="noStrike">
                          <a:solidFill>
                            <a:schemeClr val="bg2">
                              <a:lumMod val="75000"/>
                            </a:schemeClr>
                          </a:solidFill>
                          <a:effectLst/>
                        </a:rPr>
                        <a:t>Radio</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c>
                  <a:txBody>
                    <a:bodyPr/>
                    <a:lstStyle/>
                    <a:p>
                      <a:pPr algn="r" fontAlgn="ctr"/>
                      <a:r>
                        <a:rPr lang="es-EC" sz="1000" u="none" strike="noStrike">
                          <a:solidFill>
                            <a:schemeClr val="bg2">
                              <a:lumMod val="75000"/>
                            </a:schemeClr>
                          </a:solidFill>
                          <a:effectLst/>
                        </a:rPr>
                        <a:t>3</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r>
              <a:tr h="15134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00" u="none" strike="noStrike">
                          <a:solidFill>
                            <a:schemeClr val="bg2">
                              <a:lumMod val="75000"/>
                            </a:schemeClr>
                          </a:solidFill>
                          <a:effectLst/>
                        </a:rPr>
                        <a:t>Prensa</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c>
                  <a:txBody>
                    <a:bodyPr/>
                    <a:lstStyle/>
                    <a:p>
                      <a:pPr algn="r" fontAlgn="ctr"/>
                      <a:r>
                        <a:rPr lang="es-EC" sz="1000" u="none" strike="noStrike">
                          <a:solidFill>
                            <a:schemeClr val="bg2">
                              <a:lumMod val="75000"/>
                            </a:schemeClr>
                          </a:solidFill>
                          <a:effectLst/>
                        </a:rPr>
                        <a:t>4</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r>
              <a:tr h="15134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00" u="none" strike="noStrike">
                          <a:solidFill>
                            <a:schemeClr val="bg2">
                              <a:lumMod val="75000"/>
                            </a:schemeClr>
                          </a:solidFill>
                          <a:effectLst/>
                        </a:rPr>
                        <a:t>Referidos</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c>
                  <a:txBody>
                    <a:bodyPr/>
                    <a:lstStyle/>
                    <a:p>
                      <a:pPr algn="r" fontAlgn="ctr"/>
                      <a:r>
                        <a:rPr lang="es-EC" sz="1000" u="none" strike="noStrike">
                          <a:solidFill>
                            <a:schemeClr val="bg2">
                              <a:lumMod val="75000"/>
                            </a:schemeClr>
                          </a:solidFill>
                          <a:effectLst/>
                        </a:rPr>
                        <a:t>5</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r>
              <a:tr h="15134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00" u="none" strike="noStrike">
                          <a:solidFill>
                            <a:schemeClr val="bg2">
                              <a:lumMod val="75000"/>
                            </a:schemeClr>
                          </a:solidFill>
                          <a:effectLst/>
                        </a:rPr>
                        <a:t>Otros</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c>
                  <a:txBody>
                    <a:bodyPr/>
                    <a:lstStyle/>
                    <a:p>
                      <a:pPr algn="r" fontAlgn="ctr"/>
                      <a:r>
                        <a:rPr lang="es-EC" sz="1000" u="none" strike="noStrike">
                          <a:solidFill>
                            <a:schemeClr val="bg2">
                              <a:lumMod val="75000"/>
                            </a:schemeClr>
                          </a:solidFill>
                          <a:effectLst/>
                        </a:rPr>
                        <a:t>6</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r>
              <a:tr h="15723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rowSpan="2">
                  <a:txBody>
                    <a:bodyPr/>
                    <a:lstStyle/>
                    <a:p>
                      <a:pPr algn="just" fontAlgn="ctr"/>
                      <a:r>
                        <a:rPr lang="es-ES" sz="1000" u="none" strike="noStrike">
                          <a:solidFill>
                            <a:schemeClr val="bg2">
                              <a:lumMod val="75000"/>
                            </a:schemeClr>
                          </a:solidFill>
                          <a:effectLst/>
                        </a:rPr>
                        <a:t>¿Es probable que recomiende el visitar la feria de muebles de Huambaló a otras personas</a:t>
                      </a:r>
                      <a:endParaRPr lang="es-ES" sz="1000" b="0" i="0" u="none" strike="noStrike">
                        <a:solidFill>
                          <a:schemeClr val="bg2">
                            <a:lumMod val="75000"/>
                          </a:schemeClr>
                        </a:solidFill>
                        <a:effectLst/>
                        <a:latin typeface="Arial" panose="020B0604020202020204" pitchFamily="34" charset="0"/>
                      </a:endParaRPr>
                    </a:p>
                  </a:txBody>
                  <a:tcPr marL="3757" marR="3757" marT="3757" marB="0" anchor="ctr"/>
                </a:tc>
                <a:tc>
                  <a:txBody>
                    <a:bodyPr/>
                    <a:lstStyle/>
                    <a:p>
                      <a:pPr algn="l" fontAlgn="ctr"/>
                      <a:r>
                        <a:rPr lang="es-EC" sz="1000" u="none" strike="noStrike">
                          <a:solidFill>
                            <a:schemeClr val="bg2">
                              <a:lumMod val="75000"/>
                            </a:schemeClr>
                          </a:solidFill>
                          <a:effectLst/>
                        </a:rPr>
                        <a:t>Si</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c>
                  <a:txBody>
                    <a:bodyPr/>
                    <a:lstStyle/>
                    <a:p>
                      <a:pPr algn="r" fontAlgn="ctr"/>
                      <a:r>
                        <a:rPr lang="es-EC" sz="1000" u="none" strike="noStrike">
                          <a:solidFill>
                            <a:schemeClr val="bg2">
                              <a:lumMod val="75000"/>
                            </a:schemeClr>
                          </a:solidFill>
                          <a:effectLst/>
                        </a:rPr>
                        <a:t>1</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r>
              <a:tr h="26909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00" u="none" strike="noStrike">
                          <a:solidFill>
                            <a:schemeClr val="bg2">
                              <a:lumMod val="75000"/>
                            </a:schemeClr>
                          </a:solidFill>
                          <a:effectLst/>
                        </a:rPr>
                        <a:t>No</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c>
                  <a:txBody>
                    <a:bodyPr/>
                    <a:lstStyle/>
                    <a:p>
                      <a:pPr algn="r" fontAlgn="ctr"/>
                      <a:r>
                        <a:rPr lang="es-EC" sz="1000" u="none" strike="noStrike">
                          <a:solidFill>
                            <a:schemeClr val="bg2">
                              <a:lumMod val="75000"/>
                            </a:schemeClr>
                          </a:solidFill>
                          <a:effectLst/>
                        </a:rPr>
                        <a:t>2</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r>
              <a:tr h="15134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rowSpan="2">
                  <a:txBody>
                    <a:bodyPr/>
                    <a:lstStyle/>
                    <a:p>
                      <a:pPr algn="just" fontAlgn="ctr"/>
                      <a:r>
                        <a:rPr lang="es-ES" sz="1000" u="none" strike="noStrike">
                          <a:solidFill>
                            <a:schemeClr val="bg2">
                              <a:lumMod val="75000"/>
                            </a:schemeClr>
                          </a:solidFill>
                          <a:effectLst/>
                        </a:rPr>
                        <a:t>Sabe usted de la mega feria de muebles que se realiza en el mes de diciembre cada año en Huambaló</a:t>
                      </a:r>
                      <a:endParaRPr lang="es-ES" sz="1000" b="0" i="0" u="none" strike="noStrike">
                        <a:solidFill>
                          <a:schemeClr val="bg2">
                            <a:lumMod val="75000"/>
                          </a:schemeClr>
                        </a:solidFill>
                        <a:effectLst/>
                        <a:latin typeface="Arial" panose="020B0604020202020204" pitchFamily="34" charset="0"/>
                      </a:endParaRPr>
                    </a:p>
                  </a:txBody>
                  <a:tcPr marL="3757" marR="3757" marT="3757" marB="0" anchor="ctr"/>
                </a:tc>
                <a:tc>
                  <a:txBody>
                    <a:bodyPr/>
                    <a:lstStyle/>
                    <a:p>
                      <a:pPr algn="l" fontAlgn="ctr"/>
                      <a:r>
                        <a:rPr lang="es-EC" sz="1000" u="none" strike="noStrike">
                          <a:solidFill>
                            <a:schemeClr val="bg2">
                              <a:lumMod val="75000"/>
                            </a:schemeClr>
                          </a:solidFill>
                          <a:effectLst/>
                        </a:rPr>
                        <a:t>Si</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c>
                  <a:txBody>
                    <a:bodyPr/>
                    <a:lstStyle/>
                    <a:p>
                      <a:pPr algn="r" fontAlgn="ctr"/>
                      <a:r>
                        <a:rPr lang="es-EC" sz="1000" u="none" strike="noStrike">
                          <a:solidFill>
                            <a:schemeClr val="bg2">
                              <a:lumMod val="75000"/>
                            </a:schemeClr>
                          </a:solidFill>
                          <a:effectLst/>
                        </a:rPr>
                        <a:t>1</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r>
              <a:tr h="364344">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00" u="none" strike="noStrike">
                          <a:solidFill>
                            <a:schemeClr val="bg2">
                              <a:lumMod val="75000"/>
                            </a:schemeClr>
                          </a:solidFill>
                          <a:effectLst/>
                        </a:rPr>
                        <a:t>No</a:t>
                      </a:r>
                      <a:endParaRPr lang="es-EC" sz="1000" b="0" i="1" u="none" strike="noStrike">
                        <a:solidFill>
                          <a:schemeClr val="bg2">
                            <a:lumMod val="75000"/>
                          </a:schemeClr>
                        </a:solidFill>
                        <a:effectLst/>
                        <a:latin typeface="Arial" panose="020B0604020202020204" pitchFamily="34" charset="0"/>
                      </a:endParaRPr>
                    </a:p>
                  </a:txBody>
                  <a:tcPr marL="3757" marR="3757" marT="3757" marB="0" anchor="ctr"/>
                </a:tc>
                <a:tc>
                  <a:txBody>
                    <a:bodyPr/>
                    <a:lstStyle/>
                    <a:p>
                      <a:pPr algn="r" fontAlgn="ctr"/>
                      <a:r>
                        <a:rPr lang="es-EC" sz="1000" u="none" strike="noStrike">
                          <a:solidFill>
                            <a:schemeClr val="bg2">
                              <a:lumMod val="75000"/>
                            </a:schemeClr>
                          </a:solidFill>
                          <a:effectLst/>
                        </a:rPr>
                        <a:t>2</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r>
              <a:tr h="15134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rowSpan="2">
                  <a:txBody>
                    <a:bodyPr/>
                    <a:lstStyle/>
                    <a:p>
                      <a:pPr algn="just" fontAlgn="ctr"/>
                      <a:r>
                        <a:rPr lang="es-ES" sz="1000" u="none" strike="noStrike">
                          <a:solidFill>
                            <a:schemeClr val="bg2">
                              <a:lumMod val="75000"/>
                            </a:schemeClr>
                          </a:solidFill>
                          <a:effectLst/>
                        </a:rPr>
                        <a:t>Estaría dispuesto a recibir información sobre los diversos productos que comercializan en Huambaló?</a:t>
                      </a:r>
                      <a:endParaRPr lang="es-ES" sz="1000" b="0" i="0" u="none" strike="noStrike">
                        <a:solidFill>
                          <a:schemeClr val="bg2">
                            <a:lumMod val="75000"/>
                          </a:schemeClr>
                        </a:solidFill>
                        <a:effectLst/>
                        <a:latin typeface="Arial" panose="020B0604020202020204" pitchFamily="34" charset="0"/>
                      </a:endParaRPr>
                    </a:p>
                  </a:txBody>
                  <a:tcPr marL="3757" marR="3757" marT="3757" marB="0" anchor="ctr"/>
                </a:tc>
                <a:tc>
                  <a:txBody>
                    <a:bodyPr/>
                    <a:lstStyle/>
                    <a:p>
                      <a:pPr algn="l" fontAlgn="ctr"/>
                      <a:r>
                        <a:rPr lang="es-EC" sz="1000" u="none" strike="noStrike">
                          <a:solidFill>
                            <a:schemeClr val="bg2">
                              <a:lumMod val="75000"/>
                            </a:schemeClr>
                          </a:solidFill>
                          <a:effectLst/>
                        </a:rPr>
                        <a:t>Si</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c>
                  <a:txBody>
                    <a:bodyPr/>
                    <a:lstStyle/>
                    <a:p>
                      <a:pPr algn="r" fontAlgn="ctr"/>
                      <a:r>
                        <a:rPr lang="es-EC" sz="1000" u="none" strike="noStrike">
                          <a:solidFill>
                            <a:schemeClr val="bg2">
                              <a:lumMod val="75000"/>
                            </a:schemeClr>
                          </a:solidFill>
                          <a:effectLst/>
                        </a:rPr>
                        <a:t>1</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r>
              <a:tr h="391180">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00" u="none" strike="noStrike">
                          <a:solidFill>
                            <a:schemeClr val="bg2">
                              <a:lumMod val="75000"/>
                            </a:schemeClr>
                          </a:solidFill>
                          <a:effectLst/>
                        </a:rPr>
                        <a:t>No</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c>
                  <a:txBody>
                    <a:bodyPr/>
                    <a:lstStyle/>
                    <a:p>
                      <a:pPr algn="r" fontAlgn="ctr"/>
                      <a:r>
                        <a:rPr lang="es-EC" sz="1000" u="none" strike="noStrike">
                          <a:solidFill>
                            <a:schemeClr val="bg2">
                              <a:lumMod val="75000"/>
                            </a:schemeClr>
                          </a:solidFill>
                          <a:effectLst/>
                        </a:rPr>
                        <a:t>2</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r>
              <a:tr h="15134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rowSpan="13">
                  <a:txBody>
                    <a:bodyPr/>
                    <a:lstStyle/>
                    <a:p>
                      <a:pPr algn="just" fontAlgn="ctr"/>
                      <a:r>
                        <a:rPr lang="es-ES" sz="1000" u="none" strike="noStrike">
                          <a:solidFill>
                            <a:schemeClr val="bg2">
                              <a:lumMod val="75000"/>
                            </a:schemeClr>
                          </a:solidFill>
                          <a:effectLst/>
                        </a:rPr>
                        <a:t>¿A través de qué medios de información le gustaría recibir catálogos de los productos?</a:t>
                      </a:r>
                      <a:endParaRPr lang="es-ES" sz="1000" b="0" i="0" u="none" strike="noStrike">
                        <a:solidFill>
                          <a:schemeClr val="bg2">
                            <a:lumMod val="75000"/>
                          </a:schemeClr>
                        </a:solidFill>
                        <a:effectLst/>
                        <a:latin typeface="Arial" panose="020B0604020202020204" pitchFamily="34" charset="0"/>
                      </a:endParaRPr>
                    </a:p>
                  </a:txBody>
                  <a:tcPr marL="3757" marR="3757" marT="3757" marB="0" anchor="ctr"/>
                </a:tc>
                <a:tc>
                  <a:txBody>
                    <a:bodyPr/>
                    <a:lstStyle/>
                    <a:p>
                      <a:pPr algn="l" fontAlgn="ctr"/>
                      <a:r>
                        <a:rPr lang="es-EC" sz="1000" u="none" strike="noStrike">
                          <a:solidFill>
                            <a:schemeClr val="bg2">
                              <a:lumMod val="75000"/>
                            </a:schemeClr>
                          </a:solidFill>
                          <a:effectLst/>
                        </a:rPr>
                        <a:t>Internet</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c>
                  <a:txBody>
                    <a:bodyPr/>
                    <a:lstStyle/>
                    <a:p>
                      <a:pPr algn="r" fontAlgn="ctr"/>
                      <a:r>
                        <a:rPr lang="es-EC" sz="1000" u="none" strike="noStrike">
                          <a:solidFill>
                            <a:schemeClr val="bg2">
                              <a:lumMod val="75000"/>
                            </a:schemeClr>
                          </a:solidFill>
                          <a:effectLst/>
                        </a:rPr>
                        <a:t>1</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r>
              <a:tr h="15134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00" u="none" strike="noStrike">
                          <a:solidFill>
                            <a:schemeClr val="bg2">
                              <a:lumMod val="75000"/>
                            </a:schemeClr>
                          </a:solidFill>
                          <a:effectLst/>
                        </a:rPr>
                        <a:t>Televisión</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c>
                  <a:txBody>
                    <a:bodyPr/>
                    <a:lstStyle/>
                    <a:p>
                      <a:pPr algn="r" fontAlgn="ctr"/>
                      <a:r>
                        <a:rPr lang="es-EC" sz="1000" u="none" strike="noStrike">
                          <a:solidFill>
                            <a:schemeClr val="bg2">
                              <a:lumMod val="75000"/>
                            </a:schemeClr>
                          </a:solidFill>
                          <a:effectLst/>
                        </a:rPr>
                        <a:t>2</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r>
              <a:tr h="15134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00" u="none" strike="noStrike">
                          <a:solidFill>
                            <a:schemeClr val="bg2">
                              <a:lumMod val="75000"/>
                            </a:schemeClr>
                          </a:solidFill>
                          <a:effectLst/>
                        </a:rPr>
                        <a:t>Radio</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c>
                  <a:txBody>
                    <a:bodyPr/>
                    <a:lstStyle/>
                    <a:p>
                      <a:pPr algn="r" fontAlgn="ctr"/>
                      <a:r>
                        <a:rPr lang="es-EC" sz="1000" u="none" strike="noStrike">
                          <a:solidFill>
                            <a:schemeClr val="bg2">
                              <a:lumMod val="75000"/>
                            </a:schemeClr>
                          </a:solidFill>
                          <a:effectLst/>
                        </a:rPr>
                        <a:t>3</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r>
              <a:tr h="15134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00" u="none" strike="noStrike">
                          <a:solidFill>
                            <a:schemeClr val="bg2">
                              <a:lumMod val="75000"/>
                            </a:schemeClr>
                          </a:solidFill>
                          <a:effectLst/>
                        </a:rPr>
                        <a:t>Prensa</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c>
                  <a:txBody>
                    <a:bodyPr/>
                    <a:lstStyle/>
                    <a:p>
                      <a:pPr algn="r" fontAlgn="ctr"/>
                      <a:r>
                        <a:rPr lang="es-EC" sz="1000" u="none" strike="noStrike">
                          <a:solidFill>
                            <a:schemeClr val="bg2">
                              <a:lumMod val="75000"/>
                            </a:schemeClr>
                          </a:solidFill>
                          <a:effectLst/>
                        </a:rPr>
                        <a:t>4</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r>
              <a:tr h="15134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00" u="none" strike="noStrike">
                          <a:solidFill>
                            <a:schemeClr val="bg2">
                              <a:lumMod val="75000"/>
                            </a:schemeClr>
                          </a:solidFill>
                          <a:effectLst/>
                        </a:rPr>
                        <a:t>Página Web</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c>
                  <a:txBody>
                    <a:bodyPr/>
                    <a:lstStyle/>
                    <a:p>
                      <a:pPr algn="r" fontAlgn="ctr"/>
                      <a:r>
                        <a:rPr lang="es-EC" sz="1000" u="none" strike="noStrike">
                          <a:solidFill>
                            <a:schemeClr val="bg2">
                              <a:lumMod val="75000"/>
                            </a:schemeClr>
                          </a:solidFill>
                          <a:effectLst/>
                        </a:rPr>
                        <a:t>5</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r>
              <a:tr h="15134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00" u="none" strike="noStrike">
                          <a:solidFill>
                            <a:schemeClr val="bg2">
                              <a:lumMod val="75000"/>
                            </a:schemeClr>
                          </a:solidFill>
                          <a:effectLst/>
                        </a:rPr>
                        <a:t>Facebook</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c>
                  <a:txBody>
                    <a:bodyPr/>
                    <a:lstStyle/>
                    <a:p>
                      <a:pPr algn="r" fontAlgn="ctr"/>
                      <a:r>
                        <a:rPr lang="es-EC" sz="1000" u="none" strike="noStrike">
                          <a:solidFill>
                            <a:schemeClr val="bg2">
                              <a:lumMod val="75000"/>
                            </a:schemeClr>
                          </a:solidFill>
                          <a:effectLst/>
                        </a:rPr>
                        <a:t>6</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r>
              <a:tr h="15134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00" u="none" strike="noStrike">
                          <a:solidFill>
                            <a:schemeClr val="bg2">
                              <a:lumMod val="75000"/>
                            </a:schemeClr>
                          </a:solidFill>
                          <a:effectLst/>
                        </a:rPr>
                        <a:t>Twitter</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c>
                  <a:txBody>
                    <a:bodyPr/>
                    <a:lstStyle/>
                    <a:p>
                      <a:pPr algn="r" fontAlgn="ctr"/>
                      <a:r>
                        <a:rPr lang="es-EC" sz="1000" u="none" strike="noStrike">
                          <a:solidFill>
                            <a:schemeClr val="bg2">
                              <a:lumMod val="75000"/>
                            </a:schemeClr>
                          </a:solidFill>
                          <a:effectLst/>
                        </a:rPr>
                        <a:t>7</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r>
              <a:tr h="15134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00" u="none" strike="noStrike">
                          <a:solidFill>
                            <a:schemeClr val="bg2">
                              <a:lumMod val="75000"/>
                            </a:schemeClr>
                          </a:solidFill>
                          <a:effectLst/>
                        </a:rPr>
                        <a:t>Instagram</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c>
                  <a:txBody>
                    <a:bodyPr/>
                    <a:lstStyle/>
                    <a:p>
                      <a:pPr algn="r" fontAlgn="ctr"/>
                      <a:r>
                        <a:rPr lang="es-EC" sz="1000" u="none" strike="noStrike">
                          <a:solidFill>
                            <a:schemeClr val="bg2">
                              <a:lumMod val="75000"/>
                            </a:schemeClr>
                          </a:solidFill>
                          <a:effectLst/>
                        </a:rPr>
                        <a:t>8</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r>
              <a:tr h="15134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00" u="none" strike="noStrike">
                          <a:solidFill>
                            <a:schemeClr val="bg2">
                              <a:lumMod val="75000"/>
                            </a:schemeClr>
                          </a:solidFill>
                          <a:effectLst/>
                        </a:rPr>
                        <a:t>Snapchat</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c>
                  <a:txBody>
                    <a:bodyPr/>
                    <a:lstStyle/>
                    <a:p>
                      <a:pPr algn="r" fontAlgn="ctr"/>
                      <a:r>
                        <a:rPr lang="es-EC" sz="1000" u="none" strike="noStrike">
                          <a:solidFill>
                            <a:schemeClr val="bg2">
                              <a:lumMod val="75000"/>
                            </a:schemeClr>
                          </a:solidFill>
                          <a:effectLst/>
                        </a:rPr>
                        <a:t>9</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r>
              <a:tr h="15134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00" u="none" strike="noStrike">
                          <a:solidFill>
                            <a:schemeClr val="bg2">
                              <a:lumMod val="75000"/>
                            </a:schemeClr>
                          </a:solidFill>
                          <a:effectLst/>
                        </a:rPr>
                        <a:t>Sms</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c>
                  <a:txBody>
                    <a:bodyPr/>
                    <a:lstStyle/>
                    <a:p>
                      <a:pPr algn="r" fontAlgn="ctr"/>
                      <a:r>
                        <a:rPr lang="es-EC" sz="1000" u="none" strike="noStrike">
                          <a:solidFill>
                            <a:schemeClr val="bg2">
                              <a:lumMod val="75000"/>
                            </a:schemeClr>
                          </a:solidFill>
                          <a:effectLst/>
                        </a:rPr>
                        <a:t>10</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r>
              <a:tr h="15134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00" u="none" strike="noStrike">
                          <a:solidFill>
                            <a:schemeClr val="bg2">
                              <a:lumMod val="75000"/>
                            </a:schemeClr>
                          </a:solidFill>
                          <a:effectLst/>
                        </a:rPr>
                        <a:t>Whats App</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c>
                  <a:txBody>
                    <a:bodyPr/>
                    <a:lstStyle/>
                    <a:p>
                      <a:pPr algn="r" fontAlgn="ctr"/>
                      <a:r>
                        <a:rPr lang="es-EC" sz="1000" u="none" strike="noStrike">
                          <a:solidFill>
                            <a:schemeClr val="bg2">
                              <a:lumMod val="75000"/>
                            </a:schemeClr>
                          </a:solidFill>
                          <a:effectLst/>
                        </a:rPr>
                        <a:t>11</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r>
              <a:tr h="15134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00" u="none" strike="noStrike">
                          <a:solidFill>
                            <a:schemeClr val="bg2">
                              <a:lumMod val="75000"/>
                            </a:schemeClr>
                          </a:solidFill>
                          <a:effectLst/>
                        </a:rPr>
                        <a:t>Correo Electrónico</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c>
                  <a:txBody>
                    <a:bodyPr/>
                    <a:lstStyle/>
                    <a:p>
                      <a:pPr algn="r" fontAlgn="ctr"/>
                      <a:r>
                        <a:rPr lang="es-EC" sz="1000" u="none" strike="noStrike">
                          <a:solidFill>
                            <a:schemeClr val="bg2">
                              <a:lumMod val="75000"/>
                            </a:schemeClr>
                          </a:solidFill>
                          <a:effectLst/>
                        </a:rPr>
                        <a:t>12</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r>
              <a:tr h="15134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00" u="none" strike="noStrike">
                          <a:solidFill>
                            <a:schemeClr val="bg2">
                              <a:lumMod val="75000"/>
                            </a:schemeClr>
                          </a:solidFill>
                          <a:effectLst/>
                        </a:rPr>
                        <a:t>Ninguno</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c>
                  <a:txBody>
                    <a:bodyPr/>
                    <a:lstStyle/>
                    <a:p>
                      <a:pPr algn="r" fontAlgn="ctr"/>
                      <a:r>
                        <a:rPr lang="es-EC" sz="1000" u="none" strike="noStrike">
                          <a:solidFill>
                            <a:schemeClr val="bg2">
                              <a:lumMod val="75000"/>
                            </a:schemeClr>
                          </a:solidFill>
                          <a:effectLst/>
                        </a:rPr>
                        <a:t>13</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r>
              <a:tr h="15134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rowSpan="6">
                  <a:txBody>
                    <a:bodyPr/>
                    <a:lstStyle/>
                    <a:p>
                      <a:pPr algn="just" fontAlgn="ctr"/>
                      <a:r>
                        <a:rPr lang="es-ES" sz="1000" u="none" strike="noStrike">
                          <a:solidFill>
                            <a:schemeClr val="bg2">
                              <a:lumMod val="75000"/>
                            </a:schemeClr>
                          </a:solidFill>
                          <a:effectLst/>
                        </a:rPr>
                        <a:t>¿Conoce usted de las promociones y los beneficios que le ofrecen los muebles de Huambaló en relación a su ciudad de origen?</a:t>
                      </a:r>
                      <a:endParaRPr lang="es-ES" sz="1000" b="0" i="0" u="none" strike="noStrike">
                        <a:solidFill>
                          <a:schemeClr val="bg2">
                            <a:lumMod val="75000"/>
                          </a:schemeClr>
                        </a:solidFill>
                        <a:effectLst/>
                        <a:latin typeface="Arial" panose="020B0604020202020204" pitchFamily="34" charset="0"/>
                      </a:endParaRPr>
                    </a:p>
                  </a:txBody>
                  <a:tcPr marL="3757" marR="3757" marT="3757" marB="0" anchor="ctr"/>
                </a:tc>
                <a:tc>
                  <a:txBody>
                    <a:bodyPr/>
                    <a:lstStyle/>
                    <a:p>
                      <a:pPr algn="l" fontAlgn="ctr"/>
                      <a:r>
                        <a:rPr lang="es-EC" sz="1000" u="none" strike="noStrike">
                          <a:solidFill>
                            <a:schemeClr val="bg2">
                              <a:lumMod val="75000"/>
                            </a:schemeClr>
                          </a:solidFill>
                          <a:effectLst/>
                        </a:rPr>
                        <a:t>Envíos sin costo</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c>
                  <a:txBody>
                    <a:bodyPr/>
                    <a:lstStyle/>
                    <a:p>
                      <a:pPr algn="r" fontAlgn="ctr"/>
                      <a:r>
                        <a:rPr lang="es-EC" sz="1000" u="none" strike="noStrike">
                          <a:solidFill>
                            <a:schemeClr val="bg2">
                              <a:lumMod val="75000"/>
                            </a:schemeClr>
                          </a:solidFill>
                          <a:effectLst/>
                        </a:rPr>
                        <a:t>1</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r>
              <a:tr h="299048">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S" sz="1000" u="none" strike="noStrike">
                          <a:solidFill>
                            <a:schemeClr val="bg2">
                              <a:lumMod val="75000"/>
                            </a:schemeClr>
                          </a:solidFill>
                          <a:effectLst/>
                        </a:rPr>
                        <a:t>Servicio de embalaje sin costo</a:t>
                      </a:r>
                      <a:endParaRPr lang="es-ES" sz="1000" b="0" i="0" u="none" strike="noStrike">
                        <a:solidFill>
                          <a:schemeClr val="bg2">
                            <a:lumMod val="75000"/>
                          </a:schemeClr>
                        </a:solidFill>
                        <a:effectLst/>
                        <a:latin typeface="Arial" panose="020B0604020202020204" pitchFamily="34" charset="0"/>
                      </a:endParaRPr>
                    </a:p>
                  </a:txBody>
                  <a:tcPr marL="3757" marR="3757" marT="3757" marB="0" anchor="ctr"/>
                </a:tc>
                <a:tc>
                  <a:txBody>
                    <a:bodyPr/>
                    <a:lstStyle/>
                    <a:p>
                      <a:pPr algn="r" fontAlgn="ctr"/>
                      <a:r>
                        <a:rPr lang="es-EC" sz="1000" u="none" strike="noStrike">
                          <a:solidFill>
                            <a:schemeClr val="bg2">
                              <a:lumMod val="75000"/>
                            </a:schemeClr>
                          </a:solidFill>
                          <a:effectLst/>
                        </a:rPr>
                        <a:t>2</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r>
              <a:tr h="15134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00" u="none" strike="noStrike">
                          <a:solidFill>
                            <a:schemeClr val="bg2">
                              <a:lumMod val="75000"/>
                            </a:schemeClr>
                          </a:solidFill>
                          <a:effectLst/>
                        </a:rPr>
                        <a:t>Descuentos</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c>
                  <a:txBody>
                    <a:bodyPr/>
                    <a:lstStyle/>
                    <a:p>
                      <a:pPr algn="r" fontAlgn="ctr"/>
                      <a:r>
                        <a:rPr lang="es-EC" sz="1000" u="none" strike="noStrike">
                          <a:solidFill>
                            <a:schemeClr val="bg2">
                              <a:lumMod val="75000"/>
                            </a:schemeClr>
                          </a:solidFill>
                          <a:effectLst/>
                        </a:rPr>
                        <a:t>3</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r>
              <a:tr h="15134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00" u="none" strike="noStrike">
                          <a:solidFill>
                            <a:schemeClr val="bg2">
                              <a:lumMod val="75000"/>
                            </a:schemeClr>
                          </a:solidFill>
                          <a:effectLst/>
                        </a:rPr>
                        <a:t>Ofertas</a:t>
                      </a:r>
                      <a:endParaRPr lang="es-EC" sz="1000" b="0" i="1" u="none" strike="noStrike">
                        <a:solidFill>
                          <a:schemeClr val="bg2">
                            <a:lumMod val="75000"/>
                          </a:schemeClr>
                        </a:solidFill>
                        <a:effectLst/>
                        <a:latin typeface="Arial" panose="020B0604020202020204" pitchFamily="34" charset="0"/>
                      </a:endParaRPr>
                    </a:p>
                  </a:txBody>
                  <a:tcPr marL="3757" marR="3757" marT="3757" marB="0" anchor="ctr"/>
                </a:tc>
                <a:tc>
                  <a:txBody>
                    <a:bodyPr/>
                    <a:lstStyle/>
                    <a:p>
                      <a:pPr algn="r" fontAlgn="ctr"/>
                      <a:r>
                        <a:rPr lang="es-EC" sz="1000" u="none" strike="noStrike">
                          <a:solidFill>
                            <a:schemeClr val="bg2">
                              <a:lumMod val="75000"/>
                            </a:schemeClr>
                          </a:solidFill>
                          <a:effectLst/>
                        </a:rPr>
                        <a:t>4</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r>
              <a:tr h="15134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00" u="none" strike="noStrike">
                          <a:solidFill>
                            <a:schemeClr val="bg2">
                              <a:lumMod val="75000"/>
                            </a:schemeClr>
                          </a:solidFill>
                          <a:effectLst/>
                        </a:rPr>
                        <a:t>Promociones</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c>
                  <a:txBody>
                    <a:bodyPr/>
                    <a:lstStyle/>
                    <a:p>
                      <a:pPr algn="r" fontAlgn="ctr"/>
                      <a:r>
                        <a:rPr lang="es-EC" sz="1000" u="none" strike="noStrike">
                          <a:solidFill>
                            <a:schemeClr val="bg2">
                              <a:lumMod val="75000"/>
                            </a:schemeClr>
                          </a:solidFill>
                          <a:effectLst/>
                        </a:rPr>
                        <a:t>5</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r>
              <a:tr h="15134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00" u="none" strike="noStrike">
                          <a:solidFill>
                            <a:schemeClr val="bg2">
                              <a:lumMod val="75000"/>
                            </a:schemeClr>
                          </a:solidFill>
                          <a:effectLst/>
                        </a:rPr>
                        <a:t>No</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c>
                  <a:txBody>
                    <a:bodyPr/>
                    <a:lstStyle/>
                    <a:p>
                      <a:pPr algn="r" fontAlgn="ctr"/>
                      <a:r>
                        <a:rPr lang="es-EC" sz="1000" u="none" strike="noStrike">
                          <a:solidFill>
                            <a:schemeClr val="bg2">
                              <a:lumMod val="75000"/>
                            </a:schemeClr>
                          </a:solidFill>
                          <a:effectLst/>
                        </a:rPr>
                        <a:t>6</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r>
              <a:tr h="15134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rowSpan="5">
                  <a:txBody>
                    <a:bodyPr/>
                    <a:lstStyle/>
                    <a:p>
                      <a:pPr algn="just" fontAlgn="ctr"/>
                      <a:r>
                        <a:rPr lang="es-ES" sz="1000" u="none" strike="noStrike">
                          <a:solidFill>
                            <a:schemeClr val="bg2">
                              <a:lumMod val="75000"/>
                            </a:schemeClr>
                          </a:solidFill>
                          <a:effectLst/>
                        </a:rPr>
                        <a:t>Califique su nivel de satisfacción general de su visita a la parroquia Huambaló</a:t>
                      </a:r>
                      <a:endParaRPr lang="es-ES" sz="1000" b="0" i="0" u="none" strike="noStrike">
                        <a:solidFill>
                          <a:schemeClr val="bg2">
                            <a:lumMod val="75000"/>
                          </a:schemeClr>
                        </a:solidFill>
                        <a:effectLst/>
                        <a:latin typeface="Arial" panose="020B0604020202020204" pitchFamily="34" charset="0"/>
                      </a:endParaRPr>
                    </a:p>
                  </a:txBody>
                  <a:tcPr marL="3757" marR="3757" marT="3757" marB="0" anchor="ctr"/>
                </a:tc>
                <a:tc>
                  <a:txBody>
                    <a:bodyPr/>
                    <a:lstStyle/>
                    <a:p>
                      <a:pPr algn="l" fontAlgn="ctr"/>
                      <a:r>
                        <a:rPr lang="es-EC" sz="1000" u="none" strike="noStrike">
                          <a:solidFill>
                            <a:schemeClr val="bg2">
                              <a:lumMod val="75000"/>
                            </a:schemeClr>
                          </a:solidFill>
                          <a:effectLst/>
                        </a:rPr>
                        <a:t>Excelente</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c>
                  <a:txBody>
                    <a:bodyPr/>
                    <a:lstStyle/>
                    <a:p>
                      <a:pPr algn="r" fontAlgn="ctr"/>
                      <a:r>
                        <a:rPr lang="es-EC" sz="1000" u="none" strike="noStrike">
                          <a:solidFill>
                            <a:schemeClr val="bg2">
                              <a:lumMod val="75000"/>
                            </a:schemeClr>
                          </a:solidFill>
                          <a:effectLst/>
                        </a:rPr>
                        <a:t>1</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r>
              <a:tr h="15134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00" u="none" strike="noStrike">
                          <a:solidFill>
                            <a:schemeClr val="bg2">
                              <a:lumMod val="75000"/>
                            </a:schemeClr>
                          </a:solidFill>
                          <a:effectLst/>
                        </a:rPr>
                        <a:t>Muy Buena</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c>
                  <a:txBody>
                    <a:bodyPr/>
                    <a:lstStyle/>
                    <a:p>
                      <a:pPr algn="r" fontAlgn="ctr"/>
                      <a:r>
                        <a:rPr lang="es-EC" sz="1000" u="none" strike="noStrike">
                          <a:solidFill>
                            <a:schemeClr val="bg2">
                              <a:lumMod val="75000"/>
                            </a:schemeClr>
                          </a:solidFill>
                          <a:effectLst/>
                        </a:rPr>
                        <a:t>2</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r>
              <a:tr h="15134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00" u="none" strike="noStrike">
                          <a:solidFill>
                            <a:schemeClr val="bg2">
                              <a:lumMod val="75000"/>
                            </a:schemeClr>
                          </a:solidFill>
                          <a:effectLst/>
                        </a:rPr>
                        <a:t>Buena</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c>
                  <a:txBody>
                    <a:bodyPr/>
                    <a:lstStyle/>
                    <a:p>
                      <a:pPr algn="r" fontAlgn="ctr"/>
                      <a:r>
                        <a:rPr lang="es-EC" sz="1000" u="none" strike="noStrike">
                          <a:solidFill>
                            <a:schemeClr val="bg2">
                              <a:lumMod val="75000"/>
                            </a:schemeClr>
                          </a:solidFill>
                          <a:effectLst/>
                        </a:rPr>
                        <a:t>3</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r>
              <a:tr h="15134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00" u="none" strike="noStrike">
                          <a:solidFill>
                            <a:schemeClr val="bg2">
                              <a:lumMod val="75000"/>
                            </a:schemeClr>
                          </a:solidFill>
                          <a:effectLst/>
                        </a:rPr>
                        <a:t>Mala</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c>
                  <a:txBody>
                    <a:bodyPr/>
                    <a:lstStyle/>
                    <a:p>
                      <a:pPr algn="r" fontAlgn="ctr"/>
                      <a:r>
                        <a:rPr lang="es-EC" sz="1000" u="none" strike="noStrike">
                          <a:solidFill>
                            <a:schemeClr val="bg2">
                              <a:lumMod val="75000"/>
                            </a:schemeClr>
                          </a:solidFill>
                          <a:effectLst/>
                        </a:rPr>
                        <a:t>4</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r>
              <a:tr h="15134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000" u="none" strike="noStrike">
                          <a:solidFill>
                            <a:schemeClr val="bg2">
                              <a:lumMod val="75000"/>
                            </a:schemeClr>
                          </a:solidFill>
                          <a:effectLst/>
                        </a:rPr>
                        <a:t>Pésima</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c>
                  <a:txBody>
                    <a:bodyPr/>
                    <a:lstStyle/>
                    <a:p>
                      <a:pPr algn="r" fontAlgn="ctr"/>
                      <a:r>
                        <a:rPr lang="es-EC" sz="1000" u="none" strike="noStrike">
                          <a:solidFill>
                            <a:schemeClr val="bg2">
                              <a:lumMod val="75000"/>
                            </a:schemeClr>
                          </a:solidFill>
                          <a:effectLst/>
                        </a:rPr>
                        <a:t>5</a:t>
                      </a:r>
                      <a:endParaRPr lang="es-EC" sz="1000" b="0" i="0" u="none" strike="noStrike">
                        <a:solidFill>
                          <a:schemeClr val="bg2">
                            <a:lumMod val="75000"/>
                          </a:schemeClr>
                        </a:solidFill>
                        <a:effectLst/>
                        <a:latin typeface="Arial" panose="020B0604020202020204" pitchFamily="34" charset="0"/>
                      </a:endParaRPr>
                    </a:p>
                  </a:txBody>
                  <a:tcPr marL="3757" marR="3757" marT="3757" marB="0" anchor="ctr"/>
                </a:tc>
              </a:tr>
            </a:tbl>
          </a:graphicData>
        </a:graphic>
      </p:graphicFrame>
    </p:spTree>
    <p:extLst>
      <p:ext uri="{BB962C8B-B14F-4D97-AF65-F5344CB8AC3E}">
        <p14:creationId xmlns:p14="http://schemas.microsoft.com/office/powerpoint/2010/main" val="2397584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8532" y="141666"/>
            <a:ext cx="10540303" cy="1484157"/>
          </a:xfrm>
        </p:spPr>
        <p:txBody>
          <a:bodyPr>
            <a:normAutofit fontScale="90000"/>
          </a:bodyPr>
          <a:lstStyle/>
          <a:p>
            <a:r>
              <a:rPr lang="es-ES" dirty="0" smtClean="0">
                <a:solidFill>
                  <a:schemeClr val="bg1"/>
                </a:solidFill>
              </a:rPr>
              <a:t>                  </a:t>
            </a:r>
            <a:r>
              <a:rPr lang="es-ES" b="1" dirty="0" smtClean="0">
                <a:solidFill>
                  <a:schemeClr val="bg1"/>
                </a:solidFill>
              </a:rPr>
              <a:t>análisis univariado</a:t>
            </a:r>
            <a:r>
              <a:rPr lang="es-ES" dirty="0" smtClean="0">
                <a:solidFill>
                  <a:schemeClr val="bg1"/>
                </a:solidFill>
              </a:rPr>
              <a:t/>
            </a:r>
            <a:br>
              <a:rPr lang="es-ES" dirty="0" smtClean="0">
                <a:solidFill>
                  <a:schemeClr val="bg1"/>
                </a:solidFill>
              </a:rPr>
            </a:br>
            <a:r>
              <a:rPr lang="es-ES" dirty="0">
                <a:solidFill>
                  <a:schemeClr val="bg1"/>
                </a:solidFill>
              </a:rPr>
              <a:t/>
            </a:r>
            <a:br>
              <a:rPr lang="es-ES" dirty="0">
                <a:solidFill>
                  <a:schemeClr val="bg1"/>
                </a:solidFill>
              </a:rPr>
            </a:br>
            <a:r>
              <a:rPr lang="es-ES" dirty="0" smtClean="0">
                <a:solidFill>
                  <a:schemeClr val="bg1"/>
                </a:solidFill>
              </a:rPr>
              <a:t>  </a:t>
            </a:r>
            <a:r>
              <a:rPr lang="es-ES" b="1" dirty="0" smtClean="0">
                <a:solidFill>
                  <a:schemeClr val="bg1"/>
                </a:solidFill>
              </a:rPr>
              <a:t>EDAD                                 Nivel </a:t>
            </a:r>
            <a:r>
              <a:rPr lang="es-ES" b="1" dirty="0">
                <a:solidFill>
                  <a:schemeClr val="bg1"/>
                </a:solidFill>
              </a:rPr>
              <a:t>de educación</a:t>
            </a:r>
            <a:r>
              <a:rPr lang="es-ES" b="1" dirty="0" smtClean="0">
                <a:solidFill>
                  <a:schemeClr val="bg1"/>
                </a:solidFill>
              </a:rPr>
              <a:t>                 </a:t>
            </a:r>
            <a:endParaRPr lang="es-ES" b="1" dirty="0">
              <a:solidFill>
                <a:schemeClr val="bg1"/>
              </a:solidFill>
            </a:endParaRPr>
          </a:p>
        </p:txBody>
      </p:sp>
      <p:pic>
        <p:nvPicPr>
          <p:cNvPr id="4" name="Marcador de contenido 3"/>
          <p:cNvPicPr>
            <a:picLocks noGrp="1"/>
          </p:cNvPicPr>
          <p:nvPr>
            <p:ph idx="1"/>
          </p:nvPr>
        </p:nvPicPr>
        <p:blipFill>
          <a:blip r:embed="rId2" cstate="print"/>
          <a:srcRect/>
          <a:stretch>
            <a:fillRect/>
          </a:stretch>
        </p:blipFill>
        <p:spPr bwMode="auto">
          <a:xfrm>
            <a:off x="409432" y="1746908"/>
            <a:ext cx="5308979" cy="4094329"/>
          </a:xfrm>
          <a:prstGeom prst="rect">
            <a:avLst/>
          </a:prstGeom>
          <a:noFill/>
          <a:ln w="9525">
            <a:noFill/>
            <a:miter lim="800000"/>
            <a:headEnd/>
            <a:tailEnd/>
          </a:ln>
        </p:spPr>
      </p:pic>
      <p:pic>
        <p:nvPicPr>
          <p:cNvPr id="5" name="Imagen 4"/>
          <p:cNvPicPr/>
          <p:nvPr/>
        </p:nvPicPr>
        <p:blipFill>
          <a:blip r:embed="rId3" cstate="print"/>
          <a:srcRect/>
          <a:stretch>
            <a:fillRect/>
          </a:stretch>
        </p:blipFill>
        <p:spPr bwMode="auto">
          <a:xfrm>
            <a:off x="6081532" y="1746908"/>
            <a:ext cx="5792020" cy="4094329"/>
          </a:xfrm>
          <a:prstGeom prst="rect">
            <a:avLst/>
          </a:prstGeom>
          <a:noFill/>
          <a:ln w="9525">
            <a:noFill/>
            <a:miter lim="800000"/>
            <a:headEnd/>
            <a:tailEnd/>
          </a:ln>
        </p:spPr>
      </p:pic>
    </p:spTree>
    <p:extLst>
      <p:ext uri="{BB962C8B-B14F-4D97-AF65-F5344CB8AC3E}">
        <p14:creationId xmlns:p14="http://schemas.microsoft.com/office/powerpoint/2010/main" val="2631203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7926" y="628708"/>
            <a:ext cx="4964134" cy="811037"/>
          </a:xfrm>
        </p:spPr>
        <p:txBody>
          <a:bodyPr>
            <a:normAutofit fontScale="90000"/>
          </a:bodyPr>
          <a:lstStyle/>
          <a:p>
            <a:pPr algn="ctr"/>
            <a:r>
              <a:rPr lang="es-ES" b="1" dirty="0" smtClean="0">
                <a:solidFill>
                  <a:schemeClr val="bg1"/>
                </a:solidFill>
              </a:rPr>
              <a:t>Nivel de ingresos económicos</a:t>
            </a:r>
            <a:endParaRPr lang="es-ES" b="1" dirty="0">
              <a:solidFill>
                <a:schemeClr val="bg1"/>
              </a:solidFill>
            </a:endParaRPr>
          </a:p>
        </p:txBody>
      </p:sp>
      <p:pic>
        <p:nvPicPr>
          <p:cNvPr id="4" name="Marcador de contenido 3"/>
          <p:cNvPicPr>
            <a:picLocks noGrp="1"/>
          </p:cNvPicPr>
          <p:nvPr>
            <p:ph idx="1"/>
          </p:nvPr>
        </p:nvPicPr>
        <p:blipFill rotWithShape="1">
          <a:blip r:embed="rId2" cstate="print"/>
          <a:srcRect l="9180" r="9180"/>
          <a:stretch/>
        </p:blipFill>
        <p:spPr bwMode="auto">
          <a:xfrm>
            <a:off x="767926" y="1992573"/>
            <a:ext cx="4859151" cy="4271749"/>
          </a:xfrm>
          <a:prstGeom prst="rect">
            <a:avLst/>
          </a:prstGeom>
          <a:noFill/>
          <a:ln w="9525">
            <a:noFill/>
            <a:miter lim="800000"/>
            <a:headEnd/>
            <a:tailEnd/>
          </a:ln>
        </p:spPr>
      </p:pic>
      <p:pic>
        <p:nvPicPr>
          <p:cNvPr id="5" name="Marcador de contenido 3"/>
          <p:cNvPicPr>
            <a:picLocks/>
          </p:cNvPicPr>
          <p:nvPr/>
        </p:nvPicPr>
        <p:blipFill>
          <a:blip r:embed="rId3" cstate="print"/>
          <a:srcRect/>
          <a:stretch>
            <a:fillRect/>
          </a:stretch>
        </p:blipFill>
        <p:spPr bwMode="auto">
          <a:xfrm>
            <a:off x="6049108" y="1992573"/>
            <a:ext cx="5455955" cy="4271749"/>
          </a:xfrm>
          <a:prstGeom prst="rect">
            <a:avLst/>
          </a:prstGeom>
          <a:noFill/>
          <a:ln w="9525">
            <a:noFill/>
            <a:miter lim="800000"/>
            <a:headEnd/>
            <a:tailEnd/>
          </a:ln>
        </p:spPr>
      </p:pic>
      <p:sp>
        <p:nvSpPr>
          <p:cNvPr id="6" name="Título 1"/>
          <p:cNvSpPr txBox="1">
            <a:spLocks/>
          </p:cNvSpPr>
          <p:nvPr/>
        </p:nvSpPr>
        <p:spPr>
          <a:xfrm>
            <a:off x="6443568" y="628708"/>
            <a:ext cx="4964134" cy="81103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ES" b="1" dirty="0" smtClean="0">
                <a:solidFill>
                  <a:schemeClr val="bg1"/>
                </a:solidFill>
              </a:rPr>
              <a:t>Lugar de residencia </a:t>
            </a:r>
            <a:endParaRPr lang="es-ES" b="1" dirty="0">
              <a:solidFill>
                <a:schemeClr val="bg1"/>
              </a:solidFill>
            </a:endParaRPr>
          </a:p>
        </p:txBody>
      </p:sp>
    </p:spTree>
    <p:extLst>
      <p:ext uri="{BB962C8B-B14F-4D97-AF65-F5344CB8AC3E}">
        <p14:creationId xmlns:p14="http://schemas.microsoft.com/office/powerpoint/2010/main" val="3308879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56496" y="357117"/>
            <a:ext cx="2263174" cy="1478570"/>
          </a:xfrm>
        </p:spPr>
        <p:txBody>
          <a:bodyPr/>
          <a:lstStyle/>
          <a:p>
            <a:r>
              <a:rPr lang="es-ES" b="1" dirty="0" smtClean="0">
                <a:solidFill>
                  <a:schemeClr val="bg1"/>
                </a:solidFill>
              </a:rPr>
              <a:t>género</a:t>
            </a:r>
            <a:endParaRPr lang="es-ES" b="1" dirty="0">
              <a:solidFill>
                <a:schemeClr val="bg1"/>
              </a:solidFill>
            </a:endParaRPr>
          </a:p>
        </p:txBody>
      </p:sp>
      <p:pic>
        <p:nvPicPr>
          <p:cNvPr id="4" name="Marcador de contenido 3"/>
          <p:cNvPicPr>
            <a:picLocks noGrp="1"/>
          </p:cNvPicPr>
          <p:nvPr>
            <p:ph idx="1"/>
          </p:nvPr>
        </p:nvPicPr>
        <p:blipFill rotWithShape="1">
          <a:blip r:embed="rId2" cstate="print"/>
          <a:srcRect l="7020" r="19456"/>
          <a:stretch/>
        </p:blipFill>
        <p:spPr bwMode="auto">
          <a:xfrm>
            <a:off x="3398293" y="1835687"/>
            <a:ext cx="5579580" cy="4387117"/>
          </a:xfrm>
          <a:prstGeom prst="rect">
            <a:avLst/>
          </a:prstGeom>
          <a:noFill/>
          <a:ln w="9525">
            <a:noFill/>
            <a:miter lim="800000"/>
            <a:headEnd/>
            <a:tailEnd/>
          </a:ln>
        </p:spPr>
      </p:pic>
    </p:spTree>
    <p:extLst>
      <p:ext uri="{BB962C8B-B14F-4D97-AF65-F5344CB8AC3E}">
        <p14:creationId xmlns:p14="http://schemas.microsoft.com/office/powerpoint/2010/main" val="2707802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3"/>
          <p:cNvPicPr>
            <a:picLocks/>
          </p:cNvPicPr>
          <p:nvPr/>
        </p:nvPicPr>
        <p:blipFill>
          <a:blip r:embed="rId2" cstate="print"/>
          <a:srcRect l="19673" t="19997" r="27144" b="16078"/>
          <a:stretch>
            <a:fillRect/>
          </a:stretch>
        </p:blipFill>
        <p:spPr bwMode="auto">
          <a:xfrm>
            <a:off x="832509" y="2188141"/>
            <a:ext cx="4996791" cy="4212659"/>
          </a:xfrm>
          <a:prstGeom prst="rect">
            <a:avLst/>
          </a:prstGeom>
          <a:noFill/>
          <a:ln w="9525">
            <a:noFill/>
            <a:miter lim="800000"/>
            <a:headEnd/>
            <a:tailEnd/>
          </a:ln>
        </p:spPr>
      </p:pic>
      <p:sp>
        <p:nvSpPr>
          <p:cNvPr id="6" name="Título 1"/>
          <p:cNvSpPr txBox="1">
            <a:spLocks/>
          </p:cNvSpPr>
          <p:nvPr/>
        </p:nvSpPr>
        <p:spPr>
          <a:xfrm>
            <a:off x="0" y="164122"/>
            <a:ext cx="5829300" cy="21652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s-EC" sz="3200" b="1" dirty="0">
                <a:solidFill>
                  <a:schemeClr val="bg1"/>
                </a:solidFill>
              </a:rPr>
              <a:t>¿Por qué medio de información conoce usted la parroquia de Huambaló?</a:t>
            </a:r>
            <a:endParaRPr lang="es-ES" sz="3200" dirty="0">
              <a:solidFill>
                <a:schemeClr val="bg1"/>
              </a:solidFill>
            </a:endParaRPr>
          </a:p>
        </p:txBody>
      </p:sp>
      <p:pic>
        <p:nvPicPr>
          <p:cNvPr id="8" name="Imagen 7"/>
          <p:cNvPicPr/>
          <p:nvPr/>
        </p:nvPicPr>
        <p:blipFill>
          <a:blip r:embed="rId3" cstate="print"/>
          <a:srcRect/>
          <a:stretch>
            <a:fillRect/>
          </a:stretch>
        </p:blipFill>
        <p:spPr bwMode="auto">
          <a:xfrm>
            <a:off x="6347031" y="2165281"/>
            <a:ext cx="5380149" cy="4212659"/>
          </a:xfrm>
          <a:prstGeom prst="rect">
            <a:avLst/>
          </a:prstGeom>
          <a:noFill/>
          <a:ln w="9525">
            <a:noFill/>
            <a:miter lim="800000"/>
            <a:headEnd/>
            <a:tailEnd/>
          </a:ln>
        </p:spPr>
      </p:pic>
      <p:sp>
        <p:nvSpPr>
          <p:cNvPr id="9" name="Marcador de contenido 4"/>
          <p:cNvSpPr>
            <a:spLocks noGrp="1"/>
          </p:cNvSpPr>
          <p:nvPr>
            <p:ph idx="1"/>
          </p:nvPr>
        </p:nvSpPr>
        <p:spPr>
          <a:xfrm>
            <a:off x="5829300" y="205739"/>
            <a:ext cx="5900129" cy="2165281"/>
          </a:xfrm>
        </p:spPr>
        <p:txBody>
          <a:bodyPr>
            <a:noAutofit/>
          </a:bodyPr>
          <a:lstStyle/>
          <a:p>
            <a:pPr marL="0" indent="0" algn="ctr">
              <a:lnSpc>
                <a:spcPct val="90000"/>
              </a:lnSpc>
              <a:spcBef>
                <a:spcPct val="0"/>
              </a:spcBef>
              <a:buNone/>
            </a:pPr>
            <a:r>
              <a:rPr lang="es-EC" sz="3200" b="1" cap="all" dirty="0">
                <a:solidFill>
                  <a:schemeClr val="bg1"/>
                </a:solidFill>
                <a:latin typeface="+mj-lt"/>
                <a:ea typeface="+mj-ea"/>
                <a:cs typeface="+mj-cs"/>
              </a:rPr>
              <a:t>DE LOS DIVERSOS  PRODUCTOS QUE FABRICAN EN HUAMBALÓ, SEÑALE CUÁLES USTED BUSCA.</a:t>
            </a:r>
            <a:endParaRPr lang="es-ES" sz="3200" b="1" cap="all" dirty="0">
              <a:solidFill>
                <a:schemeClr val="bg1"/>
              </a:solidFill>
              <a:latin typeface="+mj-lt"/>
              <a:ea typeface="+mj-ea"/>
              <a:cs typeface="+mj-cs"/>
            </a:endParaRPr>
          </a:p>
        </p:txBody>
      </p:sp>
    </p:spTree>
    <p:extLst>
      <p:ext uri="{BB962C8B-B14F-4D97-AF65-F5344CB8AC3E}">
        <p14:creationId xmlns:p14="http://schemas.microsoft.com/office/powerpoint/2010/main" val="41565211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3"/>
          <p:cNvPicPr>
            <a:picLocks/>
          </p:cNvPicPr>
          <p:nvPr/>
        </p:nvPicPr>
        <p:blipFill rotWithShape="1">
          <a:blip r:embed="rId2" cstate="print"/>
          <a:srcRect l="9280" r="8727"/>
          <a:stretch/>
        </p:blipFill>
        <p:spPr bwMode="auto">
          <a:xfrm>
            <a:off x="484281" y="2602408"/>
            <a:ext cx="5070699" cy="3978869"/>
          </a:xfrm>
          <a:prstGeom prst="rect">
            <a:avLst/>
          </a:prstGeom>
          <a:noFill/>
          <a:ln w="9525">
            <a:noFill/>
            <a:miter lim="800000"/>
            <a:headEnd/>
            <a:tailEnd/>
          </a:ln>
        </p:spPr>
      </p:pic>
      <p:sp>
        <p:nvSpPr>
          <p:cNvPr id="8" name="Marcador de contenido 4"/>
          <p:cNvSpPr txBox="1">
            <a:spLocks/>
          </p:cNvSpPr>
          <p:nvPr/>
        </p:nvSpPr>
        <p:spPr>
          <a:xfrm>
            <a:off x="0" y="198635"/>
            <a:ext cx="6652260" cy="818866"/>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lnSpc>
                <a:spcPct val="100000"/>
              </a:lnSpc>
              <a:buNone/>
            </a:pPr>
            <a:r>
              <a:rPr lang="es-EC" sz="3000" b="1" dirty="0" smtClean="0">
                <a:solidFill>
                  <a:schemeClr val="bg1"/>
                </a:solidFill>
              </a:rPr>
              <a:t>¿ES PROBABLE QUE RECOMIENDE EL VISITAR LA FERIA DE MUEBLES DE HUAMBALÓ A OTRAS PERSONAS?</a:t>
            </a:r>
            <a:endParaRPr lang="es-ES" sz="3000" b="1" dirty="0">
              <a:solidFill>
                <a:schemeClr val="bg1"/>
              </a:solidFill>
            </a:endParaRPr>
          </a:p>
        </p:txBody>
      </p:sp>
      <p:pic>
        <p:nvPicPr>
          <p:cNvPr id="9" name="Marcador de contenido 3"/>
          <p:cNvPicPr>
            <a:picLocks noGrp="1"/>
          </p:cNvPicPr>
          <p:nvPr>
            <p:ph idx="1"/>
          </p:nvPr>
        </p:nvPicPr>
        <p:blipFill>
          <a:blip r:embed="rId3" cstate="print"/>
          <a:srcRect/>
          <a:stretch>
            <a:fillRect/>
          </a:stretch>
        </p:blipFill>
        <p:spPr bwMode="auto">
          <a:xfrm>
            <a:off x="6296062" y="2648128"/>
            <a:ext cx="5266426" cy="3978869"/>
          </a:xfrm>
          <a:prstGeom prst="rect">
            <a:avLst/>
          </a:prstGeom>
          <a:noFill/>
          <a:ln w="9525">
            <a:noFill/>
            <a:miter lim="800000"/>
            <a:headEnd/>
            <a:tailEnd/>
          </a:ln>
        </p:spPr>
      </p:pic>
      <p:sp>
        <p:nvSpPr>
          <p:cNvPr id="10" name="Título 1"/>
          <p:cNvSpPr>
            <a:spLocks noGrp="1"/>
          </p:cNvSpPr>
          <p:nvPr>
            <p:ph type="title"/>
          </p:nvPr>
        </p:nvSpPr>
        <p:spPr>
          <a:xfrm>
            <a:off x="6185851" y="297180"/>
            <a:ext cx="5641523" cy="2602408"/>
          </a:xfrm>
        </p:spPr>
        <p:txBody>
          <a:bodyPr>
            <a:noAutofit/>
          </a:bodyPr>
          <a:lstStyle/>
          <a:p>
            <a:pPr algn="ctr">
              <a:lnSpc>
                <a:spcPct val="100000"/>
              </a:lnSpc>
            </a:pPr>
            <a:r>
              <a:rPr lang="es-EC" sz="3000" b="1" dirty="0">
                <a:solidFill>
                  <a:schemeClr val="bg1"/>
                </a:solidFill>
                <a:latin typeface="+mn-lt"/>
                <a:ea typeface="+mn-ea"/>
                <a:cs typeface="+mn-cs"/>
              </a:rPr>
              <a:t>¿Sabe usted de la mega feria de muebles que se realiza en el mes de diciembre cada año en Huambaló?</a:t>
            </a:r>
            <a:r>
              <a:rPr lang="es-ES" sz="3000" b="1" i="1" dirty="0">
                <a:solidFill>
                  <a:schemeClr val="bg1"/>
                </a:solidFill>
              </a:rPr>
              <a:t/>
            </a:r>
            <a:br>
              <a:rPr lang="es-ES" sz="3000" b="1" i="1" dirty="0">
                <a:solidFill>
                  <a:schemeClr val="bg1"/>
                </a:solidFill>
              </a:rPr>
            </a:br>
            <a:endParaRPr lang="es-ES" sz="3000" b="1" dirty="0">
              <a:solidFill>
                <a:schemeClr val="bg1"/>
              </a:solidFill>
            </a:endParaRPr>
          </a:p>
        </p:txBody>
      </p:sp>
    </p:spTree>
    <p:extLst>
      <p:ext uri="{BB962C8B-B14F-4D97-AF65-F5344CB8AC3E}">
        <p14:creationId xmlns:p14="http://schemas.microsoft.com/office/powerpoint/2010/main" val="3968536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3"/>
          <p:cNvPicPr>
            <a:picLocks/>
          </p:cNvPicPr>
          <p:nvPr/>
        </p:nvPicPr>
        <p:blipFill>
          <a:blip r:embed="rId2" cstate="print"/>
          <a:srcRect/>
          <a:stretch>
            <a:fillRect/>
          </a:stretch>
        </p:blipFill>
        <p:spPr bwMode="auto">
          <a:xfrm>
            <a:off x="474601" y="2298280"/>
            <a:ext cx="5504597" cy="4339989"/>
          </a:xfrm>
          <a:prstGeom prst="rect">
            <a:avLst/>
          </a:prstGeom>
          <a:noFill/>
          <a:ln w="9525">
            <a:noFill/>
            <a:miter lim="800000"/>
            <a:headEnd/>
            <a:tailEnd/>
          </a:ln>
        </p:spPr>
      </p:pic>
      <p:sp>
        <p:nvSpPr>
          <p:cNvPr id="6" name="Título 1"/>
          <p:cNvSpPr txBox="1">
            <a:spLocks/>
          </p:cNvSpPr>
          <p:nvPr/>
        </p:nvSpPr>
        <p:spPr>
          <a:xfrm>
            <a:off x="474601" y="766625"/>
            <a:ext cx="5374589" cy="12596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lnSpc>
                <a:spcPct val="100000"/>
              </a:lnSpc>
            </a:pPr>
            <a:r>
              <a:rPr lang="es-EC" sz="3000" b="1" dirty="0" smtClean="0">
                <a:solidFill>
                  <a:schemeClr val="bg1"/>
                </a:solidFill>
              </a:rPr>
              <a:t>¿Sería de su agrado que la feria de muebles de Huambaló le visite en su ciudad de residencia?</a:t>
            </a:r>
            <a:r>
              <a:rPr lang="es-ES" sz="2000" i="1" dirty="0" smtClean="0">
                <a:solidFill>
                  <a:schemeClr val="bg1"/>
                </a:solidFill>
              </a:rPr>
              <a:t/>
            </a:r>
            <a:br>
              <a:rPr lang="es-ES" sz="2000" i="1" dirty="0" smtClean="0">
                <a:solidFill>
                  <a:schemeClr val="bg1"/>
                </a:solidFill>
              </a:rPr>
            </a:br>
            <a:endParaRPr lang="es-ES" sz="2000" dirty="0">
              <a:solidFill>
                <a:schemeClr val="bg1"/>
              </a:solidFill>
            </a:endParaRPr>
          </a:p>
        </p:txBody>
      </p:sp>
      <p:pic>
        <p:nvPicPr>
          <p:cNvPr id="8" name="Marcador de contenido 3"/>
          <p:cNvPicPr>
            <a:picLocks noGrp="1"/>
          </p:cNvPicPr>
          <p:nvPr>
            <p:ph idx="1"/>
          </p:nvPr>
        </p:nvPicPr>
        <p:blipFill rotWithShape="1">
          <a:blip r:embed="rId3" cstate="print"/>
          <a:srcRect l="9020" r="5552"/>
          <a:stretch/>
        </p:blipFill>
        <p:spPr bwMode="auto">
          <a:xfrm>
            <a:off x="6309909" y="2298280"/>
            <a:ext cx="5610046" cy="4367283"/>
          </a:xfrm>
          <a:prstGeom prst="rect">
            <a:avLst/>
          </a:prstGeom>
          <a:noFill/>
          <a:ln>
            <a:noFill/>
          </a:ln>
          <a:extLst>
            <a:ext uri="{53640926-AAD7-44D8-BBD7-CCE9431645EC}">
              <a14:shadowObscured xmlns:a14="http://schemas.microsoft.com/office/drawing/2010/main"/>
            </a:ext>
          </a:extLst>
        </p:spPr>
      </p:pic>
      <p:sp>
        <p:nvSpPr>
          <p:cNvPr id="9" name="Título 1"/>
          <p:cNvSpPr>
            <a:spLocks noGrp="1"/>
          </p:cNvSpPr>
          <p:nvPr>
            <p:ph type="title"/>
          </p:nvPr>
        </p:nvSpPr>
        <p:spPr>
          <a:xfrm>
            <a:off x="6309909" y="478079"/>
            <a:ext cx="5610045" cy="1273854"/>
          </a:xfrm>
        </p:spPr>
        <p:txBody>
          <a:bodyPr>
            <a:normAutofit/>
          </a:bodyPr>
          <a:lstStyle/>
          <a:p>
            <a:pPr algn="ctr"/>
            <a:r>
              <a:rPr lang="es-EC" sz="3000" b="1" dirty="0">
                <a:solidFill>
                  <a:schemeClr val="bg1"/>
                </a:solidFill>
              </a:rPr>
              <a:t>Señale que forma de pago usted prefiere.</a:t>
            </a:r>
            <a:endParaRPr lang="es-ES" sz="3000" b="1" dirty="0">
              <a:solidFill>
                <a:schemeClr val="bg1"/>
              </a:solidFill>
            </a:endParaRPr>
          </a:p>
        </p:txBody>
      </p:sp>
    </p:spTree>
    <p:extLst>
      <p:ext uri="{BB962C8B-B14F-4D97-AF65-F5344CB8AC3E}">
        <p14:creationId xmlns:p14="http://schemas.microsoft.com/office/powerpoint/2010/main" val="36681244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3"/>
          <p:cNvPicPr>
            <a:picLocks/>
          </p:cNvPicPr>
          <p:nvPr/>
        </p:nvPicPr>
        <p:blipFill rotWithShape="1">
          <a:blip r:embed="rId2" cstate="print"/>
          <a:srcRect l="9838" t="6854" r="13559"/>
          <a:stretch/>
        </p:blipFill>
        <p:spPr bwMode="auto">
          <a:xfrm>
            <a:off x="433658" y="2179548"/>
            <a:ext cx="5363570" cy="4367283"/>
          </a:xfrm>
          <a:prstGeom prst="rect">
            <a:avLst/>
          </a:prstGeom>
          <a:noFill/>
          <a:ln>
            <a:noFill/>
          </a:ln>
          <a:extLst>
            <a:ext uri="{53640926-AAD7-44D8-BBD7-CCE9431645EC}">
              <a14:shadowObscured xmlns:a14="http://schemas.microsoft.com/office/drawing/2010/main"/>
            </a:ext>
          </a:extLst>
        </p:spPr>
      </p:pic>
      <p:sp>
        <p:nvSpPr>
          <p:cNvPr id="6" name="Título 1"/>
          <p:cNvSpPr txBox="1">
            <a:spLocks/>
          </p:cNvSpPr>
          <p:nvPr/>
        </p:nvSpPr>
        <p:spPr>
          <a:xfrm>
            <a:off x="-39580" y="436727"/>
            <a:ext cx="5352831" cy="12611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s-EC" sz="3000" b="1" dirty="0" smtClean="0">
                <a:solidFill>
                  <a:schemeClr val="bg1"/>
                </a:solidFill>
              </a:rPr>
              <a:t>Según su satisfacción, las instalaciones de  la feria del mueble son:</a:t>
            </a:r>
            <a:endParaRPr lang="es-ES" sz="3000" b="1" dirty="0">
              <a:solidFill>
                <a:schemeClr val="bg1"/>
              </a:solidFill>
            </a:endParaRPr>
          </a:p>
        </p:txBody>
      </p:sp>
      <p:pic>
        <p:nvPicPr>
          <p:cNvPr id="8" name="Marcador de contenido 3"/>
          <p:cNvPicPr>
            <a:picLocks noGrp="1"/>
          </p:cNvPicPr>
          <p:nvPr>
            <p:ph idx="1"/>
          </p:nvPr>
        </p:nvPicPr>
        <p:blipFill rotWithShape="1">
          <a:blip r:embed="rId3" cstate="print"/>
          <a:srcRect l="6128" t="6786" r="6059"/>
          <a:stretch/>
        </p:blipFill>
        <p:spPr bwMode="auto">
          <a:xfrm>
            <a:off x="6149340" y="2179548"/>
            <a:ext cx="5500047" cy="4378321"/>
          </a:xfrm>
          <a:prstGeom prst="rect">
            <a:avLst/>
          </a:prstGeom>
          <a:noFill/>
          <a:ln>
            <a:noFill/>
          </a:ln>
          <a:extLst>
            <a:ext uri="{53640926-AAD7-44D8-BBD7-CCE9431645EC}">
              <a14:shadowObscured xmlns:a14="http://schemas.microsoft.com/office/drawing/2010/main"/>
            </a:ext>
          </a:extLst>
        </p:spPr>
      </p:pic>
      <p:sp>
        <p:nvSpPr>
          <p:cNvPr id="9" name="Título 1"/>
          <p:cNvSpPr>
            <a:spLocks noGrp="1"/>
          </p:cNvSpPr>
          <p:nvPr>
            <p:ph type="title"/>
          </p:nvPr>
        </p:nvSpPr>
        <p:spPr>
          <a:xfrm>
            <a:off x="5404693" y="436727"/>
            <a:ext cx="6336134" cy="1478570"/>
          </a:xfrm>
        </p:spPr>
        <p:txBody>
          <a:bodyPr>
            <a:normAutofit fontScale="90000"/>
          </a:bodyPr>
          <a:lstStyle/>
          <a:p>
            <a:pPr algn="ctr"/>
            <a:r>
              <a:rPr lang="es-EC" sz="3300" b="1" dirty="0" smtClean="0">
                <a:solidFill>
                  <a:schemeClr val="bg1"/>
                </a:solidFill>
              </a:rPr>
              <a:t>califique </a:t>
            </a:r>
            <a:r>
              <a:rPr lang="es-EC" sz="3300" b="1" dirty="0">
                <a:solidFill>
                  <a:schemeClr val="bg1"/>
                </a:solidFill>
              </a:rPr>
              <a:t>su nivel de satisfacción en cuanto a la atención de </a:t>
            </a:r>
            <a:r>
              <a:rPr lang="es-EC" sz="3300" b="1" dirty="0" smtClean="0">
                <a:solidFill>
                  <a:schemeClr val="bg1"/>
                </a:solidFill>
              </a:rPr>
              <a:t>los Vendedores </a:t>
            </a:r>
            <a:r>
              <a:rPr lang="es-EC" sz="3300" b="1" dirty="0">
                <a:solidFill>
                  <a:schemeClr val="bg1"/>
                </a:solidFill>
              </a:rPr>
              <a:t>de la feria de muebles</a:t>
            </a:r>
            <a:endParaRPr lang="es-ES" sz="3300" b="1" dirty="0">
              <a:solidFill>
                <a:schemeClr val="bg1"/>
              </a:solidFill>
            </a:endParaRPr>
          </a:p>
        </p:txBody>
      </p:sp>
    </p:spTree>
    <p:extLst>
      <p:ext uri="{BB962C8B-B14F-4D97-AF65-F5344CB8AC3E}">
        <p14:creationId xmlns:p14="http://schemas.microsoft.com/office/powerpoint/2010/main" val="1250444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31473" y="99390"/>
            <a:ext cx="9905998" cy="997156"/>
          </a:xfrm>
        </p:spPr>
        <p:txBody>
          <a:bodyPr/>
          <a:lstStyle/>
          <a:p>
            <a:pPr algn="ctr"/>
            <a:r>
              <a:rPr lang="es-ES" dirty="0" smtClean="0">
                <a:solidFill>
                  <a:schemeClr val="bg1"/>
                </a:solidFill>
              </a:rPr>
              <a:t>Justificación</a:t>
            </a:r>
            <a:endParaRPr lang="es-ES" dirty="0">
              <a:solidFill>
                <a:schemeClr val="bg1"/>
              </a:solidFill>
            </a:endParaRPr>
          </a:p>
        </p:txBody>
      </p:sp>
      <p:sp>
        <p:nvSpPr>
          <p:cNvPr id="3" name="Marcador de contenido 2"/>
          <p:cNvSpPr>
            <a:spLocks noGrp="1"/>
          </p:cNvSpPr>
          <p:nvPr>
            <p:ph idx="1"/>
          </p:nvPr>
        </p:nvSpPr>
        <p:spPr>
          <a:xfrm>
            <a:off x="579918" y="1096546"/>
            <a:ext cx="11009108" cy="5522915"/>
          </a:xfrm>
        </p:spPr>
        <p:txBody>
          <a:bodyPr>
            <a:normAutofit fontScale="85000" lnSpcReduction="10000"/>
          </a:bodyPr>
          <a:lstStyle/>
          <a:p>
            <a:pPr algn="just"/>
            <a:r>
              <a:rPr lang="es-EC" dirty="0">
                <a:solidFill>
                  <a:schemeClr val="bg1"/>
                </a:solidFill>
              </a:rPr>
              <a:t>La gran diversidad cultural que posee Ecuador, ha permitido que las cuatro regiones se  encuentren consolidadas y unidas en una identidad que las caracteriza. Las habilidades de los pobladores expresan creatividad, conocimiento y legados que han pasado de generación en generación; aprovechando la gran variedad de materiales en diferentes zonas del territorio </a:t>
            </a:r>
            <a:r>
              <a:rPr lang="es-EC" dirty="0" smtClean="0">
                <a:solidFill>
                  <a:schemeClr val="bg1"/>
                </a:solidFill>
              </a:rPr>
              <a:t>ecuatoriano.</a:t>
            </a:r>
          </a:p>
          <a:p>
            <a:pPr algn="just"/>
            <a:r>
              <a:rPr lang="es-EC" dirty="0" smtClean="0">
                <a:solidFill>
                  <a:schemeClr val="bg1"/>
                </a:solidFill>
              </a:rPr>
              <a:t>En </a:t>
            </a:r>
            <a:r>
              <a:rPr lang="es-EC" dirty="0">
                <a:solidFill>
                  <a:schemeClr val="bg1"/>
                </a:solidFill>
              </a:rPr>
              <a:t>la parroquia de Huambaló se puede </a:t>
            </a:r>
            <a:r>
              <a:rPr lang="es-EC" dirty="0" smtClean="0">
                <a:solidFill>
                  <a:schemeClr val="bg1"/>
                </a:solidFill>
              </a:rPr>
              <a:t>encontrar </a:t>
            </a:r>
            <a:r>
              <a:rPr lang="es-EC" dirty="0">
                <a:solidFill>
                  <a:schemeClr val="bg1"/>
                </a:solidFill>
              </a:rPr>
              <a:t>variedad de artesanías pero lo más destacado es el trabajo realizado en madera. Esto ha permitido que muchas personas acudan hasta esta parroquia con el fin de realizar Turismo de compras </a:t>
            </a:r>
            <a:r>
              <a:rPr lang="es-EC" dirty="0" smtClean="0">
                <a:solidFill>
                  <a:schemeClr val="bg1"/>
                </a:solidFill>
              </a:rPr>
              <a:t>que ha </a:t>
            </a:r>
            <a:r>
              <a:rPr lang="es-EC" dirty="0">
                <a:solidFill>
                  <a:schemeClr val="bg1"/>
                </a:solidFill>
              </a:rPr>
              <a:t>surgido como un componente de la experiencia de viajar, lo cual puede ser un factor que motiva a que las personas visiten un determinado lugar. </a:t>
            </a:r>
            <a:endParaRPr lang="es-EC" dirty="0" smtClean="0">
              <a:solidFill>
                <a:schemeClr val="bg1"/>
              </a:solidFill>
            </a:endParaRPr>
          </a:p>
          <a:p>
            <a:pPr algn="just"/>
            <a:r>
              <a:rPr lang="es-EC" dirty="0">
                <a:solidFill>
                  <a:schemeClr val="bg1"/>
                </a:solidFill>
              </a:rPr>
              <a:t>El Centro Artesanal Huambaló (CENARHU), fue creado para apoyar a los carpinteros que desarrollan sus actividades en esta parroquia y ofrece de forma permanente su apoyo al grupo de artesanos que se encuentran asociados, con conocimientos que les permite aplicar en sus trabajos, técnicas que impriman terminados que garanticen calidad en sus productos finales.  El centro artesanal ha logrado organizar varias exposiciones en la parroquia invitando a propios y extraños a apreciar la innovación y calidad que ofrecen los artesanos a través de sus trabajos. </a:t>
            </a:r>
            <a:endParaRPr lang="es-ES" dirty="0">
              <a:solidFill>
                <a:schemeClr val="bg1"/>
              </a:solidFill>
            </a:endParaRPr>
          </a:p>
        </p:txBody>
      </p:sp>
    </p:spTree>
    <p:extLst>
      <p:ext uri="{BB962C8B-B14F-4D97-AF65-F5344CB8AC3E}">
        <p14:creationId xmlns:p14="http://schemas.microsoft.com/office/powerpoint/2010/main" val="21087237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020" y="897107"/>
            <a:ext cx="5776756" cy="1110080"/>
          </a:xfrm>
        </p:spPr>
        <p:txBody>
          <a:bodyPr>
            <a:noAutofit/>
          </a:bodyPr>
          <a:lstStyle/>
          <a:p>
            <a:pPr algn="ctr">
              <a:lnSpc>
                <a:spcPct val="100000"/>
              </a:lnSpc>
            </a:pPr>
            <a:r>
              <a:rPr lang="es-EC" sz="3000" b="1" dirty="0">
                <a:solidFill>
                  <a:schemeClr val="bg1"/>
                </a:solidFill>
              </a:rPr>
              <a:t>Califique su nivel de satisfacción relacionado con  la calidad del producto de la feria de muebles de Huambaló</a:t>
            </a:r>
            <a:endParaRPr lang="es-ES" sz="3000" b="1" dirty="0">
              <a:solidFill>
                <a:schemeClr val="bg1"/>
              </a:solidFill>
            </a:endParaRPr>
          </a:p>
        </p:txBody>
      </p:sp>
      <p:pic>
        <p:nvPicPr>
          <p:cNvPr id="4" name="Marcador de contenido 3"/>
          <p:cNvPicPr>
            <a:picLocks noGrp="1"/>
          </p:cNvPicPr>
          <p:nvPr>
            <p:ph idx="1"/>
          </p:nvPr>
        </p:nvPicPr>
        <p:blipFill rotWithShape="1">
          <a:blip r:embed="rId2" cstate="print"/>
          <a:srcRect t="6735"/>
          <a:stretch/>
        </p:blipFill>
        <p:spPr bwMode="auto">
          <a:xfrm>
            <a:off x="364402" y="2743200"/>
            <a:ext cx="5572374" cy="3905127"/>
          </a:xfrm>
          <a:prstGeom prst="rect">
            <a:avLst/>
          </a:prstGeom>
          <a:noFill/>
          <a:ln w="9525">
            <a:noFill/>
            <a:miter lim="800000"/>
            <a:headEnd/>
            <a:tailEnd/>
          </a:ln>
        </p:spPr>
      </p:pic>
      <p:pic>
        <p:nvPicPr>
          <p:cNvPr id="5" name="Marcador de contenido 3"/>
          <p:cNvPicPr>
            <a:picLocks/>
          </p:cNvPicPr>
          <p:nvPr/>
        </p:nvPicPr>
        <p:blipFill rotWithShape="1">
          <a:blip r:embed="rId3" cstate="print"/>
          <a:srcRect t="8938"/>
          <a:stretch/>
        </p:blipFill>
        <p:spPr bwMode="auto">
          <a:xfrm>
            <a:off x="6127845" y="2720340"/>
            <a:ext cx="5713636" cy="3905127"/>
          </a:xfrm>
          <a:prstGeom prst="rect">
            <a:avLst/>
          </a:prstGeom>
          <a:noFill/>
          <a:ln w="9525">
            <a:noFill/>
            <a:miter lim="800000"/>
            <a:headEnd/>
            <a:tailEnd/>
          </a:ln>
        </p:spPr>
      </p:pic>
      <p:sp>
        <p:nvSpPr>
          <p:cNvPr id="6" name="Título 1"/>
          <p:cNvSpPr txBox="1">
            <a:spLocks/>
          </p:cNvSpPr>
          <p:nvPr/>
        </p:nvSpPr>
        <p:spPr>
          <a:xfrm>
            <a:off x="6127845" y="981217"/>
            <a:ext cx="5887645" cy="15151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lnSpc>
                <a:spcPct val="100000"/>
              </a:lnSpc>
            </a:pPr>
            <a:r>
              <a:rPr lang="es-EC" sz="3000" b="1" dirty="0" smtClean="0">
                <a:solidFill>
                  <a:schemeClr val="bg1"/>
                </a:solidFill>
              </a:rPr>
              <a:t>¿Cuál es el nivel de satisfacción de sus necesidades en cuanto a la variedad de productos que observó en la feria?</a:t>
            </a:r>
            <a:r>
              <a:rPr lang="es-ES" sz="3000" i="1" dirty="0" smtClean="0">
                <a:solidFill>
                  <a:schemeClr val="bg1"/>
                </a:solidFill>
              </a:rPr>
              <a:t/>
            </a:r>
            <a:br>
              <a:rPr lang="es-ES" sz="3000" i="1" dirty="0" smtClean="0">
                <a:solidFill>
                  <a:schemeClr val="bg1"/>
                </a:solidFill>
              </a:rPr>
            </a:br>
            <a:endParaRPr lang="es-ES" sz="3000" dirty="0">
              <a:solidFill>
                <a:schemeClr val="bg1"/>
              </a:solidFill>
            </a:endParaRPr>
          </a:p>
        </p:txBody>
      </p:sp>
    </p:spTree>
    <p:extLst>
      <p:ext uri="{BB962C8B-B14F-4D97-AF65-F5344CB8AC3E}">
        <p14:creationId xmlns:p14="http://schemas.microsoft.com/office/powerpoint/2010/main" val="23154973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6105" y="161318"/>
            <a:ext cx="11290852" cy="1478570"/>
          </a:xfrm>
        </p:spPr>
        <p:txBody>
          <a:bodyPr>
            <a:normAutofit fontScale="90000"/>
          </a:bodyPr>
          <a:lstStyle/>
          <a:p>
            <a:pPr algn="just"/>
            <a:r>
              <a:rPr lang="es-EC" b="1" dirty="0">
                <a:solidFill>
                  <a:schemeClr val="bg1"/>
                </a:solidFill>
              </a:rPr>
              <a:t>¿Cuál es su nivel de satisfacción en cuanto a los precios de los diferentes productos de la feria de muebles?</a:t>
            </a:r>
            <a:endParaRPr lang="es-ES" b="1" dirty="0">
              <a:solidFill>
                <a:schemeClr val="bg1"/>
              </a:solidFill>
            </a:endParaRPr>
          </a:p>
        </p:txBody>
      </p:sp>
      <p:pic>
        <p:nvPicPr>
          <p:cNvPr id="4" name="Marcador de contenido 3"/>
          <p:cNvPicPr>
            <a:picLocks noGrp="1"/>
          </p:cNvPicPr>
          <p:nvPr>
            <p:ph idx="1"/>
          </p:nvPr>
        </p:nvPicPr>
        <p:blipFill>
          <a:blip r:embed="rId2" cstate="print"/>
          <a:srcRect/>
          <a:stretch>
            <a:fillRect/>
          </a:stretch>
        </p:blipFill>
        <p:spPr bwMode="auto">
          <a:xfrm>
            <a:off x="1866439" y="1777048"/>
            <a:ext cx="8629552" cy="4780790"/>
          </a:xfrm>
          <a:prstGeom prst="rect">
            <a:avLst/>
          </a:prstGeom>
          <a:noFill/>
          <a:ln w="9525">
            <a:noFill/>
            <a:miter lim="800000"/>
            <a:headEnd/>
            <a:tailEnd/>
          </a:ln>
        </p:spPr>
      </p:pic>
    </p:spTree>
    <p:extLst>
      <p:ext uri="{BB962C8B-B14F-4D97-AF65-F5344CB8AC3E}">
        <p14:creationId xmlns:p14="http://schemas.microsoft.com/office/powerpoint/2010/main" val="1353522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2" y="363414"/>
            <a:ext cx="9905998" cy="1246723"/>
          </a:xfrm>
        </p:spPr>
        <p:txBody>
          <a:bodyPr>
            <a:normAutofit fontScale="90000"/>
          </a:bodyPr>
          <a:lstStyle/>
          <a:p>
            <a:pPr algn="ctr"/>
            <a:r>
              <a:rPr lang="es-EC" b="1" dirty="0" smtClean="0">
                <a:solidFill>
                  <a:schemeClr val="bg1"/>
                </a:solidFill>
              </a:rPr>
              <a:t>Análisis bivariado</a:t>
            </a:r>
            <a:br>
              <a:rPr lang="es-EC" b="1" dirty="0" smtClean="0">
                <a:solidFill>
                  <a:schemeClr val="bg1"/>
                </a:solidFill>
              </a:rPr>
            </a:br>
            <a:r>
              <a:rPr lang="es-EC" b="1" dirty="0">
                <a:solidFill>
                  <a:schemeClr val="bg1"/>
                </a:solidFill>
              </a:rPr>
              <a:t/>
            </a:r>
            <a:br>
              <a:rPr lang="es-EC" b="1" dirty="0">
                <a:solidFill>
                  <a:schemeClr val="bg1"/>
                </a:solidFill>
              </a:rPr>
            </a:br>
            <a:endParaRPr lang="es-ES" b="1" dirty="0">
              <a:solidFill>
                <a:schemeClr val="bg1"/>
              </a:solidFill>
            </a:endParaRPr>
          </a:p>
        </p:txBody>
      </p:sp>
      <p:pic>
        <p:nvPicPr>
          <p:cNvPr id="6" name="Marcador de contenido 5"/>
          <p:cNvPicPr>
            <a:picLocks noGrp="1" noChangeAspect="1"/>
          </p:cNvPicPr>
          <p:nvPr>
            <p:ph idx="1"/>
          </p:nvPr>
        </p:nvPicPr>
        <p:blipFill rotWithShape="1">
          <a:blip r:embed="rId2"/>
          <a:srcRect l="38988" t="35100" r="28096" b="34985"/>
          <a:stretch/>
        </p:blipFill>
        <p:spPr>
          <a:xfrm>
            <a:off x="6496334" y="1425472"/>
            <a:ext cx="5331786" cy="4936556"/>
          </a:xfrm>
          <a:prstGeom prst="rect">
            <a:avLst/>
          </a:prstGeom>
        </p:spPr>
      </p:pic>
      <p:sp>
        <p:nvSpPr>
          <p:cNvPr id="3" name="Rectángulo 2"/>
          <p:cNvSpPr/>
          <p:nvPr/>
        </p:nvSpPr>
        <p:spPr>
          <a:xfrm>
            <a:off x="8332679" y="870853"/>
            <a:ext cx="3549370" cy="584775"/>
          </a:xfrm>
          <a:prstGeom prst="rect">
            <a:avLst/>
          </a:prstGeom>
        </p:spPr>
        <p:txBody>
          <a:bodyPr wrap="none">
            <a:spAutoFit/>
          </a:bodyPr>
          <a:lstStyle/>
          <a:p>
            <a:r>
              <a:rPr lang="es-EC" sz="3200" b="1" dirty="0" smtClean="0">
                <a:solidFill>
                  <a:schemeClr val="bg1"/>
                </a:solidFill>
              </a:rPr>
              <a:t>TABLA CRUZADA</a:t>
            </a:r>
            <a:endParaRPr lang="es-ES" sz="3200" dirty="0">
              <a:solidFill>
                <a:schemeClr val="bg1"/>
              </a:solidFill>
            </a:endParaRPr>
          </a:p>
        </p:txBody>
      </p:sp>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553420" y="1425472"/>
            <a:ext cx="5540991" cy="4936556"/>
          </a:xfrm>
          <a:prstGeom prst="rect">
            <a:avLst/>
          </a:prstGeom>
          <a:noFill/>
          <a:ln>
            <a:noFill/>
          </a:ln>
        </p:spPr>
      </p:pic>
      <p:sp>
        <p:nvSpPr>
          <p:cNvPr id="7" name="Rectángulo 6"/>
          <p:cNvSpPr/>
          <p:nvPr/>
        </p:nvSpPr>
        <p:spPr>
          <a:xfrm>
            <a:off x="1483778" y="870853"/>
            <a:ext cx="2039341" cy="584775"/>
          </a:xfrm>
          <a:prstGeom prst="rect">
            <a:avLst/>
          </a:prstGeom>
        </p:spPr>
        <p:txBody>
          <a:bodyPr wrap="none">
            <a:spAutoFit/>
          </a:bodyPr>
          <a:lstStyle/>
          <a:p>
            <a:r>
              <a:rPr lang="es-EC" sz="3200" b="1" dirty="0" smtClean="0">
                <a:solidFill>
                  <a:schemeClr val="bg1"/>
                </a:solidFill>
              </a:rPr>
              <a:t>GRÁFICO</a:t>
            </a:r>
            <a:r>
              <a:rPr lang="es-EC" b="1" dirty="0" smtClean="0">
                <a:solidFill>
                  <a:schemeClr val="bg1"/>
                </a:solidFill>
              </a:rPr>
              <a:t> </a:t>
            </a:r>
            <a:endParaRPr lang="es-ES" dirty="0">
              <a:solidFill>
                <a:schemeClr val="bg1"/>
              </a:solidFill>
            </a:endParaRPr>
          </a:p>
        </p:txBody>
      </p:sp>
    </p:spTree>
    <p:extLst>
      <p:ext uri="{BB962C8B-B14F-4D97-AF65-F5344CB8AC3E}">
        <p14:creationId xmlns:p14="http://schemas.microsoft.com/office/powerpoint/2010/main" val="3033568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732818"/>
            <a:ext cx="9905998" cy="1478570"/>
          </a:xfrm>
        </p:spPr>
        <p:txBody>
          <a:bodyPr>
            <a:normAutofit fontScale="90000"/>
          </a:bodyPr>
          <a:lstStyle/>
          <a:p>
            <a:pPr algn="just"/>
            <a:r>
              <a:rPr lang="es-EC" b="1" dirty="0">
                <a:solidFill>
                  <a:schemeClr val="bg1"/>
                </a:solidFill>
              </a:rPr>
              <a:t>¿Por qué medio de información conoce usted la parroquia de  Huambaló?*¿Sabe usted de la mega feria de muebles que se realiza en el mes de diciembre cada año en Huambaló?</a:t>
            </a:r>
            <a:r>
              <a:rPr lang="es-ES" dirty="0">
                <a:solidFill>
                  <a:schemeClr val="bg1"/>
                </a:solidFill>
              </a:rPr>
              <a:t/>
            </a:r>
            <a:br>
              <a:rPr lang="es-ES" dirty="0">
                <a:solidFill>
                  <a:schemeClr val="bg1"/>
                </a:solidFill>
              </a:rPr>
            </a:br>
            <a:endParaRPr lang="es-ES" dirty="0">
              <a:solidFill>
                <a:schemeClr val="bg1"/>
              </a:solidFill>
            </a:endParaRPr>
          </a:p>
        </p:txBody>
      </p:sp>
      <p:pic>
        <p:nvPicPr>
          <p:cNvPr id="6" name="Imagen 5"/>
          <p:cNvPicPr>
            <a:picLocks noChangeAspect="1"/>
          </p:cNvPicPr>
          <p:nvPr/>
        </p:nvPicPr>
        <p:blipFill rotWithShape="1">
          <a:blip r:embed="rId2"/>
          <a:srcRect l="38866" t="30578" r="32704" b="50220"/>
          <a:stretch/>
        </p:blipFill>
        <p:spPr>
          <a:xfrm>
            <a:off x="1141413" y="2438257"/>
            <a:ext cx="9905998" cy="3899510"/>
          </a:xfrm>
          <a:prstGeom prst="rect">
            <a:avLst/>
          </a:prstGeom>
        </p:spPr>
      </p:pic>
    </p:spTree>
    <p:extLst>
      <p:ext uri="{BB962C8B-B14F-4D97-AF65-F5344CB8AC3E}">
        <p14:creationId xmlns:p14="http://schemas.microsoft.com/office/powerpoint/2010/main" val="37406413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63201" y="347231"/>
            <a:ext cx="4162108" cy="1478570"/>
          </a:xfrm>
        </p:spPr>
        <p:txBody>
          <a:bodyPr/>
          <a:lstStyle/>
          <a:p>
            <a:r>
              <a:rPr lang="es-EC" b="1" dirty="0">
                <a:solidFill>
                  <a:schemeClr val="bg1"/>
                </a:solidFill>
              </a:rPr>
              <a:t>Tabla cruzada</a:t>
            </a:r>
            <a:endParaRPr lang="es-ES" dirty="0">
              <a:solidFill>
                <a:schemeClr val="bg1"/>
              </a:solidFill>
            </a:endParaRPr>
          </a:p>
        </p:txBody>
      </p:sp>
      <p:pic>
        <p:nvPicPr>
          <p:cNvPr id="4" name="Marcador de contenido 3"/>
          <p:cNvPicPr>
            <a:picLocks noGrp="1" noChangeAspect="1"/>
          </p:cNvPicPr>
          <p:nvPr>
            <p:ph idx="1"/>
          </p:nvPr>
        </p:nvPicPr>
        <p:blipFill rotWithShape="1">
          <a:blip r:embed="rId2"/>
          <a:srcRect l="39040" t="40320" r="17998" b="19831"/>
          <a:stretch/>
        </p:blipFill>
        <p:spPr>
          <a:xfrm>
            <a:off x="5668886" y="1463040"/>
            <a:ext cx="6350739" cy="4892040"/>
          </a:xfrm>
          <a:prstGeom prst="rect">
            <a:avLst/>
          </a:prstGeom>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412461" y="1463040"/>
            <a:ext cx="5082509" cy="4892040"/>
          </a:xfrm>
          <a:prstGeom prst="rect">
            <a:avLst/>
          </a:prstGeom>
          <a:noFill/>
          <a:ln>
            <a:noFill/>
          </a:ln>
        </p:spPr>
      </p:pic>
      <p:sp>
        <p:nvSpPr>
          <p:cNvPr id="6" name="Título 1"/>
          <p:cNvSpPr txBox="1">
            <a:spLocks/>
          </p:cNvSpPr>
          <p:nvPr/>
        </p:nvSpPr>
        <p:spPr>
          <a:xfrm>
            <a:off x="1506777" y="386788"/>
            <a:ext cx="416210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EC" b="1" dirty="0" smtClean="0">
                <a:solidFill>
                  <a:schemeClr val="bg1"/>
                </a:solidFill>
              </a:rPr>
              <a:t>GRÁFICO</a:t>
            </a:r>
            <a:endParaRPr lang="es-ES" dirty="0">
              <a:solidFill>
                <a:schemeClr val="bg1"/>
              </a:solidFill>
            </a:endParaRPr>
          </a:p>
        </p:txBody>
      </p:sp>
    </p:spTree>
    <p:extLst>
      <p:ext uri="{BB962C8B-B14F-4D97-AF65-F5344CB8AC3E}">
        <p14:creationId xmlns:p14="http://schemas.microsoft.com/office/powerpoint/2010/main" val="3697654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8798" y="658275"/>
            <a:ext cx="10865057" cy="1478570"/>
          </a:xfrm>
        </p:spPr>
        <p:txBody>
          <a:bodyPr>
            <a:normAutofit fontScale="90000"/>
          </a:bodyPr>
          <a:lstStyle/>
          <a:p>
            <a:pPr algn="just"/>
            <a:r>
              <a:rPr lang="es-EC" b="1" dirty="0">
                <a:solidFill>
                  <a:schemeClr val="bg1"/>
                </a:solidFill>
              </a:rPr>
              <a:t>Califique su nivel de satisfacción relacionado con  la calidad del producto de la feria de muebles de Huambaló* ¿Cuál es su nivel de satisfacción en cuanto a los precios de los diferentes productos de la feria de muebles?</a:t>
            </a:r>
            <a:endParaRPr lang="es-ES" b="1" dirty="0">
              <a:solidFill>
                <a:schemeClr val="bg1"/>
              </a:solidFill>
            </a:endParaRPr>
          </a:p>
        </p:txBody>
      </p:sp>
      <p:pic>
        <p:nvPicPr>
          <p:cNvPr id="4" name="Marcador de contenido 3"/>
          <p:cNvPicPr>
            <a:picLocks noGrp="1" noChangeAspect="1"/>
          </p:cNvPicPr>
          <p:nvPr>
            <p:ph idx="1"/>
          </p:nvPr>
        </p:nvPicPr>
        <p:blipFill rotWithShape="1">
          <a:blip r:embed="rId2"/>
          <a:srcRect l="38948" t="33442" r="27150" b="49981"/>
          <a:stretch/>
        </p:blipFill>
        <p:spPr>
          <a:xfrm>
            <a:off x="878798" y="2763078"/>
            <a:ext cx="10339830" cy="3518452"/>
          </a:xfrm>
          <a:prstGeom prst="rect">
            <a:avLst/>
          </a:prstGeom>
        </p:spPr>
      </p:pic>
    </p:spTree>
    <p:extLst>
      <p:ext uri="{BB962C8B-B14F-4D97-AF65-F5344CB8AC3E}">
        <p14:creationId xmlns:p14="http://schemas.microsoft.com/office/powerpoint/2010/main" val="2833624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8798" y="658275"/>
            <a:ext cx="10865057" cy="1156878"/>
          </a:xfrm>
        </p:spPr>
        <p:txBody>
          <a:bodyPr>
            <a:normAutofit fontScale="90000"/>
          </a:bodyPr>
          <a:lstStyle/>
          <a:p>
            <a:pPr algn="just">
              <a:lnSpc>
                <a:spcPct val="100000"/>
              </a:lnSpc>
            </a:pPr>
            <a:r>
              <a:rPr lang="es-EC" sz="3100" cap="none" dirty="0" smtClean="0">
                <a:solidFill>
                  <a:schemeClr val="bg1"/>
                </a:solidFill>
              </a:rPr>
              <a:t>De acuerdo a lo señalado en el análisis </a:t>
            </a:r>
            <a:r>
              <a:rPr lang="es-EC" sz="3100" cap="none" dirty="0">
                <a:solidFill>
                  <a:schemeClr val="bg1"/>
                </a:solidFill>
              </a:rPr>
              <a:t>desarrollado </a:t>
            </a:r>
            <a:r>
              <a:rPr lang="es-EC" sz="3100" cap="none" dirty="0" smtClean="0">
                <a:solidFill>
                  <a:schemeClr val="bg1"/>
                </a:solidFill>
              </a:rPr>
              <a:t>anteriormente con las tablas y gráficos, determinamos que:</a:t>
            </a:r>
            <a:r>
              <a:rPr lang="es-EC" sz="3100" cap="none" dirty="0">
                <a:solidFill>
                  <a:schemeClr val="bg1"/>
                </a:solidFill>
              </a:rPr>
              <a:t/>
            </a:r>
            <a:br>
              <a:rPr lang="es-EC" sz="3100" cap="none" dirty="0">
                <a:solidFill>
                  <a:schemeClr val="bg1"/>
                </a:solidFill>
              </a:rPr>
            </a:br>
            <a:r>
              <a:rPr lang="es-EC" sz="3100" cap="none" dirty="0" smtClean="0">
                <a:solidFill>
                  <a:schemeClr val="bg1"/>
                </a:solidFill>
              </a:rPr>
              <a:t/>
            </a:r>
            <a:br>
              <a:rPr lang="es-EC" sz="3100" cap="none" dirty="0" smtClean="0">
                <a:solidFill>
                  <a:schemeClr val="bg1"/>
                </a:solidFill>
              </a:rPr>
            </a:br>
            <a:endParaRPr lang="es-ES" sz="3100" cap="none" dirty="0">
              <a:solidFill>
                <a:schemeClr val="bg1"/>
              </a:solidFill>
            </a:endParaRPr>
          </a:p>
        </p:txBody>
      </p:sp>
      <p:sp>
        <p:nvSpPr>
          <p:cNvPr id="5" name="Rectángulo 4"/>
          <p:cNvSpPr/>
          <p:nvPr/>
        </p:nvSpPr>
        <p:spPr>
          <a:xfrm>
            <a:off x="878797" y="4232121"/>
            <a:ext cx="10865057" cy="2523768"/>
          </a:xfrm>
          <a:prstGeom prst="rect">
            <a:avLst/>
          </a:prstGeom>
        </p:spPr>
        <p:txBody>
          <a:bodyPr wrap="square">
            <a:spAutoFit/>
          </a:bodyPr>
          <a:lstStyle/>
          <a:p>
            <a:pPr marL="285750" indent="-285750" algn="just">
              <a:buFont typeface="Wingdings" panose="05000000000000000000" pitchFamily="2" charset="2"/>
              <a:buChar char="v"/>
            </a:pPr>
            <a:r>
              <a:rPr lang="es-EC" sz="2800" dirty="0">
                <a:solidFill>
                  <a:schemeClr val="bg1"/>
                </a:solidFill>
              </a:rPr>
              <a:t>Además, en la segunda prueba aceptamos la hipótesis nula en donde se confirma la relación que existe entre  la satisfacción relacionada con  la calidad del producto y la satisfacción en cuanto a los precios de los diferentes productos de la feria de muebles de Huambaló.</a:t>
            </a:r>
            <a:r>
              <a:rPr lang="es-EC" b="1" dirty="0">
                <a:solidFill>
                  <a:schemeClr val="bg1"/>
                </a:solidFill>
              </a:rPr>
              <a:t/>
            </a:r>
            <a:br>
              <a:rPr lang="es-EC" b="1" dirty="0">
                <a:solidFill>
                  <a:schemeClr val="bg1"/>
                </a:solidFill>
              </a:rPr>
            </a:br>
            <a:endParaRPr lang="es-ES" dirty="0">
              <a:solidFill>
                <a:schemeClr val="bg1"/>
              </a:solidFill>
            </a:endParaRPr>
          </a:p>
        </p:txBody>
      </p:sp>
      <p:sp>
        <p:nvSpPr>
          <p:cNvPr id="6" name="Rectángulo 5"/>
          <p:cNvSpPr/>
          <p:nvPr/>
        </p:nvSpPr>
        <p:spPr>
          <a:xfrm>
            <a:off x="878798" y="1405721"/>
            <a:ext cx="10865057" cy="3231654"/>
          </a:xfrm>
          <a:prstGeom prst="rect">
            <a:avLst/>
          </a:prstGeom>
        </p:spPr>
        <p:txBody>
          <a:bodyPr wrap="square">
            <a:spAutoFit/>
          </a:bodyPr>
          <a:lstStyle/>
          <a:p>
            <a:pPr marL="285750" indent="-285750" algn="just">
              <a:buFont typeface="Wingdings" panose="05000000000000000000" pitchFamily="2" charset="2"/>
              <a:buChar char="v"/>
            </a:pPr>
            <a:r>
              <a:rPr lang="es-EC" sz="2800" dirty="0">
                <a:solidFill>
                  <a:schemeClr val="bg1"/>
                </a:solidFill>
              </a:rPr>
              <a:t>Se acepta la </a:t>
            </a:r>
            <a:r>
              <a:rPr lang="es-EC" sz="2800" dirty="0" smtClean="0">
                <a:solidFill>
                  <a:schemeClr val="bg1"/>
                </a:solidFill>
              </a:rPr>
              <a:t>primera hipótesis </a:t>
            </a:r>
            <a:r>
              <a:rPr lang="es-EC" sz="2800" dirty="0">
                <a:solidFill>
                  <a:schemeClr val="bg1"/>
                </a:solidFill>
              </a:rPr>
              <a:t>nula, ya que, si existe relación entre el medio de información a través del cual las personas conocen de Huambaló y la promoción que  existe de la feria que se realiza en el mes de diciembre. Por tanto, la hipótesis alterna en donde se niega esta </a:t>
            </a:r>
            <a:r>
              <a:rPr lang="es-EC" sz="2800" dirty="0" smtClean="0">
                <a:solidFill>
                  <a:schemeClr val="bg1"/>
                </a:solidFill>
              </a:rPr>
              <a:t>relación no </a:t>
            </a:r>
            <a:r>
              <a:rPr lang="es-EC" sz="2800" dirty="0">
                <a:solidFill>
                  <a:schemeClr val="bg1"/>
                </a:solidFill>
              </a:rPr>
              <a:t>es </a:t>
            </a:r>
            <a:r>
              <a:rPr lang="es-EC" sz="2800" dirty="0" smtClean="0">
                <a:solidFill>
                  <a:schemeClr val="bg1"/>
                </a:solidFill>
              </a:rPr>
              <a:t>aceptada.</a:t>
            </a:r>
            <a:r>
              <a:rPr lang="es-ES" sz="2800" dirty="0">
                <a:solidFill>
                  <a:schemeClr val="bg1"/>
                </a:solidFill>
              </a:rPr>
              <a:t/>
            </a:r>
            <a:br>
              <a:rPr lang="es-ES" sz="2800" dirty="0">
                <a:solidFill>
                  <a:schemeClr val="bg1"/>
                </a:solidFill>
              </a:rPr>
            </a:br>
            <a:r>
              <a:rPr lang="es-ES" dirty="0">
                <a:solidFill>
                  <a:schemeClr val="bg1"/>
                </a:solidFill>
              </a:rPr>
              <a:t/>
            </a:r>
            <a:br>
              <a:rPr lang="es-ES" dirty="0">
                <a:solidFill>
                  <a:schemeClr val="bg1"/>
                </a:solidFill>
              </a:rPr>
            </a:br>
            <a:endParaRPr lang="es-ES" dirty="0">
              <a:solidFill>
                <a:schemeClr val="bg1"/>
              </a:solidFill>
            </a:endParaRPr>
          </a:p>
        </p:txBody>
      </p:sp>
    </p:spTree>
    <p:extLst>
      <p:ext uri="{BB962C8B-B14F-4D97-AF65-F5344CB8AC3E}">
        <p14:creationId xmlns:p14="http://schemas.microsoft.com/office/powerpoint/2010/main" val="28913408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116011" y="152400"/>
            <a:ext cx="9905998" cy="1173770"/>
          </a:xfrm>
        </p:spPr>
        <p:txBody>
          <a:bodyPr/>
          <a:lstStyle/>
          <a:p>
            <a:pPr algn="ctr"/>
            <a:r>
              <a:rPr lang="es-ES" b="1" dirty="0" smtClean="0">
                <a:solidFill>
                  <a:schemeClr val="bg1"/>
                </a:solidFill>
              </a:rPr>
              <a:t>Radar / Telaraña de bernstein</a:t>
            </a:r>
            <a:endParaRPr lang="es-ES" b="1" dirty="0">
              <a:solidFill>
                <a:schemeClr val="bg1"/>
              </a:solidFill>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846085123"/>
              </p:ext>
            </p:extLst>
          </p:nvPr>
        </p:nvGraphicFramePr>
        <p:xfrm>
          <a:off x="1116011" y="1326170"/>
          <a:ext cx="9906000" cy="51861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36400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201374"/>
            <a:ext cx="9905998" cy="1478570"/>
          </a:xfrm>
        </p:spPr>
        <p:txBody>
          <a:bodyPr/>
          <a:lstStyle/>
          <a:p>
            <a:pPr algn="ctr"/>
            <a:r>
              <a:rPr lang="es-EC" b="1" dirty="0" smtClean="0">
                <a:solidFill>
                  <a:schemeClr val="bg1"/>
                </a:solidFill>
              </a:rPr>
              <a:t>Propuesta</a:t>
            </a:r>
            <a:endParaRPr lang="es-ES" b="1" dirty="0">
              <a:solidFill>
                <a:schemeClr val="bg1"/>
              </a:solidFill>
            </a:endParaRPr>
          </a:p>
        </p:txBody>
      </p:sp>
      <p:sp>
        <p:nvSpPr>
          <p:cNvPr id="3" name="Marcador de contenido 2"/>
          <p:cNvSpPr>
            <a:spLocks noGrp="1"/>
          </p:cNvSpPr>
          <p:nvPr>
            <p:ph idx="1"/>
          </p:nvPr>
        </p:nvSpPr>
        <p:spPr>
          <a:xfrm>
            <a:off x="1141412" y="1275008"/>
            <a:ext cx="9905999" cy="4955671"/>
          </a:xfrm>
        </p:spPr>
        <p:txBody>
          <a:bodyPr>
            <a:normAutofit fontScale="70000" lnSpcReduction="20000"/>
          </a:bodyPr>
          <a:lstStyle/>
          <a:p>
            <a:pPr marL="0" indent="0">
              <a:buNone/>
            </a:pPr>
            <a:r>
              <a:rPr lang="es-ES" sz="3600" b="1" dirty="0" smtClean="0">
                <a:solidFill>
                  <a:schemeClr val="bg1"/>
                </a:solidFill>
              </a:rPr>
              <a:t>TEMAS DE TESIS </a:t>
            </a:r>
          </a:p>
          <a:p>
            <a:pPr marL="0" indent="0">
              <a:buNone/>
            </a:pPr>
            <a:endParaRPr lang="es-ES" sz="3600" dirty="0">
              <a:solidFill>
                <a:schemeClr val="bg1"/>
              </a:solidFill>
            </a:endParaRPr>
          </a:p>
          <a:p>
            <a:pPr lvl="0"/>
            <a:r>
              <a:rPr lang="es-ES" sz="3600" dirty="0">
                <a:solidFill>
                  <a:schemeClr val="bg1"/>
                </a:solidFill>
              </a:rPr>
              <a:t>Estudio del percepción del posicionamiento de marca del Centro Artesanal </a:t>
            </a:r>
            <a:r>
              <a:rPr lang="es-ES" sz="3600" dirty="0" smtClean="0">
                <a:solidFill>
                  <a:schemeClr val="bg1"/>
                </a:solidFill>
              </a:rPr>
              <a:t>Huambaló, </a:t>
            </a:r>
            <a:r>
              <a:rPr lang="es-ES" sz="3600" dirty="0">
                <a:solidFill>
                  <a:schemeClr val="bg1"/>
                </a:solidFill>
              </a:rPr>
              <a:t>en el mercado nacional de muebles de madera.</a:t>
            </a:r>
          </a:p>
          <a:p>
            <a:pPr lvl="0"/>
            <a:r>
              <a:rPr lang="es-ES" sz="3600" dirty="0">
                <a:solidFill>
                  <a:schemeClr val="bg1"/>
                </a:solidFill>
              </a:rPr>
              <a:t>Estudio de la Implementación de la gestión de procesos del CENARHU</a:t>
            </a:r>
          </a:p>
          <a:p>
            <a:pPr lvl="0"/>
            <a:r>
              <a:rPr lang="es-ES" sz="3600" dirty="0">
                <a:solidFill>
                  <a:schemeClr val="bg1"/>
                </a:solidFill>
              </a:rPr>
              <a:t>Estudio de Investigación de los niveles de calidad de los productos del Centro artesanal Huambaló</a:t>
            </a:r>
          </a:p>
          <a:p>
            <a:pPr lvl="0"/>
            <a:r>
              <a:rPr lang="es-ES" sz="3600" dirty="0">
                <a:solidFill>
                  <a:schemeClr val="bg1"/>
                </a:solidFill>
              </a:rPr>
              <a:t>Estudio del análisis del impacto de las políticas de la Economía Popular y Solidaria en el CENARHU.</a:t>
            </a:r>
          </a:p>
          <a:p>
            <a:endParaRPr lang="es-ES" dirty="0">
              <a:solidFill>
                <a:schemeClr val="bg1"/>
              </a:solidFill>
            </a:endParaRPr>
          </a:p>
        </p:txBody>
      </p:sp>
    </p:spTree>
    <p:extLst>
      <p:ext uri="{BB962C8B-B14F-4D97-AF65-F5344CB8AC3E}">
        <p14:creationId xmlns:p14="http://schemas.microsoft.com/office/powerpoint/2010/main" val="28070935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1" y="0"/>
            <a:ext cx="9905998" cy="927652"/>
          </a:xfrm>
        </p:spPr>
        <p:txBody>
          <a:bodyPr/>
          <a:lstStyle/>
          <a:p>
            <a:pPr algn="ctr"/>
            <a:r>
              <a:rPr lang="es-ES" b="1" dirty="0" smtClean="0">
                <a:solidFill>
                  <a:schemeClr val="bg1"/>
                </a:solidFill>
              </a:rPr>
              <a:t>Propuesta</a:t>
            </a:r>
            <a:r>
              <a:rPr lang="es-ES" dirty="0" smtClean="0"/>
              <a:t> </a:t>
            </a:r>
            <a:endParaRPr lang="es-ES" dirty="0"/>
          </a:p>
        </p:txBody>
      </p:sp>
      <p:sp>
        <p:nvSpPr>
          <p:cNvPr id="3" name="Marcador de contenido 2"/>
          <p:cNvSpPr>
            <a:spLocks noGrp="1"/>
          </p:cNvSpPr>
          <p:nvPr>
            <p:ph idx="1"/>
          </p:nvPr>
        </p:nvSpPr>
        <p:spPr>
          <a:xfrm>
            <a:off x="1141410" y="671485"/>
            <a:ext cx="9905999" cy="3541714"/>
          </a:xfrm>
        </p:spPr>
        <p:txBody>
          <a:bodyPr>
            <a:noAutofit/>
          </a:bodyPr>
          <a:lstStyle/>
          <a:p>
            <a:r>
              <a:rPr lang="es-EC" sz="2800" b="1" dirty="0" smtClean="0">
                <a:solidFill>
                  <a:schemeClr val="bg1"/>
                </a:solidFill>
              </a:rPr>
              <a:t>MATRIZ DE PROPUESTA ESTRATÉGICA</a:t>
            </a:r>
          </a:p>
          <a:p>
            <a:pPr marL="0" indent="0">
              <a:buNone/>
            </a:pPr>
            <a:endParaRPr lang="es-EC" sz="2800" b="1" dirty="0">
              <a:solidFill>
                <a:schemeClr val="bg1"/>
              </a:solidFill>
            </a:endParaRPr>
          </a:p>
          <a:p>
            <a:endParaRPr lang="es-EC" sz="2800" b="1" dirty="0" smtClean="0">
              <a:solidFill>
                <a:schemeClr val="bg1"/>
              </a:solidFill>
            </a:endParaRPr>
          </a:p>
          <a:p>
            <a:pPr marL="0" indent="0">
              <a:buNone/>
            </a:pPr>
            <a:endParaRPr lang="es-EC" sz="2800" b="1" dirty="0">
              <a:solidFill>
                <a:schemeClr val="bg1"/>
              </a:solidFill>
            </a:endParaRPr>
          </a:p>
          <a:p>
            <a:pPr marL="0" indent="0">
              <a:buNone/>
            </a:pPr>
            <a:r>
              <a:rPr lang="es-ES" sz="2800" dirty="0">
                <a:solidFill>
                  <a:schemeClr val="bg1"/>
                </a:solidFill>
              </a:rPr>
              <a:t/>
            </a:r>
            <a:br>
              <a:rPr lang="es-ES" sz="2800" dirty="0">
                <a:solidFill>
                  <a:schemeClr val="bg1"/>
                </a:solidFill>
              </a:rPr>
            </a:br>
            <a:endParaRPr lang="es-ES" sz="2800" dirty="0">
              <a:solidFill>
                <a:schemeClr val="bg1"/>
              </a:solidFill>
            </a:endParaRPr>
          </a:p>
        </p:txBody>
      </p:sp>
      <p:pic>
        <p:nvPicPr>
          <p:cNvPr id="5" name="Imagen 4"/>
          <p:cNvPicPr>
            <a:picLocks noChangeAspect="1"/>
          </p:cNvPicPr>
          <p:nvPr/>
        </p:nvPicPr>
        <p:blipFill rotWithShape="1">
          <a:blip r:embed="rId2"/>
          <a:srcRect l="19891" t="15346" r="21577" b="23465"/>
          <a:stretch/>
        </p:blipFill>
        <p:spPr>
          <a:xfrm>
            <a:off x="1449281" y="1314791"/>
            <a:ext cx="9539733" cy="5208590"/>
          </a:xfrm>
          <a:prstGeom prst="rect">
            <a:avLst/>
          </a:prstGeom>
        </p:spPr>
      </p:pic>
      <p:sp>
        <p:nvSpPr>
          <p:cNvPr id="9" name="Cuadro de texto 2"/>
          <p:cNvSpPr txBox="1">
            <a:spLocks noChangeArrowheads="1"/>
          </p:cNvSpPr>
          <p:nvPr/>
        </p:nvSpPr>
        <p:spPr bwMode="auto">
          <a:xfrm>
            <a:off x="9517967" y="6404994"/>
            <a:ext cx="1624982" cy="333761"/>
          </a:xfrm>
          <a:prstGeom prst="rect">
            <a:avLst/>
          </a:prstGeom>
          <a:solidFill>
            <a:srgbClr val="FFFFFF"/>
          </a:solidFill>
          <a:ln w="9525">
            <a:solidFill>
              <a:srgbClr val="FF0000"/>
            </a:solidFill>
            <a:miter lim="800000"/>
            <a:headEnd/>
            <a:tailEnd/>
          </a:ln>
        </p:spPr>
        <p:txBody>
          <a:bodyPr rot="0" vert="horz" wrap="square" lIns="91440" tIns="45720" rIns="91440" bIns="4572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15000"/>
              </a:lnSpc>
              <a:spcAft>
                <a:spcPts val="1000"/>
              </a:spcAft>
            </a:pPr>
            <a:r>
              <a:rPr lang="es-ES" sz="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CONTINÚA </a:t>
            </a:r>
            <a:endParaRPr lang="es-E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Imagen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3386" y="6523381"/>
            <a:ext cx="504825" cy="13335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7379594" y="2601532"/>
            <a:ext cx="592429" cy="276999"/>
          </a:xfrm>
          <a:prstGeom prst="rect">
            <a:avLst/>
          </a:prstGeom>
          <a:solidFill>
            <a:schemeClr val="tx1"/>
          </a:solidFill>
        </p:spPr>
        <p:txBody>
          <a:bodyPr wrap="square" rtlCol="0">
            <a:spAutoFit/>
          </a:bodyPr>
          <a:lstStyle/>
          <a:p>
            <a:r>
              <a:rPr lang="es-ES" sz="1200" b="1" dirty="0" smtClean="0">
                <a:solidFill>
                  <a:schemeClr val="tx1">
                    <a:lumMod val="50000"/>
                  </a:schemeClr>
                </a:solidFill>
              </a:rPr>
              <a:t>90%</a:t>
            </a:r>
            <a:endParaRPr lang="es-ES" sz="1200" b="1" dirty="0">
              <a:solidFill>
                <a:schemeClr val="tx1">
                  <a:lumMod val="50000"/>
                </a:schemeClr>
              </a:solidFill>
            </a:endParaRPr>
          </a:p>
        </p:txBody>
      </p:sp>
      <p:sp>
        <p:nvSpPr>
          <p:cNvPr id="11" name="CuadroTexto 10"/>
          <p:cNvSpPr txBox="1"/>
          <p:nvPr/>
        </p:nvSpPr>
        <p:spPr>
          <a:xfrm>
            <a:off x="7443989" y="4952791"/>
            <a:ext cx="592429" cy="276999"/>
          </a:xfrm>
          <a:prstGeom prst="rect">
            <a:avLst/>
          </a:prstGeom>
          <a:solidFill>
            <a:schemeClr val="tx1"/>
          </a:solidFill>
        </p:spPr>
        <p:txBody>
          <a:bodyPr wrap="square" rtlCol="0">
            <a:spAutoFit/>
          </a:bodyPr>
          <a:lstStyle/>
          <a:p>
            <a:r>
              <a:rPr lang="es-ES" sz="1200" b="1" dirty="0" smtClean="0">
                <a:solidFill>
                  <a:schemeClr val="tx1">
                    <a:lumMod val="50000"/>
                  </a:schemeClr>
                </a:solidFill>
              </a:rPr>
              <a:t>90%</a:t>
            </a:r>
            <a:endParaRPr lang="es-ES" sz="1200" b="1" dirty="0">
              <a:solidFill>
                <a:schemeClr val="tx1">
                  <a:lumMod val="50000"/>
                </a:schemeClr>
              </a:solidFill>
            </a:endParaRPr>
          </a:p>
        </p:txBody>
      </p:sp>
    </p:spTree>
    <p:extLst>
      <p:ext uri="{BB962C8B-B14F-4D97-AF65-F5344CB8AC3E}">
        <p14:creationId xmlns:p14="http://schemas.microsoft.com/office/powerpoint/2010/main" val="627667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8714" y="0"/>
            <a:ext cx="9905998" cy="1094373"/>
          </a:xfrm>
        </p:spPr>
        <p:txBody>
          <a:bodyPr/>
          <a:lstStyle/>
          <a:p>
            <a:pPr algn="ctr"/>
            <a:r>
              <a:rPr lang="es-ES" dirty="0" smtClean="0">
                <a:solidFill>
                  <a:schemeClr val="bg1"/>
                </a:solidFill>
              </a:rPr>
              <a:t>Planteamiento del problema</a:t>
            </a:r>
            <a:endParaRPr lang="es-ES" dirty="0">
              <a:solidFill>
                <a:schemeClr val="bg1"/>
              </a:solidFill>
            </a:endParaRPr>
          </a:p>
        </p:txBody>
      </p:sp>
      <p:pic>
        <p:nvPicPr>
          <p:cNvPr id="5" name="Imagen 4"/>
          <p:cNvPicPr/>
          <p:nvPr/>
        </p:nvPicPr>
        <p:blipFill rotWithShape="1">
          <a:blip r:embed="rId2"/>
          <a:srcRect l="27573" t="22204" r="10273" b="10692"/>
          <a:stretch/>
        </p:blipFill>
        <p:spPr bwMode="auto">
          <a:xfrm>
            <a:off x="960047" y="875763"/>
            <a:ext cx="10243331" cy="54606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528890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 de texto 2"/>
          <p:cNvSpPr txBox="1">
            <a:spLocks noChangeArrowheads="1"/>
          </p:cNvSpPr>
          <p:nvPr/>
        </p:nvSpPr>
        <p:spPr bwMode="auto">
          <a:xfrm>
            <a:off x="9017025" y="6247762"/>
            <a:ext cx="1624982" cy="333761"/>
          </a:xfrm>
          <a:prstGeom prst="rect">
            <a:avLst/>
          </a:prstGeom>
          <a:solidFill>
            <a:srgbClr val="FFFFFF"/>
          </a:solidFill>
          <a:ln w="9525">
            <a:solidFill>
              <a:srgbClr val="FF0000"/>
            </a:solidFill>
            <a:miter lim="800000"/>
            <a:headEnd/>
            <a:tailEnd/>
          </a:ln>
        </p:spPr>
        <p:txBody>
          <a:bodyPr rot="0" vert="horz" wrap="square" lIns="91440" tIns="45720" rIns="91440" bIns="4572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15000"/>
              </a:lnSpc>
              <a:spcAft>
                <a:spcPts val="1000"/>
              </a:spcAft>
            </a:pPr>
            <a:r>
              <a:rPr lang="es-ES" sz="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CONTINÚA </a:t>
            </a:r>
            <a:endParaRPr lang="es-E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Imagen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3265" y="6347967"/>
            <a:ext cx="504825" cy="13335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rotWithShape="1">
          <a:blip r:embed="rId3"/>
          <a:srcRect l="19885" t="18975" r="21589" b="16752"/>
          <a:stretch/>
        </p:blipFill>
        <p:spPr>
          <a:xfrm>
            <a:off x="1371599" y="457201"/>
            <a:ext cx="9199419" cy="5680134"/>
          </a:xfrm>
          <a:prstGeom prst="rect">
            <a:avLst/>
          </a:prstGeom>
        </p:spPr>
      </p:pic>
      <p:sp>
        <p:nvSpPr>
          <p:cNvPr id="5" name="CuadroTexto 4"/>
          <p:cNvSpPr txBox="1"/>
          <p:nvPr/>
        </p:nvSpPr>
        <p:spPr>
          <a:xfrm>
            <a:off x="7096259" y="1519707"/>
            <a:ext cx="592429" cy="276999"/>
          </a:xfrm>
          <a:prstGeom prst="rect">
            <a:avLst/>
          </a:prstGeom>
          <a:solidFill>
            <a:schemeClr val="tx1"/>
          </a:solidFill>
        </p:spPr>
        <p:txBody>
          <a:bodyPr wrap="square" rtlCol="0">
            <a:spAutoFit/>
          </a:bodyPr>
          <a:lstStyle/>
          <a:p>
            <a:r>
              <a:rPr lang="es-ES" sz="1200" dirty="0" smtClean="0">
                <a:solidFill>
                  <a:schemeClr val="bg1">
                    <a:lumMod val="65000"/>
                    <a:lumOff val="35000"/>
                  </a:schemeClr>
                </a:solidFill>
              </a:rPr>
              <a:t>0,5%</a:t>
            </a:r>
            <a:endParaRPr lang="es-ES" sz="1200" dirty="0">
              <a:solidFill>
                <a:schemeClr val="bg1">
                  <a:lumMod val="65000"/>
                  <a:lumOff val="35000"/>
                </a:schemeClr>
              </a:solidFill>
            </a:endParaRPr>
          </a:p>
        </p:txBody>
      </p:sp>
    </p:spTree>
    <p:extLst>
      <p:ext uri="{BB962C8B-B14F-4D97-AF65-F5344CB8AC3E}">
        <p14:creationId xmlns:p14="http://schemas.microsoft.com/office/powerpoint/2010/main" val="24397113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rotWithShape="1">
          <a:blip r:embed="rId2"/>
          <a:srcRect l="19895" t="32271" r="21163" b="16821"/>
          <a:stretch/>
        </p:blipFill>
        <p:spPr>
          <a:xfrm>
            <a:off x="1448037" y="1108364"/>
            <a:ext cx="9500743" cy="4613564"/>
          </a:xfrm>
          <a:prstGeom prst="rect">
            <a:avLst/>
          </a:prstGeom>
        </p:spPr>
      </p:pic>
      <p:sp>
        <p:nvSpPr>
          <p:cNvPr id="3" name="CuadroTexto 2"/>
          <p:cNvSpPr txBox="1"/>
          <p:nvPr/>
        </p:nvSpPr>
        <p:spPr>
          <a:xfrm>
            <a:off x="7353836" y="3026534"/>
            <a:ext cx="592429" cy="276999"/>
          </a:xfrm>
          <a:prstGeom prst="rect">
            <a:avLst/>
          </a:prstGeom>
          <a:solidFill>
            <a:schemeClr val="tx1"/>
          </a:solidFill>
        </p:spPr>
        <p:txBody>
          <a:bodyPr wrap="square" rtlCol="0">
            <a:spAutoFit/>
          </a:bodyPr>
          <a:lstStyle/>
          <a:p>
            <a:r>
              <a:rPr lang="es-ES" sz="1200" dirty="0" smtClean="0">
                <a:solidFill>
                  <a:schemeClr val="bg1">
                    <a:lumMod val="75000"/>
                    <a:lumOff val="25000"/>
                  </a:schemeClr>
                </a:solidFill>
              </a:rPr>
              <a:t>90%</a:t>
            </a:r>
            <a:endParaRPr lang="es-ES" sz="1200" dirty="0">
              <a:solidFill>
                <a:schemeClr val="bg1">
                  <a:lumMod val="75000"/>
                  <a:lumOff val="25000"/>
                </a:schemeClr>
              </a:solidFill>
            </a:endParaRPr>
          </a:p>
        </p:txBody>
      </p:sp>
      <p:sp>
        <p:nvSpPr>
          <p:cNvPr id="4" name="CuadroTexto 3"/>
          <p:cNvSpPr txBox="1"/>
          <p:nvPr/>
        </p:nvSpPr>
        <p:spPr>
          <a:xfrm>
            <a:off x="7353835" y="5083203"/>
            <a:ext cx="592429" cy="276999"/>
          </a:xfrm>
          <a:prstGeom prst="rect">
            <a:avLst/>
          </a:prstGeom>
          <a:solidFill>
            <a:schemeClr val="tx1"/>
          </a:solidFill>
        </p:spPr>
        <p:txBody>
          <a:bodyPr wrap="square" rtlCol="0">
            <a:spAutoFit/>
          </a:bodyPr>
          <a:lstStyle/>
          <a:p>
            <a:r>
              <a:rPr lang="es-ES" sz="1200" dirty="0" smtClean="0">
                <a:solidFill>
                  <a:schemeClr val="bg1">
                    <a:lumMod val="75000"/>
                    <a:lumOff val="25000"/>
                  </a:schemeClr>
                </a:solidFill>
              </a:rPr>
              <a:t>90%</a:t>
            </a:r>
            <a:endParaRPr lang="es-ES" sz="1200" dirty="0">
              <a:solidFill>
                <a:schemeClr val="bg1">
                  <a:lumMod val="75000"/>
                  <a:lumOff val="25000"/>
                </a:schemeClr>
              </a:solidFill>
            </a:endParaRPr>
          </a:p>
        </p:txBody>
      </p:sp>
      <p:sp>
        <p:nvSpPr>
          <p:cNvPr id="6" name="CuadroTexto 5"/>
          <p:cNvSpPr txBox="1"/>
          <p:nvPr/>
        </p:nvSpPr>
        <p:spPr>
          <a:xfrm>
            <a:off x="7353834" y="3916368"/>
            <a:ext cx="592429" cy="276999"/>
          </a:xfrm>
          <a:prstGeom prst="rect">
            <a:avLst/>
          </a:prstGeom>
          <a:solidFill>
            <a:schemeClr val="accent6">
              <a:lumMod val="40000"/>
              <a:lumOff val="60000"/>
            </a:schemeClr>
          </a:solidFill>
        </p:spPr>
        <p:txBody>
          <a:bodyPr wrap="square" rtlCol="0">
            <a:spAutoFit/>
          </a:bodyPr>
          <a:lstStyle/>
          <a:p>
            <a:r>
              <a:rPr lang="es-ES" sz="1200" dirty="0" smtClean="0">
                <a:solidFill>
                  <a:schemeClr val="bg1">
                    <a:lumMod val="75000"/>
                    <a:lumOff val="25000"/>
                  </a:schemeClr>
                </a:solidFill>
              </a:rPr>
              <a:t>90%</a:t>
            </a:r>
            <a:endParaRPr lang="es-ES" sz="1200" dirty="0">
              <a:solidFill>
                <a:schemeClr val="bg1">
                  <a:lumMod val="75000"/>
                  <a:lumOff val="25000"/>
                </a:schemeClr>
              </a:solidFill>
            </a:endParaRPr>
          </a:p>
        </p:txBody>
      </p:sp>
    </p:spTree>
    <p:extLst>
      <p:ext uri="{BB962C8B-B14F-4D97-AF65-F5344CB8AC3E}">
        <p14:creationId xmlns:p14="http://schemas.microsoft.com/office/powerpoint/2010/main" val="15929741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42206" y="190500"/>
            <a:ext cx="4796327" cy="546100"/>
          </a:xfrm>
        </p:spPr>
        <p:txBody>
          <a:bodyPr>
            <a:normAutofit fontScale="90000"/>
          </a:bodyPr>
          <a:lstStyle/>
          <a:p>
            <a:pPr algn="ctr"/>
            <a:r>
              <a:rPr lang="es-ES" b="1" dirty="0" smtClean="0">
                <a:solidFill>
                  <a:schemeClr val="bg1"/>
                </a:solidFill>
              </a:rPr>
              <a:t>CONCLUSIONES</a:t>
            </a:r>
            <a:r>
              <a:rPr lang="es-ES" dirty="0" smtClean="0">
                <a:solidFill>
                  <a:schemeClr val="bg1"/>
                </a:solidFill>
              </a:rPr>
              <a:t> </a:t>
            </a:r>
            <a:endParaRPr lang="es-ES" dirty="0">
              <a:solidFill>
                <a:schemeClr val="bg1"/>
              </a:solidFill>
            </a:endParaRPr>
          </a:p>
        </p:txBody>
      </p:sp>
      <p:sp>
        <p:nvSpPr>
          <p:cNvPr id="3" name="Marcador de contenido 2"/>
          <p:cNvSpPr>
            <a:spLocks noGrp="1"/>
          </p:cNvSpPr>
          <p:nvPr>
            <p:ph idx="1"/>
          </p:nvPr>
        </p:nvSpPr>
        <p:spPr>
          <a:xfrm>
            <a:off x="260261" y="736600"/>
            <a:ext cx="10887799" cy="5700869"/>
          </a:xfrm>
        </p:spPr>
        <p:txBody>
          <a:bodyPr>
            <a:noAutofit/>
          </a:bodyPr>
          <a:lstStyle/>
          <a:p>
            <a:pPr lvl="0" algn="just">
              <a:lnSpc>
                <a:spcPct val="100000"/>
              </a:lnSpc>
            </a:pPr>
            <a:r>
              <a:rPr lang="es-EC" sz="2000" dirty="0">
                <a:solidFill>
                  <a:schemeClr val="bg1"/>
                </a:solidFill>
              </a:rPr>
              <a:t>La experiencia obtenida a través de los años, ha permitido que los artesanos que conforman el Centro Artesanal de Huambaló, apliquen de forma empírica, estrategias que les permitan aumentar o al menos, mantener sus ventas. </a:t>
            </a:r>
            <a:endParaRPr lang="es-ES" sz="2000" dirty="0">
              <a:solidFill>
                <a:schemeClr val="bg1"/>
              </a:solidFill>
            </a:endParaRPr>
          </a:p>
          <a:p>
            <a:pPr lvl="0" algn="just">
              <a:lnSpc>
                <a:spcPct val="100000"/>
              </a:lnSpc>
            </a:pPr>
            <a:r>
              <a:rPr lang="es-EC" sz="2000" dirty="0" smtClean="0">
                <a:solidFill>
                  <a:schemeClr val="bg1"/>
                </a:solidFill>
              </a:rPr>
              <a:t>Los </a:t>
            </a:r>
            <a:r>
              <a:rPr lang="es-EC" sz="2000" dirty="0">
                <a:solidFill>
                  <a:schemeClr val="bg1"/>
                </a:solidFill>
              </a:rPr>
              <a:t>productos que fabrican los artesanos del centro artesanal investigado, gozan de calidad, sin embargo, los clientes poseen nuevas necesidades en cuanto a los diseños y modelos de los muebles.</a:t>
            </a:r>
            <a:endParaRPr lang="es-ES" sz="2000" dirty="0">
              <a:solidFill>
                <a:schemeClr val="bg1"/>
              </a:solidFill>
            </a:endParaRPr>
          </a:p>
          <a:p>
            <a:pPr lvl="0" algn="just">
              <a:lnSpc>
                <a:spcPct val="100000"/>
              </a:lnSpc>
            </a:pPr>
            <a:r>
              <a:rPr lang="es-EC" sz="2000" dirty="0">
                <a:solidFill>
                  <a:schemeClr val="bg1"/>
                </a:solidFill>
              </a:rPr>
              <a:t>La publicidad Boca a boca, se ha convertido en un aliado para este centro artesanal, puesto que la gran parte de personas que llegan hasta la parroquia de Huambaló lo hacen en un 63,50% porque alguna persona les recomendó que visitaran el lugar para que conocieran sus productos. </a:t>
            </a:r>
            <a:endParaRPr lang="es-EC" sz="2000" dirty="0" smtClean="0">
              <a:solidFill>
                <a:schemeClr val="bg1"/>
              </a:solidFill>
            </a:endParaRPr>
          </a:p>
          <a:p>
            <a:pPr lvl="0" algn="just">
              <a:lnSpc>
                <a:spcPct val="100000"/>
              </a:lnSpc>
            </a:pPr>
            <a:r>
              <a:rPr lang="es-EC" sz="2000" dirty="0">
                <a:solidFill>
                  <a:schemeClr val="bg1"/>
                </a:solidFill>
              </a:rPr>
              <a:t>El contar con un espacio propio para la exhibición de los muebles que fabrican los socios del CENARHU, constituye una gran ventaja, puesto que evitan gastos de arrendamiento, permitiendo establecer precios competitivos en sus productos y muy atractivos para el consumidor final</a:t>
            </a:r>
            <a:endParaRPr lang="es-ES" sz="2000" dirty="0">
              <a:solidFill>
                <a:schemeClr val="bg1"/>
              </a:solidFill>
            </a:endParaRPr>
          </a:p>
          <a:p>
            <a:pPr lvl="0" algn="just">
              <a:lnSpc>
                <a:spcPct val="100000"/>
              </a:lnSpc>
            </a:pPr>
            <a:r>
              <a:rPr lang="es-EC" sz="2000" dirty="0" smtClean="0">
                <a:solidFill>
                  <a:schemeClr val="bg1"/>
                </a:solidFill>
              </a:rPr>
              <a:t>La </a:t>
            </a:r>
            <a:r>
              <a:rPr lang="es-EC" sz="2000" dirty="0">
                <a:solidFill>
                  <a:schemeClr val="bg1"/>
                </a:solidFill>
              </a:rPr>
              <a:t>percepción real es inferior a la percepción deseada por los socios del CENARHU, reflejando que las actividades de comunicación no son bien desarrolladas, puesto que los mensajes referentes a los diferentes factores evaluados no son receptados de forma correcta</a:t>
            </a:r>
            <a:endParaRPr lang="es-ES" sz="2000" dirty="0">
              <a:solidFill>
                <a:schemeClr val="bg1"/>
              </a:solidFill>
            </a:endParaRPr>
          </a:p>
          <a:p>
            <a:endParaRPr lang="es-ES" sz="1800" dirty="0">
              <a:solidFill>
                <a:schemeClr val="bg1"/>
              </a:solidFill>
            </a:endParaRPr>
          </a:p>
        </p:txBody>
      </p:sp>
    </p:spTree>
    <p:extLst>
      <p:ext uri="{BB962C8B-B14F-4D97-AF65-F5344CB8AC3E}">
        <p14:creationId xmlns:p14="http://schemas.microsoft.com/office/powerpoint/2010/main" val="3273586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2" y="79774"/>
            <a:ext cx="9905998" cy="692958"/>
          </a:xfrm>
        </p:spPr>
        <p:txBody>
          <a:bodyPr/>
          <a:lstStyle/>
          <a:p>
            <a:pPr algn="ctr"/>
            <a:r>
              <a:rPr lang="es-ES" b="1" dirty="0" smtClean="0">
                <a:solidFill>
                  <a:schemeClr val="bg1"/>
                </a:solidFill>
              </a:rPr>
              <a:t>RECOMENDACIONES</a:t>
            </a:r>
            <a:endParaRPr lang="es-ES" b="1" dirty="0">
              <a:solidFill>
                <a:schemeClr val="bg1"/>
              </a:solidFill>
            </a:endParaRPr>
          </a:p>
        </p:txBody>
      </p:sp>
      <p:sp>
        <p:nvSpPr>
          <p:cNvPr id="3" name="Marcador de contenido 2"/>
          <p:cNvSpPr>
            <a:spLocks noGrp="1"/>
          </p:cNvSpPr>
          <p:nvPr>
            <p:ph idx="1"/>
          </p:nvPr>
        </p:nvSpPr>
        <p:spPr>
          <a:xfrm>
            <a:off x="297824" y="833225"/>
            <a:ext cx="11140225" cy="5756857"/>
          </a:xfrm>
        </p:spPr>
        <p:txBody>
          <a:bodyPr>
            <a:normAutofit/>
          </a:bodyPr>
          <a:lstStyle/>
          <a:p>
            <a:pPr lvl="0" algn="just"/>
            <a:r>
              <a:rPr lang="es-EC" sz="2000" dirty="0">
                <a:solidFill>
                  <a:schemeClr val="bg1"/>
                </a:solidFill>
              </a:rPr>
              <a:t>Se recomienda desarrollar un plan de segmentación de mercados que permita a los socios del CENARHU identificar a sus clientes potenciales. </a:t>
            </a:r>
            <a:endParaRPr lang="es-ES" sz="2000" dirty="0">
              <a:solidFill>
                <a:schemeClr val="bg1"/>
              </a:solidFill>
            </a:endParaRPr>
          </a:p>
          <a:p>
            <a:pPr lvl="0" algn="just"/>
            <a:r>
              <a:rPr lang="es-EC" sz="2000" dirty="0">
                <a:solidFill>
                  <a:schemeClr val="bg1"/>
                </a:solidFill>
              </a:rPr>
              <a:t>Es muy importante la capacitación de los socios en relación al marketing mix, ya que, les permitirá conocer todos aquellos aspectos sobre los cuales deben desarrollar sus actividades con el fin de que la visión y misión del centro artesanal sean logrados.</a:t>
            </a:r>
            <a:endParaRPr lang="es-ES" sz="2000" dirty="0">
              <a:solidFill>
                <a:schemeClr val="bg1"/>
              </a:solidFill>
            </a:endParaRPr>
          </a:p>
          <a:p>
            <a:pPr lvl="0" algn="just"/>
            <a:r>
              <a:rPr lang="es-EC" sz="2000" dirty="0" smtClean="0">
                <a:solidFill>
                  <a:schemeClr val="bg1"/>
                </a:solidFill>
              </a:rPr>
              <a:t>Se </a:t>
            </a:r>
            <a:r>
              <a:rPr lang="es-EC" sz="2000" dirty="0">
                <a:solidFill>
                  <a:schemeClr val="bg1"/>
                </a:solidFill>
              </a:rPr>
              <a:t>recomienda la creación de un plan de medios, puesto que realizan actividades que no son socializadas con los clientes, si lo hacen lograrán resultados beneficiosos para la organización con la visita de mayor cantidad de personas hasta las instalaciones. </a:t>
            </a:r>
            <a:endParaRPr lang="es-ES" sz="2000" dirty="0">
              <a:solidFill>
                <a:schemeClr val="bg1"/>
              </a:solidFill>
            </a:endParaRPr>
          </a:p>
          <a:p>
            <a:pPr lvl="0" algn="just"/>
            <a:r>
              <a:rPr lang="es-EC" sz="2000" dirty="0" smtClean="0">
                <a:solidFill>
                  <a:schemeClr val="bg1"/>
                </a:solidFill>
              </a:rPr>
              <a:t>Es </a:t>
            </a:r>
            <a:r>
              <a:rPr lang="es-EC" sz="2000" dirty="0">
                <a:solidFill>
                  <a:schemeClr val="bg1"/>
                </a:solidFill>
              </a:rPr>
              <a:t>imprescindible la creación de nuevos puntos de venta, ya sean estos temporales o  permanentes, considerando las necesidades de los clientes que se encuentran a grandes distancias de la provincia de Tungurahua.</a:t>
            </a:r>
            <a:endParaRPr lang="es-ES" sz="2000" dirty="0">
              <a:solidFill>
                <a:schemeClr val="bg1"/>
              </a:solidFill>
            </a:endParaRPr>
          </a:p>
          <a:p>
            <a:pPr lvl="0" algn="just"/>
            <a:r>
              <a:rPr lang="es-EC" sz="2000" dirty="0" smtClean="0">
                <a:solidFill>
                  <a:schemeClr val="bg1"/>
                </a:solidFill>
              </a:rPr>
              <a:t>Es </a:t>
            </a:r>
            <a:r>
              <a:rPr lang="es-EC" sz="2000" dirty="0">
                <a:solidFill>
                  <a:schemeClr val="bg1"/>
                </a:solidFill>
              </a:rPr>
              <a:t>necesario establecer planes de comunicación que permitan llegar a los consumidores y visitantes del centro artesanal, con los mensajes exactos, referente al desarrollo de los diferentes atributos del CENARHU.</a:t>
            </a:r>
            <a:endParaRPr lang="es-ES" sz="2000" dirty="0">
              <a:solidFill>
                <a:schemeClr val="bg1"/>
              </a:solidFill>
            </a:endParaRPr>
          </a:p>
          <a:p>
            <a:endParaRPr lang="es-ES" sz="2000" dirty="0">
              <a:solidFill>
                <a:schemeClr val="bg1"/>
              </a:solidFill>
            </a:endParaRPr>
          </a:p>
        </p:txBody>
      </p:sp>
    </p:spTree>
    <p:extLst>
      <p:ext uri="{BB962C8B-B14F-4D97-AF65-F5344CB8AC3E}">
        <p14:creationId xmlns:p14="http://schemas.microsoft.com/office/powerpoint/2010/main" val="467548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5351" y="206394"/>
            <a:ext cx="9905998" cy="798158"/>
          </a:xfrm>
        </p:spPr>
        <p:txBody>
          <a:bodyPr/>
          <a:lstStyle/>
          <a:p>
            <a:pPr algn="ctr"/>
            <a:r>
              <a:rPr lang="es-ES" dirty="0" smtClean="0">
                <a:solidFill>
                  <a:schemeClr val="bg1"/>
                </a:solidFill>
              </a:rPr>
              <a:t>Objetivos</a:t>
            </a:r>
            <a:endParaRPr lang="es-ES" dirty="0">
              <a:solidFill>
                <a:schemeClr val="bg1"/>
              </a:solidFill>
            </a:endParaRPr>
          </a:p>
        </p:txBody>
      </p:sp>
      <p:sp>
        <p:nvSpPr>
          <p:cNvPr id="3" name="Marcador de contenido 2"/>
          <p:cNvSpPr>
            <a:spLocks noGrp="1"/>
          </p:cNvSpPr>
          <p:nvPr>
            <p:ph idx="1"/>
          </p:nvPr>
        </p:nvSpPr>
        <p:spPr>
          <a:xfrm>
            <a:off x="1077017" y="1004552"/>
            <a:ext cx="9905999" cy="5602310"/>
          </a:xfrm>
        </p:spPr>
        <p:txBody>
          <a:bodyPr>
            <a:normAutofit fontScale="85000" lnSpcReduction="20000"/>
          </a:bodyPr>
          <a:lstStyle/>
          <a:p>
            <a:pPr algn="just"/>
            <a:r>
              <a:rPr lang="es-ES" b="1" dirty="0" smtClean="0">
                <a:solidFill>
                  <a:schemeClr val="bg1"/>
                </a:solidFill>
              </a:rPr>
              <a:t>Objetivo General:</a:t>
            </a:r>
          </a:p>
          <a:p>
            <a:pPr marL="0" indent="0" algn="just">
              <a:buNone/>
            </a:pPr>
            <a:r>
              <a:rPr lang="es-EC" dirty="0">
                <a:solidFill>
                  <a:schemeClr val="bg1"/>
                </a:solidFill>
              </a:rPr>
              <a:t>Determinar la percepción y la satisfacción del mercado de muebles de la parroquia de Huambaló, ante la aplicación de estrategias de Marketing mix ejecutadas por los socios del Centro Artesanal Huambaló. </a:t>
            </a:r>
            <a:endParaRPr lang="es-EC" dirty="0" smtClean="0">
              <a:solidFill>
                <a:schemeClr val="bg1"/>
              </a:solidFill>
            </a:endParaRPr>
          </a:p>
          <a:p>
            <a:pPr marL="0" indent="0" algn="just">
              <a:buNone/>
            </a:pPr>
            <a:r>
              <a:rPr lang="es-EC" b="1" dirty="0" smtClean="0">
                <a:solidFill>
                  <a:schemeClr val="bg1"/>
                </a:solidFill>
              </a:rPr>
              <a:t>Objetivos Específicos:</a:t>
            </a:r>
          </a:p>
          <a:p>
            <a:pPr lvl="0" algn="just"/>
            <a:r>
              <a:rPr lang="es-EC" dirty="0">
                <a:solidFill>
                  <a:schemeClr val="bg1"/>
                </a:solidFill>
              </a:rPr>
              <a:t>Determinar el mercado meta para el cual desarrolla sus actividades el CENARHU, </a:t>
            </a:r>
            <a:r>
              <a:rPr lang="es-EC" dirty="0" smtClean="0">
                <a:solidFill>
                  <a:schemeClr val="bg1"/>
                </a:solidFill>
              </a:rPr>
              <a:t>generando datos útiles </a:t>
            </a:r>
            <a:r>
              <a:rPr lang="es-EC" dirty="0">
                <a:solidFill>
                  <a:schemeClr val="bg1"/>
                </a:solidFill>
              </a:rPr>
              <a:t>para los usuarios de la información.</a:t>
            </a:r>
            <a:endParaRPr lang="es-ES" dirty="0">
              <a:solidFill>
                <a:schemeClr val="bg1"/>
              </a:solidFill>
            </a:endParaRPr>
          </a:p>
          <a:p>
            <a:pPr lvl="0" algn="just"/>
            <a:r>
              <a:rPr lang="es-EC" dirty="0">
                <a:solidFill>
                  <a:schemeClr val="bg1"/>
                </a:solidFill>
              </a:rPr>
              <a:t>Diseñar el marco metodológico a seguir en el proceso de la investigación, respaldados por fuentes primarias que permitan conocer  del mercado artesanal en la parroquia de Huambaló. </a:t>
            </a:r>
            <a:endParaRPr lang="es-ES" dirty="0">
              <a:solidFill>
                <a:schemeClr val="bg1"/>
              </a:solidFill>
            </a:endParaRPr>
          </a:p>
          <a:p>
            <a:pPr lvl="0" algn="just"/>
            <a:r>
              <a:rPr lang="es-EC" dirty="0">
                <a:solidFill>
                  <a:schemeClr val="bg1"/>
                </a:solidFill>
              </a:rPr>
              <a:t>Definir la naturaleza de las estrategias de marketing mix que se aplican en el CENARHU en la parroquia de Huambaló. </a:t>
            </a:r>
            <a:endParaRPr lang="es-ES" dirty="0">
              <a:solidFill>
                <a:schemeClr val="bg1"/>
              </a:solidFill>
            </a:endParaRPr>
          </a:p>
          <a:p>
            <a:pPr lvl="0" algn="just"/>
            <a:r>
              <a:rPr lang="es-EC" dirty="0">
                <a:solidFill>
                  <a:schemeClr val="bg1"/>
                </a:solidFill>
              </a:rPr>
              <a:t>Evaluar el impacto de las estrategias de marketing mix aplicadas sobre los posibles consumidores de los muebles de madera a nivel nacional, con el fin de lograr posicionar al CENARHU en el mercado ecuatoriano. </a:t>
            </a:r>
            <a:endParaRPr lang="es-ES" dirty="0">
              <a:solidFill>
                <a:schemeClr val="bg1"/>
              </a:solidFill>
            </a:endParaRPr>
          </a:p>
          <a:p>
            <a:pPr marL="0" indent="0">
              <a:buNone/>
            </a:pPr>
            <a:endParaRPr lang="es-ES" b="1" dirty="0">
              <a:solidFill>
                <a:schemeClr val="bg1"/>
              </a:solidFill>
            </a:endParaRPr>
          </a:p>
          <a:p>
            <a:endParaRPr lang="es-ES" dirty="0" smtClean="0">
              <a:solidFill>
                <a:schemeClr val="bg1"/>
              </a:solidFill>
            </a:endParaRPr>
          </a:p>
        </p:txBody>
      </p:sp>
    </p:spTree>
    <p:extLst>
      <p:ext uri="{BB962C8B-B14F-4D97-AF65-F5344CB8AC3E}">
        <p14:creationId xmlns:p14="http://schemas.microsoft.com/office/powerpoint/2010/main" val="1892801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2" y="298715"/>
            <a:ext cx="9905998" cy="1478570"/>
          </a:xfrm>
        </p:spPr>
        <p:txBody>
          <a:bodyPr/>
          <a:lstStyle/>
          <a:p>
            <a:pPr algn="ctr"/>
            <a:r>
              <a:rPr lang="es-ES" dirty="0" smtClean="0">
                <a:solidFill>
                  <a:schemeClr val="bg1"/>
                </a:solidFill>
              </a:rPr>
              <a:t>Hipótesis </a:t>
            </a:r>
            <a:endParaRPr lang="es-ES" dirty="0">
              <a:solidFill>
                <a:schemeClr val="bg1"/>
              </a:solidFill>
            </a:endParaRPr>
          </a:p>
        </p:txBody>
      </p:sp>
      <p:sp>
        <p:nvSpPr>
          <p:cNvPr id="3" name="Marcador de contenido 2"/>
          <p:cNvSpPr>
            <a:spLocks noGrp="1"/>
          </p:cNvSpPr>
          <p:nvPr>
            <p:ph idx="1"/>
          </p:nvPr>
        </p:nvSpPr>
        <p:spPr>
          <a:xfrm>
            <a:off x="1141412" y="1777285"/>
            <a:ext cx="9905999" cy="4340180"/>
          </a:xfrm>
        </p:spPr>
        <p:txBody>
          <a:bodyPr>
            <a:normAutofit/>
          </a:bodyPr>
          <a:lstStyle/>
          <a:p>
            <a:pPr algn="just"/>
            <a:endParaRPr lang="es-EC" dirty="0" smtClean="0">
              <a:solidFill>
                <a:schemeClr val="bg1"/>
              </a:solidFill>
            </a:endParaRPr>
          </a:p>
          <a:p>
            <a:pPr algn="just"/>
            <a:r>
              <a:rPr lang="es-EC" dirty="0" smtClean="0">
                <a:solidFill>
                  <a:schemeClr val="bg1"/>
                </a:solidFill>
              </a:rPr>
              <a:t>Existe </a:t>
            </a:r>
            <a:r>
              <a:rPr lang="es-EC" dirty="0">
                <a:solidFill>
                  <a:schemeClr val="bg1"/>
                </a:solidFill>
              </a:rPr>
              <a:t>aplicación de estrategias de marketing mix por parte de los socios del CENARHU en el mercado de muebles de Huambaló, logrando una buena percepción del trabajo artesanal, generando satisfacción en los consumidores de estos productos.</a:t>
            </a:r>
            <a:endParaRPr lang="es-ES" dirty="0">
              <a:solidFill>
                <a:schemeClr val="bg1"/>
              </a:solidFill>
            </a:endParaRPr>
          </a:p>
          <a:p>
            <a:endParaRPr lang="es-EC" dirty="0" smtClean="0">
              <a:solidFill>
                <a:schemeClr val="bg1"/>
              </a:solidFill>
            </a:endParaRPr>
          </a:p>
          <a:p>
            <a:endParaRPr lang="es-ES" dirty="0">
              <a:solidFill>
                <a:schemeClr val="bg1"/>
              </a:solidFill>
            </a:endParaRPr>
          </a:p>
        </p:txBody>
      </p:sp>
    </p:spTree>
    <p:extLst>
      <p:ext uri="{BB962C8B-B14F-4D97-AF65-F5344CB8AC3E}">
        <p14:creationId xmlns:p14="http://schemas.microsoft.com/office/powerpoint/2010/main" val="143179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2" y="11723"/>
            <a:ext cx="9905998" cy="1478570"/>
          </a:xfrm>
        </p:spPr>
        <p:txBody>
          <a:bodyPr/>
          <a:lstStyle/>
          <a:p>
            <a:pPr algn="ctr"/>
            <a:r>
              <a:rPr lang="es-ES" b="1" dirty="0" smtClean="0">
                <a:solidFill>
                  <a:schemeClr val="bg1"/>
                </a:solidFill>
              </a:rPr>
              <a:t>OPERACIONALIZACIÓN DE VARIABLES </a:t>
            </a:r>
            <a:endParaRPr lang="es-ES" b="1" dirty="0">
              <a:solidFill>
                <a:schemeClr val="bg1"/>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962207327"/>
              </p:ext>
            </p:extLst>
          </p:nvPr>
        </p:nvGraphicFramePr>
        <p:xfrm>
          <a:off x="798790" y="1316178"/>
          <a:ext cx="10591242" cy="5011934"/>
        </p:xfrm>
        <a:graphic>
          <a:graphicData uri="http://schemas.openxmlformats.org/drawingml/2006/table">
            <a:tbl>
              <a:tblPr firstRow="1" bandCol="1">
                <a:tableStyleId>{00A15C55-8517-42AA-B614-E9B94910E393}</a:tableStyleId>
              </a:tblPr>
              <a:tblGrid>
                <a:gridCol w="1125270"/>
                <a:gridCol w="1571222"/>
                <a:gridCol w="3840073"/>
                <a:gridCol w="2444817"/>
                <a:gridCol w="1609860"/>
              </a:tblGrid>
              <a:tr h="353016">
                <a:tc>
                  <a:txBody>
                    <a:bodyPr/>
                    <a:lstStyle/>
                    <a:p>
                      <a:pPr algn="ctr">
                        <a:lnSpc>
                          <a:spcPct val="100000"/>
                        </a:lnSpc>
                        <a:spcAft>
                          <a:spcPts val="1000"/>
                        </a:spcAft>
                      </a:pPr>
                      <a:r>
                        <a:rPr lang="es-EC" sz="1300" dirty="0">
                          <a:solidFill>
                            <a:srgbClr val="002060"/>
                          </a:solidFill>
                          <a:effectLst/>
                        </a:rPr>
                        <a:t>Variables </a:t>
                      </a:r>
                      <a:endParaRPr lang="es-ES" sz="13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09" marR="28309" marT="0" marB="0"/>
                </a:tc>
                <a:tc>
                  <a:txBody>
                    <a:bodyPr/>
                    <a:lstStyle/>
                    <a:p>
                      <a:pPr algn="ctr">
                        <a:lnSpc>
                          <a:spcPct val="100000"/>
                        </a:lnSpc>
                        <a:spcAft>
                          <a:spcPts val="1000"/>
                        </a:spcAft>
                      </a:pPr>
                      <a:r>
                        <a:rPr lang="es-EC" sz="1300" dirty="0">
                          <a:solidFill>
                            <a:srgbClr val="002060"/>
                          </a:solidFill>
                          <a:effectLst/>
                        </a:rPr>
                        <a:t>Subvariables o dimensiones </a:t>
                      </a:r>
                      <a:endParaRPr lang="es-ES" sz="13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09" marR="28309" marT="0" marB="0"/>
                </a:tc>
                <a:tc>
                  <a:txBody>
                    <a:bodyPr/>
                    <a:lstStyle/>
                    <a:p>
                      <a:pPr algn="ctr">
                        <a:lnSpc>
                          <a:spcPct val="100000"/>
                        </a:lnSpc>
                        <a:spcAft>
                          <a:spcPts val="1000"/>
                        </a:spcAft>
                      </a:pPr>
                      <a:r>
                        <a:rPr lang="es-EC" sz="1300" dirty="0">
                          <a:solidFill>
                            <a:srgbClr val="002060"/>
                          </a:solidFill>
                          <a:effectLst/>
                        </a:rPr>
                        <a:t>Definición Operacional</a:t>
                      </a:r>
                      <a:endParaRPr lang="es-ES" sz="13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09" marR="28309" marT="0" marB="0"/>
                </a:tc>
                <a:tc>
                  <a:txBody>
                    <a:bodyPr/>
                    <a:lstStyle/>
                    <a:p>
                      <a:pPr algn="ctr">
                        <a:lnSpc>
                          <a:spcPct val="100000"/>
                        </a:lnSpc>
                        <a:spcAft>
                          <a:spcPts val="1000"/>
                        </a:spcAft>
                      </a:pPr>
                      <a:r>
                        <a:rPr lang="es-EC" sz="1300" dirty="0">
                          <a:solidFill>
                            <a:srgbClr val="002060"/>
                          </a:solidFill>
                          <a:effectLst/>
                        </a:rPr>
                        <a:t>Indicadores</a:t>
                      </a:r>
                      <a:endParaRPr lang="es-ES" sz="13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09" marR="28309" marT="0" marB="0"/>
                </a:tc>
                <a:tc>
                  <a:txBody>
                    <a:bodyPr/>
                    <a:lstStyle/>
                    <a:p>
                      <a:pPr algn="ctr">
                        <a:lnSpc>
                          <a:spcPct val="100000"/>
                        </a:lnSpc>
                        <a:spcAft>
                          <a:spcPts val="1000"/>
                        </a:spcAft>
                      </a:pPr>
                      <a:r>
                        <a:rPr lang="es-EC" sz="1300" dirty="0">
                          <a:solidFill>
                            <a:srgbClr val="002060"/>
                          </a:solidFill>
                          <a:effectLst/>
                        </a:rPr>
                        <a:t>Herramientas</a:t>
                      </a:r>
                      <a:endParaRPr lang="es-ES" sz="13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09" marR="28309" marT="0" marB="0"/>
                </a:tc>
              </a:tr>
              <a:tr h="353016">
                <a:tc rowSpan="8">
                  <a:txBody>
                    <a:bodyPr/>
                    <a:lstStyle/>
                    <a:p>
                      <a:pPr algn="ctr">
                        <a:lnSpc>
                          <a:spcPct val="100000"/>
                        </a:lnSpc>
                        <a:spcAft>
                          <a:spcPts val="1000"/>
                        </a:spcAft>
                      </a:pPr>
                      <a:r>
                        <a:rPr lang="es-EC" sz="2000" b="1" dirty="0" smtClean="0">
                          <a:solidFill>
                            <a:schemeClr val="accent5">
                              <a:lumMod val="50000"/>
                            </a:schemeClr>
                          </a:solidFill>
                          <a:effectLst/>
                        </a:rPr>
                        <a:t>MEZCLA DE MARKETING </a:t>
                      </a:r>
                      <a:endParaRPr lang="es-ES" sz="2000" b="1"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09" marR="28309" marT="0" marB="0" vert="vert270"/>
                </a:tc>
                <a:tc rowSpan="2">
                  <a:txBody>
                    <a:bodyPr/>
                    <a:lstStyle/>
                    <a:p>
                      <a:pPr marL="0" lvl="0" indent="0">
                        <a:lnSpc>
                          <a:spcPct val="100000"/>
                        </a:lnSpc>
                        <a:spcAft>
                          <a:spcPts val="0"/>
                        </a:spcAft>
                        <a:buFontTx/>
                        <a:buNone/>
                      </a:pPr>
                      <a:r>
                        <a:rPr lang="es-EC" sz="1300" dirty="0">
                          <a:solidFill>
                            <a:schemeClr val="accent5">
                              <a:lumMod val="50000"/>
                            </a:schemeClr>
                          </a:solidFill>
                          <a:effectLst/>
                        </a:rPr>
                        <a:t>Precio</a:t>
                      </a:r>
                      <a:endParaRPr lang="es-ES" sz="13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09" marR="28309" marT="0" marB="0"/>
                </a:tc>
                <a:tc rowSpan="2">
                  <a:txBody>
                    <a:bodyPr/>
                    <a:lstStyle/>
                    <a:p>
                      <a:pPr>
                        <a:lnSpc>
                          <a:spcPct val="100000"/>
                        </a:lnSpc>
                        <a:spcAft>
                          <a:spcPts val="0"/>
                        </a:spcAft>
                      </a:pPr>
                      <a:r>
                        <a:rPr lang="es-EC" sz="1300" dirty="0">
                          <a:solidFill>
                            <a:schemeClr val="accent5">
                              <a:lumMod val="50000"/>
                            </a:schemeClr>
                          </a:solidFill>
                          <a:effectLst/>
                        </a:rPr>
                        <a:t>El precio es lo que el comprador debe dar para obtener un producto</a:t>
                      </a:r>
                      <a:endParaRPr lang="es-ES" sz="13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09" marR="28309" marT="0" marB="0"/>
                </a:tc>
                <a:tc>
                  <a:txBody>
                    <a:bodyPr/>
                    <a:lstStyle/>
                    <a:p>
                      <a:pPr marL="0" lvl="0" indent="0">
                        <a:lnSpc>
                          <a:spcPct val="100000"/>
                        </a:lnSpc>
                        <a:spcAft>
                          <a:spcPts val="0"/>
                        </a:spcAft>
                        <a:buFontTx/>
                        <a:buNone/>
                      </a:pPr>
                      <a:r>
                        <a:rPr lang="es-EC" sz="1300" dirty="0">
                          <a:solidFill>
                            <a:schemeClr val="accent5">
                              <a:lumMod val="50000"/>
                            </a:schemeClr>
                          </a:solidFill>
                          <a:effectLst/>
                        </a:rPr>
                        <a:t>Niveles de precios</a:t>
                      </a:r>
                      <a:endParaRPr lang="es-ES" sz="13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09" marR="28309" marT="0" marB="0"/>
                </a:tc>
                <a:tc>
                  <a:txBody>
                    <a:bodyPr/>
                    <a:lstStyle/>
                    <a:p>
                      <a:pPr marL="0" lvl="0" indent="0">
                        <a:lnSpc>
                          <a:spcPct val="100000"/>
                        </a:lnSpc>
                        <a:spcAft>
                          <a:spcPts val="0"/>
                        </a:spcAft>
                        <a:buFontTx/>
                        <a:buNone/>
                      </a:pPr>
                      <a:r>
                        <a:rPr lang="es-EC" sz="1300" dirty="0">
                          <a:solidFill>
                            <a:schemeClr val="accent5">
                              <a:lumMod val="50000"/>
                            </a:schemeClr>
                          </a:solidFill>
                          <a:effectLst/>
                        </a:rPr>
                        <a:t>Encuesta</a:t>
                      </a:r>
                      <a:endParaRPr lang="es-ES" sz="13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09" marR="28309" marT="0" marB="0"/>
                </a:tc>
              </a:tr>
              <a:tr h="706034">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lvl="0" indent="0">
                        <a:lnSpc>
                          <a:spcPct val="100000"/>
                        </a:lnSpc>
                        <a:spcAft>
                          <a:spcPts val="0"/>
                        </a:spcAft>
                        <a:buFontTx/>
                        <a:buNone/>
                      </a:pPr>
                      <a:r>
                        <a:rPr lang="es-EC" sz="1300" dirty="0">
                          <a:solidFill>
                            <a:schemeClr val="accent5">
                              <a:lumMod val="50000"/>
                            </a:schemeClr>
                          </a:solidFill>
                          <a:effectLst/>
                        </a:rPr>
                        <a:t>Satisfacción y Percepción del precio</a:t>
                      </a:r>
                      <a:endParaRPr lang="es-ES" sz="13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09" marR="28309" marT="0" marB="0"/>
                </a:tc>
                <a:tc>
                  <a:txBody>
                    <a:bodyPr/>
                    <a:lstStyle/>
                    <a:p>
                      <a:pPr marL="0" lvl="0" indent="0">
                        <a:lnSpc>
                          <a:spcPct val="100000"/>
                        </a:lnSpc>
                        <a:spcAft>
                          <a:spcPts val="0"/>
                        </a:spcAft>
                        <a:buFontTx/>
                        <a:buNone/>
                      </a:pPr>
                      <a:r>
                        <a:rPr lang="es-EC" sz="1300" dirty="0">
                          <a:solidFill>
                            <a:schemeClr val="accent5">
                              <a:lumMod val="50000"/>
                            </a:schemeClr>
                          </a:solidFill>
                          <a:effectLst/>
                        </a:rPr>
                        <a:t>Encuesta</a:t>
                      </a:r>
                      <a:endParaRPr lang="es-ES" sz="13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09" marR="28309" marT="0" marB="0"/>
                </a:tc>
              </a:tr>
              <a:tr h="353016">
                <a:tc vMerge="1">
                  <a:txBody>
                    <a:bodyPr/>
                    <a:lstStyle/>
                    <a:p>
                      <a:endParaRPr lang="es-ES"/>
                    </a:p>
                  </a:txBody>
                  <a:tcPr/>
                </a:tc>
                <a:tc rowSpan="2">
                  <a:txBody>
                    <a:bodyPr/>
                    <a:lstStyle/>
                    <a:p>
                      <a:pPr marL="0" lvl="0" indent="0">
                        <a:lnSpc>
                          <a:spcPct val="100000"/>
                        </a:lnSpc>
                        <a:spcAft>
                          <a:spcPts val="0"/>
                        </a:spcAft>
                        <a:buFontTx/>
                        <a:buNone/>
                      </a:pPr>
                      <a:r>
                        <a:rPr lang="es-EC" sz="1300" dirty="0">
                          <a:solidFill>
                            <a:schemeClr val="accent5">
                              <a:lumMod val="50000"/>
                            </a:schemeClr>
                          </a:solidFill>
                          <a:effectLst/>
                        </a:rPr>
                        <a:t>Producto</a:t>
                      </a:r>
                      <a:endParaRPr lang="es-ES" sz="13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09" marR="28309" marT="0" marB="0"/>
                </a:tc>
                <a:tc rowSpan="2">
                  <a:txBody>
                    <a:bodyPr/>
                    <a:lstStyle/>
                    <a:p>
                      <a:pPr>
                        <a:lnSpc>
                          <a:spcPct val="100000"/>
                        </a:lnSpc>
                        <a:spcAft>
                          <a:spcPts val="0"/>
                        </a:spcAft>
                      </a:pPr>
                      <a:r>
                        <a:rPr lang="es-EC" sz="1300">
                          <a:solidFill>
                            <a:schemeClr val="accent5">
                              <a:lumMod val="50000"/>
                            </a:schemeClr>
                          </a:solidFill>
                          <a:effectLst/>
                        </a:rPr>
                        <a:t>Cualquier cosa que se pueda ofrecer en un mercado para su adquisición, uso o consumo y que podría satisfacer una necesidad</a:t>
                      </a:r>
                      <a:endParaRPr lang="es-ES" sz="13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09" marR="28309" marT="0" marB="0"/>
                </a:tc>
                <a:tc>
                  <a:txBody>
                    <a:bodyPr/>
                    <a:lstStyle/>
                    <a:p>
                      <a:pPr marL="0" lvl="0" indent="0">
                        <a:lnSpc>
                          <a:spcPct val="100000"/>
                        </a:lnSpc>
                        <a:spcAft>
                          <a:spcPts val="0"/>
                        </a:spcAft>
                        <a:buFontTx/>
                        <a:buNone/>
                      </a:pPr>
                      <a:r>
                        <a:rPr lang="es-EC" sz="1300" dirty="0">
                          <a:solidFill>
                            <a:schemeClr val="accent5">
                              <a:lumMod val="50000"/>
                            </a:schemeClr>
                          </a:solidFill>
                          <a:effectLst/>
                        </a:rPr>
                        <a:t>Tipos de productos</a:t>
                      </a:r>
                      <a:endParaRPr lang="es-ES" sz="13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09" marR="28309" marT="0" marB="0"/>
                </a:tc>
                <a:tc>
                  <a:txBody>
                    <a:bodyPr/>
                    <a:lstStyle/>
                    <a:p>
                      <a:pPr>
                        <a:lnSpc>
                          <a:spcPct val="100000"/>
                        </a:lnSpc>
                        <a:spcAft>
                          <a:spcPts val="0"/>
                        </a:spcAft>
                        <a:buFontTx/>
                        <a:buNone/>
                      </a:pPr>
                      <a:r>
                        <a:rPr lang="es-EC" sz="1300" dirty="0">
                          <a:solidFill>
                            <a:schemeClr val="accent5">
                              <a:lumMod val="50000"/>
                            </a:schemeClr>
                          </a:solidFill>
                          <a:effectLst/>
                        </a:rPr>
                        <a:t>Encuesta</a:t>
                      </a:r>
                      <a:endParaRPr lang="es-ES" sz="13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09" marR="28309" marT="0" marB="0"/>
                </a:tc>
              </a:tr>
              <a:tr h="882542">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lvl="0" indent="0">
                        <a:lnSpc>
                          <a:spcPct val="100000"/>
                        </a:lnSpc>
                        <a:spcAft>
                          <a:spcPts val="0"/>
                        </a:spcAft>
                        <a:buFontTx/>
                        <a:buNone/>
                      </a:pPr>
                      <a:r>
                        <a:rPr lang="es-EC" sz="1300" dirty="0">
                          <a:solidFill>
                            <a:schemeClr val="accent5">
                              <a:lumMod val="50000"/>
                            </a:schemeClr>
                          </a:solidFill>
                          <a:effectLst/>
                        </a:rPr>
                        <a:t>Satisfacción y Percepción de los productos </a:t>
                      </a:r>
                      <a:endParaRPr lang="es-ES" sz="13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09" marR="28309" marT="0" marB="0"/>
                </a:tc>
                <a:tc>
                  <a:txBody>
                    <a:bodyPr/>
                    <a:lstStyle/>
                    <a:p>
                      <a:pPr marL="0" lvl="0" indent="0">
                        <a:lnSpc>
                          <a:spcPct val="100000"/>
                        </a:lnSpc>
                        <a:spcAft>
                          <a:spcPts val="0"/>
                        </a:spcAft>
                        <a:buFontTx/>
                        <a:buNone/>
                      </a:pPr>
                      <a:r>
                        <a:rPr lang="es-EC" sz="1300" dirty="0">
                          <a:solidFill>
                            <a:schemeClr val="accent5">
                              <a:lumMod val="50000"/>
                            </a:schemeClr>
                          </a:solidFill>
                          <a:effectLst/>
                        </a:rPr>
                        <a:t>Encuesta</a:t>
                      </a:r>
                      <a:endParaRPr lang="es-ES" sz="13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09" marR="28309" marT="0" marB="0"/>
                </a:tc>
              </a:tr>
              <a:tr h="353016">
                <a:tc vMerge="1">
                  <a:txBody>
                    <a:bodyPr/>
                    <a:lstStyle/>
                    <a:p>
                      <a:endParaRPr lang="es-ES"/>
                    </a:p>
                  </a:txBody>
                  <a:tcPr/>
                </a:tc>
                <a:tc rowSpan="2">
                  <a:txBody>
                    <a:bodyPr/>
                    <a:lstStyle/>
                    <a:p>
                      <a:pPr marL="0" lvl="0" indent="0">
                        <a:lnSpc>
                          <a:spcPct val="100000"/>
                        </a:lnSpc>
                        <a:spcAft>
                          <a:spcPts val="0"/>
                        </a:spcAft>
                        <a:buFontTx/>
                        <a:buNone/>
                      </a:pPr>
                      <a:r>
                        <a:rPr lang="es-EC" sz="1300" dirty="0">
                          <a:solidFill>
                            <a:schemeClr val="accent5">
                              <a:lumMod val="50000"/>
                            </a:schemeClr>
                          </a:solidFill>
                          <a:effectLst/>
                        </a:rPr>
                        <a:t>Promoción</a:t>
                      </a:r>
                      <a:endParaRPr lang="es-ES" sz="13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09" marR="28309" marT="0" marB="0"/>
                </a:tc>
                <a:tc rowSpan="2">
                  <a:txBody>
                    <a:bodyPr/>
                    <a:lstStyle/>
                    <a:p>
                      <a:pPr>
                        <a:lnSpc>
                          <a:spcPct val="100000"/>
                        </a:lnSpc>
                        <a:spcAft>
                          <a:spcPts val="0"/>
                        </a:spcAft>
                      </a:pPr>
                      <a:r>
                        <a:rPr lang="es-EC" sz="1300" dirty="0">
                          <a:solidFill>
                            <a:schemeClr val="accent5">
                              <a:lumMod val="50000"/>
                            </a:schemeClr>
                          </a:solidFill>
                          <a:effectLst/>
                        </a:rPr>
                        <a:t>Incentivos a corto plazo que permiten generar una motivación de compra en los consumidores</a:t>
                      </a:r>
                      <a:endParaRPr lang="es-ES" sz="13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09" marR="28309" marT="0" marB="0"/>
                </a:tc>
                <a:tc>
                  <a:txBody>
                    <a:bodyPr/>
                    <a:lstStyle/>
                    <a:p>
                      <a:pPr marL="0" lvl="0" indent="0">
                        <a:lnSpc>
                          <a:spcPct val="100000"/>
                        </a:lnSpc>
                        <a:spcAft>
                          <a:spcPts val="0"/>
                        </a:spcAft>
                        <a:buFontTx/>
                        <a:buNone/>
                      </a:pPr>
                      <a:r>
                        <a:rPr lang="es-EC" sz="1300" dirty="0">
                          <a:solidFill>
                            <a:schemeClr val="accent5">
                              <a:lumMod val="50000"/>
                            </a:schemeClr>
                          </a:solidFill>
                          <a:effectLst/>
                        </a:rPr>
                        <a:t>  Tipos de promoción </a:t>
                      </a:r>
                      <a:endParaRPr lang="es-ES" sz="13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09" marR="28309" marT="0" marB="0"/>
                </a:tc>
                <a:tc>
                  <a:txBody>
                    <a:bodyPr/>
                    <a:lstStyle/>
                    <a:p>
                      <a:pPr>
                        <a:lnSpc>
                          <a:spcPct val="100000"/>
                        </a:lnSpc>
                        <a:spcAft>
                          <a:spcPts val="0"/>
                        </a:spcAft>
                        <a:buFontTx/>
                        <a:buNone/>
                      </a:pPr>
                      <a:r>
                        <a:rPr lang="es-EC" sz="1300" dirty="0">
                          <a:solidFill>
                            <a:schemeClr val="accent5">
                              <a:lumMod val="50000"/>
                            </a:schemeClr>
                          </a:solidFill>
                          <a:effectLst/>
                        </a:rPr>
                        <a:t>Encuesta</a:t>
                      </a:r>
                      <a:endParaRPr lang="es-ES" sz="13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09" marR="28309" marT="0" marB="0"/>
                </a:tc>
              </a:tr>
              <a:tr h="1059051">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lvl="0" indent="0">
                        <a:lnSpc>
                          <a:spcPct val="100000"/>
                        </a:lnSpc>
                        <a:spcAft>
                          <a:spcPts val="0"/>
                        </a:spcAft>
                        <a:buFontTx/>
                        <a:buNone/>
                      </a:pPr>
                      <a:r>
                        <a:rPr lang="es-EC" sz="1300" dirty="0">
                          <a:solidFill>
                            <a:schemeClr val="accent5">
                              <a:lumMod val="50000"/>
                            </a:schemeClr>
                          </a:solidFill>
                          <a:effectLst/>
                        </a:rPr>
                        <a:t>Satisfacción y Percepción de las promociones</a:t>
                      </a:r>
                      <a:endParaRPr lang="es-ES" sz="13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09" marR="28309" marT="0" marB="0"/>
                </a:tc>
                <a:tc>
                  <a:txBody>
                    <a:bodyPr/>
                    <a:lstStyle/>
                    <a:p>
                      <a:pPr marL="0" lvl="0" indent="0">
                        <a:lnSpc>
                          <a:spcPct val="100000"/>
                        </a:lnSpc>
                        <a:spcAft>
                          <a:spcPts val="0"/>
                        </a:spcAft>
                        <a:buFontTx/>
                        <a:buNone/>
                      </a:pPr>
                      <a:r>
                        <a:rPr lang="es-EC" sz="1300" dirty="0">
                          <a:solidFill>
                            <a:schemeClr val="accent5">
                              <a:lumMod val="50000"/>
                            </a:schemeClr>
                          </a:solidFill>
                          <a:effectLst/>
                        </a:rPr>
                        <a:t>Encuesta</a:t>
                      </a:r>
                      <a:endParaRPr lang="es-ES" sz="13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09" marR="28309" marT="0" marB="0"/>
                </a:tc>
              </a:tr>
              <a:tr h="202985">
                <a:tc vMerge="1">
                  <a:txBody>
                    <a:bodyPr/>
                    <a:lstStyle/>
                    <a:p>
                      <a:endParaRPr lang="es-ES"/>
                    </a:p>
                  </a:txBody>
                  <a:tcPr/>
                </a:tc>
                <a:tc rowSpan="2">
                  <a:txBody>
                    <a:bodyPr/>
                    <a:lstStyle/>
                    <a:p>
                      <a:pPr marL="0" indent="0">
                        <a:lnSpc>
                          <a:spcPct val="100000"/>
                        </a:lnSpc>
                        <a:spcAft>
                          <a:spcPts val="1000"/>
                        </a:spcAft>
                        <a:buFontTx/>
                        <a:buNone/>
                      </a:pPr>
                      <a:r>
                        <a:rPr lang="es-EC" sz="1300" dirty="0">
                          <a:solidFill>
                            <a:schemeClr val="accent5">
                              <a:lumMod val="50000"/>
                            </a:schemeClr>
                          </a:solidFill>
                          <a:effectLst/>
                        </a:rPr>
                        <a:t>Plaza   </a:t>
                      </a:r>
                      <a:endParaRPr lang="es-ES" sz="13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09" marR="28309" marT="0" marB="0"/>
                </a:tc>
                <a:tc rowSpan="2">
                  <a:txBody>
                    <a:bodyPr/>
                    <a:lstStyle/>
                    <a:p>
                      <a:pPr>
                        <a:lnSpc>
                          <a:spcPct val="100000"/>
                        </a:lnSpc>
                        <a:spcAft>
                          <a:spcPts val="1000"/>
                        </a:spcAft>
                      </a:pPr>
                      <a:r>
                        <a:rPr lang="es-EC" sz="1300">
                          <a:solidFill>
                            <a:schemeClr val="accent5">
                              <a:lumMod val="50000"/>
                            </a:schemeClr>
                          </a:solidFill>
                          <a:effectLst/>
                        </a:rPr>
                        <a:t>Actividades que realiza el vendedor con el fin de que el consumidor tenga acceso a un producto</a:t>
                      </a:r>
                      <a:endParaRPr lang="es-ES" sz="13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09" marR="28309" marT="0" marB="0"/>
                </a:tc>
                <a:tc>
                  <a:txBody>
                    <a:bodyPr/>
                    <a:lstStyle/>
                    <a:p>
                      <a:pPr>
                        <a:lnSpc>
                          <a:spcPct val="100000"/>
                        </a:lnSpc>
                        <a:spcAft>
                          <a:spcPts val="1000"/>
                        </a:spcAft>
                        <a:buFontTx/>
                        <a:buNone/>
                      </a:pPr>
                      <a:r>
                        <a:rPr lang="es-EC" sz="1300" dirty="0">
                          <a:solidFill>
                            <a:schemeClr val="accent5">
                              <a:lumMod val="50000"/>
                            </a:schemeClr>
                          </a:solidFill>
                          <a:effectLst/>
                        </a:rPr>
                        <a:t>Formas de distribución </a:t>
                      </a:r>
                      <a:endParaRPr lang="es-ES" sz="13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09" marR="28309" marT="0" marB="0"/>
                </a:tc>
                <a:tc>
                  <a:txBody>
                    <a:bodyPr/>
                    <a:lstStyle/>
                    <a:p>
                      <a:pPr marL="0" lvl="0" indent="0">
                        <a:lnSpc>
                          <a:spcPct val="100000"/>
                        </a:lnSpc>
                        <a:spcAft>
                          <a:spcPts val="0"/>
                        </a:spcAft>
                        <a:buFontTx/>
                        <a:buNone/>
                      </a:pPr>
                      <a:r>
                        <a:rPr lang="es-EC" sz="1300" dirty="0">
                          <a:solidFill>
                            <a:schemeClr val="accent5">
                              <a:lumMod val="50000"/>
                            </a:schemeClr>
                          </a:solidFill>
                          <a:effectLst/>
                        </a:rPr>
                        <a:t>Encuesta</a:t>
                      </a:r>
                      <a:endParaRPr lang="es-ES" sz="13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09" marR="28309" marT="0" marB="0"/>
                </a:tc>
              </a:tr>
              <a:tr h="706034">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lvl="0" indent="0">
                        <a:lnSpc>
                          <a:spcPct val="100000"/>
                        </a:lnSpc>
                        <a:spcAft>
                          <a:spcPts val="0"/>
                        </a:spcAft>
                        <a:buFontTx/>
                        <a:buNone/>
                      </a:pPr>
                      <a:r>
                        <a:rPr lang="es-EC" sz="1300" dirty="0">
                          <a:solidFill>
                            <a:schemeClr val="accent5">
                              <a:lumMod val="50000"/>
                            </a:schemeClr>
                          </a:solidFill>
                          <a:effectLst/>
                        </a:rPr>
                        <a:t>Satisfacción y Percepción de la plaza </a:t>
                      </a:r>
                      <a:endParaRPr lang="es-ES" sz="13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09" marR="28309" marT="0" marB="0"/>
                </a:tc>
                <a:tc>
                  <a:txBody>
                    <a:bodyPr/>
                    <a:lstStyle/>
                    <a:p>
                      <a:pPr marL="0" lvl="0" indent="0">
                        <a:lnSpc>
                          <a:spcPct val="100000"/>
                        </a:lnSpc>
                        <a:spcAft>
                          <a:spcPts val="0"/>
                        </a:spcAft>
                        <a:buFontTx/>
                        <a:buNone/>
                      </a:pPr>
                      <a:r>
                        <a:rPr lang="es-EC" sz="1300" dirty="0">
                          <a:solidFill>
                            <a:schemeClr val="accent5">
                              <a:lumMod val="50000"/>
                            </a:schemeClr>
                          </a:solidFill>
                          <a:effectLst/>
                        </a:rPr>
                        <a:t>Encuesta</a:t>
                      </a:r>
                      <a:endParaRPr lang="es-ES" sz="13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309" marR="28309" marT="0" marB="0"/>
                </a:tc>
              </a:tr>
            </a:tbl>
          </a:graphicData>
        </a:graphic>
      </p:graphicFrame>
    </p:spTree>
    <p:extLst>
      <p:ext uri="{BB962C8B-B14F-4D97-AF65-F5344CB8AC3E}">
        <p14:creationId xmlns:p14="http://schemas.microsoft.com/office/powerpoint/2010/main" val="1496150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0805" y="36801"/>
            <a:ext cx="9905998" cy="1068614"/>
          </a:xfrm>
        </p:spPr>
        <p:txBody>
          <a:bodyPr/>
          <a:lstStyle/>
          <a:p>
            <a:pPr algn="ctr"/>
            <a:r>
              <a:rPr lang="es-ES" dirty="0" smtClean="0">
                <a:solidFill>
                  <a:schemeClr val="bg1"/>
                </a:solidFill>
              </a:rPr>
              <a:t>Teorías de soporte </a:t>
            </a:r>
            <a:endParaRPr lang="es-ES" dirty="0">
              <a:solidFill>
                <a:schemeClr val="bg1"/>
              </a:solidFill>
            </a:endParaRPr>
          </a:p>
        </p:txBody>
      </p:sp>
      <p:graphicFrame>
        <p:nvGraphicFramePr>
          <p:cNvPr id="4" name="Diagrama 3"/>
          <p:cNvGraphicFramePr/>
          <p:nvPr>
            <p:extLst>
              <p:ext uri="{D42A27DB-BD31-4B8C-83A1-F6EECF244321}">
                <p14:modId xmlns:p14="http://schemas.microsoft.com/office/powerpoint/2010/main" val="4113280335"/>
              </p:ext>
            </p:extLst>
          </p:nvPr>
        </p:nvGraphicFramePr>
        <p:xfrm>
          <a:off x="383602" y="837127"/>
          <a:ext cx="11271777" cy="5686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9188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2" y="103363"/>
            <a:ext cx="9905998" cy="1478570"/>
          </a:xfrm>
        </p:spPr>
        <p:txBody>
          <a:bodyPr/>
          <a:lstStyle/>
          <a:p>
            <a:pPr algn="ctr"/>
            <a:r>
              <a:rPr lang="es-ES" b="1" dirty="0" smtClean="0">
                <a:solidFill>
                  <a:schemeClr val="bg1"/>
                </a:solidFill>
              </a:rPr>
              <a:t>Metodología de la investigación</a:t>
            </a:r>
            <a:endParaRPr lang="es-ES" b="1" dirty="0">
              <a:solidFill>
                <a:schemeClr val="bg1"/>
              </a:solidFill>
            </a:endParaRPr>
          </a:p>
        </p:txBody>
      </p:sp>
      <p:pic>
        <p:nvPicPr>
          <p:cNvPr id="4" name="Marcador de contenido 3"/>
          <p:cNvPicPr>
            <a:picLocks noGrp="1"/>
          </p:cNvPicPr>
          <p:nvPr>
            <p:ph idx="1"/>
          </p:nvPr>
        </p:nvPicPr>
        <p:blipFill rotWithShape="1">
          <a:blip r:embed="rId2"/>
          <a:srcRect l="16615" t="13326" r="15151" b="14266"/>
          <a:stretch/>
        </p:blipFill>
        <p:spPr bwMode="auto">
          <a:xfrm>
            <a:off x="1963098" y="1455314"/>
            <a:ext cx="8262626" cy="5009882"/>
          </a:xfrm>
          <a:prstGeom prst="rect">
            <a:avLst/>
          </a:prstGeom>
          <a:ln>
            <a:noFill/>
          </a:ln>
          <a:extLst>
            <a:ext uri="{53640926-AAD7-44D8-BBD7-CCE9431645EC}">
              <a14:shadowObscured xmlns:a14="http://schemas.microsoft.com/office/drawing/2010/main"/>
            </a:ext>
          </a:extLst>
        </p:spPr>
      </p:pic>
      <p:sp>
        <p:nvSpPr>
          <p:cNvPr id="3" name="Rectángulo 2"/>
          <p:cNvSpPr/>
          <p:nvPr/>
        </p:nvSpPr>
        <p:spPr>
          <a:xfrm>
            <a:off x="1963098" y="4990011"/>
            <a:ext cx="2386833" cy="12279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p:cNvSpPr/>
          <p:nvPr/>
        </p:nvSpPr>
        <p:spPr>
          <a:xfrm>
            <a:off x="1963098" y="4768528"/>
            <a:ext cx="126959" cy="2481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260752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5395" y="12879"/>
            <a:ext cx="9905998" cy="887896"/>
          </a:xfrm>
        </p:spPr>
        <p:txBody>
          <a:bodyPr/>
          <a:lstStyle/>
          <a:p>
            <a:pPr algn="ctr"/>
            <a:r>
              <a:rPr lang="es-ES" dirty="0" smtClean="0">
                <a:solidFill>
                  <a:schemeClr val="bg1"/>
                </a:solidFill>
              </a:rPr>
              <a:t>MATRIZ DE NECESIDADES </a:t>
            </a:r>
            <a:endParaRPr lang="es-ES" dirty="0">
              <a:solidFill>
                <a:schemeClr val="bg1"/>
              </a:solidFill>
            </a:endParaRP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2995321057"/>
              </p:ext>
            </p:extLst>
          </p:nvPr>
        </p:nvGraphicFramePr>
        <p:xfrm>
          <a:off x="519818" y="900775"/>
          <a:ext cx="10937152" cy="5705688"/>
        </p:xfrm>
        <a:graphic>
          <a:graphicData uri="http://schemas.openxmlformats.org/drawingml/2006/table">
            <a:tbl>
              <a:tblPr firstRow="1" bandCol="1">
                <a:tableStyleId>{00A15C55-8517-42AA-B614-E9B94910E393}</a:tableStyleId>
              </a:tblPr>
              <a:tblGrid>
                <a:gridCol w="1160282"/>
                <a:gridCol w="1160282"/>
                <a:gridCol w="1566380"/>
                <a:gridCol w="1160282"/>
                <a:gridCol w="1779100"/>
                <a:gridCol w="2513846"/>
                <a:gridCol w="1596980"/>
              </a:tblGrid>
              <a:tr h="286014">
                <a:tc>
                  <a:txBody>
                    <a:bodyPr/>
                    <a:lstStyle/>
                    <a:p>
                      <a:pPr algn="ctr" fontAlgn="ctr"/>
                      <a:r>
                        <a:rPr lang="es-EC" sz="1100" u="none" strike="noStrike" dirty="0">
                          <a:solidFill>
                            <a:schemeClr val="bg2">
                              <a:lumMod val="75000"/>
                            </a:schemeClr>
                          </a:solidFill>
                          <a:effectLst/>
                        </a:rPr>
                        <a:t>OBJETIVO</a:t>
                      </a:r>
                      <a:endParaRPr lang="es-ES" sz="1100" b="1" i="0" u="none" strike="noStrike" dirty="0">
                        <a:solidFill>
                          <a:schemeClr val="bg2">
                            <a:lumMod val="75000"/>
                          </a:schemeClr>
                        </a:solidFill>
                        <a:effectLst/>
                        <a:latin typeface="Arial" panose="020B0604020202020204" pitchFamily="34" charset="0"/>
                      </a:endParaRPr>
                    </a:p>
                  </a:txBody>
                  <a:tcPr marL="5424" marR="5424" marT="5424" marB="0" anchor="ctr"/>
                </a:tc>
                <a:tc>
                  <a:txBody>
                    <a:bodyPr/>
                    <a:lstStyle/>
                    <a:p>
                      <a:pPr algn="ctr" fontAlgn="ctr"/>
                      <a:r>
                        <a:rPr lang="es-EC" sz="1100" u="none" strike="noStrike">
                          <a:solidFill>
                            <a:schemeClr val="bg2">
                              <a:lumMod val="75000"/>
                            </a:schemeClr>
                          </a:solidFill>
                          <a:effectLst/>
                        </a:rPr>
                        <a:t>VARIABLES GENERAL</a:t>
                      </a:r>
                      <a:endParaRPr lang="es-ES" sz="1100" b="1" i="0" u="none" strike="noStrike">
                        <a:solidFill>
                          <a:schemeClr val="bg2">
                            <a:lumMod val="75000"/>
                          </a:schemeClr>
                        </a:solidFill>
                        <a:effectLst/>
                        <a:latin typeface="Arial" panose="020B0604020202020204" pitchFamily="34" charset="0"/>
                      </a:endParaRPr>
                    </a:p>
                  </a:txBody>
                  <a:tcPr marL="5424" marR="5424" marT="5424" marB="0" anchor="ctr"/>
                </a:tc>
                <a:tc>
                  <a:txBody>
                    <a:bodyPr/>
                    <a:lstStyle/>
                    <a:p>
                      <a:pPr algn="ctr" fontAlgn="ctr"/>
                      <a:r>
                        <a:rPr lang="es-EC" sz="1100" u="none" strike="noStrike">
                          <a:solidFill>
                            <a:schemeClr val="bg2">
                              <a:lumMod val="75000"/>
                            </a:schemeClr>
                          </a:solidFill>
                          <a:effectLst/>
                        </a:rPr>
                        <a:t>VARIABLE ESPECÍFICA</a:t>
                      </a:r>
                      <a:endParaRPr lang="es-ES" sz="1100" b="1" i="0" u="none" strike="noStrike">
                        <a:solidFill>
                          <a:schemeClr val="bg2">
                            <a:lumMod val="75000"/>
                          </a:schemeClr>
                        </a:solidFill>
                        <a:effectLst/>
                        <a:latin typeface="Arial" panose="020B0604020202020204" pitchFamily="34" charset="0"/>
                      </a:endParaRPr>
                    </a:p>
                  </a:txBody>
                  <a:tcPr marL="5424" marR="5424" marT="5424" marB="0" anchor="ctr"/>
                </a:tc>
                <a:tc>
                  <a:txBody>
                    <a:bodyPr/>
                    <a:lstStyle/>
                    <a:p>
                      <a:pPr algn="ctr" fontAlgn="ctr"/>
                      <a:r>
                        <a:rPr lang="es-EC" sz="1100" u="none" strike="noStrike">
                          <a:solidFill>
                            <a:schemeClr val="bg2">
                              <a:lumMod val="75000"/>
                            </a:schemeClr>
                          </a:solidFill>
                          <a:effectLst/>
                        </a:rPr>
                        <a:t>ESCALA</a:t>
                      </a:r>
                      <a:endParaRPr lang="es-ES" sz="1100" b="1" i="0" u="none" strike="noStrike">
                        <a:solidFill>
                          <a:schemeClr val="bg2">
                            <a:lumMod val="75000"/>
                          </a:schemeClr>
                        </a:solidFill>
                        <a:effectLst/>
                        <a:latin typeface="Arial" panose="020B0604020202020204" pitchFamily="34" charset="0"/>
                      </a:endParaRPr>
                    </a:p>
                  </a:txBody>
                  <a:tcPr marL="5424" marR="5424" marT="5424" marB="0" anchor="ctr"/>
                </a:tc>
                <a:tc>
                  <a:txBody>
                    <a:bodyPr/>
                    <a:lstStyle/>
                    <a:p>
                      <a:pPr algn="ctr" fontAlgn="ctr"/>
                      <a:r>
                        <a:rPr lang="es-EC" sz="1100" u="none" strike="noStrike">
                          <a:solidFill>
                            <a:schemeClr val="bg2">
                              <a:lumMod val="75000"/>
                            </a:schemeClr>
                          </a:solidFill>
                          <a:effectLst/>
                        </a:rPr>
                        <a:t>PREGUNTA</a:t>
                      </a:r>
                      <a:endParaRPr lang="es-ES" sz="1100" b="1" i="0" u="none" strike="noStrike">
                        <a:solidFill>
                          <a:schemeClr val="bg2">
                            <a:lumMod val="75000"/>
                          </a:schemeClr>
                        </a:solidFill>
                        <a:effectLst/>
                        <a:latin typeface="Arial" panose="020B0604020202020204" pitchFamily="34" charset="0"/>
                      </a:endParaRPr>
                    </a:p>
                  </a:txBody>
                  <a:tcPr marL="5424" marR="5424" marT="5424" marB="0" anchor="ctr"/>
                </a:tc>
                <a:tc>
                  <a:txBody>
                    <a:bodyPr/>
                    <a:lstStyle/>
                    <a:p>
                      <a:pPr algn="ctr" fontAlgn="ctr"/>
                      <a:r>
                        <a:rPr lang="es-EC" sz="1100" u="none" strike="noStrike" dirty="0">
                          <a:solidFill>
                            <a:schemeClr val="bg2">
                              <a:lumMod val="75000"/>
                            </a:schemeClr>
                          </a:solidFill>
                          <a:effectLst/>
                        </a:rPr>
                        <a:t>ALTERNATIVA DE RESPUESTA</a:t>
                      </a:r>
                      <a:endParaRPr lang="es-ES" sz="1100" b="1" i="0" u="none" strike="noStrike" dirty="0">
                        <a:solidFill>
                          <a:schemeClr val="bg2">
                            <a:lumMod val="75000"/>
                          </a:schemeClr>
                        </a:solidFill>
                        <a:effectLst/>
                        <a:latin typeface="Arial" panose="020B0604020202020204" pitchFamily="34" charset="0"/>
                      </a:endParaRPr>
                    </a:p>
                  </a:txBody>
                  <a:tcPr marL="5424" marR="5424" marT="5424" marB="0" anchor="ctr"/>
                </a:tc>
                <a:tc>
                  <a:txBody>
                    <a:bodyPr/>
                    <a:lstStyle/>
                    <a:p>
                      <a:pPr algn="ctr" fontAlgn="ctr"/>
                      <a:r>
                        <a:rPr lang="es-EC" sz="1100" u="none" strike="noStrike">
                          <a:solidFill>
                            <a:schemeClr val="bg2">
                              <a:lumMod val="75000"/>
                            </a:schemeClr>
                          </a:solidFill>
                          <a:effectLst/>
                        </a:rPr>
                        <a:t>CÓDIGO</a:t>
                      </a:r>
                      <a:endParaRPr lang="es-ES" sz="1100" b="1" i="0" u="none" strike="noStrike">
                        <a:solidFill>
                          <a:schemeClr val="bg2">
                            <a:lumMod val="75000"/>
                          </a:schemeClr>
                        </a:solidFill>
                        <a:effectLst/>
                        <a:latin typeface="Arial" panose="020B0604020202020204" pitchFamily="34" charset="0"/>
                      </a:endParaRPr>
                    </a:p>
                  </a:txBody>
                  <a:tcPr marL="5424" marR="5424" marT="5424" marB="0" anchor="ctr"/>
                </a:tc>
              </a:tr>
              <a:tr h="164762">
                <a:tc rowSpan="31">
                  <a:txBody>
                    <a:bodyPr/>
                    <a:lstStyle/>
                    <a:p>
                      <a:pPr algn="ctr" fontAlgn="ctr"/>
                      <a:r>
                        <a:rPr lang="es-EC" sz="1100" u="none" strike="noStrike">
                          <a:solidFill>
                            <a:schemeClr val="bg2">
                              <a:lumMod val="75000"/>
                            </a:schemeClr>
                          </a:solidFill>
                          <a:effectLst/>
                        </a:rPr>
                        <a:t>Determinar el mercado meta para el cual desarrolla sus actividades el CENARHU, generando información útil para los usuarios de la información.</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c rowSpan="31">
                  <a:txBody>
                    <a:bodyPr/>
                    <a:lstStyle/>
                    <a:p>
                      <a:pPr algn="l" fontAlgn="ctr"/>
                      <a:r>
                        <a:rPr lang="es-EC" sz="1100" u="none" strike="noStrike">
                          <a:solidFill>
                            <a:schemeClr val="bg2">
                              <a:lumMod val="75000"/>
                            </a:schemeClr>
                          </a:solidFill>
                          <a:effectLst/>
                        </a:rPr>
                        <a:t>Demográfica </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c rowSpan="6">
                  <a:txBody>
                    <a:bodyPr/>
                    <a:lstStyle/>
                    <a:p>
                      <a:pPr algn="l" fontAlgn="ctr"/>
                      <a:r>
                        <a:rPr lang="es-EC" sz="1100" u="none" strike="noStrike">
                          <a:solidFill>
                            <a:schemeClr val="bg2">
                              <a:lumMod val="75000"/>
                            </a:schemeClr>
                          </a:solidFill>
                          <a:effectLst/>
                        </a:rPr>
                        <a:t>Edad</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c rowSpan="6">
                  <a:txBody>
                    <a:bodyPr/>
                    <a:lstStyle/>
                    <a:p>
                      <a:pPr algn="l" fontAlgn="ctr"/>
                      <a:r>
                        <a:rPr lang="es-EC" sz="1100" u="none" strike="noStrike">
                          <a:solidFill>
                            <a:schemeClr val="bg2">
                              <a:lumMod val="75000"/>
                            </a:schemeClr>
                          </a:solidFill>
                          <a:effectLst/>
                        </a:rPr>
                        <a:t>Escala</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c rowSpan="6">
                  <a:txBody>
                    <a:bodyPr/>
                    <a:lstStyle/>
                    <a:p>
                      <a:pPr algn="just" fontAlgn="ctr"/>
                      <a:r>
                        <a:rPr lang="es-EC" sz="1100" u="none" strike="noStrike">
                          <a:solidFill>
                            <a:schemeClr val="bg2">
                              <a:lumMod val="75000"/>
                            </a:schemeClr>
                          </a:solidFill>
                          <a:effectLst/>
                        </a:rPr>
                        <a:t>Edad</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c>
                  <a:txBody>
                    <a:bodyPr/>
                    <a:lstStyle/>
                    <a:p>
                      <a:pPr algn="l" fontAlgn="ctr"/>
                      <a:r>
                        <a:rPr lang="es-EC" sz="1100" u="none" strike="noStrike">
                          <a:solidFill>
                            <a:schemeClr val="bg2">
                              <a:lumMod val="75000"/>
                            </a:schemeClr>
                          </a:solidFill>
                          <a:effectLst/>
                        </a:rPr>
                        <a:t>18-30</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c>
                  <a:txBody>
                    <a:bodyPr/>
                    <a:lstStyle/>
                    <a:p>
                      <a:pPr algn="r" fontAlgn="ctr"/>
                      <a:r>
                        <a:rPr lang="es-EC" sz="1100" u="none" strike="noStrike">
                          <a:solidFill>
                            <a:schemeClr val="bg2">
                              <a:lumMod val="75000"/>
                            </a:schemeClr>
                          </a:solidFill>
                          <a:effectLst/>
                        </a:rPr>
                        <a:t>1</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r>
              <a:tr h="16476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100" u="none" strike="noStrike">
                          <a:solidFill>
                            <a:schemeClr val="bg2">
                              <a:lumMod val="75000"/>
                            </a:schemeClr>
                          </a:solidFill>
                          <a:effectLst/>
                        </a:rPr>
                        <a:t>31-40</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c>
                  <a:txBody>
                    <a:bodyPr/>
                    <a:lstStyle/>
                    <a:p>
                      <a:pPr algn="r" fontAlgn="ctr"/>
                      <a:r>
                        <a:rPr lang="es-EC" sz="1100" u="none" strike="noStrike">
                          <a:solidFill>
                            <a:schemeClr val="bg2">
                              <a:lumMod val="75000"/>
                            </a:schemeClr>
                          </a:solidFill>
                          <a:effectLst/>
                        </a:rPr>
                        <a:t>2</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r>
              <a:tr h="16476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100" u="none" strike="noStrike">
                          <a:solidFill>
                            <a:schemeClr val="bg2">
                              <a:lumMod val="75000"/>
                            </a:schemeClr>
                          </a:solidFill>
                          <a:effectLst/>
                        </a:rPr>
                        <a:t>41-50 </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c>
                  <a:txBody>
                    <a:bodyPr/>
                    <a:lstStyle/>
                    <a:p>
                      <a:pPr algn="r" fontAlgn="ctr"/>
                      <a:r>
                        <a:rPr lang="es-EC" sz="1100" u="none" strike="noStrike" dirty="0">
                          <a:solidFill>
                            <a:schemeClr val="bg2">
                              <a:lumMod val="75000"/>
                            </a:schemeClr>
                          </a:solidFill>
                          <a:effectLst/>
                        </a:rPr>
                        <a:t>3</a:t>
                      </a:r>
                      <a:endParaRPr lang="es-ES" sz="1100" b="0" i="0" u="none" strike="noStrike" dirty="0">
                        <a:solidFill>
                          <a:schemeClr val="bg2">
                            <a:lumMod val="75000"/>
                          </a:schemeClr>
                        </a:solidFill>
                        <a:effectLst/>
                        <a:latin typeface="Arial" panose="020B0604020202020204" pitchFamily="34" charset="0"/>
                      </a:endParaRPr>
                    </a:p>
                  </a:txBody>
                  <a:tcPr marL="5424" marR="5424" marT="5424" marB="0" anchor="ctr"/>
                </a:tc>
              </a:tr>
              <a:tr h="16476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100" u="none" strike="noStrike">
                          <a:solidFill>
                            <a:schemeClr val="bg2">
                              <a:lumMod val="75000"/>
                            </a:schemeClr>
                          </a:solidFill>
                          <a:effectLst/>
                        </a:rPr>
                        <a:t>51-60</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c>
                  <a:txBody>
                    <a:bodyPr/>
                    <a:lstStyle/>
                    <a:p>
                      <a:pPr algn="r" fontAlgn="ctr"/>
                      <a:r>
                        <a:rPr lang="es-EC" sz="1100" u="none" strike="noStrike">
                          <a:solidFill>
                            <a:schemeClr val="bg2">
                              <a:lumMod val="75000"/>
                            </a:schemeClr>
                          </a:solidFill>
                          <a:effectLst/>
                        </a:rPr>
                        <a:t>4</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r>
              <a:tr h="16476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100" u="none" strike="noStrike">
                          <a:solidFill>
                            <a:schemeClr val="bg2">
                              <a:lumMod val="75000"/>
                            </a:schemeClr>
                          </a:solidFill>
                          <a:effectLst/>
                        </a:rPr>
                        <a:t>61-70</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c>
                  <a:txBody>
                    <a:bodyPr/>
                    <a:lstStyle/>
                    <a:p>
                      <a:pPr algn="r" fontAlgn="ctr"/>
                      <a:r>
                        <a:rPr lang="es-EC" sz="1100" u="none" strike="noStrike">
                          <a:solidFill>
                            <a:schemeClr val="bg2">
                              <a:lumMod val="75000"/>
                            </a:schemeClr>
                          </a:solidFill>
                          <a:effectLst/>
                        </a:rPr>
                        <a:t>5</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r>
              <a:tr h="16476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100" u="none" strike="noStrike">
                          <a:solidFill>
                            <a:schemeClr val="bg2">
                              <a:lumMod val="75000"/>
                            </a:schemeClr>
                          </a:solidFill>
                          <a:effectLst/>
                        </a:rPr>
                        <a:t>71-80</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c>
                  <a:txBody>
                    <a:bodyPr/>
                    <a:lstStyle/>
                    <a:p>
                      <a:pPr algn="r" fontAlgn="ctr"/>
                      <a:r>
                        <a:rPr lang="es-EC" sz="1100" u="none" strike="noStrike">
                          <a:solidFill>
                            <a:schemeClr val="bg2">
                              <a:lumMod val="75000"/>
                            </a:schemeClr>
                          </a:solidFill>
                          <a:effectLst/>
                        </a:rPr>
                        <a:t>6</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r>
              <a:tr h="164762">
                <a:tc vMerge="1">
                  <a:txBody>
                    <a:bodyPr/>
                    <a:lstStyle/>
                    <a:p>
                      <a:endParaRPr lang="es-ES"/>
                    </a:p>
                  </a:txBody>
                  <a:tcPr/>
                </a:tc>
                <a:tc vMerge="1">
                  <a:txBody>
                    <a:bodyPr/>
                    <a:lstStyle/>
                    <a:p>
                      <a:endParaRPr lang="es-ES"/>
                    </a:p>
                  </a:txBody>
                  <a:tcPr/>
                </a:tc>
                <a:tc rowSpan="6">
                  <a:txBody>
                    <a:bodyPr/>
                    <a:lstStyle/>
                    <a:p>
                      <a:pPr algn="l" fontAlgn="ctr"/>
                      <a:r>
                        <a:rPr lang="es-EC" sz="1100" u="none" strike="noStrike">
                          <a:solidFill>
                            <a:schemeClr val="bg2">
                              <a:lumMod val="75000"/>
                            </a:schemeClr>
                          </a:solidFill>
                          <a:effectLst/>
                        </a:rPr>
                        <a:t>Nivel académico</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c rowSpan="6">
                  <a:txBody>
                    <a:bodyPr/>
                    <a:lstStyle/>
                    <a:p>
                      <a:pPr algn="l" fontAlgn="ctr"/>
                      <a:r>
                        <a:rPr lang="es-EC" sz="1100" u="none" strike="noStrike">
                          <a:solidFill>
                            <a:schemeClr val="bg2">
                              <a:lumMod val="75000"/>
                            </a:schemeClr>
                          </a:solidFill>
                          <a:effectLst/>
                        </a:rPr>
                        <a:t>Ordinal </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c rowSpan="6">
                  <a:txBody>
                    <a:bodyPr/>
                    <a:lstStyle/>
                    <a:p>
                      <a:pPr algn="just" fontAlgn="ctr"/>
                      <a:r>
                        <a:rPr lang="es-EC" sz="1100" u="none" strike="noStrike">
                          <a:solidFill>
                            <a:schemeClr val="bg2">
                              <a:lumMod val="75000"/>
                            </a:schemeClr>
                          </a:solidFill>
                          <a:effectLst/>
                        </a:rPr>
                        <a:t>Educación</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c>
                  <a:txBody>
                    <a:bodyPr/>
                    <a:lstStyle/>
                    <a:p>
                      <a:pPr algn="l" fontAlgn="ctr"/>
                      <a:r>
                        <a:rPr lang="es-EC" sz="1100" u="none" strike="noStrike">
                          <a:solidFill>
                            <a:schemeClr val="bg2">
                              <a:lumMod val="75000"/>
                            </a:schemeClr>
                          </a:solidFill>
                          <a:effectLst/>
                        </a:rPr>
                        <a:t>Primaria</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c>
                  <a:txBody>
                    <a:bodyPr/>
                    <a:lstStyle/>
                    <a:p>
                      <a:pPr algn="r" fontAlgn="ctr"/>
                      <a:r>
                        <a:rPr lang="es-EC" sz="1100" u="none" strike="noStrike">
                          <a:solidFill>
                            <a:schemeClr val="bg2">
                              <a:lumMod val="75000"/>
                            </a:schemeClr>
                          </a:solidFill>
                          <a:effectLst/>
                        </a:rPr>
                        <a:t>1</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r>
              <a:tr h="16476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100" u="none" strike="noStrike">
                          <a:solidFill>
                            <a:schemeClr val="bg2">
                              <a:lumMod val="75000"/>
                            </a:schemeClr>
                          </a:solidFill>
                          <a:effectLst/>
                        </a:rPr>
                        <a:t>Secundaria</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c>
                  <a:txBody>
                    <a:bodyPr/>
                    <a:lstStyle/>
                    <a:p>
                      <a:pPr algn="r" fontAlgn="ctr"/>
                      <a:r>
                        <a:rPr lang="es-EC" sz="1100" u="none" strike="noStrike">
                          <a:solidFill>
                            <a:schemeClr val="bg2">
                              <a:lumMod val="75000"/>
                            </a:schemeClr>
                          </a:solidFill>
                          <a:effectLst/>
                        </a:rPr>
                        <a:t>2</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r>
              <a:tr h="16476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100" u="none" strike="noStrike">
                          <a:solidFill>
                            <a:schemeClr val="bg2">
                              <a:lumMod val="75000"/>
                            </a:schemeClr>
                          </a:solidFill>
                          <a:effectLst/>
                        </a:rPr>
                        <a:t>Técnico</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c>
                  <a:txBody>
                    <a:bodyPr/>
                    <a:lstStyle/>
                    <a:p>
                      <a:pPr algn="r" fontAlgn="ctr"/>
                      <a:r>
                        <a:rPr lang="es-EC" sz="1100" u="none" strike="noStrike">
                          <a:solidFill>
                            <a:schemeClr val="bg2">
                              <a:lumMod val="75000"/>
                            </a:schemeClr>
                          </a:solidFill>
                          <a:effectLst/>
                        </a:rPr>
                        <a:t>3</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r>
              <a:tr h="16476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100" u="none" strike="noStrike">
                          <a:solidFill>
                            <a:schemeClr val="bg2">
                              <a:lumMod val="75000"/>
                            </a:schemeClr>
                          </a:solidFill>
                          <a:effectLst/>
                        </a:rPr>
                        <a:t>Tecnología</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c>
                  <a:txBody>
                    <a:bodyPr/>
                    <a:lstStyle/>
                    <a:p>
                      <a:pPr algn="r" fontAlgn="ctr"/>
                      <a:r>
                        <a:rPr lang="es-EC" sz="1100" u="none" strike="noStrike">
                          <a:solidFill>
                            <a:schemeClr val="bg2">
                              <a:lumMod val="75000"/>
                            </a:schemeClr>
                          </a:solidFill>
                          <a:effectLst/>
                        </a:rPr>
                        <a:t>4</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r>
              <a:tr h="16476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100" u="none" strike="noStrike">
                          <a:solidFill>
                            <a:schemeClr val="bg2">
                              <a:lumMod val="75000"/>
                            </a:schemeClr>
                          </a:solidFill>
                          <a:effectLst/>
                        </a:rPr>
                        <a:t>Tercer nivel</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c>
                  <a:txBody>
                    <a:bodyPr/>
                    <a:lstStyle/>
                    <a:p>
                      <a:pPr algn="r" fontAlgn="ctr"/>
                      <a:r>
                        <a:rPr lang="es-EC" sz="1100" u="none" strike="noStrike">
                          <a:solidFill>
                            <a:schemeClr val="bg2">
                              <a:lumMod val="75000"/>
                            </a:schemeClr>
                          </a:solidFill>
                          <a:effectLst/>
                        </a:rPr>
                        <a:t>5</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r>
              <a:tr h="16476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100" u="none" strike="noStrike">
                          <a:solidFill>
                            <a:schemeClr val="bg2">
                              <a:lumMod val="75000"/>
                            </a:schemeClr>
                          </a:solidFill>
                          <a:effectLst/>
                        </a:rPr>
                        <a:t>Cuarto nivel</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c>
                  <a:txBody>
                    <a:bodyPr/>
                    <a:lstStyle/>
                    <a:p>
                      <a:pPr algn="r" fontAlgn="ctr"/>
                      <a:r>
                        <a:rPr lang="es-EC" sz="1100" u="none" strike="noStrike">
                          <a:solidFill>
                            <a:schemeClr val="bg2">
                              <a:lumMod val="75000"/>
                            </a:schemeClr>
                          </a:solidFill>
                          <a:effectLst/>
                        </a:rPr>
                        <a:t>6</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r>
              <a:tr h="164762">
                <a:tc vMerge="1">
                  <a:txBody>
                    <a:bodyPr/>
                    <a:lstStyle/>
                    <a:p>
                      <a:endParaRPr lang="es-ES"/>
                    </a:p>
                  </a:txBody>
                  <a:tcPr/>
                </a:tc>
                <a:tc vMerge="1">
                  <a:txBody>
                    <a:bodyPr/>
                    <a:lstStyle/>
                    <a:p>
                      <a:endParaRPr lang="es-ES"/>
                    </a:p>
                  </a:txBody>
                  <a:tcPr/>
                </a:tc>
                <a:tc rowSpan="4">
                  <a:txBody>
                    <a:bodyPr/>
                    <a:lstStyle/>
                    <a:p>
                      <a:pPr algn="l" fontAlgn="ctr"/>
                      <a:r>
                        <a:rPr lang="es-EC" sz="1100" u="none" strike="noStrike">
                          <a:solidFill>
                            <a:schemeClr val="bg2">
                              <a:lumMod val="75000"/>
                            </a:schemeClr>
                          </a:solidFill>
                          <a:effectLst/>
                        </a:rPr>
                        <a:t>Nivel de Ingresos </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c rowSpan="4">
                  <a:txBody>
                    <a:bodyPr/>
                    <a:lstStyle/>
                    <a:p>
                      <a:pPr algn="l" fontAlgn="ctr"/>
                      <a:r>
                        <a:rPr lang="es-EC" sz="1100" u="none" strike="noStrike">
                          <a:solidFill>
                            <a:schemeClr val="bg2">
                              <a:lumMod val="75000"/>
                            </a:schemeClr>
                          </a:solidFill>
                          <a:effectLst/>
                        </a:rPr>
                        <a:t>Escala</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c rowSpan="4">
                  <a:txBody>
                    <a:bodyPr/>
                    <a:lstStyle/>
                    <a:p>
                      <a:pPr algn="just" fontAlgn="ctr"/>
                      <a:r>
                        <a:rPr lang="es-EC" sz="1100" u="none" strike="noStrike">
                          <a:solidFill>
                            <a:schemeClr val="bg2">
                              <a:lumMod val="75000"/>
                            </a:schemeClr>
                          </a:solidFill>
                          <a:effectLst/>
                        </a:rPr>
                        <a:t>Ingresos</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c>
                  <a:txBody>
                    <a:bodyPr/>
                    <a:lstStyle/>
                    <a:p>
                      <a:pPr algn="l" fontAlgn="ctr"/>
                      <a:r>
                        <a:rPr lang="es-EC" sz="1100" u="none" strike="noStrike">
                          <a:solidFill>
                            <a:schemeClr val="bg2">
                              <a:lumMod val="75000"/>
                            </a:schemeClr>
                          </a:solidFill>
                          <a:effectLst/>
                        </a:rPr>
                        <a:t>$386 - $772</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c>
                  <a:txBody>
                    <a:bodyPr/>
                    <a:lstStyle/>
                    <a:p>
                      <a:pPr algn="r" fontAlgn="ctr"/>
                      <a:r>
                        <a:rPr lang="es-EC" sz="1100" u="none" strike="noStrike">
                          <a:solidFill>
                            <a:schemeClr val="bg2">
                              <a:lumMod val="75000"/>
                            </a:schemeClr>
                          </a:solidFill>
                          <a:effectLst/>
                        </a:rPr>
                        <a:t>1</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r>
              <a:tr h="16476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100" u="none" strike="noStrike">
                          <a:solidFill>
                            <a:schemeClr val="bg2">
                              <a:lumMod val="75000"/>
                            </a:schemeClr>
                          </a:solidFill>
                          <a:effectLst/>
                        </a:rPr>
                        <a:t>$773 - $1544</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c>
                  <a:txBody>
                    <a:bodyPr/>
                    <a:lstStyle/>
                    <a:p>
                      <a:pPr algn="r" fontAlgn="ctr"/>
                      <a:r>
                        <a:rPr lang="es-EC" sz="1100" u="none" strike="noStrike">
                          <a:solidFill>
                            <a:schemeClr val="bg2">
                              <a:lumMod val="75000"/>
                            </a:schemeClr>
                          </a:solidFill>
                          <a:effectLst/>
                        </a:rPr>
                        <a:t>2</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r>
              <a:tr h="16476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100" u="none" strike="noStrike">
                          <a:solidFill>
                            <a:schemeClr val="bg2">
                              <a:lumMod val="75000"/>
                            </a:schemeClr>
                          </a:solidFill>
                          <a:effectLst/>
                        </a:rPr>
                        <a:t>$1545- $ 3090</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c>
                  <a:txBody>
                    <a:bodyPr/>
                    <a:lstStyle/>
                    <a:p>
                      <a:pPr algn="r" fontAlgn="ctr"/>
                      <a:r>
                        <a:rPr lang="es-EC" sz="1100" u="none" strike="noStrike">
                          <a:solidFill>
                            <a:schemeClr val="bg2">
                              <a:lumMod val="75000"/>
                            </a:schemeClr>
                          </a:solidFill>
                          <a:effectLst/>
                        </a:rPr>
                        <a:t>3</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r>
              <a:tr h="16476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100" u="none" strike="noStrike">
                          <a:solidFill>
                            <a:schemeClr val="bg2">
                              <a:lumMod val="75000"/>
                            </a:schemeClr>
                          </a:solidFill>
                          <a:effectLst/>
                        </a:rPr>
                        <a:t>$3091 en adelante</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c>
                  <a:txBody>
                    <a:bodyPr/>
                    <a:lstStyle/>
                    <a:p>
                      <a:pPr algn="r" fontAlgn="ctr"/>
                      <a:r>
                        <a:rPr lang="es-EC" sz="1100" u="none" strike="noStrike">
                          <a:solidFill>
                            <a:schemeClr val="bg2">
                              <a:lumMod val="75000"/>
                            </a:schemeClr>
                          </a:solidFill>
                          <a:effectLst/>
                        </a:rPr>
                        <a:t>4</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r>
              <a:tr h="164762">
                <a:tc vMerge="1">
                  <a:txBody>
                    <a:bodyPr/>
                    <a:lstStyle/>
                    <a:p>
                      <a:endParaRPr lang="es-ES"/>
                    </a:p>
                  </a:txBody>
                  <a:tcPr/>
                </a:tc>
                <a:tc vMerge="1">
                  <a:txBody>
                    <a:bodyPr/>
                    <a:lstStyle/>
                    <a:p>
                      <a:endParaRPr lang="es-ES"/>
                    </a:p>
                  </a:txBody>
                  <a:tcPr/>
                </a:tc>
                <a:tc rowSpan="12">
                  <a:txBody>
                    <a:bodyPr/>
                    <a:lstStyle/>
                    <a:p>
                      <a:pPr algn="l" fontAlgn="ctr"/>
                      <a:r>
                        <a:rPr lang="es-EC" sz="1100" u="none" strike="noStrike">
                          <a:solidFill>
                            <a:schemeClr val="bg2">
                              <a:lumMod val="75000"/>
                            </a:schemeClr>
                          </a:solidFill>
                          <a:effectLst/>
                        </a:rPr>
                        <a:t>Ciudad de residencia</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c rowSpan="12">
                  <a:txBody>
                    <a:bodyPr/>
                    <a:lstStyle/>
                    <a:p>
                      <a:pPr algn="l" fontAlgn="ctr"/>
                      <a:r>
                        <a:rPr lang="es-EC" sz="1100" u="none" strike="noStrike">
                          <a:solidFill>
                            <a:schemeClr val="bg2">
                              <a:lumMod val="75000"/>
                            </a:schemeClr>
                          </a:solidFill>
                          <a:effectLst/>
                        </a:rPr>
                        <a:t>Nominal</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c rowSpan="12">
                  <a:txBody>
                    <a:bodyPr/>
                    <a:lstStyle/>
                    <a:p>
                      <a:pPr algn="just" fontAlgn="ctr"/>
                      <a:r>
                        <a:rPr lang="es-EC" sz="1100" u="none" strike="noStrike">
                          <a:solidFill>
                            <a:schemeClr val="bg2">
                              <a:lumMod val="75000"/>
                            </a:schemeClr>
                          </a:solidFill>
                          <a:effectLst/>
                        </a:rPr>
                        <a:t>Ciudad de residencia </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c>
                  <a:txBody>
                    <a:bodyPr/>
                    <a:lstStyle/>
                    <a:p>
                      <a:pPr algn="l" fontAlgn="ctr"/>
                      <a:r>
                        <a:rPr lang="es-EC" sz="1100" u="none" strike="noStrike">
                          <a:solidFill>
                            <a:schemeClr val="bg2">
                              <a:lumMod val="75000"/>
                            </a:schemeClr>
                          </a:solidFill>
                          <a:effectLst/>
                        </a:rPr>
                        <a:t>Riobamba</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c>
                  <a:txBody>
                    <a:bodyPr/>
                    <a:lstStyle/>
                    <a:p>
                      <a:pPr algn="r" fontAlgn="ctr"/>
                      <a:r>
                        <a:rPr lang="es-EC" sz="1100" u="none" strike="noStrike">
                          <a:solidFill>
                            <a:schemeClr val="bg2">
                              <a:lumMod val="75000"/>
                            </a:schemeClr>
                          </a:solidFill>
                          <a:effectLst/>
                        </a:rPr>
                        <a:t>1</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r>
              <a:tr h="16476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100" u="none" strike="noStrike">
                          <a:solidFill>
                            <a:schemeClr val="bg2">
                              <a:lumMod val="75000"/>
                            </a:schemeClr>
                          </a:solidFill>
                          <a:effectLst/>
                        </a:rPr>
                        <a:t>San Cristóbal de Patate</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c>
                  <a:txBody>
                    <a:bodyPr/>
                    <a:lstStyle/>
                    <a:p>
                      <a:pPr algn="r" fontAlgn="ctr"/>
                      <a:r>
                        <a:rPr lang="es-EC" sz="1100" u="none" strike="noStrike">
                          <a:solidFill>
                            <a:schemeClr val="bg2">
                              <a:lumMod val="75000"/>
                            </a:schemeClr>
                          </a:solidFill>
                          <a:effectLst/>
                        </a:rPr>
                        <a:t>2</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r>
              <a:tr h="16476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100" u="none" strike="noStrike">
                          <a:solidFill>
                            <a:schemeClr val="bg2">
                              <a:lumMod val="75000"/>
                            </a:schemeClr>
                          </a:solidFill>
                          <a:effectLst/>
                        </a:rPr>
                        <a:t>Colta</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c>
                  <a:txBody>
                    <a:bodyPr/>
                    <a:lstStyle/>
                    <a:p>
                      <a:pPr algn="r" fontAlgn="ctr"/>
                      <a:r>
                        <a:rPr lang="es-EC" sz="1100" u="none" strike="noStrike">
                          <a:solidFill>
                            <a:schemeClr val="bg2">
                              <a:lumMod val="75000"/>
                            </a:schemeClr>
                          </a:solidFill>
                          <a:effectLst/>
                        </a:rPr>
                        <a:t>3</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r>
              <a:tr h="16476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100" u="none" strike="noStrike">
                          <a:solidFill>
                            <a:schemeClr val="bg2">
                              <a:lumMod val="75000"/>
                            </a:schemeClr>
                          </a:solidFill>
                          <a:effectLst/>
                        </a:rPr>
                        <a:t>Pujilí</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c>
                  <a:txBody>
                    <a:bodyPr/>
                    <a:lstStyle/>
                    <a:p>
                      <a:pPr algn="r" fontAlgn="ctr"/>
                      <a:r>
                        <a:rPr lang="es-EC" sz="1100" u="none" strike="noStrike">
                          <a:solidFill>
                            <a:schemeClr val="bg2">
                              <a:lumMod val="75000"/>
                            </a:schemeClr>
                          </a:solidFill>
                          <a:effectLst/>
                        </a:rPr>
                        <a:t>4</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r>
              <a:tr h="16476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100" u="none" strike="noStrike">
                          <a:solidFill>
                            <a:schemeClr val="bg2">
                              <a:lumMod val="75000"/>
                            </a:schemeClr>
                          </a:solidFill>
                          <a:effectLst/>
                        </a:rPr>
                        <a:t>Ambato</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c>
                  <a:txBody>
                    <a:bodyPr/>
                    <a:lstStyle/>
                    <a:p>
                      <a:pPr algn="r" fontAlgn="ctr"/>
                      <a:r>
                        <a:rPr lang="es-EC" sz="1100" u="none" strike="noStrike">
                          <a:solidFill>
                            <a:schemeClr val="bg2">
                              <a:lumMod val="75000"/>
                            </a:schemeClr>
                          </a:solidFill>
                          <a:effectLst/>
                        </a:rPr>
                        <a:t>5</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r>
              <a:tr h="16476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100" u="none" strike="noStrike">
                          <a:solidFill>
                            <a:schemeClr val="bg2">
                              <a:lumMod val="75000"/>
                            </a:schemeClr>
                          </a:solidFill>
                          <a:effectLst/>
                        </a:rPr>
                        <a:t>Quito</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c>
                  <a:txBody>
                    <a:bodyPr/>
                    <a:lstStyle/>
                    <a:p>
                      <a:pPr algn="r" fontAlgn="ctr"/>
                      <a:r>
                        <a:rPr lang="es-EC" sz="1100" u="none" strike="noStrike">
                          <a:solidFill>
                            <a:schemeClr val="bg2">
                              <a:lumMod val="75000"/>
                            </a:schemeClr>
                          </a:solidFill>
                          <a:effectLst/>
                        </a:rPr>
                        <a:t>6</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r>
              <a:tr h="16476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100" u="none" strike="noStrike">
                          <a:solidFill>
                            <a:schemeClr val="bg2">
                              <a:lumMod val="75000"/>
                            </a:schemeClr>
                          </a:solidFill>
                          <a:effectLst/>
                        </a:rPr>
                        <a:t>Guayaquil</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c>
                  <a:txBody>
                    <a:bodyPr/>
                    <a:lstStyle/>
                    <a:p>
                      <a:pPr algn="r" fontAlgn="ctr"/>
                      <a:r>
                        <a:rPr lang="es-EC" sz="1100" u="none" strike="noStrike">
                          <a:solidFill>
                            <a:schemeClr val="bg2">
                              <a:lumMod val="75000"/>
                            </a:schemeClr>
                          </a:solidFill>
                          <a:effectLst/>
                        </a:rPr>
                        <a:t>7</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r>
              <a:tr h="16476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100" u="none" strike="noStrike">
                          <a:solidFill>
                            <a:schemeClr val="bg2">
                              <a:lumMod val="75000"/>
                            </a:schemeClr>
                          </a:solidFill>
                          <a:effectLst/>
                        </a:rPr>
                        <a:t>Latacunga</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c>
                  <a:txBody>
                    <a:bodyPr/>
                    <a:lstStyle/>
                    <a:p>
                      <a:pPr algn="r" fontAlgn="ctr"/>
                      <a:r>
                        <a:rPr lang="es-EC" sz="1100" u="none" strike="noStrike">
                          <a:solidFill>
                            <a:schemeClr val="bg2">
                              <a:lumMod val="75000"/>
                            </a:schemeClr>
                          </a:solidFill>
                          <a:effectLst/>
                        </a:rPr>
                        <a:t>8</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r>
              <a:tr h="16476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100" u="none" strike="noStrike">
                          <a:solidFill>
                            <a:schemeClr val="bg2">
                              <a:lumMod val="75000"/>
                            </a:schemeClr>
                          </a:solidFill>
                          <a:effectLst/>
                        </a:rPr>
                        <a:t>Baños</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c>
                  <a:txBody>
                    <a:bodyPr/>
                    <a:lstStyle/>
                    <a:p>
                      <a:pPr algn="r" fontAlgn="ctr"/>
                      <a:r>
                        <a:rPr lang="es-EC" sz="1100" u="none" strike="noStrike">
                          <a:solidFill>
                            <a:schemeClr val="bg2">
                              <a:lumMod val="75000"/>
                            </a:schemeClr>
                          </a:solidFill>
                          <a:effectLst/>
                        </a:rPr>
                        <a:t>9</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r>
              <a:tr h="16476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100" u="none" strike="noStrike">
                          <a:solidFill>
                            <a:schemeClr val="bg2">
                              <a:lumMod val="75000"/>
                            </a:schemeClr>
                          </a:solidFill>
                          <a:effectLst/>
                        </a:rPr>
                        <a:t>Esmeraldas</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c>
                  <a:txBody>
                    <a:bodyPr/>
                    <a:lstStyle/>
                    <a:p>
                      <a:pPr algn="r" fontAlgn="ctr"/>
                      <a:r>
                        <a:rPr lang="es-EC" sz="1100" u="none" strike="noStrike">
                          <a:solidFill>
                            <a:schemeClr val="bg2">
                              <a:lumMod val="75000"/>
                            </a:schemeClr>
                          </a:solidFill>
                          <a:effectLst/>
                        </a:rPr>
                        <a:t>10</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r>
              <a:tr h="16476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100" u="none" strike="noStrike">
                          <a:solidFill>
                            <a:schemeClr val="bg2">
                              <a:lumMod val="75000"/>
                            </a:schemeClr>
                          </a:solidFill>
                          <a:effectLst/>
                        </a:rPr>
                        <a:t>Salcedo</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c>
                  <a:txBody>
                    <a:bodyPr/>
                    <a:lstStyle/>
                    <a:p>
                      <a:pPr algn="r" fontAlgn="ctr"/>
                      <a:r>
                        <a:rPr lang="es-EC" sz="1100" u="none" strike="noStrike">
                          <a:solidFill>
                            <a:schemeClr val="bg2">
                              <a:lumMod val="75000"/>
                            </a:schemeClr>
                          </a:solidFill>
                          <a:effectLst/>
                        </a:rPr>
                        <a:t>11</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r>
              <a:tr h="16476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100" u="none" strike="noStrike">
                          <a:solidFill>
                            <a:schemeClr val="bg2">
                              <a:lumMod val="75000"/>
                            </a:schemeClr>
                          </a:solidFill>
                          <a:effectLst/>
                        </a:rPr>
                        <a:t>Pelileo</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c>
                  <a:txBody>
                    <a:bodyPr/>
                    <a:lstStyle/>
                    <a:p>
                      <a:pPr algn="r" fontAlgn="ctr"/>
                      <a:r>
                        <a:rPr lang="es-EC" sz="1100" u="none" strike="noStrike">
                          <a:solidFill>
                            <a:schemeClr val="bg2">
                              <a:lumMod val="75000"/>
                            </a:schemeClr>
                          </a:solidFill>
                          <a:effectLst/>
                        </a:rPr>
                        <a:t>12</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r>
              <a:tr h="164762">
                <a:tc vMerge="1">
                  <a:txBody>
                    <a:bodyPr/>
                    <a:lstStyle/>
                    <a:p>
                      <a:endParaRPr lang="es-ES"/>
                    </a:p>
                  </a:txBody>
                  <a:tcPr/>
                </a:tc>
                <a:tc vMerge="1">
                  <a:txBody>
                    <a:bodyPr/>
                    <a:lstStyle/>
                    <a:p>
                      <a:endParaRPr lang="es-ES"/>
                    </a:p>
                  </a:txBody>
                  <a:tcPr/>
                </a:tc>
                <a:tc rowSpan="3">
                  <a:txBody>
                    <a:bodyPr/>
                    <a:lstStyle/>
                    <a:p>
                      <a:pPr algn="l" fontAlgn="ctr"/>
                      <a:r>
                        <a:rPr lang="es-EC" sz="1100" u="none" strike="noStrike">
                          <a:solidFill>
                            <a:schemeClr val="bg2">
                              <a:lumMod val="75000"/>
                            </a:schemeClr>
                          </a:solidFill>
                          <a:effectLst/>
                        </a:rPr>
                        <a:t>Género </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c rowSpan="3">
                  <a:txBody>
                    <a:bodyPr/>
                    <a:lstStyle/>
                    <a:p>
                      <a:pPr algn="l" fontAlgn="ctr"/>
                      <a:r>
                        <a:rPr lang="es-EC" sz="1100" u="none" strike="noStrike">
                          <a:solidFill>
                            <a:schemeClr val="bg2">
                              <a:lumMod val="75000"/>
                            </a:schemeClr>
                          </a:solidFill>
                          <a:effectLst/>
                        </a:rPr>
                        <a:t>Nominal </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c rowSpan="3">
                  <a:txBody>
                    <a:bodyPr/>
                    <a:lstStyle/>
                    <a:p>
                      <a:pPr algn="just" fontAlgn="ctr"/>
                      <a:r>
                        <a:rPr lang="es-EC" sz="1100" u="none" strike="noStrike">
                          <a:solidFill>
                            <a:schemeClr val="bg2">
                              <a:lumMod val="75000"/>
                            </a:schemeClr>
                          </a:solidFill>
                          <a:effectLst/>
                        </a:rPr>
                        <a:t>Género </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c>
                  <a:txBody>
                    <a:bodyPr/>
                    <a:lstStyle/>
                    <a:p>
                      <a:pPr algn="l" fontAlgn="ctr"/>
                      <a:r>
                        <a:rPr lang="es-EC" sz="1100" u="none" strike="noStrike">
                          <a:solidFill>
                            <a:schemeClr val="bg2">
                              <a:lumMod val="75000"/>
                            </a:schemeClr>
                          </a:solidFill>
                          <a:effectLst/>
                        </a:rPr>
                        <a:t>M</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c>
                  <a:txBody>
                    <a:bodyPr/>
                    <a:lstStyle/>
                    <a:p>
                      <a:pPr algn="r" fontAlgn="ctr"/>
                      <a:r>
                        <a:rPr lang="es-EC" sz="1100" u="none" strike="noStrike">
                          <a:solidFill>
                            <a:schemeClr val="bg2">
                              <a:lumMod val="75000"/>
                            </a:schemeClr>
                          </a:solidFill>
                          <a:effectLst/>
                        </a:rPr>
                        <a:t>1</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r>
              <a:tr h="16476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100" u="none" strike="noStrike">
                          <a:solidFill>
                            <a:schemeClr val="bg2">
                              <a:lumMod val="75000"/>
                            </a:schemeClr>
                          </a:solidFill>
                          <a:effectLst/>
                        </a:rPr>
                        <a:t>F</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c>
                  <a:txBody>
                    <a:bodyPr/>
                    <a:lstStyle/>
                    <a:p>
                      <a:pPr algn="r" fontAlgn="ctr"/>
                      <a:r>
                        <a:rPr lang="es-EC" sz="1100" u="none" strike="noStrike">
                          <a:solidFill>
                            <a:schemeClr val="bg2">
                              <a:lumMod val="75000"/>
                            </a:schemeClr>
                          </a:solidFill>
                          <a:effectLst/>
                        </a:rPr>
                        <a:t>2</a:t>
                      </a:r>
                      <a:endParaRPr lang="es-ES" sz="1100" b="0" i="0" u="none" strike="noStrike">
                        <a:solidFill>
                          <a:schemeClr val="bg2">
                            <a:lumMod val="75000"/>
                          </a:schemeClr>
                        </a:solidFill>
                        <a:effectLst/>
                        <a:latin typeface="Arial" panose="020B0604020202020204" pitchFamily="34" charset="0"/>
                      </a:endParaRPr>
                    </a:p>
                  </a:txBody>
                  <a:tcPr marL="5424" marR="5424" marT="5424" marB="0" anchor="ctr"/>
                </a:tc>
              </a:tr>
              <a:tr h="16476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ctr"/>
                      <a:r>
                        <a:rPr lang="es-EC" sz="1100" u="none" strike="noStrike">
                          <a:solidFill>
                            <a:schemeClr val="bg2">
                              <a:lumMod val="75000"/>
                            </a:schemeClr>
                          </a:solidFill>
                          <a:effectLst/>
                        </a:rPr>
                        <a:t>LGBTI</a:t>
                      </a:r>
                      <a:endParaRPr lang="es-ES" sz="1100" b="0" i="1" u="none" strike="noStrike">
                        <a:solidFill>
                          <a:schemeClr val="bg2">
                            <a:lumMod val="75000"/>
                          </a:schemeClr>
                        </a:solidFill>
                        <a:effectLst/>
                        <a:latin typeface="Arial" panose="020B0604020202020204" pitchFamily="34" charset="0"/>
                      </a:endParaRPr>
                    </a:p>
                  </a:txBody>
                  <a:tcPr marL="5424" marR="5424" marT="5424" marB="0" anchor="ctr"/>
                </a:tc>
                <a:tc>
                  <a:txBody>
                    <a:bodyPr/>
                    <a:lstStyle/>
                    <a:p>
                      <a:pPr algn="r" fontAlgn="ctr"/>
                      <a:r>
                        <a:rPr lang="es-EC" sz="1100" u="none" strike="noStrike" dirty="0">
                          <a:solidFill>
                            <a:schemeClr val="bg2">
                              <a:lumMod val="75000"/>
                            </a:schemeClr>
                          </a:solidFill>
                          <a:effectLst/>
                        </a:rPr>
                        <a:t>3</a:t>
                      </a:r>
                      <a:endParaRPr lang="es-ES" sz="1100" b="0" i="0" u="none" strike="noStrike" dirty="0">
                        <a:solidFill>
                          <a:schemeClr val="bg2">
                            <a:lumMod val="75000"/>
                          </a:schemeClr>
                        </a:solidFill>
                        <a:effectLst/>
                        <a:latin typeface="Arial" panose="020B0604020202020204" pitchFamily="34" charset="0"/>
                      </a:endParaRPr>
                    </a:p>
                  </a:txBody>
                  <a:tcPr marL="5424" marR="5424" marT="5424" marB="0" anchor="ctr"/>
                </a:tc>
              </a:tr>
            </a:tbl>
          </a:graphicData>
        </a:graphic>
      </p:graphicFrame>
    </p:spTree>
    <p:extLst>
      <p:ext uri="{BB962C8B-B14F-4D97-AF65-F5344CB8AC3E}">
        <p14:creationId xmlns:p14="http://schemas.microsoft.com/office/powerpoint/2010/main" val="7579540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20343</TotalTime>
  <Words>2586</Words>
  <Application>Microsoft Office PowerPoint</Application>
  <PresentationFormat>Panorámica</PresentationFormat>
  <Paragraphs>530</Paragraphs>
  <Slides>33</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33</vt:i4>
      </vt:variant>
    </vt:vector>
  </HeadingPairs>
  <TitlesOfParts>
    <vt:vector size="40" baseType="lpstr">
      <vt:lpstr>Arial</vt:lpstr>
      <vt:lpstr>Calibri</vt:lpstr>
      <vt:lpstr>Times New Roman</vt:lpstr>
      <vt:lpstr>Trebuchet MS</vt:lpstr>
      <vt:lpstr>Tw Cen MT</vt:lpstr>
      <vt:lpstr>Wingdings</vt:lpstr>
      <vt:lpstr>Circuito</vt:lpstr>
      <vt:lpstr>Presentación de PowerPoint</vt:lpstr>
      <vt:lpstr>Justificación</vt:lpstr>
      <vt:lpstr>Planteamiento del problema</vt:lpstr>
      <vt:lpstr>Objetivos</vt:lpstr>
      <vt:lpstr>Hipótesis </vt:lpstr>
      <vt:lpstr>OPERACIONALIZACIÓN DE VARIABLES </vt:lpstr>
      <vt:lpstr>Teorías de soporte </vt:lpstr>
      <vt:lpstr>Metodología de la investigación</vt:lpstr>
      <vt:lpstr>MATRIZ DE NECESIDADES </vt:lpstr>
      <vt:lpstr>Presentación de PowerPoint</vt:lpstr>
      <vt:lpstr>Presentación de PowerPoint</vt:lpstr>
      <vt:lpstr>Presentación de PowerPoint</vt:lpstr>
      <vt:lpstr>                  análisis univariado    EDAD                                 Nivel de educación                 </vt:lpstr>
      <vt:lpstr>Nivel de ingresos económicos</vt:lpstr>
      <vt:lpstr>género</vt:lpstr>
      <vt:lpstr>Presentación de PowerPoint</vt:lpstr>
      <vt:lpstr>¿Sabe usted de la mega feria de muebles que se realiza en el mes de diciembre cada año en Huambaló? </vt:lpstr>
      <vt:lpstr>Señale que forma de pago usted prefiere.</vt:lpstr>
      <vt:lpstr>califique su nivel de satisfacción en cuanto a la atención de los Vendedores de la feria de muebles</vt:lpstr>
      <vt:lpstr>Califique su nivel de satisfacción relacionado con  la calidad del producto de la feria de muebles de Huambaló</vt:lpstr>
      <vt:lpstr>¿Cuál es su nivel de satisfacción en cuanto a los precios de los diferentes productos de la feria de muebles?</vt:lpstr>
      <vt:lpstr>Análisis bivariado  </vt:lpstr>
      <vt:lpstr>¿Por qué medio de información conoce usted la parroquia de  Huambaló?*¿Sabe usted de la mega feria de muebles que se realiza en el mes de diciembre cada año en Huambaló? </vt:lpstr>
      <vt:lpstr>Tabla cruzada</vt:lpstr>
      <vt:lpstr>Califique su nivel de satisfacción relacionado con  la calidad del producto de la feria de muebles de Huambaló* ¿Cuál es su nivel de satisfacción en cuanto a los precios de los diferentes productos de la feria de muebles?</vt:lpstr>
      <vt:lpstr>De acuerdo a lo señalado en el análisis desarrollado anteriormente con las tablas y gráficos, determinamos que:  </vt:lpstr>
      <vt:lpstr>Radar / Telaraña de bernstein</vt:lpstr>
      <vt:lpstr>Propuesta</vt:lpstr>
      <vt:lpstr>Propuesta </vt:lpstr>
      <vt:lpstr>Presentación de PowerPoint</vt:lpstr>
      <vt:lpstr>Presentación de PowerPoint</vt:lpstr>
      <vt:lpstr>CONCLUSIONES </vt:lpstr>
      <vt:lpstr>RECOMENDACIONES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Maquina01</cp:lastModifiedBy>
  <cp:revision>121</cp:revision>
  <dcterms:created xsi:type="dcterms:W3CDTF">2018-06-27T22:19:15Z</dcterms:created>
  <dcterms:modified xsi:type="dcterms:W3CDTF">2018-08-07T19:34:26Z</dcterms:modified>
</cp:coreProperties>
</file>