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61" r:id="rId2"/>
    <p:sldId id="262" r:id="rId3"/>
    <p:sldId id="263" r:id="rId4"/>
    <p:sldId id="264" r:id="rId5"/>
    <p:sldId id="260" r:id="rId6"/>
    <p:sldId id="265" r:id="rId7"/>
    <p:sldId id="266" r:id="rId8"/>
    <p:sldId id="267" r:id="rId9"/>
    <p:sldId id="268" r:id="rId10"/>
    <p:sldId id="269" r:id="rId11"/>
    <p:sldId id="270" r:id="rId12"/>
    <p:sldId id="283" r:id="rId13"/>
    <p:sldId id="271" r:id="rId14"/>
    <p:sldId id="272" r:id="rId15"/>
    <p:sldId id="273" r:id="rId16"/>
    <p:sldId id="274" r:id="rId17"/>
    <p:sldId id="275" r:id="rId18"/>
    <p:sldId id="276" r:id="rId19"/>
    <p:sldId id="277" r:id="rId20"/>
    <p:sldId id="279" r:id="rId21"/>
    <p:sldId id="278" r:id="rId22"/>
    <p:sldId id="280" r:id="rId23"/>
    <p:sldId id="281" r:id="rId24"/>
    <p:sldId id="282"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Pregunta 12</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Hoja1!$A$65</c:f>
              <c:strCache>
                <c:ptCount val="1"/>
                <c:pt idx="0">
                  <c:v>Menor o igual a $500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Hoja1!$B$65:$C$65</c:f>
              <c:numCache>
                <c:formatCode>General</c:formatCode>
                <c:ptCount val="2"/>
                <c:pt idx="0">
                  <c:v>40.1</c:v>
                </c:pt>
                <c:pt idx="1">
                  <c:v>17.7</c:v>
                </c:pt>
              </c:numCache>
            </c:numRef>
          </c:val>
        </c:ser>
        <c:ser>
          <c:idx val="1"/>
          <c:order val="1"/>
          <c:tx>
            <c:strRef>
              <c:f>Hoja1!$A$66</c:f>
              <c:strCache>
                <c:ptCount val="1"/>
                <c:pt idx="0">
                  <c:v>De $501 a $ 1000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Hoja1!$B$66:$C$66</c:f>
              <c:numCache>
                <c:formatCode>General</c:formatCode>
                <c:ptCount val="2"/>
                <c:pt idx="0">
                  <c:v>36.200000000000003</c:v>
                </c:pt>
                <c:pt idx="1">
                  <c:v>34.9</c:v>
                </c:pt>
              </c:numCache>
            </c:numRef>
          </c:val>
        </c:ser>
        <c:ser>
          <c:idx val="2"/>
          <c:order val="2"/>
          <c:tx>
            <c:strRef>
              <c:f>Hoja1!$A$67</c:f>
              <c:strCache>
                <c:ptCount val="1"/>
                <c:pt idx="0">
                  <c:v>De $1001 a $ 1500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Hoja1!$B$67:$C$67</c:f>
              <c:numCache>
                <c:formatCode>General</c:formatCode>
                <c:ptCount val="2"/>
                <c:pt idx="0">
                  <c:v>17.7</c:v>
                </c:pt>
                <c:pt idx="1">
                  <c:v>31.5</c:v>
                </c:pt>
              </c:numCache>
            </c:numRef>
          </c:val>
        </c:ser>
        <c:ser>
          <c:idx val="3"/>
          <c:order val="3"/>
          <c:tx>
            <c:strRef>
              <c:f>Hoja1!$A$68</c:f>
              <c:strCache>
                <c:ptCount val="1"/>
                <c:pt idx="0">
                  <c:v>De $1501 a $ 2000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Hoja1!$B$68:$C$68</c:f>
              <c:numCache>
                <c:formatCode>General</c:formatCode>
                <c:ptCount val="2"/>
                <c:pt idx="0">
                  <c:v>1.3</c:v>
                </c:pt>
                <c:pt idx="1">
                  <c:v>10.3</c:v>
                </c:pt>
              </c:numCache>
            </c:numRef>
          </c:val>
        </c:ser>
        <c:ser>
          <c:idx val="4"/>
          <c:order val="4"/>
          <c:tx>
            <c:strRef>
              <c:f>Hoja1!$A$69</c:f>
              <c:strCache>
                <c:ptCount val="1"/>
                <c:pt idx="0">
                  <c:v>De $2001 a $ 2500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Hoja1!$B$69:$C$69</c:f>
              <c:numCache>
                <c:formatCode>General</c:formatCode>
                <c:ptCount val="2"/>
                <c:pt idx="0">
                  <c:v>0.4</c:v>
                </c:pt>
                <c:pt idx="1">
                  <c:v>1.3</c:v>
                </c:pt>
              </c:numCache>
            </c:numRef>
          </c:val>
        </c:ser>
        <c:ser>
          <c:idx val="5"/>
          <c:order val="5"/>
          <c:tx>
            <c:strRef>
              <c:f>Hoja1!$A$70</c:f>
              <c:strCache>
                <c:ptCount val="1"/>
                <c:pt idx="0">
                  <c:v>De $2501 a $ 3000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Hoja1!$B$64:$C$64</c:f>
              <c:strCache>
                <c:ptCount val="2"/>
                <c:pt idx="0">
                  <c:v>Sin Redes Sociales</c:v>
                </c:pt>
                <c:pt idx="1">
                  <c:v>Con Reds Sociales</c:v>
                </c:pt>
              </c:strCache>
            </c:strRef>
          </c:cat>
          <c:val>
            <c:numRef>
              <c:f>Hoja1!$B$70:$C$70</c:f>
              <c:numCache>
                <c:formatCode>General</c:formatCode>
                <c:ptCount val="2"/>
                <c:pt idx="0">
                  <c:v>0.4</c:v>
                </c:pt>
                <c:pt idx="1">
                  <c:v>0.4</c:v>
                </c:pt>
              </c:numCache>
            </c:numRef>
          </c:val>
        </c:ser>
        <c:dLbls>
          <c:showLegendKey val="0"/>
          <c:showVal val="0"/>
          <c:showCatName val="0"/>
          <c:showSerName val="0"/>
          <c:showPercent val="0"/>
          <c:showBubbleSize val="0"/>
        </c:dLbls>
        <c:gapWidth val="150"/>
        <c:shape val="box"/>
        <c:axId val="71189632"/>
        <c:axId val="71191168"/>
        <c:axId val="0"/>
      </c:bar3DChart>
      <c:catAx>
        <c:axId val="71189632"/>
        <c:scaling>
          <c:orientation val="minMax"/>
        </c:scaling>
        <c:delete val="0"/>
        <c:axPos val="b"/>
        <c:numFmt formatCode="General" sourceLinked="0"/>
        <c:majorTickMark val="none"/>
        <c:minorTickMark val="none"/>
        <c:tickLblPos val="nextTo"/>
        <c:crossAx val="71191168"/>
        <c:crosses val="autoZero"/>
        <c:auto val="1"/>
        <c:lblAlgn val="ctr"/>
        <c:lblOffset val="100"/>
        <c:noMultiLvlLbl val="0"/>
      </c:catAx>
      <c:valAx>
        <c:axId val="71191168"/>
        <c:scaling>
          <c:orientation val="minMax"/>
        </c:scaling>
        <c:delete val="0"/>
        <c:axPos val="l"/>
        <c:majorGridlines/>
        <c:numFmt formatCode="General" sourceLinked="1"/>
        <c:majorTickMark val="none"/>
        <c:minorTickMark val="none"/>
        <c:tickLblPos val="nextTo"/>
        <c:crossAx val="7118963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26957-510F-4A3F-851E-4874556AC27E}"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988A98D5-BE87-4CD1-88BD-62FDE07C3359}">
      <dgm:prSet phldrT="[Texto]" custT="1"/>
      <dgm:spPr/>
      <dgm:t>
        <a:bodyPr/>
        <a:lstStyle/>
        <a:p>
          <a:pPr algn="ctr"/>
          <a:r>
            <a:rPr lang="es-ES" sz="1400">
              <a:solidFill>
                <a:schemeClr val="tx1"/>
              </a:solidFill>
              <a:latin typeface="Times New Roman" pitchFamily="18" charset="0"/>
              <a:cs typeface="Times New Roman" pitchFamily="18" charset="0"/>
            </a:rPr>
            <a:t>Población</a:t>
          </a:r>
        </a:p>
      </dgm:t>
    </dgm:pt>
    <dgm:pt modelId="{6E02A41F-96BE-4DCC-8867-0DC60D18C4D5}" type="parTrans" cxnId="{F1B8DF43-69F7-4C61-A31F-E242FE5159D1}">
      <dgm:prSet/>
      <dgm:spPr/>
      <dgm:t>
        <a:bodyPr/>
        <a:lstStyle/>
        <a:p>
          <a:pPr algn="ctr"/>
          <a:endParaRPr lang="es-ES"/>
        </a:p>
      </dgm:t>
    </dgm:pt>
    <dgm:pt modelId="{478219D7-C435-42A8-9484-888C4BA9CE83}" type="sibTrans" cxnId="{F1B8DF43-69F7-4C61-A31F-E242FE5159D1}">
      <dgm:prSet/>
      <dgm:spPr/>
      <dgm:t>
        <a:bodyPr/>
        <a:lstStyle/>
        <a:p>
          <a:pPr algn="ctr"/>
          <a:endParaRPr lang="es-ES"/>
        </a:p>
      </dgm:t>
    </dgm:pt>
    <dgm:pt modelId="{FF02F0A9-BC11-4971-A10B-3F6D9DAFD6BF}">
      <dgm:prSet phldrT="[Texto]" custT="1"/>
      <dgm:spPr/>
      <dgm:t>
        <a:bodyPr/>
        <a:lstStyle/>
        <a:p>
          <a:pPr algn="l"/>
          <a:r>
            <a:rPr lang="es-ES" sz="1050">
              <a:solidFill>
                <a:schemeClr val="tx1"/>
              </a:solidFill>
              <a:latin typeface="Times New Roman" pitchFamily="18" charset="0"/>
              <a:cs typeface="Times New Roman" pitchFamily="18" charset="0"/>
            </a:rPr>
            <a:t>Food Truck de la provincia de Pichincha.</a:t>
          </a:r>
        </a:p>
      </dgm:t>
    </dgm:pt>
    <dgm:pt modelId="{444DE7A0-A262-48E7-9331-BFF5D87FE351}" type="parTrans" cxnId="{EBA901AE-0B92-481D-B781-BA23C5AB9849}">
      <dgm:prSet/>
      <dgm:spPr/>
      <dgm:t>
        <a:bodyPr/>
        <a:lstStyle/>
        <a:p>
          <a:pPr algn="ctr"/>
          <a:endParaRPr lang="es-ES"/>
        </a:p>
      </dgm:t>
    </dgm:pt>
    <dgm:pt modelId="{C5445078-E968-44A2-8C8F-9031EE7B8123}" type="sibTrans" cxnId="{EBA901AE-0B92-481D-B781-BA23C5AB9849}">
      <dgm:prSet/>
      <dgm:spPr/>
      <dgm:t>
        <a:bodyPr/>
        <a:lstStyle/>
        <a:p>
          <a:pPr algn="ctr"/>
          <a:endParaRPr lang="es-ES"/>
        </a:p>
      </dgm:t>
    </dgm:pt>
    <dgm:pt modelId="{A7A109A3-BDD7-47EA-B5CE-577C768A1E28}">
      <dgm:prSet phldrT="[Texto]" custT="1"/>
      <dgm:spPr/>
      <dgm:t>
        <a:bodyPr/>
        <a:lstStyle/>
        <a:p>
          <a:pPr algn="ctr"/>
          <a:r>
            <a:rPr lang="es-ES" sz="1400">
              <a:solidFill>
                <a:schemeClr val="tx1"/>
              </a:solidFill>
              <a:latin typeface="Times New Roman" pitchFamily="18" charset="0"/>
              <a:cs typeface="Times New Roman" pitchFamily="18" charset="0"/>
            </a:rPr>
            <a:t>Muestra</a:t>
          </a:r>
        </a:p>
      </dgm:t>
    </dgm:pt>
    <dgm:pt modelId="{D4D64BA6-55D8-4765-8BDB-AA020379AB07}" type="parTrans" cxnId="{7B2B73D1-805B-4FA0-90B7-1A4ABC0B8242}">
      <dgm:prSet/>
      <dgm:spPr/>
      <dgm:t>
        <a:bodyPr/>
        <a:lstStyle/>
        <a:p>
          <a:pPr algn="ctr"/>
          <a:endParaRPr lang="es-ES"/>
        </a:p>
      </dgm:t>
    </dgm:pt>
    <dgm:pt modelId="{F07CD115-1A07-40E3-8B29-8E70BD5A18EB}" type="sibTrans" cxnId="{7B2B73D1-805B-4FA0-90B7-1A4ABC0B8242}">
      <dgm:prSet/>
      <dgm:spPr/>
      <dgm:t>
        <a:bodyPr/>
        <a:lstStyle/>
        <a:p>
          <a:pPr algn="ctr"/>
          <a:endParaRPr lang="es-ES"/>
        </a:p>
      </dgm:t>
    </dgm:pt>
    <dgm:pt modelId="{8C2C95E5-1E44-4D02-B910-80FE9E7A14B1}">
      <dgm:prSet phldrT="[Texto]" custT="1"/>
      <dgm:spPr/>
      <dgm:t>
        <a:bodyPr/>
        <a:lstStyle/>
        <a:p>
          <a:pPr algn="l"/>
          <a:r>
            <a:rPr lang="es-ES" sz="1050">
              <a:solidFill>
                <a:schemeClr val="tx1"/>
              </a:solidFill>
              <a:latin typeface="Times New Roman" pitchFamily="18" charset="0"/>
              <a:cs typeface="Times New Roman" pitchFamily="18" charset="0"/>
            </a:rPr>
            <a:t>Food Truck del Distrito Metropolitano de Quito y de los Valles</a:t>
          </a:r>
        </a:p>
      </dgm:t>
    </dgm:pt>
    <dgm:pt modelId="{A96C08A1-A336-4E1A-A69F-9FB2A083E66A}" type="parTrans" cxnId="{6BB4CC30-897D-46D6-A59D-B4EEF58F813A}">
      <dgm:prSet/>
      <dgm:spPr/>
      <dgm:t>
        <a:bodyPr/>
        <a:lstStyle/>
        <a:p>
          <a:pPr algn="ctr"/>
          <a:endParaRPr lang="es-ES"/>
        </a:p>
      </dgm:t>
    </dgm:pt>
    <dgm:pt modelId="{D2777893-47A6-4AF4-AEB5-0F58E7833C46}" type="sibTrans" cxnId="{6BB4CC30-897D-46D6-A59D-B4EEF58F813A}">
      <dgm:prSet/>
      <dgm:spPr/>
      <dgm:t>
        <a:bodyPr/>
        <a:lstStyle/>
        <a:p>
          <a:pPr algn="ctr"/>
          <a:endParaRPr lang="es-ES"/>
        </a:p>
      </dgm:t>
    </dgm:pt>
    <dgm:pt modelId="{2A87FCD3-AA4B-411A-91C8-743028FD73C1}">
      <dgm:prSet phldrT="[Texto]" custT="1"/>
      <dgm:spPr/>
      <dgm:t>
        <a:bodyPr/>
        <a:lstStyle/>
        <a:p>
          <a:pPr algn="ctr"/>
          <a:r>
            <a:rPr lang="es-ES" sz="1400">
              <a:solidFill>
                <a:schemeClr val="tx1"/>
              </a:solidFill>
              <a:latin typeface="Times New Roman" pitchFamily="18" charset="0"/>
              <a:cs typeface="Times New Roman" pitchFamily="18" charset="0"/>
            </a:rPr>
            <a:t>Marco muestral</a:t>
          </a:r>
        </a:p>
      </dgm:t>
    </dgm:pt>
    <dgm:pt modelId="{0DC7C7F8-1DB1-498E-8C24-4D8555B1046E}" type="parTrans" cxnId="{F336201B-CF40-4868-89F7-EDCF73D0026C}">
      <dgm:prSet/>
      <dgm:spPr/>
      <dgm:t>
        <a:bodyPr/>
        <a:lstStyle/>
        <a:p>
          <a:pPr algn="ctr"/>
          <a:endParaRPr lang="es-ES"/>
        </a:p>
      </dgm:t>
    </dgm:pt>
    <dgm:pt modelId="{9C150708-96B1-4C0D-AE85-F98EAC7B1522}" type="sibTrans" cxnId="{F336201B-CF40-4868-89F7-EDCF73D0026C}">
      <dgm:prSet/>
      <dgm:spPr/>
      <dgm:t>
        <a:bodyPr/>
        <a:lstStyle/>
        <a:p>
          <a:pPr algn="ctr"/>
          <a:endParaRPr lang="es-ES"/>
        </a:p>
      </dgm:t>
    </dgm:pt>
    <dgm:pt modelId="{0A54C184-D8A8-42B1-88D0-CDFDF5E48D5F}">
      <dgm:prSet phldrT="[Texto]" custT="1"/>
      <dgm:spPr/>
      <dgm:t>
        <a:bodyPr/>
        <a:lstStyle/>
        <a:p>
          <a:pPr algn="l"/>
          <a:r>
            <a:rPr lang="es-ES" sz="1050">
              <a:solidFill>
                <a:schemeClr val="tx1"/>
              </a:solidFill>
              <a:latin typeface="Times New Roman" pitchFamily="18" charset="0"/>
              <a:cs typeface="Times New Roman" pitchFamily="18" charset="0"/>
            </a:rPr>
            <a:t>Listado de Food Truck del Distrito Metropolitano de Quito y de los Valles</a:t>
          </a:r>
        </a:p>
      </dgm:t>
    </dgm:pt>
    <dgm:pt modelId="{086BDCA6-FF41-4308-AFA4-FAB47E94272B}" type="parTrans" cxnId="{38392A54-F002-4114-AFE5-7AB832C67985}">
      <dgm:prSet/>
      <dgm:spPr/>
      <dgm:t>
        <a:bodyPr/>
        <a:lstStyle/>
        <a:p>
          <a:pPr algn="ctr"/>
          <a:endParaRPr lang="es-ES"/>
        </a:p>
      </dgm:t>
    </dgm:pt>
    <dgm:pt modelId="{D7EB1749-0E13-4C10-87D4-5F0D3009C0C4}" type="sibTrans" cxnId="{38392A54-F002-4114-AFE5-7AB832C67985}">
      <dgm:prSet/>
      <dgm:spPr/>
      <dgm:t>
        <a:bodyPr/>
        <a:lstStyle/>
        <a:p>
          <a:pPr algn="ctr"/>
          <a:endParaRPr lang="es-ES"/>
        </a:p>
      </dgm:t>
    </dgm:pt>
    <dgm:pt modelId="{3CAA12D4-1A8C-4CFA-B3FA-BED834C5BFEA}">
      <dgm:prSet phldrT="[Texto]" custT="1"/>
      <dgm:spPr/>
      <dgm:t>
        <a:bodyPr/>
        <a:lstStyle/>
        <a:p>
          <a:pPr algn="ctr"/>
          <a:r>
            <a:rPr lang="es-ES" sz="1400">
              <a:solidFill>
                <a:schemeClr val="tx1"/>
              </a:solidFill>
              <a:latin typeface="Times New Roman" pitchFamily="18" charset="0"/>
              <a:cs typeface="Times New Roman" pitchFamily="18" charset="0"/>
            </a:rPr>
            <a:t> Unidad de Observación</a:t>
          </a:r>
        </a:p>
      </dgm:t>
    </dgm:pt>
    <dgm:pt modelId="{813775CC-4058-422C-8B67-C3ADF3687CDE}" type="parTrans" cxnId="{D4D214CD-8179-4E04-AFC1-7B41C2689BDF}">
      <dgm:prSet/>
      <dgm:spPr/>
      <dgm:t>
        <a:bodyPr/>
        <a:lstStyle/>
        <a:p>
          <a:pPr algn="ctr"/>
          <a:endParaRPr lang="es-ES"/>
        </a:p>
      </dgm:t>
    </dgm:pt>
    <dgm:pt modelId="{2D28E83A-263C-4874-8471-DEC20C5CE56D}" type="sibTrans" cxnId="{D4D214CD-8179-4E04-AFC1-7B41C2689BDF}">
      <dgm:prSet/>
      <dgm:spPr/>
      <dgm:t>
        <a:bodyPr/>
        <a:lstStyle/>
        <a:p>
          <a:pPr algn="ctr"/>
          <a:endParaRPr lang="es-ES"/>
        </a:p>
      </dgm:t>
    </dgm:pt>
    <dgm:pt modelId="{A391A628-14DD-40DA-BCA5-07118B4418A6}">
      <dgm:prSet phldrT="[Texto]" custT="1"/>
      <dgm:spPr/>
      <dgm:t>
        <a:bodyPr/>
        <a:lstStyle/>
        <a:p>
          <a:pPr algn="l"/>
          <a:r>
            <a:rPr lang="es-ES" sz="1050">
              <a:solidFill>
                <a:schemeClr val="tx1"/>
              </a:solidFill>
              <a:latin typeface="Times New Roman" pitchFamily="18" charset="0"/>
              <a:cs typeface="Times New Roman" pitchFamily="18" charset="0"/>
            </a:rPr>
            <a:t>Encuesta</a:t>
          </a:r>
        </a:p>
      </dgm:t>
    </dgm:pt>
    <dgm:pt modelId="{E32BCDE3-27C1-425F-B460-36594DD91E08}" type="parTrans" cxnId="{AD543D07-9DED-4FB7-B43E-CCAA9BA18782}">
      <dgm:prSet/>
      <dgm:spPr/>
      <dgm:t>
        <a:bodyPr/>
        <a:lstStyle/>
        <a:p>
          <a:pPr algn="ctr"/>
          <a:endParaRPr lang="es-ES"/>
        </a:p>
      </dgm:t>
    </dgm:pt>
    <dgm:pt modelId="{0EF6DC4D-0299-4356-B57D-849AD7148A5E}" type="sibTrans" cxnId="{AD543D07-9DED-4FB7-B43E-CCAA9BA18782}">
      <dgm:prSet/>
      <dgm:spPr/>
      <dgm:t>
        <a:bodyPr/>
        <a:lstStyle/>
        <a:p>
          <a:pPr algn="ctr"/>
          <a:endParaRPr lang="es-ES"/>
        </a:p>
      </dgm:t>
    </dgm:pt>
    <dgm:pt modelId="{2EA59FEA-991D-411A-87B6-B8C3A6FFB5D2}">
      <dgm:prSet phldrT="[Texto]" custT="1"/>
      <dgm:spPr/>
      <dgm:t>
        <a:bodyPr/>
        <a:lstStyle/>
        <a:p>
          <a:pPr algn="ctr"/>
          <a:r>
            <a:rPr lang="es-ES" sz="1400">
              <a:solidFill>
                <a:schemeClr val="tx1"/>
              </a:solidFill>
              <a:latin typeface="Times New Roman" pitchFamily="18" charset="0"/>
              <a:cs typeface="Times New Roman" pitchFamily="18" charset="0"/>
            </a:rPr>
            <a:t>Unidad de Análisis</a:t>
          </a:r>
        </a:p>
      </dgm:t>
    </dgm:pt>
    <dgm:pt modelId="{237E9A46-9B53-472A-8568-23A329FE8E50}" type="parTrans" cxnId="{E54D6444-2557-450B-9D2C-E05B6D0542AB}">
      <dgm:prSet/>
      <dgm:spPr/>
      <dgm:t>
        <a:bodyPr/>
        <a:lstStyle/>
        <a:p>
          <a:pPr algn="ctr"/>
          <a:endParaRPr lang="es-ES"/>
        </a:p>
      </dgm:t>
    </dgm:pt>
    <dgm:pt modelId="{6FF8769D-3037-46CF-BC80-91219B1DFB5F}" type="sibTrans" cxnId="{E54D6444-2557-450B-9D2C-E05B6D0542AB}">
      <dgm:prSet/>
      <dgm:spPr/>
      <dgm:t>
        <a:bodyPr/>
        <a:lstStyle/>
        <a:p>
          <a:pPr algn="ctr"/>
          <a:endParaRPr lang="es-ES"/>
        </a:p>
      </dgm:t>
    </dgm:pt>
    <dgm:pt modelId="{F8CC8AEF-08DF-4AE5-A789-EBD89F68F6CD}">
      <dgm:prSet phldrT="[Texto]" custT="1"/>
      <dgm:spPr/>
      <dgm:t>
        <a:bodyPr/>
        <a:lstStyle/>
        <a:p>
          <a:pPr algn="l"/>
          <a:r>
            <a:rPr lang="es-ES" sz="1050" dirty="0">
              <a:solidFill>
                <a:schemeClr val="tx1"/>
              </a:solidFill>
              <a:latin typeface="Times New Roman" pitchFamily="18" charset="0"/>
              <a:cs typeface="Times New Roman" pitchFamily="18" charset="0"/>
            </a:rPr>
            <a:t>Food Truck del norte y sur del Distrito Metropolitano de Quito, Valle de los Chillos y Valle de Cumbaya</a:t>
          </a:r>
        </a:p>
      </dgm:t>
    </dgm:pt>
    <dgm:pt modelId="{33991738-9AC8-4F0B-9720-79B9B9C3BE57}" type="parTrans" cxnId="{CD50F51E-FF1D-419B-9344-0B459925CF0D}">
      <dgm:prSet/>
      <dgm:spPr/>
      <dgm:t>
        <a:bodyPr/>
        <a:lstStyle/>
        <a:p>
          <a:pPr algn="ctr"/>
          <a:endParaRPr lang="es-ES"/>
        </a:p>
      </dgm:t>
    </dgm:pt>
    <dgm:pt modelId="{0FD6F6EC-619B-4F00-8B4B-0DDA54783E7A}" type="sibTrans" cxnId="{CD50F51E-FF1D-419B-9344-0B459925CF0D}">
      <dgm:prSet/>
      <dgm:spPr/>
      <dgm:t>
        <a:bodyPr/>
        <a:lstStyle/>
        <a:p>
          <a:pPr algn="ctr"/>
          <a:endParaRPr lang="es-ES"/>
        </a:p>
      </dgm:t>
    </dgm:pt>
    <dgm:pt modelId="{EC9E2898-A357-4389-868C-CD45D2D690D8}">
      <dgm:prSet phldrT="[Texto]" custT="1"/>
      <dgm:spPr/>
      <dgm:t>
        <a:bodyPr/>
        <a:lstStyle/>
        <a:p>
          <a:pPr algn="l"/>
          <a:r>
            <a:rPr lang="es-ES" sz="1050">
              <a:solidFill>
                <a:schemeClr val="tx1"/>
              </a:solidFill>
              <a:latin typeface="Times New Roman" pitchFamily="18" charset="0"/>
              <a:cs typeface="Times New Roman" pitchFamily="18" charset="0"/>
            </a:rPr>
            <a:t>Observación</a:t>
          </a:r>
        </a:p>
      </dgm:t>
    </dgm:pt>
    <dgm:pt modelId="{0DEB3E40-B554-4F02-AB8A-F62F50F7ED26}" type="parTrans" cxnId="{9DA85C00-389F-4683-A26E-AC716C699982}">
      <dgm:prSet/>
      <dgm:spPr/>
      <dgm:t>
        <a:bodyPr/>
        <a:lstStyle/>
        <a:p>
          <a:pPr algn="ctr"/>
          <a:endParaRPr lang="es-ES"/>
        </a:p>
      </dgm:t>
    </dgm:pt>
    <dgm:pt modelId="{43404852-98CB-4297-A82E-951F8068471F}" type="sibTrans" cxnId="{9DA85C00-389F-4683-A26E-AC716C699982}">
      <dgm:prSet/>
      <dgm:spPr/>
      <dgm:t>
        <a:bodyPr/>
        <a:lstStyle/>
        <a:p>
          <a:pPr algn="ctr"/>
          <a:endParaRPr lang="es-ES"/>
        </a:p>
      </dgm:t>
    </dgm:pt>
    <dgm:pt modelId="{DF06957E-AC05-44DC-8DA1-3B9654921642}">
      <dgm:prSet phldrT="[Texto]" custT="1"/>
      <dgm:spPr/>
      <dgm:t>
        <a:bodyPr/>
        <a:lstStyle/>
        <a:p>
          <a:pPr algn="ctr"/>
          <a:r>
            <a:rPr lang="es-ES" sz="1400">
              <a:solidFill>
                <a:schemeClr val="tx1"/>
              </a:solidFill>
              <a:latin typeface="Times New Roman" pitchFamily="18" charset="0"/>
              <a:cs typeface="Times New Roman" pitchFamily="18" charset="0"/>
            </a:rPr>
            <a:t>Unidad muestral</a:t>
          </a:r>
        </a:p>
      </dgm:t>
    </dgm:pt>
    <dgm:pt modelId="{04A64B7D-5D68-4BA5-A407-E65675E18D8E}" type="parTrans" cxnId="{6E44DF3A-9F8A-4D32-BC52-89258DAA8D79}">
      <dgm:prSet/>
      <dgm:spPr/>
      <dgm:t>
        <a:bodyPr/>
        <a:lstStyle/>
        <a:p>
          <a:pPr algn="ctr"/>
          <a:endParaRPr lang="es-ES"/>
        </a:p>
      </dgm:t>
    </dgm:pt>
    <dgm:pt modelId="{7641D538-A19A-44B4-BB33-792830F581E3}" type="sibTrans" cxnId="{6E44DF3A-9F8A-4D32-BC52-89258DAA8D79}">
      <dgm:prSet/>
      <dgm:spPr/>
      <dgm:t>
        <a:bodyPr/>
        <a:lstStyle/>
        <a:p>
          <a:pPr algn="ctr"/>
          <a:endParaRPr lang="es-ES"/>
        </a:p>
      </dgm:t>
    </dgm:pt>
    <dgm:pt modelId="{B63C0307-9311-41B5-823F-CE90CEAB735E}">
      <dgm:prSet phldrT="[Texto]" custT="1"/>
      <dgm:spPr/>
      <dgm:t>
        <a:bodyPr/>
        <a:lstStyle/>
        <a:p>
          <a:pPr algn="l"/>
          <a:r>
            <a:rPr lang="es-ES" sz="1050">
              <a:solidFill>
                <a:schemeClr val="tx1"/>
              </a:solidFill>
              <a:latin typeface="Times New Roman" pitchFamily="18" charset="0"/>
              <a:cs typeface="Times New Roman" pitchFamily="18" charset="0"/>
            </a:rPr>
            <a:t>Food Truck del Distrito Metropolitano de Quito, Valle de los Chillos y Valle de Cumbaya</a:t>
          </a:r>
        </a:p>
      </dgm:t>
    </dgm:pt>
    <dgm:pt modelId="{1AF1FA8B-2376-4451-A917-43699AEB9C7F}" type="parTrans" cxnId="{DCE488D8-FF7A-4E0C-B4DE-FCB8217B9DC1}">
      <dgm:prSet/>
      <dgm:spPr/>
      <dgm:t>
        <a:bodyPr/>
        <a:lstStyle/>
        <a:p>
          <a:pPr algn="ctr"/>
          <a:endParaRPr lang="es-ES"/>
        </a:p>
      </dgm:t>
    </dgm:pt>
    <dgm:pt modelId="{3EEA8D4B-FBD8-48F2-B27B-95A6516B6C72}" type="sibTrans" cxnId="{DCE488D8-FF7A-4E0C-B4DE-FCB8217B9DC1}">
      <dgm:prSet/>
      <dgm:spPr/>
      <dgm:t>
        <a:bodyPr/>
        <a:lstStyle/>
        <a:p>
          <a:pPr algn="ctr"/>
          <a:endParaRPr lang="es-ES"/>
        </a:p>
      </dgm:t>
    </dgm:pt>
    <dgm:pt modelId="{A4C2AF4D-FEE4-45F9-BD54-6D7CB02A8ECC}" type="pres">
      <dgm:prSet presAssocID="{D6226957-510F-4A3F-851E-4874556AC27E}" presName="Name0" presStyleCnt="0">
        <dgm:presLayoutVars>
          <dgm:dir/>
          <dgm:animLvl val="lvl"/>
          <dgm:resizeHandles val="exact"/>
        </dgm:presLayoutVars>
      </dgm:prSet>
      <dgm:spPr/>
      <dgm:t>
        <a:bodyPr/>
        <a:lstStyle/>
        <a:p>
          <a:endParaRPr lang="es-EC"/>
        </a:p>
      </dgm:t>
    </dgm:pt>
    <dgm:pt modelId="{5F6957FA-6D76-4994-92E4-13D35B420671}" type="pres">
      <dgm:prSet presAssocID="{988A98D5-BE87-4CD1-88BD-62FDE07C3359}" presName="linNode" presStyleCnt="0"/>
      <dgm:spPr/>
      <dgm:t>
        <a:bodyPr/>
        <a:lstStyle/>
        <a:p>
          <a:endParaRPr lang="es-ES"/>
        </a:p>
      </dgm:t>
    </dgm:pt>
    <dgm:pt modelId="{F7F6F8CA-26B7-4BC2-B6C9-DB2311E89C79}" type="pres">
      <dgm:prSet presAssocID="{988A98D5-BE87-4CD1-88BD-62FDE07C3359}" presName="parentText" presStyleLbl="node1" presStyleIdx="0" presStyleCnt="6">
        <dgm:presLayoutVars>
          <dgm:chMax val="1"/>
          <dgm:bulletEnabled val="1"/>
        </dgm:presLayoutVars>
      </dgm:prSet>
      <dgm:spPr/>
      <dgm:t>
        <a:bodyPr/>
        <a:lstStyle/>
        <a:p>
          <a:endParaRPr lang="es-ES"/>
        </a:p>
      </dgm:t>
    </dgm:pt>
    <dgm:pt modelId="{3B1E6B13-4729-425C-A9B2-E3A75E3377CE}" type="pres">
      <dgm:prSet presAssocID="{988A98D5-BE87-4CD1-88BD-62FDE07C3359}" presName="descendantText" presStyleLbl="alignAccFollowNode1" presStyleIdx="0" presStyleCnt="6">
        <dgm:presLayoutVars>
          <dgm:bulletEnabled val="1"/>
        </dgm:presLayoutVars>
      </dgm:prSet>
      <dgm:spPr/>
      <dgm:t>
        <a:bodyPr/>
        <a:lstStyle/>
        <a:p>
          <a:endParaRPr lang="es-ES"/>
        </a:p>
      </dgm:t>
    </dgm:pt>
    <dgm:pt modelId="{22ACF873-D122-4BDC-BD1B-3BA8EEB555E0}" type="pres">
      <dgm:prSet presAssocID="{478219D7-C435-42A8-9484-888C4BA9CE83}" presName="sp" presStyleCnt="0"/>
      <dgm:spPr/>
      <dgm:t>
        <a:bodyPr/>
        <a:lstStyle/>
        <a:p>
          <a:endParaRPr lang="es-ES"/>
        </a:p>
      </dgm:t>
    </dgm:pt>
    <dgm:pt modelId="{45B82E6A-FCC5-446D-B155-7F70C174B58E}" type="pres">
      <dgm:prSet presAssocID="{A7A109A3-BDD7-47EA-B5CE-577C768A1E28}" presName="linNode" presStyleCnt="0"/>
      <dgm:spPr/>
      <dgm:t>
        <a:bodyPr/>
        <a:lstStyle/>
        <a:p>
          <a:endParaRPr lang="es-ES"/>
        </a:p>
      </dgm:t>
    </dgm:pt>
    <dgm:pt modelId="{FC448213-FFD3-4126-8D2D-A431A90A1FB4}" type="pres">
      <dgm:prSet presAssocID="{A7A109A3-BDD7-47EA-B5CE-577C768A1E28}" presName="parentText" presStyleLbl="node1" presStyleIdx="1" presStyleCnt="6">
        <dgm:presLayoutVars>
          <dgm:chMax val="1"/>
          <dgm:bulletEnabled val="1"/>
        </dgm:presLayoutVars>
      </dgm:prSet>
      <dgm:spPr/>
      <dgm:t>
        <a:bodyPr/>
        <a:lstStyle/>
        <a:p>
          <a:endParaRPr lang="es-EC"/>
        </a:p>
      </dgm:t>
    </dgm:pt>
    <dgm:pt modelId="{6C143210-5F03-435F-A5E7-8A1AEE49E6CC}" type="pres">
      <dgm:prSet presAssocID="{A7A109A3-BDD7-47EA-B5CE-577C768A1E28}" presName="descendantText" presStyleLbl="alignAccFollowNode1" presStyleIdx="1" presStyleCnt="6">
        <dgm:presLayoutVars>
          <dgm:bulletEnabled val="1"/>
        </dgm:presLayoutVars>
      </dgm:prSet>
      <dgm:spPr/>
      <dgm:t>
        <a:bodyPr/>
        <a:lstStyle/>
        <a:p>
          <a:endParaRPr lang="es-ES"/>
        </a:p>
      </dgm:t>
    </dgm:pt>
    <dgm:pt modelId="{4404E071-B8EB-4014-A60F-B5BF51CAC1DB}" type="pres">
      <dgm:prSet presAssocID="{F07CD115-1A07-40E3-8B29-8E70BD5A18EB}" presName="sp" presStyleCnt="0"/>
      <dgm:spPr/>
      <dgm:t>
        <a:bodyPr/>
        <a:lstStyle/>
        <a:p>
          <a:endParaRPr lang="es-ES"/>
        </a:p>
      </dgm:t>
    </dgm:pt>
    <dgm:pt modelId="{4FE0C53F-AD0A-42DC-A3F2-A33B1E99636D}" type="pres">
      <dgm:prSet presAssocID="{2A87FCD3-AA4B-411A-91C8-743028FD73C1}" presName="linNode" presStyleCnt="0"/>
      <dgm:spPr/>
      <dgm:t>
        <a:bodyPr/>
        <a:lstStyle/>
        <a:p>
          <a:endParaRPr lang="es-ES"/>
        </a:p>
      </dgm:t>
    </dgm:pt>
    <dgm:pt modelId="{D15A2D11-4524-45B9-951A-8F1C37B671A7}" type="pres">
      <dgm:prSet presAssocID="{2A87FCD3-AA4B-411A-91C8-743028FD73C1}" presName="parentText" presStyleLbl="node1" presStyleIdx="2" presStyleCnt="6">
        <dgm:presLayoutVars>
          <dgm:chMax val="1"/>
          <dgm:bulletEnabled val="1"/>
        </dgm:presLayoutVars>
      </dgm:prSet>
      <dgm:spPr/>
      <dgm:t>
        <a:bodyPr/>
        <a:lstStyle/>
        <a:p>
          <a:endParaRPr lang="es-EC"/>
        </a:p>
      </dgm:t>
    </dgm:pt>
    <dgm:pt modelId="{1DBF09C9-D6DA-46BF-AE37-F40E694E3ACF}" type="pres">
      <dgm:prSet presAssocID="{2A87FCD3-AA4B-411A-91C8-743028FD73C1}" presName="descendantText" presStyleLbl="alignAccFollowNode1" presStyleIdx="2" presStyleCnt="6">
        <dgm:presLayoutVars>
          <dgm:bulletEnabled val="1"/>
        </dgm:presLayoutVars>
      </dgm:prSet>
      <dgm:spPr/>
      <dgm:t>
        <a:bodyPr/>
        <a:lstStyle/>
        <a:p>
          <a:endParaRPr lang="es-ES"/>
        </a:p>
      </dgm:t>
    </dgm:pt>
    <dgm:pt modelId="{46E0958A-195A-4505-96E0-F26512CBED36}" type="pres">
      <dgm:prSet presAssocID="{9C150708-96B1-4C0D-AE85-F98EAC7B1522}" presName="sp" presStyleCnt="0"/>
      <dgm:spPr/>
      <dgm:t>
        <a:bodyPr/>
        <a:lstStyle/>
        <a:p>
          <a:endParaRPr lang="es-ES"/>
        </a:p>
      </dgm:t>
    </dgm:pt>
    <dgm:pt modelId="{FDB2A122-12C9-486E-A2DD-9863E7F68404}" type="pres">
      <dgm:prSet presAssocID="{DF06957E-AC05-44DC-8DA1-3B9654921642}" presName="linNode" presStyleCnt="0"/>
      <dgm:spPr/>
      <dgm:t>
        <a:bodyPr/>
        <a:lstStyle/>
        <a:p>
          <a:endParaRPr lang="es-ES"/>
        </a:p>
      </dgm:t>
    </dgm:pt>
    <dgm:pt modelId="{1DAD64CD-EA98-4703-A448-E38EE695FFA9}" type="pres">
      <dgm:prSet presAssocID="{DF06957E-AC05-44DC-8DA1-3B9654921642}" presName="parentText" presStyleLbl="node1" presStyleIdx="3" presStyleCnt="6">
        <dgm:presLayoutVars>
          <dgm:chMax val="1"/>
          <dgm:bulletEnabled val="1"/>
        </dgm:presLayoutVars>
      </dgm:prSet>
      <dgm:spPr/>
      <dgm:t>
        <a:bodyPr/>
        <a:lstStyle/>
        <a:p>
          <a:endParaRPr lang="es-ES"/>
        </a:p>
      </dgm:t>
    </dgm:pt>
    <dgm:pt modelId="{FF9131A4-2CC1-45A8-AEAC-50BE3C233CB6}" type="pres">
      <dgm:prSet presAssocID="{DF06957E-AC05-44DC-8DA1-3B9654921642}" presName="descendantText" presStyleLbl="alignAccFollowNode1" presStyleIdx="3" presStyleCnt="6" custScaleY="131774">
        <dgm:presLayoutVars>
          <dgm:bulletEnabled val="1"/>
        </dgm:presLayoutVars>
      </dgm:prSet>
      <dgm:spPr/>
      <dgm:t>
        <a:bodyPr/>
        <a:lstStyle/>
        <a:p>
          <a:endParaRPr lang="es-ES"/>
        </a:p>
      </dgm:t>
    </dgm:pt>
    <dgm:pt modelId="{09F665D6-58DC-456F-8DD9-EE4FBC25EAE5}" type="pres">
      <dgm:prSet presAssocID="{7641D538-A19A-44B4-BB33-792830F581E3}" presName="sp" presStyleCnt="0"/>
      <dgm:spPr/>
      <dgm:t>
        <a:bodyPr/>
        <a:lstStyle/>
        <a:p>
          <a:endParaRPr lang="es-ES"/>
        </a:p>
      </dgm:t>
    </dgm:pt>
    <dgm:pt modelId="{A73B4A92-42B3-4A59-B63B-97DC89632269}" type="pres">
      <dgm:prSet presAssocID="{2EA59FEA-991D-411A-87B6-B8C3A6FFB5D2}" presName="linNode" presStyleCnt="0"/>
      <dgm:spPr/>
      <dgm:t>
        <a:bodyPr/>
        <a:lstStyle/>
        <a:p>
          <a:endParaRPr lang="es-ES"/>
        </a:p>
      </dgm:t>
    </dgm:pt>
    <dgm:pt modelId="{2D4F1654-3A83-470D-AB3A-A3397D9BF138}" type="pres">
      <dgm:prSet presAssocID="{2EA59FEA-991D-411A-87B6-B8C3A6FFB5D2}" presName="parentText" presStyleLbl="node1" presStyleIdx="4" presStyleCnt="6">
        <dgm:presLayoutVars>
          <dgm:chMax val="1"/>
          <dgm:bulletEnabled val="1"/>
        </dgm:presLayoutVars>
      </dgm:prSet>
      <dgm:spPr/>
      <dgm:t>
        <a:bodyPr/>
        <a:lstStyle/>
        <a:p>
          <a:endParaRPr lang="es-EC"/>
        </a:p>
      </dgm:t>
    </dgm:pt>
    <dgm:pt modelId="{53C6C12F-61D1-403D-A778-01624DCE6E70}" type="pres">
      <dgm:prSet presAssocID="{2EA59FEA-991D-411A-87B6-B8C3A6FFB5D2}" presName="descendantText" presStyleLbl="alignAccFollowNode1" presStyleIdx="4" presStyleCnt="6">
        <dgm:presLayoutVars>
          <dgm:bulletEnabled val="1"/>
        </dgm:presLayoutVars>
      </dgm:prSet>
      <dgm:spPr/>
      <dgm:t>
        <a:bodyPr/>
        <a:lstStyle/>
        <a:p>
          <a:endParaRPr lang="es-ES"/>
        </a:p>
      </dgm:t>
    </dgm:pt>
    <dgm:pt modelId="{D737B14B-5E19-4956-8F2C-24409AF0C47F}" type="pres">
      <dgm:prSet presAssocID="{6FF8769D-3037-46CF-BC80-91219B1DFB5F}" presName="sp" presStyleCnt="0"/>
      <dgm:spPr/>
      <dgm:t>
        <a:bodyPr/>
        <a:lstStyle/>
        <a:p>
          <a:endParaRPr lang="es-ES"/>
        </a:p>
      </dgm:t>
    </dgm:pt>
    <dgm:pt modelId="{B92B4F75-C897-408E-8126-B4B11CC985D1}" type="pres">
      <dgm:prSet presAssocID="{3CAA12D4-1A8C-4CFA-B3FA-BED834C5BFEA}" presName="linNode" presStyleCnt="0"/>
      <dgm:spPr/>
      <dgm:t>
        <a:bodyPr/>
        <a:lstStyle/>
        <a:p>
          <a:endParaRPr lang="es-ES"/>
        </a:p>
      </dgm:t>
    </dgm:pt>
    <dgm:pt modelId="{8B6AACC6-4AC0-424C-A455-3B910A34E129}" type="pres">
      <dgm:prSet presAssocID="{3CAA12D4-1A8C-4CFA-B3FA-BED834C5BFEA}" presName="parentText" presStyleLbl="node1" presStyleIdx="5" presStyleCnt="6">
        <dgm:presLayoutVars>
          <dgm:chMax val="1"/>
          <dgm:bulletEnabled val="1"/>
        </dgm:presLayoutVars>
      </dgm:prSet>
      <dgm:spPr/>
      <dgm:t>
        <a:bodyPr/>
        <a:lstStyle/>
        <a:p>
          <a:endParaRPr lang="es-EC"/>
        </a:p>
      </dgm:t>
    </dgm:pt>
    <dgm:pt modelId="{C408314C-CD11-4B36-91CF-4175E1B827A5}" type="pres">
      <dgm:prSet presAssocID="{3CAA12D4-1A8C-4CFA-B3FA-BED834C5BFEA}" presName="descendantText" presStyleLbl="alignAccFollowNode1" presStyleIdx="5" presStyleCnt="6" custScaleY="117924">
        <dgm:presLayoutVars>
          <dgm:bulletEnabled val="1"/>
        </dgm:presLayoutVars>
      </dgm:prSet>
      <dgm:spPr/>
      <dgm:t>
        <a:bodyPr/>
        <a:lstStyle/>
        <a:p>
          <a:endParaRPr lang="es-ES"/>
        </a:p>
      </dgm:t>
    </dgm:pt>
  </dgm:ptLst>
  <dgm:cxnLst>
    <dgm:cxn modelId="{548F1955-F7DF-45A5-97FA-796A7D72F21D}" type="presOf" srcId="{B63C0307-9311-41B5-823F-CE90CEAB735E}" destId="{FF9131A4-2CC1-45A8-AEAC-50BE3C233CB6}" srcOrd="0" destOrd="0" presId="urn:microsoft.com/office/officeart/2005/8/layout/vList5"/>
    <dgm:cxn modelId="{60AF9A8B-A415-47B7-9985-39C28178B6BE}" type="presOf" srcId="{FF02F0A9-BC11-4971-A10B-3F6D9DAFD6BF}" destId="{3B1E6B13-4729-425C-A9B2-E3A75E3377CE}" srcOrd="0" destOrd="0" presId="urn:microsoft.com/office/officeart/2005/8/layout/vList5"/>
    <dgm:cxn modelId="{D4D214CD-8179-4E04-AFC1-7B41C2689BDF}" srcId="{D6226957-510F-4A3F-851E-4874556AC27E}" destId="{3CAA12D4-1A8C-4CFA-B3FA-BED834C5BFEA}" srcOrd="5" destOrd="0" parTransId="{813775CC-4058-422C-8B67-C3ADF3687CDE}" sibTransId="{2D28E83A-263C-4874-8471-DEC20C5CE56D}"/>
    <dgm:cxn modelId="{9DA85C00-389F-4683-A26E-AC716C699982}" srcId="{2EA59FEA-991D-411A-87B6-B8C3A6FFB5D2}" destId="{EC9E2898-A357-4389-868C-CD45D2D690D8}" srcOrd="1" destOrd="0" parTransId="{0DEB3E40-B554-4F02-AB8A-F62F50F7ED26}" sibTransId="{43404852-98CB-4297-A82E-951F8068471F}"/>
    <dgm:cxn modelId="{CD565260-AA82-470B-9659-2885603F82BE}" type="presOf" srcId="{A7A109A3-BDD7-47EA-B5CE-577C768A1E28}" destId="{FC448213-FFD3-4126-8D2D-A431A90A1FB4}" srcOrd="0" destOrd="0" presId="urn:microsoft.com/office/officeart/2005/8/layout/vList5"/>
    <dgm:cxn modelId="{EBA901AE-0B92-481D-B781-BA23C5AB9849}" srcId="{988A98D5-BE87-4CD1-88BD-62FDE07C3359}" destId="{FF02F0A9-BC11-4971-A10B-3F6D9DAFD6BF}" srcOrd="0" destOrd="0" parTransId="{444DE7A0-A262-48E7-9331-BFF5D87FE351}" sibTransId="{C5445078-E968-44A2-8C8F-9031EE7B8123}"/>
    <dgm:cxn modelId="{795262B4-04C0-492B-A53C-1BAE72EE3818}" type="presOf" srcId="{988A98D5-BE87-4CD1-88BD-62FDE07C3359}" destId="{F7F6F8CA-26B7-4BC2-B6C9-DB2311E89C79}" srcOrd="0" destOrd="0" presId="urn:microsoft.com/office/officeart/2005/8/layout/vList5"/>
    <dgm:cxn modelId="{6BB4CC30-897D-46D6-A59D-B4EEF58F813A}" srcId="{A7A109A3-BDD7-47EA-B5CE-577C768A1E28}" destId="{8C2C95E5-1E44-4D02-B910-80FE9E7A14B1}" srcOrd="0" destOrd="0" parTransId="{A96C08A1-A336-4E1A-A69F-9FB2A083E66A}" sibTransId="{D2777893-47A6-4AF4-AEB5-0F58E7833C46}"/>
    <dgm:cxn modelId="{F0FF43CA-87F6-4E8D-978E-F239E623F706}" type="presOf" srcId="{D6226957-510F-4A3F-851E-4874556AC27E}" destId="{A4C2AF4D-FEE4-45F9-BD54-6D7CB02A8ECC}" srcOrd="0" destOrd="0" presId="urn:microsoft.com/office/officeart/2005/8/layout/vList5"/>
    <dgm:cxn modelId="{65E0D24F-3B77-4CD8-BF5E-4AB7B05E6769}" type="presOf" srcId="{3CAA12D4-1A8C-4CFA-B3FA-BED834C5BFEA}" destId="{8B6AACC6-4AC0-424C-A455-3B910A34E129}" srcOrd="0" destOrd="0" presId="urn:microsoft.com/office/officeart/2005/8/layout/vList5"/>
    <dgm:cxn modelId="{60EAD73B-4A62-4A7C-809B-3F1C04950342}" type="presOf" srcId="{0A54C184-D8A8-42B1-88D0-CDFDF5E48D5F}" destId="{1DBF09C9-D6DA-46BF-AE37-F40E694E3ACF}" srcOrd="0" destOrd="0" presId="urn:microsoft.com/office/officeart/2005/8/layout/vList5"/>
    <dgm:cxn modelId="{8A7465BD-C9B4-4473-813A-2BEC2EC13A5C}" type="presOf" srcId="{A391A628-14DD-40DA-BCA5-07118B4418A6}" destId="{53C6C12F-61D1-403D-A778-01624DCE6E70}" srcOrd="0" destOrd="0" presId="urn:microsoft.com/office/officeart/2005/8/layout/vList5"/>
    <dgm:cxn modelId="{F336201B-CF40-4868-89F7-EDCF73D0026C}" srcId="{D6226957-510F-4A3F-851E-4874556AC27E}" destId="{2A87FCD3-AA4B-411A-91C8-743028FD73C1}" srcOrd="2" destOrd="0" parTransId="{0DC7C7F8-1DB1-498E-8C24-4D8555B1046E}" sibTransId="{9C150708-96B1-4C0D-AE85-F98EAC7B1522}"/>
    <dgm:cxn modelId="{6E44DF3A-9F8A-4D32-BC52-89258DAA8D79}" srcId="{D6226957-510F-4A3F-851E-4874556AC27E}" destId="{DF06957E-AC05-44DC-8DA1-3B9654921642}" srcOrd="3" destOrd="0" parTransId="{04A64B7D-5D68-4BA5-A407-E65675E18D8E}" sibTransId="{7641D538-A19A-44B4-BB33-792830F581E3}"/>
    <dgm:cxn modelId="{F1B8DF43-69F7-4C61-A31F-E242FE5159D1}" srcId="{D6226957-510F-4A3F-851E-4874556AC27E}" destId="{988A98D5-BE87-4CD1-88BD-62FDE07C3359}" srcOrd="0" destOrd="0" parTransId="{6E02A41F-96BE-4DCC-8867-0DC60D18C4D5}" sibTransId="{478219D7-C435-42A8-9484-888C4BA9CE83}"/>
    <dgm:cxn modelId="{CD50F51E-FF1D-419B-9344-0B459925CF0D}" srcId="{3CAA12D4-1A8C-4CFA-B3FA-BED834C5BFEA}" destId="{F8CC8AEF-08DF-4AE5-A789-EBD89F68F6CD}" srcOrd="0" destOrd="0" parTransId="{33991738-9AC8-4F0B-9720-79B9B9C3BE57}" sibTransId="{0FD6F6EC-619B-4F00-8B4B-0DDA54783E7A}"/>
    <dgm:cxn modelId="{C716B68B-860C-467E-97C6-2D1F9894A2F4}" type="presOf" srcId="{2A87FCD3-AA4B-411A-91C8-743028FD73C1}" destId="{D15A2D11-4524-45B9-951A-8F1C37B671A7}" srcOrd="0" destOrd="0" presId="urn:microsoft.com/office/officeart/2005/8/layout/vList5"/>
    <dgm:cxn modelId="{2A54DD8E-FA62-49BF-8DAF-B55CE707B2C8}" type="presOf" srcId="{EC9E2898-A357-4389-868C-CD45D2D690D8}" destId="{53C6C12F-61D1-403D-A778-01624DCE6E70}" srcOrd="0" destOrd="1" presId="urn:microsoft.com/office/officeart/2005/8/layout/vList5"/>
    <dgm:cxn modelId="{DCE488D8-FF7A-4E0C-B4DE-FCB8217B9DC1}" srcId="{DF06957E-AC05-44DC-8DA1-3B9654921642}" destId="{B63C0307-9311-41B5-823F-CE90CEAB735E}" srcOrd="0" destOrd="0" parTransId="{1AF1FA8B-2376-4451-A917-43699AEB9C7F}" sibTransId="{3EEA8D4B-FBD8-48F2-B27B-95A6516B6C72}"/>
    <dgm:cxn modelId="{38392A54-F002-4114-AFE5-7AB832C67985}" srcId="{2A87FCD3-AA4B-411A-91C8-743028FD73C1}" destId="{0A54C184-D8A8-42B1-88D0-CDFDF5E48D5F}" srcOrd="0" destOrd="0" parTransId="{086BDCA6-FF41-4308-AFA4-FAB47E94272B}" sibTransId="{D7EB1749-0E13-4C10-87D4-5F0D3009C0C4}"/>
    <dgm:cxn modelId="{65CB9A69-3C6D-491C-AC66-E557C03ABF02}" type="presOf" srcId="{F8CC8AEF-08DF-4AE5-A789-EBD89F68F6CD}" destId="{C408314C-CD11-4B36-91CF-4175E1B827A5}" srcOrd="0" destOrd="0" presId="urn:microsoft.com/office/officeart/2005/8/layout/vList5"/>
    <dgm:cxn modelId="{8DE5747A-6962-4C00-B9C8-F6372FC8356C}" type="presOf" srcId="{8C2C95E5-1E44-4D02-B910-80FE9E7A14B1}" destId="{6C143210-5F03-435F-A5E7-8A1AEE49E6CC}" srcOrd="0" destOrd="0" presId="urn:microsoft.com/office/officeart/2005/8/layout/vList5"/>
    <dgm:cxn modelId="{E54D6444-2557-450B-9D2C-E05B6D0542AB}" srcId="{D6226957-510F-4A3F-851E-4874556AC27E}" destId="{2EA59FEA-991D-411A-87B6-B8C3A6FFB5D2}" srcOrd="4" destOrd="0" parTransId="{237E9A46-9B53-472A-8568-23A329FE8E50}" sibTransId="{6FF8769D-3037-46CF-BC80-91219B1DFB5F}"/>
    <dgm:cxn modelId="{129903CE-76F4-4FEE-A5CD-9E3E60456B44}" type="presOf" srcId="{2EA59FEA-991D-411A-87B6-B8C3A6FFB5D2}" destId="{2D4F1654-3A83-470D-AB3A-A3397D9BF138}" srcOrd="0" destOrd="0" presId="urn:microsoft.com/office/officeart/2005/8/layout/vList5"/>
    <dgm:cxn modelId="{7B2B73D1-805B-4FA0-90B7-1A4ABC0B8242}" srcId="{D6226957-510F-4A3F-851E-4874556AC27E}" destId="{A7A109A3-BDD7-47EA-B5CE-577C768A1E28}" srcOrd="1" destOrd="0" parTransId="{D4D64BA6-55D8-4765-8BDB-AA020379AB07}" sibTransId="{F07CD115-1A07-40E3-8B29-8E70BD5A18EB}"/>
    <dgm:cxn modelId="{1160FBD1-DAC2-482A-A979-57B2AA02454F}" type="presOf" srcId="{DF06957E-AC05-44DC-8DA1-3B9654921642}" destId="{1DAD64CD-EA98-4703-A448-E38EE695FFA9}" srcOrd="0" destOrd="0" presId="urn:microsoft.com/office/officeart/2005/8/layout/vList5"/>
    <dgm:cxn modelId="{AD543D07-9DED-4FB7-B43E-CCAA9BA18782}" srcId="{2EA59FEA-991D-411A-87B6-B8C3A6FFB5D2}" destId="{A391A628-14DD-40DA-BCA5-07118B4418A6}" srcOrd="0" destOrd="0" parTransId="{E32BCDE3-27C1-425F-B460-36594DD91E08}" sibTransId="{0EF6DC4D-0299-4356-B57D-849AD7148A5E}"/>
    <dgm:cxn modelId="{5A791EB0-8F76-4A8B-95DC-F252215CD7DE}" type="presParOf" srcId="{A4C2AF4D-FEE4-45F9-BD54-6D7CB02A8ECC}" destId="{5F6957FA-6D76-4994-92E4-13D35B420671}" srcOrd="0" destOrd="0" presId="urn:microsoft.com/office/officeart/2005/8/layout/vList5"/>
    <dgm:cxn modelId="{7AD3CE34-0833-4615-9316-CB52369D0881}" type="presParOf" srcId="{5F6957FA-6D76-4994-92E4-13D35B420671}" destId="{F7F6F8CA-26B7-4BC2-B6C9-DB2311E89C79}" srcOrd="0" destOrd="0" presId="urn:microsoft.com/office/officeart/2005/8/layout/vList5"/>
    <dgm:cxn modelId="{A851A954-ED43-4B99-B3DA-C3AA7B449A2D}" type="presParOf" srcId="{5F6957FA-6D76-4994-92E4-13D35B420671}" destId="{3B1E6B13-4729-425C-A9B2-E3A75E3377CE}" srcOrd="1" destOrd="0" presId="urn:microsoft.com/office/officeart/2005/8/layout/vList5"/>
    <dgm:cxn modelId="{4AFFA493-59AB-4353-83A5-F5EF9521166E}" type="presParOf" srcId="{A4C2AF4D-FEE4-45F9-BD54-6D7CB02A8ECC}" destId="{22ACF873-D122-4BDC-BD1B-3BA8EEB555E0}" srcOrd="1" destOrd="0" presId="urn:microsoft.com/office/officeart/2005/8/layout/vList5"/>
    <dgm:cxn modelId="{415071B0-350C-4CC6-882C-B6E09CB87CD0}" type="presParOf" srcId="{A4C2AF4D-FEE4-45F9-BD54-6D7CB02A8ECC}" destId="{45B82E6A-FCC5-446D-B155-7F70C174B58E}" srcOrd="2" destOrd="0" presId="urn:microsoft.com/office/officeart/2005/8/layout/vList5"/>
    <dgm:cxn modelId="{7D04627C-01A4-4078-9A06-A5592A5C5B29}" type="presParOf" srcId="{45B82E6A-FCC5-446D-B155-7F70C174B58E}" destId="{FC448213-FFD3-4126-8D2D-A431A90A1FB4}" srcOrd="0" destOrd="0" presId="urn:microsoft.com/office/officeart/2005/8/layout/vList5"/>
    <dgm:cxn modelId="{3D685129-C0FC-401D-AAE8-C28A72D9D27C}" type="presParOf" srcId="{45B82E6A-FCC5-446D-B155-7F70C174B58E}" destId="{6C143210-5F03-435F-A5E7-8A1AEE49E6CC}" srcOrd="1" destOrd="0" presId="urn:microsoft.com/office/officeart/2005/8/layout/vList5"/>
    <dgm:cxn modelId="{A9038AD1-6286-4688-B129-A9D7BB170E72}" type="presParOf" srcId="{A4C2AF4D-FEE4-45F9-BD54-6D7CB02A8ECC}" destId="{4404E071-B8EB-4014-A60F-B5BF51CAC1DB}" srcOrd="3" destOrd="0" presId="urn:microsoft.com/office/officeart/2005/8/layout/vList5"/>
    <dgm:cxn modelId="{A48D6259-9C0C-498D-A174-E890DE50F615}" type="presParOf" srcId="{A4C2AF4D-FEE4-45F9-BD54-6D7CB02A8ECC}" destId="{4FE0C53F-AD0A-42DC-A3F2-A33B1E99636D}" srcOrd="4" destOrd="0" presId="urn:microsoft.com/office/officeart/2005/8/layout/vList5"/>
    <dgm:cxn modelId="{8C129246-BE0D-4342-96A9-7430A5E68A96}" type="presParOf" srcId="{4FE0C53F-AD0A-42DC-A3F2-A33B1E99636D}" destId="{D15A2D11-4524-45B9-951A-8F1C37B671A7}" srcOrd="0" destOrd="0" presId="urn:microsoft.com/office/officeart/2005/8/layout/vList5"/>
    <dgm:cxn modelId="{92D6FB6E-164A-43E0-B268-C59E03E3D532}" type="presParOf" srcId="{4FE0C53F-AD0A-42DC-A3F2-A33B1E99636D}" destId="{1DBF09C9-D6DA-46BF-AE37-F40E694E3ACF}" srcOrd="1" destOrd="0" presId="urn:microsoft.com/office/officeart/2005/8/layout/vList5"/>
    <dgm:cxn modelId="{8C828380-E165-475E-A6D6-D410724B8E6D}" type="presParOf" srcId="{A4C2AF4D-FEE4-45F9-BD54-6D7CB02A8ECC}" destId="{46E0958A-195A-4505-96E0-F26512CBED36}" srcOrd="5" destOrd="0" presId="urn:microsoft.com/office/officeart/2005/8/layout/vList5"/>
    <dgm:cxn modelId="{B05A5CEF-C136-448F-BA16-1DE0E1BCB2B2}" type="presParOf" srcId="{A4C2AF4D-FEE4-45F9-BD54-6D7CB02A8ECC}" destId="{FDB2A122-12C9-486E-A2DD-9863E7F68404}" srcOrd="6" destOrd="0" presId="urn:microsoft.com/office/officeart/2005/8/layout/vList5"/>
    <dgm:cxn modelId="{810B5C7B-C8FB-42D6-9767-6E5EF0117670}" type="presParOf" srcId="{FDB2A122-12C9-486E-A2DD-9863E7F68404}" destId="{1DAD64CD-EA98-4703-A448-E38EE695FFA9}" srcOrd="0" destOrd="0" presId="urn:microsoft.com/office/officeart/2005/8/layout/vList5"/>
    <dgm:cxn modelId="{7B49FB48-80ED-4AD5-B849-614EF9A40B14}" type="presParOf" srcId="{FDB2A122-12C9-486E-A2DD-9863E7F68404}" destId="{FF9131A4-2CC1-45A8-AEAC-50BE3C233CB6}" srcOrd="1" destOrd="0" presId="urn:microsoft.com/office/officeart/2005/8/layout/vList5"/>
    <dgm:cxn modelId="{21DCEC5C-2382-4E88-940B-33298DD466AE}" type="presParOf" srcId="{A4C2AF4D-FEE4-45F9-BD54-6D7CB02A8ECC}" destId="{09F665D6-58DC-456F-8DD9-EE4FBC25EAE5}" srcOrd="7" destOrd="0" presId="urn:microsoft.com/office/officeart/2005/8/layout/vList5"/>
    <dgm:cxn modelId="{8E66602D-1662-495C-A70C-B71C54792FB0}" type="presParOf" srcId="{A4C2AF4D-FEE4-45F9-BD54-6D7CB02A8ECC}" destId="{A73B4A92-42B3-4A59-B63B-97DC89632269}" srcOrd="8" destOrd="0" presId="urn:microsoft.com/office/officeart/2005/8/layout/vList5"/>
    <dgm:cxn modelId="{94EC8F0B-DB46-48D6-8700-653F27AA7CCB}" type="presParOf" srcId="{A73B4A92-42B3-4A59-B63B-97DC89632269}" destId="{2D4F1654-3A83-470D-AB3A-A3397D9BF138}" srcOrd="0" destOrd="0" presId="urn:microsoft.com/office/officeart/2005/8/layout/vList5"/>
    <dgm:cxn modelId="{3C532633-DA64-4481-A420-6C1B6F39B0E6}" type="presParOf" srcId="{A73B4A92-42B3-4A59-B63B-97DC89632269}" destId="{53C6C12F-61D1-403D-A778-01624DCE6E70}" srcOrd="1" destOrd="0" presId="urn:microsoft.com/office/officeart/2005/8/layout/vList5"/>
    <dgm:cxn modelId="{FA97433A-AB6D-44ED-A0E8-70CBFCCC3AD4}" type="presParOf" srcId="{A4C2AF4D-FEE4-45F9-BD54-6D7CB02A8ECC}" destId="{D737B14B-5E19-4956-8F2C-24409AF0C47F}" srcOrd="9" destOrd="0" presId="urn:microsoft.com/office/officeart/2005/8/layout/vList5"/>
    <dgm:cxn modelId="{A5AA7F41-1862-448B-84C2-43D12E8C236B}" type="presParOf" srcId="{A4C2AF4D-FEE4-45F9-BD54-6D7CB02A8ECC}" destId="{B92B4F75-C897-408E-8126-B4B11CC985D1}" srcOrd="10" destOrd="0" presId="urn:microsoft.com/office/officeart/2005/8/layout/vList5"/>
    <dgm:cxn modelId="{01661802-DE12-401C-85D1-71CB4E46F5C6}" type="presParOf" srcId="{B92B4F75-C897-408E-8126-B4B11CC985D1}" destId="{8B6AACC6-4AC0-424C-A455-3B910A34E129}" srcOrd="0" destOrd="0" presId="urn:microsoft.com/office/officeart/2005/8/layout/vList5"/>
    <dgm:cxn modelId="{8290B76F-1953-4253-B7EB-20072A2CDA00}" type="presParOf" srcId="{B92B4F75-C897-408E-8126-B4B11CC985D1}" destId="{C408314C-CD11-4B36-91CF-4175E1B827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F2558-65CD-4066-A919-4F464E3067C8}"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es-EC"/>
        </a:p>
      </dgm:t>
    </dgm:pt>
    <dgm:pt modelId="{24E52E78-6CA7-4256-AC37-E454FDB94C05}">
      <dgm:prSet phldrT="[Texto]" custT="1"/>
      <dgm:spPr/>
      <dgm:t>
        <a:bodyPr/>
        <a:lstStyle/>
        <a:p>
          <a:pPr algn="ctr"/>
          <a:r>
            <a:rPr lang="es-EC" sz="1600" dirty="0">
              <a:solidFill>
                <a:schemeClr val="tx1"/>
              </a:solidFill>
            </a:rPr>
            <a:t>Técnicas de muestreo</a:t>
          </a:r>
        </a:p>
      </dgm:t>
    </dgm:pt>
    <dgm:pt modelId="{33E28806-E830-4E74-A4DB-665DCDA9E5BE}" type="parTrans" cxnId="{6D8DCF71-7DAC-4331-BF96-1AF0CFD73FC5}">
      <dgm:prSet/>
      <dgm:spPr/>
      <dgm:t>
        <a:bodyPr/>
        <a:lstStyle/>
        <a:p>
          <a:pPr algn="ctr"/>
          <a:endParaRPr lang="es-EC"/>
        </a:p>
      </dgm:t>
    </dgm:pt>
    <dgm:pt modelId="{12CDD7FD-1797-4046-998D-AA8EF074F7B6}" type="sibTrans" cxnId="{6D8DCF71-7DAC-4331-BF96-1AF0CFD73FC5}">
      <dgm:prSet/>
      <dgm:spPr/>
      <dgm:t>
        <a:bodyPr/>
        <a:lstStyle/>
        <a:p>
          <a:pPr algn="ctr"/>
          <a:endParaRPr lang="es-EC"/>
        </a:p>
      </dgm:t>
    </dgm:pt>
    <dgm:pt modelId="{19EA4EBA-1884-4325-8ABB-2A64B9CA328A}">
      <dgm:prSet phldrT="[Texto]" custT="1"/>
      <dgm:spPr/>
      <dgm:t>
        <a:bodyPr/>
        <a:lstStyle/>
        <a:p>
          <a:pPr algn="ctr"/>
          <a:r>
            <a:rPr lang="es-EC" sz="1600">
              <a:solidFill>
                <a:schemeClr val="tx1"/>
              </a:solidFill>
            </a:rPr>
            <a:t>Probabilístico</a:t>
          </a:r>
        </a:p>
      </dgm:t>
    </dgm:pt>
    <dgm:pt modelId="{5999B98D-93C2-43ED-9FD1-19E05500D015}" type="parTrans" cxnId="{FB3AF4C1-35F8-4281-A0BF-12EFA815FA4E}">
      <dgm:prSet custT="1"/>
      <dgm:spPr/>
      <dgm:t>
        <a:bodyPr/>
        <a:lstStyle/>
        <a:p>
          <a:pPr algn="ctr"/>
          <a:endParaRPr lang="es-EC" sz="600">
            <a:solidFill>
              <a:schemeClr val="tx1"/>
            </a:solidFill>
          </a:endParaRPr>
        </a:p>
      </dgm:t>
    </dgm:pt>
    <dgm:pt modelId="{BF8E3F90-27B3-40E0-92DC-3D6D48E6008F}" type="sibTrans" cxnId="{FB3AF4C1-35F8-4281-A0BF-12EFA815FA4E}">
      <dgm:prSet/>
      <dgm:spPr/>
      <dgm:t>
        <a:bodyPr/>
        <a:lstStyle/>
        <a:p>
          <a:pPr algn="ctr"/>
          <a:endParaRPr lang="es-EC"/>
        </a:p>
      </dgm:t>
    </dgm:pt>
    <dgm:pt modelId="{2B098F73-D542-4B45-8AB7-0480B32695C6}">
      <dgm:prSet phldrT="[Texto]" custT="1"/>
      <dgm:spPr/>
      <dgm:t>
        <a:bodyPr/>
        <a:lstStyle/>
        <a:p>
          <a:pPr algn="ctr"/>
          <a:r>
            <a:rPr lang="es-EC" sz="1600">
              <a:solidFill>
                <a:schemeClr val="tx1"/>
              </a:solidFill>
            </a:rPr>
            <a:t>Aleatorio simple</a:t>
          </a:r>
        </a:p>
      </dgm:t>
    </dgm:pt>
    <dgm:pt modelId="{91D397FC-D562-43C7-BB3A-875F9D32D75C}" type="parTrans" cxnId="{7AEEC480-3256-4895-A3AA-80AF58286376}">
      <dgm:prSet custT="1"/>
      <dgm:spPr/>
      <dgm:t>
        <a:bodyPr/>
        <a:lstStyle/>
        <a:p>
          <a:pPr algn="ctr"/>
          <a:endParaRPr lang="es-EC" sz="600">
            <a:solidFill>
              <a:schemeClr val="tx1"/>
            </a:solidFill>
          </a:endParaRPr>
        </a:p>
      </dgm:t>
    </dgm:pt>
    <dgm:pt modelId="{3070ABDF-600B-4A32-96EF-5F6580698AB5}" type="sibTrans" cxnId="{7AEEC480-3256-4895-A3AA-80AF58286376}">
      <dgm:prSet/>
      <dgm:spPr/>
      <dgm:t>
        <a:bodyPr/>
        <a:lstStyle/>
        <a:p>
          <a:pPr algn="ctr"/>
          <a:endParaRPr lang="es-EC"/>
        </a:p>
      </dgm:t>
    </dgm:pt>
    <dgm:pt modelId="{F8E7EAC7-DC1A-4AA2-937D-57BCEE1B21D4}">
      <dgm:prSet phldrT="[Texto]" custT="1"/>
      <dgm:spPr/>
      <dgm:t>
        <a:bodyPr/>
        <a:lstStyle/>
        <a:p>
          <a:pPr algn="ctr"/>
          <a:r>
            <a:rPr lang="es-EC" sz="1600">
              <a:solidFill>
                <a:schemeClr val="tx1"/>
              </a:solidFill>
            </a:rPr>
            <a:t>Estratificado</a:t>
          </a:r>
        </a:p>
      </dgm:t>
    </dgm:pt>
    <dgm:pt modelId="{9715B8FB-A166-4FF1-B0C8-904CA287D9D5}" type="parTrans" cxnId="{B0A8ED4C-D638-4779-A710-F574DE40BDE2}">
      <dgm:prSet custT="1"/>
      <dgm:spPr/>
      <dgm:t>
        <a:bodyPr/>
        <a:lstStyle/>
        <a:p>
          <a:pPr algn="ctr"/>
          <a:endParaRPr lang="es-EC" sz="600">
            <a:solidFill>
              <a:schemeClr val="tx1"/>
            </a:solidFill>
          </a:endParaRPr>
        </a:p>
      </dgm:t>
    </dgm:pt>
    <dgm:pt modelId="{86E6B1A8-D7AB-4EC0-8EB7-8352F50D0102}" type="sibTrans" cxnId="{B0A8ED4C-D638-4779-A710-F574DE40BDE2}">
      <dgm:prSet/>
      <dgm:spPr/>
      <dgm:t>
        <a:bodyPr/>
        <a:lstStyle/>
        <a:p>
          <a:pPr algn="ctr"/>
          <a:endParaRPr lang="es-EC"/>
        </a:p>
      </dgm:t>
    </dgm:pt>
    <dgm:pt modelId="{4B6E9130-72B5-4AC8-82C2-7790D55DEA19}">
      <dgm:prSet phldrT="[Texto]" custT="1"/>
      <dgm:spPr/>
      <dgm:t>
        <a:bodyPr/>
        <a:lstStyle/>
        <a:p>
          <a:pPr algn="ctr"/>
          <a:r>
            <a:rPr lang="es-EC" sz="1600">
              <a:solidFill>
                <a:schemeClr val="tx1"/>
              </a:solidFill>
            </a:rPr>
            <a:t>No probabilístico</a:t>
          </a:r>
        </a:p>
      </dgm:t>
    </dgm:pt>
    <dgm:pt modelId="{5DBF7C8B-A595-4477-A328-8817B3C61AE5}" type="parTrans" cxnId="{838CD455-8282-4EE5-A2B3-B57D1D32D403}">
      <dgm:prSet custT="1"/>
      <dgm:spPr/>
      <dgm:t>
        <a:bodyPr/>
        <a:lstStyle/>
        <a:p>
          <a:pPr algn="ctr"/>
          <a:endParaRPr lang="es-EC" sz="600">
            <a:solidFill>
              <a:schemeClr val="tx1"/>
            </a:solidFill>
          </a:endParaRPr>
        </a:p>
      </dgm:t>
    </dgm:pt>
    <dgm:pt modelId="{94FE8D5A-0727-40FC-8853-B3D937B2F536}" type="sibTrans" cxnId="{838CD455-8282-4EE5-A2B3-B57D1D32D403}">
      <dgm:prSet/>
      <dgm:spPr/>
      <dgm:t>
        <a:bodyPr/>
        <a:lstStyle/>
        <a:p>
          <a:pPr algn="ctr"/>
          <a:endParaRPr lang="es-EC"/>
        </a:p>
      </dgm:t>
    </dgm:pt>
    <dgm:pt modelId="{21536115-3D00-41A5-BF31-B0F0F81BB1F4}">
      <dgm:prSet phldrT="[Texto]" custT="1"/>
      <dgm:spPr/>
      <dgm:t>
        <a:bodyPr/>
        <a:lstStyle/>
        <a:p>
          <a:pPr algn="ctr"/>
          <a:r>
            <a:rPr lang="es-EC" sz="1600">
              <a:solidFill>
                <a:schemeClr val="tx1"/>
              </a:solidFill>
            </a:rPr>
            <a:t>Bola de nieve</a:t>
          </a:r>
        </a:p>
      </dgm:t>
    </dgm:pt>
    <dgm:pt modelId="{169BED9F-F91F-4577-8F46-14769557E2B1}" type="parTrans" cxnId="{04507ECF-C974-4A70-A0B2-679D288CD307}">
      <dgm:prSet custT="1"/>
      <dgm:spPr/>
      <dgm:t>
        <a:bodyPr/>
        <a:lstStyle/>
        <a:p>
          <a:pPr algn="ctr"/>
          <a:endParaRPr lang="es-EC" sz="600">
            <a:solidFill>
              <a:schemeClr val="tx1"/>
            </a:solidFill>
          </a:endParaRPr>
        </a:p>
      </dgm:t>
    </dgm:pt>
    <dgm:pt modelId="{4BACAE4B-F484-4D07-80C5-C63B65C579CA}" type="sibTrans" cxnId="{04507ECF-C974-4A70-A0B2-679D288CD307}">
      <dgm:prSet/>
      <dgm:spPr/>
      <dgm:t>
        <a:bodyPr/>
        <a:lstStyle/>
        <a:p>
          <a:pPr algn="ctr"/>
          <a:endParaRPr lang="es-EC"/>
        </a:p>
      </dgm:t>
    </dgm:pt>
    <dgm:pt modelId="{92D17D68-576F-451A-A029-1FC70A7EB236}">
      <dgm:prSet phldrT="[Texto]" custT="1"/>
      <dgm:spPr/>
      <dgm:t>
        <a:bodyPr/>
        <a:lstStyle/>
        <a:p>
          <a:pPr algn="ctr"/>
          <a:r>
            <a:rPr lang="es-EC" sz="1600">
              <a:solidFill>
                <a:schemeClr val="tx1"/>
              </a:solidFill>
            </a:rPr>
            <a:t>Sistemático</a:t>
          </a:r>
        </a:p>
      </dgm:t>
    </dgm:pt>
    <dgm:pt modelId="{A4724387-ABD0-4C7B-9E19-71A5E408BA54}" type="parTrans" cxnId="{3CAA6E91-4B9E-4A71-B01F-07E4755AAE21}">
      <dgm:prSet custT="1"/>
      <dgm:spPr/>
      <dgm:t>
        <a:bodyPr/>
        <a:lstStyle/>
        <a:p>
          <a:pPr algn="ctr"/>
          <a:endParaRPr lang="es-EC" sz="600">
            <a:solidFill>
              <a:schemeClr val="tx1"/>
            </a:solidFill>
          </a:endParaRPr>
        </a:p>
      </dgm:t>
    </dgm:pt>
    <dgm:pt modelId="{D56214FE-4449-4CCB-8916-87E5EA2A83A8}" type="sibTrans" cxnId="{3CAA6E91-4B9E-4A71-B01F-07E4755AAE21}">
      <dgm:prSet/>
      <dgm:spPr/>
      <dgm:t>
        <a:bodyPr/>
        <a:lstStyle/>
        <a:p>
          <a:pPr algn="ctr"/>
          <a:endParaRPr lang="es-EC"/>
        </a:p>
      </dgm:t>
    </dgm:pt>
    <dgm:pt modelId="{894DFCA6-19C6-4B69-84EA-22C234A98C6A}">
      <dgm:prSet phldrT="[Texto]" custT="1"/>
      <dgm:spPr/>
      <dgm:t>
        <a:bodyPr/>
        <a:lstStyle/>
        <a:p>
          <a:pPr algn="ctr"/>
          <a:r>
            <a:rPr lang="es-EC" sz="1600">
              <a:solidFill>
                <a:schemeClr val="tx1"/>
              </a:solidFill>
            </a:rPr>
            <a:t>Sistematico Replicado</a:t>
          </a:r>
        </a:p>
      </dgm:t>
    </dgm:pt>
    <dgm:pt modelId="{55C4A282-DB39-4FE1-9EA4-D71B9430EE6B}" type="parTrans" cxnId="{CF74B563-6700-411E-8E96-BBAD9FDB543C}">
      <dgm:prSet custT="1"/>
      <dgm:spPr/>
      <dgm:t>
        <a:bodyPr/>
        <a:lstStyle/>
        <a:p>
          <a:pPr algn="ctr"/>
          <a:endParaRPr lang="es-EC" sz="600">
            <a:solidFill>
              <a:schemeClr val="tx1"/>
            </a:solidFill>
          </a:endParaRPr>
        </a:p>
      </dgm:t>
    </dgm:pt>
    <dgm:pt modelId="{2334B74A-C76C-4505-BBC9-1F55BB7C948C}" type="sibTrans" cxnId="{CF74B563-6700-411E-8E96-BBAD9FDB543C}">
      <dgm:prSet/>
      <dgm:spPr/>
      <dgm:t>
        <a:bodyPr/>
        <a:lstStyle/>
        <a:p>
          <a:pPr algn="ctr"/>
          <a:endParaRPr lang="es-EC"/>
        </a:p>
      </dgm:t>
    </dgm:pt>
    <dgm:pt modelId="{F15533D5-C9F9-4E50-AFB1-2D33ABDC268A}">
      <dgm:prSet phldrT="[Texto]" custT="1"/>
      <dgm:spPr/>
      <dgm:t>
        <a:bodyPr/>
        <a:lstStyle/>
        <a:p>
          <a:pPr algn="ctr"/>
          <a:r>
            <a:rPr lang="es-EC" sz="1600" dirty="0">
              <a:solidFill>
                <a:schemeClr val="tx1"/>
              </a:solidFill>
            </a:rPr>
            <a:t>Conglomerados</a:t>
          </a:r>
        </a:p>
      </dgm:t>
    </dgm:pt>
    <dgm:pt modelId="{B3D23326-B108-4564-A904-9E464BF4CE14}" type="parTrans" cxnId="{B6ABCBCD-3E79-4FF9-A6A5-BD60DFFED410}">
      <dgm:prSet custT="1"/>
      <dgm:spPr/>
      <dgm:t>
        <a:bodyPr/>
        <a:lstStyle/>
        <a:p>
          <a:pPr algn="ctr"/>
          <a:endParaRPr lang="es-EC" sz="600">
            <a:solidFill>
              <a:schemeClr val="tx1"/>
            </a:solidFill>
          </a:endParaRPr>
        </a:p>
      </dgm:t>
    </dgm:pt>
    <dgm:pt modelId="{9B3C3547-2ACA-4EB1-AC20-3462E806E127}" type="sibTrans" cxnId="{B6ABCBCD-3E79-4FF9-A6A5-BD60DFFED410}">
      <dgm:prSet/>
      <dgm:spPr/>
      <dgm:t>
        <a:bodyPr/>
        <a:lstStyle/>
        <a:p>
          <a:pPr algn="ctr"/>
          <a:endParaRPr lang="es-EC"/>
        </a:p>
      </dgm:t>
    </dgm:pt>
    <dgm:pt modelId="{72D1A16A-DC4E-4E35-B132-CDAEB29AF57C}">
      <dgm:prSet phldrT="[Texto]" custT="1"/>
      <dgm:spPr/>
      <dgm:t>
        <a:bodyPr/>
        <a:lstStyle/>
        <a:p>
          <a:pPr algn="ctr"/>
          <a:r>
            <a:rPr lang="es-EC" sz="1600">
              <a:solidFill>
                <a:schemeClr val="tx1"/>
              </a:solidFill>
            </a:rPr>
            <a:t>Por cuota</a:t>
          </a:r>
        </a:p>
      </dgm:t>
    </dgm:pt>
    <dgm:pt modelId="{ACEB7D04-4EE9-47D3-B814-80A442B1B44C}" type="parTrans" cxnId="{0FF9CE4E-E39B-42B1-978D-BADCD1E36403}">
      <dgm:prSet custT="1"/>
      <dgm:spPr/>
      <dgm:t>
        <a:bodyPr/>
        <a:lstStyle/>
        <a:p>
          <a:pPr algn="ctr"/>
          <a:endParaRPr lang="es-EC" sz="600">
            <a:solidFill>
              <a:schemeClr val="tx1"/>
            </a:solidFill>
          </a:endParaRPr>
        </a:p>
      </dgm:t>
    </dgm:pt>
    <dgm:pt modelId="{935B820A-CA19-47F0-87EA-C97CE6233BC3}" type="sibTrans" cxnId="{0FF9CE4E-E39B-42B1-978D-BADCD1E36403}">
      <dgm:prSet/>
      <dgm:spPr/>
      <dgm:t>
        <a:bodyPr/>
        <a:lstStyle/>
        <a:p>
          <a:pPr algn="ctr"/>
          <a:endParaRPr lang="es-EC"/>
        </a:p>
      </dgm:t>
    </dgm:pt>
    <dgm:pt modelId="{BB72D7D9-B78D-441C-894D-34D623715E6A}">
      <dgm:prSet phldrT="[Texto]" custT="1"/>
      <dgm:spPr/>
      <dgm:t>
        <a:bodyPr/>
        <a:lstStyle/>
        <a:p>
          <a:pPr algn="ctr"/>
          <a:r>
            <a:rPr lang="es-EC" sz="1600">
              <a:solidFill>
                <a:schemeClr val="tx1"/>
              </a:solidFill>
            </a:rPr>
            <a:t>Por conveniencia</a:t>
          </a:r>
        </a:p>
      </dgm:t>
    </dgm:pt>
    <dgm:pt modelId="{46866B8E-2DFA-45D5-B3F8-E0F8DD9C79F2}" type="parTrans" cxnId="{BB3EEF35-58D5-4F89-8DF3-22D92DBFFF02}">
      <dgm:prSet custT="1"/>
      <dgm:spPr/>
      <dgm:t>
        <a:bodyPr/>
        <a:lstStyle/>
        <a:p>
          <a:pPr algn="ctr"/>
          <a:endParaRPr lang="es-EC" sz="600">
            <a:solidFill>
              <a:schemeClr val="tx1"/>
            </a:solidFill>
          </a:endParaRPr>
        </a:p>
      </dgm:t>
    </dgm:pt>
    <dgm:pt modelId="{74456652-570F-410A-B665-46F646514FA0}" type="sibTrans" cxnId="{BB3EEF35-58D5-4F89-8DF3-22D92DBFFF02}">
      <dgm:prSet/>
      <dgm:spPr/>
      <dgm:t>
        <a:bodyPr/>
        <a:lstStyle/>
        <a:p>
          <a:pPr algn="ctr"/>
          <a:endParaRPr lang="es-EC"/>
        </a:p>
      </dgm:t>
    </dgm:pt>
    <dgm:pt modelId="{FFEEB496-DA85-4A2B-90D3-09572CA1FBBF}" type="pres">
      <dgm:prSet presAssocID="{60BF2558-65CD-4066-A919-4F464E3067C8}" presName="diagram" presStyleCnt="0">
        <dgm:presLayoutVars>
          <dgm:chPref val="1"/>
          <dgm:dir/>
          <dgm:animOne val="branch"/>
          <dgm:animLvl val="lvl"/>
          <dgm:resizeHandles val="exact"/>
        </dgm:presLayoutVars>
      </dgm:prSet>
      <dgm:spPr/>
      <dgm:t>
        <a:bodyPr/>
        <a:lstStyle/>
        <a:p>
          <a:endParaRPr lang="es-ES"/>
        </a:p>
      </dgm:t>
    </dgm:pt>
    <dgm:pt modelId="{C709ACAA-C1CE-4880-95C4-875EBA830760}" type="pres">
      <dgm:prSet presAssocID="{24E52E78-6CA7-4256-AC37-E454FDB94C05}" presName="root1" presStyleCnt="0"/>
      <dgm:spPr/>
      <dgm:t>
        <a:bodyPr/>
        <a:lstStyle/>
        <a:p>
          <a:endParaRPr lang="es-ES"/>
        </a:p>
      </dgm:t>
    </dgm:pt>
    <dgm:pt modelId="{33A73143-1C81-475C-9314-EBD1EFB7A3DC}" type="pres">
      <dgm:prSet presAssocID="{24E52E78-6CA7-4256-AC37-E454FDB94C05}" presName="LevelOneTextNode" presStyleLbl="node0" presStyleIdx="0" presStyleCnt="1">
        <dgm:presLayoutVars>
          <dgm:chPref val="3"/>
        </dgm:presLayoutVars>
      </dgm:prSet>
      <dgm:spPr/>
      <dgm:t>
        <a:bodyPr/>
        <a:lstStyle/>
        <a:p>
          <a:endParaRPr lang="es-EC"/>
        </a:p>
      </dgm:t>
    </dgm:pt>
    <dgm:pt modelId="{7AAD5FF5-DB14-4B43-A717-A64B4325E06A}" type="pres">
      <dgm:prSet presAssocID="{24E52E78-6CA7-4256-AC37-E454FDB94C05}" presName="level2hierChild" presStyleCnt="0"/>
      <dgm:spPr/>
      <dgm:t>
        <a:bodyPr/>
        <a:lstStyle/>
        <a:p>
          <a:endParaRPr lang="es-ES"/>
        </a:p>
      </dgm:t>
    </dgm:pt>
    <dgm:pt modelId="{14AE11D6-591E-4BDD-9801-30C08BC6B670}" type="pres">
      <dgm:prSet presAssocID="{5999B98D-93C2-43ED-9FD1-19E05500D015}" presName="conn2-1" presStyleLbl="parChTrans1D2" presStyleIdx="0" presStyleCnt="2"/>
      <dgm:spPr/>
      <dgm:t>
        <a:bodyPr/>
        <a:lstStyle/>
        <a:p>
          <a:endParaRPr lang="es-ES"/>
        </a:p>
      </dgm:t>
    </dgm:pt>
    <dgm:pt modelId="{FC0B5BAE-0CF0-48B5-9451-1481CB5CC3D0}" type="pres">
      <dgm:prSet presAssocID="{5999B98D-93C2-43ED-9FD1-19E05500D015}" presName="connTx" presStyleLbl="parChTrans1D2" presStyleIdx="0" presStyleCnt="2"/>
      <dgm:spPr/>
      <dgm:t>
        <a:bodyPr/>
        <a:lstStyle/>
        <a:p>
          <a:endParaRPr lang="es-ES"/>
        </a:p>
      </dgm:t>
    </dgm:pt>
    <dgm:pt modelId="{49C130A4-FB24-4DEA-A11A-588F25600B11}" type="pres">
      <dgm:prSet presAssocID="{19EA4EBA-1884-4325-8ABB-2A64B9CA328A}" presName="root2" presStyleCnt="0"/>
      <dgm:spPr/>
      <dgm:t>
        <a:bodyPr/>
        <a:lstStyle/>
        <a:p>
          <a:endParaRPr lang="es-ES"/>
        </a:p>
      </dgm:t>
    </dgm:pt>
    <dgm:pt modelId="{8A5C1A06-6DE1-4054-B4C5-E7AB1CC6F385}" type="pres">
      <dgm:prSet presAssocID="{19EA4EBA-1884-4325-8ABB-2A64B9CA328A}" presName="LevelTwoTextNode" presStyleLbl="node2" presStyleIdx="0" presStyleCnt="2">
        <dgm:presLayoutVars>
          <dgm:chPref val="3"/>
        </dgm:presLayoutVars>
      </dgm:prSet>
      <dgm:spPr/>
      <dgm:t>
        <a:bodyPr/>
        <a:lstStyle/>
        <a:p>
          <a:endParaRPr lang="es-ES"/>
        </a:p>
      </dgm:t>
    </dgm:pt>
    <dgm:pt modelId="{6622A447-ADD7-4AA2-9F83-9692D9188477}" type="pres">
      <dgm:prSet presAssocID="{19EA4EBA-1884-4325-8ABB-2A64B9CA328A}" presName="level3hierChild" presStyleCnt="0"/>
      <dgm:spPr/>
      <dgm:t>
        <a:bodyPr/>
        <a:lstStyle/>
        <a:p>
          <a:endParaRPr lang="es-ES"/>
        </a:p>
      </dgm:t>
    </dgm:pt>
    <dgm:pt modelId="{4AAA62A5-431B-49AB-9946-EE60A993B6B2}" type="pres">
      <dgm:prSet presAssocID="{91D397FC-D562-43C7-BB3A-875F9D32D75C}" presName="conn2-1" presStyleLbl="parChTrans1D3" presStyleIdx="0" presStyleCnt="8"/>
      <dgm:spPr/>
      <dgm:t>
        <a:bodyPr/>
        <a:lstStyle/>
        <a:p>
          <a:endParaRPr lang="es-ES"/>
        </a:p>
      </dgm:t>
    </dgm:pt>
    <dgm:pt modelId="{D647FCA9-596A-46C6-BE6C-A9E6F18217F2}" type="pres">
      <dgm:prSet presAssocID="{91D397FC-D562-43C7-BB3A-875F9D32D75C}" presName="connTx" presStyleLbl="parChTrans1D3" presStyleIdx="0" presStyleCnt="8"/>
      <dgm:spPr/>
      <dgm:t>
        <a:bodyPr/>
        <a:lstStyle/>
        <a:p>
          <a:endParaRPr lang="es-ES"/>
        </a:p>
      </dgm:t>
    </dgm:pt>
    <dgm:pt modelId="{D541D9FA-3CBA-4209-9670-9500952A79CC}" type="pres">
      <dgm:prSet presAssocID="{2B098F73-D542-4B45-8AB7-0480B32695C6}" presName="root2" presStyleCnt="0"/>
      <dgm:spPr/>
      <dgm:t>
        <a:bodyPr/>
        <a:lstStyle/>
        <a:p>
          <a:endParaRPr lang="es-ES"/>
        </a:p>
      </dgm:t>
    </dgm:pt>
    <dgm:pt modelId="{9E21439A-ECE2-40C6-AD90-C38D4EB0A5DC}" type="pres">
      <dgm:prSet presAssocID="{2B098F73-D542-4B45-8AB7-0480B32695C6}" presName="LevelTwoTextNode" presStyleLbl="node3" presStyleIdx="0" presStyleCnt="8">
        <dgm:presLayoutVars>
          <dgm:chPref val="3"/>
        </dgm:presLayoutVars>
      </dgm:prSet>
      <dgm:spPr/>
      <dgm:t>
        <a:bodyPr/>
        <a:lstStyle/>
        <a:p>
          <a:endParaRPr lang="es-EC"/>
        </a:p>
      </dgm:t>
    </dgm:pt>
    <dgm:pt modelId="{62E3AB2F-D0EA-4875-8872-BB722844A66A}" type="pres">
      <dgm:prSet presAssocID="{2B098F73-D542-4B45-8AB7-0480B32695C6}" presName="level3hierChild" presStyleCnt="0"/>
      <dgm:spPr/>
      <dgm:t>
        <a:bodyPr/>
        <a:lstStyle/>
        <a:p>
          <a:endParaRPr lang="es-ES"/>
        </a:p>
      </dgm:t>
    </dgm:pt>
    <dgm:pt modelId="{3C483835-A2D7-4047-9754-585E7FB909A6}" type="pres">
      <dgm:prSet presAssocID="{9715B8FB-A166-4FF1-B0C8-904CA287D9D5}" presName="conn2-1" presStyleLbl="parChTrans1D3" presStyleIdx="1" presStyleCnt="8"/>
      <dgm:spPr/>
      <dgm:t>
        <a:bodyPr/>
        <a:lstStyle/>
        <a:p>
          <a:endParaRPr lang="es-ES"/>
        </a:p>
      </dgm:t>
    </dgm:pt>
    <dgm:pt modelId="{BA4C9622-BEF2-4467-A418-D07F19E8041D}" type="pres">
      <dgm:prSet presAssocID="{9715B8FB-A166-4FF1-B0C8-904CA287D9D5}" presName="connTx" presStyleLbl="parChTrans1D3" presStyleIdx="1" presStyleCnt="8"/>
      <dgm:spPr/>
      <dgm:t>
        <a:bodyPr/>
        <a:lstStyle/>
        <a:p>
          <a:endParaRPr lang="es-ES"/>
        </a:p>
      </dgm:t>
    </dgm:pt>
    <dgm:pt modelId="{C75DAA0A-812A-48F2-8728-CAC55F622F3F}" type="pres">
      <dgm:prSet presAssocID="{F8E7EAC7-DC1A-4AA2-937D-57BCEE1B21D4}" presName="root2" presStyleCnt="0"/>
      <dgm:spPr/>
      <dgm:t>
        <a:bodyPr/>
        <a:lstStyle/>
        <a:p>
          <a:endParaRPr lang="es-ES"/>
        </a:p>
      </dgm:t>
    </dgm:pt>
    <dgm:pt modelId="{2DCFB25F-AA23-42AA-BE05-E60DF6F8D8E6}" type="pres">
      <dgm:prSet presAssocID="{F8E7EAC7-DC1A-4AA2-937D-57BCEE1B21D4}" presName="LevelTwoTextNode" presStyleLbl="node3" presStyleIdx="1" presStyleCnt="8">
        <dgm:presLayoutVars>
          <dgm:chPref val="3"/>
        </dgm:presLayoutVars>
      </dgm:prSet>
      <dgm:spPr/>
      <dgm:t>
        <a:bodyPr/>
        <a:lstStyle/>
        <a:p>
          <a:endParaRPr lang="es-ES"/>
        </a:p>
      </dgm:t>
    </dgm:pt>
    <dgm:pt modelId="{C29B25E0-AAAB-498E-8BB7-88A44218F001}" type="pres">
      <dgm:prSet presAssocID="{F8E7EAC7-DC1A-4AA2-937D-57BCEE1B21D4}" presName="level3hierChild" presStyleCnt="0"/>
      <dgm:spPr/>
      <dgm:t>
        <a:bodyPr/>
        <a:lstStyle/>
        <a:p>
          <a:endParaRPr lang="es-ES"/>
        </a:p>
      </dgm:t>
    </dgm:pt>
    <dgm:pt modelId="{CDF66B00-1BD8-4B6F-8894-85FAA7E8DA39}" type="pres">
      <dgm:prSet presAssocID="{A4724387-ABD0-4C7B-9E19-71A5E408BA54}" presName="conn2-1" presStyleLbl="parChTrans1D3" presStyleIdx="2" presStyleCnt="8"/>
      <dgm:spPr/>
      <dgm:t>
        <a:bodyPr/>
        <a:lstStyle/>
        <a:p>
          <a:endParaRPr lang="es-ES"/>
        </a:p>
      </dgm:t>
    </dgm:pt>
    <dgm:pt modelId="{D6C6801A-4258-4136-904E-DF14D7EA7D7A}" type="pres">
      <dgm:prSet presAssocID="{A4724387-ABD0-4C7B-9E19-71A5E408BA54}" presName="connTx" presStyleLbl="parChTrans1D3" presStyleIdx="2" presStyleCnt="8"/>
      <dgm:spPr/>
      <dgm:t>
        <a:bodyPr/>
        <a:lstStyle/>
        <a:p>
          <a:endParaRPr lang="es-ES"/>
        </a:p>
      </dgm:t>
    </dgm:pt>
    <dgm:pt modelId="{8EE77D24-4820-4A2C-BBBE-C9BAF5CC1643}" type="pres">
      <dgm:prSet presAssocID="{92D17D68-576F-451A-A029-1FC70A7EB236}" presName="root2" presStyleCnt="0"/>
      <dgm:spPr/>
      <dgm:t>
        <a:bodyPr/>
        <a:lstStyle/>
        <a:p>
          <a:endParaRPr lang="es-ES"/>
        </a:p>
      </dgm:t>
    </dgm:pt>
    <dgm:pt modelId="{52C31B20-9384-4CF7-B48D-0FDACD3290B7}" type="pres">
      <dgm:prSet presAssocID="{92D17D68-576F-451A-A029-1FC70A7EB236}" presName="LevelTwoTextNode" presStyleLbl="node3" presStyleIdx="2" presStyleCnt="8">
        <dgm:presLayoutVars>
          <dgm:chPref val="3"/>
        </dgm:presLayoutVars>
      </dgm:prSet>
      <dgm:spPr/>
      <dgm:t>
        <a:bodyPr/>
        <a:lstStyle/>
        <a:p>
          <a:endParaRPr lang="es-ES"/>
        </a:p>
      </dgm:t>
    </dgm:pt>
    <dgm:pt modelId="{E8604C73-021A-46A1-8411-CA208EA5CD9C}" type="pres">
      <dgm:prSet presAssocID="{92D17D68-576F-451A-A029-1FC70A7EB236}" presName="level3hierChild" presStyleCnt="0"/>
      <dgm:spPr/>
      <dgm:t>
        <a:bodyPr/>
        <a:lstStyle/>
        <a:p>
          <a:endParaRPr lang="es-ES"/>
        </a:p>
      </dgm:t>
    </dgm:pt>
    <dgm:pt modelId="{B752EF2C-3760-45A1-A9A7-67A982D92E1E}" type="pres">
      <dgm:prSet presAssocID="{55C4A282-DB39-4FE1-9EA4-D71B9430EE6B}" presName="conn2-1" presStyleLbl="parChTrans1D3" presStyleIdx="3" presStyleCnt="8"/>
      <dgm:spPr/>
      <dgm:t>
        <a:bodyPr/>
        <a:lstStyle/>
        <a:p>
          <a:endParaRPr lang="es-ES"/>
        </a:p>
      </dgm:t>
    </dgm:pt>
    <dgm:pt modelId="{704A9465-22DA-420D-8517-785B34A78163}" type="pres">
      <dgm:prSet presAssocID="{55C4A282-DB39-4FE1-9EA4-D71B9430EE6B}" presName="connTx" presStyleLbl="parChTrans1D3" presStyleIdx="3" presStyleCnt="8"/>
      <dgm:spPr/>
      <dgm:t>
        <a:bodyPr/>
        <a:lstStyle/>
        <a:p>
          <a:endParaRPr lang="es-ES"/>
        </a:p>
      </dgm:t>
    </dgm:pt>
    <dgm:pt modelId="{DB460EEC-4048-47DD-86DF-F6A603C64C7E}" type="pres">
      <dgm:prSet presAssocID="{894DFCA6-19C6-4B69-84EA-22C234A98C6A}" presName="root2" presStyleCnt="0"/>
      <dgm:spPr/>
      <dgm:t>
        <a:bodyPr/>
        <a:lstStyle/>
        <a:p>
          <a:endParaRPr lang="es-ES"/>
        </a:p>
      </dgm:t>
    </dgm:pt>
    <dgm:pt modelId="{913CB7B9-2C29-4D79-B5ED-7EA34CB50E58}" type="pres">
      <dgm:prSet presAssocID="{894DFCA6-19C6-4B69-84EA-22C234A98C6A}" presName="LevelTwoTextNode" presStyleLbl="node3" presStyleIdx="3" presStyleCnt="8">
        <dgm:presLayoutVars>
          <dgm:chPref val="3"/>
        </dgm:presLayoutVars>
      </dgm:prSet>
      <dgm:spPr/>
      <dgm:t>
        <a:bodyPr/>
        <a:lstStyle/>
        <a:p>
          <a:endParaRPr lang="es-EC"/>
        </a:p>
      </dgm:t>
    </dgm:pt>
    <dgm:pt modelId="{D06CDD01-4676-4E44-BCA8-C4BDCC807B8D}" type="pres">
      <dgm:prSet presAssocID="{894DFCA6-19C6-4B69-84EA-22C234A98C6A}" presName="level3hierChild" presStyleCnt="0"/>
      <dgm:spPr/>
      <dgm:t>
        <a:bodyPr/>
        <a:lstStyle/>
        <a:p>
          <a:endParaRPr lang="es-ES"/>
        </a:p>
      </dgm:t>
    </dgm:pt>
    <dgm:pt modelId="{F6659F49-00E1-4887-97F6-746A60E6DF02}" type="pres">
      <dgm:prSet presAssocID="{B3D23326-B108-4564-A904-9E464BF4CE14}" presName="conn2-1" presStyleLbl="parChTrans1D3" presStyleIdx="4" presStyleCnt="8"/>
      <dgm:spPr/>
      <dgm:t>
        <a:bodyPr/>
        <a:lstStyle/>
        <a:p>
          <a:endParaRPr lang="es-ES"/>
        </a:p>
      </dgm:t>
    </dgm:pt>
    <dgm:pt modelId="{7D77F59A-B20A-4149-8741-29DE49C2E736}" type="pres">
      <dgm:prSet presAssocID="{B3D23326-B108-4564-A904-9E464BF4CE14}" presName="connTx" presStyleLbl="parChTrans1D3" presStyleIdx="4" presStyleCnt="8"/>
      <dgm:spPr/>
      <dgm:t>
        <a:bodyPr/>
        <a:lstStyle/>
        <a:p>
          <a:endParaRPr lang="es-ES"/>
        </a:p>
      </dgm:t>
    </dgm:pt>
    <dgm:pt modelId="{69EFBBE6-773D-40FD-BF6E-78D0C999D713}" type="pres">
      <dgm:prSet presAssocID="{F15533D5-C9F9-4E50-AFB1-2D33ABDC268A}" presName="root2" presStyleCnt="0"/>
      <dgm:spPr/>
      <dgm:t>
        <a:bodyPr/>
        <a:lstStyle/>
        <a:p>
          <a:endParaRPr lang="es-ES"/>
        </a:p>
      </dgm:t>
    </dgm:pt>
    <dgm:pt modelId="{CBF3C799-96AA-4160-8567-3E0AF42C2B90}" type="pres">
      <dgm:prSet presAssocID="{F15533D5-C9F9-4E50-AFB1-2D33ABDC268A}" presName="LevelTwoTextNode" presStyleLbl="node3" presStyleIdx="4" presStyleCnt="8" custScaleX="115224">
        <dgm:presLayoutVars>
          <dgm:chPref val="3"/>
        </dgm:presLayoutVars>
      </dgm:prSet>
      <dgm:spPr/>
      <dgm:t>
        <a:bodyPr/>
        <a:lstStyle/>
        <a:p>
          <a:endParaRPr lang="es-ES"/>
        </a:p>
      </dgm:t>
    </dgm:pt>
    <dgm:pt modelId="{81AD4D44-1C28-4C68-9B63-8E7D8C34BCD1}" type="pres">
      <dgm:prSet presAssocID="{F15533D5-C9F9-4E50-AFB1-2D33ABDC268A}" presName="level3hierChild" presStyleCnt="0"/>
      <dgm:spPr/>
      <dgm:t>
        <a:bodyPr/>
        <a:lstStyle/>
        <a:p>
          <a:endParaRPr lang="es-ES"/>
        </a:p>
      </dgm:t>
    </dgm:pt>
    <dgm:pt modelId="{BE93CC44-FA5F-41BB-8048-152D27922940}" type="pres">
      <dgm:prSet presAssocID="{5DBF7C8B-A595-4477-A328-8817B3C61AE5}" presName="conn2-1" presStyleLbl="parChTrans1D2" presStyleIdx="1" presStyleCnt="2"/>
      <dgm:spPr/>
      <dgm:t>
        <a:bodyPr/>
        <a:lstStyle/>
        <a:p>
          <a:endParaRPr lang="es-ES"/>
        </a:p>
      </dgm:t>
    </dgm:pt>
    <dgm:pt modelId="{89877CE9-12BF-4A3D-8E7E-D8280AA2AF33}" type="pres">
      <dgm:prSet presAssocID="{5DBF7C8B-A595-4477-A328-8817B3C61AE5}" presName="connTx" presStyleLbl="parChTrans1D2" presStyleIdx="1" presStyleCnt="2"/>
      <dgm:spPr/>
      <dgm:t>
        <a:bodyPr/>
        <a:lstStyle/>
        <a:p>
          <a:endParaRPr lang="es-ES"/>
        </a:p>
      </dgm:t>
    </dgm:pt>
    <dgm:pt modelId="{30976701-1233-4DAC-9E92-569EF7CD3FBD}" type="pres">
      <dgm:prSet presAssocID="{4B6E9130-72B5-4AC8-82C2-7790D55DEA19}" presName="root2" presStyleCnt="0"/>
      <dgm:spPr/>
      <dgm:t>
        <a:bodyPr/>
        <a:lstStyle/>
        <a:p>
          <a:endParaRPr lang="es-ES"/>
        </a:p>
      </dgm:t>
    </dgm:pt>
    <dgm:pt modelId="{938B70EA-BBA5-4ACC-9450-9E0270B9DD4D}" type="pres">
      <dgm:prSet presAssocID="{4B6E9130-72B5-4AC8-82C2-7790D55DEA19}" presName="LevelTwoTextNode" presStyleLbl="node2" presStyleIdx="1" presStyleCnt="2">
        <dgm:presLayoutVars>
          <dgm:chPref val="3"/>
        </dgm:presLayoutVars>
      </dgm:prSet>
      <dgm:spPr/>
      <dgm:t>
        <a:bodyPr/>
        <a:lstStyle/>
        <a:p>
          <a:endParaRPr lang="es-EC"/>
        </a:p>
      </dgm:t>
    </dgm:pt>
    <dgm:pt modelId="{2282D5E4-8115-417E-BF9F-B7B01A12B744}" type="pres">
      <dgm:prSet presAssocID="{4B6E9130-72B5-4AC8-82C2-7790D55DEA19}" presName="level3hierChild" presStyleCnt="0"/>
      <dgm:spPr/>
      <dgm:t>
        <a:bodyPr/>
        <a:lstStyle/>
        <a:p>
          <a:endParaRPr lang="es-ES"/>
        </a:p>
      </dgm:t>
    </dgm:pt>
    <dgm:pt modelId="{A352C215-8C16-4968-ACB2-788E6AA909A1}" type="pres">
      <dgm:prSet presAssocID="{169BED9F-F91F-4577-8F46-14769557E2B1}" presName="conn2-1" presStyleLbl="parChTrans1D3" presStyleIdx="5" presStyleCnt="8"/>
      <dgm:spPr/>
      <dgm:t>
        <a:bodyPr/>
        <a:lstStyle/>
        <a:p>
          <a:endParaRPr lang="es-ES"/>
        </a:p>
      </dgm:t>
    </dgm:pt>
    <dgm:pt modelId="{A6E7D5D8-6E81-49B2-B288-9E00B3A3C9EF}" type="pres">
      <dgm:prSet presAssocID="{169BED9F-F91F-4577-8F46-14769557E2B1}" presName="connTx" presStyleLbl="parChTrans1D3" presStyleIdx="5" presStyleCnt="8"/>
      <dgm:spPr/>
      <dgm:t>
        <a:bodyPr/>
        <a:lstStyle/>
        <a:p>
          <a:endParaRPr lang="es-ES"/>
        </a:p>
      </dgm:t>
    </dgm:pt>
    <dgm:pt modelId="{E3D8395D-9BDD-4B05-B868-A37008EA63A2}" type="pres">
      <dgm:prSet presAssocID="{21536115-3D00-41A5-BF31-B0F0F81BB1F4}" presName="root2" presStyleCnt="0"/>
      <dgm:spPr/>
      <dgm:t>
        <a:bodyPr/>
        <a:lstStyle/>
        <a:p>
          <a:endParaRPr lang="es-ES"/>
        </a:p>
      </dgm:t>
    </dgm:pt>
    <dgm:pt modelId="{E0AD426E-7D99-45FE-9C6A-BDFC7D764E50}" type="pres">
      <dgm:prSet presAssocID="{21536115-3D00-41A5-BF31-B0F0F81BB1F4}" presName="LevelTwoTextNode" presStyleLbl="node3" presStyleIdx="5" presStyleCnt="8">
        <dgm:presLayoutVars>
          <dgm:chPref val="3"/>
        </dgm:presLayoutVars>
      </dgm:prSet>
      <dgm:spPr/>
      <dgm:t>
        <a:bodyPr/>
        <a:lstStyle/>
        <a:p>
          <a:endParaRPr lang="es-ES"/>
        </a:p>
      </dgm:t>
    </dgm:pt>
    <dgm:pt modelId="{A972D371-739E-4009-A7FC-B6B359BFA738}" type="pres">
      <dgm:prSet presAssocID="{21536115-3D00-41A5-BF31-B0F0F81BB1F4}" presName="level3hierChild" presStyleCnt="0"/>
      <dgm:spPr/>
      <dgm:t>
        <a:bodyPr/>
        <a:lstStyle/>
        <a:p>
          <a:endParaRPr lang="es-ES"/>
        </a:p>
      </dgm:t>
    </dgm:pt>
    <dgm:pt modelId="{13864F8F-17F8-4C2E-976F-682DAE24418F}" type="pres">
      <dgm:prSet presAssocID="{ACEB7D04-4EE9-47D3-B814-80A442B1B44C}" presName="conn2-1" presStyleLbl="parChTrans1D3" presStyleIdx="6" presStyleCnt="8"/>
      <dgm:spPr/>
      <dgm:t>
        <a:bodyPr/>
        <a:lstStyle/>
        <a:p>
          <a:endParaRPr lang="es-ES"/>
        </a:p>
      </dgm:t>
    </dgm:pt>
    <dgm:pt modelId="{F346D5AF-722A-4E83-A0C0-CD99948E73AA}" type="pres">
      <dgm:prSet presAssocID="{ACEB7D04-4EE9-47D3-B814-80A442B1B44C}" presName="connTx" presStyleLbl="parChTrans1D3" presStyleIdx="6" presStyleCnt="8"/>
      <dgm:spPr/>
      <dgm:t>
        <a:bodyPr/>
        <a:lstStyle/>
        <a:p>
          <a:endParaRPr lang="es-ES"/>
        </a:p>
      </dgm:t>
    </dgm:pt>
    <dgm:pt modelId="{4ABF6956-7BD9-4B89-AF50-AB881E23301F}" type="pres">
      <dgm:prSet presAssocID="{72D1A16A-DC4E-4E35-B132-CDAEB29AF57C}" presName="root2" presStyleCnt="0"/>
      <dgm:spPr/>
      <dgm:t>
        <a:bodyPr/>
        <a:lstStyle/>
        <a:p>
          <a:endParaRPr lang="es-ES"/>
        </a:p>
      </dgm:t>
    </dgm:pt>
    <dgm:pt modelId="{140BDAC3-08FF-484B-BCC3-4D5CBCEEB422}" type="pres">
      <dgm:prSet presAssocID="{72D1A16A-DC4E-4E35-B132-CDAEB29AF57C}" presName="LevelTwoTextNode" presStyleLbl="node3" presStyleIdx="6" presStyleCnt="8">
        <dgm:presLayoutVars>
          <dgm:chPref val="3"/>
        </dgm:presLayoutVars>
      </dgm:prSet>
      <dgm:spPr/>
      <dgm:t>
        <a:bodyPr/>
        <a:lstStyle/>
        <a:p>
          <a:endParaRPr lang="es-ES"/>
        </a:p>
      </dgm:t>
    </dgm:pt>
    <dgm:pt modelId="{5E2C03B9-DFF0-4749-A10C-4BC0893D9515}" type="pres">
      <dgm:prSet presAssocID="{72D1A16A-DC4E-4E35-B132-CDAEB29AF57C}" presName="level3hierChild" presStyleCnt="0"/>
      <dgm:spPr/>
      <dgm:t>
        <a:bodyPr/>
        <a:lstStyle/>
        <a:p>
          <a:endParaRPr lang="es-ES"/>
        </a:p>
      </dgm:t>
    </dgm:pt>
    <dgm:pt modelId="{532D7B77-A0D8-44AF-9DAF-8D5277B1B56E}" type="pres">
      <dgm:prSet presAssocID="{46866B8E-2DFA-45D5-B3F8-E0F8DD9C79F2}" presName="conn2-1" presStyleLbl="parChTrans1D3" presStyleIdx="7" presStyleCnt="8"/>
      <dgm:spPr/>
      <dgm:t>
        <a:bodyPr/>
        <a:lstStyle/>
        <a:p>
          <a:endParaRPr lang="es-ES"/>
        </a:p>
      </dgm:t>
    </dgm:pt>
    <dgm:pt modelId="{925542E4-ED65-4FBA-AF1F-EA72A2D00D71}" type="pres">
      <dgm:prSet presAssocID="{46866B8E-2DFA-45D5-B3F8-E0F8DD9C79F2}" presName="connTx" presStyleLbl="parChTrans1D3" presStyleIdx="7" presStyleCnt="8"/>
      <dgm:spPr/>
      <dgm:t>
        <a:bodyPr/>
        <a:lstStyle/>
        <a:p>
          <a:endParaRPr lang="es-ES"/>
        </a:p>
      </dgm:t>
    </dgm:pt>
    <dgm:pt modelId="{39A67BC5-683B-4099-8F3B-780D24DE8E8B}" type="pres">
      <dgm:prSet presAssocID="{BB72D7D9-B78D-441C-894D-34D623715E6A}" presName="root2" presStyleCnt="0"/>
      <dgm:spPr/>
      <dgm:t>
        <a:bodyPr/>
        <a:lstStyle/>
        <a:p>
          <a:endParaRPr lang="es-ES"/>
        </a:p>
      </dgm:t>
    </dgm:pt>
    <dgm:pt modelId="{C2CAE8DB-3E8E-4DF0-ABDD-98229FE42E7C}" type="pres">
      <dgm:prSet presAssocID="{BB72D7D9-B78D-441C-894D-34D623715E6A}" presName="LevelTwoTextNode" presStyleLbl="node3" presStyleIdx="7" presStyleCnt="8">
        <dgm:presLayoutVars>
          <dgm:chPref val="3"/>
        </dgm:presLayoutVars>
      </dgm:prSet>
      <dgm:spPr/>
      <dgm:t>
        <a:bodyPr/>
        <a:lstStyle/>
        <a:p>
          <a:endParaRPr lang="es-EC"/>
        </a:p>
      </dgm:t>
    </dgm:pt>
    <dgm:pt modelId="{235467F7-F31F-41C5-B4FF-1B84F5FD962E}" type="pres">
      <dgm:prSet presAssocID="{BB72D7D9-B78D-441C-894D-34D623715E6A}" presName="level3hierChild" presStyleCnt="0"/>
      <dgm:spPr/>
      <dgm:t>
        <a:bodyPr/>
        <a:lstStyle/>
        <a:p>
          <a:endParaRPr lang="es-ES"/>
        </a:p>
      </dgm:t>
    </dgm:pt>
  </dgm:ptLst>
  <dgm:cxnLst>
    <dgm:cxn modelId="{2A88CA25-0C56-48A9-8571-9A4F021022AE}" type="presOf" srcId="{A4724387-ABD0-4C7B-9E19-71A5E408BA54}" destId="{CDF66B00-1BD8-4B6F-8894-85FAA7E8DA39}" srcOrd="0" destOrd="0" presId="urn:microsoft.com/office/officeart/2005/8/layout/hierarchy2"/>
    <dgm:cxn modelId="{9C1F56DC-EC52-4B6F-8F1F-AAAA38360B29}" type="presOf" srcId="{92D17D68-576F-451A-A029-1FC70A7EB236}" destId="{52C31B20-9384-4CF7-B48D-0FDACD3290B7}" srcOrd="0" destOrd="0" presId="urn:microsoft.com/office/officeart/2005/8/layout/hierarchy2"/>
    <dgm:cxn modelId="{6EF51CBE-31AF-4034-B797-D9AA1FB251CD}" type="presOf" srcId="{91D397FC-D562-43C7-BB3A-875F9D32D75C}" destId="{4AAA62A5-431B-49AB-9946-EE60A993B6B2}" srcOrd="0" destOrd="0" presId="urn:microsoft.com/office/officeart/2005/8/layout/hierarchy2"/>
    <dgm:cxn modelId="{0EB69027-1616-4115-8648-4105D69E47EF}" type="presOf" srcId="{4B6E9130-72B5-4AC8-82C2-7790D55DEA19}" destId="{938B70EA-BBA5-4ACC-9450-9E0270B9DD4D}" srcOrd="0" destOrd="0" presId="urn:microsoft.com/office/officeart/2005/8/layout/hierarchy2"/>
    <dgm:cxn modelId="{B4E23672-D13E-4007-8528-F3553DDA9540}" type="presOf" srcId="{B3D23326-B108-4564-A904-9E464BF4CE14}" destId="{7D77F59A-B20A-4149-8741-29DE49C2E736}" srcOrd="1" destOrd="0" presId="urn:microsoft.com/office/officeart/2005/8/layout/hierarchy2"/>
    <dgm:cxn modelId="{77243FD4-EBAD-44F7-A94E-DA68A16EE39E}" type="presOf" srcId="{BB72D7D9-B78D-441C-894D-34D623715E6A}" destId="{C2CAE8DB-3E8E-4DF0-ABDD-98229FE42E7C}" srcOrd="0" destOrd="0" presId="urn:microsoft.com/office/officeart/2005/8/layout/hierarchy2"/>
    <dgm:cxn modelId="{6580B164-67DB-46D2-9F1D-40C417FDB8F4}" type="presOf" srcId="{24E52E78-6CA7-4256-AC37-E454FDB94C05}" destId="{33A73143-1C81-475C-9314-EBD1EFB7A3DC}" srcOrd="0" destOrd="0" presId="urn:microsoft.com/office/officeart/2005/8/layout/hierarchy2"/>
    <dgm:cxn modelId="{DBFB99DD-E357-4AD7-9175-0A7B71537715}" type="presOf" srcId="{9715B8FB-A166-4FF1-B0C8-904CA287D9D5}" destId="{3C483835-A2D7-4047-9754-585E7FB909A6}" srcOrd="0" destOrd="0" presId="urn:microsoft.com/office/officeart/2005/8/layout/hierarchy2"/>
    <dgm:cxn modelId="{F3DE6ABB-4564-45FE-81D9-53118183E551}" type="presOf" srcId="{5999B98D-93C2-43ED-9FD1-19E05500D015}" destId="{14AE11D6-591E-4BDD-9801-30C08BC6B670}" srcOrd="0" destOrd="0" presId="urn:microsoft.com/office/officeart/2005/8/layout/hierarchy2"/>
    <dgm:cxn modelId="{EB4FC98B-6C59-4B6E-9370-18322BEC9AEC}" type="presOf" srcId="{F15533D5-C9F9-4E50-AFB1-2D33ABDC268A}" destId="{CBF3C799-96AA-4160-8567-3E0AF42C2B90}" srcOrd="0" destOrd="0" presId="urn:microsoft.com/office/officeart/2005/8/layout/hierarchy2"/>
    <dgm:cxn modelId="{A258C326-5408-4340-8187-96916315F3BD}" type="presOf" srcId="{169BED9F-F91F-4577-8F46-14769557E2B1}" destId="{A352C215-8C16-4968-ACB2-788E6AA909A1}" srcOrd="0" destOrd="0" presId="urn:microsoft.com/office/officeart/2005/8/layout/hierarchy2"/>
    <dgm:cxn modelId="{A9E8DE61-43A0-4BFA-99C4-2E8BBAED7673}" type="presOf" srcId="{5999B98D-93C2-43ED-9FD1-19E05500D015}" destId="{FC0B5BAE-0CF0-48B5-9451-1481CB5CC3D0}" srcOrd="1" destOrd="0" presId="urn:microsoft.com/office/officeart/2005/8/layout/hierarchy2"/>
    <dgm:cxn modelId="{BB3EEF35-58D5-4F89-8DF3-22D92DBFFF02}" srcId="{4B6E9130-72B5-4AC8-82C2-7790D55DEA19}" destId="{BB72D7D9-B78D-441C-894D-34D623715E6A}" srcOrd="2" destOrd="0" parTransId="{46866B8E-2DFA-45D5-B3F8-E0F8DD9C79F2}" sibTransId="{74456652-570F-410A-B665-46F646514FA0}"/>
    <dgm:cxn modelId="{C5B16D3A-10D4-4DC6-92C2-9F7363FCD142}" type="presOf" srcId="{2B098F73-D542-4B45-8AB7-0480B32695C6}" destId="{9E21439A-ECE2-40C6-AD90-C38D4EB0A5DC}" srcOrd="0" destOrd="0" presId="urn:microsoft.com/office/officeart/2005/8/layout/hierarchy2"/>
    <dgm:cxn modelId="{D5419FC0-85C5-4CAC-A9F7-0C586A22DB71}" type="presOf" srcId="{72D1A16A-DC4E-4E35-B132-CDAEB29AF57C}" destId="{140BDAC3-08FF-484B-BCC3-4D5CBCEEB422}" srcOrd="0" destOrd="0" presId="urn:microsoft.com/office/officeart/2005/8/layout/hierarchy2"/>
    <dgm:cxn modelId="{F8B9DEFF-12FD-4752-A6F4-AB19561A3BA1}" type="presOf" srcId="{169BED9F-F91F-4577-8F46-14769557E2B1}" destId="{A6E7D5D8-6E81-49B2-B288-9E00B3A3C9EF}" srcOrd="1" destOrd="0" presId="urn:microsoft.com/office/officeart/2005/8/layout/hierarchy2"/>
    <dgm:cxn modelId="{1CFAA182-6288-406F-91AA-692E348556AC}" type="presOf" srcId="{B3D23326-B108-4564-A904-9E464BF4CE14}" destId="{F6659F49-00E1-4887-97F6-746A60E6DF02}" srcOrd="0" destOrd="0" presId="urn:microsoft.com/office/officeart/2005/8/layout/hierarchy2"/>
    <dgm:cxn modelId="{E15C5699-BCE7-46CD-AC8B-3EA374D9CC37}" type="presOf" srcId="{894DFCA6-19C6-4B69-84EA-22C234A98C6A}" destId="{913CB7B9-2C29-4D79-B5ED-7EA34CB50E58}" srcOrd="0" destOrd="0" presId="urn:microsoft.com/office/officeart/2005/8/layout/hierarchy2"/>
    <dgm:cxn modelId="{48C1E652-1DA9-4C88-B0E1-E1EA732BC8D1}" type="presOf" srcId="{A4724387-ABD0-4C7B-9E19-71A5E408BA54}" destId="{D6C6801A-4258-4136-904E-DF14D7EA7D7A}" srcOrd="1" destOrd="0" presId="urn:microsoft.com/office/officeart/2005/8/layout/hierarchy2"/>
    <dgm:cxn modelId="{691DD17B-9FD1-4053-AE4A-0E3D3AA2E34A}" type="presOf" srcId="{ACEB7D04-4EE9-47D3-B814-80A442B1B44C}" destId="{13864F8F-17F8-4C2E-976F-682DAE24418F}" srcOrd="0" destOrd="0" presId="urn:microsoft.com/office/officeart/2005/8/layout/hierarchy2"/>
    <dgm:cxn modelId="{CF74B563-6700-411E-8E96-BBAD9FDB543C}" srcId="{19EA4EBA-1884-4325-8ABB-2A64B9CA328A}" destId="{894DFCA6-19C6-4B69-84EA-22C234A98C6A}" srcOrd="3" destOrd="0" parTransId="{55C4A282-DB39-4FE1-9EA4-D71B9430EE6B}" sibTransId="{2334B74A-C76C-4505-BBC9-1F55BB7C948C}"/>
    <dgm:cxn modelId="{380E293C-37CD-4BBD-A0FF-63716FC72001}" type="presOf" srcId="{55C4A282-DB39-4FE1-9EA4-D71B9430EE6B}" destId="{B752EF2C-3760-45A1-A9A7-67A982D92E1E}" srcOrd="0" destOrd="0" presId="urn:microsoft.com/office/officeart/2005/8/layout/hierarchy2"/>
    <dgm:cxn modelId="{FCB4BF9D-796C-4869-B651-836DF2921F57}" type="presOf" srcId="{21536115-3D00-41A5-BF31-B0F0F81BB1F4}" destId="{E0AD426E-7D99-45FE-9C6A-BDFC7D764E50}" srcOrd="0" destOrd="0" presId="urn:microsoft.com/office/officeart/2005/8/layout/hierarchy2"/>
    <dgm:cxn modelId="{B6ABCBCD-3E79-4FF9-A6A5-BD60DFFED410}" srcId="{19EA4EBA-1884-4325-8ABB-2A64B9CA328A}" destId="{F15533D5-C9F9-4E50-AFB1-2D33ABDC268A}" srcOrd="4" destOrd="0" parTransId="{B3D23326-B108-4564-A904-9E464BF4CE14}" sibTransId="{9B3C3547-2ACA-4EB1-AC20-3462E806E127}"/>
    <dgm:cxn modelId="{6058654F-5210-4C46-B0CC-5B127F6ECE2F}" type="presOf" srcId="{46866B8E-2DFA-45D5-B3F8-E0F8DD9C79F2}" destId="{925542E4-ED65-4FBA-AF1F-EA72A2D00D71}" srcOrd="1" destOrd="0" presId="urn:microsoft.com/office/officeart/2005/8/layout/hierarchy2"/>
    <dgm:cxn modelId="{DBA635E1-B0B5-4B22-8490-EC21A05AF3CA}" type="presOf" srcId="{55C4A282-DB39-4FE1-9EA4-D71B9430EE6B}" destId="{704A9465-22DA-420D-8517-785B34A78163}" srcOrd="1" destOrd="0" presId="urn:microsoft.com/office/officeart/2005/8/layout/hierarchy2"/>
    <dgm:cxn modelId="{6D8DCF71-7DAC-4331-BF96-1AF0CFD73FC5}" srcId="{60BF2558-65CD-4066-A919-4F464E3067C8}" destId="{24E52E78-6CA7-4256-AC37-E454FDB94C05}" srcOrd="0" destOrd="0" parTransId="{33E28806-E830-4E74-A4DB-665DCDA9E5BE}" sibTransId="{12CDD7FD-1797-4046-998D-AA8EF074F7B6}"/>
    <dgm:cxn modelId="{B0A8ED4C-D638-4779-A710-F574DE40BDE2}" srcId="{19EA4EBA-1884-4325-8ABB-2A64B9CA328A}" destId="{F8E7EAC7-DC1A-4AA2-937D-57BCEE1B21D4}" srcOrd="1" destOrd="0" parTransId="{9715B8FB-A166-4FF1-B0C8-904CA287D9D5}" sibTransId="{86E6B1A8-D7AB-4EC0-8EB7-8352F50D0102}"/>
    <dgm:cxn modelId="{A1955C6F-5E2E-4E0F-9154-E7C740915ACF}" type="presOf" srcId="{60BF2558-65CD-4066-A919-4F464E3067C8}" destId="{FFEEB496-DA85-4A2B-90D3-09572CA1FBBF}" srcOrd="0" destOrd="0" presId="urn:microsoft.com/office/officeart/2005/8/layout/hierarchy2"/>
    <dgm:cxn modelId="{0FF9CE4E-E39B-42B1-978D-BADCD1E36403}" srcId="{4B6E9130-72B5-4AC8-82C2-7790D55DEA19}" destId="{72D1A16A-DC4E-4E35-B132-CDAEB29AF57C}" srcOrd="1" destOrd="0" parTransId="{ACEB7D04-4EE9-47D3-B814-80A442B1B44C}" sibTransId="{935B820A-CA19-47F0-87EA-C97CE6233BC3}"/>
    <dgm:cxn modelId="{44BCFDE8-9963-4DF3-99A7-E75F3F375083}" type="presOf" srcId="{ACEB7D04-4EE9-47D3-B814-80A442B1B44C}" destId="{F346D5AF-722A-4E83-A0C0-CD99948E73AA}" srcOrd="1" destOrd="0" presId="urn:microsoft.com/office/officeart/2005/8/layout/hierarchy2"/>
    <dgm:cxn modelId="{3CAA6E91-4B9E-4A71-B01F-07E4755AAE21}" srcId="{19EA4EBA-1884-4325-8ABB-2A64B9CA328A}" destId="{92D17D68-576F-451A-A029-1FC70A7EB236}" srcOrd="2" destOrd="0" parTransId="{A4724387-ABD0-4C7B-9E19-71A5E408BA54}" sibTransId="{D56214FE-4449-4CCB-8916-87E5EA2A83A8}"/>
    <dgm:cxn modelId="{0C798DBB-2456-4F37-A606-61B1CDFBEF15}" type="presOf" srcId="{5DBF7C8B-A595-4477-A328-8817B3C61AE5}" destId="{89877CE9-12BF-4A3D-8E7E-D8280AA2AF33}" srcOrd="1" destOrd="0" presId="urn:microsoft.com/office/officeart/2005/8/layout/hierarchy2"/>
    <dgm:cxn modelId="{E4511AA2-E842-4409-87A5-4FA55B0BA4E1}" type="presOf" srcId="{46866B8E-2DFA-45D5-B3F8-E0F8DD9C79F2}" destId="{532D7B77-A0D8-44AF-9DAF-8D5277B1B56E}" srcOrd="0" destOrd="0" presId="urn:microsoft.com/office/officeart/2005/8/layout/hierarchy2"/>
    <dgm:cxn modelId="{97B4B589-0473-43B4-9FA4-D4D3330B313A}" type="presOf" srcId="{F8E7EAC7-DC1A-4AA2-937D-57BCEE1B21D4}" destId="{2DCFB25F-AA23-42AA-BE05-E60DF6F8D8E6}" srcOrd="0" destOrd="0" presId="urn:microsoft.com/office/officeart/2005/8/layout/hierarchy2"/>
    <dgm:cxn modelId="{3084A1C4-B06A-479E-810A-C16ECA098657}" type="presOf" srcId="{5DBF7C8B-A595-4477-A328-8817B3C61AE5}" destId="{BE93CC44-FA5F-41BB-8048-152D27922940}" srcOrd="0" destOrd="0" presId="urn:microsoft.com/office/officeart/2005/8/layout/hierarchy2"/>
    <dgm:cxn modelId="{04507ECF-C974-4A70-A0B2-679D288CD307}" srcId="{4B6E9130-72B5-4AC8-82C2-7790D55DEA19}" destId="{21536115-3D00-41A5-BF31-B0F0F81BB1F4}" srcOrd="0" destOrd="0" parTransId="{169BED9F-F91F-4577-8F46-14769557E2B1}" sibTransId="{4BACAE4B-F484-4D07-80C5-C63B65C579CA}"/>
    <dgm:cxn modelId="{838CD455-8282-4EE5-A2B3-B57D1D32D403}" srcId="{24E52E78-6CA7-4256-AC37-E454FDB94C05}" destId="{4B6E9130-72B5-4AC8-82C2-7790D55DEA19}" srcOrd="1" destOrd="0" parTransId="{5DBF7C8B-A595-4477-A328-8817B3C61AE5}" sibTransId="{94FE8D5A-0727-40FC-8853-B3D937B2F536}"/>
    <dgm:cxn modelId="{EAC002AE-B4E0-4E08-8673-B4BA463D1A88}" type="presOf" srcId="{9715B8FB-A166-4FF1-B0C8-904CA287D9D5}" destId="{BA4C9622-BEF2-4467-A418-D07F19E8041D}" srcOrd="1" destOrd="0" presId="urn:microsoft.com/office/officeart/2005/8/layout/hierarchy2"/>
    <dgm:cxn modelId="{9CD4377F-2F37-44CA-9FA5-06C1B22E9858}" type="presOf" srcId="{91D397FC-D562-43C7-BB3A-875F9D32D75C}" destId="{D647FCA9-596A-46C6-BE6C-A9E6F18217F2}" srcOrd="1" destOrd="0" presId="urn:microsoft.com/office/officeart/2005/8/layout/hierarchy2"/>
    <dgm:cxn modelId="{7AEEC480-3256-4895-A3AA-80AF58286376}" srcId="{19EA4EBA-1884-4325-8ABB-2A64B9CA328A}" destId="{2B098F73-D542-4B45-8AB7-0480B32695C6}" srcOrd="0" destOrd="0" parTransId="{91D397FC-D562-43C7-BB3A-875F9D32D75C}" sibTransId="{3070ABDF-600B-4A32-96EF-5F6580698AB5}"/>
    <dgm:cxn modelId="{2D858759-A734-4EBC-8596-BD2C4F161E3D}" type="presOf" srcId="{19EA4EBA-1884-4325-8ABB-2A64B9CA328A}" destId="{8A5C1A06-6DE1-4054-B4C5-E7AB1CC6F385}" srcOrd="0" destOrd="0" presId="urn:microsoft.com/office/officeart/2005/8/layout/hierarchy2"/>
    <dgm:cxn modelId="{FB3AF4C1-35F8-4281-A0BF-12EFA815FA4E}" srcId="{24E52E78-6CA7-4256-AC37-E454FDB94C05}" destId="{19EA4EBA-1884-4325-8ABB-2A64B9CA328A}" srcOrd="0" destOrd="0" parTransId="{5999B98D-93C2-43ED-9FD1-19E05500D015}" sibTransId="{BF8E3F90-27B3-40E0-92DC-3D6D48E6008F}"/>
    <dgm:cxn modelId="{81898F6F-ED1F-483A-BEB8-1654EE42802F}" type="presParOf" srcId="{FFEEB496-DA85-4A2B-90D3-09572CA1FBBF}" destId="{C709ACAA-C1CE-4880-95C4-875EBA830760}" srcOrd="0" destOrd="0" presId="urn:microsoft.com/office/officeart/2005/8/layout/hierarchy2"/>
    <dgm:cxn modelId="{20E28F55-E204-459C-BC44-343CB0006C81}" type="presParOf" srcId="{C709ACAA-C1CE-4880-95C4-875EBA830760}" destId="{33A73143-1C81-475C-9314-EBD1EFB7A3DC}" srcOrd="0" destOrd="0" presId="urn:microsoft.com/office/officeart/2005/8/layout/hierarchy2"/>
    <dgm:cxn modelId="{7EEEE8D0-79B3-4C2C-B5AA-C60A8F63BD12}" type="presParOf" srcId="{C709ACAA-C1CE-4880-95C4-875EBA830760}" destId="{7AAD5FF5-DB14-4B43-A717-A64B4325E06A}" srcOrd="1" destOrd="0" presId="urn:microsoft.com/office/officeart/2005/8/layout/hierarchy2"/>
    <dgm:cxn modelId="{E09A510D-043C-4508-8C38-4DA4669A19C8}" type="presParOf" srcId="{7AAD5FF5-DB14-4B43-A717-A64B4325E06A}" destId="{14AE11D6-591E-4BDD-9801-30C08BC6B670}" srcOrd="0" destOrd="0" presId="urn:microsoft.com/office/officeart/2005/8/layout/hierarchy2"/>
    <dgm:cxn modelId="{BC635ECD-FE25-4C1F-9CD6-4E5FA5C4939B}" type="presParOf" srcId="{14AE11D6-591E-4BDD-9801-30C08BC6B670}" destId="{FC0B5BAE-0CF0-48B5-9451-1481CB5CC3D0}" srcOrd="0" destOrd="0" presId="urn:microsoft.com/office/officeart/2005/8/layout/hierarchy2"/>
    <dgm:cxn modelId="{2ADD8D22-D503-49F2-8A76-C6F41DFD4141}" type="presParOf" srcId="{7AAD5FF5-DB14-4B43-A717-A64B4325E06A}" destId="{49C130A4-FB24-4DEA-A11A-588F25600B11}" srcOrd="1" destOrd="0" presId="urn:microsoft.com/office/officeart/2005/8/layout/hierarchy2"/>
    <dgm:cxn modelId="{3AAF6128-9044-42B3-B067-1B41B2C48C03}" type="presParOf" srcId="{49C130A4-FB24-4DEA-A11A-588F25600B11}" destId="{8A5C1A06-6DE1-4054-B4C5-E7AB1CC6F385}" srcOrd="0" destOrd="0" presId="urn:microsoft.com/office/officeart/2005/8/layout/hierarchy2"/>
    <dgm:cxn modelId="{BD312E5D-D5F5-49E2-912A-5AFBB7782387}" type="presParOf" srcId="{49C130A4-FB24-4DEA-A11A-588F25600B11}" destId="{6622A447-ADD7-4AA2-9F83-9692D9188477}" srcOrd="1" destOrd="0" presId="urn:microsoft.com/office/officeart/2005/8/layout/hierarchy2"/>
    <dgm:cxn modelId="{0680B323-2DC3-4865-AAE8-044BD12444B8}" type="presParOf" srcId="{6622A447-ADD7-4AA2-9F83-9692D9188477}" destId="{4AAA62A5-431B-49AB-9946-EE60A993B6B2}" srcOrd="0" destOrd="0" presId="urn:microsoft.com/office/officeart/2005/8/layout/hierarchy2"/>
    <dgm:cxn modelId="{58F0C44F-872B-4475-B9B5-CECFCA3A219E}" type="presParOf" srcId="{4AAA62A5-431B-49AB-9946-EE60A993B6B2}" destId="{D647FCA9-596A-46C6-BE6C-A9E6F18217F2}" srcOrd="0" destOrd="0" presId="urn:microsoft.com/office/officeart/2005/8/layout/hierarchy2"/>
    <dgm:cxn modelId="{2067E3B4-6BDC-4C00-8D4D-D77EC50753C4}" type="presParOf" srcId="{6622A447-ADD7-4AA2-9F83-9692D9188477}" destId="{D541D9FA-3CBA-4209-9670-9500952A79CC}" srcOrd="1" destOrd="0" presId="urn:microsoft.com/office/officeart/2005/8/layout/hierarchy2"/>
    <dgm:cxn modelId="{0399026B-E135-4AC8-9524-3F797CCA1CD5}" type="presParOf" srcId="{D541D9FA-3CBA-4209-9670-9500952A79CC}" destId="{9E21439A-ECE2-40C6-AD90-C38D4EB0A5DC}" srcOrd="0" destOrd="0" presId="urn:microsoft.com/office/officeart/2005/8/layout/hierarchy2"/>
    <dgm:cxn modelId="{4BD90D51-96CF-48C9-8E10-BD4AFFE1BE72}" type="presParOf" srcId="{D541D9FA-3CBA-4209-9670-9500952A79CC}" destId="{62E3AB2F-D0EA-4875-8872-BB722844A66A}" srcOrd="1" destOrd="0" presId="urn:microsoft.com/office/officeart/2005/8/layout/hierarchy2"/>
    <dgm:cxn modelId="{667B054C-CE6F-4A86-8979-B50171494783}" type="presParOf" srcId="{6622A447-ADD7-4AA2-9F83-9692D9188477}" destId="{3C483835-A2D7-4047-9754-585E7FB909A6}" srcOrd="2" destOrd="0" presId="urn:microsoft.com/office/officeart/2005/8/layout/hierarchy2"/>
    <dgm:cxn modelId="{50D271C0-B6A7-4103-83F4-CB2DD76D1162}" type="presParOf" srcId="{3C483835-A2D7-4047-9754-585E7FB909A6}" destId="{BA4C9622-BEF2-4467-A418-D07F19E8041D}" srcOrd="0" destOrd="0" presId="urn:microsoft.com/office/officeart/2005/8/layout/hierarchy2"/>
    <dgm:cxn modelId="{C00ECE26-8DE3-4984-8EE5-4D2A7D0D8724}" type="presParOf" srcId="{6622A447-ADD7-4AA2-9F83-9692D9188477}" destId="{C75DAA0A-812A-48F2-8728-CAC55F622F3F}" srcOrd="3" destOrd="0" presId="urn:microsoft.com/office/officeart/2005/8/layout/hierarchy2"/>
    <dgm:cxn modelId="{F205F57A-96BD-42A5-A682-5007D4C3E470}" type="presParOf" srcId="{C75DAA0A-812A-48F2-8728-CAC55F622F3F}" destId="{2DCFB25F-AA23-42AA-BE05-E60DF6F8D8E6}" srcOrd="0" destOrd="0" presId="urn:microsoft.com/office/officeart/2005/8/layout/hierarchy2"/>
    <dgm:cxn modelId="{7359C525-47FC-4F7A-999C-38D465737846}" type="presParOf" srcId="{C75DAA0A-812A-48F2-8728-CAC55F622F3F}" destId="{C29B25E0-AAAB-498E-8BB7-88A44218F001}" srcOrd="1" destOrd="0" presId="urn:microsoft.com/office/officeart/2005/8/layout/hierarchy2"/>
    <dgm:cxn modelId="{62043B22-EECF-4814-A9F6-7E8F0699E12E}" type="presParOf" srcId="{6622A447-ADD7-4AA2-9F83-9692D9188477}" destId="{CDF66B00-1BD8-4B6F-8894-85FAA7E8DA39}" srcOrd="4" destOrd="0" presId="urn:microsoft.com/office/officeart/2005/8/layout/hierarchy2"/>
    <dgm:cxn modelId="{F7FBFB60-E505-4C7C-8804-6242C8D3D1AE}" type="presParOf" srcId="{CDF66B00-1BD8-4B6F-8894-85FAA7E8DA39}" destId="{D6C6801A-4258-4136-904E-DF14D7EA7D7A}" srcOrd="0" destOrd="0" presId="urn:microsoft.com/office/officeart/2005/8/layout/hierarchy2"/>
    <dgm:cxn modelId="{F1BAD9BF-24E3-420A-AD2A-28DD3EC38A66}" type="presParOf" srcId="{6622A447-ADD7-4AA2-9F83-9692D9188477}" destId="{8EE77D24-4820-4A2C-BBBE-C9BAF5CC1643}" srcOrd="5" destOrd="0" presId="urn:microsoft.com/office/officeart/2005/8/layout/hierarchy2"/>
    <dgm:cxn modelId="{21753E00-276A-4AD3-B35C-B4BC4D440851}" type="presParOf" srcId="{8EE77D24-4820-4A2C-BBBE-C9BAF5CC1643}" destId="{52C31B20-9384-4CF7-B48D-0FDACD3290B7}" srcOrd="0" destOrd="0" presId="urn:microsoft.com/office/officeart/2005/8/layout/hierarchy2"/>
    <dgm:cxn modelId="{B328A36F-FE4B-40E2-B288-A2D15EA9D0C5}" type="presParOf" srcId="{8EE77D24-4820-4A2C-BBBE-C9BAF5CC1643}" destId="{E8604C73-021A-46A1-8411-CA208EA5CD9C}" srcOrd="1" destOrd="0" presId="urn:microsoft.com/office/officeart/2005/8/layout/hierarchy2"/>
    <dgm:cxn modelId="{0803EEB8-F1E2-454D-9A69-63B7EE373110}" type="presParOf" srcId="{6622A447-ADD7-4AA2-9F83-9692D9188477}" destId="{B752EF2C-3760-45A1-A9A7-67A982D92E1E}" srcOrd="6" destOrd="0" presId="urn:microsoft.com/office/officeart/2005/8/layout/hierarchy2"/>
    <dgm:cxn modelId="{20E1B289-DC3E-4EE3-9CC4-D67610995EA2}" type="presParOf" srcId="{B752EF2C-3760-45A1-A9A7-67A982D92E1E}" destId="{704A9465-22DA-420D-8517-785B34A78163}" srcOrd="0" destOrd="0" presId="urn:microsoft.com/office/officeart/2005/8/layout/hierarchy2"/>
    <dgm:cxn modelId="{F54AEDA8-C7E2-4028-B55A-C7B52A2A9256}" type="presParOf" srcId="{6622A447-ADD7-4AA2-9F83-9692D9188477}" destId="{DB460EEC-4048-47DD-86DF-F6A603C64C7E}" srcOrd="7" destOrd="0" presId="urn:microsoft.com/office/officeart/2005/8/layout/hierarchy2"/>
    <dgm:cxn modelId="{CACFCB22-3B52-4BCE-93C7-AA60D76784BE}" type="presParOf" srcId="{DB460EEC-4048-47DD-86DF-F6A603C64C7E}" destId="{913CB7B9-2C29-4D79-B5ED-7EA34CB50E58}" srcOrd="0" destOrd="0" presId="urn:microsoft.com/office/officeart/2005/8/layout/hierarchy2"/>
    <dgm:cxn modelId="{0DE28DDC-8A92-447F-8A9D-0F32901E59CA}" type="presParOf" srcId="{DB460EEC-4048-47DD-86DF-F6A603C64C7E}" destId="{D06CDD01-4676-4E44-BCA8-C4BDCC807B8D}" srcOrd="1" destOrd="0" presId="urn:microsoft.com/office/officeart/2005/8/layout/hierarchy2"/>
    <dgm:cxn modelId="{9E108F8A-D988-45CA-ACB4-F8DACE07E7CD}" type="presParOf" srcId="{6622A447-ADD7-4AA2-9F83-9692D9188477}" destId="{F6659F49-00E1-4887-97F6-746A60E6DF02}" srcOrd="8" destOrd="0" presId="urn:microsoft.com/office/officeart/2005/8/layout/hierarchy2"/>
    <dgm:cxn modelId="{28EAE7C2-6581-4073-ABD8-9140A4D02608}" type="presParOf" srcId="{F6659F49-00E1-4887-97F6-746A60E6DF02}" destId="{7D77F59A-B20A-4149-8741-29DE49C2E736}" srcOrd="0" destOrd="0" presId="urn:microsoft.com/office/officeart/2005/8/layout/hierarchy2"/>
    <dgm:cxn modelId="{6646F43E-88E2-4DFF-9ABA-D25F33B1F828}" type="presParOf" srcId="{6622A447-ADD7-4AA2-9F83-9692D9188477}" destId="{69EFBBE6-773D-40FD-BF6E-78D0C999D713}" srcOrd="9" destOrd="0" presId="urn:microsoft.com/office/officeart/2005/8/layout/hierarchy2"/>
    <dgm:cxn modelId="{7DF83E30-8655-4525-B6A5-ED097D714C4A}" type="presParOf" srcId="{69EFBBE6-773D-40FD-BF6E-78D0C999D713}" destId="{CBF3C799-96AA-4160-8567-3E0AF42C2B90}" srcOrd="0" destOrd="0" presId="urn:microsoft.com/office/officeart/2005/8/layout/hierarchy2"/>
    <dgm:cxn modelId="{4C5D828D-509B-4BF2-A6DD-21ECE05CA364}" type="presParOf" srcId="{69EFBBE6-773D-40FD-BF6E-78D0C999D713}" destId="{81AD4D44-1C28-4C68-9B63-8E7D8C34BCD1}" srcOrd="1" destOrd="0" presId="urn:microsoft.com/office/officeart/2005/8/layout/hierarchy2"/>
    <dgm:cxn modelId="{68917372-DCC7-4828-92BA-B543120E61AE}" type="presParOf" srcId="{7AAD5FF5-DB14-4B43-A717-A64B4325E06A}" destId="{BE93CC44-FA5F-41BB-8048-152D27922940}" srcOrd="2" destOrd="0" presId="urn:microsoft.com/office/officeart/2005/8/layout/hierarchy2"/>
    <dgm:cxn modelId="{547AA778-195B-46F6-A898-A1D9A9088B52}" type="presParOf" srcId="{BE93CC44-FA5F-41BB-8048-152D27922940}" destId="{89877CE9-12BF-4A3D-8E7E-D8280AA2AF33}" srcOrd="0" destOrd="0" presId="urn:microsoft.com/office/officeart/2005/8/layout/hierarchy2"/>
    <dgm:cxn modelId="{CBFE2A01-B0E2-4997-AB92-7B07A6791DEC}" type="presParOf" srcId="{7AAD5FF5-DB14-4B43-A717-A64B4325E06A}" destId="{30976701-1233-4DAC-9E92-569EF7CD3FBD}" srcOrd="3" destOrd="0" presId="urn:microsoft.com/office/officeart/2005/8/layout/hierarchy2"/>
    <dgm:cxn modelId="{42E4AAC0-3A60-4D6B-B9E0-3BD0959E3DA2}" type="presParOf" srcId="{30976701-1233-4DAC-9E92-569EF7CD3FBD}" destId="{938B70EA-BBA5-4ACC-9450-9E0270B9DD4D}" srcOrd="0" destOrd="0" presId="urn:microsoft.com/office/officeart/2005/8/layout/hierarchy2"/>
    <dgm:cxn modelId="{08743AF6-C3A8-4F65-A5AB-CEB6517055DF}" type="presParOf" srcId="{30976701-1233-4DAC-9E92-569EF7CD3FBD}" destId="{2282D5E4-8115-417E-BF9F-B7B01A12B744}" srcOrd="1" destOrd="0" presId="urn:microsoft.com/office/officeart/2005/8/layout/hierarchy2"/>
    <dgm:cxn modelId="{FBC529A4-800D-4B7B-B279-CFD7E73066F8}" type="presParOf" srcId="{2282D5E4-8115-417E-BF9F-B7B01A12B744}" destId="{A352C215-8C16-4968-ACB2-788E6AA909A1}" srcOrd="0" destOrd="0" presId="urn:microsoft.com/office/officeart/2005/8/layout/hierarchy2"/>
    <dgm:cxn modelId="{161AFE11-856B-4F87-82F3-A061831ED41B}" type="presParOf" srcId="{A352C215-8C16-4968-ACB2-788E6AA909A1}" destId="{A6E7D5D8-6E81-49B2-B288-9E00B3A3C9EF}" srcOrd="0" destOrd="0" presId="urn:microsoft.com/office/officeart/2005/8/layout/hierarchy2"/>
    <dgm:cxn modelId="{E916B4A5-99E6-441A-A809-E1BEE854BAE2}" type="presParOf" srcId="{2282D5E4-8115-417E-BF9F-B7B01A12B744}" destId="{E3D8395D-9BDD-4B05-B868-A37008EA63A2}" srcOrd="1" destOrd="0" presId="urn:microsoft.com/office/officeart/2005/8/layout/hierarchy2"/>
    <dgm:cxn modelId="{EDE2C347-33FF-461E-8FB9-A45EAFBEAECE}" type="presParOf" srcId="{E3D8395D-9BDD-4B05-B868-A37008EA63A2}" destId="{E0AD426E-7D99-45FE-9C6A-BDFC7D764E50}" srcOrd="0" destOrd="0" presId="urn:microsoft.com/office/officeart/2005/8/layout/hierarchy2"/>
    <dgm:cxn modelId="{1E86D2F4-7C5B-42BE-917C-9840B9ED97CA}" type="presParOf" srcId="{E3D8395D-9BDD-4B05-B868-A37008EA63A2}" destId="{A972D371-739E-4009-A7FC-B6B359BFA738}" srcOrd="1" destOrd="0" presId="urn:microsoft.com/office/officeart/2005/8/layout/hierarchy2"/>
    <dgm:cxn modelId="{52E4003C-AED9-4D3C-A438-8F37D349A5A7}" type="presParOf" srcId="{2282D5E4-8115-417E-BF9F-B7B01A12B744}" destId="{13864F8F-17F8-4C2E-976F-682DAE24418F}" srcOrd="2" destOrd="0" presId="urn:microsoft.com/office/officeart/2005/8/layout/hierarchy2"/>
    <dgm:cxn modelId="{352546A2-B0B9-4909-A4EB-EC49D20A779B}" type="presParOf" srcId="{13864F8F-17F8-4C2E-976F-682DAE24418F}" destId="{F346D5AF-722A-4E83-A0C0-CD99948E73AA}" srcOrd="0" destOrd="0" presId="urn:microsoft.com/office/officeart/2005/8/layout/hierarchy2"/>
    <dgm:cxn modelId="{99924A5C-2AF7-4887-BDDF-60636FD38595}" type="presParOf" srcId="{2282D5E4-8115-417E-BF9F-B7B01A12B744}" destId="{4ABF6956-7BD9-4B89-AF50-AB881E23301F}" srcOrd="3" destOrd="0" presId="urn:microsoft.com/office/officeart/2005/8/layout/hierarchy2"/>
    <dgm:cxn modelId="{E3614624-BEAC-4847-9CEA-1B05FEB3DA11}" type="presParOf" srcId="{4ABF6956-7BD9-4B89-AF50-AB881E23301F}" destId="{140BDAC3-08FF-484B-BCC3-4D5CBCEEB422}" srcOrd="0" destOrd="0" presId="urn:microsoft.com/office/officeart/2005/8/layout/hierarchy2"/>
    <dgm:cxn modelId="{A4FB3447-7632-4976-B02D-364E0F8B18C9}" type="presParOf" srcId="{4ABF6956-7BD9-4B89-AF50-AB881E23301F}" destId="{5E2C03B9-DFF0-4749-A10C-4BC0893D9515}" srcOrd="1" destOrd="0" presId="urn:microsoft.com/office/officeart/2005/8/layout/hierarchy2"/>
    <dgm:cxn modelId="{36EEA2A7-B45C-4827-B1EE-33510EE5BDF1}" type="presParOf" srcId="{2282D5E4-8115-417E-BF9F-B7B01A12B744}" destId="{532D7B77-A0D8-44AF-9DAF-8D5277B1B56E}" srcOrd="4" destOrd="0" presId="urn:microsoft.com/office/officeart/2005/8/layout/hierarchy2"/>
    <dgm:cxn modelId="{DA68EF77-C8CC-40FB-9058-7C40C7A852FA}" type="presParOf" srcId="{532D7B77-A0D8-44AF-9DAF-8D5277B1B56E}" destId="{925542E4-ED65-4FBA-AF1F-EA72A2D00D71}" srcOrd="0" destOrd="0" presId="urn:microsoft.com/office/officeart/2005/8/layout/hierarchy2"/>
    <dgm:cxn modelId="{8EDC1437-6859-46B8-94CD-92DEF84D6511}" type="presParOf" srcId="{2282D5E4-8115-417E-BF9F-B7B01A12B744}" destId="{39A67BC5-683B-4099-8F3B-780D24DE8E8B}" srcOrd="5" destOrd="0" presId="urn:microsoft.com/office/officeart/2005/8/layout/hierarchy2"/>
    <dgm:cxn modelId="{C1D2AD78-D8CB-4923-9421-1CB04979F69E}" type="presParOf" srcId="{39A67BC5-683B-4099-8F3B-780D24DE8E8B}" destId="{C2CAE8DB-3E8E-4DF0-ABDD-98229FE42E7C}" srcOrd="0" destOrd="0" presId="urn:microsoft.com/office/officeart/2005/8/layout/hierarchy2"/>
    <dgm:cxn modelId="{A73D2585-C434-44CE-809C-7C79A8C8FD62}" type="presParOf" srcId="{39A67BC5-683B-4099-8F3B-780D24DE8E8B}" destId="{235467F7-F31F-41C5-B4FF-1B84F5FD96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6B13-4729-425C-A9B2-E3A75E3377CE}">
      <dsp:nvSpPr>
        <dsp:cNvPr id="0" name=""/>
        <dsp:cNvSpPr/>
      </dsp:nvSpPr>
      <dsp:spPr>
        <a:xfrm rot="5400000">
          <a:off x="2931881" y="-1151304"/>
          <a:ext cx="579536" cy="30321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Food Truck de la provincia de Pichincha.</a:t>
          </a:r>
        </a:p>
      </dsp:txBody>
      <dsp:txXfrm rot="-5400000">
        <a:off x="1705580" y="103288"/>
        <a:ext cx="3003849" cy="522954"/>
      </dsp:txXfrm>
    </dsp:sp>
    <dsp:sp modelId="{F7F6F8CA-26B7-4BC2-B6C9-DB2311E89C79}">
      <dsp:nvSpPr>
        <dsp:cNvPr id="0" name=""/>
        <dsp:cNvSpPr/>
      </dsp:nvSpPr>
      <dsp:spPr>
        <a:xfrm>
          <a:off x="0" y="2555"/>
          <a:ext cx="1705579"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Población</a:t>
          </a:r>
        </a:p>
      </dsp:txBody>
      <dsp:txXfrm>
        <a:off x="35363" y="37918"/>
        <a:ext cx="1634853" cy="653694"/>
      </dsp:txXfrm>
    </dsp:sp>
    <dsp:sp modelId="{6C143210-5F03-435F-A5E7-8A1AEE49E6CC}">
      <dsp:nvSpPr>
        <dsp:cNvPr id="0" name=""/>
        <dsp:cNvSpPr/>
      </dsp:nvSpPr>
      <dsp:spPr>
        <a:xfrm rot="5400000">
          <a:off x="2931881" y="-390662"/>
          <a:ext cx="579536" cy="30321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Food Truck del Distrito Metropolitano de Quito y de los Valles</a:t>
          </a:r>
        </a:p>
      </dsp:txBody>
      <dsp:txXfrm rot="-5400000">
        <a:off x="1705580" y="863930"/>
        <a:ext cx="3003849" cy="522954"/>
      </dsp:txXfrm>
    </dsp:sp>
    <dsp:sp modelId="{FC448213-FFD3-4126-8D2D-A431A90A1FB4}">
      <dsp:nvSpPr>
        <dsp:cNvPr id="0" name=""/>
        <dsp:cNvSpPr/>
      </dsp:nvSpPr>
      <dsp:spPr>
        <a:xfrm>
          <a:off x="0" y="763197"/>
          <a:ext cx="1705579"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Muestra</a:t>
          </a:r>
        </a:p>
      </dsp:txBody>
      <dsp:txXfrm>
        <a:off x="35363" y="798560"/>
        <a:ext cx="1634853" cy="653694"/>
      </dsp:txXfrm>
    </dsp:sp>
    <dsp:sp modelId="{1DBF09C9-D6DA-46BF-AE37-F40E694E3ACF}">
      <dsp:nvSpPr>
        <dsp:cNvPr id="0" name=""/>
        <dsp:cNvSpPr/>
      </dsp:nvSpPr>
      <dsp:spPr>
        <a:xfrm rot="5400000">
          <a:off x="2931881" y="369979"/>
          <a:ext cx="579536" cy="30321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Listado de Food Truck del Distrito Metropolitano de Quito y de los Valles</a:t>
          </a:r>
        </a:p>
      </dsp:txBody>
      <dsp:txXfrm rot="-5400000">
        <a:off x="1705580" y="1624572"/>
        <a:ext cx="3003849" cy="522954"/>
      </dsp:txXfrm>
    </dsp:sp>
    <dsp:sp modelId="{D15A2D11-4524-45B9-951A-8F1C37B671A7}">
      <dsp:nvSpPr>
        <dsp:cNvPr id="0" name=""/>
        <dsp:cNvSpPr/>
      </dsp:nvSpPr>
      <dsp:spPr>
        <a:xfrm>
          <a:off x="0" y="1523839"/>
          <a:ext cx="1705579"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Marco muestral</a:t>
          </a:r>
        </a:p>
      </dsp:txBody>
      <dsp:txXfrm>
        <a:off x="35363" y="1559202"/>
        <a:ext cx="1634853" cy="653694"/>
      </dsp:txXfrm>
    </dsp:sp>
    <dsp:sp modelId="{FF9131A4-2CC1-45A8-AEAC-50BE3C233CB6}">
      <dsp:nvSpPr>
        <dsp:cNvPr id="0" name=""/>
        <dsp:cNvSpPr/>
      </dsp:nvSpPr>
      <dsp:spPr>
        <a:xfrm rot="5400000">
          <a:off x="2836664" y="1151731"/>
          <a:ext cx="763678" cy="302917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Food Truck del Distrito Metropolitano de Quito, Valle de los Chillos y Valle de Cumbaya</a:t>
          </a:r>
        </a:p>
      </dsp:txBody>
      <dsp:txXfrm rot="-5400000">
        <a:off x="1703914" y="2321761"/>
        <a:ext cx="2991899" cy="689118"/>
      </dsp:txXfrm>
    </dsp:sp>
    <dsp:sp modelId="{1DAD64CD-EA98-4703-A448-E38EE695FFA9}">
      <dsp:nvSpPr>
        <dsp:cNvPr id="0" name=""/>
        <dsp:cNvSpPr/>
      </dsp:nvSpPr>
      <dsp:spPr>
        <a:xfrm>
          <a:off x="0" y="2304110"/>
          <a:ext cx="1703913"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Unidad muestral</a:t>
          </a:r>
        </a:p>
      </dsp:txBody>
      <dsp:txXfrm>
        <a:off x="35363" y="2339473"/>
        <a:ext cx="1633187" cy="653694"/>
      </dsp:txXfrm>
    </dsp:sp>
    <dsp:sp modelId="{53C6C12F-61D1-403D-A778-01624DCE6E70}">
      <dsp:nvSpPr>
        <dsp:cNvPr id="0" name=""/>
        <dsp:cNvSpPr/>
      </dsp:nvSpPr>
      <dsp:spPr>
        <a:xfrm rot="5400000">
          <a:off x="2931881" y="1930521"/>
          <a:ext cx="579536" cy="30321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Encuesta</a:t>
          </a:r>
        </a:p>
        <a:p>
          <a:pPr marL="57150" lvl="1" indent="-57150" algn="l" defTabSz="466725">
            <a:lnSpc>
              <a:spcPct val="90000"/>
            </a:lnSpc>
            <a:spcBef>
              <a:spcPct val="0"/>
            </a:spcBef>
            <a:spcAft>
              <a:spcPct val="15000"/>
            </a:spcAft>
            <a:buChar char="••"/>
          </a:pPr>
          <a:r>
            <a:rPr lang="es-ES" sz="1050" kern="1200">
              <a:solidFill>
                <a:schemeClr val="tx1"/>
              </a:solidFill>
              <a:latin typeface="Times New Roman" pitchFamily="18" charset="0"/>
              <a:cs typeface="Times New Roman" pitchFamily="18" charset="0"/>
            </a:rPr>
            <a:t>Observación</a:t>
          </a:r>
        </a:p>
      </dsp:txBody>
      <dsp:txXfrm rot="-5400000">
        <a:off x="1705580" y="3185114"/>
        <a:ext cx="3003849" cy="522954"/>
      </dsp:txXfrm>
    </dsp:sp>
    <dsp:sp modelId="{2D4F1654-3A83-470D-AB3A-A3397D9BF138}">
      <dsp:nvSpPr>
        <dsp:cNvPr id="0" name=""/>
        <dsp:cNvSpPr/>
      </dsp:nvSpPr>
      <dsp:spPr>
        <a:xfrm>
          <a:off x="0" y="3084381"/>
          <a:ext cx="1705579"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Unidad de Análisis</a:t>
          </a:r>
        </a:p>
      </dsp:txBody>
      <dsp:txXfrm>
        <a:off x="35363" y="3119744"/>
        <a:ext cx="1634853" cy="653694"/>
      </dsp:txXfrm>
    </dsp:sp>
    <dsp:sp modelId="{C408314C-CD11-4B36-91CF-4175E1B827A5}">
      <dsp:nvSpPr>
        <dsp:cNvPr id="0" name=""/>
        <dsp:cNvSpPr/>
      </dsp:nvSpPr>
      <dsp:spPr>
        <a:xfrm rot="5400000">
          <a:off x="2879943" y="2691163"/>
          <a:ext cx="683412" cy="30321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kern="1200" dirty="0">
              <a:solidFill>
                <a:schemeClr val="tx1"/>
              </a:solidFill>
              <a:latin typeface="Times New Roman" pitchFamily="18" charset="0"/>
              <a:cs typeface="Times New Roman" pitchFamily="18" charset="0"/>
            </a:rPr>
            <a:t>Food Truck del norte y sur del Distrito Metropolitano de Quito, Valle de los Chillos y Valle de Cumbaya</a:t>
          </a:r>
        </a:p>
      </dsp:txBody>
      <dsp:txXfrm rot="-5400000">
        <a:off x="1705580" y="3898888"/>
        <a:ext cx="2998779" cy="616690"/>
      </dsp:txXfrm>
    </dsp:sp>
    <dsp:sp modelId="{8B6AACC6-4AC0-424C-A455-3B910A34E129}">
      <dsp:nvSpPr>
        <dsp:cNvPr id="0" name=""/>
        <dsp:cNvSpPr/>
      </dsp:nvSpPr>
      <dsp:spPr>
        <a:xfrm>
          <a:off x="0" y="3845023"/>
          <a:ext cx="1705579" cy="724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a:solidFill>
                <a:schemeClr val="tx1"/>
              </a:solidFill>
              <a:latin typeface="Times New Roman" pitchFamily="18" charset="0"/>
              <a:cs typeface="Times New Roman" pitchFamily="18" charset="0"/>
            </a:rPr>
            <a:t> Unidad de Observación</a:t>
          </a:r>
        </a:p>
      </dsp:txBody>
      <dsp:txXfrm>
        <a:off x="35363" y="3880386"/>
        <a:ext cx="1634853" cy="653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73143-1C81-475C-9314-EBD1EFB7A3DC}">
      <dsp:nvSpPr>
        <dsp:cNvPr id="0" name=""/>
        <dsp:cNvSpPr/>
      </dsp:nvSpPr>
      <dsp:spPr>
        <a:xfrm>
          <a:off x="2335" y="2633780"/>
          <a:ext cx="1106463" cy="5532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Técnicas de muestreo</a:t>
          </a:r>
        </a:p>
      </dsp:txBody>
      <dsp:txXfrm>
        <a:off x="18539" y="2649984"/>
        <a:ext cx="1074055" cy="520823"/>
      </dsp:txXfrm>
    </dsp:sp>
    <dsp:sp modelId="{14AE11D6-591E-4BDD-9801-30C08BC6B670}">
      <dsp:nvSpPr>
        <dsp:cNvPr id="0" name=""/>
        <dsp:cNvSpPr/>
      </dsp:nvSpPr>
      <dsp:spPr>
        <a:xfrm rot="17350740">
          <a:off x="656488" y="2264576"/>
          <a:ext cx="1347207" cy="19207"/>
        </a:xfrm>
        <a:custGeom>
          <a:avLst/>
          <a:gdLst/>
          <a:ahLst/>
          <a:cxnLst/>
          <a:rect l="0" t="0" r="0" b="0"/>
          <a:pathLst>
            <a:path>
              <a:moveTo>
                <a:pt x="0" y="9603"/>
              </a:moveTo>
              <a:lnTo>
                <a:pt x="1347207" y="9603"/>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1296411" y="2240499"/>
        <a:ext cx="67360" cy="67360"/>
      </dsp:txXfrm>
    </dsp:sp>
    <dsp:sp modelId="{8A5C1A06-6DE1-4054-B4C5-E7AB1CC6F385}">
      <dsp:nvSpPr>
        <dsp:cNvPr id="0" name=""/>
        <dsp:cNvSpPr/>
      </dsp:nvSpPr>
      <dsp:spPr>
        <a:xfrm>
          <a:off x="1551384" y="1361347"/>
          <a:ext cx="1106463" cy="55323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Probabilístico</a:t>
          </a:r>
        </a:p>
      </dsp:txBody>
      <dsp:txXfrm>
        <a:off x="1567588" y="1377551"/>
        <a:ext cx="1074055" cy="520823"/>
      </dsp:txXfrm>
    </dsp:sp>
    <dsp:sp modelId="{4AAA62A5-431B-49AB-9946-EE60A993B6B2}">
      <dsp:nvSpPr>
        <dsp:cNvPr id="0" name=""/>
        <dsp:cNvSpPr/>
      </dsp:nvSpPr>
      <dsp:spPr>
        <a:xfrm rot="17350740">
          <a:off x="2205536" y="992143"/>
          <a:ext cx="1347207" cy="19207"/>
        </a:xfrm>
        <a:custGeom>
          <a:avLst/>
          <a:gdLst/>
          <a:ahLst/>
          <a:cxnLst/>
          <a:rect l="0" t="0" r="0" b="0"/>
          <a:pathLst>
            <a:path>
              <a:moveTo>
                <a:pt x="0" y="9603"/>
              </a:moveTo>
              <a:lnTo>
                <a:pt x="1347207"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45460" y="968066"/>
        <a:ext cx="67360" cy="67360"/>
      </dsp:txXfrm>
    </dsp:sp>
    <dsp:sp modelId="{9E21439A-ECE2-40C6-AD90-C38D4EB0A5DC}">
      <dsp:nvSpPr>
        <dsp:cNvPr id="0" name=""/>
        <dsp:cNvSpPr/>
      </dsp:nvSpPr>
      <dsp:spPr>
        <a:xfrm>
          <a:off x="3100433" y="88914"/>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Aleatorio simple</a:t>
          </a:r>
        </a:p>
      </dsp:txBody>
      <dsp:txXfrm>
        <a:off x="3116637" y="105118"/>
        <a:ext cx="1074055" cy="520823"/>
      </dsp:txXfrm>
    </dsp:sp>
    <dsp:sp modelId="{3C483835-A2D7-4047-9754-585E7FB909A6}">
      <dsp:nvSpPr>
        <dsp:cNvPr id="0" name=""/>
        <dsp:cNvSpPr/>
      </dsp:nvSpPr>
      <dsp:spPr>
        <a:xfrm rot="18289469">
          <a:off x="2491631" y="1310251"/>
          <a:ext cx="775018" cy="19207"/>
        </a:xfrm>
        <a:custGeom>
          <a:avLst/>
          <a:gdLst/>
          <a:ahLst/>
          <a:cxnLst/>
          <a:rect l="0" t="0" r="0" b="0"/>
          <a:pathLst>
            <a:path>
              <a:moveTo>
                <a:pt x="0" y="9603"/>
              </a:moveTo>
              <a:lnTo>
                <a:pt x="775018"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59764" y="1300479"/>
        <a:ext cx="38750" cy="38750"/>
      </dsp:txXfrm>
    </dsp:sp>
    <dsp:sp modelId="{2DCFB25F-AA23-42AA-BE05-E60DF6F8D8E6}">
      <dsp:nvSpPr>
        <dsp:cNvPr id="0" name=""/>
        <dsp:cNvSpPr/>
      </dsp:nvSpPr>
      <dsp:spPr>
        <a:xfrm>
          <a:off x="3100433" y="725131"/>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Estratificado</a:t>
          </a:r>
        </a:p>
      </dsp:txBody>
      <dsp:txXfrm>
        <a:off x="3116637" y="741335"/>
        <a:ext cx="1074055" cy="520823"/>
      </dsp:txXfrm>
    </dsp:sp>
    <dsp:sp modelId="{CDF66B00-1BD8-4B6F-8894-85FAA7E8DA39}">
      <dsp:nvSpPr>
        <dsp:cNvPr id="0" name=""/>
        <dsp:cNvSpPr/>
      </dsp:nvSpPr>
      <dsp:spPr>
        <a:xfrm>
          <a:off x="2657847" y="1628359"/>
          <a:ext cx="442585" cy="19207"/>
        </a:xfrm>
        <a:custGeom>
          <a:avLst/>
          <a:gdLst/>
          <a:ahLst/>
          <a:cxnLst/>
          <a:rect l="0" t="0" r="0" b="0"/>
          <a:pathLst>
            <a:path>
              <a:moveTo>
                <a:pt x="0" y="9603"/>
              </a:moveTo>
              <a:lnTo>
                <a:pt x="442585"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68075" y="1626898"/>
        <a:ext cx="22129" cy="22129"/>
      </dsp:txXfrm>
    </dsp:sp>
    <dsp:sp modelId="{52C31B20-9384-4CF7-B48D-0FDACD3290B7}">
      <dsp:nvSpPr>
        <dsp:cNvPr id="0" name=""/>
        <dsp:cNvSpPr/>
      </dsp:nvSpPr>
      <dsp:spPr>
        <a:xfrm>
          <a:off x="3100433" y="1361347"/>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Sistemático</a:t>
          </a:r>
        </a:p>
      </dsp:txBody>
      <dsp:txXfrm>
        <a:off x="3116637" y="1377551"/>
        <a:ext cx="1074055" cy="520823"/>
      </dsp:txXfrm>
    </dsp:sp>
    <dsp:sp modelId="{B752EF2C-3760-45A1-A9A7-67A982D92E1E}">
      <dsp:nvSpPr>
        <dsp:cNvPr id="0" name=""/>
        <dsp:cNvSpPr/>
      </dsp:nvSpPr>
      <dsp:spPr>
        <a:xfrm rot="3310531">
          <a:off x="2491631" y="1946467"/>
          <a:ext cx="775018" cy="19207"/>
        </a:xfrm>
        <a:custGeom>
          <a:avLst/>
          <a:gdLst/>
          <a:ahLst/>
          <a:cxnLst/>
          <a:rect l="0" t="0" r="0" b="0"/>
          <a:pathLst>
            <a:path>
              <a:moveTo>
                <a:pt x="0" y="9603"/>
              </a:moveTo>
              <a:lnTo>
                <a:pt x="775018"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59764" y="1936696"/>
        <a:ext cx="38750" cy="38750"/>
      </dsp:txXfrm>
    </dsp:sp>
    <dsp:sp modelId="{913CB7B9-2C29-4D79-B5ED-7EA34CB50E58}">
      <dsp:nvSpPr>
        <dsp:cNvPr id="0" name=""/>
        <dsp:cNvSpPr/>
      </dsp:nvSpPr>
      <dsp:spPr>
        <a:xfrm>
          <a:off x="3100433" y="1997563"/>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Sistematico Replicado</a:t>
          </a:r>
        </a:p>
      </dsp:txBody>
      <dsp:txXfrm>
        <a:off x="3116637" y="2013767"/>
        <a:ext cx="1074055" cy="520823"/>
      </dsp:txXfrm>
    </dsp:sp>
    <dsp:sp modelId="{F6659F49-00E1-4887-97F6-746A60E6DF02}">
      <dsp:nvSpPr>
        <dsp:cNvPr id="0" name=""/>
        <dsp:cNvSpPr/>
      </dsp:nvSpPr>
      <dsp:spPr>
        <a:xfrm rot="4249260">
          <a:off x="2205536" y="2264576"/>
          <a:ext cx="1347207" cy="19207"/>
        </a:xfrm>
        <a:custGeom>
          <a:avLst/>
          <a:gdLst/>
          <a:ahLst/>
          <a:cxnLst/>
          <a:rect l="0" t="0" r="0" b="0"/>
          <a:pathLst>
            <a:path>
              <a:moveTo>
                <a:pt x="0" y="9603"/>
              </a:moveTo>
              <a:lnTo>
                <a:pt x="1347207"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45460" y="2240499"/>
        <a:ext cx="67360" cy="67360"/>
      </dsp:txXfrm>
    </dsp:sp>
    <dsp:sp modelId="{CBF3C799-96AA-4160-8567-3E0AF42C2B90}">
      <dsp:nvSpPr>
        <dsp:cNvPr id="0" name=""/>
        <dsp:cNvSpPr/>
      </dsp:nvSpPr>
      <dsp:spPr>
        <a:xfrm>
          <a:off x="3100433" y="2633780"/>
          <a:ext cx="1274911"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Conglomerados</a:t>
          </a:r>
        </a:p>
      </dsp:txBody>
      <dsp:txXfrm>
        <a:off x="3116637" y="2649984"/>
        <a:ext cx="1242503" cy="520823"/>
      </dsp:txXfrm>
    </dsp:sp>
    <dsp:sp modelId="{BE93CC44-FA5F-41BB-8048-152D27922940}">
      <dsp:nvSpPr>
        <dsp:cNvPr id="0" name=""/>
        <dsp:cNvSpPr/>
      </dsp:nvSpPr>
      <dsp:spPr>
        <a:xfrm rot="4249260">
          <a:off x="656488" y="3537008"/>
          <a:ext cx="1347207" cy="19207"/>
        </a:xfrm>
        <a:custGeom>
          <a:avLst/>
          <a:gdLst/>
          <a:ahLst/>
          <a:cxnLst/>
          <a:rect l="0" t="0" r="0" b="0"/>
          <a:pathLst>
            <a:path>
              <a:moveTo>
                <a:pt x="0" y="9603"/>
              </a:moveTo>
              <a:lnTo>
                <a:pt x="1347207" y="9603"/>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1296411" y="3512932"/>
        <a:ext cx="67360" cy="67360"/>
      </dsp:txXfrm>
    </dsp:sp>
    <dsp:sp modelId="{938B70EA-BBA5-4ACC-9450-9E0270B9DD4D}">
      <dsp:nvSpPr>
        <dsp:cNvPr id="0" name=""/>
        <dsp:cNvSpPr/>
      </dsp:nvSpPr>
      <dsp:spPr>
        <a:xfrm>
          <a:off x="1551384" y="3906213"/>
          <a:ext cx="1106463" cy="55323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No probabilístico</a:t>
          </a:r>
        </a:p>
      </dsp:txBody>
      <dsp:txXfrm>
        <a:off x="1567588" y="3922417"/>
        <a:ext cx="1074055" cy="520823"/>
      </dsp:txXfrm>
    </dsp:sp>
    <dsp:sp modelId="{A352C215-8C16-4968-ACB2-788E6AA909A1}">
      <dsp:nvSpPr>
        <dsp:cNvPr id="0" name=""/>
        <dsp:cNvSpPr/>
      </dsp:nvSpPr>
      <dsp:spPr>
        <a:xfrm rot="18289469">
          <a:off x="2491631" y="3855117"/>
          <a:ext cx="775018" cy="19207"/>
        </a:xfrm>
        <a:custGeom>
          <a:avLst/>
          <a:gdLst/>
          <a:ahLst/>
          <a:cxnLst/>
          <a:rect l="0" t="0" r="0" b="0"/>
          <a:pathLst>
            <a:path>
              <a:moveTo>
                <a:pt x="0" y="9603"/>
              </a:moveTo>
              <a:lnTo>
                <a:pt x="775018"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59764" y="3845345"/>
        <a:ext cx="38750" cy="38750"/>
      </dsp:txXfrm>
    </dsp:sp>
    <dsp:sp modelId="{E0AD426E-7D99-45FE-9C6A-BDFC7D764E50}">
      <dsp:nvSpPr>
        <dsp:cNvPr id="0" name=""/>
        <dsp:cNvSpPr/>
      </dsp:nvSpPr>
      <dsp:spPr>
        <a:xfrm>
          <a:off x="3100433" y="3269996"/>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Bola de nieve</a:t>
          </a:r>
        </a:p>
      </dsp:txBody>
      <dsp:txXfrm>
        <a:off x="3116637" y="3286200"/>
        <a:ext cx="1074055" cy="520823"/>
      </dsp:txXfrm>
    </dsp:sp>
    <dsp:sp modelId="{13864F8F-17F8-4C2E-976F-682DAE24418F}">
      <dsp:nvSpPr>
        <dsp:cNvPr id="0" name=""/>
        <dsp:cNvSpPr/>
      </dsp:nvSpPr>
      <dsp:spPr>
        <a:xfrm>
          <a:off x="2657847" y="4173225"/>
          <a:ext cx="442585" cy="19207"/>
        </a:xfrm>
        <a:custGeom>
          <a:avLst/>
          <a:gdLst/>
          <a:ahLst/>
          <a:cxnLst/>
          <a:rect l="0" t="0" r="0" b="0"/>
          <a:pathLst>
            <a:path>
              <a:moveTo>
                <a:pt x="0" y="9603"/>
              </a:moveTo>
              <a:lnTo>
                <a:pt x="442585"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68075" y="4171764"/>
        <a:ext cx="22129" cy="22129"/>
      </dsp:txXfrm>
    </dsp:sp>
    <dsp:sp modelId="{140BDAC3-08FF-484B-BCC3-4D5CBCEEB422}">
      <dsp:nvSpPr>
        <dsp:cNvPr id="0" name=""/>
        <dsp:cNvSpPr/>
      </dsp:nvSpPr>
      <dsp:spPr>
        <a:xfrm>
          <a:off x="3100433" y="3906213"/>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Por cuota</a:t>
          </a:r>
        </a:p>
      </dsp:txBody>
      <dsp:txXfrm>
        <a:off x="3116637" y="3922417"/>
        <a:ext cx="1074055" cy="520823"/>
      </dsp:txXfrm>
    </dsp:sp>
    <dsp:sp modelId="{532D7B77-A0D8-44AF-9DAF-8D5277B1B56E}">
      <dsp:nvSpPr>
        <dsp:cNvPr id="0" name=""/>
        <dsp:cNvSpPr/>
      </dsp:nvSpPr>
      <dsp:spPr>
        <a:xfrm rot="3310531">
          <a:off x="2491631" y="4491333"/>
          <a:ext cx="775018" cy="19207"/>
        </a:xfrm>
        <a:custGeom>
          <a:avLst/>
          <a:gdLst/>
          <a:ahLst/>
          <a:cxnLst/>
          <a:rect l="0" t="0" r="0" b="0"/>
          <a:pathLst>
            <a:path>
              <a:moveTo>
                <a:pt x="0" y="9603"/>
              </a:moveTo>
              <a:lnTo>
                <a:pt x="775018" y="9603"/>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859764" y="4481561"/>
        <a:ext cx="38750" cy="38750"/>
      </dsp:txXfrm>
    </dsp:sp>
    <dsp:sp modelId="{C2CAE8DB-3E8E-4DF0-ABDD-98229FE42E7C}">
      <dsp:nvSpPr>
        <dsp:cNvPr id="0" name=""/>
        <dsp:cNvSpPr/>
      </dsp:nvSpPr>
      <dsp:spPr>
        <a:xfrm>
          <a:off x="3100433" y="4542429"/>
          <a:ext cx="1106463" cy="55323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solidFill>
                <a:schemeClr val="tx1"/>
              </a:solidFill>
            </a:rPr>
            <a:t>Por conveniencia</a:t>
          </a:r>
        </a:p>
      </dsp:txBody>
      <dsp:txXfrm>
        <a:off x="3116637" y="4558633"/>
        <a:ext cx="1074055" cy="5208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36F07-7EE0-44CC-BA2B-B7E635C694FF}" type="datetimeFigureOut">
              <a:rPr lang="es-ES" smtClean="0"/>
              <a:t>14/05/2018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FF55B-49C3-4DDA-AB40-770B85DBD643}" type="slidenum">
              <a:rPr lang="es-ES" smtClean="0"/>
              <a:t>‹Nº›</a:t>
            </a:fld>
            <a:endParaRPr lang="es-ES"/>
          </a:p>
        </p:txBody>
      </p:sp>
    </p:spTree>
    <p:extLst>
      <p:ext uri="{BB962C8B-B14F-4D97-AF65-F5344CB8AC3E}">
        <p14:creationId xmlns:p14="http://schemas.microsoft.com/office/powerpoint/2010/main" val="374837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0AFF55B-49C3-4DDA-AB40-770B85DBD643}" type="slidenum">
              <a:rPr lang="es-ES" smtClean="0"/>
              <a:t>3</a:t>
            </a:fld>
            <a:endParaRPr lang="es-ES"/>
          </a:p>
        </p:txBody>
      </p:sp>
    </p:spTree>
    <p:extLst>
      <p:ext uri="{BB962C8B-B14F-4D97-AF65-F5344CB8AC3E}">
        <p14:creationId xmlns:p14="http://schemas.microsoft.com/office/powerpoint/2010/main" val="415166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0AFF55B-49C3-4DDA-AB40-770B85DBD643}" type="slidenum">
              <a:rPr lang="es-ES" smtClean="0"/>
              <a:t>5</a:t>
            </a:fld>
            <a:endParaRPr lang="es-ES"/>
          </a:p>
        </p:txBody>
      </p:sp>
    </p:spTree>
    <p:extLst>
      <p:ext uri="{BB962C8B-B14F-4D97-AF65-F5344CB8AC3E}">
        <p14:creationId xmlns:p14="http://schemas.microsoft.com/office/powerpoint/2010/main" val="28758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E2CFA72D-1AA9-4077-BCA7-A2EE964F05F1}" type="slidenum">
              <a:rPr lang="es-ES" smtClean="0"/>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E2CFA72D-1AA9-4077-BCA7-A2EE964F05F1}"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CFA72D-1AA9-4077-BCA7-A2EE964F05F1}" type="slidenum">
              <a:rPr lang="es-ES" smtClean="0"/>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D85E153-113A-407D-8A11-6CA5BF751D8F}" type="datetimeFigureOut">
              <a:rPr lang="es-ES" smtClean="0"/>
              <a:t>14/05/2018</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E2CFA72D-1AA9-4077-BCA7-A2EE964F05F1}" type="slidenum">
              <a:rPr lang="es-ES" smtClean="0"/>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D85E153-113A-407D-8A11-6CA5BF751D8F}" type="datetimeFigureOut">
              <a:rPr lang="es-ES" smtClean="0"/>
              <a:t>14/05/2018</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CFA72D-1AA9-4077-BCA7-A2EE964F05F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95176" y="2348880"/>
            <a:ext cx="7175351" cy="3600400"/>
          </a:xfrm>
        </p:spPr>
        <p:txBody>
          <a:bodyPr>
            <a:noAutofit/>
          </a:bodyPr>
          <a:lstStyle/>
          <a:p>
            <a:pPr marL="182880" indent="0" algn="ctr">
              <a:buNone/>
            </a:pPr>
            <a:r>
              <a:rPr lang="es-EC" sz="1800" b="1" dirty="0">
                <a:solidFill>
                  <a:schemeClr val="tx1"/>
                </a:solidFill>
                <a:effectLst/>
                <a:latin typeface="Calibri" pitchFamily="34" charset="0"/>
                <a:cs typeface="Calibri" pitchFamily="34" charset="0"/>
              </a:rPr>
              <a:t>DEPARTAMENTO DE </a:t>
            </a:r>
            <a:r>
              <a:rPr lang="es-ES" sz="1800" b="1" dirty="0">
                <a:solidFill>
                  <a:schemeClr val="tx1"/>
                </a:solidFill>
                <a:effectLst/>
                <a:latin typeface="Calibri" pitchFamily="34" charset="0"/>
                <a:cs typeface="Calibri" pitchFamily="34" charset="0"/>
              </a:rPr>
              <a:t>CIENCIAS ECONÓMICAS, ADMINISTRATIVAS Y DEL COMERCIO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 </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CARRERA DE INGENIERÍA EN </a:t>
            </a:r>
            <a:r>
              <a:rPr lang="es-EC" sz="1800" b="1" dirty="0" smtClean="0">
                <a:solidFill>
                  <a:schemeClr val="tx1"/>
                </a:solidFill>
                <a:effectLst/>
                <a:latin typeface="Calibri" pitchFamily="34" charset="0"/>
                <a:cs typeface="Calibri" pitchFamily="34" charset="0"/>
              </a:rPr>
              <a:t>MERCADOTECNIA</a:t>
            </a:r>
            <a:br>
              <a:rPr lang="es-EC" sz="1800" b="1" dirty="0" smtClean="0">
                <a:solidFill>
                  <a:schemeClr val="tx1"/>
                </a:solidFill>
                <a:effectLst/>
                <a:latin typeface="Calibri" pitchFamily="34" charset="0"/>
                <a:cs typeface="Calibri" pitchFamily="34" charset="0"/>
              </a:rPr>
            </a:br>
            <a:r>
              <a:rPr lang="es-EC" sz="1800" b="1" dirty="0">
                <a:solidFill>
                  <a:schemeClr val="tx1"/>
                </a:solidFill>
                <a:latin typeface="Calibri" pitchFamily="34" charset="0"/>
                <a:cs typeface="Calibri" pitchFamily="34" charset="0"/>
              </a:rPr>
              <a:t/>
            </a:r>
            <a:br>
              <a:rPr lang="es-EC" sz="1800" b="1" dirty="0">
                <a:solidFill>
                  <a:schemeClr val="tx1"/>
                </a:solidFill>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
            </a:r>
            <a:br>
              <a:rPr lang="es-EC" sz="1800" b="1" dirty="0">
                <a:solidFill>
                  <a:schemeClr val="tx1"/>
                </a:solidFill>
                <a:effectLst/>
                <a:latin typeface="Calibri" pitchFamily="34" charset="0"/>
                <a:cs typeface="Calibri" pitchFamily="34" charset="0"/>
              </a:rPr>
            </a:br>
            <a:r>
              <a:rPr lang="es-EC" sz="1800" b="1" dirty="0">
                <a:solidFill>
                  <a:schemeClr val="tx1"/>
                </a:solidFill>
                <a:latin typeface="Calibri" pitchFamily="34" charset="0"/>
                <a:cs typeface="Calibri" pitchFamily="34" charset="0"/>
              </a:rPr>
              <a:t/>
            </a:r>
            <a:br>
              <a:rPr lang="es-EC" sz="1800" b="1" dirty="0">
                <a:solidFill>
                  <a:schemeClr val="tx1"/>
                </a:solidFill>
                <a:latin typeface="Calibri" pitchFamily="34" charset="0"/>
                <a:cs typeface="Calibri" pitchFamily="34" charset="0"/>
              </a:rPr>
            </a:br>
            <a:r>
              <a:rPr lang="es-ES" sz="1800" b="1" dirty="0">
                <a:solidFill>
                  <a:schemeClr val="tx1"/>
                </a:solidFill>
                <a:effectLst/>
                <a:latin typeface="Calibri" pitchFamily="34" charset="0"/>
                <a:cs typeface="Calibri" pitchFamily="34" charset="0"/>
              </a:rPr>
              <a:t>“Estudio comparativo de la influencia de las redes sociales en las ventas de food truck en el DMQ y Valles.</a:t>
            </a:r>
            <a:r>
              <a:rPr lang="es-EC" sz="1800" b="1" dirty="0">
                <a:solidFill>
                  <a:schemeClr val="tx1"/>
                </a:solidFill>
                <a:effectLst/>
                <a:latin typeface="Calibri" pitchFamily="34" charset="0"/>
                <a:cs typeface="Calibri" pitchFamily="34" charset="0"/>
              </a:rPr>
              <a:t>”</a:t>
            </a:r>
            <a:br>
              <a:rPr lang="es-EC" sz="1800" b="1" dirty="0">
                <a:solidFill>
                  <a:schemeClr val="tx1"/>
                </a:solidFill>
                <a:effectLst/>
                <a:latin typeface="Calibri" pitchFamily="34" charset="0"/>
                <a:cs typeface="Calibri" pitchFamily="34" charset="0"/>
              </a:rPr>
            </a:b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smtClean="0">
                <a:solidFill>
                  <a:schemeClr val="tx1"/>
                </a:solidFill>
                <a:effectLst/>
                <a:latin typeface="Calibri" pitchFamily="34" charset="0"/>
                <a:cs typeface="Calibri" pitchFamily="34" charset="0"/>
              </a:rPr>
              <a:t>AUTORA: </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S" sz="1800" b="1" dirty="0" smtClean="0">
                <a:solidFill>
                  <a:schemeClr val="tx1"/>
                </a:solidFill>
                <a:effectLst/>
                <a:latin typeface="Calibri" pitchFamily="34" charset="0"/>
                <a:cs typeface="Calibri" pitchFamily="34" charset="0"/>
              </a:rPr>
              <a:t>VALDIVIESO CHÉVEZ, GRACE DANIELA</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 </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DIRECTOR: </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ING. MANTILLA VARGAS, ALFREDO FARID</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 </a:t>
            </a:r>
            <a:r>
              <a:rPr lang="es-ES" sz="1800" b="1" dirty="0">
                <a:solidFill>
                  <a:schemeClr val="tx1"/>
                </a:solidFill>
                <a:effectLst/>
                <a:latin typeface="Calibri" pitchFamily="34" charset="0"/>
                <a:cs typeface="Calibri" pitchFamily="34" charset="0"/>
              </a:rPr>
              <a:t/>
            </a:r>
            <a:br>
              <a:rPr lang="es-ES" sz="1800" b="1" dirty="0">
                <a:solidFill>
                  <a:schemeClr val="tx1"/>
                </a:solidFill>
                <a:effectLst/>
                <a:latin typeface="Calibri" pitchFamily="34" charset="0"/>
                <a:cs typeface="Calibri" pitchFamily="34" charset="0"/>
              </a:rPr>
            </a:br>
            <a:r>
              <a:rPr lang="es-EC" sz="1800" b="1" dirty="0">
                <a:solidFill>
                  <a:schemeClr val="tx1"/>
                </a:solidFill>
                <a:effectLst/>
                <a:latin typeface="Calibri" pitchFamily="34" charset="0"/>
                <a:cs typeface="Calibri" pitchFamily="34" charset="0"/>
              </a:rPr>
              <a:t>SANGOLQUI -  </a:t>
            </a:r>
            <a:r>
              <a:rPr lang="es-EC" sz="1800" b="1" dirty="0" smtClean="0">
                <a:solidFill>
                  <a:schemeClr val="tx1"/>
                </a:solidFill>
                <a:effectLst/>
                <a:latin typeface="Calibri" pitchFamily="34" charset="0"/>
                <a:cs typeface="Calibri" pitchFamily="34" charset="0"/>
              </a:rPr>
              <a:t>2018</a:t>
            </a:r>
            <a:endParaRPr lang="es-ES" sz="1500" b="1" dirty="0"/>
          </a:p>
        </p:txBody>
      </p:sp>
      <p:pic>
        <p:nvPicPr>
          <p:cNvPr id="6" name="5 Imagen" descr="Descripción: http://ciencia.espe.edu.ec/wp-content/uploads/2014/01/LOGO-PRINCIP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32" y="260648"/>
            <a:ext cx="7560840" cy="1008112"/>
          </a:xfrm>
          <a:prstGeom prst="rect">
            <a:avLst/>
          </a:prstGeom>
          <a:noFill/>
          <a:ln>
            <a:noFill/>
          </a:ln>
        </p:spPr>
      </p:pic>
    </p:spTree>
    <p:extLst>
      <p:ext uri="{BB962C8B-B14F-4D97-AF65-F5344CB8AC3E}">
        <p14:creationId xmlns:p14="http://schemas.microsoft.com/office/powerpoint/2010/main" val="199486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Univariado</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21242828"/>
              </p:ext>
            </p:extLst>
          </p:nvPr>
        </p:nvGraphicFramePr>
        <p:xfrm>
          <a:off x="611560" y="1556792"/>
          <a:ext cx="8064895" cy="1828800"/>
        </p:xfrm>
        <a:graphic>
          <a:graphicData uri="http://schemas.openxmlformats.org/drawingml/2006/table">
            <a:tbl>
              <a:tblPr firstRow="1" firstCol="1" bandRow="1">
                <a:tableStyleId>{5C22544A-7EE6-4342-B048-85BDC9FD1C3A}</a:tableStyleId>
              </a:tblPr>
              <a:tblGrid>
                <a:gridCol w="1393764"/>
                <a:gridCol w="2269259"/>
                <a:gridCol w="2200936"/>
                <a:gridCol w="2200936"/>
              </a:tblGrid>
              <a:tr h="290519">
                <a:tc gridSpan="4">
                  <a:txBody>
                    <a:bodyPr/>
                    <a:lstStyle/>
                    <a:p>
                      <a:pPr indent="180340" algn="l">
                        <a:lnSpc>
                          <a:spcPct val="150000"/>
                        </a:lnSpc>
                        <a:spcAft>
                          <a:spcPts val="0"/>
                        </a:spcAft>
                      </a:pPr>
                      <a:r>
                        <a:rPr lang="es-ES" sz="1600" dirty="0">
                          <a:solidFill>
                            <a:schemeClr val="tx1"/>
                          </a:solidFill>
                          <a:effectLst/>
                        </a:rPr>
                        <a:t>Usted utiliza alguna red social para promocionar su negocio</a:t>
                      </a:r>
                      <a:endParaRPr lang="es-ES" sz="2000" dirty="0">
                        <a:solidFill>
                          <a:schemeClr val="tx1"/>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290519">
                <a:tc>
                  <a:txBody>
                    <a:bodyPr/>
                    <a:lstStyle/>
                    <a:p>
                      <a:pPr indent="180340" algn="l">
                        <a:lnSpc>
                          <a:spcPct val="150000"/>
                        </a:lnSpc>
                        <a:spcAft>
                          <a:spcPts val="0"/>
                        </a:spcAft>
                      </a:pPr>
                      <a:r>
                        <a:rPr lang="es-ES" sz="1600" dirty="0">
                          <a:solidFill>
                            <a:schemeClr val="tx1"/>
                          </a:solidFill>
                          <a:effectLst/>
                        </a:rPr>
                        <a:t> </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Frecuencia</a:t>
                      </a:r>
                      <a:endParaRPr lang="es-ES" sz="20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Porcentaje</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Porcentaje válido</a:t>
                      </a:r>
                      <a:endParaRPr lang="es-ES" sz="2000" dirty="0">
                        <a:solidFill>
                          <a:schemeClr val="tx1"/>
                        </a:solidFill>
                        <a:effectLst/>
                        <a:latin typeface="Calibri"/>
                        <a:ea typeface="Calibri"/>
                        <a:cs typeface="Times New Roman"/>
                      </a:endParaRPr>
                    </a:p>
                  </a:txBody>
                  <a:tcPr marL="68580" marR="68580" marT="0" marB="0"/>
                </a:tc>
              </a:tr>
              <a:tr h="290519">
                <a:tc>
                  <a:txBody>
                    <a:bodyPr/>
                    <a:lstStyle/>
                    <a:p>
                      <a:pPr indent="180340" algn="just">
                        <a:lnSpc>
                          <a:spcPct val="150000"/>
                        </a:lnSpc>
                        <a:spcAft>
                          <a:spcPts val="0"/>
                        </a:spcAft>
                      </a:pPr>
                      <a:r>
                        <a:rPr lang="es-ES" sz="1600" dirty="0">
                          <a:solidFill>
                            <a:schemeClr val="tx1"/>
                          </a:solidFill>
                          <a:effectLst/>
                        </a:rPr>
                        <a:t>Si</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223</a:t>
                      </a:r>
                      <a:endParaRPr lang="es-ES" sz="20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96,1</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96,1</a:t>
                      </a:r>
                      <a:endParaRPr lang="es-ES" sz="2000" dirty="0">
                        <a:solidFill>
                          <a:schemeClr val="tx1"/>
                        </a:solidFill>
                        <a:effectLst/>
                        <a:latin typeface="Calibri"/>
                        <a:ea typeface="Calibri"/>
                        <a:cs typeface="Times New Roman"/>
                      </a:endParaRPr>
                    </a:p>
                  </a:txBody>
                  <a:tcPr marL="68580" marR="68580" marT="0" marB="0"/>
                </a:tc>
              </a:tr>
              <a:tr h="290519">
                <a:tc>
                  <a:txBody>
                    <a:bodyPr/>
                    <a:lstStyle/>
                    <a:p>
                      <a:pPr indent="180340" algn="just">
                        <a:lnSpc>
                          <a:spcPct val="150000"/>
                        </a:lnSpc>
                        <a:spcAft>
                          <a:spcPts val="0"/>
                        </a:spcAft>
                      </a:pPr>
                      <a:r>
                        <a:rPr lang="es-ES" sz="1600" dirty="0">
                          <a:solidFill>
                            <a:schemeClr val="tx1"/>
                          </a:solidFill>
                          <a:effectLst/>
                        </a:rPr>
                        <a:t>No</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9</a:t>
                      </a:r>
                      <a:endParaRPr lang="es-ES" sz="20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3,9</a:t>
                      </a:r>
                      <a:endParaRPr lang="es-ES" sz="20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3,9</a:t>
                      </a:r>
                      <a:endParaRPr lang="es-ES" sz="2000" dirty="0">
                        <a:solidFill>
                          <a:schemeClr val="tx1"/>
                        </a:solidFill>
                        <a:effectLst/>
                        <a:latin typeface="Calibri"/>
                        <a:ea typeface="Calibri"/>
                        <a:cs typeface="Times New Roman"/>
                      </a:endParaRPr>
                    </a:p>
                  </a:txBody>
                  <a:tcPr marL="68580" marR="68580" marT="0" marB="0"/>
                </a:tc>
              </a:tr>
              <a:tr h="290519">
                <a:tc>
                  <a:txBody>
                    <a:bodyPr/>
                    <a:lstStyle/>
                    <a:p>
                      <a:pPr indent="180340" algn="just">
                        <a:lnSpc>
                          <a:spcPct val="150000"/>
                        </a:lnSpc>
                        <a:spcAft>
                          <a:spcPts val="0"/>
                        </a:spcAft>
                      </a:pPr>
                      <a:r>
                        <a:rPr lang="es-ES" sz="1600" dirty="0">
                          <a:solidFill>
                            <a:schemeClr val="tx1"/>
                          </a:solidFill>
                          <a:effectLst/>
                        </a:rPr>
                        <a:t>Total</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232</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100</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100</a:t>
                      </a:r>
                      <a:endParaRPr lang="es-ES" sz="2000" dirty="0">
                        <a:solidFill>
                          <a:schemeClr val="tx1"/>
                        </a:solidFill>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29000"/>
            <a:ext cx="4231263" cy="3146087"/>
          </a:xfrm>
          <a:prstGeom prst="rect">
            <a:avLst/>
          </a:prstGeom>
          <a:noFill/>
          <a:ln>
            <a:noFill/>
          </a:ln>
        </p:spPr>
      </p:pic>
      <p:sp>
        <p:nvSpPr>
          <p:cNvPr id="6" name="5 Elipse"/>
          <p:cNvSpPr/>
          <p:nvPr/>
        </p:nvSpPr>
        <p:spPr>
          <a:xfrm>
            <a:off x="4355976" y="2276872"/>
            <a:ext cx="576064" cy="407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descr="Resultado de imagen para redes sociales influyen en las comp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37912"/>
            <a:ext cx="3809999" cy="2706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324777173"/>
              </p:ext>
            </p:extLst>
          </p:nvPr>
        </p:nvGraphicFramePr>
        <p:xfrm>
          <a:off x="251520" y="348640"/>
          <a:ext cx="6551747" cy="2560320"/>
        </p:xfrm>
        <a:graphic>
          <a:graphicData uri="http://schemas.openxmlformats.org/drawingml/2006/table">
            <a:tbl>
              <a:tblPr firstRow="1" firstCol="1" bandRow="1">
                <a:tableStyleId>{5C22544A-7EE6-4342-B048-85BDC9FD1C3A}</a:tableStyleId>
              </a:tblPr>
              <a:tblGrid>
                <a:gridCol w="1407222"/>
                <a:gridCol w="1750087"/>
                <a:gridCol w="1696441"/>
                <a:gridCol w="1697997"/>
              </a:tblGrid>
              <a:tr h="289973">
                <a:tc gridSpan="4">
                  <a:txBody>
                    <a:bodyPr/>
                    <a:lstStyle/>
                    <a:p>
                      <a:pPr indent="180340" algn="ctr">
                        <a:lnSpc>
                          <a:spcPct val="150000"/>
                        </a:lnSpc>
                        <a:spcAft>
                          <a:spcPts val="0"/>
                        </a:spcAft>
                      </a:pPr>
                      <a:r>
                        <a:rPr lang="es-ES" sz="1600" dirty="0">
                          <a:solidFill>
                            <a:schemeClr val="tx1"/>
                          </a:solidFill>
                          <a:effectLst/>
                        </a:rPr>
                        <a:t>Cree que estar presente en redes sociales tiene influencia para que el cliente realice una compra</a:t>
                      </a:r>
                      <a:endParaRPr lang="es-ES" sz="1600" dirty="0">
                        <a:solidFill>
                          <a:schemeClr val="tx1"/>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289973">
                <a:tc>
                  <a:txBody>
                    <a:bodyPr/>
                    <a:lstStyle/>
                    <a:p>
                      <a:pPr indent="180340" algn="l">
                        <a:lnSpc>
                          <a:spcPct val="150000"/>
                        </a:lnSpc>
                        <a:spcAft>
                          <a:spcPts val="0"/>
                        </a:spcAft>
                      </a:pPr>
                      <a:r>
                        <a:rPr lang="es-ES" sz="1600">
                          <a:solidFill>
                            <a:schemeClr val="tx1"/>
                          </a:solidFill>
                          <a:effectLst/>
                        </a:rPr>
                        <a:t> </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Frecuencia</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Porcentaje</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Porcentaje válido</a:t>
                      </a:r>
                      <a:endParaRPr lang="es-ES" sz="1600">
                        <a:solidFill>
                          <a:schemeClr val="tx1"/>
                        </a:solidFill>
                        <a:effectLst/>
                        <a:latin typeface="Calibri"/>
                        <a:ea typeface="Calibri"/>
                        <a:cs typeface="Times New Roman"/>
                      </a:endParaRPr>
                    </a:p>
                  </a:txBody>
                  <a:tcPr marL="68580" marR="68580" marT="0" marB="0"/>
                </a:tc>
              </a:tr>
              <a:tr h="138683">
                <a:tc>
                  <a:txBody>
                    <a:bodyPr/>
                    <a:lstStyle/>
                    <a:p>
                      <a:pPr indent="180340" algn="just">
                        <a:lnSpc>
                          <a:spcPct val="150000"/>
                        </a:lnSpc>
                        <a:spcAft>
                          <a:spcPts val="0"/>
                        </a:spcAft>
                      </a:pPr>
                      <a:r>
                        <a:rPr lang="es-ES" sz="1600">
                          <a:solidFill>
                            <a:schemeClr val="tx1"/>
                          </a:solidFill>
                          <a:effectLst/>
                        </a:rPr>
                        <a:t>Si</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171</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73,7</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76,7</a:t>
                      </a:r>
                      <a:endParaRPr lang="es-ES" sz="1600">
                        <a:solidFill>
                          <a:schemeClr val="tx1"/>
                        </a:solidFill>
                        <a:effectLst/>
                        <a:latin typeface="Calibri"/>
                        <a:ea typeface="Calibri"/>
                        <a:cs typeface="Times New Roman"/>
                      </a:endParaRPr>
                    </a:p>
                  </a:txBody>
                  <a:tcPr marL="68580" marR="68580" marT="0" marB="0"/>
                </a:tc>
              </a:tr>
              <a:tr h="138683">
                <a:tc>
                  <a:txBody>
                    <a:bodyPr/>
                    <a:lstStyle/>
                    <a:p>
                      <a:pPr indent="180340" algn="just">
                        <a:lnSpc>
                          <a:spcPct val="150000"/>
                        </a:lnSpc>
                        <a:spcAft>
                          <a:spcPts val="0"/>
                        </a:spcAft>
                      </a:pPr>
                      <a:r>
                        <a:rPr lang="es-ES" sz="1600">
                          <a:solidFill>
                            <a:schemeClr val="tx1"/>
                          </a:solidFill>
                          <a:effectLst/>
                        </a:rPr>
                        <a:t>No</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52</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22,4</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a:solidFill>
                            <a:schemeClr val="tx1"/>
                          </a:solidFill>
                          <a:effectLst/>
                        </a:rPr>
                        <a:t>23,3</a:t>
                      </a:r>
                      <a:endParaRPr lang="es-ES" sz="1600">
                        <a:solidFill>
                          <a:schemeClr val="tx1"/>
                        </a:solidFill>
                        <a:effectLst/>
                        <a:latin typeface="Calibri"/>
                        <a:ea typeface="Calibri"/>
                        <a:cs typeface="Times New Roman"/>
                      </a:endParaRPr>
                    </a:p>
                  </a:txBody>
                  <a:tcPr marL="68580" marR="68580" marT="0" marB="0"/>
                </a:tc>
              </a:tr>
              <a:tr h="138683">
                <a:tc>
                  <a:txBody>
                    <a:bodyPr/>
                    <a:lstStyle/>
                    <a:p>
                      <a:pPr indent="180340" algn="just">
                        <a:lnSpc>
                          <a:spcPct val="150000"/>
                        </a:lnSpc>
                        <a:spcAft>
                          <a:spcPts val="0"/>
                        </a:spcAft>
                      </a:pPr>
                      <a:r>
                        <a:rPr lang="es-ES" sz="1600">
                          <a:solidFill>
                            <a:schemeClr val="tx1"/>
                          </a:solidFill>
                          <a:effectLst/>
                        </a:rPr>
                        <a:t>Total</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223</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96,1</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100</a:t>
                      </a:r>
                      <a:endParaRPr lang="es-ES" sz="1600" dirty="0">
                        <a:solidFill>
                          <a:schemeClr val="tx1"/>
                        </a:solidFill>
                        <a:effectLst/>
                        <a:latin typeface="Calibri"/>
                        <a:ea typeface="Calibri"/>
                        <a:cs typeface="Times New Roman"/>
                      </a:endParaRPr>
                    </a:p>
                  </a:txBody>
                  <a:tcPr marL="68580" marR="68580" marT="0" marB="0"/>
                </a:tc>
              </a:tr>
              <a:tr h="138683">
                <a:tc>
                  <a:txBody>
                    <a:bodyPr/>
                    <a:lstStyle/>
                    <a:p>
                      <a:pPr indent="180340" algn="just">
                        <a:lnSpc>
                          <a:spcPct val="150000"/>
                        </a:lnSpc>
                        <a:spcAft>
                          <a:spcPts val="0"/>
                        </a:spcAft>
                      </a:pPr>
                      <a:r>
                        <a:rPr lang="es-ES" sz="1600">
                          <a:solidFill>
                            <a:schemeClr val="tx1"/>
                          </a:solidFill>
                          <a:effectLst/>
                        </a:rPr>
                        <a:t>Sistema</a:t>
                      </a:r>
                      <a:endParaRPr lang="es-ES" sz="160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9</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3,9</a:t>
                      </a:r>
                      <a:endParaRPr lang="es-ES" sz="1600" dirty="0">
                        <a:solidFill>
                          <a:schemeClr val="tx1"/>
                        </a:solidFill>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S" sz="1600" dirty="0">
                          <a:solidFill>
                            <a:schemeClr val="tx1"/>
                          </a:solidFill>
                          <a:effectLst/>
                        </a:rPr>
                        <a:t> </a:t>
                      </a:r>
                      <a:endParaRPr lang="es-ES" sz="1600" dirty="0">
                        <a:solidFill>
                          <a:schemeClr val="tx1"/>
                        </a:solidFill>
                        <a:effectLst/>
                        <a:latin typeface="Calibri"/>
                        <a:ea typeface="Calibri"/>
                        <a:cs typeface="Times New Roman"/>
                      </a:endParaRPr>
                    </a:p>
                  </a:txBody>
                  <a:tcPr marL="68580" marR="68580" marT="0" marB="0"/>
                </a:tc>
              </a:tr>
            </a:tbl>
          </a:graphicData>
        </a:graphic>
      </p:graphicFrame>
      <p:sp>
        <p:nvSpPr>
          <p:cNvPr id="5" name="4 Elipse"/>
          <p:cNvSpPr/>
          <p:nvPr/>
        </p:nvSpPr>
        <p:spPr>
          <a:xfrm>
            <a:off x="3491880" y="1412776"/>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176774" y="3197393"/>
            <a:ext cx="3971290" cy="3179445"/>
          </a:xfrm>
          <a:prstGeom prst="rect">
            <a:avLst/>
          </a:prstGeom>
          <a:noFill/>
          <a:ln>
            <a:noFill/>
          </a:ln>
        </p:spPr>
      </p:pic>
      <p:pic>
        <p:nvPicPr>
          <p:cNvPr id="7170" name="Picture 2" descr="Resultado de imagen para redes sociales influyen en las comp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259" y="3345201"/>
            <a:ext cx="3215619" cy="3054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0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998699"/>
              </p:ext>
            </p:extLst>
          </p:nvPr>
        </p:nvGraphicFramePr>
        <p:xfrm>
          <a:off x="467544" y="476672"/>
          <a:ext cx="6984776" cy="2468880"/>
        </p:xfrm>
        <a:graphic>
          <a:graphicData uri="http://schemas.openxmlformats.org/drawingml/2006/table">
            <a:tbl>
              <a:tblPr firstRow="1" firstCol="1" bandRow="1">
                <a:tableStyleId>{5C22544A-7EE6-4342-B048-85BDC9FD1C3A}</a:tableStyleId>
              </a:tblPr>
              <a:tblGrid>
                <a:gridCol w="2335574"/>
                <a:gridCol w="1580966"/>
                <a:gridCol w="1533696"/>
                <a:gridCol w="1534540"/>
              </a:tblGrid>
              <a:tr h="168237">
                <a:tc gridSpan="4">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Con que propósito usa redes sociales en su negocio</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 </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Frecuencia</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Porcentaje</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Porcentaje válido</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Darse a conocer en el mercado</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49</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21,1</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22</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Ventas</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110</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47,4</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49,3</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Posicionamiento</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44</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19</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19,7</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9396">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Mejorar la percepción del cliente sobre  la marca</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15</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6,5</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6,7</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Todas las anteriores</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5</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solidFill>
                            <a:schemeClr val="tx1"/>
                          </a:solidFill>
                          <a:effectLst/>
                          <a:latin typeface="Times New Roman" panose="02020603050405020304" pitchFamily="18" charset="0"/>
                          <a:cs typeface="Times New Roman" panose="02020603050405020304" pitchFamily="18" charset="0"/>
                        </a:rPr>
                        <a:t>2,2</a:t>
                      </a:r>
                      <a:endParaRPr lang="es-EC"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2,2</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68237">
                <a:tc>
                  <a:txBody>
                    <a:bodyPr/>
                    <a:lstStyle/>
                    <a:p>
                      <a:pPr indent="180340" algn="l">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Total</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223</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96,1</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100</a:t>
                      </a:r>
                      <a:endParaRPr lang="es-EC"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5" name="4 Elipse"/>
          <p:cNvSpPr/>
          <p:nvPr/>
        </p:nvSpPr>
        <p:spPr>
          <a:xfrm>
            <a:off x="4436489" y="1340768"/>
            <a:ext cx="57606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45153" y="2956826"/>
            <a:ext cx="4114165" cy="3425190"/>
          </a:xfrm>
          <a:prstGeom prst="rect">
            <a:avLst/>
          </a:prstGeom>
          <a:noFill/>
          <a:ln>
            <a:noFill/>
          </a:ln>
        </p:spPr>
      </p:pic>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56826"/>
            <a:ext cx="3096344"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400050906"/>
              </p:ext>
            </p:extLst>
          </p:nvPr>
        </p:nvGraphicFramePr>
        <p:xfrm>
          <a:off x="251520" y="260648"/>
          <a:ext cx="7056784" cy="2926080"/>
        </p:xfrm>
        <a:graphic>
          <a:graphicData uri="http://schemas.openxmlformats.org/drawingml/2006/table">
            <a:tbl>
              <a:tblPr firstRow="1" firstCol="1" bandRow="1">
                <a:tableStyleId>{5C22544A-7EE6-4342-B048-85BDC9FD1C3A}</a:tableStyleId>
              </a:tblPr>
              <a:tblGrid>
                <a:gridCol w="2508102"/>
                <a:gridCol w="1930589"/>
                <a:gridCol w="2618093"/>
              </a:tblGrid>
              <a:tr h="180020">
                <a:tc gridSpan="3">
                  <a:txBody>
                    <a:bodyPr/>
                    <a:lstStyle/>
                    <a:p>
                      <a:pPr indent="180340" algn="ctr">
                        <a:lnSpc>
                          <a:spcPct val="150000"/>
                        </a:lnSpc>
                        <a:spcAft>
                          <a:spcPts val="0"/>
                        </a:spcAft>
                      </a:pPr>
                      <a:r>
                        <a:rPr lang="es-ES" sz="1600" dirty="0">
                          <a:solidFill>
                            <a:schemeClr val="tx1"/>
                          </a:solidFill>
                          <a:effectLst/>
                        </a:rPr>
                        <a:t>Cuál es su ingreso mensual neto con redes sociales y sin redes sociales</a:t>
                      </a:r>
                      <a:endParaRPr lang="es-ES" sz="2000" dirty="0">
                        <a:solidFill>
                          <a:schemeClr val="tx1"/>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180020">
                <a:tc>
                  <a:txBody>
                    <a:bodyPr/>
                    <a:lstStyle/>
                    <a:p>
                      <a:pPr algn="ctr"/>
                      <a:endParaRPr lang="es-ES" sz="2000" dirty="0">
                        <a:solidFill>
                          <a:schemeClr val="tx1"/>
                        </a:solidFill>
                        <a:effectLst/>
                        <a:latin typeface="Calibri"/>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Sin Redes Sociales</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a:solidFill>
                            <a:schemeClr val="tx1"/>
                          </a:solidFill>
                          <a:effectLst/>
                        </a:rPr>
                        <a:t>Con Redes Sociales</a:t>
                      </a:r>
                      <a:endParaRPr lang="es-ES" sz="200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Menor o igual a $500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40,1</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17,7</a:t>
                      </a:r>
                      <a:endParaRPr lang="es-ES" sz="2000" dirty="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De $501 a $ 1000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36,2</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34,9</a:t>
                      </a:r>
                      <a:endParaRPr lang="es-ES" sz="2000" dirty="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De $1001 a $ 1500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17,7</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a:solidFill>
                            <a:schemeClr val="tx1"/>
                          </a:solidFill>
                          <a:effectLst/>
                        </a:rPr>
                        <a:t>31,5</a:t>
                      </a:r>
                      <a:endParaRPr lang="es-ES" sz="200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De $1501 a $ 2000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1,3</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10,3</a:t>
                      </a:r>
                      <a:endParaRPr lang="es-ES" sz="2000" dirty="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De $2001 a $ 2500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0,4</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1,3</a:t>
                      </a:r>
                      <a:endParaRPr lang="es-ES" sz="2000" dirty="0">
                        <a:solidFill>
                          <a:schemeClr val="tx1"/>
                        </a:solidFill>
                        <a:effectLst/>
                        <a:latin typeface="Calibri"/>
                        <a:ea typeface="Calibri"/>
                        <a:cs typeface="Times New Roman"/>
                      </a:endParaRPr>
                    </a:p>
                  </a:txBody>
                  <a:tcPr marL="68580" marR="68580" marT="0" marB="0"/>
                </a:tc>
              </a:tr>
              <a:tr h="180020">
                <a:tc>
                  <a:txBody>
                    <a:bodyPr/>
                    <a:lstStyle/>
                    <a:p>
                      <a:pPr indent="180340" algn="ctr">
                        <a:lnSpc>
                          <a:spcPct val="150000"/>
                        </a:lnSpc>
                        <a:spcAft>
                          <a:spcPts val="0"/>
                        </a:spcAft>
                      </a:pPr>
                      <a:r>
                        <a:rPr lang="es-ES" sz="1600">
                          <a:solidFill>
                            <a:schemeClr val="tx1"/>
                          </a:solidFill>
                          <a:effectLst/>
                        </a:rPr>
                        <a:t>De $2501 a $ 3000</a:t>
                      </a:r>
                      <a:endParaRPr lang="es-ES" sz="200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0,4</a:t>
                      </a:r>
                      <a:endParaRPr lang="es-ES" sz="2000"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600" dirty="0">
                          <a:solidFill>
                            <a:schemeClr val="tx1"/>
                          </a:solidFill>
                          <a:effectLst/>
                        </a:rPr>
                        <a:t>0,4</a:t>
                      </a:r>
                      <a:endParaRPr lang="es-ES" sz="20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1324052749"/>
              </p:ext>
            </p:extLst>
          </p:nvPr>
        </p:nvGraphicFramePr>
        <p:xfrm>
          <a:off x="467544" y="2996952"/>
          <a:ext cx="5040560" cy="3718560"/>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descr="Resultado de imagen para ingresos con redes sociales"/>
          <p:cNvPicPr>
            <a:picLocks noChangeAspect="1" noChangeArrowheads="1"/>
          </p:cNvPicPr>
          <p:nvPr/>
        </p:nvPicPr>
        <p:blipFill rotWithShape="1">
          <a:blip r:embed="rId3">
            <a:extLst>
              <a:ext uri="{28A0092B-C50C-407E-A947-70E740481C1C}">
                <a14:useLocalDpi xmlns:a14="http://schemas.microsoft.com/office/drawing/2010/main" val="0"/>
              </a:ext>
            </a:extLst>
          </a:blip>
          <a:srcRect l="18321" t="16653" r="21152" b="22204"/>
          <a:stretch/>
        </p:blipFill>
        <p:spPr bwMode="auto">
          <a:xfrm>
            <a:off x="5549020" y="3356992"/>
            <a:ext cx="3271452" cy="2953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Elipse"/>
          <p:cNvSpPr/>
          <p:nvPr/>
        </p:nvSpPr>
        <p:spPr>
          <a:xfrm>
            <a:off x="3419872" y="908720"/>
            <a:ext cx="72008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5756464" y="1340768"/>
            <a:ext cx="64807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84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20" y="3933056"/>
            <a:ext cx="7771215"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71600" y="476672"/>
            <a:ext cx="2361456" cy="868958"/>
          </a:xfrm>
        </p:spPr>
        <p:txBody>
          <a:bodyPr/>
          <a:lstStyle/>
          <a:p>
            <a:r>
              <a:rPr lang="es-ES" dirty="0" smtClean="0"/>
              <a:t>Crosstab</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894773089"/>
              </p:ext>
            </p:extLst>
          </p:nvPr>
        </p:nvGraphicFramePr>
        <p:xfrm>
          <a:off x="827584" y="1484784"/>
          <a:ext cx="7560840" cy="2560320"/>
        </p:xfrm>
        <a:graphic>
          <a:graphicData uri="http://schemas.openxmlformats.org/drawingml/2006/table">
            <a:tbl>
              <a:tblPr>
                <a:tableStyleId>{5C22544A-7EE6-4342-B048-85BDC9FD1C3A}</a:tableStyleId>
              </a:tblPr>
              <a:tblGrid>
                <a:gridCol w="2377556"/>
                <a:gridCol w="1268030"/>
                <a:gridCol w="2722177"/>
                <a:gridCol w="1193077"/>
              </a:tblGrid>
              <a:tr h="468052">
                <a:tc rowSpan="2" gridSpan="2">
                  <a:txBody>
                    <a:bodyPr/>
                    <a:lstStyle/>
                    <a:p>
                      <a:pPr marL="38100" marR="38100" indent="180340" algn="l">
                        <a:lnSpc>
                          <a:spcPct val="150000"/>
                        </a:lnSpc>
                        <a:spcAft>
                          <a:spcPts val="0"/>
                        </a:spcAft>
                      </a:pPr>
                      <a:r>
                        <a:rPr lang="es-ES" sz="1400" dirty="0">
                          <a:effectLst/>
                          <a:latin typeface="Times New Roman" pitchFamily="18" charset="0"/>
                          <a:cs typeface="Times New Roman" pitchFamily="18" charset="0"/>
                        </a:rPr>
                        <a:t> </a:t>
                      </a:r>
                      <a:endParaRPr lang="es-ES" sz="2000" dirty="0">
                        <a:effectLst/>
                        <a:latin typeface="Times New Roman" pitchFamily="18" charset="0"/>
                        <a:ea typeface="Calibri"/>
                        <a:cs typeface="Times New Roman" pitchFamily="18" charset="0"/>
                      </a:endParaRPr>
                    </a:p>
                  </a:txBody>
                  <a:tcPr marL="0" marR="0" marT="0" marB="0"/>
                </a:tc>
                <a:tc rowSpan="2" hMerge="1">
                  <a:txBody>
                    <a:bodyPr/>
                    <a:lstStyle/>
                    <a:p>
                      <a:endParaRPr lang="es-ES"/>
                    </a:p>
                  </a:txBody>
                  <a:tcPr/>
                </a:tc>
                <a:tc>
                  <a:txBody>
                    <a:bodyPr/>
                    <a:lstStyle/>
                    <a:p>
                      <a:pPr marL="38100" marR="38100" indent="180340" algn="ctr">
                        <a:lnSpc>
                          <a:spcPct val="150000"/>
                        </a:lnSpc>
                        <a:spcAft>
                          <a:spcPts val="0"/>
                        </a:spcAft>
                      </a:pPr>
                      <a:r>
                        <a:rPr lang="es-ES" sz="1400" dirty="0">
                          <a:effectLst/>
                          <a:latin typeface="Times New Roman" pitchFamily="18" charset="0"/>
                          <a:cs typeface="Times New Roman" pitchFamily="18" charset="0"/>
                        </a:rPr>
                        <a:t>Usted utiliza alguna red social para promocionar su negocio</a:t>
                      </a:r>
                      <a:endParaRPr lang="es-ES" sz="2000" dirty="0">
                        <a:effectLst/>
                        <a:latin typeface="Times New Roman" pitchFamily="18" charset="0"/>
                        <a:ea typeface="Calibri"/>
                        <a:cs typeface="Times New Roman" pitchFamily="18" charset="0"/>
                      </a:endParaRPr>
                    </a:p>
                  </a:txBody>
                  <a:tcPr marL="0" marR="0" marT="0" marB="0"/>
                </a:tc>
                <a:tc rowSpan="2">
                  <a:txBody>
                    <a:bodyPr/>
                    <a:lstStyle/>
                    <a:p>
                      <a:pPr marL="38100" marR="38100" indent="180340" algn="ctr">
                        <a:lnSpc>
                          <a:spcPct val="150000"/>
                        </a:lnSpc>
                        <a:spcAft>
                          <a:spcPts val="0"/>
                        </a:spcAft>
                      </a:pPr>
                      <a:r>
                        <a:rPr lang="es-ES" sz="1400">
                          <a:effectLst/>
                          <a:latin typeface="Times New Roman" pitchFamily="18" charset="0"/>
                          <a:cs typeface="Times New Roman" pitchFamily="18" charset="0"/>
                        </a:rPr>
                        <a:t>Total</a:t>
                      </a:r>
                      <a:endParaRPr lang="es-ES" sz="2000">
                        <a:effectLst/>
                        <a:latin typeface="Times New Roman" pitchFamily="18" charset="0"/>
                        <a:ea typeface="Calibri"/>
                        <a:cs typeface="Times New Roman" pitchFamily="18" charset="0"/>
                      </a:endParaRPr>
                    </a:p>
                  </a:txBody>
                  <a:tcPr marL="0" marR="0" marT="0" marB="0"/>
                </a:tc>
              </a:tr>
              <a:tr h="234026">
                <a:tc gridSpan="2" vMerge="1">
                  <a:txBody>
                    <a:bodyPr/>
                    <a:lstStyle/>
                    <a:p>
                      <a:endParaRPr lang="es-ES"/>
                    </a:p>
                  </a:txBody>
                  <a:tcPr/>
                </a:tc>
                <a:tc hMerge="1" vMerge="1">
                  <a:txBody>
                    <a:bodyPr/>
                    <a:lstStyle/>
                    <a:p>
                      <a:endParaRPr lang="es-ES"/>
                    </a:p>
                  </a:txBody>
                  <a:tcPr/>
                </a:tc>
                <a:tc>
                  <a:txBody>
                    <a:bodyPr/>
                    <a:lstStyle/>
                    <a:p>
                      <a:pPr marL="38100" marR="38100" indent="180340" algn="ctr">
                        <a:lnSpc>
                          <a:spcPct val="150000"/>
                        </a:lnSpc>
                        <a:spcAft>
                          <a:spcPts val="0"/>
                        </a:spcAft>
                      </a:pPr>
                      <a:r>
                        <a:rPr lang="es-ES" sz="1400" dirty="0">
                          <a:effectLst/>
                          <a:latin typeface="Times New Roman" pitchFamily="18" charset="0"/>
                          <a:cs typeface="Times New Roman" pitchFamily="18" charset="0"/>
                        </a:rPr>
                        <a:t>Si</a:t>
                      </a:r>
                      <a:endParaRPr lang="es-ES" sz="2000" dirty="0">
                        <a:effectLst/>
                        <a:latin typeface="Times New Roman" pitchFamily="18" charset="0"/>
                        <a:ea typeface="Calibri"/>
                        <a:cs typeface="Times New Roman" pitchFamily="18" charset="0"/>
                      </a:endParaRPr>
                    </a:p>
                  </a:txBody>
                  <a:tcPr marL="0" marR="0" marT="0" marB="0"/>
                </a:tc>
                <a:tc vMerge="1">
                  <a:txBody>
                    <a:bodyPr/>
                    <a:lstStyle/>
                    <a:p>
                      <a:endParaRPr lang="es-ES"/>
                    </a:p>
                  </a:txBody>
                  <a:tcPr/>
                </a:tc>
              </a:tr>
              <a:tr h="234026">
                <a:tc rowSpan="4">
                  <a:txBody>
                    <a:bodyPr/>
                    <a:lstStyle/>
                    <a:p>
                      <a:pPr marL="38100" marR="38100" indent="180340" algn="l">
                        <a:lnSpc>
                          <a:spcPct val="150000"/>
                        </a:lnSpc>
                        <a:spcAft>
                          <a:spcPts val="0"/>
                        </a:spcAft>
                      </a:pPr>
                      <a:r>
                        <a:rPr lang="es-ES" sz="1400" dirty="0">
                          <a:effectLst/>
                          <a:latin typeface="Times New Roman" pitchFamily="18" charset="0"/>
                          <a:cs typeface="Times New Roman" pitchFamily="18" charset="0"/>
                        </a:rPr>
                        <a:t>Que red social utiliza más para promocionar su negocio</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l">
                        <a:lnSpc>
                          <a:spcPct val="150000"/>
                        </a:lnSpc>
                        <a:spcAft>
                          <a:spcPts val="0"/>
                        </a:spcAft>
                      </a:pPr>
                      <a:r>
                        <a:rPr lang="es-ES" sz="1400">
                          <a:effectLst/>
                          <a:latin typeface="Times New Roman" pitchFamily="18" charset="0"/>
                          <a:cs typeface="Times New Roman" pitchFamily="18" charset="0"/>
                        </a:rPr>
                        <a:t>Facebook</a:t>
                      </a:r>
                      <a:endParaRPr lang="es-ES" sz="20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highlight>
                            <a:srgbClr val="00FF00"/>
                          </a:highlight>
                          <a:latin typeface="Times New Roman" pitchFamily="18" charset="0"/>
                          <a:cs typeface="Times New Roman" pitchFamily="18" charset="0"/>
                        </a:rPr>
                        <a:t>143</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a:effectLst/>
                          <a:latin typeface="Times New Roman" pitchFamily="18" charset="0"/>
                          <a:cs typeface="Times New Roman" pitchFamily="18" charset="0"/>
                        </a:rPr>
                        <a:t>143</a:t>
                      </a:r>
                      <a:endParaRPr lang="es-ES" sz="2000">
                        <a:effectLst/>
                        <a:latin typeface="Times New Roman" pitchFamily="18" charset="0"/>
                        <a:ea typeface="Calibri"/>
                        <a:cs typeface="Times New Roman" pitchFamily="18" charset="0"/>
                      </a:endParaRPr>
                    </a:p>
                  </a:txBody>
                  <a:tcPr marL="0" marR="0" marT="0" marB="0" anchor="ctr"/>
                </a:tc>
              </a:tr>
              <a:tr h="234026">
                <a:tc vMerge="1">
                  <a:txBody>
                    <a:bodyPr/>
                    <a:lstStyle/>
                    <a:p>
                      <a:endParaRPr lang="es-ES"/>
                    </a:p>
                  </a:txBody>
                  <a:tcPr/>
                </a:tc>
                <a:tc>
                  <a:txBody>
                    <a:bodyPr/>
                    <a:lstStyle/>
                    <a:p>
                      <a:pPr marL="38100" marR="38100" indent="180340" algn="l">
                        <a:lnSpc>
                          <a:spcPct val="150000"/>
                        </a:lnSpc>
                        <a:spcAft>
                          <a:spcPts val="0"/>
                        </a:spcAft>
                      </a:pPr>
                      <a:r>
                        <a:rPr lang="es-ES" sz="1400">
                          <a:effectLst/>
                          <a:latin typeface="Times New Roman" pitchFamily="18" charset="0"/>
                          <a:cs typeface="Times New Roman" pitchFamily="18" charset="0"/>
                        </a:rPr>
                        <a:t>Whatsapp</a:t>
                      </a:r>
                      <a:endParaRPr lang="es-ES" sz="20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6</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a:effectLst/>
                          <a:latin typeface="Times New Roman" pitchFamily="18" charset="0"/>
                          <a:cs typeface="Times New Roman" pitchFamily="18" charset="0"/>
                        </a:rPr>
                        <a:t>6</a:t>
                      </a:r>
                      <a:endParaRPr lang="es-ES" sz="2000">
                        <a:effectLst/>
                        <a:latin typeface="Times New Roman" pitchFamily="18" charset="0"/>
                        <a:ea typeface="Calibri"/>
                        <a:cs typeface="Times New Roman" pitchFamily="18" charset="0"/>
                      </a:endParaRPr>
                    </a:p>
                  </a:txBody>
                  <a:tcPr marL="0" marR="0" marT="0" marB="0" anchor="ctr"/>
                </a:tc>
              </a:tr>
              <a:tr h="234026">
                <a:tc vMerge="1">
                  <a:txBody>
                    <a:bodyPr/>
                    <a:lstStyle/>
                    <a:p>
                      <a:endParaRPr lang="es-ES"/>
                    </a:p>
                  </a:txBody>
                  <a:tcPr/>
                </a:tc>
                <a:tc>
                  <a:txBody>
                    <a:bodyPr/>
                    <a:lstStyle/>
                    <a:p>
                      <a:pPr marL="38100" marR="38100" indent="180340" algn="l">
                        <a:lnSpc>
                          <a:spcPct val="150000"/>
                        </a:lnSpc>
                        <a:spcAft>
                          <a:spcPts val="0"/>
                        </a:spcAft>
                      </a:pPr>
                      <a:r>
                        <a:rPr lang="es-ES" sz="1400">
                          <a:effectLst/>
                          <a:latin typeface="Times New Roman" pitchFamily="18" charset="0"/>
                          <a:cs typeface="Times New Roman" pitchFamily="18" charset="0"/>
                        </a:rPr>
                        <a:t>Twitter</a:t>
                      </a:r>
                      <a:endParaRPr lang="es-ES" sz="20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1</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1</a:t>
                      </a:r>
                      <a:endParaRPr lang="es-ES" sz="2000" dirty="0">
                        <a:effectLst/>
                        <a:latin typeface="Times New Roman" pitchFamily="18" charset="0"/>
                        <a:ea typeface="Calibri"/>
                        <a:cs typeface="Times New Roman" pitchFamily="18" charset="0"/>
                      </a:endParaRPr>
                    </a:p>
                  </a:txBody>
                  <a:tcPr marL="0" marR="0" marT="0" marB="0" anchor="ctr"/>
                </a:tc>
              </a:tr>
              <a:tr h="234026">
                <a:tc vMerge="1">
                  <a:txBody>
                    <a:bodyPr/>
                    <a:lstStyle/>
                    <a:p>
                      <a:endParaRPr lang="es-ES"/>
                    </a:p>
                  </a:txBody>
                  <a:tcPr/>
                </a:tc>
                <a:tc>
                  <a:txBody>
                    <a:bodyPr/>
                    <a:lstStyle/>
                    <a:p>
                      <a:pPr marL="38100" marR="38100" indent="180340" algn="l">
                        <a:lnSpc>
                          <a:spcPct val="150000"/>
                        </a:lnSpc>
                        <a:spcAft>
                          <a:spcPts val="0"/>
                        </a:spcAft>
                      </a:pPr>
                      <a:r>
                        <a:rPr lang="es-ES" sz="1400">
                          <a:effectLst/>
                          <a:latin typeface="Times New Roman" pitchFamily="18" charset="0"/>
                          <a:cs typeface="Times New Roman" pitchFamily="18" charset="0"/>
                        </a:rPr>
                        <a:t>Instagram</a:t>
                      </a:r>
                      <a:endParaRPr lang="es-ES" sz="20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73</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73</a:t>
                      </a:r>
                      <a:endParaRPr lang="es-ES" sz="2000" dirty="0">
                        <a:effectLst/>
                        <a:latin typeface="Times New Roman" pitchFamily="18" charset="0"/>
                        <a:ea typeface="Calibri"/>
                        <a:cs typeface="Times New Roman" pitchFamily="18" charset="0"/>
                      </a:endParaRPr>
                    </a:p>
                  </a:txBody>
                  <a:tcPr marL="0" marR="0" marT="0" marB="0" anchor="ctr"/>
                </a:tc>
              </a:tr>
              <a:tr h="234026">
                <a:tc gridSpan="2">
                  <a:txBody>
                    <a:bodyPr/>
                    <a:lstStyle/>
                    <a:p>
                      <a:pPr marL="38100" marR="38100" indent="180340" algn="l">
                        <a:lnSpc>
                          <a:spcPct val="150000"/>
                        </a:lnSpc>
                        <a:spcAft>
                          <a:spcPts val="0"/>
                        </a:spcAft>
                      </a:pPr>
                      <a:r>
                        <a:rPr lang="es-ES" sz="1400" dirty="0">
                          <a:effectLst/>
                          <a:latin typeface="Times New Roman" pitchFamily="18" charset="0"/>
                          <a:cs typeface="Times New Roman" pitchFamily="18" charset="0"/>
                        </a:rPr>
                        <a:t>Total</a:t>
                      </a:r>
                      <a:endParaRPr lang="es-ES" sz="2000" dirty="0">
                        <a:effectLst/>
                        <a:latin typeface="Times New Roman" pitchFamily="18" charset="0"/>
                        <a:ea typeface="Calibri"/>
                        <a:cs typeface="Times New Roman" pitchFamily="18" charset="0"/>
                      </a:endParaRPr>
                    </a:p>
                  </a:txBody>
                  <a:tcPr marL="0" marR="0" marT="0" marB="0" anchor="ctr"/>
                </a:tc>
                <a:tc hMerge="1">
                  <a:txBody>
                    <a:bodyPr/>
                    <a:lstStyle/>
                    <a:p>
                      <a:endParaRPr lang="es-ES"/>
                    </a:p>
                  </a:txBody>
                  <a:tcP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223</a:t>
                      </a:r>
                      <a:endParaRPr lang="es-ES" sz="20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400" dirty="0">
                          <a:effectLst/>
                          <a:latin typeface="Times New Roman" pitchFamily="18" charset="0"/>
                          <a:cs typeface="Times New Roman" pitchFamily="18" charset="0"/>
                        </a:rPr>
                        <a:t>223</a:t>
                      </a:r>
                      <a:endParaRPr lang="es-ES" sz="2000" dirty="0">
                        <a:effectLst/>
                        <a:latin typeface="Times New Roman" pitchFamily="18" charset="0"/>
                        <a:ea typeface="Calibri"/>
                        <a:cs typeface="Times New Roman" pitchFamily="18" charset="0"/>
                      </a:endParaRPr>
                    </a:p>
                  </a:txBody>
                  <a:tcPr marL="0" marR="0" marT="0" marB="0" anchor="ctr"/>
                </a:tc>
              </a:tr>
            </a:tbl>
          </a:graphicData>
        </a:graphic>
      </p:graphicFrame>
      <p:sp>
        <p:nvSpPr>
          <p:cNvPr id="5" name="4 Elipse"/>
          <p:cNvSpPr/>
          <p:nvPr/>
        </p:nvSpPr>
        <p:spPr>
          <a:xfrm>
            <a:off x="6660232" y="2276872"/>
            <a:ext cx="57606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280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1497360" cy="724942"/>
          </a:xfrm>
        </p:spPr>
        <p:txBody>
          <a:bodyPr>
            <a:normAutofit fontScale="90000"/>
          </a:bodyPr>
          <a:lstStyle/>
          <a:p>
            <a:r>
              <a:rPr lang="es-ES" dirty="0" smtClean="0"/>
              <a:t>Anova </a:t>
            </a:r>
            <a:endParaRPr lang="es-ES" dirty="0"/>
          </a:p>
        </p:txBody>
      </p:sp>
      <p:sp>
        <p:nvSpPr>
          <p:cNvPr id="3" name="2 Marcador de contenido"/>
          <p:cNvSpPr>
            <a:spLocks noGrp="1"/>
          </p:cNvSpPr>
          <p:nvPr>
            <p:ph sz="quarter" idx="1"/>
          </p:nvPr>
        </p:nvSpPr>
        <p:spPr>
          <a:xfrm>
            <a:off x="899592" y="1196752"/>
            <a:ext cx="7762056" cy="1549152"/>
          </a:xfrm>
        </p:spPr>
        <p:txBody>
          <a:bodyPr>
            <a:normAutofit fontScale="70000" lnSpcReduction="20000"/>
          </a:bodyPr>
          <a:lstStyle/>
          <a:p>
            <a:r>
              <a:rPr lang="es-ES" dirty="0"/>
              <a:t>Ho: si existe relación entre Indique cual es el ingreso neto mensual de su negocio y el grado en que las redes sociales han mejorado las ventas, si es mayor al 5% rechazo Ho</a:t>
            </a:r>
          </a:p>
          <a:p>
            <a:endParaRPr lang="es-ES" dirty="0"/>
          </a:p>
          <a:p>
            <a:r>
              <a:rPr lang="es-ES" dirty="0"/>
              <a:t>H1: no existe relación entre Indique cual es el ingreso neto mensual de su negocio y el grado en que las redes sociales han mejorado las ventas, si es menor al 5% acepto H1</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339024760"/>
              </p:ext>
            </p:extLst>
          </p:nvPr>
        </p:nvGraphicFramePr>
        <p:xfrm>
          <a:off x="467545" y="2780930"/>
          <a:ext cx="4392487" cy="3528391"/>
        </p:xfrm>
        <a:graphic>
          <a:graphicData uri="http://schemas.openxmlformats.org/drawingml/2006/table">
            <a:tbl>
              <a:tblPr>
                <a:tableStyleId>{5C22544A-7EE6-4342-B048-85BDC9FD1C3A}</a:tableStyleId>
              </a:tblPr>
              <a:tblGrid>
                <a:gridCol w="786607"/>
                <a:gridCol w="888240"/>
                <a:gridCol w="609800"/>
                <a:gridCol w="888240"/>
                <a:gridCol w="609800"/>
                <a:gridCol w="609800"/>
              </a:tblGrid>
              <a:tr h="533612">
                <a:tc gridSpan="6">
                  <a:txBody>
                    <a:bodyPr/>
                    <a:lstStyle/>
                    <a:p>
                      <a:pPr marL="38100" marR="38100" indent="180340" algn="l">
                        <a:lnSpc>
                          <a:spcPct val="150000"/>
                        </a:lnSpc>
                        <a:spcAft>
                          <a:spcPts val="0"/>
                        </a:spcAft>
                      </a:pPr>
                      <a:r>
                        <a:rPr lang="es-ES" sz="1200" dirty="0">
                          <a:effectLst/>
                          <a:latin typeface="Times New Roman" pitchFamily="18" charset="0"/>
                          <a:cs typeface="Times New Roman" pitchFamily="18" charset="0"/>
                        </a:rPr>
                        <a:t>Indique cual es el ingreso neto mensual de su negocio</a:t>
                      </a:r>
                      <a:endParaRPr lang="es-ES" sz="1200" dirty="0">
                        <a:effectLst/>
                        <a:latin typeface="Times New Roman" pitchFamily="18" charset="0"/>
                        <a:ea typeface="Calibri"/>
                        <a:cs typeface="Times New Roman" pitchFamily="18"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067223">
                <a:tc>
                  <a:txBody>
                    <a:bodyPr/>
                    <a:lstStyle/>
                    <a:p>
                      <a:pPr marL="38100" marR="38100" indent="180340" algn="l">
                        <a:lnSpc>
                          <a:spcPct val="150000"/>
                        </a:lnSpc>
                        <a:spcAft>
                          <a:spcPts val="0"/>
                        </a:spcAft>
                      </a:pPr>
                      <a:r>
                        <a:rPr lang="es-ES" sz="1200">
                          <a:effectLst/>
                          <a:latin typeface="Times New Roman" pitchFamily="18" charset="0"/>
                          <a:cs typeface="Times New Roman" pitchFamily="18" charset="0"/>
                        </a:rPr>
                        <a:t> </a:t>
                      </a:r>
                      <a:endParaRPr lang="es-ES" sz="120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ct val="150000"/>
                        </a:lnSpc>
                        <a:spcAft>
                          <a:spcPts val="0"/>
                        </a:spcAft>
                      </a:pPr>
                      <a:r>
                        <a:rPr lang="es-ES" sz="1200" dirty="0">
                          <a:effectLst/>
                          <a:latin typeface="Times New Roman" pitchFamily="18" charset="0"/>
                          <a:cs typeface="Times New Roman" pitchFamily="18" charset="0"/>
                        </a:rPr>
                        <a:t>Suma de cuadrados</a:t>
                      </a:r>
                      <a:endParaRPr lang="es-ES" sz="1200" dirty="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ct val="150000"/>
                        </a:lnSpc>
                        <a:spcAft>
                          <a:spcPts val="0"/>
                        </a:spcAft>
                      </a:pPr>
                      <a:r>
                        <a:rPr lang="es-ES" sz="1200" dirty="0" err="1">
                          <a:effectLst/>
                          <a:latin typeface="Times New Roman" pitchFamily="18" charset="0"/>
                          <a:cs typeface="Times New Roman" pitchFamily="18" charset="0"/>
                        </a:rPr>
                        <a:t>Gl</a:t>
                      </a:r>
                      <a:endParaRPr lang="es-ES" sz="1200" dirty="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ct val="150000"/>
                        </a:lnSpc>
                        <a:spcAft>
                          <a:spcPts val="0"/>
                        </a:spcAft>
                      </a:pPr>
                      <a:r>
                        <a:rPr lang="es-ES" sz="1200">
                          <a:effectLst/>
                          <a:latin typeface="Times New Roman" pitchFamily="18" charset="0"/>
                          <a:cs typeface="Times New Roman" pitchFamily="18" charset="0"/>
                        </a:rPr>
                        <a:t>Media cuadrática</a:t>
                      </a:r>
                      <a:endParaRPr lang="es-ES" sz="120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ct val="150000"/>
                        </a:lnSpc>
                        <a:spcAft>
                          <a:spcPts val="0"/>
                        </a:spcAft>
                      </a:pPr>
                      <a:r>
                        <a:rPr lang="es-ES" sz="1200">
                          <a:effectLst/>
                          <a:latin typeface="Times New Roman" pitchFamily="18" charset="0"/>
                          <a:cs typeface="Times New Roman" pitchFamily="18" charset="0"/>
                        </a:rPr>
                        <a:t>F</a:t>
                      </a:r>
                      <a:endParaRPr lang="es-ES" sz="120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ct val="150000"/>
                        </a:lnSpc>
                        <a:spcAft>
                          <a:spcPts val="0"/>
                        </a:spcAft>
                      </a:pPr>
                      <a:r>
                        <a:rPr lang="es-ES" sz="1200">
                          <a:effectLst/>
                          <a:latin typeface="Times New Roman" pitchFamily="18" charset="0"/>
                          <a:cs typeface="Times New Roman" pitchFamily="18" charset="0"/>
                        </a:rPr>
                        <a:t>Sig.</a:t>
                      </a:r>
                      <a:endParaRPr lang="es-ES" sz="1200">
                        <a:effectLst/>
                        <a:latin typeface="Times New Roman" pitchFamily="18" charset="0"/>
                        <a:ea typeface="Calibri"/>
                        <a:cs typeface="Times New Roman" pitchFamily="18" charset="0"/>
                      </a:endParaRPr>
                    </a:p>
                  </a:txBody>
                  <a:tcPr marL="0" marR="0" marT="0" marB="0"/>
                </a:tc>
              </a:tr>
              <a:tr h="696972">
                <a:tc>
                  <a:txBody>
                    <a:bodyPr/>
                    <a:lstStyle/>
                    <a:p>
                      <a:pPr marL="38100" marR="38100" indent="180340" algn="l">
                        <a:lnSpc>
                          <a:spcPct val="150000"/>
                        </a:lnSpc>
                        <a:spcAft>
                          <a:spcPts val="0"/>
                        </a:spcAft>
                      </a:pPr>
                      <a:r>
                        <a:rPr lang="es-ES" sz="1200">
                          <a:effectLst/>
                          <a:latin typeface="Times New Roman" pitchFamily="18" charset="0"/>
                          <a:cs typeface="Times New Roman" pitchFamily="18" charset="0"/>
                        </a:rPr>
                        <a:t>Inter-grupos</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23,470</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dirty="0">
                          <a:effectLst/>
                          <a:latin typeface="Times New Roman" pitchFamily="18" charset="0"/>
                          <a:cs typeface="Times New Roman" pitchFamily="18" charset="0"/>
                        </a:rPr>
                        <a:t>4</a:t>
                      </a:r>
                      <a:endParaRPr lang="es-ES" sz="12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dirty="0">
                          <a:effectLst/>
                          <a:latin typeface="Times New Roman" pitchFamily="18" charset="0"/>
                          <a:cs typeface="Times New Roman" pitchFamily="18" charset="0"/>
                        </a:rPr>
                        <a:t>5,868</a:t>
                      </a:r>
                      <a:endParaRPr lang="es-ES" sz="12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9,090</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dirty="0">
                          <a:effectLst/>
                          <a:latin typeface="Times New Roman" pitchFamily="18" charset="0"/>
                          <a:cs typeface="Times New Roman" pitchFamily="18" charset="0"/>
                        </a:rPr>
                        <a:t>,000</a:t>
                      </a:r>
                      <a:endParaRPr lang="es-ES" sz="1200" dirty="0">
                        <a:effectLst/>
                        <a:latin typeface="Times New Roman" pitchFamily="18" charset="0"/>
                        <a:ea typeface="Calibri"/>
                        <a:cs typeface="Times New Roman" pitchFamily="18" charset="0"/>
                      </a:endParaRPr>
                    </a:p>
                  </a:txBody>
                  <a:tcPr marL="0" marR="0" marT="0" marB="0" anchor="ctr"/>
                </a:tc>
              </a:tr>
              <a:tr h="696972">
                <a:tc>
                  <a:txBody>
                    <a:bodyPr/>
                    <a:lstStyle/>
                    <a:p>
                      <a:pPr marL="38100" marR="38100" indent="180340" algn="l">
                        <a:lnSpc>
                          <a:spcPct val="150000"/>
                        </a:lnSpc>
                        <a:spcAft>
                          <a:spcPts val="0"/>
                        </a:spcAft>
                      </a:pPr>
                      <a:r>
                        <a:rPr lang="es-ES" sz="1200">
                          <a:effectLst/>
                          <a:latin typeface="Times New Roman" pitchFamily="18" charset="0"/>
                          <a:cs typeface="Times New Roman" pitchFamily="18" charset="0"/>
                        </a:rPr>
                        <a:t>Intra-grupos</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140,709</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218</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dirty="0">
                          <a:effectLst/>
                          <a:latin typeface="Times New Roman" pitchFamily="18" charset="0"/>
                          <a:cs typeface="Times New Roman" pitchFamily="18" charset="0"/>
                        </a:rPr>
                        <a:t>,645</a:t>
                      </a:r>
                      <a:endParaRPr lang="es-ES" sz="1200" dirty="0">
                        <a:effectLst/>
                        <a:latin typeface="Times New Roman" pitchFamily="18" charset="0"/>
                        <a:ea typeface="Calibri"/>
                        <a:cs typeface="Times New Roman" pitchFamily="18" charset="0"/>
                      </a:endParaRPr>
                    </a:p>
                  </a:txBody>
                  <a:tcPr marL="0" marR="0" marT="0" marB="0" anchor="ctr"/>
                </a:tc>
                <a:tc>
                  <a:txBody>
                    <a:bodyPr/>
                    <a:lstStyle/>
                    <a:p>
                      <a:pPr indent="180340" algn="l">
                        <a:lnSpc>
                          <a:spcPct val="150000"/>
                        </a:lnSpc>
                        <a:spcAft>
                          <a:spcPts val="0"/>
                        </a:spcAft>
                      </a:pPr>
                      <a:r>
                        <a:rPr lang="es-ES" sz="1200">
                          <a:effectLst/>
                          <a:latin typeface="Times New Roman" pitchFamily="18" charset="0"/>
                          <a:cs typeface="Times New Roman" pitchFamily="18" charset="0"/>
                        </a:rPr>
                        <a:t> </a:t>
                      </a:r>
                      <a:endParaRPr lang="es-ES" sz="1200">
                        <a:effectLst/>
                        <a:latin typeface="Times New Roman" pitchFamily="18" charset="0"/>
                        <a:ea typeface="Calibri"/>
                        <a:cs typeface="Times New Roman" pitchFamily="18" charset="0"/>
                      </a:endParaRPr>
                    </a:p>
                  </a:txBody>
                  <a:tcPr marL="0" marR="0" marT="0" marB="0"/>
                </a:tc>
                <a:tc>
                  <a:txBody>
                    <a:bodyPr/>
                    <a:lstStyle/>
                    <a:p>
                      <a:pPr indent="180340" algn="l">
                        <a:lnSpc>
                          <a:spcPct val="150000"/>
                        </a:lnSpc>
                        <a:spcAft>
                          <a:spcPts val="0"/>
                        </a:spcAft>
                      </a:pPr>
                      <a:r>
                        <a:rPr lang="es-ES" sz="1200">
                          <a:effectLst/>
                          <a:latin typeface="Times New Roman" pitchFamily="18" charset="0"/>
                          <a:cs typeface="Times New Roman" pitchFamily="18" charset="0"/>
                        </a:rPr>
                        <a:t> </a:t>
                      </a:r>
                      <a:endParaRPr lang="es-ES" sz="1200">
                        <a:effectLst/>
                        <a:latin typeface="Times New Roman" pitchFamily="18" charset="0"/>
                        <a:ea typeface="Calibri"/>
                        <a:cs typeface="Times New Roman" pitchFamily="18" charset="0"/>
                      </a:endParaRPr>
                    </a:p>
                  </a:txBody>
                  <a:tcPr marL="0" marR="0" marT="0" marB="0"/>
                </a:tc>
              </a:tr>
              <a:tr h="533612">
                <a:tc>
                  <a:txBody>
                    <a:bodyPr/>
                    <a:lstStyle/>
                    <a:p>
                      <a:pPr marL="38100" marR="38100" indent="180340" algn="l">
                        <a:lnSpc>
                          <a:spcPct val="150000"/>
                        </a:lnSpc>
                        <a:spcAft>
                          <a:spcPts val="0"/>
                        </a:spcAft>
                      </a:pPr>
                      <a:r>
                        <a:rPr lang="es-ES" sz="1200">
                          <a:effectLst/>
                          <a:latin typeface="Times New Roman" pitchFamily="18" charset="0"/>
                          <a:cs typeface="Times New Roman" pitchFamily="18" charset="0"/>
                        </a:rPr>
                        <a:t>Total</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164,179</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ct val="150000"/>
                        </a:lnSpc>
                        <a:spcAft>
                          <a:spcPts val="0"/>
                        </a:spcAft>
                      </a:pPr>
                      <a:r>
                        <a:rPr lang="es-ES" sz="1200">
                          <a:effectLst/>
                          <a:latin typeface="Times New Roman" pitchFamily="18" charset="0"/>
                          <a:cs typeface="Times New Roman" pitchFamily="18" charset="0"/>
                        </a:rPr>
                        <a:t>222</a:t>
                      </a:r>
                      <a:endParaRPr lang="es-ES" sz="1200">
                        <a:effectLst/>
                        <a:latin typeface="Times New Roman" pitchFamily="18" charset="0"/>
                        <a:ea typeface="Calibri"/>
                        <a:cs typeface="Times New Roman" pitchFamily="18" charset="0"/>
                      </a:endParaRPr>
                    </a:p>
                  </a:txBody>
                  <a:tcPr marL="0" marR="0" marT="0" marB="0" anchor="ctr"/>
                </a:tc>
                <a:tc>
                  <a:txBody>
                    <a:bodyPr/>
                    <a:lstStyle/>
                    <a:p>
                      <a:pPr indent="180340" algn="l">
                        <a:lnSpc>
                          <a:spcPct val="150000"/>
                        </a:lnSpc>
                        <a:spcAft>
                          <a:spcPts val="0"/>
                        </a:spcAft>
                      </a:pPr>
                      <a:r>
                        <a:rPr lang="es-ES" sz="1200" dirty="0">
                          <a:effectLst/>
                          <a:latin typeface="Times New Roman" pitchFamily="18" charset="0"/>
                          <a:cs typeface="Times New Roman" pitchFamily="18" charset="0"/>
                        </a:rPr>
                        <a:t> </a:t>
                      </a:r>
                      <a:endParaRPr lang="es-ES" sz="1200" dirty="0">
                        <a:effectLst/>
                        <a:latin typeface="Times New Roman" pitchFamily="18" charset="0"/>
                        <a:ea typeface="Calibri"/>
                        <a:cs typeface="Times New Roman" pitchFamily="18" charset="0"/>
                      </a:endParaRPr>
                    </a:p>
                  </a:txBody>
                  <a:tcPr marL="0" marR="0" marT="0" marB="0"/>
                </a:tc>
                <a:tc>
                  <a:txBody>
                    <a:bodyPr/>
                    <a:lstStyle/>
                    <a:p>
                      <a:pPr indent="180340" algn="l">
                        <a:lnSpc>
                          <a:spcPct val="150000"/>
                        </a:lnSpc>
                        <a:spcAft>
                          <a:spcPts val="0"/>
                        </a:spcAft>
                      </a:pPr>
                      <a:r>
                        <a:rPr lang="es-ES" sz="1200" dirty="0">
                          <a:effectLst/>
                          <a:latin typeface="Times New Roman" pitchFamily="18" charset="0"/>
                          <a:cs typeface="Times New Roman" pitchFamily="18" charset="0"/>
                        </a:rPr>
                        <a:t> </a:t>
                      </a:r>
                      <a:endParaRPr lang="es-ES" sz="1200" dirty="0">
                        <a:effectLst/>
                        <a:latin typeface="Times New Roman" pitchFamily="18" charset="0"/>
                        <a:ea typeface="Calibri"/>
                        <a:cs typeface="Times New Roman" pitchFamily="18" charset="0"/>
                      </a:endParaRPr>
                    </a:p>
                  </a:txBody>
                  <a:tcPr marL="0" marR="0" marT="0" marB="0"/>
                </a:tc>
                <a:tc>
                  <a:txBody>
                    <a:bodyPr/>
                    <a:lstStyle/>
                    <a:p>
                      <a:pPr indent="180340" algn="l">
                        <a:lnSpc>
                          <a:spcPct val="150000"/>
                        </a:lnSpc>
                        <a:spcAft>
                          <a:spcPts val="0"/>
                        </a:spcAft>
                      </a:pPr>
                      <a:r>
                        <a:rPr lang="es-ES" sz="1200" dirty="0">
                          <a:effectLst/>
                          <a:latin typeface="Times New Roman" pitchFamily="18" charset="0"/>
                          <a:cs typeface="Times New Roman" pitchFamily="18" charset="0"/>
                        </a:rPr>
                        <a:t> </a:t>
                      </a:r>
                      <a:endParaRPr lang="es-ES" sz="1200" dirty="0">
                        <a:effectLst/>
                        <a:latin typeface="Times New Roman" pitchFamily="18" charset="0"/>
                        <a:ea typeface="Calibri"/>
                        <a:cs typeface="Times New Roman" pitchFamily="18" charset="0"/>
                      </a:endParaRPr>
                    </a:p>
                  </a:txBody>
                  <a:tcPr marL="0" marR="0" marT="0" marB="0"/>
                </a:tc>
              </a:tr>
            </a:tbl>
          </a:graphicData>
        </a:graphic>
      </p:graphicFrame>
      <p:sp>
        <p:nvSpPr>
          <p:cNvPr id="5" name="4 Elipse"/>
          <p:cNvSpPr/>
          <p:nvPr/>
        </p:nvSpPr>
        <p:spPr>
          <a:xfrm>
            <a:off x="4355976" y="4581128"/>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p:cNvPicPr/>
          <p:nvPr/>
        </p:nvPicPr>
        <p:blipFill rotWithShape="1">
          <a:blip r:embed="rId2"/>
          <a:srcRect l="24510" t="52088" r="34209" b="27518"/>
          <a:stretch/>
        </p:blipFill>
        <p:spPr bwMode="auto">
          <a:xfrm>
            <a:off x="4932040" y="2996952"/>
            <a:ext cx="3928249" cy="2880320"/>
          </a:xfrm>
          <a:prstGeom prst="rect">
            <a:avLst/>
          </a:prstGeom>
          <a:ln>
            <a:noFill/>
          </a:ln>
          <a:extLst>
            <a:ext uri="{53640926-AAD7-44D8-BBD7-CCE9431645EC}">
              <a14:shadowObscured xmlns:a14="http://schemas.microsoft.com/office/drawing/2010/main"/>
            </a:ext>
          </a:extLst>
        </p:spPr>
      </p:pic>
      <p:sp>
        <p:nvSpPr>
          <p:cNvPr id="7" name="6 Elipse"/>
          <p:cNvSpPr/>
          <p:nvPr/>
        </p:nvSpPr>
        <p:spPr>
          <a:xfrm>
            <a:off x="6660232" y="5373216"/>
            <a:ext cx="43204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20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Correlación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43701415"/>
              </p:ext>
            </p:extLst>
          </p:nvPr>
        </p:nvGraphicFramePr>
        <p:xfrm>
          <a:off x="1043608" y="1772816"/>
          <a:ext cx="7488831" cy="2468880"/>
        </p:xfrm>
        <a:graphic>
          <a:graphicData uri="http://schemas.openxmlformats.org/drawingml/2006/table">
            <a:tbl>
              <a:tblPr>
                <a:tableStyleId>{5C22544A-7EE6-4342-B048-85BDC9FD1C3A}</a:tableStyleId>
              </a:tblPr>
              <a:tblGrid>
                <a:gridCol w="2300514"/>
                <a:gridCol w="1771774"/>
                <a:gridCol w="1771774"/>
                <a:gridCol w="1644769"/>
              </a:tblGrid>
              <a:tr h="58453">
                <a:tc gridSpan="2">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0" marR="0" marT="0" marB="0"/>
                </a:tc>
                <a:tc hMerge="1">
                  <a:txBody>
                    <a:bodyPr/>
                    <a:lstStyle/>
                    <a:p>
                      <a:endParaRPr lang="es-ES"/>
                    </a:p>
                  </a:txBody>
                  <a:tcPr/>
                </a:tc>
                <a:tc>
                  <a:txBody>
                    <a:bodyPr/>
                    <a:lstStyle/>
                    <a:p>
                      <a:pPr marL="38100" marR="38100" indent="180340" algn="ctr">
                        <a:lnSpc>
                          <a:spcPts val="1600"/>
                        </a:lnSpc>
                        <a:spcAft>
                          <a:spcPts val="0"/>
                        </a:spcAft>
                      </a:pPr>
                      <a:r>
                        <a:rPr lang="es-ES" sz="1400" dirty="0" smtClean="0">
                          <a:effectLst/>
                          <a:latin typeface="Times New Roman" pitchFamily="18" charset="0"/>
                          <a:cs typeface="Times New Roman" pitchFamily="18" charset="0"/>
                        </a:rPr>
                        <a:t>Información </a:t>
                      </a:r>
                      <a:r>
                        <a:rPr lang="es-ES" sz="1400" dirty="0">
                          <a:effectLst/>
                          <a:latin typeface="Times New Roman" pitchFamily="18" charset="0"/>
                          <a:cs typeface="Times New Roman" pitchFamily="18" charset="0"/>
                        </a:rPr>
                        <a:t>de contacto</a:t>
                      </a:r>
                      <a:endParaRPr lang="es-ES" sz="1400" dirty="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ts val="1600"/>
                        </a:lnSpc>
                        <a:spcAft>
                          <a:spcPts val="0"/>
                        </a:spcAft>
                      </a:pPr>
                      <a:r>
                        <a:rPr lang="es-ES" sz="1400" dirty="0" smtClean="0">
                          <a:effectLst/>
                          <a:latin typeface="Times New Roman" pitchFamily="18" charset="0"/>
                          <a:cs typeface="Times New Roman" pitchFamily="18" charset="0"/>
                        </a:rPr>
                        <a:t>Concursos</a:t>
                      </a:r>
                      <a:endParaRPr lang="es-ES" sz="1400" dirty="0">
                        <a:effectLst/>
                        <a:latin typeface="Times New Roman" pitchFamily="18" charset="0"/>
                        <a:ea typeface="Calibri"/>
                        <a:cs typeface="Times New Roman" pitchFamily="18" charset="0"/>
                      </a:endParaRPr>
                    </a:p>
                  </a:txBody>
                  <a:tcPr marL="0" marR="0" marT="0" marB="0"/>
                </a:tc>
              </a:tr>
              <a:tr h="58453">
                <a:tc rowSpan="3">
                  <a:txBody>
                    <a:bodyPr/>
                    <a:lstStyle/>
                    <a:p>
                      <a:pPr marL="38100" marR="38100" indent="180340" algn="l">
                        <a:lnSpc>
                          <a:spcPts val="1600"/>
                        </a:lnSpc>
                        <a:spcAft>
                          <a:spcPts val="0"/>
                        </a:spcAft>
                      </a:pPr>
                      <a:r>
                        <a:rPr lang="es-ES" sz="1400" dirty="0" smtClean="0">
                          <a:effectLst/>
                          <a:latin typeface="Times New Roman" pitchFamily="18" charset="0"/>
                          <a:cs typeface="Times New Roman" pitchFamily="18" charset="0"/>
                        </a:rPr>
                        <a:t>Información </a:t>
                      </a:r>
                      <a:r>
                        <a:rPr lang="es-ES" sz="1400" dirty="0">
                          <a:effectLst/>
                          <a:latin typeface="Times New Roman" pitchFamily="18" charset="0"/>
                          <a:cs typeface="Times New Roman" pitchFamily="18" charset="0"/>
                        </a:rPr>
                        <a:t>de contacto</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Correlación de Pearson</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a:effectLst/>
                          <a:latin typeface="Times New Roman" pitchFamily="18" charset="0"/>
                          <a:cs typeface="Times New Roman" pitchFamily="18" charset="0"/>
                        </a:rPr>
                        <a:t>1</a:t>
                      </a:r>
                      <a:endParaRPr lang="es-ES" sz="14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highlight>
                            <a:srgbClr val="00FF00"/>
                          </a:highlight>
                          <a:latin typeface="Times New Roman" pitchFamily="18" charset="0"/>
                          <a:cs typeface="Times New Roman" pitchFamily="18" charset="0"/>
                        </a:rPr>
                        <a:t>,509</a:t>
                      </a:r>
                      <a:r>
                        <a:rPr lang="es-ES" sz="1400" baseline="30000" dirty="0">
                          <a:effectLst/>
                          <a:latin typeface="Times New Roman" pitchFamily="18" charset="0"/>
                          <a:cs typeface="Times New Roman" pitchFamily="18" charset="0"/>
                        </a:rPr>
                        <a:t>**</a:t>
                      </a:r>
                      <a:endParaRPr lang="es-ES" sz="1400" dirty="0">
                        <a:effectLst/>
                        <a:latin typeface="Times New Roman" pitchFamily="18" charset="0"/>
                        <a:ea typeface="Calibri"/>
                        <a:cs typeface="Times New Roman" pitchFamily="18" charset="0"/>
                      </a:endParaRPr>
                    </a:p>
                  </a:txBody>
                  <a:tcPr marL="0" marR="0" marT="0" marB="0" anchor="ctr"/>
                </a:tc>
              </a:tr>
              <a:tr h="46032">
                <a:tc vMerge="1">
                  <a:txBody>
                    <a:bodyPr/>
                    <a:lstStyle/>
                    <a:p>
                      <a:endParaRPr lang="es-ES"/>
                    </a:p>
                  </a:txBody>
                  <a:tcPr/>
                </a:tc>
                <a:tc>
                  <a:txBody>
                    <a:bodyPr/>
                    <a:lstStyle/>
                    <a:p>
                      <a:pPr marL="38100" marR="38100" indent="180340" algn="l">
                        <a:lnSpc>
                          <a:spcPts val="1600"/>
                        </a:lnSpc>
                        <a:spcAft>
                          <a:spcPts val="0"/>
                        </a:spcAft>
                      </a:pPr>
                      <a:r>
                        <a:rPr lang="es-ES" sz="1400">
                          <a:effectLst/>
                          <a:latin typeface="Times New Roman" pitchFamily="18" charset="0"/>
                          <a:cs typeface="Times New Roman" pitchFamily="18" charset="0"/>
                        </a:rPr>
                        <a:t>Sig. (bilateral)</a:t>
                      </a:r>
                      <a:endParaRPr lang="es-ES" sz="1400">
                        <a:effectLst/>
                        <a:latin typeface="Times New Roman" pitchFamily="18" charset="0"/>
                        <a:ea typeface="Calibri"/>
                        <a:cs typeface="Times New Roman" pitchFamily="18" charset="0"/>
                      </a:endParaRPr>
                    </a:p>
                  </a:txBody>
                  <a:tcPr marL="0" marR="0" marT="0" marB="0" anchor="ctr"/>
                </a:tc>
                <a:tc>
                  <a:txBody>
                    <a:bodyPr/>
                    <a:lstStyle/>
                    <a:p>
                      <a:pPr indent="180340" algn="l">
                        <a:lnSpc>
                          <a:spcPct val="150000"/>
                        </a:lnSpc>
                        <a:spcAft>
                          <a:spcPts val="0"/>
                        </a:spcAft>
                      </a:pPr>
                      <a:r>
                        <a:rPr lang="es-ES" sz="1400">
                          <a:effectLst/>
                          <a:latin typeface="Times New Roman" pitchFamily="18" charset="0"/>
                          <a:cs typeface="Times New Roman" pitchFamily="18" charset="0"/>
                        </a:rPr>
                        <a:t> </a:t>
                      </a:r>
                      <a:endParaRPr lang="es-ES" sz="1400">
                        <a:effectLst/>
                        <a:latin typeface="Times New Roman" pitchFamily="18" charset="0"/>
                        <a:ea typeface="Calibri"/>
                        <a:cs typeface="Times New Roman" pitchFamily="18" charset="0"/>
                      </a:endParaRPr>
                    </a:p>
                  </a:txBody>
                  <a:tcPr marL="0" marR="0" marT="0" marB="0"/>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,000</a:t>
                      </a:r>
                      <a:endParaRPr lang="es-ES" sz="1400" dirty="0">
                        <a:effectLst/>
                        <a:latin typeface="Times New Roman" pitchFamily="18" charset="0"/>
                        <a:ea typeface="Calibri"/>
                        <a:cs typeface="Times New Roman" pitchFamily="18" charset="0"/>
                      </a:endParaRPr>
                    </a:p>
                  </a:txBody>
                  <a:tcPr marL="0" marR="0" marT="0" marB="0" anchor="ctr"/>
                </a:tc>
              </a:tr>
              <a:tr h="29227">
                <a:tc vMerge="1">
                  <a:txBody>
                    <a:bodyPr/>
                    <a:lstStyle/>
                    <a:p>
                      <a:endParaRPr lang="es-ES"/>
                    </a:p>
                  </a:txBody>
                  <a:tcPr/>
                </a:tc>
                <a:tc>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N</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a:effectLst/>
                          <a:latin typeface="Times New Roman" pitchFamily="18" charset="0"/>
                          <a:cs typeface="Times New Roman" pitchFamily="18" charset="0"/>
                        </a:rPr>
                        <a:t>223</a:t>
                      </a:r>
                      <a:endParaRPr lang="es-ES" sz="14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223</a:t>
                      </a:r>
                      <a:endParaRPr lang="es-ES" sz="1400" dirty="0">
                        <a:effectLst/>
                        <a:latin typeface="Times New Roman" pitchFamily="18" charset="0"/>
                        <a:ea typeface="Calibri"/>
                        <a:cs typeface="Times New Roman" pitchFamily="18" charset="0"/>
                      </a:endParaRPr>
                    </a:p>
                  </a:txBody>
                  <a:tcPr marL="0" marR="0" marT="0" marB="0" anchor="ctr"/>
                </a:tc>
              </a:tr>
              <a:tr h="58453">
                <a:tc rowSpan="3">
                  <a:txBody>
                    <a:bodyPr/>
                    <a:lstStyle/>
                    <a:p>
                      <a:pPr marL="38100" marR="38100" indent="180340" algn="l">
                        <a:lnSpc>
                          <a:spcPts val="1600"/>
                        </a:lnSpc>
                        <a:spcAft>
                          <a:spcPts val="0"/>
                        </a:spcAft>
                      </a:pPr>
                      <a:r>
                        <a:rPr lang="es-ES" sz="1400" dirty="0" smtClean="0">
                          <a:effectLst/>
                          <a:latin typeface="Times New Roman" pitchFamily="18" charset="0"/>
                          <a:cs typeface="Times New Roman" pitchFamily="18" charset="0"/>
                        </a:rPr>
                        <a:t>Concursos</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Correlación de Pearson</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a:t>
                      </a:r>
                      <a:r>
                        <a:rPr lang="es-ES" sz="1400" dirty="0" smtClean="0">
                          <a:effectLst/>
                          <a:highlight>
                            <a:srgbClr val="00FF00"/>
                          </a:highlight>
                          <a:latin typeface="Times New Roman" pitchFamily="18" charset="0"/>
                          <a:cs typeface="Times New Roman" pitchFamily="18" charset="0"/>
                        </a:rPr>
                        <a:t>509</a:t>
                      </a:r>
                      <a:r>
                        <a:rPr lang="es-ES" sz="1400" baseline="30000" dirty="0" smtClean="0">
                          <a:effectLst/>
                          <a:latin typeface="Times New Roman" pitchFamily="18" charset="0"/>
                          <a:cs typeface="Times New Roman" pitchFamily="18" charset="0"/>
                        </a:rPr>
                        <a:t>**</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1</a:t>
                      </a:r>
                      <a:endParaRPr lang="es-ES" sz="1400" dirty="0">
                        <a:effectLst/>
                        <a:latin typeface="Times New Roman" pitchFamily="18" charset="0"/>
                        <a:ea typeface="Calibri"/>
                        <a:cs typeface="Times New Roman" pitchFamily="18" charset="0"/>
                      </a:endParaRPr>
                    </a:p>
                  </a:txBody>
                  <a:tcPr marL="0" marR="0" marT="0" marB="0" anchor="ctr"/>
                </a:tc>
              </a:tr>
              <a:tr h="46032">
                <a:tc vMerge="1">
                  <a:txBody>
                    <a:bodyPr/>
                    <a:lstStyle/>
                    <a:p>
                      <a:endParaRPr lang="es-ES"/>
                    </a:p>
                  </a:txBody>
                  <a:tcPr/>
                </a:tc>
                <a:tc>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Sig. (bilateral)</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a:effectLst/>
                          <a:latin typeface="Times New Roman" pitchFamily="18" charset="0"/>
                          <a:cs typeface="Times New Roman" pitchFamily="18" charset="0"/>
                        </a:rPr>
                        <a:t>,000</a:t>
                      </a:r>
                      <a:endParaRPr lang="es-ES" sz="1400">
                        <a:effectLst/>
                        <a:latin typeface="Times New Roman" pitchFamily="18" charset="0"/>
                        <a:ea typeface="Calibri"/>
                        <a:cs typeface="Times New Roman" pitchFamily="18" charset="0"/>
                      </a:endParaRPr>
                    </a:p>
                  </a:txBody>
                  <a:tcPr marL="0" marR="0" marT="0" marB="0" anchor="ctr"/>
                </a:tc>
                <a:tc>
                  <a:txBody>
                    <a:bodyPr/>
                    <a:lstStyle/>
                    <a:p>
                      <a:pPr indent="180340" algn="l">
                        <a:lnSpc>
                          <a:spcPct val="150000"/>
                        </a:lnSpc>
                        <a:spcAft>
                          <a:spcPts val="0"/>
                        </a:spcAft>
                      </a:pPr>
                      <a:r>
                        <a:rPr lang="es-ES"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0" marR="0" marT="0" marB="0"/>
                </a:tc>
              </a:tr>
              <a:tr h="29227">
                <a:tc vMerge="1">
                  <a:txBody>
                    <a:bodyPr/>
                    <a:lstStyle/>
                    <a:p>
                      <a:endParaRPr lang="es-ES"/>
                    </a:p>
                  </a:txBody>
                  <a:tcPr/>
                </a:tc>
                <a:tc>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N</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223</a:t>
                      </a:r>
                      <a:endParaRPr lang="es-ES" sz="14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400" dirty="0">
                          <a:effectLst/>
                          <a:latin typeface="Times New Roman" pitchFamily="18" charset="0"/>
                          <a:cs typeface="Times New Roman" pitchFamily="18" charset="0"/>
                        </a:rPr>
                        <a:t>223</a:t>
                      </a:r>
                      <a:endParaRPr lang="es-ES" sz="1400" dirty="0">
                        <a:effectLst/>
                        <a:latin typeface="Times New Roman" pitchFamily="18" charset="0"/>
                        <a:ea typeface="Calibri"/>
                        <a:cs typeface="Times New Roman" pitchFamily="18" charset="0"/>
                      </a:endParaRPr>
                    </a:p>
                  </a:txBody>
                  <a:tcPr marL="0" marR="0" marT="0" marB="0" anchor="ctr"/>
                </a:tc>
              </a:tr>
              <a:tr h="29227">
                <a:tc gridSpan="4">
                  <a:txBody>
                    <a:bodyPr/>
                    <a:lstStyle/>
                    <a:p>
                      <a:pPr marL="38100" marR="38100" indent="180340" algn="l">
                        <a:lnSpc>
                          <a:spcPts val="1600"/>
                        </a:lnSpc>
                        <a:spcAft>
                          <a:spcPts val="0"/>
                        </a:spcAft>
                      </a:pPr>
                      <a:r>
                        <a:rPr lang="es-ES" sz="1400" dirty="0">
                          <a:effectLst/>
                          <a:latin typeface="Times New Roman" pitchFamily="18" charset="0"/>
                          <a:cs typeface="Times New Roman" pitchFamily="18" charset="0"/>
                        </a:rPr>
                        <a:t>**. La correlación es significativa al nivel 0,01 (bilateral).</a:t>
                      </a:r>
                      <a:endParaRPr lang="es-ES" sz="1400" dirty="0">
                        <a:effectLst/>
                        <a:latin typeface="Times New Roman" pitchFamily="18" charset="0"/>
                        <a:ea typeface="Calibri"/>
                        <a:cs typeface="Times New Roman"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5" name="4 Imagen"/>
          <p:cNvPicPr/>
          <p:nvPr/>
        </p:nvPicPr>
        <p:blipFill rotWithShape="1">
          <a:blip r:embed="rId2"/>
          <a:srcRect l="26537" t="46683" r="22415" b="42015"/>
          <a:stretch/>
        </p:blipFill>
        <p:spPr bwMode="auto">
          <a:xfrm>
            <a:off x="1187624" y="4437112"/>
            <a:ext cx="7200800" cy="1728192"/>
          </a:xfrm>
          <a:prstGeom prst="rect">
            <a:avLst/>
          </a:prstGeom>
          <a:ln>
            <a:noFill/>
          </a:ln>
          <a:extLst>
            <a:ext uri="{53640926-AAD7-44D8-BBD7-CCE9431645EC}">
              <a14:shadowObscured xmlns:a14="http://schemas.microsoft.com/office/drawing/2010/main"/>
            </a:ext>
          </a:extLst>
        </p:spPr>
      </p:pic>
      <p:cxnSp>
        <p:nvCxnSpPr>
          <p:cNvPr id="6" name="26 Conector recto de flecha"/>
          <p:cNvCxnSpPr/>
          <p:nvPr/>
        </p:nvCxnSpPr>
        <p:spPr>
          <a:xfrm>
            <a:off x="1283970" y="5589240"/>
            <a:ext cx="710445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 name="2 CuadroTexto"/>
          <p:cNvSpPr txBox="1"/>
          <p:nvPr/>
        </p:nvSpPr>
        <p:spPr>
          <a:xfrm>
            <a:off x="6444208" y="5733256"/>
            <a:ext cx="792088" cy="369332"/>
          </a:xfrm>
          <a:prstGeom prst="rect">
            <a:avLst/>
          </a:prstGeom>
          <a:solidFill>
            <a:schemeClr val="bg1"/>
          </a:solidFill>
        </p:spPr>
        <p:txBody>
          <a:bodyPr wrap="square" rtlCol="0">
            <a:spAutoFit/>
          </a:bodyPr>
          <a:lstStyle/>
          <a:p>
            <a:r>
              <a:rPr lang="es-ES" b="1" dirty="0" smtClean="0">
                <a:solidFill>
                  <a:srgbClr val="FF0000"/>
                </a:solidFill>
              </a:rPr>
              <a:t>0,509</a:t>
            </a:r>
            <a:endParaRPr lang="es-ES" b="1" dirty="0">
              <a:solidFill>
                <a:srgbClr val="FF0000"/>
              </a:solidFill>
            </a:endParaRPr>
          </a:p>
        </p:txBody>
      </p:sp>
      <p:sp>
        <p:nvSpPr>
          <p:cNvPr id="7" name="6 Elipse"/>
          <p:cNvSpPr/>
          <p:nvPr/>
        </p:nvSpPr>
        <p:spPr>
          <a:xfrm>
            <a:off x="6435262" y="5658862"/>
            <a:ext cx="801034" cy="443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739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3153544" cy="796950"/>
          </a:xfrm>
        </p:spPr>
        <p:txBody>
          <a:bodyPr/>
          <a:lstStyle/>
          <a:p>
            <a:r>
              <a:rPr lang="es-ES" dirty="0" smtClean="0"/>
              <a:t>Chi cuadrado</a:t>
            </a:r>
            <a:endParaRPr lang="es-ES" dirty="0"/>
          </a:p>
        </p:txBody>
      </p:sp>
      <p:sp>
        <p:nvSpPr>
          <p:cNvPr id="3" name="2 Marcador de contenido"/>
          <p:cNvSpPr>
            <a:spLocks noGrp="1"/>
          </p:cNvSpPr>
          <p:nvPr>
            <p:ph sz="quarter" idx="1"/>
          </p:nvPr>
        </p:nvSpPr>
        <p:spPr>
          <a:xfrm>
            <a:off x="611560" y="1268760"/>
            <a:ext cx="7906072" cy="1728192"/>
          </a:xfrm>
        </p:spPr>
        <p:txBody>
          <a:bodyPr>
            <a:noAutofit/>
          </a:bodyPr>
          <a:lstStyle/>
          <a:p>
            <a:r>
              <a:rPr lang="es-ES" sz="1800" dirty="0"/>
              <a:t>Ho: si Con qué Frecuencia actualiza el contenido de su red social, Cree que estar presente en redes sociales tiene influencia para que el cliente realice una compra y  Las redes sociales le sirven a usted para mejorar sus productos, es mayor a 0,05 rechazo Ho.</a:t>
            </a:r>
          </a:p>
          <a:p>
            <a:pPr marL="0" indent="0">
              <a:buNone/>
            </a:pPr>
            <a:endParaRPr lang="es-ES" sz="1800" dirty="0"/>
          </a:p>
          <a:p>
            <a:r>
              <a:rPr lang="es-ES" sz="1800" dirty="0" smtClean="0"/>
              <a:t>H1</a:t>
            </a:r>
            <a:r>
              <a:rPr lang="es-ES" sz="1800" dirty="0"/>
              <a:t>: si Con qué Frecuencia actualiza el contenido de su red social, Cree que estar presente en redes sociales tiene influencia para que el cliente realice una compra y  Las redes sociales le sirven a usted para mejorar sus productos, es </a:t>
            </a:r>
            <a:r>
              <a:rPr lang="es-ES" sz="1800" dirty="0" smtClean="0"/>
              <a:t>menor </a:t>
            </a:r>
            <a:r>
              <a:rPr lang="es-ES" sz="1800" dirty="0" smtClean="0"/>
              <a:t> </a:t>
            </a:r>
            <a:r>
              <a:rPr lang="es-ES" sz="1800" dirty="0"/>
              <a:t>a 0,05 acepto H1</a:t>
            </a:r>
          </a:p>
        </p:txBody>
      </p:sp>
      <p:graphicFrame>
        <p:nvGraphicFramePr>
          <p:cNvPr id="4" name="3 Tabla"/>
          <p:cNvGraphicFramePr>
            <a:graphicFrameLocks noGrp="1"/>
          </p:cNvGraphicFramePr>
          <p:nvPr>
            <p:extLst>
              <p:ext uri="{D42A27DB-BD31-4B8C-83A1-F6EECF244321}">
                <p14:modId xmlns:p14="http://schemas.microsoft.com/office/powerpoint/2010/main" val="364078120"/>
              </p:ext>
            </p:extLst>
          </p:nvPr>
        </p:nvGraphicFramePr>
        <p:xfrm>
          <a:off x="467544" y="3717032"/>
          <a:ext cx="4114800" cy="2438400"/>
        </p:xfrm>
        <a:graphic>
          <a:graphicData uri="http://schemas.openxmlformats.org/drawingml/2006/table">
            <a:tbl>
              <a:tblPr>
                <a:tableStyleId>{5C22544A-7EE6-4342-B048-85BDC9FD1C3A}</a:tableStyleId>
              </a:tblPr>
              <a:tblGrid>
                <a:gridCol w="1002990"/>
                <a:gridCol w="1037270"/>
                <a:gridCol w="1037270"/>
                <a:gridCol w="1037270"/>
              </a:tblGrid>
              <a:tr h="911225">
                <a:tc>
                  <a:txBody>
                    <a:bodyPr/>
                    <a:lstStyle/>
                    <a:p>
                      <a:pPr marL="38100" marR="38100" indent="180340" algn="l">
                        <a:lnSpc>
                          <a:spcPts val="1600"/>
                        </a:lnSpc>
                        <a:spcAft>
                          <a:spcPts val="0"/>
                        </a:spcAft>
                      </a:pPr>
                      <a:r>
                        <a:rPr lang="es-ES" sz="1200" dirty="0">
                          <a:effectLst/>
                          <a:latin typeface="Times New Roman" pitchFamily="18" charset="0"/>
                          <a:cs typeface="Times New Roman" pitchFamily="18" charset="0"/>
                        </a:rPr>
                        <a:t> </a:t>
                      </a:r>
                      <a:endParaRPr lang="es-ES" sz="1200" dirty="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ts val="1600"/>
                        </a:lnSpc>
                        <a:spcAft>
                          <a:spcPts val="0"/>
                        </a:spcAft>
                      </a:pPr>
                      <a:r>
                        <a:rPr lang="es-ES" sz="1200">
                          <a:effectLst/>
                          <a:latin typeface="Times New Roman" pitchFamily="18" charset="0"/>
                          <a:cs typeface="Times New Roman" pitchFamily="18" charset="0"/>
                        </a:rPr>
                        <a:t>Con que Frecuencia actualiza el contenido de su red social</a:t>
                      </a:r>
                      <a:endParaRPr lang="es-ES" sz="120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ts val="1600"/>
                        </a:lnSpc>
                        <a:spcAft>
                          <a:spcPts val="0"/>
                        </a:spcAft>
                      </a:pPr>
                      <a:r>
                        <a:rPr lang="es-ES" sz="1200">
                          <a:effectLst/>
                          <a:latin typeface="Times New Roman" pitchFamily="18" charset="0"/>
                          <a:cs typeface="Times New Roman" pitchFamily="18" charset="0"/>
                        </a:rPr>
                        <a:t>Cree que estar presente en redes sociales tiene influencia para que el cliente realice una compra</a:t>
                      </a:r>
                      <a:endParaRPr lang="es-ES" sz="1200">
                        <a:effectLst/>
                        <a:latin typeface="Times New Roman" pitchFamily="18" charset="0"/>
                        <a:ea typeface="Calibri"/>
                        <a:cs typeface="Times New Roman" pitchFamily="18" charset="0"/>
                      </a:endParaRPr>
                    </a:p>
                  </a:txBody>
                  <a:tcPr marL="0" marR="0" marT="0" marB="0"/>
                </a:tc>
                <a:tc>
                  <a:txBody>
                    <a:bodyPr/>
                    <a:lstStyle/>
                    <a:p>
                      <a:pPr marL="38100" marR="38100" indent="180340" algn="ctr">
                        <a:lnSpc>
                          <a:spcPts val="1600"/>
                        </a:lnSpc>
                        <a:spcAft>
                          <a:spcPts val="0"/>
                        </a:spcAft>
                      </a:pPr>
                      <a:r>
                        <a:rPr lang="es-ES" sz="1200">
                          <a:effectLst/>
                          <a:latin typeface="Times New Roman" pitchFamily="18" charset="0"/>
                          <a:cs typeface="Times New Roman" pitchFamily="18" charset="0"/>
                        </a:rPr>
                        <a:t>Las redes sociales le sirven a usted para mejorar sus productos</a:t>
                      </a:r>
                      <a:endParaRPr lang="es-ES" sz="1200">
                        <a:effectLst/>
                        <a:latin typeface="Times New Roman" pitchFamily="18" charset="0"/>
                        <a:ea typeface="Calibri"/>
                        <a:cs typeface="Times New Roman" pitchFamily="18" charset="0"/>
                      </a:endParaRPr>
                    </a:p>
                  </a:txBody>
                  <a:tcPr marL="0" marR="0" marT="0" marB="0"/>
                </a:tc>
              </a:tr>
              <a:tr h="128270">
                <a:tc>
                  <a:txBody>
                    <a:bodyPr/>
                    <a:lstStyle/>
                    <a:p>
                      <a:pPr marL="38100" marR="38100" indent="180340" algn="l">
                        <a:lnSpc>
                          <a:spcPts val="1600"/>
                        </a:lnSpc>
                        <a:spcAft>
                          <a:spcPts val="0"/>
                        </a:spcAft>
                      </a:pPr>
                      <a:r>
                        <a:rPr lang="es-ES" sz="1200">
                          <a:effectLst/>
                          <a:latin typeface="Times New Roman" pitchFamily="18" charset="0"/>
                          <a:cs typeface="Times New Roman" pitchFamily="18" charset="0"/>
                        </a:rPr>
                        <a:t>Chi-cuadrado</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162,717</a:t>
                      </a:r>
                      <a:r>
                        <a:rPr lang="es-ES" sz="1200" baseline="30000">
                          <a:effectLst/>
                          <a:latin typeface="Times New Roman" pitchFamily="18" charset="0"/>
                          <a:cs typeface="Times New Roman" pitchFamily="18" charset="0"/>
                        </a:rPr>
                        <a:t>a</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dirty="0">
                          <a:effectLst/>
                          <a:latin typeface="Times New Roman" pitchFamily="18" charset="0"/>
                          <a:cs typeface="Times New Roman" pitchFamily="18" charset="0"/>
                        </a:rPr>
                        <a:t>63,502</a:t>
                      </a:r>
                      <a:r>
                        <a:rPr lang="es-ES" sz="1200" baseline="30000" dirty="0">
                          <a:effectLst/>
                          <a:latin typeface="Times New Roman" pitchFamily="18" charset="0"/>
                          <a:cs typeface="Times New Roman" pitchFamily="18" charset="0"/>
                        </a:rPr>
                        <a:t>b</a:t>
                      </a:r>
                      <a:endParaRPr lang="es-ES" sz="1200" dirty="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35,520</a:t>
                      </a:r>
                      <a:r>
                        <a:rPr lang="es-ES" sz="1200" baseline="30000">
                          <a:effectLst/>
                          <a:latin typeface="Times New Roman" pitchFamily="18" charset="0"/>
                          <a:cs typeface="Times New Roman" pitchFamily="18" charset="0"/>
                        </a:rPr>
                        <a:t>b</a:t>
                      </a:r>
                      <a:endParaRPr lang="es-ES" sz="1200">
                        <a:effectLst/>
                        <a:latin typeface="Times New Roman" pitchFamily="18" charset="0"/>
                        <a:ea typeface="Calibri"/>
                        <a:cs typeface="Times New Roman" pitchFamily="18" charset="0"/>
                      </a:endParaRPr>
                    </a:p>
                  </a:txBody>
                  <a:tcPr marL="0" marR="0" marT="0" marB="0" anchor="ctr"/>
                </a:tc>
              </a:tr>
              <a:tr h="128270">
                <a:tc>
                  <a:txBody>
                    <a:bodyPr/>
                    <a:lstStyle/>
                    <a:p>
                      <a:pPr marL="38100" marR="38100" indent="180340" algn="l">
                        <a:lnSpc>
                          <a:spcPts val="1600"/>
                        </a:lnSpc>
                        <a:spcAft>
                          <a:spcPts val="0"/>
                        </a:spcAft>
                      </a:pPr>
                      <a:r>
                        <a:rPr lang="es-ES" sz="1200">
                          <a:effectLst/>
                          <a:latin typeface="Times New Roman" pitchFamily="18" charset="0"/>
                          <a:cs typeface="Times New Roman" pitchFamily="18" charset="0"/>
                        </a:rPr>
                        <a:t>gl</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4</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1</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1</a:t>
                      </a:r>
                      <a:endParaRPr lang="es-ES" sz="1200">
                        <a:effectLst/>
                        <a:latin typeface="Times New Roman" pitchFamily="18" charset="0"/>
                        <a:ea typeface="Calibri"/>
                        <a:cs typeface="Times New Roman" pitchFamily="18" charset="0"/>
                      </a:endParaRPr>
                    </a:p>
                  </a:txBody>
                  <a:tcPr marL="0" marR="0" marT="0" marB="0" anchor="ctr"/>
                </a:tc>
              </a:tr>
              <a:tr h="128270">
                <a:tc>
                  <a:txBody>
                    <a:bodyPr/>
                    <a:lstStyle/>
                    <a:p>
                      <a:pPr marL="38100" marR="38100" indent="180340" algn="l">
                        <a:lnSpc>
                          <a:spcPts val="1600"/>
                        </a:lnSpc>
                        <a:spcAft>
                          <a:spcPts val="0"/>
                        </a:spcAft>
                      </a:pPr>
                      <a:r>
                        <a:rPr lang="es-ES" sz="1200">
                          <a:effectLst/>
                          <a:latin typeface="Times New Roman" pitchFamily="18" charset="0"/>
                          <a:cs typeface="Times New Roman" pitchFamily="18" charset="0"/>
                        </a:rPr>
                        <a:t>Sig. asintót.</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,000</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a:effectLst/>
                          <a:latin typeface="Times New Roman" pitchFamily="18" charset="0"/>
                          <a:cs typeface="Times New Roman" pitchFamily="18" charset="0"/>
                        </a:rPr>
                        <a:t>,000</a:t>
                      </a:r>
                      <a:endParaRPr lang="es-ES" sz="1200">
                        <a:effectLst/>
                        <a:latin typeface="Times New Roman" pitchFamily="18" charset="0"/>
                        <a:ea typeface="Calibri"/>
                        <a:cs typeface="Times New Roman" pitchFamily="18" charset="0"/>
                      </a:endParaRPr>
                    </a:p>
                  </a:txBody>
                  <a:tcPr marL="0" marR="0" marT="0" marB="0" anchor="ctr"/>
                </a:tc>
                <a:tc>
                  <a:txBody>
                    <a:bodyPr/>
                    <a:lstStyle/>
                    <a:p>
                      <a:pPr marL="38100" marR="38100" indent="180340" algn="r">
                        <a:lnSpc>
                          <a:spcPts val="1600"/>
                        </a:lnSpc>
                        <a:spcAft>
                          <a:spcPts val="0"/>
                        </a:spcAft>
                      </a:pPr>
                      <a:r>
                        <a:rPr lang="es-ES" sz="1200" dirty="0">
                          <a:effectLst/>
                          <a:latin typeface="Times New Roman" pitchFamily="18" charset="0"/>
                          <a:cs typeface="Times New Roman" pitchFamily="18" charset="0"/>
                        </a:rPr>
                        <a:t>,000</a:t>
                      </a:r>
                      <a:endParaRPr lang="es-ES" sz="1200" dirty="0">
                        <a:effectLst/>
                        <a:latin typeface="Times New Roman" pitchFamily="18" charset="0"/>
                        <a:ea typeface="Calibri"/>
                        <a:cs typeface="Times New Roman" pitchFamily="18" charset="0"/>
                      </a:endParaRPr>
                    </a:p>
                  </a:txBody>
                  <a:tcPr marL="0" marR="0" marT="0" marB="0" anchor="ctr"/>
                </a:tc>
              </a:tr>
            </a:tbl>
          </a:graphicData>
        </a:graphic>
      </p:graphicFrame>
      <p:pic>
        <p:nvPicPr>
          <p:cNvPr id="5" name="4 Imagen"/>
          <p:cNvPicPr/>
          <p:nvPr/>
        </p:nvPicPr>
        <p:blipFill rotWithShape="1">
          <a:blip r:embed="rId2"/>
          <a:srcRect l="24694" t="40541" r="34577" b="39066"/>
          <a:stretch/>
        </p:blipFill>
        <p:spPr bwMode="auto">
          <a:xfrm>
            <a:off x="4932040" y="3760379"/>
            <a:ext cx="3816424" cy="2448272"/>
          </a:xfrm>
          <a:prstGeom prst="rect">
            <a:avLst/>
          </a:prstGeom>
          <a:ln>
            <a:noFill/>
          </a:ln>
          <a:extLst>
            <a:ext uri="{53640926-AAD7-44D8-BBD7-CCE9431645EC}">
              <a14:shadowObscured xmlns:a14="http://schemas.microsoft.com/office/drawing/2010/main"/>
            </a:ext>
          </a:extLst>
        </p:spPr>
      </p:pic>
      <p:sp>
        <p:nvSpPr>
          <p:cNvPr id="6" name="5 Elipse"/>
          <p:cNvSpPr/>
          <p:nvPr/>
        </p:nvSpPr>
        <p:spPr>
          <a:xfrm>
            <a:off x="4067944" y="5848611"/>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2987824" y="5848611"/>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1907704" y="5848611"/>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6624228" y="5776603"/>
            <a:ext cx="43204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94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Estudio técnico</a:t>
            </a:r>
            <a:endParaRPr lang="es-ES" dirty="0"/>
          </a:p>
        </p:txBody>
      </p:sp>
      <p:pic>
        <p:nvPicPr>
          <p:cNvPr id="4" name="3 Imagen"/>
          <p:cNvPicPr/>
          <p:nvPr/>
        </p:nvPicPr>
        <p:blipFill rotWithShape="1">
          <a:blip r:embed="rId2"/>
          <a:srcRect l="9177" t="15059" r="24641" b="9647"/>
          <a:stretch/>
        </p:blipFill>
        <p:spPr bwMode="auto">
          <a:xfrm rot="20976682">
            <a:off x="712124" y="3222158"/>
            <a:ext cx="2602003" cy="2208033"/>
          </a:xfrm>
          <a:prstGeom prst="ellipse">
            <a:avLst/>
          </a:prstGeom>
          <a:ln>
            <a:noFill/>
          </a:ln>
          <a:effectLst>
            <a:softEdge rad="31750"/>
          </a:effectLst>
          <a:extLst>
            <a:ext uri="{53640926-AAD7-44D8-BBD7-CCE9431645EC}">
              <a14:shadowObscured xmlns:a14="http://schemas.microsoft.com/office/drawing/2010/main"/>
            </a:ext>
          </a:extLst>
        </p:spPr>
      </p:pic>
      <p:pic>
        <p:nvPicPr>
          <p:cNvPr id="5" name="4 Imagen"/>
          <p:cNvPicPr/>
          <p:nvPr/>
        </p:nvPicPr>
        <p:blipFill rotWithShape="1">
          <a:blip r:embed="rId3"/>
          <a:srcRect l="9001" t="14588" r="24995" b="7294"/>
          <a:stretch/>
        </p:blipFill>
        <p:spPr bwMode="auto">
          <a:xfrm rot="701937">
            <a:off x="6213997" y="3252333"/>
            <a:ext cx="2635153" cy="1972318"/>
          </a:xfrm>
          <a:prstGeom prst="ellipse">
            <a:avLst/>
          </a:prstGeom>
          <a:ln>
            <a:noFill/>
          </a:ln>
          <a:effectLst>
            <a:softEdge rad="31750"/>
          </a:effectLst>
          <a:extLst>
            <a:ext uri="{53640926-AAD7-44D8-BBD7-CCE9431645EC}">
              <a14:shadowObscured xmlns:a14="http://schemas.microsoft.com/office/drawing/2010/main"/>
            </a:ext>
          </a:extLst>
        </p:spPr>
      </p:pic>
      <p:pic>
        <p:nvPicPr>
          <p:cNvPr id="6" name="5 Imagen"/>
          <p:cNvPicPr/>
          <p:nvPr/>
        </p:nvPicPr>
        <p:blipFill rotWithShape="1">
          <a:blip r:embed="rId4"/>
          <a:srcRect l="15185" t="16446" r="9246" b="3978"/>
          <a:stretch/>
        </p:blipFill>
        <p:spPr bwMode="auto">
          <a:xfrm>
            <a:off x="3275856" y="4753250"/>
            <a:ext cx="2549525" cy="1786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9790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188640"/>
            <a:ext cx="2865512" cy="724942"/>
          </a:xfrm>
        </p:spPr>
        <p:txBody>
          <a:bodyPr>
            <a:normAutofit fontScale="90000"/>
          </a:bodyPr>
          <a:lstStyle/>
          <a:p>
            <a:r>
              <a:rPr lang="es-ES" dirty="0" smtClean="0"/>
              <a:t>Método GAP</a:t>
            </a:r>
            <a:endParaRPr lang="es-ES" dirty="0"/>
          </a:p>
        </p:txBody>
      </p:sp>
      <p:pic>
        <p:nvPicPr>
          <p:cNvPr id="4" name="3 Marcador de contenido"/>
          <p:cNvPicPr>
            <a:picLocks noGrp="1"/>
          </p:cNvPicPr>
          <p:nvPr>
            <p:ph sz="quarter" idx="1"/>
          </p:nvPr>
        </p:nvPicPr>
        <p:blipFill rotWithShape="1">
          <a:blip r:embed="rId2" cstate="print">
            <a:extLst>
              <a:ext uri="{28A0092B-C50C-407E-A947-70E740481C1C}">
                <a14:useLocalDpi xmlns:a14="http://schemas.microsoft.com/office/drawing/2010/main" val="0"/>
              </a:ext>
            </a:extLst>
          </a:blip>
          <a:srcRect t="8354" r="1168"/>
          <a:stretch/>
        </p:blipFill>
        <p:spPr bwMode="auto">
          <a:xfrm>
            <a:off x="899592" y="1052736"/>
            <a:ext cx="7344815" cy="55446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7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ES" dirty="0"/>
          </a:p>
        </p:txBody>
      </p:sp>
      <p:sp>
        <p:nvSpPr>
          <p:cNvPr id="3" name="2 Marcador de contenido"/>
          <p:cNvSpPr>
            <a:spLocks noGrp="1"/>
          </p:cNvSpPr>
          <p:nvPr>
            <p:ph sz="quarter" idx="1"/>
          </p:nvPr>
        </p:nvSpPr>
        <p:spPr>
          <a:xfrm>
            <a:off x="899592" y="1772816"/>
            <a:ext cx="7772400" cy="4680520"/>
          </a:xfrm>
        </p:spPr>
        <p:txBody>
          <a:bodyPr>
            <a:normAutofit fontScale="77500" lnSpcReduction="20000"/>
          </a:bodyPr>
          <a:lstStyle/>
          <a:p>
            <a:pPr lvl="0"/>
            <a:r>
              <a:rPr lang="es-MX" sz="2800" dirty="0">
                <a:latin typeface="Times New Roman" pitchFamily="18" charset="0"/>
                <a:cs typeface="Times New Roman" pitchFamily="18" charset="0"/>
              </a:rPr>
              <a:t>En los últimos años a nivel mundial  la tecnología ha dado un cambio significativo en la forma de comunicación e interacción interpersonal, </a:t>
            </a:r>
            <a:endParaRPr lang="es-MX" sz="2800" dirty="0" smtClean="0">
              <a:latin typeface="Times New Roman" pitchFamily="18" charset="0"/>
              <a:cs typeface="Times New Roman" pitchFamily="18" charset="0"/>
            </a:endParaRPr>
          </a:p>
          <a:p>
            <a:r>
              <a:rPr lang="es-MX" sz="2800" dirty="0">
                <a:latin typeface="Times New Roman" pitchFamily="18" charset="0"/>
                <a:cs typeface="Times New Roman" pitchFamily="18" charset="0"/>
              </a:rPr>
              <a:t>Según (</a:t>
            </a:r>
            <a:r>
              <a:rPr lang="es-MX" sz="2800" dirty="0" err="1">
                <a:latin typeface="Times New Roman" pitchFamily="18" charset="0"/>
                <a:cs typeface="Times New Roman" pitchFamily="18" charset="0"/>
              </a:rPr>
              <a:t>Castells</a:t>
            </a:r>
            <a:r>
              <a:rPr lang="es-MX" sz="2800" dirty="0">
                <a:latin typeface="Times New Roman" pitchFamily="18" charset="0"/>
                <a:cs typeface="Times New Roman" pitchFamily="18" charset="0"/>
              </a:rPr>
              <a:t>, 2002), esta es </a:t>
            </a:r>
            <a:r>
              <a:rPr lang="es-MX" sz="2800" b="1" dirty="0">
                <a:latin typeface="Times New Roman" pitchFamily="18" charset="0"/>
                <a:cs typeface="Times New Roman" pitchFamily="18" charset="0"/>
              </a:rPr>
              <a:t>la “</a:t>
            </a:r>
            <a:r>
              <a:rPr lang="es-MX" sz="2800" b="1" i="1" dirty="0">
                <a:latin typeface="Times New Roman" pitchFamily="18" charset="0"/>
                <a:cs typeface="Times New Roman" pitchFamily="18" charset="0"/>
              </a:rPr>
              <a:t>Era de la Información</a:t>
            </a:r>
            <a:r>
              <a:rPr lang="es-MX" sz="2800" b="1" dirty="0">
                <a:latin typeface="Times New Roman" pitchFamily="18" charset="0"/>
                <a:cs typeface="Times New Roman" pitchFamily="18" charset="0"/>
              </a:rPr>
              <a:t>” </a:t>
            </a:r>
            <a:r>
              <a:rPr lang="es-MX" sz="2800" dirty="0">
                <a:latin typeface="Times New Roman" pitchFamily="18" charset="0"/>
                <a:cs typeface="Times New Roman" pitchFamily="18" charset="0"/>
              </a:rPr>
              <a:t>la cual afecta no solo en el ámbito personal, sino también el ámbito </a:t>
            </a:r>
            <a:r>
              <a:rPr lang="es-MX" sz="2800" dirty="0" smtClean="0">
                <a:latin typeface="Times New Roman" pitchFamily="18" charset="0"/>
                <a:cs typeface="Times New Roman" pitchFamily="18" charset="0"/>
              </a:rPr>
              <a:t>empresarial</a:t>
            </a:r>
            <a:r>
              <a:rPr lang="es-ES" sz="2800" dirty="0" smtClean="0">
                <a:latin typeface="Times New Roman" pitchFamily="18" charset="0"/>
                <a:cs typeface="Times New Roman" pitchFamily="18" charset="0"/>
              </a:rPr>
              <a:t>.</a:t>
            </a:r>
          </a:p>
          <a:p>
            <a:pPr lvl="0"/>
            <a:r>
              <a:rPr lang="es-MX" sz="2800" dirty="0">
                <a:latin typeface="Times New Roman" pitchFamily="18" charset="0"/>
                <a:cs typeface="Times New Roman" pitchFamily="18" charset="0"/>
              </a:rPr>
              <a:t>En Ecuador son cada vez más utilizadas las redes sociales especialmente en personas </a:t>
            </a:r>
            <a:r>
              <a:rPr lang="es-MX" sz="2800" dirty="0" smtClean="0">
                <a:latin typeface="Times New Roman" pitchFamily="18" charset="0"/>
                <a:cs typeface="Times New Roman" pitchFamily="18" charset="0"/>
              </a:rPr>
              <a:t>jóvenes, adultas y especialmente en las empresas, </a:t>
            </a:r>
            <a:r>
              <a:rPr lang="es-MX" sz="2800" dirty="0">
                <a:latin typeface="Times New Roman" pitchFamily="18" charset="0"/>
                <a:cs typeface="Times New Roman" pitchFamily="18" charset="0"/>
              </a:rPr>
              <a:t>según datos del INEC en un estudio realizado en el año 2015 a nivel de país se pudo observar que la gran  mayoría de ecuatorianos encuestados tiene una cuenta en redes </a:t>
            </a:r>
            <a:r>
              <a:rPr lang="es-MX" sz="2800" dirty="0" smtClean="0">
                <a:latin typeface="Times New Roman" pitchFamily="18" charset="0"/>
                <a:cs typeface="Times New Roman" pitchFamily="18" charset="0"/>
              </a:rPr>
              <a:t>sociales.</a:t>
            </a:r>
          </a:p>
          <a:p>
            <a:r>
              <a:rPr lang="es-MX" sz="2800" dirty="0">
                <a:latin typeface="Times New Roman" pitchFamily="18" charset="0"/>
                <a:cs typeface="Times New Roman" pitchFamily="18" charset="0"/>
              </a:rPr>
              <a:t>En la ciudad de Quito a inicios del año 2016 empiezan a surgir nuevos negocios llamados food truck los cuales se formalizan y legalizan en un gremio llamado Asociación Ecuatoriana de Food </a:t>
            </a:r>
            <a:r>
              <a:rPr lang="es-MX" sz="2800" dirty="0" smtClean="0">
                <a:latin typeface="Times New Roman" pitchFamily="18" charset="0"/>
                <a:cs typeface="Times New Roman" pitchFamily="18" charset="0"/>
              </a:rPr>
              <a:t>Truck</a:t>
            </a:r>
            <a:r>
              <a:rPr lang="es-ES" sz="2800" dirty="0" smtClean="0">
                <a:latin typeface="Times New Roman" pitchFamily="18" charset="0"/>
                <a:cs typeface="Times New Roman" pitchFamily="18" charset="0"/>
              </a:rPr>
              <a:t>.</a:t>
            </a:r>
            <a:endParaRPr lang="es-ES" dirty="0"/>
          </a:p>
        </p:txBody>
      </p:sp>
    </p:spTree>
    <p:extLst>
      <p:ext uri="{BB962C8B-B14F-4D97-AF65-F5344CB8AC3E}">
        <p14:creationId xmlns:p14="http://schemas.microsoft.com/office/powerpoint/2010/main" val="908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39552" y="692696"/>
            <a:ext cx="6408712" cy="33123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smtClean="0">
                <a:solidFill>
                  <a:schemeClr val="tx1"/>
                </a:solidFill>
              </a:rPr>
              <a:t>PROPUESTA</a:t>
            </a:r>
          </a:p>
          <a:p>
            <a:pPr algn="just"/>
            <a:endParaRPr lang="es-ES" dirty="0" smtClean="0">
              <a:solidFill>
                <a:schemeClr val="tx1"/>
              </a:solidFill>
            </a:endParaRPr>
          </a:p>
          <a:p>
            <a:pPr algn="just"/>
            <a:r>
              <a:rPr lang="es-ES" dirty="0" smtClean="0">
                <a:solidFill>
                  <a:schemeClr val="tx1"/>
                </a:solidFill>
              </a:rPr>
              <a:t> </a:t>
            </a:r>
            <a:r>
              <a:rPr lang="es-ES" dirty="0">
                <a:solidFill>
                  <a:schemeClr val="tx1"/>
                </a:solidFill>
              </a:rPr>
              <a:t>Realizar talleres de capacitación teóricos – prácticos, sobre el marketing digital, el manejo de redes sociales, y como generar más tráfico en internet con  el uso de redes sociales, para que el administrador sepa que contenido debe colocar en su red social y de qué manera para logra tener un impacto positivo en los clientes para generar un incremento en las ventas de su negocio.</a:t>
            </a:r>
          </a:p>
        </p:txBody>
      </p:sp>
      <p:pic>
        <p:nvPicPr>
          <p:cNvPr id="5" name="4 Imagen"/>
          <p:cNvPicPr/>
          <p:nvPr/>
        </p:nvPicPr>
        <p:blipFill rotWithShape="1">
          <a:blip r:embed="rId2"/>
          <a:srcRect l="30317" t="38845" r="25388" b="24410"/>
          <a:stretch/>
        </p:blipFill>
        <p:spPr bwMode="auto">
          <a:xfrm>
            <a:off x="3203848" y="3356992"/>
            <a:ext cx="5652628" cy="3132697"/>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593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val="0"/>
              </a:ext>
            </a:extLst>
          </a:blip>
          <a:srcRect b="5109"/>
          <a:stretch/>
        </p:blipFill>
        <p:spPr bwMode="auto">
          <a:xfrm>
            <a:off x="1403648" y="332656"/>
            <a:ext cx="6840760" cy="60486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109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39552" y="260648"/>
            <a:ext cx="6660740" cy="43924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smtClean="0">
                <a:solidFill>
                  <a:schemeClr val="tx1"/>
                </a:solidFill>
              </a:rPr>
              <a:t>PROPUESTA </a:t>
            </a:r>
          </a:p>
          <a:p>
            <a:pPr algn="just"/>
            <a:endParaRPr lang="es-ES" dirty="0">
              <a:solidFill>
                <a:schemeClr val="tx1"/>
              </a:solidFill>
            </a:endParaRPr>
          </a:p>
          <a:p>
            <a:r>
              <a:rPr lang="es-ES" dirty="0"/>
              <a:t> Realizar talleres teóricos – prácticos, sobre Marketing social y manejo ambiental para crear en los dueños y personal de los </a:t>
            </a:r>
            <a:r>
              <a:rPr lang="es-ES" dirty="0" err="1"/>
              <a:t>food</a:t>
            </a:r>
            <a:r>
              <a:rPr lang="es-ES" dirty="0"/>
              <a:t> </a:t>
            </a:r>
            <a:r>
              <a:rPr lang="es-ES" dirty="0" err="1"/>
              <a:t>truck</a:t>
            </a:r>
            <a:r>
              <a:rPr lang="es-ES" dirty="0"/>
              <a:t> una cultura de responsabilidad social y medio ambiente, el mismo que será impartidos por alumnos de la carrera de Mercadotecnia, supervisados y apoyados por docentes capacitados en la elaboración de planes de responsabilidad social, lo cual ayudará a los negocios a tener un mejor manejo de sus recursos mejorando el impacto que causa en las zonas que se encuentran ubicados</a:t>
            </a:r>
            <a:r>
              <a:rPr lang="es-ES" dirty="0" smtClean="0"/>
              <a:t>.</a:t>
            </a:r>
          </a:p>
          <a:p>
            <a:endParaRPr lang="es-ES" dirty="0"/>
          </a:p>
          <a:p>
            <a:r>
              <a:rPr lang="es-ES" dirty="0"/>
              <a:t>     En lo que respecta a temas de manejo de medio ambientes estarán encargados alumnos de la carrera de Ciencias de la tierra, los cuales enseñaran un buen manejo de residuos para no contaminar el medio ambiente.</a:t>
            </a:r>
            <a:endParaRPr lang="es-ES" dirty="0">
              <a:solidFill>
                <a:schemeClr val="tx1"/>
              </a:solidFill>
            </a:endParaRPr>
          </a:p>
        </p:txBody>
      </p:sp>
      <p:pic>
        <p:nvPicPr>
          <p:cNvPr id="5" name="4 Imagen"/>
          <p:cNvPicPr/>
          <p:nvPr/>
        </p:nvPicPr>
        <p:blipFill rotWithShape="1">
          <a:blip r:embed="rId2"/>
          <a:srcRect l="24167" t="48724" r="48424" b="14931"/>
          <a:stretch/>
        </p:blipFill>
        <p:spPr bwMode="auto">
          <a:xfrm>
            <a:off x="4572000" y="4221088"/>
            <a:ext cx="4104456" cy="24455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7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3153544" cy="940966"/>
          </a:xfrm>
        </p:spPr>
        <p:txBody>
          <a:bodyPr/>
          <a:lstStyle/>
          <a:p>
            <a:r>
              <a:rPr lang="es-ES" dirty="0" smtClean="0"/>
              <a:t>Conclusiones</a:t>
            </a:r>
            <a:endParaRPr lang="es-ES" dirty="0"/>
          </a:p>
        </p:txBody>
      </p:sp>
      <p:sp>
        <p:nvSpPr>
          <p:cNvPr id="3" name="2 Marcador de contenido"/>
          <p:cNvSpPr>
            <a:spLocks noGrp="1"/>
          </p:cNvSpPr>
          <p:nvPr>
            <p:ph sz="quarter" idx="1"/>
          </p:nvPr>
        </p:nvSpPr>
        <p:spPr>
          <a:xfrm>
            <a:off x="914400" y="1124744"/>
            <a:ext cx="7772400" cy="5256584"/>
          </a:xfrm>
        </p:spPr>
        <p:txBody>
          <a:bodyPr>
            <a:normAutofit fontScale="77500" lnSpcReduction="20000"/>
          </a:bodyPr>
          <a:lstStyle/>
          <a:p>
            <a:r>
              <a:rPr lang="es-ES" dirty="0"/>
              <a:t>Una característica particular  es que la mejor teoría para esta investigación es la de "Maximización de ventas", la cual busca incrementar las ventas del negocio mediante precios accesibles para el cliente, ya que con esto se conseguirá que el cliente consuma más logrando que la empresa aumente su producción</a:t>
            </a:r>
            <a:r>
              <a:rPr lang="es-ES" dirty="0" smtClean="0"/>
              <a:t>.</a:t>
            </a:r>
          </a:p>
          <a:p>
            <a:r>
              <a:rPr lang="es-ES" dirty="0"/>
              <a:t>Se puede concluir del estudio realizado que la red social más utilizada con un 61,6% por los administradores para promocionar su Food truck es la de  Facebook</a:t>
            </a:r>
            <a:r>
              <a:rPr lang="es-ES" dirty="0" smtClean="0"/>
              <a:t>.</a:t>
            </a:r>
          </a:p>
          <a:p>
            <a:r>
              <a:rPr lang="es-ES" dirty="0"/>
              <a:t>Se puede observar que el estar presente en redes sociales para promocionar a los food truck aumenta de forma regular las ventas para el 71,6% de los </a:t>
            </a:r>
            <a:r>
              <a:rPr lang="es-ES" dirty="0" smtClean="0"/>
              <a:t>encuestados</a:t>
            </a:r>
          </a:p>
          <a:p>
            <a:r>
              <a:rPr lang="es-ES" dirty="0"/>
              <a:t>Se puede concluir que el haber agrupado diferentes food truck en plazas es la mejor opción para los clientes, ya que al momento de visitar una tiene varias opciones para escoger que desea consumir</a:t>
            </a:r>
            <a:r>
              <a:rPr lang="es-ES" dirty="0" smtClean="0"/>
              <a:t>.</a:t>
            </a:r>
          </a:p>
          <a:p>
            <a:r>
              <a:rPr lang="es-ES" dirty="0"/>
              <a:t>Se observa que la propuesta realizada del uso de técnicas de venta favorecerá a los food truck, ya que brindaran mejor atención siempre buscando la satisfacción del cliente</a:t>
            </a:r>
            <a:r>
              <a:rPr lang="es-ES" dirty="0" smtClean="0"/>
              <a:t>.</a:t>
            </a:r>
          </a:p>
          <a:p>
            <a:r>
              <a:rPr lang="es-ES" dirty="0"/>
              <a:t>Se recomienda la aplicación de marketing social, para la formación de una comunidad responsable que reduzca el impacto de estos negocios  con el medio ambiente</a:t>
            </a:r>
          </a:p>
        </p:txBody>
      </p:sp>
    </p:spTree>
    <p:extLst>
      <p:ext uri="{BB962C8B-B14F-4D97-AF65-F5344CB8AC3E}">
        <p14:creationId xmlns:p14="http://schemas.microsoft.com/office/powerpoint/2010/main" val="1061999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4233664" cy="724942"/>
          </a:xfrm>
        </p:spPr>
        <p:txBody>
          <a:bodyPr>
            <a:normAutofit fontScale="90000"/>
          </a:bodyPr>
          <a:lstStyle/>
          <a:p>
            <a:r>
              <a:rPr lang="es-ES" dirty="0" smtClean="0"/>
              <a:t>Recomendaciones</a:t>
            </a:r>
            <a:endParaRPr lang="es-ES" dirty="0"/>
          </a:p>
        </p:txBody>
      </p:sp>
      <p:sp>
        <p:nvSpPr>
          <p:cNvPr id="3" name="2 Marcador de contenido"/>
          <p:cNvSpPr>
            <a:spLocks noGrp="1"/>
          </p:cNvSpPr>
          <p:nvPr>
            <p:ph sz="quarter" idx="1"/>
          </p:nvPr>
        </p:nvSpPr>
        <p:spPr>
          <a:xfrm>
            <a:off x="914400" y="1447800"/>
            <a:ext cx="7772400" cy="5149552"/>
          </a:xfrm>
        </p:spPr>
        <p:txBody>
          <a:bodyPr>
            <a:normAutofit fontScale="77500" lnSpcReduction="20000"/>
          </a:bodyPr>
          <a:lstStyle/>
          <a:p>
            <a:r>
              <a:rPr lang="es-ES" dirty="0"/>
              <a:t>Se recomienda que los food truck apliquen esta teoría para que sepa cómo generar más ganancias en su negocio y sea una oportunidad para crecer en el mercado en el que se encuentran logrando de esta manera una ventaja competitiva que los </a:t>
            </a:r>
            <a:r>
              <a:rPr lang="es-ES" dirty="0" smtClean="0"/>
              <a:t>diferencie</a:t>
            </a:r>
          </a:p>
          <a:p>
            <a:r>
              <a:rPr lang="es-ES" dirty="0"/>
              <a:t>Se recomienda que estos negocios realicen investigaciones y análisis constantes de las variaciones que se dan en la red social ya que son negocios en los cuales los clientes tienen gustos y preferencias cambiantes. Y una manera de mantenerse en el mercado es adaptarse a estos </a:t>
            </a:r>
            <a:r>
              <a:rPr lang="es-ES" dirty="0" smtClean="0"/>
              <a:t>cambios</a:t>
            </a:r>
          </a:p>
          <a:p>
            <a:r>
              <a:rPr lang="es-ES" dirty="0"/>
              <a:t>Se recomienda que los administradores de los food truck realicen mayor énfasis en las publicaciones realizadas en redes sociales para lograr un aumento significa en la afluencia de clientes y por ende en las ventas del negocios</a:t>
            </a:r>
            <a:r>
              <a:rPr lang="es-ES" dirty="0" smtClean="0"/>
              <a:t>.</a:t>
            </a:r>
          </a:p>
          <a:p>
            <a:r>
              <a:rPr lang="es-ES" dirty="0"/>
              <a:t>Se recomienda que para tener una mejor convivencia y relación dentro de las plazas, se encuentre solo un food truck por cada giro de negocio, para que así todos tengan la oportunidad de mostrar sus productos y de realizar una venta</a:t>
            </a:r>
            <a:r>
              <a:rPr lang="es-ES" dirty="0" smtClean="0"/>
              <a:t>.</a:t>
            </a:r>
          </a:p>
          <a:p>
            <a:r>
              <a:rPr lang="es-ES" dirty="0"/>
              <a:t>Se recomienda capacitar constantemente tanto a empleados como a administradores desarrollando  habilidades y destrezas para brindar atención de excelente calidad a los clientes</a:t>
            </a:r>
            <a:r>
              <a:rPr lang="es-ES" dirty="0" smtClean="0"/>
              <a:t>.</a:t>
            </a:r>
          </a:p>
          <a:p>
            <a:r>
              <a:rPr lang="es-ES" dirty="0"/>
              <a:t>Se recomienda buscar procesos para la elaboración de alimentos que no perjudiquen al medio ambiente ni a la comunidad donde están ubicados</a:t>
            </a:r>
          </a:p>
        </p:txBody>
      </p:sp>
    </p:spTree>
    <p:extLst>
      <p:ext uri="{BB962C8B-B14F-4D97-AF65-F5344CB8AC3E}">
        <p14:creationId xmlns:p14="http://schemas.microsoft.com/office/powerpoint/2010/main" val="36467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4233664" cy="724942"/>
          </a:xfrm>
        </p:spPr>
        <p:txBody>
          <a:bodyPr>
            <a:normAutofit fontScale="90000"/>
          </a:bodyPr>
          <a:lstStyle/>
          <a:p>
            <a:r>
              <a:rPr lang="es-ES" dirty="0" smtClean="0"/>
              <a:t>Teorías de Soporte</a:t>
            </a:r>
            <a:endParaRPr lang="es-ES" dirty="0"/>
          </a:p>
        </p:txBody>
      </p:sp>
      <p:sp>
        <p:nvSpPr>
          <p:cNvPr id="4" name="2 Marcador de contenido"/>
          <p:cNvSpPr>
            <a:spLocks noGrp="1"/>
          </p:cNvSpPr>
          <p:nvPr>
            <p:ph sz="quarter" idx="1"/>
          </p:nvPr>
        </p:nvSpPr>
        <p:spPr>
          <a:xfrm>
            <a:off x="683568" y="1412776"/>
            <a:ext cx="6400800" cy="2049408"/>
          </a:xfrm>
        </p:spPr>
        <p:txBody>
          <a:bodyPr>
            <a:noAutofit/>
          </a:bodyPr>
          <a:lstStyle/>
          <a:p>
            <a:r>
              <a:rPr lang="es-ES" sz="2200" dirty="0"/>
              <a:t>Teoría de los 6 grados de separación</a:t>
            </a:r>
          </a:p>
          <a:p>
            <a:pPr lvl="1" algn="just"/>
            <a:r>
              <a:rPr lang="es-MX" sz="2200" dirty="0" smtClean="0"/>
              <a:t>Sostiene </a:t>
            </a:r>
            <a:r>
              <a:rPr lang="es-MX" sz="2200" dirty="0"/>
              <a:t>que cualquier habitante puede estar conectado a cualquier otra persona del planeta a través de una cadena de conocidos que no tiene más de cinco intermediarios (conectando a ambas personas con sólo seis enlaces). </a:t>
            </a:r>
          </a:p>
        </p:txBody>
      </p:sp>
      <p:sp>
        <p:nvSpPr>
          <p:cNvPr id="5" name="2 Marcador de contenido"/>
          <p:cNvSpPr txBox="1">
            <a:spLocks/>
          </p:cNvSpPr>
          <p:nvPr/>
        </p:nvSpPr>
        <p:spPr>
          <a:xfrm>
            <a:off x="2483768" y="3861048"/>
            <a:ext cx="6400800" cy="2394600"/>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SzPct val="85000"/>
              <a:buFont typeface="Wingdings 2"/>
              <a:buChar char=""/>
            </a:pPr>
            <a:r>
              <a:rPr lang="es-ES" sz="2400" dirty="0">
                <a:solidFill>
                  <a:schemeClr val="tx1"/>
                </a:solidFill>
              </a:rPr>
              <a:t>Teoría de maximización de ventas</a:t>
            </a:r>
          </a:p>
          <a:p>
            <a:pPr lvl="1" algn="just">
              <a:buSzPct val="85000"/>
              <a:buFont typeface="Wingdings 2"/>
              <a:buChar char=""/>
            </a:pPr>
            <a:r>
              <a:rPr lang="es-MX" sz="2400" dirty="0" smtClean="0">
                <a:solidFill>
                  <a:schemeClr val="tx1"/>
                </a:solidFill>
              </a:rPr>
              <a:t>Menciona que</a:t>
            </a:r>
            <a:r>
              <a:rPr lang="es-MX" sz="2400" dirty="0">
                <a:solidFill>
                  <a:schemeClr val="tx1"/>
                </a:solidFill>
              </a:rPr>
              <a:t>, una vez que una empresa ha alcanzado un nivel aceptable de beneficios para un bien o servicio, el objetivo debe alejarse de aumento de los beneficios para centrarse en el aumento de los ingresos procedentes de las ventas.</a:t>
            </a:r>
            <a:endParaRPr lang="es-ES" sz="2400" dirty="0">
              <a:solidFill>
                <a:schemeClr val="tx1"/>
              </a:solidFill>
            </a:endParaRPr>
          </a:p>
          <a:p>
            <a:pPr lvl="1"/>
            <a:endParaRPr lang="es-ES" dirty="0"/>
          </a:p>
        </p:txBody>
      </p:sp>
      <p:pic>
        <p:nvPicPr>
          <p:cNvPr id="1026" name="Picture 2" descr="Resultado de imagen para teoria de 6 grados de separ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24744"/>
            <a:ext cx="1792288" cy="2122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60" y="4077072"/>
            <a:ext cx="2160240" cy="25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4089648" cy="796950"/>
          </a:xfrm>
        </p:spPr>
        <p:txBody>
          <a:bodyPr/>
          <a:lstStyle/>
          <a:p>
            <a:r>
              <a:rPr lang="es-ES" dirty="0" smtClean="0"/>
              <a:t>Marco Referencial</a:t>
            </a:r>
            <a:endParaRPr lang="es-ES" dirty="0"/>
          </a:p>
        </p:txBody>
      </p:sp>
      <p:sp>
        <p:nvSpPr>
          <p:cNvPr id="3" name="2 Marcador de contenido"/>
          <p:cNvSpPr>
            <a:spLocks noGrp="1"/>
          </p:cNvSpPr>
          <p:nvPr>
            <p:ph sz="quarter" idx="1"/>
          </p:nvPr>
        </p:nvSpPr>
        <p:spPr>
          <a:xfrm>
            <a:off x="539552" y="1340768"/>
            <a:ext cx="4536504" cy="4752528"/>
          </a:xfrm>
        </p:spPr>
        <p:txBody>
          <a:bodyPr>
            <a:normAutofit fontScale="92500" lnSpcReduction="10000"/>
          </a:bodyPr>
          <a:lstStyle/>
          <a:p>
            <a:r>
              <a:rPr lang="es-MX" sz="2800" dirty="0" smtClean="0"/>
              <a:t>Las </a:t>
            </a:r>
            <a:r>
              <a:rPr lang="es-MX" sz="2800" dirty="0"/>
              <a:t>redes sociales como estrategia de Marketing en las Pymes de Paraíso, Tabasco</a:t>
            </a:r>
            <a:r>
              <a:rPr lang="es-MX" sz="2800" dirty="0" smtClean="0"/>
              <a:t>.</a:t>
            </a:r>
          </a:p>
          <a:p>
            <a:pPr marL="0" indent="0">
              <a:buNone/>
            </a:pPr>
            <a:endParaRPr lang="es-MX" sz="2800" dirty="0" smtClean="0"/>
          </a:p>
          <a:p>
            <a:pPr lvl="1" algn="just"/>
            <a:r>
              <a:rPr lang="es-MX" dirty="0"/>
              <a:t>Señala que más del 50% de las empresas analizadas en su estudio utilizan redes sociales como estrategia empresarial las cuales han obtenido varios beneficios entre los que destacan: un incremento en las ventas, en el número de clientes potenciales, en el mejoramiento de la imagen de la empresa y reducción en los costos de publicidad.</a:t>
            </a:r>
          </a:p>
          <a:p>
            <a:pPr lvl="1"/>
            <a:endParaRPr lang="es-MX" dirty="0" smtClean="0"/>
          </a:p>
          <a:p>
            <a:pPr lvl="1"/>
            <a:endParaRPr lang="es-ES"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67386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Población</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639809222"/>
              </p:ext>
            </p:extLst>
          </p:nvPr>
        </p:nvGraphicFramePr>
        <p:xfrm>
          <a:off x="914400" y="1447800"/>
          <a:ext cx="47377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0485" t="23814" r="25916" b="33513"/>
          <a:stretch/>
        </p:blipFill>
        <p:spPr bwMode="auto">
          <a:xfrm>
            <a:off x="6012160" y="1340768"/>
            <a:ext cx="2592288" cy="351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Resultado de imagen para food truck en quito ecuad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581128"/>
            <a:ext cx="2592288"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90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Definición de Problema</a:t>
            </a:r>
            <a:endParaRPr lang="es-ES" dirty="0"/>
          </a:p>
        </p:txBody>
      </p:sp>
      <p:sp>
        <p:nvSpPr>
          <p:cNvPr id="3" name="2 Marcador de contenido"/>
          <p:cNvSpPr>
            <a:spLocks noGrp="1"/>
          </p:cNvSpPr>
          <p:nvPr>
            <p:ph sz="quarter" idx="1"/>
          </p:nvPr>
        </p:nvSpPr>
        <p:spPr/>
        <p:txBody>
          <a:bodyPr>
            <a:normAutofit/>
          </a:bodyPr>
          <a:lstStyle/>
          <a:p>
            <a:r>
              <a:rPr lang="es-MX" dirty="0"/>
              <a:t>Estos negocios por el hecho que son considerablemente nuevos en el Ecuador no cuentan </a:t>
            </a:r>
            <a:r>
              <a:rPr lang="es-MX" dirty="0" smtClean="0"/>
              <a:t>con:</a:t>
            </a:r>
          </a:p>
          <a:p>
            <a:endParaRPr lang="es-MX" dirty="0" smtClean="0"/>
          </a:p>
          <a:p>
            <a:endParaRPr lang="es-MX" dirty="0"/>
          </a:p>
          <a:p>
            <a:endParaRPr lang="es-MX" dirty="0" smtClean="0"/>
          </a:p>
          <a:p>
            <a:endParaRPr lang="es-MX" dirty="0"/>
          </a:p>
          <a:p>
            <a:endParaRPr lang="es-MX" dirty="0" smtClean="0"/>
          </a:p>
          <a:p>
            <a:endParaRPr lang="es-MX" dirty="0"/>
          </a:p>
          <a:p>
            <a:r>
              <a:rPr lang="es-MX" dirty="0" smtClean="0"/>
              <a:t> </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351912"/>
            <a:ext cx="1580124" cy="131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76872"/>
            <a:ext cx="246660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a:off x="3563888" y="2695575"/>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411" y="4579259"/>
            <a:ext cx="2155689" cy="184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876" y="4725144"/>
            <a:ext cx="2232248" cy="184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60" y="4219219"/>
            <a:ext cx="1964775" cy="220218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de flecha"/>
          <p:cNvCxnSpPr/>
          <p:nvPr/>
        </p:nvCxnSpPr>
        <p:spPr>
          <a:xfrm>
            <a:off x="7236296" y="3743722"/>
            <a:ext cx="360040" cy="621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5868144" y="55003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2555776" y="55003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3"/>
                                        </p:tgtEl>
                                        <p:attrNameLst>
                                          <p:attrName>style.visibility</p:attrName>
                                        </p:attrNameLst>
                                      </p:cBhvr>
                                      <p:to>
                                        <p:strVal val="visible"/>
                                      </p:to>
                                    </p:set>
                                    <p:anim calcmode="lin" valueType="num">
                                      <p:cBhvr additive="base">
                                        <p:cTn id="43" dur="500" fill="hold"/>
                                        <p:tgtEl>
                                          <p:spTgt spid="4103"/>
                                        </p:tgtEl>
                                        <p:attrNameLst>
                                          <p:attrName>ppt_x</p:attrName>
                                        </p:attrNameLst>
                                      </p:cBhvr>
                                      <p:tavLst>
                                        <p:tav tm="0">
                                          <p:val>
                                            <p:strVal val="#ppt_x"/>
                                          </p:val>
                                        </p:tav>
                                        <p:tav tm="100000">
                                          <p:val>
                                            <p:strVal val="#ppt_x"/>
                                          </p:val>
                                        </p:tav>
                                      </p:tavLst>
                                    </p:anim>
                                    <p:anim calcmode="lin" valueType="num">
                                      <p:cBhvr additive="base">
                                        <p:cTn id="4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05"/>
                                        </p:tgtEl>
                                        <p:attrNameLst>
                                          <p:attrName>style.visibility</p:attrName>
                                        </p:attrNameLst>
                                      </p:cBhvr>
                                      <p:to>
                                        <p:strVal val="visible"/>
                                      </p:to>
                                    </p:set>
                                    <p:anim calcmode="lin" valueType="num">
                                      <p:cBhvr additive="base">
                                        <p:cTn id="55" dur="500" fill="hold"/>
                                        <p:tgtEl>
                                          <p:spTgt spid="4105"/>
                                        </p:tgtEl>
                                        <p:attrNameLst>
                                          <p:attrName>ppt_x</p:attrName>
                                        </p:attrNameLst>
                                      </p:cBhvr>
                                      <p:tavLst>
                                        <p:tav tm="0">
                                          <p:val>
                                            <p:strVal val="#ppt_x"/>
                                          </p:val>
                                        </p:tav>
                                        <p:tav tm="100000">
                                          <p:val>
                                            <p:strVal val="#ppt_x"/>
                                          </p:val>
                                        </p:tav>
                                      </p:tavLst>
                                    </p:anim>
                                    <p:anim calcmode="lin" valueType="num">
                                      <p:cBhvr additive="base">
                                        <p:cTn id="56"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sz="quarter" idx="1"/>
          </p:nvPr>
        </p:nvSpPr>
        <p:spPr/>
        <p:txBody>
          <a:bodyPr>
            <a:normAutofit/>
          </a:bodyPr>
          <a:lstStyle/>
          <a:p>
            <a:pPr lvl="2"/>
            <a:r>
              <a:rPr lang="es-MX" b="1" dirty="0">
                <a:latin typeface="Times New Roman" pitchFamily="18" charset="0"/>
                <a:cs typeface="Times New Roman" pitchFamily="18" charset="0"/>
              </a:rPr>
              <a:t>Objetivo General</a:t>
            </a:r>
            <a:endParaRPr lang="es-ES" b="1" dirty="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r>
              <a:rPr lang="es-MX" sz="2000" dirty="0">
                <a:latin typeface="Times New Roman" pitchFamily="18" charset="0"/>
                <a:cs typeface="Times New Roman" pitchFamily="18" charset="0"/>
              </a:rPr>
              <a:t>Conocer si el uso de las redes sociales influye en las ventas de los Food Truck del Distrito Metropolitano de Quito y Valles.</a:t>
            </a:r>
            <a:endParaRPr lang="es-ES" sz="2000" dirty="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lvl="2"/>
            <a:r>
              <a:rPr lang="es-MX" b="1" dirty="0">
                <a:latin typeface="Times New Roman" pitchFamily="18" charset="0"/>
                <a:cs typeface="Times New Roman" pitchFamily="18" charset="0"/>
              </a:rPr>
              <a:t> Objetivos Específicos</a:t>
            </a:r>
            <a:endParaRPr lang="es-ES" b="1" dirty="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lvl="0"/>
            <a:r>
              <a:rPr lang="es-MX" sz="2000" dirty="0">
                <a:latin typeface="Times New Roman" pitchFamily="18" charset="0"/>
                <a:cs typeface="Times New Roman" pitchFamily="18" charset="0"/>
              </a:rPr>
              <a:t>Conocer si los negocios utilizan redes sociales</a:t>
            </a:r>
            <a:endParaRPr lang="es-ES" sz="2000" dirty="0">
              <a:latin typeface="Times New Roman" pitchFamily="18" charset="0"/>
              <a:cs typeface="Times New Roman" pitchFamily="18" charset="0"/>
            </a:endParaRPr>
          </a:p>
          <a:p>
            <a:pPr lvl="0"/>
            <a:r>
              <a:rPr lang="es-MX" sz="2000" dirty="0">
                <a:latin typeface="Times New Roman" pitchFamily="18" charset="0"/>
                <a:cs typeface="Times New Roman" pitchFamily="18" charset="0"/>
              </a:rPr>
              <a:t>Identificar las redes sociales más utilizadas por los Food Truck.</a:t>
            </a:r>
            <a:endParaRPr lang="es-ES" sz="2000" dirty="0">
              <a:latin typeface="Times New Roman" pitchFamily="18" charset="0"/>
              <a:cs typeface="Times New Roman" pitchFamily="18" charset="0"/>
            </a:endParaRPr>
          </a:p>
          <a:p>
            <a:pPr lvl="0"/>
            <a:r>
              <a:rPr lang="es-MX" sz="2000" dirty="0">
                <a:latin typeface="Times New Roman" pitchFamily="18" charset="0"/>
                <a:cs typeface="Times New Roman" pitchFamily="18" charset="0"/>
              </a:rPr>
              <a:t>Conocer cuál es la frecuencia de actualización de contenido en redes sociales.</a:t>
            </a:r>
            <a:endParaRPr lang="es-ES" sz="2000" dirty="0">
              <a:latin typeface="Times New Roman" pitchFamily="18" charset="0"/>
              <a:cs typeface="Times New Roman" pitchFamily="18" charset="0"/>
            </a:endParaRPr>
          </a:p>
          <a:p>
            <a:pPr lvl="0"/>
            <a:r>
              <a:rPr lang="es-MX" sz="2000" dirty="0">
                <a:latin typeface="Times New Roman" pitchFamily="18" charset="0"/>
                <a:cs typeface="Times New Roman" pitchFamily="18" charset="0"/>
              </a:rPr>
              <a:t>Determinar si sus ingresos han mejorado con el uso de redes sociales.</a:t>
            </a:r>
            <a:endParaRPr lang="es-ES" sz="2000" dirty="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401220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Técnicas de muestreo</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137416796"/>
              </p:ext>
            </p:extLst>
          </p:nvPr>
        </p:nvGraphicFramePr>
        <p:xfrm>
          <a:off x="914400" y="1340768"/>
          <a:ext cx="43776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Elipse"/>
          <p:cNvSpPr/>
          <p:nvPr/>
        </p:nvSpPr>
        <p:spPr>
          <a:xfrm>
            <a:off x="2339752" y="2564904"/>
            <a:ext cx="136815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3851920" y="1988840"/>
            <a:ext cx="144016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descr="Resultado de imagen para muestreo estratifica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1649881"/>
            <a:ext cx="342003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0992" y="188640"/>
            <a:ext cx="5097760" cy="724942"/>
          </a:xfrm>
        </p:spPr>
        <p:txBody>
          <a:bodyPr>
            <a:normAutofit fontScale="90000"/>
          </a:bodyPr>
          <a:lstStyle/>
          <a:p>
            <a:r>
              <a:rPr lang="es-ES" dirty="0" smtClean="0"/>
              <a:t>Tamaño de la muestra</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sz="quarter" idx="1"/>
              </p:nvPr>
            </p:nvSpPr>
            <p:spPr>
              <a:xfrm>
                <a:off x="914400" y="1052736"/>
                <a:ext cx="7772400" cy="5616624"/>
              </a:xfrm>
            </p:spPr>
            <p:txBody>
              <a:bodyPr/>
              <a:lstStyle/>
              <a:p>
                <a14:m>
                  <m:oMath xmlns:m="http://schemas.openxmlformats.org/officeDocument/2006/math">
                    <m:r>
                      <a:rPr lang="es-MX" i="1">
                        <a:latin typeface="Cambria Math"/>
                      </a:rPr>
                      <m:t>𝑛</m:t>
                    </m:r>
                    <m:r>
                      <a:rPr lang="es-MX" i="1">
                        <a:latin typeface="Cambria Math"/>
                      </a:rPr>
                      <m:t>=</m:t>
                    </m:r>
                    <m:f>
                      <m:fPr>
                        <m:ctrlPr>
                          <a:rPr lang="es-ES" i="1">
                            <a:latin typeface="Cambria Math"/>
                          </a:rPr>
                        </m:ctrlPr>
                      </m:fPr>
                      <m:num>
                        <m:sSup>
                          <m:sSupPr>
                            <m:ctrlPr>
                              <a:rPr lang="es-ES" i="1">
                                <a:latin typeface="Cambria Math"/>
                              </a:rPr>
                            </m:ctrlPr>
                          </m:sSupPr>
                          <m:e>
                            <m:r>
                              <a:rPr lang="es-MX" i="1">
                                <a:latin typeface="Cambria Math"/>
                              </a:rPr>
                              <m:t>𝑧</m:t>
                            </m:r>
                          </m:e>
                          <m:sup>
                            <m:r>
                              <a:rPr lang="es-MX" i="1">
                                <a:latin typeface="Cambria Math"/>
                              </a:rPr>
                              <m:t>2</m:t>
                            </m:r>
                          </m:sup>
                        </m:sSup>
                        <m:r>
                          <a:rPr lang="es-MX" i="1">
                            <a:latin typeface="Cambria Math"/>
                          </a:rPr>
                          <m:t>𝑃𝑄𝑁</m:t>
                        </m:r>
                      </m:num>
                      <m:den>
                        <m:sSup>
                          <m:sSupPr>
                            <m:ctrlPr>
                              <a:rPr lang="es-ES" i="1">
                                <a:latin typeface="Cambria Math"/>
                              </a:rPr>
                            </m:ctrlPr>
                          </m:sSupPr>
                          <m:e>
                            <m:r>
                              <a:rPr lang="es-MX" i="1">
                                <a:latin typeface="Cambria Math"/>
                              </a:rPr>
                              <m:t>𝑒</m:t>
                            </m:r>
                          </m:e>
                          <m:sup>
                            <m:r>
                              <a:rPr lang="es-MX" i="1">
                                <a:latin typeface="Cambria Math"/>
                              </a:rPr>
                              <m:t>2</m:t>
                            </m:r>
                          </m:sup>
                        </m:sSup>
                        <m:r>
                          <a:rPr lang="es-MX" i="1">
                            <a:latin typeface="Cambria Math"/>
                          </a:rPr>
                          <m:t>𝑁</m:t>
                        </m:r>
                        <m:r>
                          <a:rPr lang="es-MX" i="1">
                            <a:latin typeface="Cambria Math"/>
                          </a:rPr>
                          <m:t>+ </m:t>
                        </m:r>
                        <m:sSup>
                          <m:sSupPr>
                            <m:ctrlPr>
                              <a:rPr lang="es-ES" i="1">
                                <a:latin typeface="Cambria Math"/>
                              </a:rPr>
                            </m:ctrlPr>
                          </m:sSupPr>
                          <m:e>
                            <m:r>
                              <a:rPr lang="es-MX" i="1">
                                <a:latin typeface="Cambria Math"/>
                              </a:rPr>
                              <m:t>𝑧</m:t>
                            </m:r>
                          </m:e>
                          <m:sup>
                            <m:r>
                              <a:rPr lang="es-MX" i="1">
                                <a:latin typeface="Cambria Math"/>
                              </a:rPr>
                              <m:t>2</m:t>
                            </m:r>
                          </m:sup>
                        </m:sSup>
                        <m:r>
                          <a:rPr lang="es-MX" i="1">
                            <a:latin typeface="Cambria Math"/>
                          </a:rPr>
                          <m:t>𝑃𝑄</m:t>
                        </m:r>
                      </m:den>
                    </m:f>
                  </m:oMath>
                </a14:m>
                <a:r>
                  <a:rPr lang="es-ES" dirty="0" smtClean="0"/>
                  <a:t>		</a:t>
                </a:r>
                <a:r>
                  <a:rPr lang="es-MX" dirty="0"/>
                  <a:t> </a:t>
                </a:r>
                <a14:m>
                  <m:oMath xmlns:m="http://schemas.openxmlformats.org/officeDocument/2006/math">
                    <m:r>
                      <a:rPr lang="es-MX" i="1">
                        <a:latin typeface="Cambria Math"/>
                      </a:rPr>
                      <m:t>𝑛</m:t>
                    </m:r>
                    <m:r>
                      <a:rPr lang="es-MX" i="1">
                        <a:latin typeface="Cambria Math"/>
                      </a:rPr>
                      <m:t>=225</m:t>
                    </m:r>
                  </m:oMath>
                </a14:m>
                <a:endParaRPr lang="es-ES" dirty="0"/>
              </a:p>
              <a:p>
                <a:endParaRPr lang="es-ES" dirty="0" smtClean="0"/>
              </a:p>
              <a:p>
                <a:r>
                  <a:rPr lang="es-ES" dirty="0" smtClean="0"/>
                  <a:t>Donde  </a:t>
                </a:r>
                <a:r>
                  <a:rPr lang="es-MX" dirty="0"/>
                  <a:t>N= </a:t>
                </a:r>
                <a:r>
                  <a:rPr lang="es-MX" dirty="0" smtClean="0"/>
                  <a:t>305, es el numero de food truck que existen actualmente en la cuidad de Quito</a:t>
                </a:r>
              </a:p>
              <a:p>
                <a14:m>
                  <m:oMath xmlns:m="http://schemas.openxmlformats.org/officeDocument/2006/math">
                    <m:r>
                      <a:rPr lang="es-MX" i="1">
                        <a:latin typeface="Cambria Math"/>
                      </a:rPr>
                      <m:t>𝑛h</m:t>
                    </m:r>
                    <m:r>
                      <a:rPr lang="es-MX" i="1">
                        <a:latin typeface="Cambria Math"/>
                      </a:rPr>
                      <m:t>=</m:t>
                    </m:r>
                    <m:r>
                      <a:rPr lang="es-MX" i="1">
                        <a:latin typeface="Cambria Math"/>
                      </a:rPr>
                      <m:t>𝑛</m:t>
                    </m:r>
                    <m:f>
                      <m:fPr>
                        <m:ctrlPr>
                          <a:rPr lang="es-ES" i="1">
                            <a:latin typeface="Cambria Math"/>
                          </a:rPr>
                        </m:ctrlPr>
                      </m:fPr>
                      <m:num>
                        <m:r>
                          <a:rPr lang="es-MX" i="1">
                            <a:latin typeface="Cambria Math"/>
                          </a:rPr>
                          <m:t>(</m:t>
                        </m:r>
                        <m:r>
                          <a:rPr lang="es-MX" i="1">
                            <a:latin typeface="Cambria Math"/>
                          </a:rPr>
                          <m:t>𝑁𝐻</m:t>
                        </m:r>
                        <m:r>
                          <a:rPr lang="es-MX" i="1">
                            <a:latin typeface="Cambria Math"/>
                          </a:rPr>
                          <m:t>)</m:t>
                        </m:r>
                      </m:num>
                      <m:den>
                        <m:r>
                          <a:rPr lang="es-MX" i="1">
                            <a:latin typeface="Cambria Math"/>
                          </a:rPr>
                          <m:t>𝑁</m:t>
                        </m:r>
                      </m:den>
                    </m:f>
                  </m:oMath>
                </a14:m>
                <a:endParaRPr lang="es-MX" dirty="0" smtClean="0"/>
              </a:p>
              <a:p>
                <a:endParaRPr lang="es-ES" dirty="0"/>
              </a:p>
              <a:p>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sz="quarter" idx="1"/>
              </p:nvPr>
            </p:nvSpPr>
            <p:spPr>
              <a:xfrm>
                <a:off x="914400" y="1052736"/>
                <a:ext cx="7772400" cy="5616624"/>
              </a:xfrm>
              <a:blipFill rotWithShape="1">
                <a:blip r:embed="rId2"/>
                <a:stretch>
                  <a:fillRect l="-706"/>
                </a:stretch>
              </a:blipFill>
            </p:spPr>
            <p:txBody>
              <a:bodyPr/>
              <a:lstStyle/>
              <a:p>
                <a:r>
                  <a:rPr lang="es-ES">
                    <a:noFill/>
                  </a:rPr>
                  <a:t> </a:t>
                </a:r>
              </a:p>
            </p:txBody>
          </p:sp>
        </mc:Fallback>
      </mc:AlternateContent>
      <p:sp>
        <p:nvSpPr>
          <p:cNvPr id="6" name="5 Flecha derecha"/>
          <p:cNvSpPr/>
          <p:nvPr/>
        </p:nvSpPr>
        <p:spPr>
          <a:xfrm>
            <a:off x="3419872" y="1052736"/>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Tabla"/>
          <p:cNvGraphicFramePr>
            <a:graphicFrameLocks noGrp="1"/>
          </p:cNvGraphicFramePr>
          <p:nvPr>
            <p:extLst>
              <p:ext uri="{D42A27DB-BD31-4B8C-83A1-F6EECF244321}">
                <p14:modId xmlns:p14="http://schemas.microsoft.com/office/powerpoint/2010/main" val="501324765"/>
              </p:ext>
            </p:extLst>
          </p:nvPr>
        </p:nvGraphicFramePr>
        <p:xfrm>
          <a:off x="1235968" y="3933056"/>
          <a:ext cx="6576392" cy="2520280"/>
        </p:xfrm>
        <a:graphic>
          <a:graphicData uri="http://schemas.openxmlformats.org/drawingml/2006/table">
            <a:tbl>
              <a:tblPr firstRow="1" bandRow="1">
                <a:tableStyleId>{5C22544A-7EE6-4342-B048-85BDC9FD1C3A}</a:tableStyleId>
              </a:tblPr>
              <a:tblGrid>
                <a:gridCol w="3288196"/>
                <a:gridCol w="3288196"/>
              </a:tblGrid>
              <a:tr h="504056">
                <a:tc>
                  <a:txBody>
                    <a:bodyPr/>
                    <a:lstStyle/>
                    <a:p>
                      <a:r>
                        <a:rPr lang="es-ES" dirty="0" smtClean="0">
                          <a:solidFill>
                            <a:schemeClr val="tx1"/>
                          </a:solidFill>
                        </a:rPr>
                        <a:t>ZONAS</a:t>
                      </a:r>
                      <a:endParaRPr lang="es-ES" dirty="0">
                        <a:solidFill>
                          <a:schemeClr val="tx1"/>
                        </a:solidFill>
                      </a:endParaRPr>
                    </a:p>
                  </a:txBody>
                  <a:tcPr/>
                </a:tc>
                <a:tc>
                  <a:txBody>
                    <a:bodyPr/>
                    <a:lstStyle/>
                    <a:p>
                      <a:r>
                        <a:rPr lang="es-ES" dirty="0" smtClean="0">
                          <a:solidFill>
                            <a:schemeClr val="tx1"/>
                          </a:solidFill>
                        </a:rPr>
                        <a:t>AFIJACION PROPORCIONAL</a:t>
                      </a:r>
                      <a:endParaRPr lang="es-ES" dirty="0">
                        <a:solidFill>
                          <a:schemeClr val="tx1"/>
                        </a:solidFill>
                      </a:endParaRPr>
                    </a:p>
                  </a:txBody>
                  <a:tcPr/>
                </a:tc>
              </a:tr>
              <a:tr h="504056">
                <a:tc>
                  <a:txBody>
                    <a:bodyPr/>
                    <a:lstStyle/>
                    <a:p>
                      <a:r>
                        <a:rPr lang="es-ES" dirty="0" smtClean="0"/>
                        <a:t>NORTE</a:t>
                      </a:r>
                      <a:endParaRPr lang="es-ES" dirty="0"/>
                    </a:p>
                  </a:txBody>
                  <a:tcPr/>
                </a:tc>
                <a:tc>
                  <a:txBody>
                    <a:bodyPr/>
                    <a:lstStyle/>
                    <a:p>
                      <a:r>
                        <a:rPr lang="es-ES" dirty="0" smtClean="0"/>
                        <a:t>121</a:t>
                      </a:r>
                      <a:endParaRPr lang="es-ES" dirty="0"/>
                    </a:p>
                  </a:txBody>
                  <a:tcPr/>
                </a:tc>
              </a:tr>
              <a:tr h="504056">
                <a:tc>
                  <a:txBody>
                    <a:bodyPr/>
                    <a:lstStyle/>
                    <a:p>
                      <a:r>
                        <a:rPr lang="es-ES" dirty="0" smtClean="0"/>
                        <a:t>SUR</a:t>
                      </a:r>
                      <a:endParaRPr lang="es-ES" dirty="0"/>
                    </a:p>
                  </a:txBody>
                  <a:tcPr/>
                </a:tc>
                <a:tc>
                  <a:txBody>
                    <a:bodyPr/>
                    <a:lstStyle/>
                    <a:p>
                      <a:r>
                        <a:rPr lang="es-ES" dirty="0" smtClean="0"/>
                        <a:t>34</a:t>
                      </a:r>
                      <a:endParaRPr lang="es-ES" dirty="0"/>
                    </a:p>
                  </a:txBody>
                  <a:tcPr/>
                </a:tc>
              </a:tr>
              <a:tr h="504056">
                <a:tc>
                  <a:txBody>
                    <a:bodyPr/>
                    <a:lstStyle/>
                    <a:p>
                      <a:r>
                        <a:rPr lang="es-ES" dirty="0" smtClean="0"/>
                        <a:t>VALLE CHILLOS</a:t>
                      </a:r>
                      <a:endParaRPr lang="es-ES" dirty="0"/>
                    </a:p>
                  </a:txBody>
                  <a:tcPr/>
                </a:tc>
                <a:tc>
                  <a:txBody>
                    <a:bodyPr/>
                    <a:lstStyle/>
                    <a:p>
                      <a:r>
                        <a:rPr lang="es-ES" dirty="0" smtClean="0"/>
                        <a:t>45</a:t>
                      </a:r>
                      <a:endParaRPr lang="es-ES" dirty="0"/>
                    </a:p>
                  </a:txBody>
                  <a:tcPr/>
                </a:tc>
              </a:tr>
              <a:tr h="504056">
                <a:tc>
                  <a:txBody>
                    <a:bodyPr/>
                    <a:lstStyle/>
                    <a:p>
                      <a:r>
                        <a:rPr lang="es-ES" dirty="0" smtClean="0"/>
                        <a:t>VALLE CUMBAYA</a:t>
                      </a:r>
                      <a:endParaRPr lang="es-ES" dirty="0"/>
                    </a:p>
                  </a:txBody>
                  <a:tcPr/>
                </a:tc>
                <a:tc>
                  <a:txBody>
                    <a:bodyPr/>
                    <a:lstStyle/>
                    <a:p>
                      <a:r>
                        <a:rPr lang="es-ES" dirty="0" smtClean="0"/>
                        <a:t>27</a:t>
                      </a:r>
                      <a:endParaRPr lang="es-ES" dirty="0"/>
                    </a:p>
                  </a:txBody>
                  <a:tcPr/>
                </a:tc>
              </a:tr>
            </a:tbl>
          </a:graphicData>
        </a:graphic>
      </p:graphicFrame>
    </p:spTree>
    <p:extLst>
      <p:ext uri="{BB962C8B-B14F-4D97-AF65-F5344CB8AC3E}">
        <p14:creationId xmlns:p14="http://schemas.microsoft.com/office/powerpoint/2010/main" val="4066336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354</TotalTime>
  <Words>1734</Words>
  <Application>Microsoft Office PowerPoint</Application>
  <PresentationFormat>Presentación en pantalla (4:3)</PresentationFormat>
  <Paragraphs>288</Paragraphs>
  <Slides>24</Slides>
  <Notes>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Equidad</vt:lpstr>
      <vt:lpstr>DEPARTAMENTO DE CIENCIAS ECONÓMICAS, ADMINISTRATIVAS Y DEL COMERCIO    CARRERA DE INGENIERÍA EN MERCADOTECNIA    “Estudio comparativo de la influencia de las redes sociales en las ventas de food truck en el DMQ y Valles.”   AUTORA:  VALDIVIESO CHÉVEZ, GRACE DANIELA   DIRECTOR:  ING. MANTILLA VARGAS, ALFREDO FARID   SANGOLQUI -  2018</vt:lpstr>
      <vt:lpstr>Antecedentes</vt:lpstr>
      <vt:lpstr>Teorías de Soporte</vt:lpstr>
      <vt:lpstr>Marco Referencial</vt:lpstr>
      <vt:lpstr>Población</vt:lpstr>
      <vt:lpstr>Definición de Problema</vt:lpstr>
      <vt:lpstr>Objetivos</vt:lpstr>
      <vt:lpstr>Técnicas de muestreo</vt:lpstr>
      <vt:lpstr>Tamaño de la muestra</vt:lpstr>
      <vt:lpstr>Análisis Univariado</vt:lpstr>
      <vt:lpstr>Presentación de PowerPoint</vt:lpstr>
      <vt:lpstr>Presentación de PowerPoint</vt:lpstr>
      <vt:lpstr>Presentación de PowerPoint</vt:lpstr>
      <vt:lpstr>Crosstab</vt:lpstr>
      <vt:lpstr>Anova </vt:lpstr>
      <vt:lpstr>Correlación </vt:lpstr>
      <vt:lpstr>Chi cuadrado</vt:lpstr>
      <vt:lpstr>Estudio técnico</vt:lpstr>
      <vt:lpstr>Método GAP</vt:lpstr>
      <vt:lpstr>Presentación de PowerPoint</vt:lpstr>
      <vt:lpstr>Presentación de PowerPoint</vt:lpstr>
      <vt:lpstr>Presentación de PowerPoint</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comparativo de la influencia de las redes sociales en las ventas de food truck en el DMQ y Valles.</dc:title>
  <dc:creator>ortiz</dc:creator>
  <cp:lastModifiedBy>ortiz</cp:lastModifiedBy>
  <cp:revision>33</cp:revision>
  <dcterms:created xsi:type="dcterms:W3CDTF">2018-01-16T02:17:56Z</dcterms:created>
  <dcterms:modified xsi:type="dcterms:W3CDTF">2018-05-14T13:19:18Z</dcterms:modified>
</cp:coreProperties>
</file>