
<file path=[Content_Types].xml><?xml version="1.0" encoding="utf-8"?>
<Types xmlns="http://schemas.openxmlformats.org/package/2006/content-types">
  <Default Extension="png" ContentType="image/png"/>
  <Default Extension="tmp"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3"/>
  </p:notesMasterIdLst>
  <p:sldIdLst>
    <p:sldId id="275" r:id="rId2"/>
    <p:sldId id="261" r:id="rId3"/>
    <p:sldId id="262" r:id="rId4"/>
    <p:sldId id="263" r:id="rId5"/>
    <p:sldId id="264" r:id="rId6"/>
    <p:sldId id="265" r:id="rId7"/>
    <p:sldId id="266" r:id="rId8"/>
    <p:sldId id="276" r:id="rId9"/>
    <p:sldId id="268" r:id="rId10"/>
    <p:sldId id="270" r:id="rId11"/>
    <p:sldId id="271" r:id="rId12"/>
    <p:sldId id="279" r:id="rId13"/>
    <p:sldId id="272" r:id="rId14"/>
    <p:sldId id="282" r:id="rId15"/>
    <p:sldId id="273" r:id="rId16"/>
    <p:sldId id="274" r:id="rId17"/>
    <p:sldId id="259" r:id="rId18"/>
    <p:sldId id="277" r:id="rId19"/>
    <p:sldId id="278" r:id="rId20"/>
    <p:sldId id="260" r:id="rId21"/>
    <p:sldId id="257" r:id="rId22"/>
    <p:sldId id="258" r:id="rId23"/>
    <p:sldId id="283" r:id="rId24"/>
    <p:sldId id="284" r:id="rId25"/>
    <p:sldId id="285" r:id="rId26"/>
    <p:sldId id="286" r:id="rId27"/>
    <p:sldId id="287" r:id="rId28"/>
    <p:sldId id="292" r:id="rId29"/>
    <p:sldId id="288" r:id="rId30"/>
    <p:sldId id="290" r:id="rId31"/>
    <p:sldId id="291"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AB76"/>
    <a:srgbClr val="489A56"/>
    <a:srgbClr val="DDF1E1"/>
    <a:srgbClr val="8BB656"/>
    <a:srgbClr val="04D631"/>
    <a:srgbClr val="CDEDBD"/>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D8496-C435-4B74-9B23-DCA77873DACC}" type="doc">
      <dgm:prSet loTypeId="urn:microsoft.com/office/officeart/2005/8/layout/arrow2" loCatId="process" qsTypeId="urn:microsoft.com/office/officeart/2005/8/quickstyle/simple1" qsCatId="simple" csTypeId="urn:microsoft.com/office/officeart/2005/8/colors/accent0_2" csCatId="mainScheme" phldr="1"/>
      <dgm:spPr/>
    </dgm:pt>
    <dgm:pt modelId="{1F795B91-B4D5-4F80-A63F-0BF04F1CD038}">
      <dgm:prSet phldrT="[Texto]" custT="1"/>
      <dgm:spPr>
        <a:solidFill>
          <a:srgbClr val="8BB656"/>
        </a:solidFill>
        <a:ln>
          <a:solidFill>
            <a:schemeClr val="tx1"/>
          </a:solidFill>
        </a:ln>
      </dgm:spPr>
      <dgm:t>
        <a:bodyPr/>
        <a:lstStyle/>
        <a:p>
          <a:pPr algn="just"/>
          <a:r>
            <a:rPr lang="es-EC" sz="1600" dirty="0" smtClean="0"/>
            <a:t>En el Ecuador, existen alrededor de 427.826 personas con capacidades especiales.</a:t>
          </a:r>
          <a:endParaRPr lang="es-CO" sz="1600" dirty="0"/>
        </a:p>
      </dgm:t>
    </dgm:pt>
    <dgm:pt modelId="{4C3C9CCD-061E-4F92-8942-BF526A5AA9DC}" type="parTrans" cxnId="{8A559996-2429-4FAB-B1BD-04E2A587AAD0}">
      <dgm:prSet/>
      <dgm:spPr/>
      <dgm:t>
        <a:bodyPr/>
        <a:lstStyle/>
        <a:p>
          <a:endParaRPr lang="es-CO"/>
        </a:p>
      </dgm:t>
    </dgm:pt>
    <dgm:pt modelId="{4E91937C-BACD-4218-980A-CBC7F181A942}" type="sibTrans" cxnId="{8A559996-2429-4FAB-B1BD-04E2A587AAD0}">
      <dgm:prSet/>
      <dgm:spPr/>
      <dgm:t>
        <a:bodyPr/>
        <a:lstStyle/>
        <a:p>
          <a:endParaRPr lang="es-CO"/>
        </a:p>
      </dgm:t>
    </dgm:pt>
    <dgm:pt modelId="{16CB0F9C-23CD-4A50-9E0D-174C830647E1}">
      <dgm:prSet phldrT="[Texto]"/>
      <dgm:spPr>
        <a:solidFill>
          <a:srgbClr val="0DAB76"/>
        </a:solidFill>
        <a:ln>
          <a:solidFill>
            <a:schemeClr val="tx1"/>
          </a:solidFill>
        </a:ln>
      </dgm:spPr>
      <dgm:t>
        <a:bodyPr/>
        <a:lstStyle/>
        <a:p>
          <a:r>
            <a:rPr lang="es-EC" dirty="0" smtClean="0"/>
            <a:t>Las diferentes importaciones que se realizan al país no se dan de manera masiva, siendo en gran parte el producto “vehículos”.</a:t>
          </a:r>
          <a:endParaRPr lang="es-CO" dirty="0"/>
        </a:p>
      </dgm:t>
    </dgm:pt>
    <dgm:pt modelId="{0908D7C4-6CC3-4E11-81B8-0A1C92F03D4B}" type="parTrans" cxnId="{1AFED1A4-6890-4635-AFCB-F094E39234E6}">
      <dgm:prSet/>
      <dgm:spPr/>
      <dgm:t>
        <a:bodyPr/>
        <a:lstStyle/>
        <a:p>
          <a:endParaRPr lang="es-CO"/>
        </a:p>
      </dgm:t>
    </dgm:pt>
    <dgm:pt modelId="{4B745DA3-7FAA-4595-93F2-15CEDC1D8103}" type="sibTrans" cxnId="{1AFED1A4-6890-4635-AFCB-F094E39234E6}">
      <dgm:prSet/>
      <dgm:spPr/>
      <dgm:t>
        <a:bodyPr/>
        <a:lstStyle/>
        <a:p>
          <a:endParaRPr lang="es-CO"/>
        </a:p>
      </dgm:t>
    </dgm:pt>
    <dgm:pt modelId="{452387E3-EAE1-4983-BBA7-8D2BAD856BFB}">
      <dgm:prSet phldrT="[Texto]" custT="1"/>
      <dgm:spPr>
        <a:solidFill>
          <a:srgbClr val="CDEDBD"/>
        </a:solidFill>
        <a:ln>
          <a:solidFill>
            <a:schemeClr val="tx1"/>
          </a:solidFill>
        </a:ln>
      </dgm:spPr>
      <dgm:t>
        <a:bodyPr/>
        <a:lstStyle/>
        <a:p>
          <a:r>
            <a:rPr lang="es-EC" sz="1600" dirty="0" smtClean="0"/>
            <a:t>Los enfoques de la subpartida de Bienes de Uso para Personas con Discapacidad.</a:t>
          </a:r>
        </a:p>
      </dgm:t>
    </dgm:pt>
    <dgm:pt modelId="{F484209F-4991-4554-AEF1-7CE7BA5A0633}" type="parTrans" cxnId="{C4A9B667-3E68-45AD-801E-EE4421CB86AB}">
      <dgm:prSet/>
      <dgm:spPr/>
      <dgm:t>
        <a:bodyPr/>
        <a:lstStyle/>
        <a:p>
          <a:endParaRPr lang="es-CO"/>
        </a:p>
      </dgm:t>
    </dgm:pt>
    <dgm:pt modelId="{D2C961A0-B0F9-4DF1-8927-592FD2C9630C}" type="sibTrans" cxnId="{C4A9B667-3E68-45AD-801E-EE4421CB86AB}">
      <dgm:prSet/>
      <dgm:spPr/>
      <dgm:t>
        <a:bodyPr/>
        <a:lstStyle/>
        <a:p>
          <a:endParaRPr lang="es-CO"/>
        </a:p>
      </dgm:t>
    </dgm:pt>
    <dgm:pt modelId="{C1F897BD-3A9A-4535-AF3F-3C5C3E149258}" type="pres">
      <dgm:prSet presAssocID="{199D8496-C435-4B74-9B23-DCA77873DACC}" presName="arrowDiagram" presStyleCnt="0">
        <dgm:presLayoutVars>
          <dgm:chMax val="5"/>
          <dgm:dir/>
          <dgm:resizeHandles val="exact"/>
        </dgm:presLayoutVars>
      </dgm:prSet>
      <dgm:spPr/>
    </dgm:pt>
    <dgm:pt modelId="{F144C1B3-2BF5-4AFC-A470-FEAF5E1E9A9E}" type="pres">
      <dgm:prSet presAssocID="{199D8496-C435-4B74-9B23-DCA77873DACC}" presName="arrow" presStyleLbl="bgShp" presStyleIdx="0" presStyleCnt="1" custScaleX="122550" custLinFactNeighborX="-170"/>
      <dgm:spPr/>
    </dgm:pt>
    <dgm:pt modelId="{00F61142-70BA-4716-9300-DE42F4CF8643}" type="pres">
      <dgm:prSet presAssocID="{199D8496-C435-4B74-9B23-DCA77873DACC}" presName="arrowDiagram3" presStyleCnt="0"/>
      <dgm:spPr/>
    </dgm:pt>
    <dgm:pt modelId="{D9454222-D36A-4116-A539-100825C95DF3}" type="pres">
      <dgm:prSet presAssocID="{1F795B91-B4D5-4F80-A63F-0BF04F1CD038}" presName="bullet3a" presStyleLbl="node1" presStyleIdx="0" presStyleCnt="3"/>
      <dgm:spPr/>
    </dgm:pt>
    <dgm:pt modelId="{246BF587-EB62-4C9F-B3A8-419BB2C0057D}" type="pres">
      <dgm:prSet presAssocID="{1F795B91-B4D5-4F80-A63F-0BF04F1CD038}" presName="textBox3a" presStyleLbl="revTx" presStyleIdx="0" presStyleCnt="3" custScaleX="107973" custScaleY="82860">
        <dgm:presLayoutVars>
          <dgm:bulletEnabled val="1"/>
        </dgm:presLayoutVars>
      </dgm:prSet>
      <dgm:spPr/>
      <dgm:t>
        <a:bodyPr/>
        <a:lstStyle/>
        <a:p>
          <a:endParaRPr lang="es-CO"/>
        </a:p>
      </dgm:t>
    </dgm:pt>
    <dgm:pt modelId="{BF243860-BC59-4D1B-81ED-A913D80ADA1D}" type="pres">
      <dgm:prSet presAssocID="{16CB0F9C-23CD-4A50-9E0D-174C830647E1}" presName="bullet3b" presStyleLbl="node1" presStyleIdx="1" presStyleCnt="3"/>
      <dgm:spPr/>
    </dgm:pt>
    <dgm:pt modelId="{216C6D45-CEA0-4558-859B-453815BF6749}" type="pres">
      <dgm:prSet presAssocID="{16CB0F9C-23CD-4A50-9E0D-174C830647E1}" presName="textBox3b" presStyleLbl="revTx" presStyleIdx="1" presStyleCnt="3" custScaleX="100589" custScaleY="49076" custLinFactNeighborX="7039" custLinFactNeighborY="-18631">
        <dgm:presLayoutVars>
          <dgm:bulletEnabled val="1"/>
        </dgm:presLayoutVars>
      </dgm:prSet>
      <dgm:spPr/>
      <dgm:t>
        <a:bodyPr/>
        <a:lstStyle/>
        <a:p>
          <a:endParaRPr lang="es-CO"/>
        </a:p>
      </dgm:t>
    </dgm:pt>
    <dgm:pt modelId="{874D308E-C468-4DFE-8FF4-70A6372EC68A}" type="pres">
      <dgm:prSet presAssocID="{452387E3-EAE1-4983-BBA7-8D2BAD856BFB}" presName="bullet3c" presStyleLbl="node1" presStyleIdx="2" presStyleCnt="3"/>
      <dgm:spPr/>
    </dgm:pt>
    <dgm:pt modelId="{11736D4E-E9B7-4441-9E77-95E573251EA9}" type="pres">
      <dgm:prSet presAssocID="{452387E3-EAE1-4983-BBA7-8D2BAD856BFB}" presName="textBox3c" presStyleLbl="revTx" presStyleIdx="2" presStyleCnt="3" custScaleX="94364" custScaleY="33661" custLinFactNeighborX="3917" custLinFactNeighborY="-22736">
        <dgm:presLayoutVars>
          <dgm:bulletEnabled val="1"/>
        </dgm:presLayoutVars>
      </dgm:prSet>
      <dgm:spPr/>
      <dgm:t>
        <a:bodyPr/>
        <a:lstStyle/>
        <a:p>
          <a:endParaRPr lang="es-CO"/>
        </a:p>
      </dgm:t>
    </dgm:pt>
  </dgm:ptLst>
  <dgm:cxnLst>
    <dgm:cxn modelId="{C4A9B667-3E68-45AD-801E-EE4421CB86AB}" srcId="{199D8496-C435-4B74-9B23-DCA77873DACC}" destId="{452387E3-EAE1-4983-BBA7-8D2BAD856BFB}" srcOrd="2" destOrd="0" parTransId="{F484209F-4991-4554-AEF1-7CE7BA5A0633}" sibTransId="{D2C961A0-B0F9-4DF1-8927-592FD2C9630C}"/>
    <dgm:cxn modelId="{85B83DD2-EE87-429D-976F-CDFAD63C681B}" type="presOf" srcId="{199D8496-C435-4B74-9B23-DCA77873DACC}" destId="{C1F897BD-3A9A-4535-AF3F-3C5C3E149258}" srcOrd="0" destOrd="0" presId="urn:microsoft.com/office/officeart/2005/8/layout/arrow2"/>
    <dgm:cxn modelId="{BB41ED1C-C708-46DE-8E94-FBE45E25874B}" type="presOf" srcId="{16CB0F9C-23CD-4A50-9E0D-174C830647E1}" destId="{216C6D45-CEA0-4558-859B-453815BF6749}" srcOrd="0" destOrd="0" presId="urn:microsoft.com/office/officeart/2005/8/layout/arrow2"/>
    <dgm:cxn modelId="{8A559996-2429-4FAB-B1BD-04E2A587AAD0}" srcId="{199D8496-C435-4B74-9B23-DCA77873DACC}" destId="{1F795B91-B4D5-4F80-A63F-0BF04F1CD038}" srcOrd="0" destOrd="0" parTransId="{4C3C9CCD-061E-4F92-8942-BF526A5AA9DC}" sibTransId="{4E91937C-BACD-4218-980A-CBC7F181A942}"/>
    <dgm:cxn modelId="{B82705FA-C288-4BD1-B675-1EFE0B979A0C}" type="presOf" srcId="{1F795B91-B4D5-4F80-A63F-0BF04F1CD038}" destId="{246BF587-EB62-4C9F-B3A8-419BB2C0057D}" srcOrd="0" destOrd="0" presId="urn:microsoft.com/office/officeart/2005/8/layout/arrow2"/>
    <dgm:cxn modelId="{1AFED1A4-6890-4635-AFCB-F094E39234E6}" srcId="{199D8496-C435-4B74-9B23-DCA77873DACC}" destId="{16CB0F9C-23CD-4A50-9E0D-174C830647E1}" srcOrd="1" destOrd="0" parTransId="{0908D7C4-6CC3-4E11-81B8-0A1C92F03D4B}" sibTransId="{4B745DA3-7FAA-4595-93F2-15CEDC1D8103}"/>
    <dgm:cxn modelId="{703BBF10-CAF4-4297-8E5D-1D1589B0CC75}" type="presOf" srcId="{452387E3-EAE1-4983-BBA7-8D2BAD856BFB}" destId="{11736D4E-E9B7-4441-9E77-95E573251EA9}" srcOrd="0" destOrd="0" presId="urn:microsoft.com/office/officeart/2005/8/layout/arrow2"/>
    <dgm:cxn modelId="{49312F59-85EC-4CDB-9C1F-9ED0FC7E5ADA}" type="presParOf" srcId="{C1F897BD-3A9A-4535-AF3F-3C5C3E149258}" destId="{F144C1B3-2BF5-4AFC-A470-FEAF5E1E9A9E}" srcOrd="0" destOrd="0" presId="urn:microsoft.com/office/officeart/2005/8/layout/arrow2"/>
    <dgm:cxn modelId="{C7B92549-58DA-40D2-AA72-D879AAAB5268}" type="presParOf" srcId="{C1F897BD-3A9A-4535-AF3F-3C5C3E149258}" destId="{00F61142-70BA-4716-9300-DE42F4CF8643}" srcOrd="1" destOrd="0" presId="urn:microsoft.com/office/officeart/2005/8/layout/arrow2"/>
    <dgm:cxn modelId="{A8B13BD0-3B5A-442E-99D1-C19F9A1B52B5}" type="presParOf" srcId="{00F61142-70BA-4716-9300-DE42F4CF8643}" destId="{D9454222-D36A-4116-A539-100825C95DF3}" srcOrd="0" destOrd="0" presId="urn:microsoft.com/office/officeart/2005/8/layout/arrow2"/>
    <dgm:cxn modelId="{B260A50B-3828-4A0F-946D-0647AAD12483}" type="presParOf" srcId="{00F61142-70BA-4716-9300-DE42F4CF8643}" destId="{246BF587-EB62-4C9F-B3A8-419BB2C0057D}" srcOrd="1" destOrd="0" presId="urn:microsoft.com/office/officeart/2005/8/layout/arrow2"/>
    <dgm:cxn modelId="{32A4F9CA-063B-4C1F-9217-5641575B15C1}" type="presParOf" srcId="{00F61142-70BA-4716-9300-DE42F4CF8643}" destId="{BF243860-BC59-4D1B-81ED-A913D80ADA1D}" srcOrd="2" destOrd="0" presId="urn:microsoft.com/office/officeart/2005/8/layout/arrow2"/>
    <dgm:cxn modelId="{09FE266E-FC04-4980-AFCB-E6931C467D36}" type="presParOf" srcId="{00F61142-70BA-4716-9300-DE42F4CF8643}" destId="{216C6D45-CEA0-4558-859B-453815BF6749}" srcOrd="3" destOrd="0" presId="urn:microsoft.com/office/officeart/2005/8/layout/arrow2"/>
    <dgm:cxn modelId="{D3D08448-6E3D-457B-B7A0-8320628C9C0C}" type="presParOf" srcId="{00F61142-70BA-4716-9300-DE42F4CF8643}" destId="{874D308E-C468-4DFE-8FF4-70A6372EC68A}" srcOrd="4" destOrd="0" presId="urn:microsoft.com/office/officeart/2005/8/layout/arrow2"/>
    <dgm:cxn modelId="{DB1B172B-D305-4DA3-9460-6957BE5F9AD6}" type="presParOf" srcId="{00F61142-70BA-4716-9300-DE42F4CF8643}" destId="{11736D4E-E9B7-4441-9E77-95E573251EA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B031900-1C4B-402E-8E36-D260679F4446}" type="doc">
      <dgm:prSet loTypeId="urn:microsoft.com/office/officeart/2005/8/layout/vList3" loCatId="list" qsTypeId="urn:microsoft.com/office/officeart/2005/8/quickstyle/simple1" qsCatId="simple" csTypeId="urn:microsoft.com/office/officeart/2005/8/colors/colorful3" csCatId="colorful" phldr="1"/>
      <dgm:spPr/>
    </dgm:pt>
    <dgm:pt modelId="{6633ADD0-EA28-4B71-BC72-18B37FAD7393}">
      <dgm:prSet phldrT="[Texto]"/>
      <dgm:spPr>
        <a:solidFill>
          <a:srgbClr val="0DAB76"/>
        </a:solidFill>
      </dgm:spPr>
      <dgm:t>
        <a:bodyPr/>
        <a:lstStyle/>
        <a:p>
          <a:r>
            <a:rPr lang="es-EC" dirty="0" smtClean="0"/>
            <a:t>La Discapacidad en el Ecuador, es el problema que posee una persona o individuo, debido a sus limitaciones ya sean físicas o mentales,.</a:t>
          </a:r>
          <a:endParaRPr lang="es-CO" dirty="0"/>
        </a:p>
      </dgm:t>
    </dgm:pt>
    <dgm:pt modelId="{4587C29C-FFA9-4175-9771-E5E73803B726}" type="parTrans" cxnId="{3EE27AC4-F362-4EEC-9EAD-BFDE1A7C2684}">
      <dgm:prSet/>
      <dgm:spPr/>
      <dgm:t>
        <a:bodyPr/>
        <a:lstStyle/>
        <a:p>
          <a:endParaRPr lang="es-CO"/>
        </a:p>
      </dgm:t>
    </dgm:pt>
    <dgm:pt modelId="{C992D323-164C-4289-9462-D9EB5E4B36D7}" type="sibTrans" cxnId="{3EE27AC4-F362-4EEC-9EAD-BFDE1A7C2684}">
      <dgm:prSet/>
      <dgm:spPr/>
      <dgm:t>
        <a:bodyPr/>
        <a:lstStyle/>
        <a:p>
          <a:endParaRPr lang="es-CO"/>
        </a:p>
      </dgm:t>
    </dgm:pt>
    <dgm:pt modelId="{7765AFBD-74CB-4162-B5BB-9A7DBE94C8DA}">
      <dgm:prSet phldrT="[Texto]"/>
      <dgm:spPr>
        <a:solidFill>
          <a:srgbClr val="489A56"/>
        </a:solidFill>
      </dgm:spPr>
      <dgm:t>
        <a:bodyPr/>
        <a:lstStyle/>
        <a:p>
          <a:r>
            <a:rPr lang="es-EC" dirty="0" smtClean="0"/>
            <a:t>El proyecto de investigación se centrará en las Personas con Capacidades Especiales y su relación con el Comercio Internacional</a:t>
          </a:r>
          <a:endParaRPr lang="es-CO" dirty="0"/>
        </a:p>
      </dgm:t>
    </dgm:pt>
    <dgm:pt modelId="{1A34F0BB-642E-4797-9694-78289400B92E}" type="parTrans" cxnId="{B2EA3C89-643F-4748-92CB-C59240534EF8}">
      <dgm:prSet/>
      <dgm:spPr/>
      <dgm:t>
        <a:bodyPr/>
        <a:lstStyle/>
        <a:p>
          <a:endParaRPr lang="es-CO"/>
        </a:p>
      </dgm:t>
    </dgm:pt>
    <dgm:pt modelId="{C56DDC8A-AAF0-4610-A5D7-1250F65361E0}" type="sibTrans" cxnId="{B2EA3C89-643F-4748-92CB-C59240534EF8}">
      <dgm:prSet/>
      <dgm:spPr/>
      <dgm:t>
        <a:bodyPr/>
        <a:lstStyle/>
        <a:p>
          <a:endParaRPr lang="es-CO"/>
        </a:p>
      </dgm:t>
    </dgm:pt>
    <dgm:pt modelId="{7B70E260-7926-475C-A285-E53BF01453E5}">
      <dgm:prSet phldrT="[Texto]"/>
      <dgm:spPr>
        <a:solidFill>
          <a:srgbClr val="8BB656"/>
        </a:solidFill>
      </dgm:spPr>
      <dgm:t>
        <a:bodyPr/>
        <a:lstStyle/>
        <a:p>
          <a:r>
            <a:rPr lang="es-EC" dirty="0" smtClean="0"/>
            <a:t>Se analizará de qué manera las Personas con Capacidades Especiales, pueden involucrarse dentro del Comercio Internacional, beneficiándose de las nuevas reformas, tanto ellas como sus familias.</a:t>
          </a:r>
          <a:endParaRPr lang="es-CO" dirty="0"/>
        </a:p>
      </dgm:t>
    </dgm:pt>
    <dgm:pt modelId="{A54B128A-212C-42CE-9DFE-FB7CCDDB3951}" type="parTrans" cxnId="{A65489DF-4A86-4341-8DCF-C3AF6EC12A40}">
      <dgm:prSet/>
      <dgm:spPr/>
      <dgm:t>
        <a:bodyPr/>
        <a:lstStyle/>
        <a:p>
          <a:endParaRPr lang="es-CO"/>
        </a:p>
      </dgm:t>
    </dgm:pt>
    <dgm:pt modelId="{B0C2DEC6-4433-4993-8BBF-3BF13513F6B5}" type="sibTrans" cxnId="{A65489DF-4A86-4341-8DCF-C3AF6EC12A40}">
      <dgm:prSet/>
      <dgm:spPr/>
      <dgm:t>
        <a:bodyPr/>
        <a:lstStyle/>
        <a:p>
          <a:endParaRPr lang="es-CO"/>
        </a:p>
      </dgm:t>
    </dgm:pt>
    <dgm:pt modelId="{2864ADB0-B641-446C-BBAE-274DD1CD7E16}" type="pres">
      <dgm:prSet presAssocID="{1B031900-1C4B-402E-8E36-D260679F4446}" presName="linearFlow" presStyleCnt="0">
        <dgm:presLayoutVars>
          <dgm:dir/>
          <dgm:resizeHandles val="exact"/>
        </dgm:presLayoutVars>
      </dgm:prSet>
      <dgm:spPr/>
    </dgm:pt>
    <dgm:pt modelId="{3E81EAA3-8148-4C46-BDDE-4A23C781C253}" type="pres">
      <dgm:prSet presAssocID="{6633ADD0-EA28-4B71-BC72-18B37FAD7393}" presName="composite" presStyleCnt="0"/>
      <dgm:spPr/>
    </dgm:pt>
    <dgm:pt modelId="{B28FDB32-D4E9-4BAE-BA01-61F20146482E}" type="pres">
      <dgm:prSet presAssocID="{6633ADD0-EA28-4B71-BC72-18B37FAD7393}" presName="imgShp" presStyleLbl="fgImgPlace1" presStyleIdx="0" presStyleCnt="3"/>
      <dgm:spPr>
        <a:blipFill rotWithShape="1">
          <a:blip xmlns:r="http://schemas.openxmlformats.org/officeDocument/2006/relationships" r:embed="rId1"/>
          <a:stretch>
            <a:fillRect/>
          </a:stretch>
        </a:blipFill>
      </dgm:spPr>
    </dgm:pt>
    <dgm:pt modelId="{5B2DB138-5E24-451A-8A2F-4A4E2B6D390C}" type="pres">
      <dgm:prSet presAssocID="{6633ADD0-EA28-4B71-BC72-18B37FAD7393}" presName="txShp" presStyleLbl="node1" presStyleIdx="0" presStyleCnt="3">
        <dgm:presLayoutVars>
          <dgm:bulletEnabled val="1"/>
        </dgm:presLayoutVars>
      </dgm:prSet>
      <dgm:spPr/>
      <dgm:t>
        <a:bodyPr/>
        <a:lstStyle/>
        <a:p>
          <a:endParaRPr lang="es-CO"/>
        </a:p>
      </dgm:t>
    </dgm:pt>
    <dgm:pt modelId="{F355EF54-25D6-47E1-B768-8DFB19D06FFE}" type="pres">
      <dgm:prSet presAssocID="{C992D323-164C-4289-9462-D9EB5E4B36D7}" presName="spacing" presStyleCnt="0"/>
      <dgm:spPr/>
    </dgm:pt>
    <dgm:pt modelId="{25A84AC5-CB4B-47BC-96FB-E2DC4B19EBDD}" type="pres">
      <dgm:prSet presAssocID="{7765AFBD-74CB-4162-B5BB-9A7DBE94C8DA}" presName="composite" presStyleCnt="0"/>
      <dgm:spPr/>
    </dgm:pt>
    <dgm:pt modelId="{56482EA6-8229-4A65-8120-D87294D33EEC}" type="pres">
      <dgm:prSet presAssocID="{7765AFBD-74CB-4162-B5BB-9A7DBE94C8DA}" presName="imgShp" presStyleLbl="fgImgPlace1" presStyleIdx="1" presStyleCnt="3"/>
      <dgm:spPr>
        <a:blipFill rotWithShape="1">
          <a:blip xmlns:r="http://schemas.openxmlformats.org/officeDocument/2006/relationships" r:embed="rId2"/>
          <a:stretch>
            <a:fillRect/>
          </a:stretch>
        </a:blipFill>
      </dgm:spPr>
    </dgm:pt>
    <dgm:pt modelId="{86C80D6A-585F-473E-AF7D-75A084E41F24}" type="pres">
      <dgm:prSet presAssocID="{7765AFBD-74CB-4162-B5BB-9A7DBE94C8DA}" presName="txShp" presStyleLbl="node1" presStyleIdx="1" presStyleCnt="3">
        <dgm:presLayoutVars>
          <dgm:bulletEnabled val="1"/>
        </dgm:presLayoutVars>
      </dgm:prSet>
      <dgm:spPr/>
      <dgm:t>
        <a:bodyPr/>
        <a:lstStyle/>
        <a:p>
          <a:endParaRPr lang="es-CO"/>
        </a:p>
      </dgm:t>
    </dgm:pt>
    <dgm:pt modelId="{C7DABCB0-736F-4F76-8AC3-4B7521543B55}" type="pres">
      <dgm:prSet presAssocID="{C56DDC8A-AAF0-4610-A5D7-1250F65361E0}" presName="spacing" presStyleCnt="0"/>
      <dgm:spPr/>
    </dgm:pt>
    <dgm:pt modelId="{A4129725-E450-4AC0-9541-E4D2EC7DA022}" type="pres">
      <dgm:prSet presAssocID="{7B70E260-7926-475C-A285-E53BF01453E5}" presName="composite" presStyleCnt="0"/>
      <dgm:spPr/>
    </dgm:pt>
    <dgm:pt modelId="{8417182A-0E9A-4109-B942-AC31CF850358}" type="pres">
      <dgm:prSet presAssocID="{7B70E260-7926-475C-A285-E53BF01453E5}" presName="imgShp" presStyleLbl="fgImgPlace1" presStyleIdx="2" presStyleCnt="3"/>
      <dgm:spPr>
        <a:blipFill rotWithShape="1">
          <a:blip xmlns:r="http://schemas.openxmlformats.org/officeDocument/2006/relationships" r:embed="rId3"/>
          <a:stretch>
            <a:fillRect/>
          </a:stretch>
        </a:blipFill>
      </dgm:spPr>
    </dgm:pt>
    <dgm:pt modelId="{2234D0D2-9352-4828-98BB-E106082FC9DB}" type="pres">
      <dgm:prSet presAssocID="{7B70E260-7926-475C-A285-E53BF01453E5}" presName="txShp" presStyleLbl="node1" presStyleIdx="2" presStyleCnt="3">
        <dgm:presLayoutVars>
          <dgm:bulletEnabled val="1"/>
        </dgm:presLayoutVars>
      </dgm:prSet>
      <dgm:spPr/>
      <dgm:t>
        <a:bodyPr/>
        <a:lstStyle/>
        <a:p>
          <a:endParaRPr lang="es-CO"/>
        </a:p>
      </dgm:t>
    </dgm:pt>
  </dgm:ptLst>
  <dgm:cxnLst>
    <dgm:cxn modelId="{B2EA3C89-643F-4748-92CB-C59240534EF8}" srcId="{1B031900-1C4B-402E-8E36-D260679F4446}" destId="{7765AFBD-74CB-4162-B5BB-9A7DBE94C8DA}" srcOrd="1" destOrd="0" parTransId="{1A34F0BB-642E-4797-9694-78289400B92E}" sibTransId="{C56DDC8A-AAF0-4610-A5D7-1250F65361E0}"/>
    <dgm:cxn modelId="{8CB15BDF-A456-4314-AB77-BDBC6EE3AB39}" type="presOf" srcId="{1B031900-1C4B-402E-8E36-D260679F4446}" destId="{2864ADB0-B641-446C-BBAE-274DD1CD7E16}" srcOrd="0" destOrd="0" presId="urn:microsoft.com/office/officeart/2005/8/layout/vList3"/>
    <dgm:cxn modelId="{3EE27AC4-F362-4EEC-9EAD-BFDE1A7C2684}" srcId="{1B031900-1C4B-402E-8E36-D260679F4446}" destId="{6633ADD0-EA28-4B71-BC72-18B37FAD7393}" srcOrd="0" destOrd="0" parTransId="{4587C29C-FFA9-4175-9771-E5E73803B726}" sibTransId="{C992D323-164C-4289-9462-D9EB5E4B36D7}"/>
    <dgm:cxn modelId="{88901C77-84C5-470B-B570-B2C6C2055EF1}" type="presOf" srcId="{7765AFBD-74CB-4162-B5BB-9A7DBE94C8DA}" destId="{86C80D6A-585F-473E-AF7D-75A084E41F24}" srcOrd="0" destOrd="0" presId="urn:microsoft.com/office/officeart/2005/8/layout/vList3"/>
    <dgm:cxn modelId="{C850D4B5-5ACE-4E8B-9AA4-91BAD8B2FB9E}" type="presOf" srcId="{6633ADD0-EA28-4B71-BC72-18B37FAD7393}" destId="{5B2DB138-5E24-451A-8A2F-4A4E2B6D390C}" srcOrd="0" destOrd="0" presId="urn:microsoft.com/office/officeart/2005/8/layout/vList3"/>
    <dgm:cxn modelId="{A65489DF-4A86-4341-8DCF-C3AF6EC12A40}" srcId="{1B031900-1C4B-402E-8E36-D260679F4446}" destId="{7B70E260-7926-475C-A285-E53BF01453E5}" srcOrd="2" destOrd="0" parTransId="{A54B128A-212C-42CE-9DFE-FB7CCDDB3951}" sibTransId="{B0C2DEC6-4433-4993-8BBF-3BF13513F6B5}"/>
    <dgm:cxn modelId="{33CDB84D-5D98-43AD-B742-1E1016ED6396}" type="presOf" srcId="{7B70E260-7926-475C-A285-E53BF01453E5}" destId="{2234D0D2-9352-4828-98BB-E106082FC9DB}" srcOrd="0" destOrd="0" presId="urn:microsoft.com/office/officeart/2005/8/layout/vList3"/>
    <dgm:cxn modelId="{AC4D6250-AFCA-43AB-8EE4-48B8BCB1E934}" type="presParOf" srcId="{2864ADB0-B641-446C-BBAE-274DD1CD7E16}" destId="{3E81EAA3-8148-4C46-BDDE-4A23C781C253}" srcOrd="0" destOrd="0" presId="urn:microsoft.com/office/officeart/2005/8/layout/vList3"/>
    <dgm:cxn modelId="{695900C2-B854-4228-920B-2BF2B8028FB9}" type="presParOf" srcId="{3E81EAA3-8148-4C46-BDDE-4A23C781C253}" destId="{B28FDB32-D4E9-4BAE-BA01-61F20146482E}" srcOrd="0" destOrd="0" presId="urn:microsoft.com/office/officeart/2005/8/layout/vList3"/>
    <dgm:cxn modelId="{3DBB987A-4CCD-4838-B125-CB6EFCCC2E03}" type="presParOf" srcId="{3E81EAA3-8148-4C46-BDDE-4A23C781C253}" destId="{5B2DB138-5E24-451A-8A2F-4A4E2B6D390C}" srcOrd="1" destOrd="0" presId="urn:microsoft.com/office/officeart/2005/8/layout/vList3"/>
    <dgm:cxn modelId="{4613BEDF-CE56-45CA-A767-72A453358D48}" type="presParOf" srcId="{2864ADB0-B641-446C-BBAE-274DD1CD7E16}" destId="{F355EF54-25D6-47E1-B768-8DFB19D06FFE}" srcOrd="1" destOrd="0" presId="urn:microsoft.com/office/officeart/2005/8/layout/vList3"/>
    <dgm:cxn modelId="{BDA3185F-E6E6-430A-A94A-398367618A0A}" type="presParOf" srcId="{2864ADB0-B641-446C-BBAE-274DD1CD7E16}" destId="{25A84AC5-CB4B-47BC-96FB-E2DC4B19EBDD}" srcOrd="2" destOrd="0" presId="urn:microsoft.com/office/officeart/2005/8/layout/vList3"/>
    <dgm:cxn modelId="{BFE5B02B-F738-467B-AF2F-EAE905BD70B3}" type="presParOf" srcId="{25A84AC5-CB4B-47BC-96FB-E2DC4B19EBDD}" destId="{56482EA6-8229-4A65-8120-D87294D33EEC}" srcOrd="0" destOrd="0" presId="urn:microsoft.com/office/officeart/2005/8/layout/vList3"/>
    <dgm:cxn modelId="{25BD2630-6A0A-4549-8D4D-C3A1EBE2B77A}" type="presParOf" srcId="{25A84AC5-CB4B-47BC-96FB-E2DC4B19EBDD}" destId="{86C80D6A-585F-473E-AF7D-75A084E41F24}" srcOrd="1" destOrd="0" presId="urn:microsoft.com/office/officeart/2005/8/layout/vList3"/>
    <dgm:cxn modelId="{E0030847-782D-4A7B-BCDF-CF7CE8186756}" type="presParOf" srcId="{2864ADB0-B641-446C-BBAE-274DD1CD7E16}" destId="{C7DABCB0-736F-4F76-8AC3-4B7521543B55}" srcOrd="3" destOrd="0" presId="urn:microsoft.com/office/officeart/2005/8/layout/vList3"/>
    <dgm:cxn modelId="{138B63F4-93F1-43FF-8CE2-9722FA6A29F2}" type="presParOf" srcId="{2864ADB0-B641-446C-BBAE-274DD1CD7E16}" destId="{A4129725-E450-4AC0-9541-E4D2EC7DA022}" srcOrd="4" destOrd="0" presId="urn:microsoft.com/office/officeart/2005/8/layout/vList3"/>
    <dgm:cxn modelId="{EEE560FA-CCF6-4E36-A638-A7C0B4C16CA4}" type="presParOf" srcId="{A4129725-E450-4AC0-9541-E4D2EC7DA022}" destId="{8417182A-0E9A-4109-B942-AC31CF850358}" srcOrd="0" destOrd="0" presId="urn:microsoft.com/office/officeart/2005/8/layout/vList3"/>
    <dgm:cxn modelId="{2215D139-AA46-4306-B794-66619F85B157}" type="presParOf" srcId="{A4129725-E450-4AC0-9541-E4D2EC7DA022}" destId="{2234D0D2-9352-4828-98BB-E106082FC9D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F5630F-AB12-463A-83A8-0EDB15E6B1AC}"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CO"/>
        </a:p>
      </dgm:t>
    </dgm:pt>
    <dgm:pt modelId="{0FE546AA-B724-4674-8061-58301E084A19}">
      <dgm:prSet phldrT="[Texto]"/>
      <dgm:spPr>
        <a:solidFill>
          <a:srgbClr val="8BB656"/>
        </a:solidFill>
      </dgm:spPr>
      <dgm:t>
        <a:bodyPr/>
        <a:lstStyle/>
        <a:p>
          <a:r>
            <a:rPr lang="es-EC" dirty="0" smtClean="0"/>
            <a:t>Las leyes y principios que rigen el intercambio interno poseen, en general, la misma validez en el campo del Comercio Internacional.</a:t>
          </a:r>
          <a:endParaRPr lang="es-CO" dirty="0"/>
        </a:p>
      </dgm:t>
    </dgm:pt>
    <dgm:pt modelId="{722013F1-CF2E-4CAE-ABFB-892C3C5B6273}" type="parTrans" cxnId="{F61FD657-604D-4FC4-861A-BDA4D59AB1C0}">
      <dgm:prSet/>
      <dgm:spPr/>
      <dgm:t>
        <a:bodyPr/>
        <a:lstStyle/>
        <a:p>
          <a:endParaRPr lang="es-CO"/>
        </a:p>
      </dgm:t>
    </dgm:pt>
    <dgm:pt modelId="{E652A6D9-5AE7-4892-B831-A34ACBC20DC8}" type="sibTrans" cxnId="{F61FD657-604D-4FC4-861A-BDA4D59AB1C0}">
      <dgm:prSet/>
      <dgm:spPr/>
      <dgm:t>
        <a:bodyPr/>
        <a:lstStyle/>
        <a:p>
          <a:endParaRPr lang="es-CO"/>
        </a:p>
      </dgm:t>
    </dgm:pt>
    <dgm:pt modelId="{1ECB7E95-0267-47AF-A643-881E45F5F795}">
      <dgm:prSet phldrT="[Texto]"/>
      <dgm:spPr>
        <a:solidFill>
          <a:srgbClr val="CDEDBD"/>
        </a:solidFill>
      </dgm:spPr>
      <dgm:t>
        <a:bodyPr/>
        <a:lstStyle/>
        <a:p>
          <a:r>
            <a:rPr lang="es-EC" dirty="0" smtClean="0"/>
            <a:t>Sufrir </a:t>
          </a:r>
          <a:r>
            <a:rPr lang="es-EC" dirty="0" smtClean="0"/>
            <a:t>ciertas modificaciones y complicaciones a causa de los fenómenos que genera.</a:t>
          </a:r>
          <a:endParaRPr lang="es-CO" dirty="0"/>
        </a:p>
      </dgm:t>
    </dgm:pt>
    <dgm:pt modelId="{B27F7C2C-D06D-495A-B366-A27DF2B02D9B}" type="parTrans" cxnId="{6ED064C9-A955-4060-83AC-C28AA613767B}">
      <dgm:prSet/>
      <dgm:spPr/>
      <dgm:t>
        <a:bodyPr/>
        <a:lstStyle/>
        <a:p>
          <a:endParaRPr lang="es-CO"/>
        </a:p>
      </dgm:t>
    </dgm:pt>
    <dgm:pt modelId="{C34E5F27-3637-4D49-BC17-9EC5DFE02134}" type="sibTrans" cxnId="{6ED064C9-A955-4060-83AC-C28AA613767B}">
      <dgm:prSet/>
      <dgm:spPr/>
      <dgm:t>
        <a:bodyPr/>
        <a:lstStyle/>
        <a:p>
          <a:endParaRPr lang="es-CO"/>
        </a:p>
      </dgm:t>
    </dgm:pt>
    <dgm:pt modelId="{590B6FD0-3177-40C6-B681-BE6CDBA38DC5}">
      <dgm:prSet phldrT="[Texto]"/>
      <dgm:spPr>
        <a:solidFill>
          <a:srgbClr val="0DAB76"/>
        </a:solidFill>
      </dgm:spPr>
      <dgm:t>
        <a:bodyPr/>
        <a:lstStyle/>
        <a:p>
          <a:r>
            <a:rPr lang="es-EC" dirty="0" smtClean="0"/>
            <a:t>O por los obstáculos artificiales a lo que está sometido, a los cuales suelen incorporarse ciertas dificultades.</a:t>
          </a:r>
          <a:endParaRPr lang="es-CO" dirty="0"/>
        </a:p>
      </dgm:t>
    </dgm:pt>
    <dgm:pt modelId="{A1638312-CB44-47EF-B59B-F7CB9429A233}" type="parTrans" cxnId="{7E0F5058-8B7F-4A05-9D8F-15231ACF276D}">
      <dgm:prSet/>
      <dgm:spPr/>
      <dgm:t>
        <a:bodyPr/>
        <a:lstStyle/>
        <a:p>
          <a:endParaRPr lang="es-CO"/>
        </a:p>
      </dgm:t>
    </dgm:pt>
    <dgm:pt modelId="{65D17B22-3BF1-43AC-B30B-FC26EC1CBF7E}" type="sibTrans" cxnId="{7E0F5058-8B7F-4A05-9D8F-15231ACF276D}">
      <dgm:prSet/>
      <dgm:spPr/>
      <dgm:t>
        <a:bodyPr/>
        <a:lstStyle/>
        <a:p>
          <a:endParaRPr lang="es-CO"/>
        </a:p>
      </dgm:t>
    </dgm:pt>
    <dgm:pt modelId="{BA8A7D3D-5879-4EE4-A17D-6777682AF639}">
      <dgm:prSet phldrT="[Texto]"/>
      <dgm:spPr>
        <a:solidFill>
          <a:srgbClr val="0DAB76"/>
        </a:solidFill>
      </dgm:spPr>
      <dgm:t>
        <a:bodyPr/>
        <a:lstStyle/>
        <a:p>
          <a:r>
            <a:rPr lang="es-EC" dirty="0" smtClean="0"/>
            <a:t>Partes </a:t>
          </a:r>
          <a:r>
            <a:rPr lang="es-EC" dirty="0" smtClean="0"/>
            <a:t>se beneficien mutuamente con el intercambio</a:t>
          </a:r>
          <a:endParaRPr lang="es-CO" dirty="0"/>
        </a:p>
      </dgm:t>
    </dgm:pt>
    <dgm:pt modelId="{C831F8C7-F11E-4124-8776-7098E5C5C0C5}" type="parTrans" cxnId="{392F023B-20D7-4BE7-920C-1F4B385FC82C}">
      <dgm:prSet/>
      <dgm:spPr/>
      <dgm:t>
        <a:bodyPr/>
        <a:lstStyle/>
        <a:p>
          <a:endParaRPr lang="es-CO"/>
        </a:p>
      </dgm:t>
    </dgm:pt>
    <dgm:pt modelId="{D996BD72-0450-4C86-9E3E-C7EBBD1409FA}" type="sibTrans" cxnId="{392F023B-20D7-4BE7-920C-1F4B385FC82C}">
      <dgm:prSet/>
      <dgm:spPr/>
      <dgm:t>
        <a:bodyPr/>
        <a:lstStyle/>
        <a:p>
          <a:endParaRPr lang="es-CO"/>
        </a:p>
      </dgm:t>
    </dgm:pt>
    <dgm:pt modelId="{855DADD0-0A5C-4C7C-9696-6A5650B8417D}">
      <dgm:prSet phldrT="[Texto]"/>
      <dgm:spPr>
        <a:solidFill>
          <a:srgbClr val="DDF1E1"/>
        </a:solidFill>
      </dgm:spPr>
      <dgm:t>
        <a:bodyPr/>
        <a:lstStyle/>
        <a:p>
          <a:r>
            <a:rPr lang="es-EC" dirty="0" smtClean="0"/>
            <a:t>Esta teoría establece un concepto de valor para el cliente, esto se lo traduce en precios menores que la competencia pero con los mismos beneficios.</a:t>
          </a:r>
          <a:endParaRPr lang="es-CO" dirty="0"/>
        </a:p>
      </dgm:t>
    </dgm:pt>
    <dgm:pt modelId="{4664F32F-52E4-444F-AF5D-CF4AC4651336}" type="parTrans" cxnId="{7F06FC2A-D3F3-46CA-A329-847F9810BED7}">
      <dgm:prSet/>
      <dgm:spPr/>
      <dgm:t>
        <a:bodyPr/>
        <a:lstStyle/>
        <a:p>
          <a:endParaRPr lang="es-CO"/>
        </a:p>
      </dgm:t>
    </dgm:pt>
    <dgm:pt modelId="{2ED05CA8-B3BA-44FA-8593-1745AA2F9454}" type="sibTrans" cxnId="{7F06FC2A-D3F3-46CA-A329-847F9810BED7}">
      <dgm:prSet/>
      <dgm:spPr/>
      <dgm:t>
        <a:bodyPr/>
        <a:lstStyle/>
        <a:p>
          <a:endParaRPr lang="es-CO"/>
        </a:p>
      </dgm:t>
    </dgm:pt>
    <dgm:pt modelId="{0F92AEAC-50ED-456B-92B0-47864DA6FF28}">
      <dgm:prSet/>
      <dgm:spPr>
        <a:solidFill>
          <a:srgbClr val="8BB656"/>
        </a:solidFill>
      </dgm:spPr>
      <dgm:t>
        <a:bodyPr/>
        <a:lstStyle/>
        <a:p>
          <a:r>
            <a:rPr lang="es-EC" dirty="0" smtClean="0"/>
            <a:t>Por otro lado también se puede sustentar una ventaja frente a ellos a través de la previsión de productos diferenciados.</a:t>
          </a:r>
          <a:endParaRPr lang="es-CO" dirty="0"/>
        </a:p>
      </dgm:t>
    </dgm:pt>
    <dgm:pt modelId="{8B113318-BC01-41CF-ACC5-BCDEA96DE87A}" type="parTrans" cxnId="{AE250001-4157-4326-BAD3-A566E612642E}">
      <dgm:prSet/>
      <dgm:spPr/>
      <dgm:t>
        <a:bodyPr/>
        <a:lstStyle/>
        <a:p>
          <a:endParaRPr lang="es-CO"/>
        </a:p>
      </dgm:t>
    </dgm:pt>
    <dgm:pt modelId="{F6FDE401-A622-440A-865F-BD9F9CCF1237}" type="sibTrans" cxnId="{AE250001-4157-4326-BAD3-A566E612642E}">
      <dgm:prSet/>
      <dgm:spPr/>
      <dgm:t>
        <a:bodyPr/>
        <a:lstStyle/>
        <a:p>
          <a:endParaRPr lang="es-CO"/>
        </a:p>
      </dgm:t>
    </dgm:pt>
    <dgm:pt modelId="{627B9AFD-F392-43E2-B342-CC4E9A834542}" type="pres">
      <dgm:prSet presAssocID="{C7F5630F-AB12-463A-83A8-0EDB15E6B1AC}" presName="diagram" presStyleCnt="0">
        <dgm:presLayoutVars>
          <dgm:dir/>
          <dgm:resizeHandles val="exact"/>
        </dgm:presLayoutVars>
      </dgm:prSet>
      <dgm:spPr/>
      <dgm:t>
        <a:bodyPr/>
        <a:lstStyle/>
        <a:p>
          <a:endParaRPr lang="es-CO"/>
        </a:p>
      </dgm:t>
    </dgm:pt>
    <dgm:pt modelId="{7F44DE0C-FFD2-422A-B44F-B4C929C4179D}" type="pres">
      <dgm:prSet presAssocID="{0FE546AA-B724-4674-8061-58301E084A19}" presName="node" presStyleLbl="node1" presStyleIdx="0" presStyleCnt="6">
        <dgm:presLayoutVars>
          <dgm:bulletEnabled val="1"/>
        </dgm:presLayoutVars>
      </dgm:prSet>
      <dgm:spPr/>
      <dgm:t>
        <a:bodyPr/>
        <a:lstStyle/>
        <a:p>
          <a:endParaRPr lang="es-CO"/>
        </a:p>
      </dgm:t>
    </dgm:pt>
    <dgm:pt modelId="{F80EFD90-FB6E-4678-9DF0-8BFFB1AD2C29}" type="pres">
      <dgm:prSet presAssocID="{E652A6D9-5AE7-4892-B831-A34ACBC20DC8}" presName="sibTrans" presStyleCnt="0"/>
      <dgm:spPr/>
      <dgm:t>
        <a:bodyPr/>
        <a:lstStyle/>
        <a:p>
          <a:endParaRPr lang="es-CO"/>
        </a:p>
      </dgm:t>
    </dgm:pt>
    <dgm:pt modelId="{2CB6D031-ECF7-46D5-9DA9-7877B0DBB513}" type="pres">
      <dgm:prSet presAssocID="{1ECB7E95-0267-47AF-A643-881E45F5F795}" presName="node" presStyleLbl="node1" presStyleIdx="1" presStyleCnt="6">
        <dgm:presLayoutVars>
          <dgm:bulletEnabled val="1"/>
        </dgm:presLayoutVars>
      </dgm:prSet>
      <dgm:spPr/>
      <dgm:t>
        <a:bodyPr/>
        <a:lstStyle/>
        <a:p>
          <a:endParaRPr lang="es-CO"/>
        </a:p>
      </dgm:t>
    </dgm:pt>
    <dgm:pt modelId="{80F0260F-12B2-44D4-9DA9-3176678C8F20}" type="pres">
      <dgm:prSet presAssocID="{C34E5F27-3637-4D49-BC17-9EC5DFE02134}" presName="sibTrans" presStyleCnt="0"/>
      <dgm:spPr/>
      <dgm:t>
        <a:bodyPr/>
        <a:lstStyle/>
        <a:p>
          <a:endParaRPr lang="es-CO"/>
        </a:p>
      </dgm:t>
    </dgm:pt>
    <dgm:pt modelId="{B7BD00E3-E16F-450F-A1CE-B9F5A4DAD43E}" type="pres">
      <dgm:prSet presAssocID="{590B6FD0-3177-40C6-B681-BE6CDBA38DC5}" presName="node" presStyleLbl="node1" presStyleIdx="2" presStyleCnt="6">
        <dgm:presLayoutVars>
          <dgm:bulletEnabled val="1"/>
        </dgm:presLayoutVars>
      </dgm:prSet>
      <dgm:spPr/>
      <dgm:t>
        <a:bodyPr/>
        <a:lstStyle/>
        <a:p>
          <a:endParaRPr lang="es-CO"/>
        </a:p>
      </dgm:t>
    </dgm:pt>
    <dgm:pt modelId="{FE017681-24D1-4529-887F-6755F412EBB6}" type="pres">
      <dgm:prSet presAssocID="{65D17B22-3BF1-43AC-B30B-FC26EC1CBF7E}" presName="sibTrans" presStyleCnt="0"/>
      <dgm:spPr/>
      <dgm:t>
        <a:bodyPr/>
        <a:lstStyle/>
        <a:p>
          <a:endParaRPr lang="es-CO"/>
        </a:p>
      </dgm:t>
    </dgm:pt>
    <dgm:pt modelId="{BEDB79AC-5C60-4052-BD12-C553D6113539}" type="pres">
      <dgm:prSet presAssocID="{BA8A7D3D-5879-4EE4-A17D-6777682AF639}" presName="node" presStyleLbl="node1" presStyleIdx="3" presStyleCnt="6">
        <dgm:presLayoutVars>
          <dgm:bulletEnabled val="1"/>
        </dgm:presLayoutVars>
      </dgm:prSet>
      <dgm:spPr/>
      <dgm:t>
        <a:bodyPr/>
        <a:lstStyle/>
        <a:p>
          <a:endParaRPr lang="es-CO"/>
        </a:p>
      </dgm:t>
    </dgm:pt>
    <dgm:pt modelId="{2FEF9B78-D29F-4DCC-8304-2EEC43206B09}" type="pres">
      <dgm:prSet presAssocID="{D996BD72-0450-4C86-9E3E-C7EBBD1409FA}" presName="sibTrans" presStyleCnt="0"/>
      <dgm:spPr/>
      <dgm:t>
        <a:bodyPr/>
        <a:lstStyle/>
        <a:p>
          <a:endParaRPr lang="es-CO"/>
        </a:p>
      </dgm:t>
    </dgm:pt>
    <dgm:pt modelId="{5FD11EFE-4BC7-407D-B53C-2E7A8CF740EF}" type="pres">
      <dgm:prSet presAssocID="{855DADD0-0A5C-4C7C-9696-6A5650B8417D}" presName="node" presStyleLbl="node1" presStyleIdx="4" presStyleCnt="6">
        <dgm:presLayoutVars>
          <dgm:bulletEnabled val="1"/>
        </dgm:presLayoutVars>
      </dgm:prSet>
      <dgm:spPr/>
      <dgm:t>
        <a:bodyPr/>
        <a:lstStyle/>
        <a:p>
          <a:endParaRPr lang="es-CO"/>
        </a:p>
      </dgm:t>
    </dgm:pt>
    <dgm:pt modelId="{7F70CBA9-7C21-445E-890C-48C570AB0D17}" type="pres">
      <dgm:prSet presAssocID="{2ED05CA8-B3BA-44FA-8593-1745AA2F9454}" presName="sibTrans" presStyleCnt="0"/>
      <dgm:spPr/>
      <dgm:t>
        <a:bodyPr/>
        <a:lstStyle/>
        <a:p>
          <a:endParaRPr lang="es-CO"/>
        </a:p>
      </dgm:t>
    </dgm:pt>
    <dgm:pt modelId="{1EB78CC1-BEC7-4C80-8C58-3DB4A0F58FEE}" type="pres">
      <dgm:prSet presAssocID="{0F92AEAC-50ED-456B-92B0-47864DA6FF28}" presName="node" presStyleLbl="node1" presStyleIdx="5" presStyleCnt="6">
        <dgm:presLayoutVars>
          <dgm:bulletEnabled val="1"/>
        </dgm:presLayoutVars>
      </dgm:prSet>
      <dgm:spPr/>
      <dgm:t>
        <a:bodyPr/>
        <a:lstStyle/>
        <a:p>
          <a:endParaRPr lang="es-CO"/>
        </a:p>
      </dgm:t>
    </dgm:pt>
  </dgm:ptLst>
  <dgm:cxnLst>
    <dgm:cxn modelId="{392F023B-20D7-4BE7-920C-1F4B385FC82C}" srcId="{C7F5630F-AB12-463A-83A8-0EDB15E6B1AC}" destId="{BA8A7D3D-5879-4EE4-A17D-6777682AF639}" srcOrd="3" destOrd="0" parTransId="{C831F8C7-F11E-4124-8776-7098E5C5C0C5}" sibTransId="{D996BD72-0450-4C86-9E3E-C7EBBD1409FA}"/>
    <dgm:cxn modelId="{AE250001-4157-4326-BAD3-A566E612642E}" srcId="{C7F5630F-AB12-463A-83A8-0EDB15E6B1AC}" destId="{0F92AEAC-50ED-456B-92B0-47864DA6FF28}" srcOrd="5" destOrd="0" parTransId="{8B113318-BC01-41CF-ACC5-BCDEA96DE87A}" sibTransId="{F6FDE401-A622-440A-865F-BD9F9CCF1237}"/>
    <dgm:cxn modelId="{F61FD657-604D-4FC4-861A-BDA4D59AB1C0}" srcId="{C7F5630F-AB12-463A-83A8-0EDB15E6B1AC}" destId="{0FE546AA-B724-4674-8061-58301E084A19}" srcOrd="0" destOrd="0" parTransId="{722013F1-CF2E-4CAE-ABFB-892C3C5B6273}" sibTransId="{E652A6D9-5AE7-4892-B831-A34ACBC20DC8}"/>
    <dgm:cxn modelId="{7F06FC2A-D3F3-46CA-A329-847F9810BED7}" srcId="{C7F5630F-AB12-463A-83A8-0EDB15E6B1AC}" destId="{855DADD0-0A5C-4C7C-9696-6A5650B8417D}" srcOrd="4" destOrd="0" parTransId="{4664F32F-52E4-444F-AF5D-CF4AC4651336}" sibTransId="{2ED05CA8-B3BA-44FA-8593-1745AA2F9454}"/>
    <dgm:cxn modelId="{290A90F1-7EC4-4BAA-A73F-49F6530F8EB7}" type="presOf" srcId="{BA8A7D3D-5879-4EE4-A17D-6777682AF639}" destId="{BEDB79AC-5C60-4052-BD12-C553D6113539}" srcOrd="0" destOrd="0" presId="urn:microsoft.com/office/officeart/2005/8/layout/default"/>
    <dgm:cxn modelId="{7E0F5058-8B7F-4A05-9D8F-15231ACF276D}" srcId="{C7F5630F-AB12-463A-83A8-0EDB15E6B1AC}" destId="{590B6FD0-3177-40C6-B681-BE6CDBA38DC5}" srcOrd="2" destOrd="0" parTransId="{A1638312-CB44-47EF-B59B-F7CB9429A233}" sibTransId="{65D17B22-3BF1-43AC-B30B-FC26EC1CBF7E}"/>
    <dgm:cxn modelId="{CE33BA9A-308F-4BF3-8A3D-14558C38AAC9}" type="presOf" srcId="{0F92AEAC-50ED-456B-92B0-47864DA6FF28}" destId="{1EB78CC1-BEC7-4C80-8C58-3DB4A0F58FEE}" srcOrd="0" destOrd="0" presId="urn:microsoft.com/office/officeart/2005/8/layout/default"/>
    <dgm:cxn modelId="{2BD444FD-4632-486C-B523-FCE21512577A}" type="presOf" srcId="{1ECB7E95-0267-47AF-A643-881E45F5F795}" destId="{2CB6D031-ECF7-46D5-9DA9-7877B0DBB513}" srcOrd="0" destOrd="0" presId="urn:microsoft.com/office/officeart/2005/8/layout/default"/>
    <dgm:cxn modelId="{D17E8628-DDEE-4B68-8174-37C2CC879567}" type="presOf" srcId="{855DADD0-0A5C-4C7C-9696-6A5650B8417D}" destId="{5FD11EFE-4BC7-407D-B53C-2E7A8CF740EF}" srcOrd="0" destOrd="0" presId="urn:microsoft.com/office/officeart/2005/8/layout/default"/>
    <dgm:cxn modelId="{4852CA76-EFF0-4C55-9766-CD766BFC6DA1}" type="presOf" srcId="{0FE546AA-B724-4674-8061-58301E084A19}" destId="{7F44DE0C-FFD2-422A-B44F-B4C929C4179D}" srcOrd="0" destOrd="0" presId="urn:microsoft.com/office/officeart/2005/8/layout/default"/>
    <dgm:cxn modelId="{715D4CC4-97F4-450D-8E67-A3C528C7ADFB}" type="presOf" srcId="{590B6FD0-3177-40C6-B681-BE6CDBA38DC5}" destId="{B7BD00E3-E16F-450F-A1CE-B9F5A4DAD43E}" srcOrd="0" destOrd="0" presId="urn:microsoft.com/office/officeart/2005/8/layout/default"/>
    <dgm:cxn modelId="{6ED064C9-A955-4060-83AC-C28AA613767B}" srcId="{C7F5630F-AB12-463A-83A8-0EDB15E6B1AC}" destId="{1ECB7E95-0267-47AF-A643-881E45F5F795}" srcOrd="1" destOrd="0" parTransId="{B27F7C2C-D06D-495A-B366-A27DF2B02D9B}" sibTransId="{C34E5F27-3637-4D49-BC17-9EC5DFE02134}"/>
    <dgm:cxn modelId="{CDD84D9A-4489-4C51-8EDE-027F1C6D0616}" type="presOf" srcId="{C7F5630F-AB12-463A-83A8-0EDB15E6B1AC}" destId="{627B9AFD-F392-43E2-B342-CC4E9A834542}" srcOrd="0" destOrd="0" presId="urn:microsoft.com/office/officeart/2005/8/layout/default"/>
    <dgm:cxn modelId="{DCDD5A84-F7F3-45EA-9A0B-2065EF22AA98}" type="presParOf" srcId="{627B9AFD-F392-43E2-B342-CC4E9A834542}" destId="{7F44DE0C-FFD2-422A-B44F-B4C929C4179D}" srcOrd="0" destOrd="0" presId="urn:microsoft.com/office/officeart/2005/8/layout/default"/>
    <dgm:cxn modelId="{84135FAF-1169-4155-A43A-17946D04B975}" type="presParOf" srcId="{627B9AFD-F392-43E2-B342-CC4E9A834542}" destId="{F80EFD90-FB6E-4678-9DF0-8BFFB1AD2C29}" srcOrd="1" destOrd="0" presId="urn:microsoft.com/office/officeart/2005/8/layout/default"/>
    <dgm:cxn modelId="{7AE4A245-3FE0-4DFA-A11D-668B1C3C034C}" type="presParOf" srcId="{627B9AFD-F392-43E2-B342-CC4E9A834542}" destId="{2CB6D031-ECF7-46D5-9DA9-7877B0DBB513}" srcOrd="2" destOrd="0" presId="urn:microsoft.com/office/officeart/2005/8/layout/default"/>
    <dgm:cxn modelId="{BFAEE53E-D166-4BC2-B816-4706D672B9DB}" type="presParOf" srcId="{627B9AFD-F392-43E2-B342-CC4E9A834542}" destId="{80F0260F-12B2-44D4-9DA9-3176678C8F20}" srcOrd="3" destOrd="0" presId="urn:microsoft.com/office/officeart/2005/8/layout/default"/>
    <dgm:cxn modelId="{4A2530ED-2EF2-44E1-B9CD-EF34E5D6B84A}" type="presParOf" srcId="{627B9AFD-F392-43E2-B342-CC4E9A834542}" destId="{B7BD00E3-E16F-450F-A1CE-B9F5A4DAD43E}" srcOrd="4" destOrd="0" presId="urn:microsoft.com/office/officeart/2005/8/layout/default"/>
    <dgm:cxn modelId="{1579D245-E4FD-465C-8304-54DD74AE67A1}" type="presParOf" srcId="{627B9AFD-F392-43E2-B342-CC4E9A834542}" destId="{FE017681-24D1-4529-887F-6755F412EBB6}" srcOrd="5" destOrd="0" presId="urn:microsoft.com/office/officeart/2005/8/layout/default"/>
    <dgm:cxn modelId="{63150673-3819-4D0E-AF28-DED5308686EE}" type="presParOf" srcId="{627B9AFD-F392-43E2-B342-CC4E9A834542}" destId="{BEDB79AC-5C60-4052-BD12-C553D6113539}" srcOrd="6" destOrd="0" presId="urn:microsoft.com/office/officeart/2005/8/layout/default"/>
    <dgm:cxn modelId="{4EF2D741-EF7B-49EE-9A3F-154B2E1488A4}" type="presParOf" srcId="{627B9AFD-F392-43E2-B342-CC4E9A834542}" destId="{2FEF9B78-D29F-4DCC-8304-2EEC43206B09}" srcOrd="7" destOrd="0" presId="urn:microsoft.com/office/officeart/2005/8/layout/default"/>
    <dgm:cxn modelId="{FF30CCF8-CFD4-4B6C-9226-BEC0ADD02EBA}" type="presParOf" srcId="{627B9AFD-F392-43E2-B342-CC4E9A834542}" destId="{5FD11EFE-4BC7-407D-B53C-2E7A8CF740EF}" srcOrd="8" destOrd="0" presId="urn:microsoft.com/office/officeart/2005/8/layout/default"/>
    <dgm:cxn modelId="{69C319C5-6934-4480-9F9A-F1EB7F433047}" type="presParOf" srcId="{627B9AFD-F392-43E2-B342-CC4E9A834542}" destId="{7F70CBA9-7C21-445E-890C-48C570AB0D17}" srcOrd="9" destOrd="0" presId="urn:microsoft.com/office/officeart/2005/8/layout/default"/>
    <dgm:cxn modelId="{103FE004-90CC-4327-AB74-6218266614F4}" type="presParOf" srcId="{627B9AFD-F392-43E2-B342-CC4E9A834542}" destId="{1EB78CC1-BEC7-4C80-8C58-3DB4A0F58FE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ADE72F-4DB7-4B09-A2B6-128285F69F5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O"/>
        </a:p>
      </dgm:t>
    </dgm:pt>
    <dgm:pt modelId="{37CFA8D1-AD26-47EA-8C77-E032D49EEE00}">
      <dgm:prSet phldrT="[Texto]"/>
      <dgm:spPr>
        <a:solidFill>
          <a:srgbClr val="489A56"/>
        </a:solidFill>
      </dgm:spPr>
      <dgm:t>
        <a:bodyPr/>
        <a:lstStyle/>
        <a:p>
          <a:r>
            <a:rPr lang="es-CO" dirty="0" smtClean="0"/>
            <a:t>Recolección</a:t>
          </a:r>
          <a:endParaRPr lang="es-CO" dirty="0"/>
        </a:p>
      </dgm:t>
    </dgm:pt>
    <dgm:pt modelId="{273F3A94-88CE-4391-AFD2-DCEEE5DA01EF}" type="parTrans" cxnId="{4102A6E9-A5AF-4792-8AAE-4DB39FCDB879}">
      <dgm:prSet/>
      <dgm:spPr/>
      <dgm:t>
        <a:bodyPr/>
        <a:lstStyle/>
        <a:p>
          <a:endParaRPr lang="es-CO"/>
        </a:p>
      </dgm:t>
    </dgm:pt>
    <dgm:pt modelId="{A186F64F-6491-446B-9408-54C974FA10B5}" type="sibTrans" cxnId="{4102A6E9-A5AF-4792-8AAE-4DB39FCDB879}">
      <dgm:prSet/>
      <dgm:spPr/>
      <dgm:t>
        <a:bodyPr/>
        <a:lstStyle/>
        <a:p>
          <a:endParaRPr lang="es-CO"/>
        </a:p>
      </dgm:t>
    </dgm:pt>
    <dgm:pt modelId="{262D4564-8699-4301-9AEB-286F13414EC6}">
      <dgm:prSet phldrT="[Texto]"/>
      <dgm:spPr>
        <a:solidFill>
          <a:srgbClr val="8BB656"/>
        </a:solidFill>
      </dgm:spPr>
      <dgm:t>
        <a:bodyPr/>
        <a:lstStyle/>
        <a:p>
          <a:r>
            <a:rPr lang="es-CO" dirty="0" smtClean="0"/>
            <a:t>Depuración</a:t>
          </a:r>
          <a:endParaRPr lang="es-CO" dirty="0"/>
        </a:p>
      </dgm:t>
    </dgm:pt>
    <dgm:pt modelId="{3542D811-962F-443F-AE55-95539FFCAA01}" type="parTrans" cxnId="{81E0ABA5-1574-4A60-90BA-6C3684AE99F5}">
      <dgm:prSet/>
      <dgm:spPr/>
      <dgm:t>
        <a:bodyPr/>
        <a:lstStyle/>
        <a:p>
          <a:endParaRPr lang="es-CO"/>
        </a:p>
      </dgm:t>
    </dgm:pt>
    <dgm:pt modelId="{1E3C3C55-939D-413F-95A9-5B6DF0DEB390}" type="sibTrans" cxnId="{81E0ABA5-1574-4A60-90BA-6C3684AE99F5}">
      <dgm:prSet/>
      <dgm:spPr/>
      <dgm:t>
        <a:bodyPr/>
        <a:lstStyle/>
        <a:p>
          <a:endParaRPr lang="es-CO"/>
        </a:p>
      </dgm:t>
    </dgm:pt>
    <dgm:pt modelId="{7C8EF4C3-7A53-4D56-AAFB-58197CAFCD31}">
      <dgm:prSet phldrT="[Texto]"/>
      <dgm:spPr>
        <a:solidFill>
          <a:srgbClr val="DDF1E1"/>
        </a:solidFill>
      </dgm:spPr>
      <dgm:t>
        <a:bodyPr/>
        <a:lstStyle/>
        <a:p>
          <a:r>
            <a:rPr lang="es-CO" dirty="0" smtClean="0">
              <a:solidFill>
                <a:schemeClr val="tx1"/>
              </a:solidFill>
            </a:rPr>
            <a:t>Unificación</a:t>
          </a:r>
          <a:endParaRPr lang="es-CO" dirty="0">
            <a:solidFill>
              <a:schemeClr val="tx1"/>
            </a:solidFill>
          </a:endParaRPr>
        </a:p>
      </dgm:t>
    </dgm:pt>
    <dgm:pt modelId="{9C12E471-E090-45CB-89B0-D1176AFC22CC}" type="parTrans" cxnId="{A3361091-7B50-44EC-ABF1-6CCC84E8A780}">
      <dgm:prSet/>
      <dgm:spPr/>
      <dgm:t>
        <a:bodyPr/>
        <a:lstStyle/>
        <a:p>
          <a:endParaRPr lang="es-CO"/>
        </a:p>
      </dgm:t>
    </dgm:pt>
    <dgm:pt modelId="{A3B31237-2EF0-4406-B28B-F12ED31F8544}" type="sibTrans" cxnId="{A3361091-7B50-44EC-ABF1-6CCC84E8A780}">
      <dgm:prSet/>
      <dgm:spPr/>
      <dgm:t>
        <a:bodyPr/>
        <a:lstStyle/>
        <a:p>
          <a:endParaRPr lang="es-CO"/>
        </a:p>
      </dgm:t>
    </dgm:pt>
    <dgm:pt modelId="{14706573-EBA8-414C-BF58-C2CB813A3AE7}" type="pres">
      <dgm:prSet presAssocID="{54ADE72F-4DB7-4B09-A2B6-128285F69F5D}" presName="linearFlow" presStyleCnt="0">
        <dgm:presLayoutVars>
          <dgm:dir/>
          <dgm:resizeHandles val="exact"/>
        </dgm:presLayoutVars>
      </dgm:prSet>
      <dgm:spPr/>
      <dgm:t>
        <a:bodyPr/>
        <a:lstStyle/>
        <a:p>
          <a:endParaRPr lang="es-CO"/>
        </a:p>
      </dgm:t>
    </dgm:pt>
    <dgm:pt modelId="{E9700532-A0FC-4939-935F-52609463FEEB}" type="pres">
      <dgm:prSet presAssocID="{37CFA8D1-AD26-47EA-8C77-E032D49EEE00}" presName="composite" presStyleCnt="0"/>
      <dgm:spPr/>
    </dgm:pt>
    <dgm:pt modelId="{68F1A124-77EF-445D-A7E4-10EC8307D5A0}" type="pres">
      <dgm:prSet presAssocID="{37CFA8D1-AD26-47EA-8C77-E032D49EEE00}" presName="imgShp" presStyleLbl="fgImgPlace1" presStyleIdx="0" presStyleCnt="3"/>
      <dgm:spPr>
        <a:blipFill rotWithShape="1">
          <a:blip xmlns:r="http://schemas.openxmlformats.org/officeDocument/2006/relationships" r:embed="rId1"/>
          <a:stretch>
            <a:fillRect/>
          </a:stretch>
        </a:blipFill>
      </dgm:spPr>
    </dgm:pt>
    <dgm:pt modelId="{E9C1C0C0-41A4-4A74-B30C-FDD70A7827C0}" type="pres">
      <dgm:prSet presAssocID="{37CFA8D1-AD26-47EA-8C77-E032D49EEE00}" presName="txShp" presStyleLbl="node1" presStyleIdx="0" presStyleCnt="3">
        <dgm:presLayoutVars>
          <dgm:bulletEnabled val="1"/>
        </dgm:presLayoutVars>
      </dgm:prSet>
      <dgm:spPr/>
      <dgm:t>
        <a:bodyPr/>
        <a:lstStyle/>
        <a:p>
          <a:endParaRPr lang="es-CO"/>
        </a:p>
      </dgm:t>
    </dgm:pt>
    <dgm:pt modelId="{32A8FB28-5561-46A9-957E-FCBE21CFDA35}" type="pres">
      <dgm:prSet presAssocID="{A186F64F-6491-446B-9408-54C974FA10B5}" presName="spacing" presStyleCnt="0"/>
      <dgm:spPr/>
    </dgm:pt>
    <dgm:pt modelId="{7BA60CD1-2C82-4F73-AB53-64CCBC3369B0}" type="pres">
      <dgm:prSet presAssocID="{262D4564-8699-4301-9AEB-286F13414EC6}" presName="composite" presStyleCnt="0"/>
      <dgm:spPr/>
    </dgm:pt>
    <dgm:pt modelId="{6265937A-423D-4D27-AF06-FFB46E5C0A2A}" type="pres">
      <dgm:prSet presAssocID="{262D4564-8699-4301-9AEB-286F13414EC6}" presName="imgShp" presStyleLbl="fgImgPlace1" presStyleIdx="1" presStyleCnt="3"/>
      <dgm:spPr>
        <a:blipFill rotWithShape="1">
          <a:blip xmlns:r="http://schemas.openxmlformats.org/officeDocument/2006/relationships" r:embed="rId2"/>
          <a:stretch>
            <a:fillRect/>
          </a:stretch>
        </a:blipFill>
      </dgm:spPr>
    </dgm:pt>
    <dgm:pt modelId="{4A700157-AB4B-48E2-8B3E-F2B394A0B3B1}" type="pres">
      <dgm:prSet presAssocID="{262D4564-8699-4301-9AEB-286F13414EC6}" presName="txShp" presStyleLbl="node1" presStyleIdx="1" presStyleCnt="3">
        <dgm:presLayoutVars>
          <dgm:bulletEnabled val="1"/>
        </dgm:presLayoutVars>
      </dgm:prSet>
      <dgm:spPr/>
      <dgm:t>
        <a:bodyPr/>
        <a:lstStyle/>
        <a:p>
          <a:endParaRPr lang="es-CO"/>
        </a:p>
      </dgm:t>
    </dgm:pt>
    <dgm:pt modelId="{917A63FC-589C-433A-98A0-7DDAA6597F82}" type="pres">
      <dgm:prSet presAssocID="{1E3C3C55-939D-413F-95A9-5B6DF0DEB390}" presName="spacing" presStyleCnt="0"/>
      <dgm:spPr/>
    </dgm:pt>
    <dgm:pt modelId="{4EC3DBEF-5C44-4EF2-AFC1-30909D88A798}" type="pres">
      <dgm:prSet presAssocID="{7C8EF4C3-7A53-4D56-AAFB-58197CAFCD31}" presName="composite" presStyleCnt="0"/>
      <dgm:spPr/>
    </dgm:pt>
    <dgm:pt modelId="{C2115046-70C8-4DBB-8876-6A258F050073}" type="pres">
      <dgm:prSet presAssocID="{7C8EF4C3-7A53-4D56-AAFB-58197CAFCD31}" presName="imgShp" presStyleLbl="fgImgPlace1" presStyleIdx="2" presStyleCnt="3"/>
      <dgm:spPr>
        <a:blipFill rotWithShape="1">
          <a:blip xmlns:r="http://schemas.openxmlformats.org/officeDocument/2006/relationships" r:embed="rId3"/>
          <a:stretch>
            <a:fillRect/>
          </a:stretch>
        </a:blipFill>
      </dgm:spPr>
    </dgm:pt>
    <dgm:pt modelId="{F957547A-8FB1-4E14-9694-D6BB19C49611}" type="pres">
      <dgm:prSet presAssocID="{7C8EF4C3-7A53-4D56-AAFB-58197CAFCD31}" presName="txShp" presStyleLbl="node1" presStyleIdx="2" presStyleCnt="3">
        <dgm:presLayoutVars>
          <dgm:bulletEnabled val="1"/>
        </dgm:presLayoutVars>
      </dgm:prSet>
      <dgm:spPr/>
      <dgm:t>
        <a:bodyPr/>
        <a:lstStyle/>
        <a:p>
          <a:endParaRPr lang="es-CO"/>
        </a:p>
      </dgm:t>
    </dgm:pt>
  </dgm:ptLst>
  <dgm:cxnLst>
    <dgm:cxn modelId="{A3361091-7B50-44EC-ABF1-6CCC84E8A780}" srcId="{54ADE72F-4DB7-4B09-A2B6-128285F69F5D}" destId="{7C8EF4C3-7A53-4D56-AAFB-58197CAFCD31}" srcOrd="2" destOrd="0" parTransId="{9C12E471-E090-45CB-89B0-D1176AFC22CC}" sibTransId="{A3B31237-2EF0-4406-B28B-F12ED31F8544}"/>
    <dgm:cxn modelId="{68CF6C4D-FC3C-4C1E-BBEA-2CEB0538B4EB}" type="presOf" srcId="{54ADE72F-4DB7-4B09-A2B6-128285F69F5D}" destId="{14706573-EBA8-414C-BF58-C2CB813A3AE7}" srcOrd="0" destOrd="0" presId="urn:microsoft.com/office/officeart/2005/8/layout/vList3"/>
    <dgm:cxn modelId="{81E0ABA5-1574-4A60-90BA-6C3684AE99F5}" srcId="{54ADE72F-4DB7-4B09-A2B6-128285F69F5D}" destId="{262D4564-8699-4301-9AEB-286F13414EC6}" srcOrd="1" destOrd="0" parTransId="{3542D811-962F-443F-AE55-95539FFCAA01}" sibTransId="{1E3C3C55-939D-413F-95A9-5B6DF0DEB390}"/>
    <dgm:cxn modelId="{57AA771E-171E-4766-94F6-2CA07DE2D742}" type="presOf" srcId="{262D4564-8699-4301-9AEB-286F13414EC6}" destId="{4A700157-AB4B-48E2-8B3E-F2B394A0B3B1}" srcOrd="0" destOrd="0" presId="urn:microsoft.com/office/officeart/2005/8/layout/vList3"/>
    <dgm:cxn modelId="{4102A6E9-A5AF-4792-8AAE-4DB39FCDB879}" srcId="{54ADE72F-4DB7-4B09-A2B6-128285F69F5D}" destId="{37CFA8D1-AD26-47EA-8C77-E032D49EEE00}" srcOrd="0" destOrd="0" parTransId="{273F3A94-88CE-4391-AFD2-DCEEE5DA01EF}" sibTransId="{A186F64F-6491-446B-9408-54C974FA10B5}"/>
    <dgm:cxn modelId="{2149AA2D-8721-47E1-AC86-C2F2AAB43CB4}" type="presOf" srcId="{7C8EF4C3-7A53-4D56-AAFB-58197CAFCD31}" destId="{F957547A-8FB1-4E14-9694-D6BB19C49611}" srcOrd="0" destOrd="0" presId="urn:microsoft.com/office/officeart/2005/8/layout/vList3"/>
    <dgm:cxn modelId="{CD9E73C5-F467-40CC-B9BF-CF5D140A5671}" type="presOf" srcId="{37CFA8D1-AD26-47EA-8C77-E032D49EEE00}" destId="{E9C1C0C0-41A4-4A74-B30C-FDD70A7827C0}" srcOrd="0" destOrd="0" presId="urn:microsoft.com/office/officeart/2005/8/layout/vList3"/>
    <dgm:cxn modelId="{4BDDCD77-E14A-47F5-B49E-B3356F74BFAE}" type="presParOf" srcId="{14706573-EBA8-414C-BF58-C2CB813A3AE7}" destId="{E9700532-A0FC-4939-935F-52609463FEEB}" srcOrd="0" destOrd="0" presId="urn:microsoft.com/office/officeart/2005/8/layout/vList3"/>
    <dgm:cxn modelId="{28A453E8-B778-4039-A08B-2648F1855E71}" type="presParOf" srcId="{E9700532-A0FC-4939-935F-52609463FEEB}" destId="{68F1A124-77EF-445D-A7E4-10EC8307D5A0}" srcOrd="0" destOrd="0" presId="urn:microsoft.com/office/officeart/2005/8/layout/vList3"/>
    <dgm:cxn modelId="{0D77FC6B-2136-484C-BF3D-07C415AE765B}" type="presParOf" srcId="{E9700532-A0FC-4939-935F-52609463FEEB}" destId="{E9C1C0C0-41A4-4A74-B30C-FDD70A7827C0}" srcOrd="1" destOrd="0" presId="urn:microsoft.com/office/officeart/2005/8/layout/vList3"/>
    <dgm:cxn modelId="{89BF2922-3356-473C-BA16-5A852AAF1FAD}" type="presParOf" srcId="{14706573-EBA8-414C-BF58-C2CB813A3AE7}" destId="{32A8FB28-5561-46A9-957E-FCBE21CFDA35}" srcOrd="1" destOrd="0" presId="urn:microsoft.com/office/officeart/2005/8/layout/vList3"/>
    <dgm:cxn modelId="{690A0EF4-B3F1-4C72-B8F6-9B8D8D6606B7}" type="presParOf" srcId="{14706573-EBA8-414C-BF58-C2CB813A3AE7}" destId="{7BA60CD1-2C82-4F73-AB53-64CCBC3369B0}" srcOrd="2" destOrd="0" presId="urn:microsoft.com/office/officeart/2005/8/layout/vList3"/>
    <dgm:cxn modelId="{E45CB2D9-3DF1-482A-8F4C-6F2DB3D930F3}" type="presParOf" srcId="{7BA60CD1-2C82-4F73-AB53-64CCBC3369B0}" destId="{6265937A-423D-4D27-AF06-FFB46E5C0A2A}" srcOrd="0" destOrd="0" presId="urn:microsoft.com/office/officeart/2005/8/layout/vList3"/>
    <dgm:cxn modelId="{28090002-7064-4EF5-84F0-C9D7CECB47B7}" type="presParOf" srcId="{7BA60CD1-2C82-4F73-AB53-64CCBC3369B0}" destId="{4A700157-AB4B-48E2-8B3E-F2B394A0B3B1}" srcOrd="1" destOrd="0" presId="urn:microsoft.com/office/officeart/2005/8/layout/vList3"/>
    <dgm:cxn modelId="{419BCD0A-40AA-4332-990F-D0120CE669F4}" type="presParOf" srcId="{14706573-EBA8-414C-BF58-C2CB813A3AE7}" destId="{917A63FC-589C-433A-98A0-7DDAA6597F82}" srcOrd="3" destOrd="0" presId="urn:microsoft.com/office/officeart/2005/8/layout/vList3"/>
    <dgm:cxn modelId="{812868F8-C25E-4F45-AA29-533A2F2EB606}" type="presParOf" srcId="{14706573-EBA8-414C-BF58-C2CB813A3AE7}" destId="{4EC3DBEF-5C44-4EF2-AFC1-30909D88A798}" srcOrd="4" destOrd="0" presId="urn:microsoft.com/office/officeart/2005/8/layout/vList3"/>
    <dgm:cxn modelId="{438667BF-F28B-4BF7-84ED-FC87FD56DC53}" type="presParOf" srcId="{4EC3DBEF-5C44-4EF2-AFC1-30909D88A798}" destId="{C2115046-70C8-4DBB-8876-6A258F050073}" srcOrd="0" destOrd="0" presId="urn:microsoft.com/office/officeart/2005/8/layout/vList3"/>
    <dgm:cxn modelId="{9F52E1FC-C2AA-4925-BE03-76AD652807CF}" type="presParOf" srcId="{4EC3DBEF-5C44-4EF2-AFC1-30909D88A798}" destId="{F957547A-8FB1-4E14-9694-D6BB19C4961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1BE574-1DDC-44CE-A8D9-1235CA404196}"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s-CO"/>
        </a:p>
      </dgm:t>
    </dgm:pt>
    <dgm:pt modelId="{3CCF47C8-4426-47BF-A2F9-E4AB357581EF}">
      <dgm:prSet phldrT="[Texto]"/>
      <dgm:spPr>
        <a:solidFill>
          <a:srgbClr val="04D631"/>
        </a:solidFill>
      </dgm:spPr>
      <dgm:t>
        <a:bodyPr/>
        <a:lstStyle/>
        <a:p>
          <a:r>
            <a:rPr lang="es-CO" dirty="0" smtClean="0"/>
            <a:t>Aplicada</a:t>
          </a:r>
          <a:endParaRPr lang="es-CO" dirty="0"/>
        </a:p>
      </dgm:t>
    </dgm:pt>
    <dgm:pt modelId="{A5B187C3-9C70-43CE-91B8-E65FE25F26BB}" type="parTrans" cxnId="{735FF008-00A5-4932-A962-7A303AAA6B9D}">
      <dgm:prSet/>
      <dgm:spPr/>
      <dgm:t>
        <a:bodyPr/>
        <a:lstStyle/>
        <a:p>
          <a:endParaRPr lang="es-CO"/>
        </a:p>
      </dgm:t>
    </dgm:pt>
    <dgm:pt modelId="{EC06BF3F-A58F-4263-9FF7-539AA64A75D3}" type="sibTrans" cxnId="{735FF008-00A5-4932-A962-7A303AAA6B9D}">
      <dgm:prSet/>
      <dgm:spPr/>
      <dgm:t>
        <a:bodyPr/>
        <a:lstStyle/>
        <a:p>
          <a:endParaRPr lang="es-CO"/>
        </a:p>
      </dgm:t>
    </dgm:pt>
    <dgm:pt modelId="{089D58D8-4F4D-4F56-84AD-1FED41AAB1DC}">
      <dgm:prSet phldrT="[Texto]"/>
      <dgm:spPr>
        <a:solidFill>
          <a:srgbClr val="0DAB76"/>
        </a:solidFill>
      </dgm:spPr>
      <dgm:t>
        <a:bodyPr/>
        <a:lstStyle/>
        <a:p>
          <a:r>
            <a:rPr lang="es-CO" dirty="0" smtClean="0"/>
            <a:t>Documental</a:t>
          </a:r>
          <a:endParaRPr lang="es-CO" dirty="0"/>
        </a:p>
      </dgm:t>
    </dgm:pt>
    <dgm:pt modelId="{8DD7C96A-00FF-4E1A-A847-27AA72B25C5E}" type="parTrans" cxnId="{90AB7DE4-4E06-42C8-8375-DCC0C24693D7}">
      <dgm:prSet/>
      <dgm:spPr/>
      <dgm:t>
        <a:bodyPr/>
        <a:lstStyle/>
        <a:p>
          <a:endParaRPr lang="es-CO"/>
        </a:p>
      </dgm:t>
    </dgm:pt>
    <dgm:pt modelId="{F82B993D-EECC-4606-9772-C961ACAA2425}" type="sibTrans" cxnId="{90AB7DE4-4E06-42C8-8375-DCC0C24693D7}">
      <dgm:prSet/>
      <dgm:spPr/>
      <dgm:t>
        <a:bodyPr/>
        <a:lstStyle/>
        <a:p>
          <a:endParaRPr lang="es-CO"/>
        </a:p>
      </dgm:t>
    </dgm:pt>
    <dgm:pt modelId="{9F15D6AB-6B78-4424-8443-ED752259C21D}">
      <dgm:prSet phldrT="[Texto]"/>
      <dgm:spPr>
        <a:solidFill>
          <a:srgbClr val="92D050"/>
        </a:solidFill>
      </dgm:spPr>
      <dgm:t>
        <a:bodyPr/>
        <a:lstStyle/>
        <a:p>
          <a:r>
            <a:rPr lang="es-CO" dirty="0" smtClean="0"/>
            <a:t>No experimental</a:t>
          </a:r>
          <a:endParaRPr lang="es-CO" dirty="0"/>
        </a:p>
      </dgm:t>
    </dgm:pt>
    <dgm:pt modelId="{F603E8A6-E2D7-49A4-B166-858DDDF5B4D0}" type="parTrans" cxnId="{FE15B26A-D920-4DCD-9BF2-44CC4476CFDB}">
      <dgm:prSet/>
      <dgm:spPr/>
      <dgm:t>
        <a:bodyPr/>
        <a:lstStyle/>
        <a:p>
          <a:endParaRPr lang="es-CO"/>
        </a:p>
      </dgm:t>
    </dgm:pt>
    <dgm:pt modelId="{898DFB19-7F88-4D0C-9FCC-BC2A1E0B7306}" type="sibTrans" cxnId="{FE15B26A-D920-4DCD-9BF2-44CC4476CFDB}">
      <dgm:prSet/>
      <dgm:spPr/>
      <dgm:t>
        <a:bodyPr/>
        <a:lstStyle/>
        <a:p>
          <a:endParaRPr lang="es-CO"/>
        </a:p>
      </dgm:t>
    </dgm:pt>
    <dgm:pt modelId="{C302B16D-8A2C-46E0-8AA2-9BE8731D3E5F}" type="pres">
      <dgm:prSet presAssocID="{A31BE574-1DDC-44CE-A8D9-1235CA404196}" presName="compositeShape" presStyleCnt="0">
        <dgm:presLayoutVars>
          <dgm:chMax val="7"/>
          <dgm:dir/>
          <dgm:resizeHandles val="exact"/>
        </dgm:presLayoutVars>
      </dgm:prSet>
      <dgm:spPr/>
      <dgm:t>
        <a:bodyPr/>
        <a:lstStyle/>
        <a:p>
          <a:endParaRPr lang="es-CO"/>
        </a:p>
      </dgm:t>
    </dgm:pt>
    <dgm:pt modelId="{8C4D8BF1-D5AB-4378-89E0-7B19F61738EF}" type="pres">
      <dgm:prSet presAssocID="{A31BE574-1DDC-44CE-A8D9-1235CA404196}" presName="wedge1" presStyleLbl="node1" presStyleIdx="0" presStyleCnt="3" custLinFactNeighborX="-3986" custLinFactNeighborY="2468"/>
      <dgm:spPr/>
      <dgm:t>
        <a:bodyPr/>
        <a:lstStyle/>
        <a:p>
          <a:endParaRPr lang="es-CO"/>
        </a:p>
      </dgm:t>
    </dgm:pt>
    <dgm:pt modelId="{D1B50F18-9753-4C11-A3B2-5835670E9E89}" type="pres">
      <dgm:prSet presAssocID="{A31BE574-1DDC-44CE-A8D9-1235CA404196}" presName="wedge1Tx" presStyleLbl="node1" presStyleIdx="0" presStyleCnt="3">
        <dgm:presLayoutVars>
          <dgm:chMax val="0"/>
          <dgm:chPref val="0"/>
          <dgm:bulletEnabled val="1"/>
        </dgm:presLayoutVars>
      </dgm:prSet>
      <dgm:spPr/>
      <dgm:t>
        <a:bodyPr/>
        <a:lstStyle/>
        <a:p>
          <a:endParaRPr lang="es-CO"/>
        </a:p>
      </dgm:t>
    </dgm:pt>
    <dgm:pt modelId="{6BBB444D-E2BC-4B63-AF17-B9FE2F7CBF40}" type="pres">
      <dgm:prSet presAssocID="{A31BE574-1DDC-44CE-A8D9-1235CA404196}" presName="wedge2" presStyleLbl="node1" presStyleIdx="1" presStyleCnt="3"/>
      <dgm:spPr/>
      <dgm:t>
        <a:bodyPr/>
        <a:lstStyle/>
        <a:p>
          <a:endParaRPr lang="es-CO"/>
        </a:p>
      </dgm:t>
    </dgm:pt>
    <dgm:pt modelId="{50F4370F-0F38-48AD-9A6B-1BCFCF916E98}" type="pres">
      <dgm:prSet presAssocID="{A31BE574-1DDC-44CE-A8D9-1235CA404196}" presName="wedge2Tx" presStyleLbl="node1" presStyleIdx="1" presStyleCnt="3">
        <dgm:presLayoutVars>
          <dgm:chMax val="0"/>
          <dgm:chPref val="0"/>
          <dgm:bulletEnabled val="1"/>
        </dgm:presLayoutVars>
      </dgm:prSet>
      <dgm:spPr/>
      <dgm:t>
        <a:bodyPr/>
        <a:lstStyle/>
        <a:p>
          <a:endParaRPr lang="es-CO"/>
        </a:p>
      </dgm:t>
    </dgm:pt>
    <dgm:pt modelId="{ADE2DC1C-6D82-4CAC-AC1A-3D94E5E69F47}" type="pres">
      <dgm:prSet presAssocID="{A31BE574-1DDC-44CE-A8D9-1235CA404196}" presName="wedge3" presStyleLbl="node1" presStyleIdx="2" presStyleCnt="3"/>
      <dgm:spPr/>
      <dgm:t>
        <a:bodyPr/>
        <a:lstStyle/>
        <a:p>
          <a:endParaRPr lang="es-CO"/>
        </a:p>
      </dgm:t>
    </dgm:pt>
    <dgm:pt modelId="{37DEA11D-8121-4C6D-B2F2-520E9F7F7AA1}" type="pres">
      <dgm:prSet presAssocID="{A31BE574-1DDC-44CE-A8D9-1235CA404196}" presName="wedge3Tx" presStyleLbl="node1" presStyleIdx="2" presStyleCnt="3">
        <dgm:presLayoutVars>
          <dgm:chMax val="0"/>
          <dgm:chPref val="0"/>
          <dgm:bulletEnabled val="1"/>
        </dgm:presLayoutVars>
      </dgm:prSet>
      <dgm:spPr/>
      <dgm:t>
        <a:bodyPr/>
        <a:lstStyle/>
        <a:p>
          <a:endParaRPr lang="es-CO"/>
        </a:p>
      </dgm:t>
    </dgm:pt>
  </dgm:ptLst>
  <dgm:cxnLst>
    <dgm:cxn modelId="{D9477991-82DC-48C4-98A5-EE09CB43A5A2}" type="presOf" srcId="{089D58D8-4F4D-4F56-84AD-1FED41AAB1DC}" destId="{50F4370F-0F38-48AD-9A6B-1BCFCF916E98}" srcOrd="1" destOrd="0" presId="urn:microsoft.com/office/officeart/2005/8/layout/chart3"/>
    <dgm:cxn modelId="{90AB7DE4-4E06-42C8-8375-DCC0C24693D7}" srcId="{A31BE574-1DDC-44CE-A8D9-1235CA404196}" destId="{089D58D8-4F4D-4F56-84AD-1FED41AAB1DC}" srcOrd="1" destOrd="0" parTransId="{8DD7C96A-00FF-4E1A-A847-27AA72B25C5E}" sibTransId="{F82B993D-EECC-4606-9772-C961ACAA2425}"/>
    <dgm:cxn modelId="{735FF008-00A5-4932-A962-7A303AAA6B9D}" srcId="{A31BE574-1DDC-44CE-A8D9-1235CA404196}" destId="{3CCF47C8-4426-47BF-A2F9-E4AB357581EF}" srcOrd="0" destOrd="0" parTransId="{A5B187C3-9C70-43CE-91B8-E65FE25F26BB}" sibTransId="{EC06BF3F-A58F-4263-9FF7-539AA64A75D3}"/>
    <dgm:cxn modelId="{1EB5D3C5-6B07-429B-BAAB-500588FD8E15}" type="presOf" srcId="{A31BE574-1DDC-44CE-A8D9-1235CA404196}" destId="{C302B16D-8A2C-46E0-8AA2-9BE8731D3E5F}" srcOrd="0" destOrd="0" presId="urn:microsoft.com/office/officeart/2005/8/layout/chart3"/>
    <dgm:cxn modelId="{CEE313C4-B712-4B36-B302-A64F4567A21C}" type="presOf" srcId="{089D58D8-4F4D-4F56-84AD-1FED41AAB1DC}" destId="{6BBB444D-E2BC-4B63-AF17-B9FE2F7CBF40}" srcOrd="0" destOrd="0" presId="urn:microsoft.com/office/officeart/2005/8/layout/chart3"/>
    <dgm:cxn modelId="{FE15B26A-D920-4DCD-9BF2-44CC4476CFDB}" srcId="{A31BE574-1DDC-44CE-A8D9-1235CA404196}" destId="{9F15D6AB-6B78-4424-8443-ED752259C21D}" srcOrd="2" destOrd="0" parTransId="{F603E8A6-E2D7-49A4-B166-858DDDF5B4D0}" sibTransId="{898DFB19-7F88-4D0C-9FCC-BC2A1E0B7306}"/>
    <dgm:cxn modelId="{C55E52E3-AB38-403E-B120-8E677ADAF0A6}" type="presOf" srcId="{3CCF47C8-4426-47BF-A2F9-E4AB357581EF}" destId="{D1B50F18-9753-4C11-A3B2-5835670E9E89}" srcOrd="1" destOrd="0" presId="urn:microsoft.com/office/officeart/2005/8/layout/chart3"/>
    <dgm:cxn modelId="{1E4B929D-844D-4A36-BBA8-50A1A3B5B834}" type="presOf" srcId="{9F15D6AB-6B78-4424-8443-ED752259C21D}" destId="{37DEA11D-8121-4C6D-B2F2-520E9F7F7AA1}" srcOrd="1" destOrd="0" presId="urn:microsoft.com/office/officeart/2005/8/layout/chart3"/>
    <dgm:cxn modelId="{FA94F932-FFD0-480E-AC7B-C1639F86C610}" type="presOf" srcId="{9F15D6AB-6B78-4424-8443-ED752259C21D}" destId="{ADE2DC1C-6D82-4CAC-AC1A-3D94E5E69F47}" srcOrd="0" destOrd="0" presId="urn:microsoft.com/office/officeart/2005/8/layout/chart3"/>
    <dgm:cxn modelId="{EFDBF95E-3ACD-4028-AD79-453528AAD911}" type="presOf" srcId="{3CCF47C8-4426-47BF-A2F9-E4AB357581EF}" destId="{8C4D8BF1-D5AB-4378-89E0-7B19F61738EF}" srcOrd="0" destOrd="0" presId="urn:microsoft.com/office/officeart/2005/8/layout/chart3"/>
    <dgm:cxn modelId="{5059471F-6DD2-4310-A616-FD3C27ACA2B3}" type="presParOf" srcId="{C302B16D-8A2C-46E0-8AA2-9BE8731D3E5F}" destId="{8C4D8BF1-D5AB-4378-89E0-7B19F61738EF}" srcOrd="0" destOrd="0" presId="urn:microsoft.com/office/officeart/2005/8/layout/chart3"/>
    <dgm:cxn modelId="{B14DB504-207C-4DA1-8FA7-ED866D130130}" type="presParOf" srcId="{C302B16D-8A2C-46E0-8AA2-9BE8731D3E5F}" destId="{D1B50F18-9753-4C11-A3B2-5835670E9E89}" srcOrd="1" destOrd="0" presId="urn:microsoft.com/office/officeart/2005/8/layout/chart3"/>
    <dgm:cxn modelId="{052FD8D6-738A-4080-BBB1-1BC5F90F5833}" type="presParOf" srcId="{C302B16D-8A2C-46E0-8AA2-9BE8731D3E5F}" destId="{6BBB444D-E2BC-4B63-AF17-B9FE2F7CBF40}" srcOrd="2" destOrd="0" presId="urn:microsoft.com/office/officeart/2005/8/layout/chart3"/>
    <dgm:cxn modelId="{7B9D9953-6A10-4BD0-9B4F-3BB33AC63223}" type="presParOf" srcId="{C302B16D-8A2C-46E0-8AA2-9BE8731D3E5F}" destId="{50F4370F-0F38-48AD-9A6B-1BCFCF916E98}" srcOrd="3" destOrd="0" presId="urn:microsoft.com/office/officeart/2005/8/layout/chart3"/>
    <dgm:cxn modelId="{1D515B38-3A25-4260-83EB-8AC8B85F7D5A}" type="presParOf" srcId="{C302B16D-8A2C-46E0-8AA2-9BE8731D3E5F}" destId="{ADE2DC1C-6D82-4CAC-AC1A-3D94E5E69F47}" srcOrd="4" destOrd="0" presId="urn:microsoft.com/office/officeart/2005/8/layout/chart3"/>
    <dgm:cxn modelId="{40E932BF-39A7-4CFB-95C1-31BAFC27133A}" type="presParOf" srcId="{C302B16D-8A2C-46E0-8AA2-9BE8731D3E5F}" destId="{37DEA11D-8121-4C6D-B2F2-520E9F7F7AA1}"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4C1B3-2BF5-4AFC-A470-FEAF5E1E9A9E}">
      <dsp:nvSpPr>
        <dsp:cNvPr id="0" name=""/>
        <dsp:cNvSpPr/>
      </dsp:nvSpPr>
      <dsp:spPr>
        <a:xfrm>
          <a:off x="693344" y="0"/>
          <a:ext cx="11591300" cy="5911516"/>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454222-D36A-4116-A539-100825C95DF3}">
      <dsp:nvSpPr>
        <dsp:cNvPr id="0" name=""/>
        <dsp:cNvSpPr/>
      </dsp:nvSpPr>
      <dsp:spPr>
        <a:xfrm>
          <a:off x="2977081" y="4080128"/>
          <a:ext cx="245919" cy="245919"/>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BF587-EB62-4C9F-B3A8-419BB2C0057D}">
      <dsp:nvSpPr>
        <dsp:cNvPr id="0" name=""/>
        <dsp:cNvSpPr/>
      </dsp:nvSpPr>
      <dsp:spPr>
        <a:xfrm>
          <a:off x="3012185" y="4349500"/>
          <a:ext cx="2379523" cy="1415603"/>
        </a:xfrm>
        <a:prstGeom prst="rect">
          <a:avLst/>
        </a:prstGeom>
        <a:solidFill>
          <a:srgbClr val="8BB656"/>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0307" tIns="0" rIns="0" bIns="0" numCol="1" spcCol="1270" anchor="t" anchorCtr="0">
          <a:noAutofit/>
        </a:bodyPr>
        <a:lstStyle/>
        <a:p>
          <a:pPr lvl="0" algn="just" defTabSz="711200">
            <a:lnSpc>
              <a:spcPct val="90000"/>
            </a:lnSpc>
            <a:spcBef>
              <a:spcPct val="0"/>
            </a:spcBef>
            <a:spcAft>
              <a:spcPct val="35000"/>
            </a:spcAft>
          </a:pPr>
          <a:r>
            <a:rPr lang="es-EC" sz="1600" kern="1200" dirty="0" smtClean="0"/>
            <a:t>En el Ecuador, existen alrededor de 427.826 personas con capacidades especiales.</a:t>
          </a:r>
          <a:endParaRPr lang="es-CO" sz="1600" kern="1200" dirty="0"/>
        </a:p>
      </dsp:txBody>
      <dsp:txXfrm>
        <a:off x="3012185" y="4349500"/>
        <a:ext cx="2379523" cy="1415603"/>
      </dsp:txXfrm>
    </dsp:sp>
    <dsp:sp modelId="{BF243860-BC59-4D1B-81ED-A913D80ADA1D}">
      <dsp:nvSpPr>
        <dsp:cNvPr id="0" name=""/>
        <dsp:cNvSpPr/>
      </dsp:nvSpPr>
      <dsp:spPr>
        <a:xfrm>
          <a:off x="5147789" y="2473378"/>
          <a:ext cx="444546" cy="444546"/>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C6D45-CEA0-4558-859B-453815BF6749}">
      <dsp:nvSpPr>
        <dsp:cNvPr id="0" name=""/>
        <dsp:cNvSpPr/>
      </dsp:nvSpPr>
      <dsp:spPr>
        <a:xfrm>
          <a:off x="5523164" y="2915327"/>
          <a:ext cx="2283392" cy="1578217"/>
        </a:xfrm>
        <a:prstGeom prst="rect">
          <a:avLst/>
        </a:prstGeom>
        <a:solidFill>
          <a:srgbClr val="0DAB76"/>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35556" tIns="0" rIns="0" bIns="0" numCol="1" spcCol="1270" anchor="t" anchorCtr="0">
          <a:noAutofit/>
        </a:bodyPr>
        <a:lstStyle/>
        <a:p>
          <a:pPr lvl="0" algn="l" defTabSz="666750">
            <a:lnSpc>
              <a:spcPct val="90000"/>
            </a:lnSpc>
            <a:spcBef>
              <a:spcPct val="0"/>
            </a:spcBef>
            <a:spcAft>
              <a:spcPct val="35000"/>
            </a:spcAft>
          </a:pPr>
          <a:r>
            <a:rPr lang="es-EC" sz="1500" kern="1200" dirty="0" smtClean="0"/>
            <a:t>Las diferentes importaciones que se realizan al país no se dan de manera masiva, siendo en gran parte el producto “vehículos”.</a:t>
          </a:r>
          <a:endParaRPr lang="es-CO" sz="1500" kern="1200" dirty="0"/>
        </a:p>
      </dsp:txBody>
      <dsp:txXfrm>
        <a:off x="5523164" y="2915327"/>
        <a:ext cx="2283392" cy="1578217"/>
      </dsp:txXfrm>
    </dsp:sp>
    <dsp:sp modelId="{874D308E-C468-4DFE-8FF4-70A6372EC68A}">
      <dsp:nvSpPr>
        <dsp:cNvPr id="0" name=""/>
        <dsp:cNvSpPr/>
      </dsp:nvSpPr>
      <dsp:spPr>
        <a:xfrm>
          <a:off x="7758315" y="1495613"/>
          <a:ext cx="614797" cy="614797"/>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36D4E-E9B7-4441-9E77-95E573251EA9}">
      <dsp:nvSpPr>
        <dsp:cNvPr id="0" name=""/>
        <dsp:cNvSpPr/>
      </dsp:nvSpPr>
      <dsp:spPr>
        <a:xfrm>
          <a:off x="8218600" y="2231673"/>
          <a:ext cx="2142083" cy="1382963"/>
        </a:xfrm>
        <a:prstGeom prst="rect">
          <a:avLst/>
        </a:prstGeom>
        <a:solidFill>
          <a:srgbClr val="CDEDBD"/>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325769" tIns="0" rIns="0" bIns="0" numCol="1" spcCol="1270" anchor="t" anchorCtr="0">
          <a:noAutofit/>
        </a:bodyPr>
        <a:lstStyle/>
        <a:p>
          <a:pPr lvl="0" algn="l" defTabSz="711200">
            <a:lnSpc>
              <a:spcPct val="90000"/>
            </a:lnSpc>
            <a:spcBef>
              <a:spcPct val="0"/>
            </a:spcBef>
            <a:spcAft>
              <a:spcPct val="35000"/>
            </a:spcAft>
          </a:pPr>
          <a:r>
            <a:rPr lang="es-EC" sz="1600" kern="1200" dirty="0" smtClean="0"/>
            <a:t>Los enfoques de la subpartida de Bienes de Uso para Personas con Discapacidad.</a:t>
          </a:r>
        </a:p>
      </dsp:txBody>
      <dsp:txXfrm>
        <a:off x="8218600" y="2231673"/>
        <a:ext cx="2142083" cy="1382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DB138-5E24-451A-8A2F-4A4E2B6D390C}">
      <dsp:nvSpPr>
        <dsp:cNvPr id="0" name=""/>
        <dsp:cNvSpPr/>
      </dsp:nvSpPr>
      <dsp:spPr>
        <a:xfrm rot="10800000">
          <a:off x="2262855" y="2566"/>
          <a:ext cx="7424927" cy="1570666"/>
        </a:xfrm>
        <a:prstGeom prst="homePlate">
          <a:avLst/>
        </a:prstGeom>
        <a:solidFill>
          <a:srgbClr val="0DAB7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2620"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t>La Discapacidad en el Ecuador, es el problema que posee una persona o individuo, debido a sus limitaciones ya sean físicas o mentales,.</a:t>
          </a:r>
          <a:endParaRPr lang="es-CO" sz="2000" kern="1200" dirty="0"/>
        </a:p>
      </dsp:txBody>
      <dsp:txXfrm rot="10800000">
        <a:off x="2655521" y="2566"/>
        <a:ext cx="7032261" cy="1570666"/>
      </dsp:txXfrm>
    </dsp:sp>
    <dsp:sp modelId="{B28FDB32-D4E9-4BAE-BA01-61F20146482E}">
      <dsp:nvSpPr>
        <dsp:cNvPr id="0" name=""/>
        <dsp:cNvSpPr/>
      </dsp:nvSpPr>
      <dsp:spPr>
        <a:xfrm>
          <a:off x="1477522" y="2566"/>
          <a:ext cx="1570666" cy="1570666"/>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80D6A-585F-473E-AF7D-75A084E41F24}">
      <dsp:nvSpPr>
        <dsp:cNvPr id="0" name=""/>
        <dsp:cNvSpPr/>
      </dsp:nvSpPr>
      <dsp:spPr>
        <a:xfrm rot="10800000">
          <a:off x="2262855" y="2042087"/>
          <a:ext cx="7424927" cy="1570666"/>
        </a:xfrm>
        <a:prstGeom prst="homePlate">
          <a:avLst/>
        </a:prstGeom>
        <a:solidFill>
          <a:srgbClr val="489A5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2620"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t>El proyecto de investigación se centrará en las Personas con Capacidades Especiales y su relación con el Comercio Internacional</a:t>
          </a:r>
          <a:endParaRPr lang="es-CO" sz="2000" kern="1200" dirty="0"/>
        </a:p>
      </dsp:txBody>
      <dsp:txXfrm rot="10800000">
        <a:off x="2655521" y="2042087"/>
        <a:ext cx="7032261" cy="1570666"/>
      </dsp:txXfrm>
    </dsp:sp>
    <dsp:sp modelId="{56482EA6-8229-4A65-8120-D87294D33EEC}">
      <dsp:nvSpPr>
        <dsp:cNvPr id="0" name=""/>
        <dsp:cNvSpPr/>
      </dsp:nvSpPr>
      <dsp:spPr>
        <a:xfrm>
          <a:off x="1477522" y="2042087"/>
          <a:ext cx="1570666" cy="1570666"/>
        </a:xfrm>
        <a:prstGeom prst="ellipse">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34D0D2-9352-4828-98BB-E106082FC9DB}">
      <dsp:nvSpPr>
        <dsp:cNvPr id="0" name=""/>
        <dsp:cNvSpPr/>
      </dsp:nvSpPr>
      <dsp:spPr>
        <a:xfrm rot="10800000">
          <a:off x="2262855" y="4081609"/>
          <a:ext cx="7424927" cy="1570666"/>
        </a:xfrm>
        <a:prstGeom prst="homePlate">
          <a:avLst/>
        </a:prstGeom>
        <a:solidFill>
          <a:srgbClr val="8BB65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2620"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t>Se analizará de qué manera las Personas con Capacidades Especiales, pueden involucrarse dentro del Comercio Internacional, beneficiándose de las nuevas reformas, tanto ellas como sus familias.</a:t>
          </a:r>
          <a:endParaRPr lang="es-CO" sz="2000" kern="1200" dirty="0"/>
        </a:p>
      </dsp:txBody>
      <dsp:txXfrm rot="10800000">
        <a:off x="2655521" y="4081609"/>
        <a:ext cx="7032261" cy="1570666"/>
      </dsp:txXfrm>
    </dsp:sp>
    <dsp:sp modelId="{8417182A-0E9A-4109-B942-AC31CF850358}">
      <dsp:nvSpPr>
        <dsp:cNvPr id="0" name=""/>
        <dsp:cNvSpPr/>
      </dsp:nvSpPr>
      <dsp:spPr>
        <a:xfrm>
          <a:off x="1477522" y="4081609"/>
          <a:ext cx="1570666" cy="1570666"/>
        </a:xfrm>
        <a:prstGeom prst="ellipse">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4DE0C-FFD2-422A-B44F-B4C929C4179D}">
      <dsp:nvSpPr>
        <dsp:cNvPr id="0" name=""/>
        <dsp:cNvSpPr/>
      </dsp:nvSpPr>
      <dsp:spPr>
        <a:xfrm>
          <a:off x="0" y="375618"/>
          <a:ext cx="3586162" cy="2151697"/>
        </a:xfrm>
        <a:prstGeom prst="rect">
          <a:avLst/>
        </a:prstGeom>
        <a:solidFill>
          <a:srgbClr val="8BB656"/>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Las leyes y principios que rigen el intercambio interno poseen, en general, la misma validez en el campo del Comercio Internacional.</a:t>
          </a:r>
          <a:endParaRPr lang="es-CO" sz="2000" kern="1200" dirty="0"/>
        </a:p>
      </dsp:txBody>
      <dsp:txXfrm>
        <a:off x="0" y="375618"/>
        <a:ext cx="3586162" cy="2151697"/>
      </dsp:txXfrm>
    </dsp:sp>
    <dsp:sp modelId="{2CB6D031-ECF7-46D5-9DA9-7877B0DBB513}">
      <dsp:nvSpPr>
        <dsp:cNvPr id="0" name=""/>
        <dsp:cNvSpPr/>
      </dsp:nvSpPr>
      <dsp:spPr>
        <a:xfrm>
          <a:off x="3944778" y="375618"/>
          <a:ext cx="3586162" cy="2151697"/>
        </a:xfrm>
        <a:prstGeom prst="rect">
          <a:avLst/>
        </a:prstGeom>
        <a:solidFill>
          <a:srgbClr val="CDEDBD"/>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Sufrir </a:t>
          </a:r>
          <a:r>
            <a:rPr lang="es-EC" sz="2000" kern="1200" dirty="0" smtClean="0"/>
            <a:t>ciertas modificaciones y complicaciones a causa de los fenómenos que genera.</a:t>
          </a:r>
          <a:endParaRPr lang="es-CO" sz="2000" kern="1200" dirty="0"/>
        </a:p>
      </dsp:txBody>
      <dsp:txXfrm>
        <a:off x="3944778" y="375618"/>
        <a:ext cx="3586162" cy="2151697"/>
      </dsp:txXfrm>
    </dsp:sp>
    <dsp:sp modelId="{B7BD00E3-E16F-450F-A1CE-B9F5A4DAD43E}">
      <dsp:nvSpPr>
        <dsp:cNvPr id="0" name=""/>
        <dsp:cNvSpPr/>
      </dsp:nvSpPr>
      <dsp:spPr>
        <a:xfrm>
          <a:off x="7889557" y="375618"/>
          <a:ext cx="3586162" cy="2151697"/>
        </a:xfrm>
        <a:prstGeom prst="rect">
          <a:avLst/>
        </a:prstGeom>
        <a:solidFill>
          <a:srgbClr val="0DAB76"/>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O por los obstáculos artificiales a lo que está sometido, a los cuales suelen incorporarse ciertas dificultades.</a:t>
          </a:r>
          <a:endParaRPr lang="es-CO" sz="2000" kern="1200" dirty="0"/>
        </a:p>
      </dsp:txBody>
      <dsp:txXfrm>
        <a:off x="7889557" y="375618"/>
        <a:ext cx="3586162" cy="2151697"/>
      </dsp:txXfrm>
    </dsp:sp>
    <dsp:sp modelId="{BEDB79AC-5C60-4052-BD12-C553D6113539}">
      <dsp:nvSpPr>
        <dsp:cNvPr id="0" name=""/>
        <dsp:cNvSpPr/>
      </dsp:nvSpPr>
      <dsp:spPr>
        <a:xfrm>
          <a:off x="0" y="2885932"/>
          <a:ext cx="3586162" cy="2151697"/>
        </a:xfrm>
        <a:prstGeom prst="rect">
          <a:avLst/>
        </a:prstGeom>
        <a:solidFill>
          <a:srgbClr val="0DAB76"/>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Partes </a:t>
          </a:r>
          <a:r>
            <a:rPr lang="es-EC" sz="2000" kern="1200" dirty="0" smtClean="0"/>
            <a:t>se beneficien mutuamente con el intercambio</a:t>
          </a:r>
          <a:endParaRPr lang="es-CO" sz="2000" kern="1200" dirty="0"/>
        </a:p>
      </dsp:txBody>
      <dsp:txXfrm>
        <a:off x="0" y="2885932"/>
        <a:ext cx="3586162" cy="2151697"/>
      </dsp:txXfrm>
    </dsp:sp>
    <dsp:sp modelId="{5FD11EFE-4BC7-407D-B53C-2E7A8CF740EF}">
      <dsp:nvSpPr>
        <dsp:cNvPr id="0" name=""/>
        <dsp:cNvSpPr/>
      </dsp:nvSpPr>
      <dsp:spPr>
        <a:xfrm>
          <a:off x="3944778" y="2885932"/>
          <a:ext cx="3586162" cy="2151697"/>
        </a:xfrm>
        <a:prstGeom prst="rect">
          <a:avLst/>
        </a:prstGeom>
        <a:solidFill>
          <a:srgbClr val="DDF1E1"/>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Esta teoría establece un concepto de valor para el cliente, esto se lo traduce en precios menores que la competencia pero con los mismos beneficios.</a:t>
          </a:r>
          <a:endParaRPr lang="es-CO" sz="2000" kern="1200" dirty="0"/>
        </a:p>
      </dsp:txBody>
      <dsp:txXfrm>
        <a:off x="3944778" y="2885932"/>
        <a:ext cx="3586162" cy="2151697"/>
      </dsp:txXfrm>
    </dsp:sp>
    <dsp:sp modelId="{1EB78CC1-BEC7-4C80-8C58-3DB4A0F58FEE}">
      <dsp:nvSpPr>
        <dsp:cNvPr id="0" name=""/>
        <dsp:cNvSpPr/>
      </dsp:nvSpPr>
      <dsp:spPr>
        <a:xfrm>
          <a:off x="7889557" y="2885932"/>
          <a:ext cx="3586162" cy="2151697"/>
        </a:xfrm>
        <a:prstGeom prst="rect">
          <a:avLst/>
        </a:prstGeom>
        <a:solidFill>
          <a:srgbClr val="8BB656"/>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Por otro lado también se puede sustentar una ventaja frente a ellos a través de la previsión de productos diferenciados.</a:t>
          </a:r>
          <a:endParaRPr lang="es-CO" sz="2000" kern="1200" dirty="0"/>
        </a:p>
      </dsp:txBody>
      <dsp:txXfrm>
        <a:off x="7889557" y="2885932"/>
        <a:ext cx="3586162" cy="2151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1C0C0-41A4-4A74-B30C-FDD70A7827C0}">
      <dsp:nvSpPr>
        <dsp:cNvPr id="0" name=""/>
        <dsp:cNvSpPr/>
      </dsp:nvSpPr>
      <dsp:spPr>
        <a:xfrm rot="10800000">
          <a:off x="2313577" y="2061"/>
          <a:ext cx="7670291" cy="1526348"/>
        </a:xfrm>
        <a:prstGeom prst="homePlate">
          <a:avLst/>
        </a:prstGeom>
        <a:solidFill>
          <a:srgbClr val="489A5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077" tIns="220980" rIns="412496" bIns="220980" numCol="1" spcCol="1270" anchor="ctr" anchorCtr="0">
          <a:noAutofit/>
        </a:bodyPr>
        <a:lstStyle/>
        <a:p>
          <a:pPr lvl="0" algn="ctr" defTabSz="2578100">
            <a:lnSpc>
              <a:spcPct val="90000"/>
            </a:lnSpc>
            <a:spcBef>
              <a:spcPct val="0"/>
            </a:spcBef>
            <a:spcAft>
              <a:spcPct val="35000"/>
            </a:spcAft>
          </a:pPr>
          <a:r>
            <a:rPr lang="es-CO" sz="5800" kern="1200" dirty="0" smtClean="0"/>
            <a:t>Recolección</a:t>
          </a:r>
          <a:endParaRPr lang="es-CO" sz="5800" kern="1200" dirty="0"/>
        </a:p>
      </dsp:txBody>
      <dsp:txXfrm rot="10800000">
        <a:off x="2695164" y="2061"/>
        <a:ext cx="7288704" cy="1526348"/>
      </dsp:txXfrm>
    </dsp:sp>
    <dsp:sp modelId="{68F1A124-77EF-445D-A7E4-10EC8307D5A0}">
      <dsp:nvSpPr>
        <dsp:cNvPr id="0" name=""/>
        <dsp:cNvSpPr/>
      </dsp:nvSpPr>
      <dsp:spPr>
        <a:xfrm>
          <a:off x="1550403" y="2061"/>
          <a:ext cx="1526348" cy="1526348"/>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00157-AB4B-48E2-8B3E-F2B394A0B3B1}">
      <dsp:nvSpPr>
        <dsp:cNvPr id="0" name=""/>
        <dsp:cNvSpPr/>
      </dsp:nvSpPr>
      <dsp:spPr>
        <a:xfrm rot="10800000">
          <a:off x="2313577" y="1984036"/>
          <a:ext cx="7670291" cy="1526348"/>
        </a:xfrm>
        <a:prstGeom prst="homePlate">
          <a:avLst/>
        </a:prstGeom>
        <a:solidFill>
          <a:srgbClr val="8BB65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077" tIns="220980" rIns="412496" bIns="220980" numCol="1" spcCol="1270" anchor="ctr" anchorCtr="0">
          <a:noAutofit/>
        </a:bodyPr>
        <a:lstStyle/>
        <a:p>
          <a:pPr lvl="0" algn="ctr" defTabSz="2578100">
            <a:lnSpc>
              <a:spcPct val="90000"/>
            </a:lnSpc>
            <a:spcBef>
              <a:spcPct val="0"/>
            </a:spcBef>
            <a:spcAft>
              <a:spcPct val="35000"/>
            </a:spcAft>
          </a:pPr>
          <a:r>
            <a:rPr lang="es-CO" sz="5800" kern="1200" dirty="0" smtClean="0"/>
            <a:t>Depuración</a:t>
          </a:r>
          <a:endParaRPr lang="es-CO" sz="5800" kern="1200" dirty="0"/>
        </a:p>
      </dsp:txBody>
      <dsp:txXfrm rot="10800000">
        <a:off x="2695164" y="1984036"/>
        <a:ext cx="7288704" cy="1526348"/>
      </dsp:txXfrm>
    </dsp:sp>
    <dsp:sp modelId="{6265937A-423D-4D27-AF06-FFB46E5C0A2A}">
      <dsp:nvSpPr>
        <dsp:cNvPr id="0" name=""/>
        <dsp:cNvSpPr/>
      </dsp:nvSpPr>
      <dsp:spPr>
        <a:xfrm>
          <a:off x="1550403" y="1984036"/>
          <a:ext cx="1526348" cy="1526348"/>
        </a:xfrm>
        <a:prstGeom prst="ellipse">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7547A-8FB1-4E14-9694-D6BB19C49611}">
      <dsp:nvSpPr>
        <dsp:cNvPr id="0" name=""/>
        <dsp:cNvSpPr/>
      </dsp:nvSpPr>
      <dsp:spPr>
        <a:xfrm rot="10800000">
          <a:off x="2313577" y="3966010"/>
          <a:ext cx="7670291" cy="1526348"/>
        </a:xfrm>
        <a:prstGeom prst="homePlate">
          <a:avLst/>
        </a:prstGeom>
        <a:solidFill>
          <a:srgbClr val="DDF1E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077" tIns="220980" rIns="412496" bIns="220980" numCol="1" spcCol="1270" anchor="ctr" anchorCtr="0">
          <a:noAutofit/>
        </a:bodyPr>
        <a:lstStyle/>
        <a:p>
          <a:pPr lvl="0" algn="ctr" defTabSz="2578100">
            <a:lnSpc>
              <a:spcPct val="90000"/>
            </a:lnSpc>
            <a:spcBef>
              <a:spcPct val="0"/>
            </a:spcBef>
            <a:spcAft>
              <a:spcPct val="35000"/>
            </a:spcAft>
          </a:pPr>
          <a:r>
            <a:rPr lang="es-CO" sz="5800" kern="1200" dirty="0" smtClean="0">
              <a:solidFill>
                <a:schemeClr val="tx1"/>
              </a:solidFill>
            </a:rPr>
            <a:t>Unificación</a:t>
          </a:r>
          <a:endParaRPr lang="es-CO" sz="5800" kern="1200" dirty="0">
            <a:solidFill>
              <a:schemeClr val="tx1"/>
            </a:solidFill>
          </a:endParaRPr>
        </a:p>
      </dsp:txBody>
      <dsp:txXfrm rot="10800000">
        <a:off x="2695164" y="3966010"/>
        <a:ext cx="7288704" cy="1526348"/>
      </dsp:txXfrm>
    </dsp:sp>
    <dsp:sp modelId="{C2115046-70C8-4DBB-8876-6A258F050073}">
      <dsp:nvSpPr>
        <dsp:cNvPr id="0" name=""/>
        <dsp:cNvSpPr/>
      </dsp:nvSpPr>
      <dsp:spPr>
        <a:xfrm>
          <a:off x="1550403" y="3966010"/>
          <a:ext cx="1526348" cy="1526348"/>
        </a:xfrm>
        <a:prstGeom prst="ellipse">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D8BF1-D5AB-4378-89E0-7B19F61738EF}">
      <dsp:nvSpPr>
        <dsp:cNvPr id="0" name=""/>
        <dsp:cNvSpPr/>
      </dsp:nvSpPr>
      <dsp:spPr>
        <a:xfrm>
          <a:off x="2433514" y="506010"/>
          <a:ext cx="4817444" cy="4817444"/>
        </a:xfrm>
        <a:prstGeom prst="pie">
          <a:avLst>
            <a:gd name="adj1" fmla="val 16200000"/>
            <a:gd name="adj2" fmla="val 1800000"/>
          </a:avLst>
        </a:prstGeom>
        <a:solidFill>
          <a:srgbClr val="04D63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t>Aplicada</a:t>
          </a:r>
          <a:endParaRPr lang="es-CO" sz="1900" kern="1200" dirty="0"/>
        </a:p>
      </dsp:txBody>
      <dsp:txXfrm>
        <a:off x="5052713" y="1394943"/>
        <a:ext cx="1634490" cy="1605814"/>
      </dsp:txXfrm>
    </dsp:sp>
    <dsp:sp modelId="{6BBB444D-E2BC-4B63-AF17-B9FE2F7CBF40}">
      <dsp:nvSpPr>
        <dsp:cNvPr id="0" name=""/>
        <dsp:cNvSpPr/>
      </dsp:nvSpPr>
      <dsp:spPr>
        <a:xfrm>
          <a:off x="2377209" y="530492"/>
          <a:ext cx="4817444" cy="4817444"/>
        </a:xfrm>
        <a:prstGeom prst="pie">
          <a:avLst>
            <a:gd name="adj1" fmla="val 1800000"/>
            <a:gd name="adj2" fmla="val 9000000"/>
          </a:avLst>
        </a:prstGeom>
        <a:solidFill>
          <a:srgbClr val="0DAB7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t>Documental</a:t>
          </a:r>
          <a:endParaRPr lang="es-CO" sz="1900" kern="1200" dirty="0"/>
        </a:p>
      </dsp:txBody>
      <dsp:txXfrm>
        <a:off x="3696272" y="3570070"/>
        <a:ext cx="2179320" cy="1491113"/>
      </dsp:txXfrm>
    </dsp:sp>
    <dsp:sp modelId="{ADE2DC1C-6D82-4CAC-AC1A-3D94E5E69F47}">
      <dsp:nvSpPr>
        <dsp:cNvPr id="0" name=""/>
        <dsp:cNvSpPr/>
      </dsp:nvSpPr>
      <dsp:spPr>
        <a:xfrm>
          <a:off x="2377209" y="530492"/>
          <a:ext cx="4817444" cy="4817444"/>
        </a:xfrm>
        <a:prstGeom prst="pie">
          <a:avLst>
            <a:gd name="adj1" fmla="val 9000000"/>
            <a:gd name="adj2" fmla="val 1620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t>No experimental</a:t>
          </a:r>
          <a:endParaRPr lang="es-CO" sz="1900" kern="1200" dirty="0"/>
        </a:p>
      </dsp:txBody>
      <dsp:txXfrm>
        <a:off x="2893364" y="1476776"/>
        <a:ext cx="1634490" cy="160581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5AAA7-D671-4319-B037-84BD6195093F}" type="datetimeFigureOut">
              <a:rPr lang="es-CO" smtClean="0"/>
              <a:t>6/08/2018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9AD04-1594-4D69-ACDA-E3087D02DBA9}" type="slidenum">
              <a:rPr lang="es-CO" smtClean="0"/>
              <a:t>‹Nº›</a:t>
            </a:fld>
            <a:endParaRPr lang="es-CO"/>
          </a:p>
        </p:txBody>
      </p:sp>
    </p:spTree>
    <p:extLst>
      <p:ext uri="{BB962C8B-B14F-4D97-AF65-F5344CB8AC3E}">
        <p14:creationId xmlns:p14="http://schemas.microsoft.com/office/powerpoint/2010/main" val="423728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78F9AD04-1594-4D69-ACDA-E3087D02DBA9}" type="slidenum">
              <a:rPr lang="es-CO" smtClean="0"/>
              <a:t>1</a:t>
            </a:fld>
            <a:endParaRPr lang="es-CO"/>
          </a:p>
        </p:txBody>
      </p:sp>
    </p:spTree>
    <p:extLst>
      <p:ext uri="{BB962C8B-B14F-4D97-AF65-F5344CB8AC3E}">
        <p14:creationId xmlns:p14="http://schemas.microsoft.com/office/powerpoint/2010/main" val="292559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F3BB83F-A9CC-4D95-8CE9-2564F9494A86}" type="datetimeFigureOut">
              <a:rPr lang="es-CO" smtClean="0"/>
              <a:t>6/08/2018</a:t>
            </a:fld>
            <a:endParaRPr lang="es-CO"/>
          </a:p>
        </p:txBody>
      </p:sp>
      <p:sp>
        <p:nvSpPr>
          <p:cNvPr id="5" name="Footer Placeholder 4"/>
          <p:cNvSpPr>
            <a:spLocks noGrp="1"/>
          </p:cNvSpPr>
          <p:nvPr>
            <p:ph type="ftr" sz="quarter" idx="11"/>
          </p:nvPr>
        </p:nvSpPr>
        <p:spPr/>
        <p:txBody>
          <a:bodyPr/>
          <a:lstStyle/>
          <a:p>
            <a:endParaRPr lang="es-C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398077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F3BB83F-A9CC-4D95-8CE9-2564F9494A86}" type="datetimeFigureOut">
              <a:rPr lang="es-CO" smtClean="0"/>
              <a:t>6/08/2018</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343181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F3BB83F-A9CC-4D95-8CE9-2564F9494A86}" type="datetimeFigureOut">
              <a:rPr lang="es-CO" smtClean="0"/>
              <a:t>6/08/2018</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52E9B8-F609-4E55-8062-3F0E1A6D859D}"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5113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F3BB83F-A9CC-4D95-8CE9-2564F9494A86}" type="datetimeFigureOut">
              <a:rPr lang="es-CO" smtClean="0"/>
              <a:t>6/08/2018</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3557374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F3BB83F-A9CC-4D95-8CE9-2564F9494A86}" type="datetimeFigureOut">
              <a:rPr lang="es-CO" smtClean="0"/>
              <a:t>6/08/2018</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52E9B8-F609-4E55-8062-3F0E1A6D859D}"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177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F3BB83F-A9CC-4D95-8CE9-2564F9494A86}" type="datetimeFigureOut">
              <a:rPr lang="es-CO" smtClean="0"/>
              <a:t>6/08/2018</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2859369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3BB83F-A9CC-4D95-8CE9-2564F9494A86}" type="datetimeFigureOut">
              <a:rPr lang="es-CO" smtClean="0"/>
              <a:t>6/08/2018</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1008215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3BB83F-A9CC-4D95-8CE9-2564F9494A86}" type="datetimeFigureOut">
              <a:rPr lang="es-CO" smtClean="0"/>
              <a:t>6/08/2018</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392523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3BB83F-A9CC-4D95-8CE9-2564F9494A86}" type="datetimeFigureOut">
              <a:rPr lang="es-CO" smtClean="0"/>
              <a:t>6/08/2018</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49475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F3BB83F-A9CC-4D95-8CE9-2564F9494A86}" type="datetimeFigureOut">
              <a:rPr lang="es-CO" smtClean="0"/>
              <a:t>6/08/2018</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25851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F3BB83F-A9CC-4D95-8CE9-2564F9494A86}" type="datetimeFigureOut">
              <a:rPr lang="es-CO" smtClean="0"/>
              <a:t>6/08/2018</a:t>
            </a:fld>
            <a:endParaRPr lang="es-CO"/>
          </a:p>
        </p:txBody>
      </p:sp>
      <p:sp>
        <p:nvSpPr>
          <p:cNvPr id="6" name="Footer Placeholder 5"/>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9134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F3BB83F-A9CC-4D95-8CE9-2564F9494A86}" type="datetimeFigureOut">
              <a:rPr lang="es-CO" smtClean="0"/>
              <a:t>6/08/2018</a:t>
            </a:fld>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278596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F3BB83F-A9CC-4D95-8CE9-2564F9494A86}" type="datetimeFigureOut">
              <a:rPr lang="es-CO" smtClean="0"/>
              <a:t>6/08/2018</a:t>
            </a:fld>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331605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BB83F-A9CC-4D95-8CE9-2564F9494A86}" type="datetimeFigureOut">
              <a:rPr lang="es-CO" smtClean="0"/>
              <a:t>6/08/2018</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121268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F3BB83F-A9CC-4D95-8CE9-2564F9494A86}" type="datetimeFigureOut">
              <a:rPr lang="es-CO" smtClean="0"/>
              <a:t>6/08/2018</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260562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F3BB83F-A9CC-4D95-8CE9-2564F9494A86}" type="datetimeFigureOut">
              <a:rPr lang="es-CO" smtClean="0"/>
              <a:t>6/08/2018</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52E9B8-F609-4E55-8062-3F0E1A6D859D}" type="slidenum">
              <a:rPr lang="es-CO" smtClean="0"/>
              <a:t>‹Nº›</a:t>
            </a:fld>
            <a:endParaRPr lang="es-CO"/>
          </a:p>
        </p:txBody>
      </p:sp>
    </p:spTree>
    <p:extLst>
      <p:ext uri="{BB962C8B-B14F-4D97-AF65-F5344CB8AC3E}">
        <p14:creationId xmlns:p14="http://schemas.microsoft.com/office/powerpoint/2010/main" val="351326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8100">
              <a:srgbClr val="DDF1E1"/>
            </a:gs>
            <a:gs pos="0">
              <a:schemeClr val="bg2">
                <a:tint val="90000"/>
                <a:lumMod val="120000"/>
              </a:schemeClr>
            </a:gs>
            <a:gs pos="100000">
              <a:srgbClr val="CDEDBD"/>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F3BB83F-A9CC-4D95-8CE9-2564F9494A86}" type="datetimeFigureOut">
              <a:rPr lang="es-CO" smtClean="0"/>
              <a:t>6/08/2018</a:t>
            </a:fld>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352E9B8-F609-4E55-8062-3F0E1A6D859D}" type="slidenum">
              <a:rPr lang="es-CO" smtClean="0"/>
              <a:t>‹Nº›</a:t>
            </a:fld>
            <a:endParaRPr lang="es-CO"/>
          </a:p>
        </p:txBody>
      </p:sp>
    </p:spTree>
    <p:extLst>
      <p:ext uri="{BB962C8B-B14F-4D97-AF65-F5344CB8AC3E}">
        <p14:creationId xmlns:p14="http://schemas.microsoft.com/office/powerpoint/2010/main" val="9305216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Gr_fico_de_Microsoft_Excel1.xls"/></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tmp"/><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tmp"/><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tmp"/><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mp"/><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tmp"/><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tmp"/><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tmp"/><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tmp"/><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tmp"/><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tmp"/><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083" y="1705756"/>
            <a:ext cx="9597487" cy="4983801"/>
          </a:xfrm>
        </p:spPr>
        <p:txBody>
          <a:bodyPr>
            <a:normAutofit fontScale="90000"/>
          </a:bodyPr>
          <a:lstStyle/>
          <a:p>
            <a:pPr algn="ctr"/>
            <a:r>
              <a:rPr lang="es-ES" altLang="es-ES" sz="2200" b="1" dirty="0" smtClean="0">
                <a:solidFill>
                  <a:schemeClr val="tx1"/>
                </a:solidFill>
                <a:latin typeface="Arial" pitchFamily="34" charset="0"/>
                <a:cs typeface="Times New Roman" pitchFamily="18" charset="0"/>
              </a:rPr>
              <a:t>DEPARTAMENTO DE CIENCIAS ECONÓMICAS, </a:t>
            </a:r>
            <a:br>
              <a:rPr lang="es-ES" altLang="es-ES" sz="2200" b="1" dirty="0" smtClean="0">
                <a:solidFill>
                  <a:schemeClr val="tx1"/>
                </a:solidFill>
                <a:latin typeface="Arial" pitchFamily="34" charset="0"/>
                <a:cs typeface="Times New Roman" pitchFamily="18" charset="0"/>
              </a:rPr>
            </a:br>
            <a:r>
              <a:rPr lang="es-ES" altLang="es-ES" sz="2200" b="1" dirty="0" smtClean="0">
                <a:solidFill>
                  <a:schemeClr val="tx1"/>
                </a:solidFill>
                <a:latin typeface="Arial" pitchFamily="34" charset="0"/>
                <a:cs typeface="Times New Roman" pitchFamily="18" charset="0"/>
              </a:rPr>
              <a:t>ADMINISTRATIVAS Y DE COMERCIO</a:t>
            </a:r>
            <a:br>
              <a:rPr lang="es-ES" altLang="es-ES" sz="2200" b="1" dirty="0" smtClean="0">
                <a:solidFill>
                  <a:schemeClr val="tx1"/>
                </a:solidFill>
                <a:latin typeface="Arial" pitchFamily="34" charset="0"/>
                <a:cs typeface="Times New Roman" pitchFamily="18" charset="0"/>
              </a:rPr>
            </a:br>
            <a:r>
              <a:rPr lang="es-ES" altLang="es-ES" sz="2200" b="1" dirty="0" smtClean="0">
                <a:solidFill>
                  <a:schemeClr val="tx1"/>
                </a:solidFill>
                <a:latin typeface="Arial" pitchFamily="34" charset="0"/>
                <a:cs typeface="Times New Roman" pitchFamily="18" charset="0"/>
              </a:rPr>
              <a:t/>
            </a:r>
            <a:br>
              <a:rPr lang="es-ES" altLang="es-ES" sz="2200" b="1" dirty="0" smtClean="0">
                <a:solidFill>
                  <a:schemeClr val="tx1"/>
                </a:solidFill>
                <a:latin typeface="Arial" pitchFamily="34" charset="0"/>
                <a:cs typeface="Times New Roman" pitchFamily="18" charset="0"/>
              </a:rPr>
            </a:br>
            <a:r>
              <a:rPr lang="es-ES" altLang="es-ES" sz="2200" b="1" dirty="0" smtClean="0">
                <a:solidFill>
                  <a:schemeClr val="tx1"/>
                </a:solidFill>
                <a:latin typeface="Arial" pitchFamily="34" charset="0"/>
                <a:cs typeface="Times New Roman" pitchFamily="18" charset="0"/>
              </a:rPr>
              <a:t>CARRERA DE COMERCIO EXTERIOR </a:t>
            </a:r>
            <a:br>
              <a:rPr lang="es-ES" altLang="es-ES" sz="2200" b="1" dirty="0" smtClean="0">
                <a:solidFill>
                  <a:schemeClr val="tx1"/>
                </a:solidFill>
                <a:latin typeface="Arial" pitchFamily="34" charset="0"/>
                <a:cs typeface="Times New Roman" pitchFamily="18" charset="0"/>
              </a:rPr>
            </a:br>
            <a:r>
              <a:rPr lang="es-ES" altLang="es-ES" sz="2200" b="1" dirty="0" smtClean="0">
                <a:solidFill>
                  <a:schemeClr val="tx1"/>
                </a:solidFill>
                <a:latin typeface="Arial" pitchFamily="34" charset="0"/>
                <a:cs typeface="Times New Roman" pitchFamily="18" charset="0"/>
              </a:rPr>
              <a:t>Y NEGOCIACIÓN INTERNACIONAL</a:t>
            </a:r>
            <a:r>
              <a:rPr lang="es-ES" altLang="es-ES" sz="2000" b="1" dirty="0" smtClean="0">
                <a:solidFill>
                  <a:schemeClr val="tx1"/>
                </a:solidFill>
                <a:latin typeface="Arial" pitchFamily="34" charset="0"/>
                <a:cs typeface="Times New Roman" pitchFamily="18" charset="0"/>
              </a:rPr>
              <a:t/>
            </a:r>
            <a:br>
              <a:rPr lang="es-ES" altLang="es-ES" sz="2000" b="1" dirty="0" smtClean="0">
                <a:solidFill>
                  <a:schemeClr val="tx1"/>
                </a:solidFill>
                <a:latin typeface="Arial" pitchFamily="34" charset="0"/>
                <a:cs typeface="Times New Roman" pitchFamily="18" charset="0"/>
              </a:rPr>
            </a:br>
            <a:r>
              <a:rPr lang="es-ES" altLang="es-ES" sz="2400" b="1" dirty="0" smtClean="0">
                <a:solidFill>
                  <a:schemeClr val="tx1"/>
                </a:solidFill>
                <a:latin typeface="Arial" pitchFamily="34" charset="0"/>
                <a:cs typeface="Times New Roman" pitchFamily="18" charset="0"/>
              </a:rPr>
              <a:t/>
            </a:r>
            <a:br>
              <a:rPr lang="es-ES" altLang="es-ES" sz="2400" b="1" dirty="0" smtClean="0">
                <a:solidFill>
                  <a:schemeClr val="tx1"/>
                </a:solidFill>
                <a:latin typeface="Arial" pitchFamily="34" charset="0"/>
                <a:cs typeface="Times New Roman" pitchFamily="18" charset="0"/>
              </a:rPr>
            </a:br>
            <a:r>
              <a:rPr lang="es-ES" altLang="es-ES" sz="2400" b="1" dirty="0" smtClean="0">
                <a:solidFill>
                  <a:schemeClr val="tx1"/>
                </a:solidFill>
                <a:latin typeface="Arial" pitchFamily="34" charset="0"/>
                <a:cs typeface="Times New Roman" pitchFamily="18" charset="0"/>
              </a:rPr>
              <a:t>TEMA:</a:t>
            </a:r>
            <a:r>
              <a:rPr lang="es-EC" altLang="es-ES" sz="2000" b="1" dirty="0" smtClean="0">
                <a:solidFill>
                  <a:schemeClr val="tx1"/>
                </a:solidFill>
                <a:latin typeface="Arial" pitchFamily="34" charset="0"/>
                <a:cs typeface="Times New Roman" pitchFamily="18" charset="0"/>
              </a:rPr>
              <a:t/>
            </a:r>
            <a:br>
              <a:rPr lang="es-EC" altLang="es-ES" sz="2000" b="1" dirty="0" smtClean="0">
                <a:solidFill>
                  <a:schemeClr val="tx1"/>
                </a:solidFill>
                <a:latin typeface="Arial" pitchFamily="34" charset="0"/>
                <a:cs typeface="Times New Roman" pitchFamily="18" charset="0"/>
              </a:rPr>
            </a:br>
            <a:r>
              <a:rPr lang="es-EC" altLang="es-ES" sz="2000" b="1" dirty="0" smtClean="0">
                <a:solidFill>
                  <a:schemeClr val="tx1"/>
                </a:solidFill>
                <a:latin typeface="Arial" pitchFamily="34" charset="0"/>
                <a:cs typeface="Times New Roman" pitchFamily="18" charset="0"/>
              </a:rPr>
              <a:t>“COMERCIO INTERNACIONAL DE BIENES PARA PERSONAS CON DISCAPACIDAD”</a:t>
            </a:r>
            <a:br>
              <a:rPr lang="es-EC" altLang="es-ES" sz="2000" b="1" dirty="0" smtClean="0">
                <a:solidFill>
                  <a:schemeClr val="tx1"/>
                </a:solidFill>
                <a:latin typeface="Arial" pitchFamily="34" charset="0"/>
                <a:cs typeface="Times New Roman" pitchFamily="18" charset="0"/>
              </a:rPr>
            </a:br>
            <a:r>
              <a:rPr lang="es-EC" altLang="es-ES" sz="2000" b="1" dirty="0" smtClean="0">
                <a:solidFill>
                  <a:schemeClr val="tx1"/>
                </a:solidFill>
                <a:latin typeface="Arial" pitchFamily="34" charset="0"/>
                <a:cs typeface="Times New Roman" pitchFamily="18" charset="0"/>
              </a:rPr>
              <a:t/>
            </a:r>
            <a:br>
              <a:rPr lang="es-EC" altLang="es-ES" sz="2000" b="1" dirty="0" smtClean="0">
                <a:solidFill>
                  <a:schemeClr val="tx1"/>
                </a:solidFill>
                <a:latin typeface="Arial" pitchFamily="34" charset="0"/>
                <a:cs typeface="Times New Roman" pitchFamily="18" charset="0"/>
              </a:rPr>
            </a:br>
            <a:r>
              <a:rPr lang="es-EC" altLang="es-ES" sz="2000" b="1" dirty="0" smtClean="0">
                <a:solidFill>
                  <a:schemeClr val="tx1"/>
                </a:solidFill>
                <a:latin typeface="Arial" pitchFamily="34" charset="0"/>
                <a:cs typeface="Times New Roman" pitchFamily="18" charset="0"/>
              </a:rPr>
              <a:t>AUTORA: GARZÓN BAUTISTA, </a:t>
            </a:r>
            <a:r>
              <a:rPr lang="es-EC" altLang="es-ES" sz="2000" b="1" dirty="0">
                <a:solidFill>
                  <a:schemeClr val="tx1"/>
                </a:solidFill>
                <a:latin typeface="Arial" pitchFamily="34" charset="0"/>
                <a:cs typeface="Times New Roman" pitchFamily="18" charset="0"/>
              </a:rPr>
              <a:t>GABRIELA MICHELLE </a:t>
            </a:r>
            <a:r>
              <a:rPr lang="es-EC" altLang="es-ES" sz="2000" b="1" dirty="0" smtClean="0">
                <a:solidFill>
                  <a:schemeClr val="tx1"/>
                </a:solidFill>
                <a:latin typeface="Arial" pitchFamily="34" charset="0"/>
                <a:cs typeface="Times New Roman" pitchFamily="18" charset="0"/>
              </a:rPr>
              <a:t/>
            </a:r>
            <a:br>
              <a:rPr lang="es-EC" altLang="es-ES" sz="2000" b="1" dirty="0" smtClean="0">
                <a:solidFill>
                  <a:schemeClr val="tx1"/>
                </a:solidFill>
                <a:latin typeface="Arial" pitchFamily="34" charset="0"/>
                <a:cs typeface="Times New Roman" pitchFamily="18" charset="0"/>
              </a:rPr>
            </a:br>
            <a:r>
              <a:rPr lang="es-EC" altLang="es-ES" sz="2000" b="1" dirty="0" smtClean="0">
                <a:solidFill>
                  <a:schemeClr val="tx1"/>
                </a:solidFill>
                <a:latin typeface="Arial" pitchFamily="34" charset="0"/>
                <a:cs typeface="Times New Roman" pitchFamily="18" charset="0"/>
              </a:rPr>
              <a:t/>
            </a:r>
            <a:br>
              <a:rPr lang="es-EC" altLang="es-ES" sz="2000" b="1" dirty="0" smtClean="0">
                <a:solidFill>
                  <a:schemeClr val="tx1"/>
                </a:solidFill>
                <a:latin typeface="Arial" pitchFamily="34" charset="0"/>
                <a:cs typeface="Times New Roman" pitchFamily="18" charset="0"/>
              </a:rPr>
            </a:br>
            <a:r>
              <a:rPr lang="es-EC" altLang="es-ES" sz="2000" b="1" dirty="0" smtClean="0">
                <a:solidFill>
                  <a:schemeClr val="tx1"/>
                </a:solidFill>
                <a:latin typeface="Arial" pitchFamily="34" charset="0"/>
                <a:cs typeface="Times New Roman" pitchFamily="18" charset="0"/>
              </a:rPr>
              <a:t>DIRECTOR: </a:t>
            </a:r>
            <a:r>
              <a:rPr lang="es-EC" altLang="es-ES" sz="2000" b="1" dirty="0">
                <a:solidFill>
                  <a:schemeClr val="tx1"/>
                </a:solidFill>
                <a:latin typeface="Arial" pitchFamily="34" charset="0"/>
                <a:cs typeface="Times New Roman" pitchFamily="18" charset="0"/>
              </a:rPr>
              <a:t>ESP. </a:t>
            </a:r>
            <a:r>
              <a:rPr lang="es-EC" altLang="es-ES" sz="2000" b="1" dirty="0" err="1" smtClean="0">
                <a:solidFill>
                  <a:schemeClr val="tx1"/>
                </a:solidFill>
                <a:latin typeface="Arial" pitchFamily="34" charset="0"/>
                <a:cs typeface="Times New Roman" pitchFamily="18" charset="0"/>
              </a:rPr>
              <a:t>GUAYASAMíN</a:t>
            </a:r>
            <a:r>
              <a:rPr lang="es-EC" altLang="es-ES" sz="2000" b="1" dirty="0" smtClean="0">
                <a:solidFill>
                  <a:schemeClr val="tx1"/>
                </a:solidFill>
                <a:latin typeface="Arial" pitchFamily="34" charset="0"/>
                <a:cs typeface="Times New Roman" pitchFamily="18" charset="0"/>
              </a:rPr>
              <a:t> </a:t>
            </a:r>
            <a:r>
              <a:rPr lang="es-EC" altLang="es-ES" sz="2000" b="1" dirty="0" smtClean="0">
                <a:solidFill>
                  <a:schemeClr val="tx1"/>
                </a:solidFill>
                <a:latin typeface="Arial" pitchFamily="34" charset="0"/>
                <a:cs typeface="Times New Roman" pitchFamily="18" charset="0"/>
              </a:rPr>
              <a:t>SEGOVIA, MARCO ANTONIO </a:t>
            </a:r>
            <a:br>
              <a:rPr lang="es-EC" altLang="es-ES" sz="2000" b="1" dirty="0" smtClean="0">
                <a:solidFill>
                  <a:schemeClr val="tx1"/>
                </a:solidFill>
                <a:latin typeface="Arial" pitchFamily="34" charset="0"/>
                <a:cs typeface="Times New Roman" pitchFamily="18" charset="0"/>
              </a:rPr>
            </a:br>
            <a:r>
              <a:rPr lang="es-EC" altLang="es-ES" sz="2000" b="1" dirty="0" smtClean="0">
                <a:solidFill>
                  <a:schemeClr val="tx1"/>
                </a:solidFill>
                <a:latin typeface="Arial" pitchFamily="34" charset="0"/>
                <a:cs typeface="Times New Roman" pitchFamily="18" charset="0"/>
              </a:rPr>
              <a:t/>
            </a:r>
            <a:br>
              <a:rPr lang="es-EC" altLang="es-ES" sz="2000" b="1" dirty="0" smtClean="0">
                <a:solidFill>
                  <a:schemeClr val="tx1"/>
                </a:solidFill>
                <a:latin typeface="Arial" pitchFamily="34" charset="0"/>
                <a:cs typeface="Times New Roman" pitchFamily="18" charset="0"/>
              </a:rPr>
            </a:br>
            <a:r>
              <a:rPr lang="es-EC" altLang="es-ES" sz="2000" b="1" dirty="0" smtClean="0">
                <a:solidFill>
                  <a:schemeClr val="tx1"/>
                </a:solidFill>
                <a:latin typeface="Arial" pitchFamily="34" charset="0"/>
                <a:cs typeface="Times New Roman" pitchFamily="18" charset="0"/>
              </a:rPr>
              <a:t>SANGOLQUÍ</a:t>
            </a:r>
            <a:br>
              <a:rPr lang="es-EC" altLang="es-ES" sz="2000" b="1" dirty="0" smtClean="0">
                <a:solidFill>
                  <a:schemeClr val="tx1"/>
                </a:solidFill>
                <a:latin typeface="Arial" pitchFamily="34" charset="0"/>
                <a:cs typeface="Times New Roman" pitchFamily="18" charset="0"/>
              </a:rPr>
            </a:br>
            <a:r>
              <a:rPr lang="es-EC" altLang="es-ES" sz="2000" b="1" dirty="0" smtClean="0">
                <a:solidFill>
                  <a:schemeClr val="tx1"/>
                </a:solidFill>
                <a:latin typeface="Arial" pitchFamily="34" charset="0"/>
                <a:cs typeface="Times New Roman" pitchFamily="18" charset="0"/>
              </a:rPr>
              <a:t/>
            </a:r>
            <a:br>
              <a:rPr lang="es-EC" altLang="es-ES" sz="2000" b="1" dirty="0" smtClean="0">
                <a:solidFill>
                  <a:schemeClr val="tx1"/>
                </a:solidFill>
                <a:latin typeface="Arial" pitchFamily="34" charset="0"/>
                <a:cs typeface="Times New Roman" pitchFamily="18" charset="0"/>
              </a:rPr>
            </a:br>
            <a:r>
              <a:rPr lang="es-EC" altLang="es-ES" sz="2000" b="1" dirty="0" smtClean="0">
                <a:solidFill>
                  <a:schemeClr val="tx1"/>
                </a:solidFill>
                <a:latin typeface="Arial" pitchFamily="34" charset="0"/>
                <a:cs typeface="Times New Roman" pitchFamily="18" charset="0"/>
              </a:rPr>
              <a:t>2018</a:t>
            </a:r>
            <a:r>
              <a:rPr lang="es-ES" altLang="es-ES" dirty="0" smtClean="0">
                <a:latin typeface="Arial" pitchFamily="34" charset="0"/>
                <a:cs typeface="Times New Roman" pitchFamily="18" charset="0"/>
              </a:rPr>
              <a:t/>
            </a:r>
            <a:br>
              <a:rPr lang="es-ES" altLang="es-ES" dirty="0" smtClean="0">
                <a:latin typeface="Arial" pitchFamily="34" charset="0"/>
                <a:cs typeface="Times New Roman" pitchFamily="18" charset="0"/>
              </a:rPr>
            </a:br>
            <a:endParaRPr lang="es-CO"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955" y="162272"/>
            <a:ext cx="5907722" cy="15434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574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Tipo de Investigación</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89177365"/>
              </p:ext>
            </p:extLst>
          </p:nvPr>
        </p:nvGraphicFramePr>
        <p:xfrm>
          <a:off x="1684421" y="1122947"/>
          <a:ext cx="9820192" cy="5735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872490" y="4648689"/>
            <a:ext cx="2857500" cy="1600200"/>
          </a:xfrm>
          <a:prstGeom prst="rect">
            <a:avLst/>
          </a:prstGeom>
          <a:ln>
            <a:noFill/>
          </a:ln>
          <a:effectLst>
            <a:softEdge rad="112500"/>
          </a:effectLst>
        </p:spPr>
      </p:pic>
      <p:pic>
        <p:nvPicPr>
          <p:cNvPr id="6" name="Imagen 5"/>
          <p:cNvPicPr>
            <a:picLocks noChangeAspect="1"/>
          </p:cNvPicPr>
          <p:nvPr/>
        </p:nvPicPr>
        <p:blipFill>
          <a:blip r:embed="rId8"/>
          <a:stretch>
            <a:fillRect/>
          </a:stretch>
        </p:blipFill>
        <p:spPr>
          <a:xfrm>
            <a:off x="9133713" y="905119"/>
            <a:ext cx="2190750" cy="1581150"/>
          </a:xfrm>
          <a:prstGeom prst="rect">
            <a:avLst/>
          </a:prstGeom>
          <a:ln>
            <a:noFill/>
          </a:ln>
          <a:effectLst>
            <a:softEdge rad="112500"/>
          </a:effectLst>
        </p:spPr>
      </p:pic>
      <p:sp>
        <p:nvSpPr>
          <p:cNvPr id="7" name="CuadroTexto 6"/>
          <p:cNvSpPr txBox="1"/>
          <p:nvPr/>
        </p:nvSpPr>
        <p:spPr>
          <a:xfrm>
            <a:off x="953681" y="1639323"/>
            <a:ext cx="2165684"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CO" sz="2400" b="1" dirty="0" smtClean="0"/>
              <a:t>Lógica de Predicados</a:t>
            </a:r>
            <a:endParaRPr lang="es-CO" sz="2400" b="1" dirty="0"/>
          </a:p>
        </p:txBody>
      </p:sp>
      <p:cxnSp>
        <p:nvCxnSpPr>
          <p:cNvPr id="9" name="Conector recto de flecha 8"/>
          <p:cNvCxnSpPr/>
          <p:nvPr/>
        </p:nvCxnSpPr>
        <p:spPr>
          <a:xfrm flipH="1" flipV="1">
            <a:off x="3336758" y="2486269"/>
            <a:ext cx="721895" cy="500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897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8282" y="401250"/>
            <a:ext cx="8911687" cy="1280890"/>
          </a:xfrm>
        </p:spPr>
        <p:txBody>
          <a:bodyPr/>
          <a:lstStyle/>
          <a:p>
            <a:r>
              <a:rPr lang="es-CO" dirty="0" smtClean="0"/>
              <a:t>Silogismo o Razonamiento</a:t>
            </a:r>
            <a:endParaRPr lang="es-CO" dirty="0"/>
          </a:p>
        </p:txBody>
      </p:sp>
      <p:sp>
        <p:nvSpPr>
          <p:cNvPr id="3" name="Marcador de contenido 2"/>
          <p:cNvSpPr>
            <a:spLocks noGrp="1"/>
          </p:cNvSpPr>
          <p:nvPr>
            <p:ph idx="1"/>
          </p:nvPr>
        </p:nvSpPr>
        <p:spPr>
          <a:xfrm>
            <a:off x="513348" y="1086786"/>
            <a:ext cx="11261558" cy="901171"/>
          </a:xfrm>
          <a:solidFill>
            <a:srgbClr val="DDF1E1"/>
          </a:solidFill>
          <a:ln>
            <a:solidFill>
              <a:schemeClr val="accent1"/>
            </a:solidFill>
          </a:ln>
        </p:spPr>
        <p:txBody>
          <a:bodyPr>
            <a:normAutofit/>
          </a:bodyPr>
          <a:lstStyle/>
          <a:p>
            <a:pPr marL="0" indent="0" algn="ctr">
              <a:buNone/>
            </a:pPr>
            <a:r>
              <a:rPr lang="es-EC" sz="2400" dirty="0"/>
              <a:t>P1: Э𝑥 [</a:t>
            </a:r>
            <a:r>
              <a:rPr lang="es-EC" sz="2400" dirty="0" err="1"/>
              <a:t>Mex</a:t>
            </a:r>
            <a:r>
              <a:rPr lang="es-EC" sz="2400" dirty="0"/>
              <a:t> → (</a:t>
            </a:r>
            <a:r>
              <a:rPr lang="es-EC" sz="2400" dirty="0" err="1"/>
              <a:t>Vx</a:t>
            </a:r>
            <a:r>
              <a:rPr lang="es-EC" sz="2400" dirty="0"/>
              <a:t> ٨Srx] (La mercancía principal de importación de bienes para uso de discapacitados son de vehículos y sillas de </a:t>
            </a:r>
            <a:r>
              <a:rPr lang="es-EC" sz="2400" dirty="0" smtClean="0"/>
              <a:t>ruedas.</a:t>
            </a:r>
            <a:endParaRPr lang="es-CO" sz="2400" dirty="0"/>
          </a:p>
        </p:txBody>
      </p:sp>
      <p:sp>
        <p:nvSpPr>
          <p:cNvPr id="4" name="Rectángulo 3"/>
          <p:cNvSpPr/>
          <p:nvPr/>
        </p:nvSpPr>
        <p:spPr>
          <a:xfrm>
            <a:off x="513348" y="2257414"/>
            <a:ext cx="11261559" cy="830997"/>
          </a:xfrm>
          <a:prstGeom prst="rect">
            <a:avLst/>
          </a:prstGeom>
          <a:solidFill>
            <a:srgbClr val="0DAB76"/>
          </a:solidFill>
          <a:ln>
            <a:solidFill>
              <a:schemeClr val="accent1"/>
            </a:solidFill>
          </a:ln>
        </p:spPr>
        <p:txBody>
          <a:bodyPr wrap="square">
            <a:spAutoFit/>
          </a:bodyPr>
          <a:lstStyle/>
          <a:p>
            <a:pPr algn="ctr"/>
            <a:r>
              <a:rPr lang="es-EC" sz="2400" dirty="0"/>
              <a:t>P2: Э𝑥 [Mx → (</a:t>
            </a:r>
            <a:r>
              <a:rPr lang="es-EC" sz="2400" dirty="0" err="1"/>
              <a:t>EEx</a:t>
            </a:r>
            <a:r>
              <a:rPr lang="es-EC" sz="2400" dirty="0"/>
              <a:t> ٨Ax] (Los montos principales de importación de bienes para uso de discapacitados se realizan desde Estados Unidos y Alemania</a:t>
            </a:r>
            <a:r>
              <a:rPr lang="es-EC" sz="2400" dirty="0" smtClean="0"/>
              <a:t>).</a:t>
            </a:r>
            <a:endParaRPr lang="es-CO" sz="2400" dirty="0"/>
          </a:p>
        </p:txBody>
      </p:sp>
      <p:sp>
        <p:nvSpPr>
          <p:cNvPr id="5" name="Rectángulo 4"/>
          <p:cNvSpPr/>
          <p:nvPr/>
        </p:nvSpPr>
        <p:spPr>
          <a:xfrm>
            <a:off x="513348" y="3318942"/>
            <a:ext cx="11261559" cy="830997"/>
          </a:xfrm>
          <a:prstGeom prst="rect">
            <a:avLst/>
          </a:prstGeom>
          <a:solidFill>
            <a:srgbClr val="04D631"/>
          </a:solidFill>
          <a:ln>
            <a:solidFill>
              <a:schemeClr val="accent1"/>
            </a:solidFill>
          </a:ln>
        </p:spPr>
        <p:txBody>
          <a:bodyPr wrap="square">
            <a:spAutoFit/>
          </a:bodyPr>
          <a:lstStyle/>
          <a:p>
            <a:pPr algn="ctr"/>
            <a:r>
              <a:rPr lang="es-EC" sz="2400" dirty="0"/>
              <a:t>P3: Э𝑥 [</a:t>
            </a:r>
            <a:r>
              <a:rPr lang="es-EC" sz="2400" dirty="0" err="1"/>
              <a:t>Ix</a:t>
            </a:r>
            <a:r>
              <a:rPr lang="es-EC" sz="2400" dirty="0"/>
              <a:t> → </a:t>
            </a:r>
            <a:r>
              <a:rPr lang="es-EC" sz="2400" dirty="0" err="1"/>
              <a:t>PBx</a:t>
            </a:r>
            <a:r>
              <a:rPr lang="es-EC" sz="2400" dirty="0"/>
              <a:t>] (Algunos importadores de bienes para uso </a:t>
            </a:r>
            <a:r>
              <a:rPr lang="es-EC" sz="2400" dirty="0" smtClean="0"/>
              <a:t>de discapacitados </a:t>
            </a:r>
            <a:r>
              <a:rPr lang="es-EC" sz="2400" dirty="0"/>
              <a:t>prefieren obtener sus mercancías en países bajos</a:t>
            </a:r>
            <a:r>
              <a:rPr lang="es-EC" sz="2400" dirty="0" smtClean="0"/>
              <a:t>).</a:t>
            </a:r>
            <a:endParaRPr lang="es-CO" sz="2400" dirty="0"/>
          </a:p>
        </p:txBody>
      </p:sp>
      <p:sp>
        <p:nvSpPr>
          <p:cNvPr id="6" name="Rectángulo 5"/>
          <p:cNvSpPr/>
          <p:nvPr/>
        </p:nvSpPr>
        <p:spPr>
          <a:xfrm>
            <a:off x="513347" y="4419396"/>
            <a:ext cx="11261559" cy="1200329"/>
          </a:xfrm>
          <a:prstGeom prst="rect">
            <a:avLst/>
          </a:prstGeom>
          <a:solidFill>
            <a:srgbClr val="489A56"/>
          </a:solidFill>
          <a:ln>
            <a:solidFill>
              <a:schemeClr val="accent1"/>
            </a:solidFill>
          </a:ln>
        </p:spPr>
        <p:txBody>
          <a:bodyPr wrap="square">
            <a:spAutoFit/>
          </a:bodyPr>
          <a:lstStyle/>
          <a:p>
            <a:pPr algn="ctr"/>
            <a:r>
              <a:rPr lang="es-EC" sz="2400" dirty="0" smtClean="0"/>
              <a:t>P4: Э𝑥 [</a:t>
            </a:r>
            <a:r>
              <a:rPr lang="es-EC" sz="2400" dirty="0" err="1" smtClean="0"/>
              <a:t>Tx</a:t>
            </a:r>
            <a:r>
              <a:rPr lang="es-EC" sz="2400" dirty="0" smtClean="0"/>
              <a:t> → (</a:t>
            </a:r>
            <a:r>
              <a:rPr lang="es-EC" sz="2400" dirty="0" err="1" smtClean="0"/>
              <a:t>Mtx</a:t>
            </a:r>
            <a:r>
              <a:rPr lang="es-EC" sz="2400" dirty="0" smtClean="0"/>
              <a:t> ٨ </a:t>
            </a:r>
            <a:r>
              <a:rPr lang="es-EC" sz="2400" dirty="0" err="1" smtClean="0"/>
              <a:t>Aex</a:t>
            </a:r>
            <a:r>
              <a:rPr lang="es-EC" sz="2400" dirty="0" smtClean="0"/>
              <a:t>] (Los transportes principales de importación de bienes para uso de discapacitados se realizan de manera marítima y aérea).</a:t>
            </a:r>
            <a:endParaRPr lang="es-CO" sz="2400" dirty="0"/>
          </a:p>
        </p:txBody>
      </p:sp>
      <p:sp>
        <p:nvSpPr>
          <p:cNvPr id="7" name="Rectángulo 6"/>
          <p:cNvSpPr/>
          <p:nvPr/>
        </p:nvSpPr>
        <p:spPr>
          <a:xfrm>
            <a:off x="449178" y="5790486"/>
            <a:ext cx="11325728" cy="1200329"/>
          </a:xfrm>
          <a:prstGeom prst="rect">
            <a:avLst/>
          </a:prstGeom>
          <a:solidFill>
            <a:srgbClr val="8BB656"/>
          </a:solidFill>
          <a:ln>
            <a:solidFill>
              <a:schemeClr val="accent1"/>
            </a:solidFill>
          </a:ln>
        </p:spPr>
        <p:txBody>
          <a:bodyPr wrap="square">
            <a:spAutoFit/>
          </a:bodyPr>
          <a:lstStyle/>
          <a:p>
            <a:pPr algn="ctr"/>
            <a:r>
              <a:rPr lang="es-EC" sz="2400" dirty="0" smtClean="0"/>
              <a:t>P5</a:t>
            </a:r>
            <a:r>
              <a:rPr lang="es-EC" sz="2400" dirty="0"/>
              <a:t>: </a:t>
            </a:r>
            <a:r>
              <a:rPr lang="es-EC" sz="2400" dirty="0" err="1"/>
              <a:t>Эx</a:t>
            </a:r>
            <a:r>
              <a:rPr lang="es-EC" sz="2400" dirty="0"/>
              <a:t> {</a:t>
            </a:r>
            <a:r>
              <a:rPr lang="es-EC" sz="2400" dirty="0" err="1"/>
              <a:t>Ix</a:t>
            </a:r>
            <a:r>
              <a:rPr lang="es-EC" sz="2400" dirty="0"/>
              <a:t> [(</a:t>
            </a:r>
            <a:r>
              <a:rPr lang="es-EC" sz="2400" dirty="0" err="1"/>
              <a:t>Pox</a:t>
            </a:r>
            <a:r>
              <a:rPr lang="es-EC" sz="2400" dirty="0"/>
              <a:t> ^ </a:t>
            </a:r>
            <a:r>
              <a:rPr lang="es-EC" sz="2400" dirty="0" err="1"/>
              <a:t>Pdx</a:t>
            </a:r>
            <a:r>
              <a:rPr lang="es-EC" sz="2400" dirty="0"/>
              <a:t>)]} (Algunos importadores eligen a sus proveedores internacionales utilizando criterios de cercanía entre país de procedencia y destino).</a:t>
            </a:r>
            <a:endParaRPr lang="es-CO" sz="2400" dirty="0"/>
          </a:p>
        </p:txBody>
      </p:sp>
    </p:spTree>
    <p:extLst>
      <p:ext uri="{BB962C8B-B14F-4D97-AF65-F5344CB8AC3E}">
        <p14:creationId xmlns:p14="http://schemas.microsoft.com/office/powerpoint/2010/main" val="3407104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4325" y="395510"/>
            <a:ext cx="8911687" cy="1280890"/>
          </a:xfrm>
        </p:spPr>
        <p:txBody>
          <a:bodyPr>
            <a:normAutofit/>
          </a:bodyPr>
          <a:lstStyle/>
          <a:p>
            <a:pPr algn="ctr"/>
            <a:r>
              <a:rPr lang="es-CO" sz="4800" dirty="0" smtClean="0"/>
              <a:t>Resultados</a:t>
            </a:r>
            <a:endParaRPr lang="es-CO" sz="4800" dirty="0"/>
          </a:p>
        </p:txBody>
      </p:sp>
      <p:pic>
        <p:nvPicPr>
          <p:cNvPr id="5" name="Marcador de contenido 4"/>
          <p:cNvPicPr>
            <a:picLocks noGrp="1" noChangeAspect="1"/>
          </p:cNvPicPr>
          <p:nvPr>
            <p:ph idx="1"/>
          </p:nvPr>
        </p:nvPicPr>
        <p:blipFill>
          <a:blip r:embed="rId2"/>
          <a:stretch>
            <a:fillRect/>
          </a:stretch>
        </p:blipFill>
        <p:spPr>
          <a:xfrm>
            <a:off x="2935225" y="1264555"/>
            <a:ext cx="7017766" cy="5421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684174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4167" y="514587"/>
            <a:ext cx="8911687" cy="1280890"/>
          </a:xfrm>
        </p:spPr>
        <p:txBody>
          <a:bodyPr/>
          <a:lstStyle/>
          <a:p>
            <a:r>
              <a:rPr lang="es-CO" dirty="0" smtClean="0"/>
              <a:t>Tipos de Discapacidad</a:t>
            </a:r>
            <a:endParaRPr lang="es-CO" dirty="0"/>
          </a:p>
        </p:txBody>
      </p:sp>
      <p:pic>
        <p:nvPicPr>
          <p:cNvPr id="205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487" y="2633542"/>
            <a:ext cx="4866810" cy="247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889855" y="1795477"/>
            <a:ext cx="1956816" cy="984885"/>
          </a:xfrm>
          <a:prstGeom prst="rect">
            <a:avLst/>
          </a:prstGeom>
          <a:solidFill>
            <a:srgbClr val="489A56"/>
          </a:solidFill>
        </p:spPr>
        <p:txBody>
          <a:bodyPr wrap="square" rtlCol="0">
            <a:spAutoFit/>
          </a:bodyPr>
          <a:lstStyle/>
          <a:p>
            <a:r>
              <a:rPr lang="es-CO" sz="2000" dirty="0" smtClean="0"/>
              <a:t>Discapacidad </a:t>
            </a:r>
            <a:r>
              <a:rPr lang="es-CO" sz="2000" dirty="0"/>
              <a:t>Visual</a:t>
            </a:r>
          </a:p>
          <a:p>
            <a:endParaRPr lang="es-CO" dirty="0"/>
          </a:p>
        </p:txBody>
      </p:sp>
      <p:sp>
        <p:nvSpPr>
          <p:cNvPr id="12" name="CuadroTexto 11"/>
          <p:cNvSpPr txBox="1"/>
          <p:nvPr/>
        </p:nvSpPr>
        <p:spPr>
          <a:xfrm>
            <a:off x="889854" y="3616821"/>
            <a:ext cx="1956816" cy="984885"/>
          </a:xfrm>
          <a:prstGeom prst="rect">
            <a:avLst/>
          </a:prstGeom>
          <a:solidFill>
            <a:srgbClr val="92D050"/>
          </a:solidFill>
        </p:spPr>
        <p:txBody>
          <a:bodyPr wrap="square" rtlCol="0">
            <a:spAutoFit/>
          </a:bodyPr>
          <a:lstStyle/>
          <a:p>
            <a:r>
              <a:rPr lang="es-CO" sz="2000" dirty="0" smtClean="0"/>
              <a:t>Discapacidad Auditiva</a:t>
            </a:r>
            <a:endParaRPr lang="es-CO" sz="2000" dirty="0"/>
          </a:p>
          <a:p>
            <a:endParaRPr lang="es-CO" dirty="0"/>
          </a:p>
        </p:txBody>
      </p:sp>
      <p:sp>
        <p:nvSpPr>
          <p:cNvPr id="13" name="CuadroTexto 12"/>
          <p:cNvSpPr txBox="1"/>
          <p:nvPr/>
        </p:nvSpPr>
        <p:spPr>
          <a:xfrm>
            <a:off x="889854" y="5465043"/>
            <a:ext cx="1956816" cy="707886"/>
          </a:xfrm>
          <a:prstGeom prst="rect">
            <a:avLst/>
          </a:prstGeom>
          <a:solidFill>
            <a:srgbClr val="0DAB76"/>
          </a:solidFill>
        </p:spPr>
        <p:txBody>
          <a:bodyPr wrap="square" rtlCol="0">
            <a:spAutoFit/>
          </a:bodyPr>
          <a:lstStyle/>
          <a:p>
            <a:r>
              <a:rPr lang="es-CO" sz="2000" dirty="0" smtClean="0"/>
              <a:t>Discapacidad Física</a:t>
            </a:r>
            <a:endParaRPr lang="es-CO" sz="2000" dirty="0"/>
          </a:p>
        </p:txBody>
      </p:sp>
      <p:sp>
        <p:nvSpPr>
          <p:cNvPr id="14" name="CuadroTexto 13"/>
          <p:cNvSpPr txBox="1"/>
          <p:nvPr/>
        </p:nvSpPr>
        <p:spPr>
          <a:xfrm>
            <a:off x="8962772" y="1551263"/>
            <a:ext cx="2009807" cy="984885"/>
          </a:xfrm>
          <a:prstGeom prst="rect">
            <a:avLst/>
          </a:prstGeom>
          <a:solidFill>
            <a:srgbClr val="92D050"/>
          </a:solidFill>
        </p:spPr>
        <p:txBody>
          <a:bodyPr wrap="square" rtlCol="0">
            <a:spAutoFit/>
          </a:bodyPr>
          <a:lstStyle/>
          <a:p>
            <a:r>
              <a:rPr lang="es-CO" sz="2000" dirty="0" smtClean="0"/>
              <a:t>Discapacidad Intelectual</a:t>
            </a:r>
            <a:endParaRPr lang="es-CO" sz="2000" dirty="0"/>
          </a:p>
          <a:p>
            <a:endParaRPr lang="es-CO" dirty="0"/>
          </a:p>
        </p:txBody>
      </p:sp>
      <p:sp>
        <p:nvSpPr>
          <p:cNvPr id="15" name="CuadroTexto 14"/>
          <p:cNvSpPr txBox="1"/>
          <p:nvPr/>
        </p:nvSpPr>
        <p:spPr>
          <a:xfrm>
            <a:off x="8962772" y="3616821"/>
            <a:ext cx="2009807" cy="984885"/>
          </a:xfrm>
          <a:prstGeom prst="rect">
            <a:avLst/>
          </a:prstGeom>
          <a:solidFill>
            <a:srgbClr val="0DAB76"/>
          </a:solidFill>
        </p:spPr>
        <p:txBody>
          <a:bodyPr wrap="square" rtlCol="0">
            <a:spAutoFit/>
          </a:bodyPr>
          <a:lstStyle/>
          <a:p>
            <a:r>
              <a:rPr lang="es-CO" sz="2000" dirty="0" smtClean="0"/>
              <a:t>Discapacidad de Lenguaje</a:t>
            </a:r>
            <a:endParaRPr lang="es-CO" sz="2000" dirty="0"/>
          </a:p>
          <a:p>
            <a:endParaRPr lang="es-CO" dirty="0"/>
          </a:p>
        </p:txBody>
      </p:sp>
      <p:sp>
        <p:nvSpPr>
          <p:cNvPr id="16" name="CuadroTexto 15"/>
          <p:cNvSpPr txBox="1"/>
          <p:nvPr/>
        </p:nvSpPr>
        <p:spPr>
          <a:xfrm>
            <a:off x="8962772" y="5326543"/>
            <a:ext cx="2009807" cy="984885"/>
          </a:xfrm>
          <a:prstGeom prst="rect">
            <a:avLst/>
          </a:prstGeom>
          <a:solidFill>
            <a:srgbClr val="489A56"/>
          </a:solidFill>
        </p:spPr>
        <p:txBody>
          <a:bodyPr wrap="square" rtlCol="0">
            <a:spAutoFit/>
          </a:bodyPr>
          <a:lstStyle/>
          <a:p>
            <a:r>
              <a:rPr lang="es-CO" sz="2000" dirty="0" smtClean="0"/>
              <a:t>Discapacidad Psicosocial</a:t>
            </a:r>
            <a:endParaRPr lang="es-CO" sz="2000" dirty="0"/>
          </a:p>
          <a:p>
            <a:endParaRPr lang="es-CO" dirty="0"/>
          </a:p>
        </p:txBody>
      </p:sp>
      <p:pic>
        <p:nvPicPr>
          <p:cNvPr id="2056"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769" y="2649505"/>
            <a:ext cx="4926527" cy="2463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7" name="Image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377" y="2629467"/>
            <a:ext cx="4923920" cy="2450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8"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376" y="2642519"/>
            <a:ext cx="4923920" cy="24378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9" name="Imagen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985" y="2649505"/>
            <a:ext cx="4923920" cy="24308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60" name="Imagen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3376" y="2642519"/>
            <a:ext cx="4923920" cy="24378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37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3"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05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05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2"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5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3" nodeType="clickEffect">
                                  <p:stCondLst>
                                    <p:cond delay="0"/>
                                  </p:stCondLst>
                                  <p:childTnLst>
                                    <p:set>
                                      <p:cBhvr>
                                        <p:cTn id="80" dur="1" fill="hold">
                                          <p:stCondLst>
                                            <p:cond delay="0"/>
                                          </p:stCondLst>
                                        </p:cTn>
                                        <p:tgtEl>
                                          <p:spTgt spid="13"/>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05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2"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5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3" nodeType="click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05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2"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0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3" nodeType="clickEffect">
                                  <p:stCondLst>
                                    <p:cond delay="0"/>
                                  </p:stCondLst>
                                  <p:childTnLst>
                                    <p:set>
                                      <p:cBhvr>
                                        <p:cTn id="104" dur="1" fill="hold">
                                          <p:stCondLst>
                                            <p:cond delay="0"/>
                                          </p:stCondLst>
                                        </p:cTn>
                                        <p:tgtEl>
                                          <p:spTgt spid="1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05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2" nodeType="clickEffect">
                                  <p:stCondLst>
                                    <p:cond delay="0"/>
                                  </p:stCondLst>
                                  <p:childTnLst>
                                    <p:set>
                                      <p:cBhvr>
                                        <p:cTn id="110" dur="1" fill="hold">
                                          <p:stCondLst>
                                            <p:cond delay="0"/>
                                          </p:stCondLst>
                                        </p:cTn>
                                        <p:tgtEl>
                                          <p:spTgt spid="1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06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3" nodeType="clickEffect">
                                  <p:stCondLst>
                                    <p:cond delay="0"/>
                                  </p:stCondLst>
                                  <p:childTnLst>
                                    <p:set>
                                      <p:cBhvr>
                                        <p:cTn id="116" dur="1" fill="hold">
                                          <p:stCondLst>
                                            <p:cond delay="0"/>
                                          </p:stCondLst>
                                        </p:cTn>
                                        <p:tgtEl>
                                          <p:spTgt spid="16"/>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2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5" grpId="2" animBg="1"/>
      <p:bldP spid="5" grpId="3" animBg="1"/>
      <p:bldP spid="12" grpId="0" animBg="1"/>
      <p:bldP spid="12" grpId="1" animBg="1"/>
      <p:bldP spid="12" grpId="2" animBg="1"/>
      <p:bldP spid="12" grpId="3"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5" grpId="2" animBg="1"/>
      <p:bldP spid="15" grpId="3" animBg="1"/>
      <p:bldP spid="16" grpId="0" animBg="1"/>
      <p:bldP spid="16" grpId="1" animBg="1"/>
      <p:bldP spid="16" grpId="2" animBg="1"/>
      <p:bldP spid="16"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787595"/>
          </a:xfrm>
        </p:spPr>
        <p:txBody>
          <a:bodyPr/>
          <a:lstStyle/>
          <a:p>
            <a:r>
              <a:rPr lang="es-CO" dirty="0" smtClean="0"/>
              <a:t>Aspecto Legal</a:t>
            </a:r>
            <a:endParaRPr lang="es-CO" dirty="0"/>
          </a:p>
        </p:txBody>
      </p:sp>
      <p:sp>
        <p:nvSpPr>
          <p:cNvPr id="3" name="Marcador de contenido 2"/>
          <p:cNvSpPr>
            <a:spLocks noGrp="1"/>
          </p:cNvSpPr>
          <p:nvPr>
            <p:ph sz="half" idx="1"/>
          </p:nvPr>
        </p:nvSpPr>
        <p:spPr>
          <a:xfrm>
            <a:off x="1026695" y="1540042"/>
            <a:ext cx="5358062" cy="4973053"/>
          </a:xfrm>
          <a:ln>
            <a:solidFill>
              <a:schemeClr val="tx1"/>
            </a:solidFill>
          </a:ln>
        </p:spPr>
        <p:txBody>
          <a:bodyPr>
            <a:normAutofit fontScale="92500" lnSpcReduction="20000"/>
          </a:bodyPr>
          <a:lstStyle/>
          <a:p>
            <a:pPr lvl="1"/>
            <a:r>
              <a:rPr lang="es-CO" sz="1800" b="1" dirty="0" smtClean="0"/>
              <a:t>SENAE</a:t>
            </a:r>
          </a:p>
          <a:p>
            <a:pPr marL="457200" lvl="1" indent="0">
              <a:buNone/>
            </a:pPr>
            <a:r>
              <a:rPr lang="es-EC" sz="1800" dirty="0"/>
              <a:t>Para ser beneficiario de la exención tributaria prevista para las personas con discapacidad en el COPCI, el solicitante deberá </a:t>
            </a:r>
            <a:r>
              <a:rPr lang="es-EC" sz="1800" dirty="0" smtClean="0"/>
              <a:t>presentar:</a:t>
            </a:r>
          </a:p>
          <a:p>
            <a:pPr marL="457200" lvl="1" indent="0">
              <a:buNone/>
            </a:pPr>
            <a:endParaRPr lang="es-EC" sz="1800" dirty="0" smtClean="0"/>
          </a:p>
          <a:p>
            <a:pPr lvl="1"/>
            <a:r>
              <a:rPr lang="es-EC" sz="1800" dirty="0" smtClean="0"/>
              <a:t>Certificado de Discapacidad</a:t>
            </a:r>
          </a:p>
          <a:p>
            <a:pPr lvl="1"/>
            <a:r>
              <a:rPr lang="es-EC" sz="1800" dirty="0" smtClean="0"/>
              <a:t>Factura Comercial</a:t>
            </a:r>
          </a:p>
          <a:p>
            <a:pPr marL="457200" lvl="1" indent="0">
              <a:buNone/>
            </a:pPr>
            <a:endParaRPr lang="es-EC" sz="1800" dirty="0"/>
          </a:p>
          <a:p>
            <a:pPr marL="457200" lvl="1" indent="0">
              <a:buNone/>
            </a:pPr>
            <a:r>
              <a:rPr lang="es-EC" sz="1800" dirty="0"/>
              <a:t>El beneficiario de la donación presentará en el distrito de arribo de la mercancía una Declaración Aduanera a la que deberá adjuntar los documentos de soporte y de acompañamiento que correspondan</a:t>
            </a:r>
            <a:endParaRPr lang="es-CO" sz="1800" dirty="0" smtClean="0"/>
          </a:p>
        </p:txBody>
      </p:sp>
      <p:sp>
        <p:nvSpPr>
          <p:cNvPr id="4" name="Marcador de contenido 3"/>
          <p:cNvSpPr>
            <a:spLocks noGrp="1"/>
          </p:cNvSpPr>
          <p:nvPr>
            <p:ph sz="half" idx="2"/>
          </p:nvPr>
        </p:nvSpPr>
        <p:spPr>
          <a:xfrm>
            <a:off x="6545178" y="1540042"/>
            <a:ext cx="5332878" cy="5317958"/>
          </a:xfrm>
          <a:ln>
            <a:solidFill>
              <a:schemeClr val="tx1"/>
            </a:solidFill>
          </a:ln>
        </p:spPr>
        <p:txBody>
          <a:bodyPr>
            <a:normAutofit fontScale="92500" lnSpcReduction="20000"/>
          </a:bodyPr>
          <a:lstStyle/>
          <a:p>
            <a:r>
              <a:rPr lang="es-CO" b="1" dirty="0" smtClean="0"/>
              <a:t>CONADIS</a:t>
            </a:r>
          </a:p>
          <a:p>
            <a:pPr marL="0" indent="0">
              <a:buNone/>
            </a:pPr>
            <a:r>
              <a:rPr lang="es-EC" dirty="0"/>
              <a:t>Las Personas con Discapacidad y las personas jurídicas encargadas de su atención, podrán realizar importaciones de bienes para su uso exclusivo, exentas del pago de tributos al Comercio Exterior, Impuestos al Valor Agregado e Impuestos a los Consumos </a:t>
            </a:r>
            <a:r>
              <a:rPr lang="es-EC" dirty="0" smtClean="0"/>
              <a:t>Especiales.</a:t>
            </a:r>
          </a:p>
          <a:p>
            <a:r>
              <a:rPr lang="es-EC" dirty="0" err="1" smtClean="0"/>
              <a:t>Protesis</a:t>
            </a:r>
            <a:r>
              <a:rPr lang="es-EC" dirty="0" smtClean="0"/>
              <a:t>, </a:t>
            </a:r>
            <a:r>
              <a:rPr lang="es-EC" dirty="0" err="1" smtClean="0"/>
              <a:t>órtesis</a:t>
            </a:r>
            <a:endParaRPr lang="es-EC" dirty="0" smtClean="0"/>
          </a:p>
          <a:p>
            <a:r>
              <a:rPr lang="es-EC" dirty="0" smtClean="0"/>
              <a:t>Equipos</a:t>
            </a:r>
            <a:r>
              <a:rPr lang="es-EC" dirty="0"/>
              <a:t>, medicamentos y </a:t>
            </a:r>
            <a:r>
              <a:rPr lang="es-EC" dirty="0" smtClean="0"/>
              <a:t> </a:t>
            </a:r>
            <a:r>
              <a:rPr lang="es-EC" dirty="0"/>
              <a:t>para su </a:t>
            </a:r>
            <a:r>
              <a:rPr lang="es-EC" dirty="0" smtClean="0"/>
              <a:t>rehabilitación.</a:t>
            </a:r>
          </a:p>
          <a:p>
            <a:r>
              <a:rPr lang="es-EC" dirty="0" smtClean="0"/>
              <a:t>Equipos</a:t>
            </a:r>
            <a:r>
              <a:rPr lang="es-EC" dirty="0"/>
              <a:t>, maquinarias y útiles de </a:t>
            </a:r>
            <a:r>
              <a:rPr lang="es-EC" dirty="0" smtClean="0"/>
              <a:t>trabajo.</a:t>
            </a:r>
          </a:p>
          <a:p>
            <a:r>
              <a:rPr lang="es-EC" dirty="0" smtClean="0"/>
              <a:t>Elementos </a:t>
            </a:r>
            <a:r>
              <a:rPr lang="es-EC" dirty="0"/>
              <a:t>de ayuda para la accesibilidad, movilidad, cuidado, higiene, autonomía y </a:t>
            </a:r>
            <a:r>
              <a:rPr lang="es-EC" dirty="0" smtClean="0"/>
              <a:t>seguridad</a:t>
            </a:r>
          </a:p>
          <a:p>
            <a:r>
              <a:rPr lang="es-EC" dirty="0"/>
              <a:t>E</a:t>
            </a:r>
            <a:r>
              <a:rPr lang="es-EC" dirty="0" smtClean="0"/>
              <a:t>quipos </a:t>
            </a:r>
            <a:r>
              <a:rPr lang="es-EC" dirty="0"/>
              <a:t>y material </a:t>
            </a:r>
            <a:r>
              <a:rPr lang="es-EC" dirty="0" smtClean="0"/>
              <a:t>pedagógico. </a:t>
            </a:r>
          </a:p>
          <a:p>
            <a:r>
              <a:rPr lang="es-EC" dirty="0" smtClean="0"/>
              <a:t>Elementos </a:t>
            </a:r>
            <a:r>
              <a:rPr lang="es-EC" dirty="0"/>
              <a:t>y equipos de </a:t>
            </a:r>
            <a:r>
              <a:rPr lang="es-EC" dirty="0" smtClean="0"/>
              <a:t>tecnología. </a:t>
            </a:r>
          </a:p>
          <a:p>
            <a:r>
              <a:rPr lang="es-EC" dirty="0" smtClean="0"/>
              <a:t>Equipos</a:t>
            </a:r>
            <a:r>
              <a:rPr lang="es-EC" dirty="0"/>
              <a:t>, maquinarias y toda materia prima que sirva para elaborar productos de uso exclusivo para personas con discapacidad</a:t>
            </a:r>
            <a:endParaRPr lang="es-CO" b="1" dirty="0"/>
          </a:p>
        </p:txBody>
      </p:sp>
      <p:pic>
        <p:nvPicPr>
          <p:cNvPr id="6" name="Imagen 5"/>
          <p:cNvPicPr>
            <a:picLocks noChangeAspect="1"/>
          </p:cNvPicPr>
          <p:nvPr/>
        </p:nvPicPr>
        <p:blipFill>
          <a:blip r:embed="rId2"/>
          <a:stretch>
            <a:fillRect/>
          </a:stretch>
        </p:blipFill>
        <p:spPr>
          <a:xfrm>
            <a:off x="7048767" y="-87590"/>
            <a:ext cx="2270118" cy="1627632"/>
          </a:xfrm>
          <a:prstGeom prst="rect">
            <a:avLst/>
          </a:prstGeom>
          <a:ln>
            <a:noFill/>
          </a:ln>
          <a:effectLst>
            <a:softEdge rad="112500"/>
          </a:effectLst>
        </p:spPr>
      </p:pic>
    </p:spTree>
    <p:extLst>
      <p:ext uri="{BB962C8B-B14F-4D97-AF65-F5344CB8AC3E}">
        <p14:creationId xmlns:p14="http://schemas.microsoft.com/office/powerpoint/2010/main" val="3110660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bg/>
                                          </p:spTgt>
                                        </p:tgtEl>
                                        <p:attrNameLst>
                                          <p:attrName>style.visibility</p:attrName>
                                        </p:attrNameLst>
                                      </p:cBhvr>
                                      <p:to>
                                        <p:strVal val="visible"/>
                                      </p:to>
                                    </p:set>
                                    <p:anim calcmode="lin" valueType="num">
                                      <p:cBhvr additive="base">
                                        <p:cTn id="3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 calcmode="lin" valueType="num">
                                      <p:cBhvr additive="base">
                                        <p:cTn id="7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7" end="7"/>
                                            </p:txEl>
                                          </p:spTgt>
                                        </p:tgtEl>
                                        <p:attrNameLst>
                                          <p:attrName>style.visibility</p:attrName>
                                        </p:attrNameLst>
                                      </p:cBhvr>
                                      <p:to>
                                        <p:strVal val="visible"/>
                                      </p:to>
                                    </p:set>
                                    <p:anim calcmode="lin" valueType="num">
                                      <p:cBhvr additive="base">
                                        <p:cTn id="8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8" end="8"/>
                                            </p:txEl>
                                          </p:spTgt>
                                        </p:tgtEl>
                                        <p:attrNameLst>
                                          <p:attrName>style.visibility</p:attrName>
                                        </p:attrNameLst>
                                      </p:cBhvr>
                                      <p:to>
                                        <p:strVal val="visible"/>
                                      </p:to>
                                    </p:set>
                                    <p:anim calcmode="lin" valueType="num">
                                      <p:cBhvr additive="base">
                                        <p:cTn id="9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Clasificaci</a:t>
            </a:r>
            <a:r>
              <a:rPr lang="es-CO" dirty="0" smtClean="0"/>
              <a:t>ón Arancelaria</a:t>
            </a:r>
            <a:endParaRPr lang="es-CO" dirty="0"/>
          </a:p>
        </p:txBody>
      </p:sp>
      <p:sp>
        <p:nvSpPr>
          <p:cNvPr id="4" name="1 CuadroTexto"/>
          <p:cNvSpPr txBox="1">
            <a:spLocks noChangeArrowheads="1"/>
          </p:cNvSpPr>
          <p:nvPr/>
        </p:nvSpPr>
        <p:spPr bwMode="auto">
          <a:xfrm>
            <a:off x="2274664" y="1615281"/>
            <a:ext cx="261461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EC" altLang="es-ES" sz="2800" b="1" dirty="0" smtClean="0">
                <a:solidFill>
                  <a:srgbClr val="006600"/>
                </a:solidFill>
                <a:latin typeface="Times New Roman" pitchFamily="18" charset="0"/>
              </a:rPr>
              <a:t>CAPÍTULO </a:t>
            </a:r>
            <a:r>
              <a:rPr lang="es-EC" altLang="es-ES" sz="2800" b="1" dirty="0" smtClean="0">
                <a:solidFill>
                  <a:srgbClr val="006600"/>
                </a:solidFill>
                <a:latin typeface="Times New Roman" pitchFamily="18" charset="0"/>
              </a:rPr>
              <a:t>98</a:t>
            </a:r>
            <a:endParaRPr lang="es-ES" altLang="es-ES" sz="2800" b="1" dirty="0">
              <a:solidFill>
                <a:srgbClr val="006600"/>
              </a:solidFill>
              <a:latin typeface="Times New Roman" pitchFamily="18" charset="0"/>
            </a:endParaRPr>
          </a:p>
        </p:txBody>
      </p:sp>
      <p:sp>
        <p:nvSpPr>
          <p:cNvPr id="6" name="27 CuadroTexto"/>
          <p:cNvSpPr txBox="1">
            <a:spLocks noChangeArrowheads="1"/>
          </p:cNvSpPr>
          <p:nvPr/>
        </p:nvSpPr>
        <p:spPr bwMode="auto">
          <a:xfrm>
            <a:off x="3814540" y="2553809"/>
            <a:ext cx="26146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EC" altLang="es-ES" sz="2800" b="1" dirty="0">
                <a:solidFill>
                  <a:srgbClr val="00B050"/>
                </a:solidFill>
                <a:latin typeface="Times New Roman" pitchFamily="18" charset="0"/>
              </a:rPr>
              <a:t>SUB PARTIDA </a:t>
            </a:r>
            <a:r>
              <a:rPr lang="es-EC" altLang="es-ES" sz="2800" b="1" dirty="0" smtClean="0">
                <a:solidFill>
                  <a:srgbClr val="00B050"/>
                </a:solidFill>
                <a:latin typeface="Times New Roman" pitchFamily="18" charset="0"/>
              </a:rPr>
              <a:t>9805.00.00.00</a:t>
            </a:r>
            <a:endParaRPr lang="es-ES" altLang="es-ES" sz="2800" b="1" dirty="0">
              <a:solidFill>
                <a:srgbClr val="00B050"/>
              </a:solidFill>
              <a:latin typeface="Times New Roman" pitchFamily="18" charset="0"/>
            </a:endParaRPr>
          </a:p>
        </p:txBody>
      </p:sp>
      <p:grpSp>
        <p:nvGrpSpPr>
          <p:cNvPr id="7" name="11 Grupo"/>
          <p:cNvGrpSpPr>
            <a:grpSpLocks/>
          </p:cNvGrpSpPr>
          <p:nvPr/>
        </p:nvGrpSpPr>
        <p:grpSpPr bwMode="auto">
          <a:xfrm>
            <a:off x="-604965" y="1685131"/>
            <a:ext cx="2419350" cy="2606675"/>
            <a:chOff x="-722684" y="1383670"/>
            <a:chExt cx="2654652" cy="2605999"/>
          </a:xfrm>
        </p:grpSpPr>
        <p:sp>
          <p:nvSpPr>
            <p:cNvPr id="8" name="12 Elipse"/>
            <p:cNvSpPr>
              <a:spLocks noChangeArrowheads="1"/>
            </p:cNvSpPr>
            <p:nvPr/>
          </p:nvSpPr>
          <p:spPr bwMode="auto">
            <a:xfrm>
              <a:off x="1463398" y="1383670"/>
              <a:ext cx="468570" cy="468192"/>
            </a:xfrm>
            <a:prstGeom prst="ellipse">
              <a:avLst/>
            </a:prstGeom>
            <a:solidFill>
              <a:srgbClr val="00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s-AR" altLang="es-ES" sz="2400">
                <a:solidFill>
                  <a:srgbClr val="000000"/>
                </a:solidFill>
                <a:latin typeface="Arial" pitchFamily="34" charset="0"/>
              </a:endParaRPr>
            </a:p>
          </p:txBody>
        </p:sp>
        <p:sp>
          <p:nvSpPr>
            <p:cNvPr id="9" name="Freeform 7"/>
            <p:cNvSpPr>
              <a:spLocks/>
            </p:cNvSpPr>
            <p:nvPr/>
          </p:nvSpPr>
          <p:spPr bwMode="auto">
            <a:xfrm rot="16200000">
              <a:off x="-721928" y="1616217"/>
              <a:ext cx="2372697" cy="2374207"/>
            </a:xfrm>
            <a:custGeom>
              <a:avLst/>
              <a:gdLst>
                <a:gd name="T0" fmla="*/ 0 w 1012"/>
                <a:gd name="T1" fmla="*/ 0 h 1012"/>
                <a:gd name="T2" fmla="*/ 0 w 1012"/>
                <a:gd name="T3" fmla="*/ 257 h 1012"/>
                <a:gd name="T4" fmla="*/ 28 w 1012"/>
                <a:gd name="T5" fmla="*/ 326 h 1012"/>
                <a:gd name="T6" fmla="*/ 96 w 1012"/>
                <a:gd name="T7" fmla="*/ 354 h 1012"/>
                <a:gd name="T8" fmla="*/ 915 w 1012"/>
                <a:gd name="T9" fmla="*/ 354 h 1012"/>
                <a:gd name="T10" fmla="*/ 968 w 1012"/>
                <a:gd name="T11" fmla="*/ 376 h 1012"/>
                <a:gd name="T12" fmla="*/ 990 w 1012"/>
                <a:gd name="T13" fmla="*/ 430 h 1012"/>
                <a:gd name="T14" fmla="*/ 990 w 1012"/>
                <a:gd name="T15" fmla="*/ 1012 h 1012"/>
                <a:gd name="T16" fmla="*/ 1012 w 1012"/>
                <a:gd name="T17" fmla="*/ 1012 h 1012"/>
                <a:gd name="T18" fmla="*/ 1012 w 1012"/>
                <a:gd name="T19" fmla="*/ 430 h 1012"/>
                <a:gd name="T20" fmla="*/ 983 w 1012"/>
                <a:gd name="T21" fmla="*/ 361 h 1012"/>
                <a:gd name="T22" fmla="*/ 915 w 1012"/>
                <a:gd name="T23" fmla="*/ 333 h 1012"/>
                <a:gd name="T24" fmla="*/ 96 w 1012"/>
                <a:gd name="T25" fmla="*/ 333 h 1012"/>
                <a:gd name="T26" fmla="*/ 43 w 1012"/>
                <a:gd name="T27" fmla="*/ 311 h 1012"/>
                <a:gd name="T28" fmla="*/ 21 w 1012"/>
                <a:gd name="T29" fmla="*/ 257 h 1012"/>
                <a:gd name="T30" fmla="*/ 21 w 1012"/>
                <a:gd name="T31" fmla="*/ 0 h 1012"/>
                <a:gd name="T32" fmla="*/ 0 w 1012"/>
                <a:gd name="T33" fmla="*/ 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2" h="1012">
                  <a:moveTo>
                    <a:pt x="0" y="0"/>
                  </a:moveTo>
                  <a:cubicBezTo>
                    <a:pt x="0" y="257"/>
                    <a:pt x="0" y="257"/>
                    <a:pt x="0" y="257"/>
                  </a:cubicBezTo>
                  <a:cubicBezTo>
                    <a:pt x="0" y="284"/>
                    <a:pt x="11" y="308"/>
                    <a:pt x="28" y="326"/>
                  </a:cubicBezTo>
                  <a:cubicBezTo>
                    <a:pt x="46" y="343"/>
                    <a:pt x="70" y="354"/>
                    <a:pt x="96" y="354"/>
                  </a:cubicBezTo>
                  <a:cubicBezTo>
                    <a:pt x="915" y="354"/>
                    <a:pt x="915" y="354"/>
                    <a:pt x="915" y="354"/>
                  </a:cubicBezTo>
                  <a:cubicBezTo>
                    <a:pt x="936" y="354"/>
                    <a:pt x="954" y="363"/>
                    <a:pt x="968" y="376"/>
                  </a:cubicBezTo>
                  <a:cubicBezTo>
                    <a:pt x="982" y="390"/>
                    <a:pt x="990" y="409"/>
                    <a:pt x="990" y="430"/>
                  </a:cubicBezTo>
                  <a:cubicBezTo>
                    <a:pt x="990" y="1012"/>
                    <a:pt x="990" y="1012"/>
                    <a:pt x="990" y="1012"/>
                  </a:cubicBezTo>
                  <a:cubicBezTo>
                    <a:pt x="1012" y="1012"/>
                    <a:pt x="1012" y="1012"/>
                    <a:pt x="1012" y="1012"/>
                  </a:cubicBezTo>
                  <a:cubicBezTo>
                    <a:pt x="1012" y="430"/>
                    <a:pt x="1012" y="430"/>
                    <a:pt x="1012" y="430"/>
                  </a:cubicBezTo>
                  <a:cubicBezTo>
                    <a:pt x="1012" y="403"/>
                    <a:pt x="1001" y="379"/>
                    <a:pt x="983" y="361"/>
                  </a:cubicBezTo>
                  <a:cubicBezTo>
                    <a:pt x="966" y="344"/>
                    <a:pt x="941" y="333"/>
                    <a:pt x="915" y="333"/>
                  </a:cubicBezTo>
                  <a:cubicBezTo>
                    <a:pt x="96" y="333"/>
                    <a:pt x="96" y="333"/>
                    <a:pt x="96" y="333"/>
                  </a:cubicBezTo>
                  <a:cubicBezTo>
                    <a:pt x="76" y="333"/>
                    <a:pt x="57" y="324"/>
                    <a:pt x="43" y="311"/>
                  </a:cubicBezTo>
                  <a:cubicBezTo>
                    <a:pt x="29" y="297"/>
                    <a:pt x="21" y="278"/>
                    <a:pt x="21" y="257"/>
                  </a:cubicBezTo>
                  <a:cubicBezTo>
                    <a:pt x="21" y="0"/>
                    <a:pt x="21" y="0"/>
                    <a:pt x="21" y="0"/>
                  </a:cubicBezTo>
                  <a:cubicBezTo>
                    <a:pt x="0" y="0"/>
                    <a:pt x="0" y="0"/>
                    <a:pt x="0" y="0"/>
                  </a:cubicBezTo>
                </a:path>
              </a:pathLst>
            </a:custGeom>
            <a:solidFill>
              <a:srgbClr val="006600"/>
            </a:solidFill>
            <a:ln w="9525">
              <a:noFill/>
              <a:round/>
              <a:headEnd/>
              <a:tailEnd/>
            </a:ln>
            <a:extLst/>
          </p:spPr>
          <p:txBody>
            <a:bodyPr/>
            <a:lstStyle/>
            <a:p>
              <a:pPr eaLnBrk="1" fontAlgn="auto" hangingPunct="1">
                <a:spcBef>
                  <a:spcPts val="0"/>
                </a:spcBef>
                <a:spcAft>
                  <a:spcPts val="0"/>
                </a:spcAft>
                <a:defRPr/>
              </a:pPr>
              <a:endParaRPr lang="es-AR" kern="0" dirty="0">
                <a:solidFill>
                  <a:srgbClr val="000000"/>
                </a:solidFill>
                <a:latin typeface="Arial" pitchFamily="34" charset="0"/>
                <a:ea typeface="ＭＳ Ｐゴシック" pitchFamily="34" charset="-128"/>
              </a:endParaRPr>
            </a:p>
          </p:txBody>
        </p:sp>
      </p:grpSp>
      <p:grpSp>
        <p:nvGrpSpPr>
          <p:cNvPr id="13" name="18 Grupo"/>
          <p:cNvGrpSpPr/>
          <p:nvPr/>
        </p:nvGrpSpPr>
        <p:grpSpPr>
          <a:xfrm>
            <a:off x="-110884" y="2710259"/>
            <a:ext cx="2996464" cy="1024731"/>
            <a:chOff x="-11335" y="2441065"/>
            <a:chExt cx="1781278" cy="1896903"/>
          </a:xfrm>
          <a:solidFill>
            <a:srgbClr val="92D400"/>
          </a:solidFill>
        </p:grpSpPr>
        <p:sp>
          <p:nvSpPr>
            <p:cNvPr id="14" name="19 Elipse"/>
            <p:cNvSpPr/>
            <p:nvPr/>
          </p:nvSpPr>
          <p:spPr>
            <a:xfrm>
              <a:off x="1463968" y="2441065"/>
              <a:ext cx="305975" cy="883082"/>
            </a:xfrm>
            <a:prstGeom prst="ellipse">
              <a:avLst/>
            </a:prstGeom>
            <a:grpFill/>
            <a:ln w="38100" cap="flat" cmpd="sng" algn="ctr">
              <a:noFill/>
              <a:prstDash val="solid"/>
            </a:ln>
            <a:effectLst/>
          </p:spPr>
          <p:txBody>
            <a:bodyPr anchor="ctr"/>
            <a:lstStyle/>
            <a:p>
              <a:pPr algn="ctr" eaLnBrk="1" fontAlgn="auto" hangingPunct="1">
                <a:spcBef>
                  <a:spcPts val="0"/>
                </a:spcBef>
                <a:spcAft>
                  <a:spcPts val="0"/>
                </a:spcAft>
                <a:defRPr/>
              </a:pPr>
              <a:endParaRPr lang="es-AR" sz="2400" kern="0" dirty="0">
                <a:solidFill>
                  <a:srgbClr val="FFFFFF"/>
                </a:solidFill>
                <a:latin typeface="Arial"/>
              </a:endParaRPr>
            </a:p>
          </p:txBody>
        </p:sp>
        <p:grpSp>
          <p:nvGrpSpPr>
            <p:cNvPr id="15" name="20 Grupo"/>
            <p:cNvGrpSpPr/>
            <p:nvPr/>
          </p:nvGrpSpPr>
          <p:grpSpPr>
            <a:xfrm flipH="1">
              <a:off x="-11335" y="2780601"/>
              <a:ext cx="1516081" cy="1557367"/>
              <a:chOff x="-14870" y="2574479"/>
              <a:chExt cx="1516081" cy="1557367"/>
            </a:xfrm>
            <a:grpFill/>
          </p:grpSpPr>
          <p:sp>
            <p:nvSpPr>
              <p:cNvPr id="16" name="Freeform 37"/>
              <p:cNvSpPr>
                <a:spLocks/>
              </p:cNvSpPr>
              <p:nvPr/>
            </p:nvSpPr>
            <p:spPr bwMode="auto">
              <a:xfrm rot="16200000" flipV="1">
                <a:off x="697944" y="3328579"/>
                <a:ext cx="1130727" cy="475807"/>
              </a:xfrm>
              <a:custGeom>
                <a:avLst/>
                <a:gdLst>
                  <a:gd name="T0" fmla="*/ 0 w 466"/>
                  <a:gd name="T1" fmla="*/ 0 h 203"/>
                  <a:gd name="T2" fmla="*/ 0 w 466"/>
                  <a:gd name="T3" fmla="*/ 106 h 203"/>
                  <a:gd name="T4" fmla="*/ 28 w 466"/>
                  <a:gd name="T5" fmla="*/ 175 h 203"/>
                  <a:gd name="T6" fmla="*/ 97 w 466"/>
                  <a:gd name="T7" fmla="*/ 203 h 203"/>
                  <a:gd name="T8" fmla="*/ 466 w 466"/>
                  <a:gd name="T9" fmla="*/ 203 h 203"/>
                  <a:gd name="T10" fmla="*/ 466 w 466"/>
                  <a:gd name="T11" fmla="*/ 182 h 203"/>
                  <a:gd name="T12" fmla="*/ 97 w 466"/>
                  <a:gd name="T13" fmla="*/ 182 h 203"/>
                  <a:gd name="T14" fmla="*/ 43 w 466"/>
                  <a:gd name="T15" fmla="*/ 160 h 203"/>
                  <a:gd name="T16" fmla="*/ 21 w 466"/>
                  <a:gd name="T17" fmla="*/ 106 h 203"/>
                  <a:gd name="T18" fmla="*/ 21 w 466"/>
                  <a:gd name="T19" fmla="*/ 0 h 203"/>
                  <a:gd name="T20" fmla="*/ 0 w 466"/>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203">
                    <a:moveTo>
                      <a:pt x="0" y="0"/>
                    </a:moveTo>
                    <a:cubicBezTo>
                      <a:pt x="0" y="106"/>
                      <a:pt x="0" y="106"/>
                      <a:pt x="0" y="106"/>
                    </a:cubicBezTo>
                    <a:cubicBezTo>
                      <a:pt x="0" y="133"/>
                      <a:pt x="11" y="157"/>
                      <a:pt x="28" y="175"/>
                    </a:cubicBezTo>
                    <a:cubicBezTo>
                      <a:pt x="46" y="192"/>
                      <a:pt x="70" y="203"/>
                      <a:pt x="97" y="203"/>
                    </a:cubicBezTo>
                    <a:cubicBezTo>
                      <a:pt x="466" y="203"/>
                      <a:pt x="466" y="203"/>
                      <a:pt x="466" y="203"/>
                    </a:cubicBezTo>
                    <a:cubicBezTo>
                      <a:pt x="466" y="182"/>
                      <a:pt x="466" y="182"/>
                      <a:pt x="466" y="182"/>
                    </a:cubicBezTo>
                    <a:cubicBezTo>
                      <a:pt x="97" y="182"/>
                      <a:pt x="97" y="182"/>
                      <a:pt x="97" y="182"/>
                    </a:cubicBezTo>
                    <a:cubicBezTo>
                      <a:pt x="76" y="182"/>
                      <a:pt x="57" y="173"/>
                      <a:pt x="43" y="160"/>
                    </a:cubicBezTo>
                    <a:cubicBezTo>
                      <a:pt x="30" y="146"/>
                      <a:pt x="21" y="127"/>
                      <a:pt x="21" y="106"/>
                    </a:cubicBezTo>
                    <a:cubicBezTo>
                      <a:pt x="21" y="0"/>
                      <a:pt x="21" y="0"/>
                      <a:pt x="21" y="0"/>
                    </a:cubicBezTo>
                    <a:cubicBezTo>
                      <a:pt x="0" y="0"/>
                      <a:pt x="0" y="0"/>
                      <a:pt x="0" y="0"/>
                    </a:cubicBezTo>
                  </a:path>
                </a:pathLst>
              </a:custGeom>
              <a:grpFill/>
              <a:ln>
                <a:noFill/>
              </a:ln>
              <a:extLst/>
            </p:spPr>
            <p:txBody>
              <a:bodyPr/>
              <a:lstStyle/>
              <a:p>
                <a:pPr eaLnBrk="1" fontAlgn="auto" hangingPunct="1">
                  <a:spcBef>
                    <a:spcPts val="0"/>
                  </a:spcBef>
                  <a:spcAft>
                    <a:spcPts val="0"/>
                  </a:spcAft>
                  <a:defRPr/>
                </a:pPr>
                <a:endParaRPr lang="es-AR" kern="0" dirty="0">
                  <a:solidFill>
                    <a:srgbClr val="FFFFFF"/>
                  </a:solidFill>
                  <a:latin typeface="Arial" pitchFamily="34" charset="0"/>
                  <a:ea typeface="ＭＳ Ｐゴシック" pitchFamily="34" charset="-128"/>
                </a:endParaRPr>
              </a:p>
            </p:txBody>
          </p:sp>
          <p:sp>
            <p:nvSpPr>
              <p:cNvPr id="17" name="Freeform 37"/>
              <p:cNvSpPr>
                <a:spLocks/>
              </p:cNvSpPr>
              <p:nvPr/>
            </p:nvSpPr>
            <p:spPr bwMode="auto">
              <a:xfrm rot="10800000">
                <a:off x="-14870" y="2574479"/>
                <a:ext cx="1092386" cy="906558"/>
              </a:xfrm>
              <a:custGeom>
                <a:avLst/>
                <a:gdLst>
                  <a:gd name="T0" fmla="*/ 0 w 466"/>
                  <a:gd name="T1" fmla="*/ 0 h 203"/>
                  <a:gd name="T2" fmla="*/ 0 w 466"/>
                  <a:gd name="T3" fmla="*/ 106 h 203"/>
                  <a:gd name="T4" fmla="*/ 28 w 466"/>
                  <a:gd name="T5" fmla="*/ 175 h 203"/>
                  <a:gd name="T6" fmla="*/ 97 w 466"/>
                  <a:gd name="T7" fmla="*/ 203 h 203"/>
                  <a:gd name="T8" fmla="*/ 466 w 466"/>
                  <a:gd name="T9" fmla="*/ 203 h 203"/>
                  <a:gd name="T10" fmla="*/ 466 w 466"/>
                  <a:gd name="T11" fmla="*/ 182 h 203"/>
                  <a:gd name="T12" fmla="*/ 97 w 466"/>
                  <a:gd name="T13" fmla="*/ 182 h 203"/>
                  <a:gd name="T14" fmla="*/ 43 w 466"/>
                  <a:gd name="T15" fmla="*/ 160 h 203"/>
                  <a:gd name="T16" fmla="*/ 21 w 466"/>
                  <a:gd name="T17" fmla="*/ 106 h 203"/>
                  <a:gd name="T18" fmla="*/ 21 w 466"/>
                  <a:gd name="T19" fmla="*/ 0 h 203"/>
                  <a:gd name="T20" fmla="*/ 0 w 466"/>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203">
                    <a:moveTo>
                      <a:pt x="0" y="0"/>
                    </a:moveTo>
                    <a:cubicBezTo>
                      <a:pt x="0" y="106"/>
                      <a:pt x="0" y="106"/>
                      <a:pt x="0" y="106"/>
                    </a:cubicBezTo>
                    <a:cubicBezTo>
                      <a:pt x="0" y="133"/>
                      <a:pt x="11" y="157"/>
                      <a:pt x="28" y="175"/>
                    </a:cubicBezTo>
                    <a:cubicBezTo>
                      <a:pt x="46" y="192"/>
                      <a:pt x="70" y="203"/>
                      <a:pt x="97" y="203"/>
                    </a:cubicBezTo>
                    <a:cubicBezTo>
                      <a:pt x="466" y="203"/>
                      <a:pt x="466" y="203"/>
                      <a:pt x="466" y="203"/>
                    </a:cubicBezTo>
                    <a:cubicBezTo>
                      <a:pt x="466" y="182"/>
                      <a:pt x="466" y="182"/>
                      <a:pt x="466" y="182"/>
                    </a:cubicBezTo>
                    <a:cubicBezTo>
                      <a:pt x="97" y="182"/>
                      <a:pt x="97" y="182"/>
                      <a:pt x="97" y="182"/>
                    </a:cubicBezTo>
                    <a:cubicBezTo>
                      <a:pt x="76" y="182"/>
                      <a:pt x="57" y="173"/>
                      <a:pt x="43" y="160"/>
                    </a:cubicBezTo>
                    <a:cubicBezTo>
                      <a:pt x="30" y="146"/>
                      <a:pt x="21" y="127"/>
                      <a:pt x="21" y="106"/>
                    </a:cubicBezTo>
                    <a:cubicBezTo>
                      <a:pt x="21" y="0"/>
                      <a:pt x="21" y="0"/>
                      <a:pt x="21" y="0"/>
                    </a:cubicBezTo>
                    <a:cubicBezTo>
                      <a:pt x="0" y="0"/>
                      <a:pt x="0" y="0"/>
                      <a:pt x="0" y="0"/>
                    </a:cubicBezTo>
                  </a:path>
                </a:pathLst>
              </a:custGeom>
              <a:grpFill/>
              <a:ln>
                <a:noFill/>
              </a:ln>
              <a:extLst/>
            </p:spPr>
            <p:txBody>
              <a:bodyPr/>
              <a:lstStyle/>
              <a:p>
                <a:pPr eaLnBrk="1" fontAlgn="auto" hangingPunct="1">
                  <a:spcBef>
                    <a:spcPts val="0"/>
                  </a:spcBef>
                  <a:spcAft>
                    <a:spcPts val="0"/>
                  </a:spcAft>
                  <a:defRPr/>
                </a:pPr>
                <a:endParaRPr lang="es-AR" kern="0" dirty="0">
                  <a:solidFill>
                    <a:srgbClr val="FFFFFF"/>
                  </a:solidFill>
                  <a:latin typeface="Arial" pitchFamily="34" charset="0"/>
                  <a:ea typeface="ＭＳ Ｐゴシック" pitchFamily="34" charset="-128"/>
                </a:endParaRPr>
              </a:p>
            </p:txBody>
          </p:sp>
        </p:grpSp>
      </p:grpSp>
      <p:sp>
        <p:nvSpPr>
          <p:cNvPr id="18" name="28 CuadroTexto"/>
          <p:cNvSpPr txBox="1">
            <a:spLocks noChangeArrowheads="1"/>
          </p:cNvSpPr>
          <p:nvPr/>
        </p:nvSpPr>
        <p:spPr bwMode="auto">
          <a:xfrm>
            <a:off x="7603232" y="1613724"/>
            <a:ext cx="3576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Arial" pitchFamily="34" charset="0"/>
              <a:buNone/>
            </a:pPr>
            <a:r>
              <a:rPr lang="es-ES" sz="2400" dirty="0" smtClean="0">
                <a:solidFill>
                  <a:srgbClr val="7F7F7F"/>
                </a:solidFill>
                <a:latin typeface="Arial" pitchFamily="34" charset="0"/>
              </a:rPr>
              <a:t>Mercancías con Tratamiento Especial</a:t>
            </a:r>
            <a:endParaRPr lang="es-ES" sz="2400" dirty="0">
              <a:solidFill>
                <a:srgbClr val="7F7F7F"/>
              </a:solidFill>
              <a:latin typeface="Arial" pitchFamily="34" charset="0"/>
            </a:endParaRPr>
          </a:p>
        </p:txBody>
      </p:sp>
      <p:sp>
        <p:nvSpPr>
          <p:cNvPr id="19" name="28 CuadroTexto"/>
          <p:cNvSpPr txBox="1">
            <a:spLocks noChangeArrowheads="1"/>
          </p:cNvSpPr>
          <p:nvPr/>
        </p:nvSpPr>
        <p:spPr bwMode="auto">
          <a:xfrm>
            <a:off x="7603232" y="2552419"/>
            <a:ext cx="3576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Arial" pitchFamily="34" charset="0"/>
              <a:buNone/>
            </a:pPr>
            <a:r>
              <a:rPr lang="es-EC" sz="2400" dirty="0" smtClean="0">
                <a:solidFill>
                  <a:srgbClr val="7F7F7F"/>
                </a:solidFill>
                <a:latin typeface="Arial" pitchFamily="34" charset="0"/>
              </a:rPr>
              <a:t>Bienes para Uso de Discapacitados </a:t>
            </a:r>
            <a:endParaRPr lang="es-ES" sz="2400" dirty="0">
              <a:solidFill>
                <a:srgbClr val="7F7F7F"/>
              </a:solidFill>
              <a:latin typeface="Arial" pitchFamily="34" charset="0"/>
            </a:endParaRP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19" y="4177951"/>
            <a:ext cx="3431511" cy="18771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3" name="2 CuadroTexto"/>
          <p:cNvSpPr txBox="1"/>
          <p:nvPr/>
        </p:nvSpPr>
        <p:spPr>
          <a:xfrm>
            <a:off x="4889277" y="4071209"/>
            <a:ext cx="6974460" cy="2492990"/>
          </a:xfrm>
          <a:prstGeom prst="rect">
            <a:avLst/>
          </a:prstGeom>
          <a:noFill/>
        </p:spPr>
        <p:txBody>
          <a:bodyPr wrap="square" rtlCol="0">
            <a:spAutoFit/>
          </a:bodyPr>
          <a:lstStyle/>
          <a:p>
            <a:pPr lvl="0" algn="just"/>
            <a:r>
              <a:rPr lang="es-EC" sz="2000" b="1" dirty="0">
                <a:latin typeface="Arial" panose="020B0604020202020204" pitchFamily="34" charset="0"/>
              </a:rPr>
              <a:t>Arancel Ad-Valorem: </a:t>
            </a:r>
            <a:r>
              <a:rPr lang="es-EC" sz="2000" dirty="0">
                <a:latin typeface="Arial" panose="020B0604020202020204" pitchFamily="34" charset="0"/>
              </a:rPr>
              <a:t>0</a:t>
            </a:r>
            <a:r>
              <a:rPr lang="es-EC" sz="2000" dirty="0" smtClean="0">
                <a:latin typeface="Arial" panose="020B0604020202020204" pitchFamily="34" charset="0"/>
              </a:rPr>
              <a:t>% </a:t>
            </a:r>
            <a:r>
              <a:rPr lang="es-EC" sz="2000" dirty="0">
                <a:latin typeface="Arial" panose="020B0604020202020204" pitchFamily="34" charset="0"/>
              </a:rPr>
              <a:t>Aplicable sobre la base imponible de la </a:t>
            </a:r>
            <a:r>
              <a:rPr lang="es-EC" sz="2000" dirty="0" smtClean="0">
                <a:latin typeface="Arial" panose="020B0604020202020204" pitchFamily="34" charset="0"/>
              </a:rPr>
              <a:t>importación. </a:t>
            </a:r>
          </a:p>
          <a:p>
            <a:pPr lvl="0" algn="just"/>
            <a:r>
              <a:rPr lang="es-EC" sz="2000" b="1" dirty="0" smtClean="0">
                <a:latin typeface="Arial" panose="020B0604020202020204" pitchFamily="34" charset="0"/>
              </a:rPr>
              <a:t>FODINFA </a:t>
            </a:r>
            <a:r>
              <a:rPr lang="es-EC" sz="2000" b="1" dirty="0">
                <a:latin typeface="Arial" panose="020B0604020202020204" pitchFamily="34" charset="0"/>
              </a:rPr>
              <a:t>(Fondo de Desarrollo para la Infancia): </a:t>
            </a:r>
            <a:r>
              <a:rPr lang="es-EC" sz="2000" dirty="0" smtClean="0">
                <a:latin typeface="Arial" panose="020B0604020202020204" pitchFamily="34" charset="0"/>
              </a:rPr>
              <a:t>0% </a:t>
            </a:r>
            <a:r>
              <a:rPr lang="es-EC" sz="2000" dirty="0">
                <a:latin typeface="Arial" panose="020B0604020202020204" pitchFamily="34" charset="0"/>
              </a:rPr>
              <a:t>Aplicable </a:t>
            </a:r>
            <a:r>
              <a:rPr lang="es-EC" sz="2000" dirty="0" smtClean="0">
                <a:latin typeface="Arial" panose="020B0604020202020204" pitchFamily="34" charset="0"/>
              </a:rPr>
              <a:t>sobre </a:t>
            </a:r>
            <a:r>
              <a:rPr lang="es-EC" sz="2000" dirty="0">
                <a:latin typeface="Arial" panose="020B0604020202020204" pitchFamily="34" charset="0"/>
              </a:rPr>
              <a:t>la base imponible de la importación. </a:t>
            </a:r>
            <a:endParaRPr lang="es-ES" sz="2000" dirty="0">
              <a:latin typeface="Arial" panose="020B0604020202020204" pitchFamily="34" charset="0"/>
            </a:endParaRPr>
          </a:p>
          <a:p>
            <a:pPr lvl="0" algn="just"/>
            <a:r>
              <a:rPr lang="es-EC" sz="2000" b="1" dirty="0">
                <a:latin typeface="Arial" panose="020B0604020202020204" pitchFamily="34" charset="0"/>
              </a:rPr>
              <a:t>IVA (Impuesto al Valor Agregado): </a:t>
            </a:r>
            <a:r>
              <a:rPr lang="es-EC" sz="2000" dirty="0">
                <a:latin typeface="Arial" panose="020B0604020202020204" pitchFamily="34" charset="0"/>
              </a:rPr>
              <a:t>0</a:t>
            </a:r>
            <a:r>
              <a:rPr lang="es-EC" sz="2000" dirty="0" smtClean="0">
                <a:latin typeface="Arial" panose="020B0604020202020204" pitchFamily="34" charset="0"/>
              </a:rPr>
              <a:t>% </a:t>
            </a:r>
            <a:r>
              <a:rPr lang="es-EC" sz="2000" dirty="0">
                <a:latin typeface="Arial" panose="020B0604020202020204" pitchFamily="34" charset="0"/>
              </a:rPr>
              <a:t>Aplicable </a:t>
            </a:r>
            <a:r>
              <a:rPr lang="es-EC" sz="2000" dirty="0" smtClean="0">
                <a:latin typeface="Arial" panose="020B0604020202020204" pitchFamily="34" charset="0"/>
              </a:rPr>
              <a:t>sobre </a:t>
            </a:r>
            <a:r>
              <a:rPr lang="es-EC" sz="2000" dirty="0">
                <a:latin typeface="Arial" panose="020B0604020202020204" pitchFamily="34" charset="0"/>
              </a:rPr>
              <a:t>la suma de la base imponible de la importación + AD-VALOREM + FODINFA.</a:t>
            </a:r>
            <a:endParaRPr lang="es-ES" sz="2000" dirty="0">
              <a:latin typeface="Arial" panose="020B0604020202020204" pitchFamily="34" charset="0"/>
            </a:endParaRPr>
          </a:p>
          <a:p>
            <a:pPr algn="just"/>
            <a:endParaRPr lang="es-ES" sz="1600" dirty="0">
              <a:latin typeface="Arial" panose="020B0604020202020204" pitchFamily="34" charset="0"/>
            </a:endParaRPr>
          </a:p>
        </p:txBody>
      </p:sp>
    </p:spTree>
    <p:extLst>
      <p:ext uri="{BB962C8B-B14F-4D97-AF65-F5344CB8AC3E}">
        <p14:creationId xmlns:p14="http://schemas.microsoft.com/office/powerpoint/2010/main" val="620950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8" grpId="0"/>
      <p:bldP spid="19"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6554" y="528104"/>
            <a:ext cx="9540625" cy="1280890"/>
          </a:xfrm>
        </p:spPr>
        <p:txBody>
          <a:bodyPr/>
          <a:lstStyle/>
          <a:p>
            <a:pPr algn="ctr"/>
            <a:r>
              <a:rPr lang="es-CO" dirty="0" smtClean="0"/>
              <a:t>Exoneraciones según el grado de </a:t>
            </a:r>
            <a:br>
              <a:rPr lang="es-CO" dirty="0" smtClean="0"/>
            </a:br>
            <a:r>
              <a:rPr lang="es-CO" dirty="0" smtClean="0"/>
              <a:t>Discapacidad</a:t>
            </a:r>
            <a:endParaRPr lang="es-CO" dirty="0"/>
          </a:p>
        </p:txBody>
      </p:sp>
      <p:sp>
        <p:nvSpPr>
          <p:cNvPr id="3" name="Marcador de contenido 2"/>
          <p:cNvSpPr>
            <a:spLocks noGrp="1"/>
          </p:cNvSpPr>
          <p:nvPr>
            <p:ph idx="1"/>
          </p:nvPr>
        </p:nvSpPr>
        <p:spPr/>
        <p:txBody>
          <a:bodyPr/>
          <a:lstStyle/>
          <a:p>
            <a:endParaRPr lang="es-CO"/>
          </a:p>
        </p:txBody>
      </p:sp>
      <p:pic>
        <p:nvPicPr>
          <p:cNvPr id="4" name="Imagen 289"/>
          <p:cNvPicPr>
            <a:picLocks noChangeAspect="1" noChangeArrowheads="1"/>
          </p:cNvPicPr>
          <p:nvPr/>
        </p:nvPicPr>
        <p:blipFill rotWithShape="1">
          <a:blip r:embed="rId2">
            <a:extLst>
              <a:ext uri="{28A0092B-C50C-407E-A947-70E740481C1C}">
                <a14:useLocalDpi xmlns:a14="http://schemas.microsoft.com/office/drawing/2010/main" val="0"/>
              </a:ext>
            </a:extLst>
          </a:blip>
          <a:srcRect l="1465" t="15058" r="1604" b="5925"/>
          <a:stretch/>
        </p:blipFill>
        <p:spPr bwMode="auto">
          <a:xfrm>
            <a:off x="1204229" y="3027035"/>
            <a:ext cx="9912950" cy="252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90"/>
          <p:cNvPicPr>
            <a:picLocks noChangeAspect="1" noChangeArrowheads="1"/>
          </p:cNvPicPr>
          <p:nvPr/>
        </p:nvPicPr>
        <p:blipFill rotWithShape="1">
          <a:blip r:embed="rId3">
            <a:extLst>
              <a:ext uri="{28A0092B-C50C-407E-A947-70E740481C1C}">
                <a14:useLocalDpi xmlns:a14="http://schemas.microsoft.com/office/drawing/2010/main" val="0"/>
              </a:ext>
            </a:extLst>
          </a:blip>
          <a:srcRect l="1902" t="7672" r="3573" b="5505"/>
          <a:stretch/>
        </p:blipFill>
        <p:spPr bwMode="auto">
          <a:xfrm>
            <a:off x="1576554" y="1917097"/>
            <a:ext cx="8871284" cy="363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4"/>
          <a:stretch>
            <a:fillRect/>
          </a:stretch>
        </p:blipFill>
        <p:spPr>
          <a:xfrm>
            <a:off x="8942070" y="1193970"/>
            <a:ext cx="2628900" cy="1743075"/>
          </a:xfrm>
          <a:prstGeom prst="rect">
            <a:avLst/>
          </a:prstGeom>
          <a:ln>
            <a:noFill/>
          </a:ln>
          <a:effectLst>
            <a:softEdge rad="112500"/>
          </a:effectLst>
        </p:spPr>
      </p:pic>
      <p:pic>
        <p:nvPicPr>
          <p:cNvPr id="8" name="Imagen 7"/>
          <p:cNvPicPr>
            <a:picLocks noChangeAspect="1"/>
          </p:cNvPicPr>
          <p:nvPr/>
        </p:nvPicPr>
        <p:blipFill>
          <a:blip r:embed="rId5"/>
          <a:stretch>
            <a:fillRect/>
          </a:stretch>
        </p:blipFill>
        <p:spPr>
          <a:xfrm>
            <a:off x="8284845" y="5460202"/>
            <a:ext cx="3286125" cy="1390650"/>
          </a:xfrm>
          <a:prstGeom prst="rect">
            <a:avLst/>
          </a:prstGeom>
        </p:spPr>
      </p:pic>
    </p:spTree>
    <p:extLst>
      <p:ext uri="{BB962C8B-B14F-4D97-AF65-F5344CB8AC3E}">
        <p14:creationId xmlns:p14="http://schemas.microsoft.com/office/powerpoint/2010/main" val="23662027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Importaciones por Importador</a:t>
            </a:r>
            <a:endParaRPr lang="es-CO" dirty="0"/>
          </a:p>
        </p:txBody>
      </p:sp>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74" y="1605807"/>
            <a:ext cx="6064467" cy="4907288"/>
          </a:xfrm>
          <a:prstGeom prst="rect">
            <a:avLst/>
          </a:prstGeom>
        </p:spPr>
      </p:pic>
      <p:sp>
        <p:nvSpPr>
          <p:cNvPr id="9" name="Rectangle 2"/>
          <p:cNvSpPr>
            <a:spLocks noChangeArrowheads="1"/>
          </p:cNvSpPr>
          <p:nvPr/>
        </p:nvSpPr>
        <p:spPr bwMode="auto">
          <a:xfrm>
            <a:off x="3771200" y="1998480"/>
            <a:ext cx="162012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10" name="Objeto 9"/>
          <p:cNvGraphicFramePr>
            <a:graphicFrameLocks/>
          </p:cNvGraphicFramePr>
          <p:nvPr>
            <p:extLst>
              <p:ext uri="{D42A27DB-BD31-4B8C-83A1-F6EECF244321}">
                <p14:modId xmlns:p14="http://schemas.microsoft.com/office/powerpoint/2010/main" val="207920715"/>
              </p:ext>
            </p:extLst>
          </p:nvPr>
        </p:nvGraphicFramePr>
        <p:xfrm>
          <a:off x="6368841" y="2288823"/>
          <a:ext cx="5823160" cy="3601042"/>
        </p:xfrm>
        <a:graphic>
          <a:graphicData uri="http://schemas.openxmlformats.org/presentationml/2006/ole">
            <mc:AlternateContent xmlns:mc="http://schemas.openxmlformats.org/markup-compatibility/2006">
              <mc:Choice xmlns:v="urn:schemas-microsoft-com:vml" Requires="v">
                <p:oleObj spid="_x0000_s7181" name="Gráfico" r:id="rId4" imgW="4291956" imgH="2402032" progId="Excel.Chart.8">
                  <p:embed/>
                </p:oleObj>
              </mc:Choice>
              <mc:Fallback>
                <p:oleObj name="Gráfico" r:id="rId4" imgW="4291956" imgH="2402032" progId="Excel.Chart.8">
                  <p:embed/>
                  <p:pic>
                    <p:nvPicPr>
                      <p:cNvPr id="0" name="Gráfico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841" y="2288823"/>
                        <a:ext cx="5823160" cy="3601042"/>
                      </a:xfrm>
                      <a:prstGeom prst="rect">
                        <a:avLst/>
                      </a:prstGeom>
                      <a:noFill/>
                    </p:spPr>
                  </p:pic>
                </p:oleObj>
              </mc:Fallback>
            </mc:AlternateContent>
          </a:graphicData>
        </a:graphic>
      </p:graphicFrame>
      <p:sp>
        <p:nvSpPr>
          <p:cNvPr id="11" name="Rectangle 3"/>
          <p:cNvSpPr>
            <a:spLocks noChangeArrowheads="1"/>
          </p:cNvSpPr>
          <p:nvPr/>
        </p:nvSpPr>
        <p:spPr bwMode="auto">
          <a:xfrm>
            <a:off x="3771200" y="4398780"/>
            <a:ext cx="162012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671137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OleChart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6813" y="549748"/>
            <a:ext cx="9181980" cy="1280890"/>
          </a:xfrm>
        </p:spPr>
        <p:txBody>
          <a:bodyPr/>
          <a:lstStyle/>
          <a:p>
            <a:r>
              <a:rPr lang="es-CO" dirty="0"/>
              <a:t>Importaciones por País de Procedencia</a:t>
            </a:r>
            <a:endParaRPr lang="es-CO"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7" y="1905000"/>
            <a:ext cx="7088539" cy="4239126"/>
          </a:xfrm>
          <a:prstGeom prst="rect">
            <a:avLst/>
          </a:prstGeom>
        </p:spPr>
      </p:pic>
      <p:pic>
        <p:nvPicPr>
          <p:cNvPr id="8194" name="Gráfico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209" y="1225296"/>
            <a:ext cx="4812791" cy="279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Gráfico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209" y="4024563"/>
            <a:ext cx="4812792" cy="2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205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anim calcmode="lin" valueType="num">
                                      <p:cBhvr>
                                        <p:cTn id="18" dur="1000" fill="hold"/>
                                        <p:tgtEl>
                                          <p:spTgt spid="8194"/>
                                        </p:tgtEl>
                                        <p:attrNameLst>
                                          <p:attrName>ppt_x</p:attrName>
                                        </p:attrNameLst>
                                      </p:cBhvr>
                                      <p:tavLst>
                                        <p:tav tm="0">
                                          <p:val>
                                            <p:strVal val="#ppt_x"/>
                                          </p:val>
                                        </p:tav>
                                        <p:tav tm="100000">
                                          <p:val>
                                            <p:strVal val="#ppt_x"/>
                                          </p:val>
                                        </p:tav>
                                      </p:tavLst>
                                    </p:anim>
                                    <p:anim calcmode="lin" valueType="num">
                                      <p:cBhvr>
                                        <p:cTn id="1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195"/>
                                        </p:tgtEl>
                                        <p:attrNameLst>
                                          <p:attrName>style.visibility</p:attrName>
                                        </p:attrNameLst>
                                      </p:cBhvr>
                                      <p:to>
                                        <p:strVal val="visible"/>
                                      </p:to>
                                    </p:set>
                                    <p:anim calcmode="lin" valueType="num">
                                      <p:cBhvr additive="base">
                                        <p:cTn id="24" dur="500" fill="hold"/>
                                        <p:tgtEl>
                                          <p:spTgt spid="8195"/>
                                        </p:tgtEl>
                                        <p:attrNameLst>
                                          <p:attrName>ppt_x</p:attrName>
                                        </p:attrNameLst>
                                      </p:cBhvr>
                                      <p:tavLst>
                                        <p:tav tm="0">
                                          <p:val>
                                            <p:strVal val="#ppt_x"/>
                                          </p:val>
                                        </p:tav>
                                        <p:tav tm="100000">
                                          <p:val>
                                            <p:strVal val="#ppt_x"/>
                                          </p:val>
                                        </p:tav>
                                      </p:tavLst>
                                    </p:anim>
                                    <p:anim calcmode="lin" valueType="num">
                                      <p:cBhvr additive="base">
                                        <p:cTn id="25"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Importaciones por País de Embarque</a:t>
            </a:r>
            <a:endParaRPr lang="es-CO" dirty="0"/>
          </a:p>
        </p:txBody>
      </p:sp>
      <p:pic>
        <p:nvPicPr>
          <p:cNvPr id="4" name="Imagen 3" descr="Recorte de pantalla"/>
          <p:cNvPicPr>
            <a:picLocks noChangeAspect="1"/>
          </p:cNvPicPr>
          <p:nvPr/>
        </p:nvPicPr>
        <p:blipFill rotWithShape="1">
          <a:blip r:embed="rId2">
            <a:extLst>
              <a:ext uri="{28A0092B-C50C-407E-A947-70E740481C1C}">
                <a14:useLocalDpi xmlns:a14="http://schemas.microsoft.com/office/drawing/2010/main" val="0"/>
              </a:ext>
            </a:extLst>
          </a:blip>
          <a:srcRect l="1567" r="751"/>
          <a:stretch/>
        </p:blipFill>
        <p:spPr>
          <a:xfrm>
            <a:off x="109728" y="1489172"/>
            <a:ext cx="6839712" cy="4334111"/>
          </a:xfrm>
          <a:prstGeom prst="rect">
            <a:avLst/>
          </a:prstGeom>
        </p:spPr>
      </p:pic>
      <p:pic>
        <p:nvPicPr>
          <p:cNvPr id="9218" name="Gráfico 13"/>
          <p:cNvPicPr>
            <a:picLocks noChangeArrowheads="1"/>
          </p:cNvPicPr>
          <p:nvPr/>
        </p:nvPicPr>
        <p:blipFill rotWithShape="1">
          <a:blip r:embed="rId3">
            <a:extLst>
              <a:ext uri="{28A0092B-C50C-407E-A947-70E740481C1C}">
                <a14:useLocalDpi xmlns:a14="http://schemas.microsoft.com/office/drawing/2010/main" val="0"/>
              </a:ext>
            </a:extLst>
          </a:blip>
          <a:srcRect b="9617"/>
          <a:stretch/>
        </p:blipFill>
        <p:spPr bwMode="auto">
          <a:xfrm>
            <a:off x="7002045" y="1264555"/>
            <a:ext cx="5189956" cy="271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Gráfico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045" y="3978443"/>
            <a:ext cx="5189956" cy="287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544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anim calcmode="lin" valueType="num">
                                      <p:cBhvr additive="base">
                                        <p:cTn id="18" dur="500" fill="hold"/>
                                        <p:tgtEl>
                                          <p:spTgt spid="9218"/>
                                        </p:tgtEl>
                                        <p:attrNameLst>
                                          <p:attrName>ppt_x</p:attrName>
                                        </p:attrNameLst>
                                      </p:cBhvr>
                                      <p:tavLst>
                                        <p:tav tm="0">
                                          <p:val>
                                            <p:strVal val="#ppt_x"/>
                                          </p:val>
                                        </p:tav>
                                        <p:tav tm="100000">
                                          <p:val>
                                            <p:strVal val="#ppt_x"/>
                                          </p:val>
                                        </p:tav>
                                      </p:tavLst>
                                    </p:anim>
                                    <p:anim calcmode="lin" valueType="num">
                                      <p:cBhvr additive="base">
                                        <p:cTn id="19"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219"/>
                                        </p:tgtEl>
                                        <p:attrNameLst>
                                          <p:attrName>style.visibility</p:attrName>
                                        </p:attrNameLst>
                                      </p:cBhvr>
                                      <p:to>
                                        <p:strVal val="visible"/>
                                      </p:to>
                                    </p:set>
                                    <p:anim calcmode="lin" valueType="num">
                                      <p:cBhvr additive="base">
                                        <p:cTn id="24" dur="500" fill="hold"/>
                                        <p:tgtEl>
                                          <p:spTgt spid="9219"/>
                                        </p:tgtEl>
                                        <p:attrNameLst>
                                          <p:attrName>ppt_x</p:attrName>
                                        </p:attrNameLst>
                                      </p:cBhvr>
                                      <p:tavLst>
                                        <p:tav tm="0">
                                          <p:val>
                                            <p:strVal val="#ppt_x"/>
                                          </p:val>
                                        </p:tav>
                                        <p:tav tm="100000">
                                          <p:val>
                                            <p:strVal val="#ppt_x"/>
                                          </p:val>
                                        </p:tav>
                                      </p:tavLst>
                                    </p:anim>
                                    <p:anim calcmode="lin" valueType="num">
                                      <p:cBhvr additive="base">
                                        <p:cTn id="25"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20642"/>
          </a:xfrm>
        </p:spPr>
        <p:txBody>
          <a:bodyPr/>
          <a:lstStyle/>
          <a:p>
            <a:r>
              <a:rPr lang="es-CO" dirty="0" smtClean="0"/>
              <a:t>INTRODUCCIÓN</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82039506"/>
              </p:ext>
            </p:extLst>
          </p:nvPr>
        </p:nvGraphicFramePr>
        <p:xfrm>
          <a:off x="-561474" y="946484"/>
          <a:ext cx="13010148" cy="5911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952500" y="1641538"/>
            <a:ext cx="2647572" cy="1915478"/>
          </a:xfrm>
          <a:prstGeom prst="rect">
            <a:avLst/>
          </a:prstGeom>
          <a:ln>
            <a:noFill/>
          </a:ln>
          <a:effectLst>
            <a:softEdge rad="112500"/>
          </a:effectLst>
        </p:spPr>
      </p:pic>
    </p:spTree>
    <p:extLst>
      <p:ext uri="{BB962C8B-B14F-4D97-AF65-F5344CB8AC3E}">
        <p14:creationId xmlns:p14="http://schemas.microsoft.com/office/powerpoint/2010/main" val="3647742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Importaciones País de Origen</a:t>
            </a:r>
            <a:endParaRPr lang="es-CO"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447"/>
            <a:ext cx="6903244" cy="4247385"/>
          </a:xfrm>
          <a:prstGeom prst="rect">
            <a:avLst/>
          </a:prstGeom>
        </p:spPr>
      </p:pic>
      <p:pic>
        <p:nvPicPr>
          <p:cNvPr id="10242" name="Gráfico 15"/>
          <p:cNvPicPr>
            <a:picLocks noChangeArrowheads="1"/>
          </p:cNvPicPr>
          <p:nvPr/>
        </p:nvPicPr>
        <p:blipFill rotWithShape="1">
          <a:blip r:embed="rId3">
            <a:extLst>
              <a:ext uri="{28A0092B-C50C-407E-A947-70E740481C1C}">
                <a14:useLocalDpi xmlns:a14="http://schemas.microsoft.com/office/drawing/2010/main" val="0"/>
              </a:ext>
            </a:extLst>
          </a:blip>
          <a:srcRect b="8854"/>
          <a:stretch/>
        </p:blipFill>
        <p:spPr bwMode="auto">
          <a:xfrm>
            <a:off x="6903245" y="1264555"/>
            <a:ext cx="5118476" cy="283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Gráfico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3245" y="4098925"/>
            <a:ext cx="5118476"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698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1000"/>
                                        <p:tgtEl>
                                          <p:spTgt spid="10242"/>
                                        </p:tgtEl>
                                      </p:cBhvr>
                                    </p:animEffect>
                                    <p:anim calcmode="lin" valueType="num">
                                      <p:cBhvr>
                                        <p:cTn id="18" dur="1000" fill="hold"/>
                                        <p:tgtEl>
                                          <p:spTgt spid="10242"/>
                                        </p:tgtEl>
                                        <p:attrNameLst>
                                          <p:attrName>ppt_x</p:attrName>
                                        </p:attrNameLst>
                                      </p:cBhvr>
                                      <p:tavLst>
                                        <p:tav tm="0">
                                          <p:val>
                                            <p:strVal val="#ppt_x"/>
                                          </p:val>
                                        </p:tav>
                                        <p:tav tm="100000">
                                          <p:val>
                                            <p:strVal val="#ppt_x"/>
                                          </p:val>
                                        </p:tav>
                                      </p:tavLst>
                                    </p:anim>
                                    <p:anim calcmode="lin" valueType="num">
                                      <p:cBhvr>
                                        <p:cTn id="1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43"/>
                                        </p:tgtEl>
                                        <p:attrNameLst>
                                          <p:attrName>style.visibility</p:attrName>
                                        </p:attrNameLst>
                                      </p:cBhvr>
                                      <p:to>
                                        <p:strVal val="visible"/>
                                      </p:to>
                                    </p:set>
                                    <p:animEffect transition="in" filter="fade">
                                      <p:cBhvr>
                                        <p:cTn id="24" dur="1000"/>
                                        <p:tgtEl>
                                          <p:spTgt spid="10243"/>
                                        </p:tgtEl>
                                      </p:cBhvr>
                                    </p:animEffect>
                                    <p:anim calcmode="lin" valueType="num">
                                      <p:cBhvr>
                                        <p:cTn id="25" dur="1000" fill="hold"/>
                                        <p:tgtEl>
                                          <p:spTgt spid="10243"/>
                                        </p:tgtEl>
                                        <p:attrNameLst>
                                          <p:attrName>ppt_x</p:attrName>
                                        </p:attrNameLst>
                                      </p:cBhvr>
                                      <p:tavLst>
                                        <p:tav tm="0">
                                          <p:val>
                                            <p:strVal val="#ppt_x"/>
                                          </p:val>
                                        </p:tav>
                                        <p:tav tm="100000">
                                          <p:val>
                                            <p:strVal val="#ppt_x"/>
                                          </p:val>
                                        </p:tav>
                                      </p:tavLst>
                                    </p:anim>
                                    <p:anim calcmode="lin" valueType="num">
                                      <p:cBhvr>
                                        <p:cTn id="26"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Importaciones por Aduana de Ingreso</a:t>
            </a:r>
            <a:endParaRPr lang="es-CO" dirty="0"/>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429" y="1684107"/>
            <a:ext cx="6526037" cy="4679045"/>
          </a:xfrm>
        </p:spPr>
      </p:pic>
      <p:pic>
        <p:nvPicPr>
          <p:cNvPr id="11266" name="Gráfico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451" y="1264555"/>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Gráfico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575" y="4023629"/>
            <a:ext cx="461962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108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1000"/>
                                        <p:tgtEl>
                                          <p:spTgt spid="11266"/>
                                        </p:tgtEl>
                                      </p:cBhvr>
                                    </p:animEffect>
                                    <p:anim calcmode="lin" valueType="num">
                                      <p:cBhvr>
                                        <p:cTn id="18" dur="1000" fill="hold"/>
                                        <p:tgtEl>
                                          <p:spTgt spid="11266"/>
                                        </p:tgtEl>
                                        <p:attrNameLst>
                                          <p:attrName>ppt_x</p:attrName>
                                        </p:attrNameLst>
                                      </p:cBhvr>
                                      <p:tavLst>
                                        <p:tav tm="0">
                                          <p:val>
                                            <p:strVal val="#ppt_x"/>
                                          </p:val>
                                        </p:tav>
                                        <p:tav tm="100000">
                                          <p:val>
                                            <p:strVal val="#ppt_x"/>
                                          </p:val>
                                        </p:tav>
                                      </p:tavLst>
                                    </p:anim>
                                    <p:anim calcmode="lin" valueType="num">
                                      <p:cBhvr>
                                        <p:cTn id="1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267"/>
                                        </p:tgtEl>
                                        <p:attrNameLst>
                                          <p:attrName>style.visibility</p:attrName>
                                        </p:attrNameLst>
                                      </p:cBhvr>
                                      <p:to>
                                        <p:strVal val="visible"/>
                                      </p:to>
                                    </p:set>
                                    <p:animEffect transition="in" filter="fade">
                                      <p:cBhvr>
                                        <p:cTn id="24" dur="1000"/>
                                        <p:tgtEl>
                                          <p:spTgt spid="11267"/>
                                        </p:tgtEl>
                                      </p:cBhvr>
                                    </p:animEffect>
                                    <p:anim calcmode="lin" valueType="num">
                                      <p:cBhvr>
                                        <p:cTn id="25" dur="1000" fill="hold"/>
                                        <p:tgtEl>
                                          <p:spTgt spid="11267"/>
                                        </p:tgtEl>
                                        <p:attrNameLst>
                                          <p:attrName>ppt_x</p:attrName>
                                        </p:attrNameLst>
                                      </p:cBhvr>
                                      <p:tavLst>
                                        <p:tav tm="0">
                                          <p:val>
                                            <p:strVal val="#ppt_x"/>
                                          </p:val>
                                        </p:tav>
                                        <p:tav tm="100000">
                                          <p:val>
                                            <p:strVal val="#ppt_x"/>
                                          </p:val>
                                        </p:tav>
                                      </p:tavLst>
                                    </p:anim>
                                    <p:anim calcmode="lin" valueType="num">
                                      <p:cBhvr>
                                        <p:cTn id="26"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Importaciones por Estado del Bien</a:t>
            </a:r>
            <a:endParaRPr lang="es-CO" dirty="0"/>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09" y="2224667"/>
            <a:ext cx="6596456" cy="3636637"/>
          </a:xfrm>
        </p:spPr>
      </p:pic>
      <p:pic>
        <p:nvPicPr>
          <p:cNvPr id="12290" name="Gráfico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896" y="1264555"/>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Gráfico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895" y="4042985"/>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989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fade">
                                      <p:cBhvr>
                                        <p:cTn id="17" dur="1000"/>
                                        <p:tgtEl>
                                          <p:spTgt spid="12290"/>
                                        </p:tgtEl>
                                      </p:cBhvr>
                                    </p:animEffect>
                                    <p:anim calcmode="lin" valueType="num">
                                      <p:cBhvr>
                                        <p:cTn id="18" dur="1000" fill="hold"/>
                                        <p:tgtEl>
                                          <p:spTgt spid="12290"/>
                                        </p:tgtEl>
                                        <p:attrNameLst>
                                          <p:attrName>ppt_x</p:attrName>
                                        </p:attrNameLst>
                                      </p:cBhvr>
                                      <p:tavLst>
                                        <p:tav tm="0">
                                          <p:val>
                                            <p:strVal val="#ppt_x"/>
                                          </p:val>
                                        </p:tav>
                                        <p:tav tm="100000">
                                          <p:val>
                                            <p:strVal val="#ppt_x"/>
                                          </p:val>
                                        </p:tav>
                                      </p:tavLst>
                                    </p:anim>
                                    <p:anim calcmode="lin" valueType="num">
                                      <p:cBhvr>
                                        <p:cTn id="1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291"/>
                                        </p:tgtEl>
                                        <p:attrNameLst>
                                          <p:attrName>style.visibility</p:attrName>
                                        </p:attrNameLst>
                                      </p:cBhvr>
                                      <p:to>
                                        <p:strVal val="visible"/>
                                      </p:to>
                                    </p:set>
                                    <p:animEffect transition="in" filter="fade">
                                      <p:cBhvr>
                                        <p:cTn id="24" dur="1000"/>
                                        <p:tgtEl>
                                          <p:spTgt spid="12291"/>
                                        </p:tgtEl>
                                      </p:cBhvr>
                                    </p:animEffect>
                                    <p:anim calcmode="lin" valueType="num">
                                      <p:cBhvr>
                                        <p:cTn id="25" dur="1000" fill="hold"/>
                                        <p:tgtEl>
                                          <p:spTgt spid="12291"/>
                                        </p:tgtEl>
                                        <p:attrNameLst>
                                          <p:attrName>ppt_x</p:attrName>
                                        </p:attrNameLst>
                                      </p:cBhvr>
                                      <p:tavLst>
                                        <p:tav tm="0">
                                          <p:val>
                                            <p:strVal val="#ppt_x"/>
                                          </p:val>
                                        </p:tav>
                                        <p:tav tm="100000">
                                          <p:val>
                                            <p:strVal val="#ppt_x"/>
                                          </p:val>
                                        </p:tav>
                                      </p:tavLst>
                                    </p:anim>
                                    <p:anim calcmode="lin" valueType="num">
                                      <p:cBhvr>
                                        <p:cTn id="26"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Importaciones por Régimen</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353" y="2014363"/>
            <a:ext cx="5886310" cy="3673205"/>
          </a:xfrm>
        </p:spPr>
      </p:pic>
      <p:pic>
        <p:nvPicPr>
          <p:cNvPr id="13314" name="Gráfico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653" y="1249315"/>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Gráfico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653" y="4098925"/>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128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fade">
                                      <p:cBhvr>
                                        <p:cTn id="17" dur="1000"/>
                                        <p:tgtEl>
                                          <p:spTgt spid="13314"/>
                                        </p:tgtEl>
                                      </p:cBhvr>
                                    </p:animEffect>
                                    <p:anim calcmode="lin" valueType="num">
                                      <p:cBhvr>
                                        <p:cTn id="18" dur="1000" fill="hold"/>
                                        <p:tgtEl>
                                          <p:spTgt spid="13314"/>
                                        </p:tgtEl>
                                        <p:attrNameLst>
                                          <p:attrName>ppt_x</p:attrName>
                                        </p:attrNameLst>
                                      </p:cBhvr>
                                      <p:tavLst>
                                        <p:tav tm="0">
                                          <p:val>
                                            <p:strVal val="#ppt_x"/>
                                          </p:val>
                                        </p:tav>
                                        <p:tav tm="100000">
                                          <p:val>
                                            <p:strVal val="#ppt_x"/>
                                          </p:val>
                                        </p:tav>
                                      </p:tavLst>
                                    </p:anim>
                                    <p:anim calcmode="lin" valueType="num">
                                      <p:cBhvr>
                                        <p:cTn id="1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315"/>
                                        </p:tgtEl>
                                        <p:attrNameLst>
                                          <p:attrName>style.visibility</p:attrName>
                                        </p:attrNameLst>
                                      </p:cBhvr>
                                      <p:to>
                                        <p:strVal val="visible"/>
                                      </p:to>
                                    </p:set>
                                    <p:animEffect transition="in" filter="fade">
                                      <p:cBhvr>
                                        <p:cTn id="24" dur="1000"/>
                                        <p:tgtEl>
                                          <p:spTgt spid="13315"/>
                                        </p:tgtEl>
                                      </p:cBhvr>
                                    </p:animEffect>
                                    <p:anim calcmode="lin" valueType="num">
                                      <p:cBhvr>
                                        <p:cTn id="25" dur="1000" fill="hold"/>
                                        <p:tgtEl>
                                          <p:spTgt spid="13315"/>
                                        </p:tgtEl>
                                        <p:attrNameLst>
                                          <p:attrName>ppt_x</p:attrName>
                                        </p:attrNameLst>
                                      </p:cBhvr>
                                      <p:tavLst>
                                        <p:tav tm="0">
                                          <p:val>
                                            <p:strVal val="#ppt_x"/>
                                          </p:val>
                                        </p:tav>
                                        <p:tav tm="100000">
                                          <p:val>
                                            <p:strVal val="#ppt_x"/>
                                          </p:val>
                                        </p:tav>
                                      </p:tavLst>
                                    </p:anim>
                                    <p:anim calcmode="lin" valueType="num">
                                      <p:cBhvr>
                                        <p:cTn id="26"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5649" y="624110"/>
            <a:ext cx="9748964" cy="1280890"/>
          </a:xfrm>
        </p:spPr>
        <p:txBody>
          <a:bodyPr/>
          <a:lstStyle/>
          <a:p>
            <a:r>
              <a:rPr lang="es-CO" dirty="0"/>
              <a:t>Importaciones por Medio de Transporte</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1" y="2584601"/>
            <a:ext cx="5979856" cy="2572615"/>
          </a:xfrm>
        </p:spPr>
      </p:pic>
      <p:pic>
        <p:nvPicPr>
          <p:cNvPr id="14338" name="Gráfico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12" y="1264555"/>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Gráfico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513" y="4098925"/>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679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1000"/>
                                        <p:tgtEl>
                                          <p:spTgt spid="14338"/>
                                        </p:tgtEl>
                                      </p:cBhvr>
                                    </p:animEffect>
                                    <p:anim calcmode="lin" valueType="num">
                                      <p:cBhvr>
                                        <p:cTn id="18" dur="1000" fill="hold"/>
                                        <p:tgtEl>
                                          <p:spTgt spid="14338"/>
                                        </p:tgtEl>
                                        <p:attrNameLst>
                                          <p:attrName>ppt_x</p:attrName>
                                        </p:attrNameLst>
                                      </p:cBhvr>
                                      <p:tavLst>
                                        <p:tav tm="0">
                                          <p:val>
                                            <p:strVal val="#ppt_x"/>
                                          </p:val>
                                        </p:tav>
                                        <p:tav tm="100000">
                                          <p:val>
                                            <p:strVal val="#ppt_x"/>
                                          </p:val>
                                        </p:tav>
                                      </p:tavLst>
                                    </p:anim>
                                    <p:anim calcmode="lin" valueType="num">
                                      <p:cBhvr>
                                        <p:cTn id="1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339"/>
                                        </p:tgtEl>
                                        <p:attrNameLst>
                                          <p:attrName>style.visibility</p:attrName>
                                        </p:attrNameLst>
                                      </p:cBhvr>
                                      <p:to>
                                        <p:strVal val="visible"/>
                                      </p:to>
                                    </p:set>
                                    <p:animEffect transition="in" filter="fade">
                                      <p:cBhvr>
                                        <p:cTn id="24" dur="1000"/>
                                        <p:tgtEl>
                                          <p:spTgt spid="14339"/>
                                        </p:tgtEl>
                                      </p:cBhvr>
                                    </p:animEffect>
                                    <p:anim calcmode="lin" valueType="num">
                                      <p:cBhvr>
                                        <p:cTn id="25" dur="1000" fill="hold"/>
                                        <p:tgtEl>
                                          <p:spTgt spid="14339"/>
                                        </p:tgtEl>
                                        <p:attrNameLst>
                                          <p:attrName>ppt_x</p:attrName>
                                        </p:attrNameLst>
                                      </p:cBhvr>
                                      <p:tavLst>
                                        <p:tav tm="0">
                                          <p:val>
                                            <p:strVal val="#ppt_x"/>
                                          </p:val>
                                        </p:tav>
                                        <p:tav tm="100000">
                                          <p:val>
                                            <p:strVal val="#ppt_x"/>
                                          </p:val>
                                        </p:tav>
                                      </p:tavLst>
                                    </p:anim>
                                    <p:anim calcmode="lin" valueType="num">
                                      <p:cBhvr>
                                        <p:cTn id="26"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0279" y="633254"/>
            <a:ext cx="10306748" cy="1280890"/>
          </a:xfrm>
        </p:spPr>
        <p:txBody>
          <a:bodyPr/>
          <a:lstStyle/>
          <a:p>
            <a:r>
              <a:rPr lang="es-CO" dirty="0"/>
              <a:t>Importaciones por Embarcador más Utilizado</a:t>
            </a:r>
          </a:p>
        </p:txBody>
      </p:sp>
      <p:pic>
        <p:nvPicPr>
          <p:cNvPr id="6" name="Marcador de contenido 5"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39" y="1473231"/>
            <a:ext cx="5678905" cy="5091134"/>
          </a:xfrm>
        </p:spPr>
      </p:pic>
      <p:pic>
        <p:nvPicPr>
          <p:cNvPr id="15362" name="Gráfico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0" y="1380373"/>
            <a:ext cx="4542948" cy="251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Gráfico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7393" y="3973078"/>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60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1000"/>
                                        <p:tgtEl>
                                          <p:spTgt spid="15362"/>
                                        </p:tgtEl>
                                      </p:cBhvr>
                                    </p:animEffect>
                                    <p:anim calcmode="lin" valueType="num">
                                      <p:cBhvr>
                                        <p:cTn id="18" dur="1000" fill="hold"/>
                                        <p:tgtEl>
                                          <p:spTgt spid="15362"/>
                                        </p:tgtEl>
                                        <p:attrNameLst>
                                          <p:attrName>ppt_x</p:attrName>
                                        </p:attrNameLst>
                                      </p:cBhvr>
                                      <p:tavLst>
                                        <p:tav tm="0">
                                          <p:val>
                                            <p:strVal val="#ppt_x"/>
                                          </p:val>
                                        </p:tav>
                                        <p:tav tm="100000">
                                          <p:val>
                                            <p:strVal val="#ppt_x"/>
                                          </p:val>
                                        </p:tav>
                                      </p:tavLst>
                                    </p:anim>
                                    <p:anim calcmode="lin" valueType="num">
                                      <p:cBhvr>
                                        <p:cTn id="1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363"/>
                                        </p:tgtEl>
                                        <p:attrNameLst>
                                          <p:attrName>style.visibility</p:attrName>
                                        </p:attrNameLst>
                                      </p:cBhvr>
                                      <p:to>
                                        <p:strVal val="visible"/>
                                      </p:to>
                                    </p:set>
                                    <p:animEffect transition="in" filter="fade">
                                      <p:cBhvr>
                                        <p:cTn id="24" dur="1000"/>
                                        <p:tgtEl>
                                          <p:spTgt spid="15363"/>
                                        </p:tgtEl>
                                      </p:cBhvr>
                                    </p:animEffect>
                                    <p:anim calcmode="lin" valueType="num">
                                      <p:cBhvr>
                                        <p:cTn id="25" dur="1000" fill="hold"/>
                                        <p:tgtEl>
                                          <p:spTgt spid="15363"/>
                                        </p:tgtEl>
                                        <p:attrNameLst>
                                          <p:attrName>ppt_x</p:attrName>
                                        </p:attrNameLst>
                                      </p:cBhvr>
                                      <p:tavLst>
                                        <p:tav tm="0">
                                          <p:val>
                                            <p:strVal val="#ppt_x"/>
                                          </p:val>
                                        </p:tav>
                                        <p:tav tm="100000">
                                          <p:val>
                                            <p:strVal val="#ppt_x"/>
                                          </p:val>
                                        </p:tav>
                                      </p:tavLst>
                                    </p:anim>
                                    <p:anim calcmode="lin" valueType="num">
                                      <p:cBhvr>
                                        <p:cTn id="26"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6269" y="477806"/>
            <a:ext cx="8911687" cy="1280890"/>
          </a:xfrm>
        </p:spPr>
        <p:txBody>
          <a:bodyPr/>
          <a:lstStyle/>
          <a:p>
            <a:r>
              <a:rPr lang="es-CO" dirty="0"/>
              <a:t>Importaciones por Agente Afianzado</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 y="1145144"/>
            <a:ext cx="7010400" cy="5658532"/>
          </a:xfrm>
        </p:spPr>
      </p:pic>
      <p:pic>
        <p:nvPicPr>
          <p:cNvPr id="16386" name="Gráfico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1264555"/>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Gráfico 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4" y="4023630"/>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626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fade">
                                      <p:cBhvr>
                                        <p:cTn id="17" dur="1000"/>
                                        <p:tgtEl>
                                          <p:spTgt spid="16386"/>
                                        </p:tgtEl>
                                      </p:cBhvr>
                                    </p:animEffect>
                                    <p:anim calcmode="lin" valueType="num">
                                      <p:cBhvr>
                                        <p:cTn id="18" dur="1000" fill="hold"/>
                                        <p:tgtEl>
                                          <p:spTgt spid="16386"/>
                                        </p:tgtEl>
                                        <p:attrNameLst>
                                          <p:attrName>ppt_x</p:attrName>
                                        </p:attrNameLst>
                                      </p:cBhvr>
                                      <p:tavLst>
                                        <p:tav tm="0">
                                          <p:val>
                                            <p:strVal val="#ppt_x"/>
                                          </p:val>
                                        </p:tav>
                                        <p:tav tm="100000">
                                          <p:val>
                                            <p:strVal val="#ppt_x"/>
                                          </p:val>
                                        </p:tav>
                                      </p:tavLst>
                                    </p:anim>
                                    <p:anim calcmode="lin" valueType="num">
                                      <p:cBhvr>
                                        <p:cTn id="1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387"/>
                                        </p:tgtEl>
                                        <p:attrNameLst>
                                          <p:attrName>style.visibility</p:attrName>
                                        </p:attrNameLst>
                                      </p:cBhvr>
                                      <p:to>
                                        <p:strVal val="visible"/>
                                      </p:to>
                                    </p:set>
                                    <p:animEffect transition="in" filter="fade">
                                      <p:cBhvr>
                                        <p:cTn id="24" dur="1000"/>
                                        <p:tgtEl>
                                          <p:spTgt spid="16387"/>
                                        </p:tgtEl>
                                      </p:cBhvr>
                                    </p:animEffect>
                                    <p:anim calcmode="lin" valueType="num">
                                      <p:cBhvr>
                                        <p:cTn id="25" dur="1000" fill="hold"/>
                                        <p:tgtEl>
                                          <p:spTgt spid="16387"/>
                                        </p:tgtEl>
                                        <p:attrNameLst>
                                          <p:attrName>ppt_x</p:attrName>
                                        </p:attrNameLst>
                                      </p:cBhvr>
                                      <p:tavLst>
                                        <p:tav tm="0">
                                          <p:val>
                                            <p:strVal val="#ppt_x"/>
                                          </p:val>
                                        </p:tav>
                                        <p:tav tm="100000">
                                          <p:val>
                                            <p:strVal val="#ppt_x"/>
                                          </p:val>
                                        </p:tav>
                                      </p:tavLst>
                                    </p:anim>
                                    <p:anim calcmode="lin" valueType="num">
                                      <p:cBhvr>
                                        <p:cTn id="26"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6541" y="539552"/>
            <a:ext cx="8911687" cy="1280890"/>
          </a:xfrm>
        </p:spPr>
        <p:txBody>
          <a:bodyPr/>
          <a:lstStyle/>
          <a:p>
            <a:r>
              <a:rPr lang="es-CO" dirty="0"/>
              <a:t>Evoluciones Anuales</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933" y="2101556"/>
            <a:ext cx="4966955" cy="3184261"/>
          </a:xfrm>
        </p:spPr>
      </p:pic>
      <p:pic>
        <p:nvPicPr>
          <p:cNvPr id="17410" name="Gráfico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68" y="890377"/>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Gráfico 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767" y="3949762"/>
            <a:ext cx="45878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803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fade">
                                      <p:cBhvr>
                                        <p:cTn id="17" dur="1000"/>
                                        <p:tgtEl>
                                          <p:spTgt spid="17410"/>
                                        </p:tgtEl>
                                      </p:cBhvr>
                                    </p:animEffect>
                                    <p:anim calcmode="lin" valueType="num">
                                      <p:cBhvr>
                                        <p:cTn id="18" dur="1000" fill="hold"/>
                                        <p:tgtEl>
                                          <p:spTgt spid="17410"/>
                                        </p:tgtEl>
                                        <p:attrNameLst>
                                          <p:attrName>ppt_x</p:attrName>
                                        </p:attrNameLst>
                                      </p:cBhvr>
                                      <p:tavLst>
                                        <p:tav tm="0">
                                          <p:val>
                                            <p:strVal val="#ppt_x"/>
                                          </p:val>
                                        </p:tav>
                                        <p:tav tm="100000">
                                          <p:val>
                                            <p:strVal val="#ppt_x"/>
                                          </p:val>
                                        </p:tav>
                                      </p:tavLst>
                                    </p:anim>
                                    <p:anim calcmode="lin" valueType="num">
                                      <p:cBhvr>
                                        <p:cTn id="1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411"/>
                                        </p:tgtEl>
                                        <p:attrNameLst>
                                          <p:attrName>style.visibility</p:attrName>
                                        </p:attrNameLst>
                                      </p:cBhvr>
                                      <p:to>
                                        <p:strVal val="visible"/>
                                      </p:to>
                                    </p:set>
                                    <p:animEffect transition="in" filter="fade">
                                      <p:cBhvr>
                                        <p:cTn id="24" dur="1000"/>
                                        <p:tgtEl>
                                          <p:spTgt spid="17411"/>
                                        </p:tgtEl>
                                      </p:cBhvr>
                                    </p:animEffect>
                                    <p:anim calcmode="lin" valueType="num">
                                      <p:cBhvr>
                                        <p:cTn id="25" dur="1000" fill="hold"/>
                                        <p:tgtEl>
                                          <p:spTgt spid="17411"/>
                                        </p:tgtEl>
                                        <p:attrNameLst>
                                          <p:attrName>ppt_x</p:attrName>
                                        </p:attrNameLst>
                                      </p:cBhvr>
                                      <p:tavLst>
                                        <p:tav tm="0">
                                          <p:val>
                                            <p:strVal val="#ppt_x"/>
                                          </p:val>
                                        </p:tav>
                                        <p:tav tm="100000">
                                          <p:val>
                                            <p:strVal val="#ppt_x"/>
                                          </p:val>
                                        </p:tav>
                                      </p:tavLst>
                                    </p:anim>
                                    <p:anim calcmode="lin" valueType="num">
                                      <p:cBhvr>
                                        <p:cTn id="26"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Discusión </a:t>
            </a:r>
            <a:endParaRPr lang="es-CO" dirty="0"/>
          </a:p>
        </p:txBody>
      </p:sp>
      <p:sp>
        <p:nvSpPr>
          <p:cNvPr id="3" name="Marcador de contenido 2"/>
          <p:cNvSpPr>
            <a:spLocks noGrp="1"/>
          </p:cNvSpPr>
          <p:nvPr>
            <p:ph idx="1"/>
          </p:nvPr>
        </p:nvSpPr>
        <p:spPr/>
        <p:txBody>
          <a:bodyPr/>
          <a:lstStyle/>
          <a:p>
            <a:endParaRPr lang="es-CO"/>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447784"/>
            <a:ext cx="7694176" cy="514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573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80821" y="142847"/>
            <a:ext cx="3631412" cy="819680"/>
          </a:xfrm>
        </p:spPr>
        <p:txBody>
          <a:bodyPr>
            <a:normAutofit/>
          </a:bodyPr>
          <a:lstStyle/>
          <a:p>
            <a:r>
              <a:rPr lang="es-CO" sz="4000" dirty="0" smtClean="0"/>
              <a:t>Conclusiones</a:t>
            </a:r>
            <a:endParaRPr lang="es-CO" sz="4000" dirty="0"/>
          </a:p>
        </p:txBody>
      </p:sp>
      <p:sp>
        <p:nvSpPr>
          <p:cNvPr id="3" name="Marcador de contenido 2"/>
          <p:cNvSpPr>
            <a:spLocks noGrp="1"/>
          </p:cNvSpPr>
          <p:nvPr>
            <p:ph idx="1"/>
          </p:nvPr>
        </p:nvSpPr>
        <p:spPr>
          <a:xfrm>
            <a:off x="1447396" y="2827581"/>
            <a:ext cx="8540395" cy="1278075"/>
          </a:xfrm>
        </p:spPr>
        <p:txBody>
          <a:bodyPr>
            <a:normAutofit lnSpcReduction="10000"/>
          </a:bodyPr>
          <a:lstStyle/>
          <a:p>
            <a:pPr algn="just"/>
            <a:r>
              <a:rPr lang="es-CO" sz="2100" b="1" dirty="0" smtClean="0"/>
              <a:t>El </a:t>
            </a:r>
            <a:r>
              <a:rPr lang="es-CO" sz="2100" b="1" dirty="0"/>
              <a:t>comercio internacional de este sector, de acuerdo con la investigación realizada basa su gran porcentaje en la importación de vehículos de diferentes tipos y para diferentes usos</a:t>
            </a:r>
            <a:r>
              <a:rPr lang="es-CO" sz="2100" b="1" dirty="0" smtClean="0"/>
              <a:t>.</a:t>
            </a:r>
            <a:endParaRPr lang="es-CO" sz="2100" b="1" dirty="0"/>
          </a:p>
        </p:txBody>
      </p:sp>
      <p:pic>
        <p:nvPicPr>
          <p:cNvPr id="5" name="Imagen 4"/>
          <p:cNvPicPr>
            <a:picLocks noChangeAspect="1"/>
          </p:cNvPicPr>
          <p:nvPr/>
        </p:nvPicPr>
        <p:blipFill>
          <a:blip r:embed="rId2"/>
          <a:stretch>
            <a:fillRect/>
          </a:stretch>
        </p:blipFill>
        <p:spPr>
          <a:xfrm>
            <a:off x="537750" y="414586"/>
            <a:ext cx="3202145" cy="1546547"/>
          </a:xfrm>
          <a:prstGeom prst="rect">
            <a:avLst/>
          </a:prstGeom>
          <a:ln>
            <a:noFill/>
          </a:ln>
          <a:effectLst>
            <a:softEdge rad="112500"/>
          </a:effectLst>
        </p:spPr>
      </p:pic>
      <p:sp>
        <p:nvSpPr>
          <p:cNvPr id="7" name="Rectángulo 6"/>
          <p:cNvSpPr/>
          <p:nvPr/>
        </p:nvSpPr>
        <p:spPr>
          <a:xfrm>
            <a:off x="1534213" y="2386781"/>
            <a:ext cx="8366760" cy="2585323"/>
          </a:xfrm>
          <a:prstGeom prst="rect">
            <a:avLst/>
          </a:prstGeom>
        </p:spPr>
        <p:txBody>
          <a:bodyPr wrap="square">
            <a:spAutoFit/>
          </a:bodyPr>
          <a:lstStyle/>
          <a:p>
            <a:pPr marL="285750" indent="-285750" algn="just">
              <a:buFont typeface="Wingdings" panose="05000000000000000000" pitchFamily="2" charset="2"/>
              <a:buChar char="Ø"/>
            </a:pPr>
            <a:r>
              <a:rPr lang="es-CO" b="1" dirty="0"/>
              <a:t>En referencia a la subpartida arancelaria 9805.00.00.00, clasificada para las importaciones de este tipo de bienes, se puede mencionar que por facilidad dentro del proceso de despacho estaría bien aplicada, pero si se hace referencia al aspecto estadístico y de análisis se dificulta mucho ya que no se puede obtener una estadística específica. Se puede visualizar que se importa todo tipo de bienes bajo la misma subpartida, lo que no permite determinar la necesidad real de este sector, sobre que bienes específicos son los que requieren las personas con capacidades especiales</a:t>
            </a:r>
            <a:r>
              <a:rPr lang="es-CO" b="1" dirty="0" smtClean="0"/>
              <a:t>.</a:t>
            </a:r>
            <a:endParaRPr lang="es-CO" b="1" dirty="0"/>
          </a:p>
        </p:txBody>
      </p:sp>
      <p:sp>
        <p:nvSpPr>
          <p:cNvPr id="8" name="Rectángulo 7"/>
          <p:cNvSpPr/>
          <p:nvPr/>
        </p:nvSpPr>
        <p:spPr>
          <a:xfrm>
            <a:off x="1835731" y="2386781"/>
            <a:ext cx="8065242" cy="923330"/>
          </a:xfrm>
          <a:prstGeom prst="rect">
            <a:avLst/>
          </a:prstGeom>
        </p:spPr>
        <p:txBody>
          <a:bodyPr wrap="square">
            <a:spAutoFit/>
          </a:bodyPr>
          <a:lstStyle/>
          <a:p>
            <a:pPr marL="285750" indent="-285750" algn="just">
              <a:buFont typeface="Wingdings" panose="05000000000000000000" pitchFamily="2" charset="2"/>
              <a:buChar char="Ø"/>
            </a:pPr>
            <a:r>
              <a:rPr lang="es-CO" b="1" dirty="0"/>
              <a:t>Se determina que la mayor parte de importaciones son realizadas por personas naturales y no por asociaciones relacionadas a este sector</a:t>
            </a:r>
            <a:r>
              <a:rPr lang="es-CO" b="1" dirty="0" smtClean="0"/>
              <a:t>.</a:t>
            </a:r>
            <a:endParaRPr lang="es-CO" b="1" dirty="0"/>
          </a:p>
        </p:txBody>
      </p:sp>
      <p:sp>
        <p:nvSpPr>
          <p:cNvPr id="9" name="Rectángulo 8"/>
          <p:cNvSpPr/>
          <p:nvPr/>
        </p:nvSpPr>
        <p:spPr>
          <a:xfrm>
            <a:off x="1835731" y="2690336"/>
            <a:ext cx="8065242" cy="1200329"/>
          </a:xfrm>
          <a:prstGeom prst="rect">
            <a:avLst/>
          </a:prstGeom>
        </p:spPr>
        <p:txBody>
          <a:bodyPr wrap="square">
            <a:spAutoFit/>
          </a:bodyPr>
          <a:lstStyle/>
          <a:p>
            <a:pPr marL="285750" indent="-285750" algn="just">
              <a:buFont typeface="Wingdings" panose="05000000000000000000" pitchFamily="2" charset="2"/>
              <a:buChar char="Ø"/>
            </a:pPr>
            <a:r>
              <a:rPr lang="es-CO" b="1" dirty="0"/>
              <a:t>La normativa aplicada por parte del SENAE como del CONADIS, es una normativa muy simple, donde se aprecia que verdaderamente al realizar el Comercio Internacional de bienes para discapacitados, no se ve una verdadera inclusión para el sector.</a:t>
            </a:r>
            <a:endParaRPr lang="es-CO" b="1" dirty="0"/>
          </a:p>
        </p:txBody>
      </p:sp>
    </p:spTree>
    <p:extLst>
      <p:ext uri="{BB962C8B-B14F-4D97-AF65-F5344CB8AC3E}">
        <p14:creationId xmlns:p14="http://schemas.microsoft.com/office/powerpoint/2010/main" val="151652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7" grpId="0"/>
      <p:bldP spid="7" grpId="1"/>
      <p:bldP spid="8" grpId="0"/>
      <p:bldP spid="8"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3502" y="351394"/>
            <a:ext cx="8911687" cy="1280890"/>
          </a:xfrm>
        </p:spPr>
        <p:txBody>
          <a:bodyPr/>
          <a:lstStyle/>
          <a:p>
            <a:r>
              <a:rPr lang="es-CO" dirty="0" smtClean="0"/>
              <a:t>Planteamiento del Problema</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280103"/>
              </p:ext>
            </p:extLst>
          </p:nvPr>
        </p:nvGraphicFramePr>
        <p:xfrm>
          <a:off x="1026694" y="1203158"/>
          <a:ext cx="11165305" cy="565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5421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5262" y="223057"/>
            <a:ext cx="4465601" cy="739469"/>
          </a:xfrm>
        </p:spPr>
        <p:txBody>
          <a:bodyPr/>
          <a:lstStyle/>
          <a:p>
            <a:r>
              <a:rPr lang="es-CO" dirty="0" smtClean="0"/>
              <a:t>Recomendaciones</a:t>
            </a:r>
            <a:endParaRPr lang="es-CO" dirty="0"/>
          </a:p>
        </p:txBody>
      </p:sp>
      <p:sp>
        <p:nvSpPr>
          <p:cNvPr id="4" name="Marcador de contenido 3"/>
          <p:cNvSpPr>
            <a:spLocks noGrp="1"/>
          </p:cNvSpPr>
          <p:nvPr>
            <p:ph idx="1"/>
          </p:nvPr>
        </p:nvSpPr>
        <p:spPr>
          <a:xfrm>
            <a:off x="1412828" y="2773038"/>
            <a:ext cx="9175924" cy="1899546"/>
          </a:xfrm>
        </p:spPr>
        <p:txBody>
          <a:bodyPr>
            <a:noAutofit/>
          </a:bodyPr>
          <a:lstStyle/>
          <a:p>
            <a:pPr algn="just"/>
            <a:r>
              <a:rPr lang="es-CO" b="1" dirty="0" smtClean="0"/>
              <a:t>Si </a:t>
            </a:r>
            <a:r>
              <a:rPr lang="es-CO" b="1" dirty="0"/>
              <a:t>bien es cierto que los vehículos son bienes que facilitarán la movilidad de este tipo de personas, se recomienda que el estado incentive la importación de otros tipos de bienes; ya que el mayor porcentaje de personas con capacidades especiales no están en la capacidad de obtener un vehículo, teniendo otro tipo de necesidades básicas que mejorarán el día a día de las personas con discapacidad</a:t>
            </a:r>
            <a:r>
              <a:rPr lang="es-CO" b="1" dirty="0" smtClean="0"/>
              <a:t>.</a:t>
            </a:r>
            <a:endParaRPr lang="es-CO" b="1" dirty="0"/>
          </a:p>
        </p:txBody>
      </p:sp>
      <p:pic>
        <p:nvPicPr>
          <p:cNvPr id="5" name="Imagen 4"/>
          <p:cNvPicPr>
            <a:picLocks noChangeAspect="1"/>
          </p:cNvPicPr>
          <p:nvPr/>
        </p:nvPicPr>
        <p:blipFill rotWithShape="1">
          <a:blip r:embed="rId2"/>
          <a:srcRect l="21834" t="7160" r="20110" b="11567"/>
          <a:stretch/>
        </p:blipFill>
        <p:spPr>
          <a:xfrm>
            <a:off x="9235440" y="594912"/>
            <a:ext cx="2151780" cy="1768295"/>
          </a:xfrm>
          <a:prstGeom prst="rect">
            <a:avLst/>
          </a:prstGeom>
          <a:ln>
            <a:noFill/>
          </a:ln>
          <a:effectLst>
            <a:softEdge rad="112500"/>
          </a:effectLst>
        </p:spPr>
      </p:pic>
      <p:sp>
        <p:nvSpPr>
          <p:cNvPr id="6" name="Rectángulo 5"/>
          <p:cNvSpPr/>
          <p:nvPr/>
        </p:nvSpPr>
        <p:spPr>
          <a:xfrm>
            <a:off x="1512610" y="2773038"/>
            <a:ext cx="9076142" cy="2585323"/>
          </a:xfrm>
          <a:prstGeom prst="rect">
            <a:avLst/>
          </a:prstGeom>
        </p:spPr>
        <p:txBody>
          <a:bodyPr wrap="square">
            <a:spAutoFit/>
          </a:bodyPr>
          <a:lstStyle/>
          <a:p>
            <a:pPr marL="285750" indent="-285750" algn="just">
              <a:buFont typeface="Wingdings" panose="05000000000000000000" pitchFamily="2" charset="2"/>
              <a:buChar char="Ø"/>
            </a:pPr>
            <a:r>
              <a:rPr lang="es-CO" b="1" dirty="0"/>
              <a:t>Para tener estadísticas más reales sobre productos específicos se recomienda que la subpartida aplicada para la importación de este tipo de bienes se pueda diferenciar por medio de códigos suplementarios específicos, ya que actualmente solo se aplica para vehículos, pero también debería ser aplicado para los otros tipos de bienes, tomando en cuenta los diferentes tipos de discapacidad que existe. O a la vez se pueden tener subpartidas específicas controladas por los códigos suplementarios correspondientes donde se diferencie que determinado bien es importado para este sector</a:t>
            </a:r>
            <a:r>
              <a:rPr lang="es-CO" b="1" dirty="0" smtClean="0"/>
              <a:t>.</a:t>
            </a:r>
            <a:endParaRPr lang="es-CO" b="1" dirty="0"/>
          </a:p>
        </p:txBody>
      </p:sp>
      <p:sp>
        <p:nvSpPr>
          <p:cNvPr id="7" name="Rectángulo 6"/>
          <p:cNvSpPr/>
          <p:nvPr/>
        </p:nvSpPr>
        <p:spPr>
          <a:xfrm>
            <a:off x="1512610" y="2773038"/>
            <a:ext cx="8966414" cy="923330"/>
          </a:xfrm>
          <a:prstGeom prst="rect">
            <a:avLst/>
          </a:prstGeom>
        </p:spPr>
        <p:txBody>
          <a:bodyPr wrap="square">
            <a:spAutoFit/>
          </a:bodyPr>
          <a:lstStyle/>
          <a:p>
            <a:pPr marL="285750" indent="-285750" algn="just">
              <a:buFont typeface="Wingdings" panose="05000000000000000000" pitchFamily="2" charset="2"/>
              <a:buChar char="Ø"/>
            </a:pPr>
            <a:r>
              <a:rPr lang="es-CO" b="1" dirty="0"/>
              <a:t>Las importaciones de este tipo de bienes deberían ser realizadas por las diferentes asociaciones de personas con discapacidad, las mismas que conocen la verdadera realidad y necesidad de este sector</a:t>
            </a:r>
            <a:r>
              <a:rPr lang="es-CO" b="1" dirty="0" smtClean="0"/>
              <a:t>.</a:t>
            </a:r>
            <a:endParaRPr lang="es-CO" b="1" dirty="0"/>
          </a:p>
        </p:txBody>
      </p:sp>
      <p:sp>
        <p:nvSpPr>
          <p:cNvPr id="8" name="Rectángulo 7"/>
          <p:cNvSpPr/>
          <p:nvPr/>
        </p:nvSpPr>
        <p:spPr>
          <a:xfrm>
            <a:off x="1547782" y="2773037"/>
            <a:ext cx="8931242" cy="1754326"/>
          </a:xfrm>
          <a:prstGeom prst="rect">
            <a:avLst/>
          </a:prstGeom>
        </p:spPr>
        <p:txBody>
          <a:bodyPr wrap="square">
            <a:spAutoFit/>
          </a:bodyPr>
          <a:lstStyle/>
          <a:p>
            <a:pPr marL="285750" indent="-285750" algn="just">
              <a:buFont typeface="Wingdings" panose="05000000000000000000" pitchFamily="2" charset="2"/>
              <a:buChar char="Ø"/>
            </a:pPr>
            <a:r>
              <a:rPr lang="es-CO" b="1" dirty="0"/>
              <a:t>La normativa aplicada debe ser un instrumento facilitador para que las personas o asociaciones de personas con discapacidad puedan realizar todos sus procesos con facilidad y sin ningún inconveniente. Y principalmente de una manera gratuita. Se debe contemplar en la ley que este tipo de importaciones no se debería cobrar ningún valor, incluido el honorario de agente de aduna.</a:t>
            </a:r>
            <a:endParaRPr lang="es-CO" b="1" dirty="0"/>
          </a:p>
        </p:txBody>
      </p:sp>
    </p:spTree>
    <p:extLst>
      <p:ext uri="{BB962C8B-B14F-4D97-AF65-F5344CB8AC3E}">
        <p14:creationId xmlns:p14="http://schemas.microsoft.com/office/powerpoint/2010/main" val="2385315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4" grpId="1" build="p"/>
      <p:bldP spid="6" grpId="0"/>
      <p:bldP spid="6" grpId="1"/>
      <p:bldP spid="7" grpId="0"/>
      <p:bldP spid="7" grpId="1"/>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397" cy="6858000"/>
          </a:xfrm>
          <a:prstGeom prst="rect">
            <a:avLst/>
          </a:prstGeom>
        </p:spPr>
      </p:pic>
      <p:sp>
        <p:nvSpPr>
          <p:cNvPr id="6" name="Rectángulo 5"/>
          <p:cNvSpPr/>
          <p:nvPr/>
        </p:nvSpPr>
        <p:spPr>
          <a:xfrm>
            <a:off x="1785813" y="3224474"/>
            <a:ext cx="8613769" cy="2585323"/>
          </a:xfrm>
          <a:prstGeom prst="rect">
            <a:avLst/>
          </a:prstGeom>
          <a:noFill/>
        </p:spPr>
        <p:txBody>
          <a:bodyPr wrap="none" lIns="91440" tIns="45720" rIns="91440" bIns="45720">
            <a:spAutoFit/>
          </a:bodyPr>
          <a:lstStyle/>
          <a:p>
            <a:pPr algn="ctr"/>
            <a:r>
              <a:rPr lang="es-EC" sz="5400" b="1"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Helvetica LT Std Cond" panose="020B0506020202030204" pitchFamily="34" charset="0"/>
              </a:rPr>
              <a:t>MUCHAS GRACIAS</a:t>
            </a:r>
          </a:p>
          <a:p>
            <a:pPr algn="ctr"/>
            <a:endParaRPr lang="es-EC" sz="5400" b="1"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Helvetica LT Std Cond" panose="020B0506020202030204" pitchFamily="34" charset="0"/>
            </a:endParaRPr>
          </a:p>
          <a:p>
            <a:pPr algn="ctr"/>
            <a:r>
              <a:rPr lang="es-EC" sz="5400" b="1"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Helvetica LT Std Cond" panose="020B0506020202030204" pitchFamily="34" charset="0"/>
              </a:rPr>
              <a:t>POR LA ATENCIÓN PRESTADA</a:t>
            </a:r>
            <a:endParaRPr lang="es-CO" sz="54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2455439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Objetivo General</a:t>
            </a:r>
            <a:endParaRPr lang="es-CO" dirty="0"/>
          </a:p>
        </p:txBody>
      </p:sp>
      <p:sp>
        <p:nvSpPr>
          <p:cNvPr id="3" name="Marcador de contenido 2"/>
          <p:cNvSpPr>
            <a:spLocks noGrp="1"/>
          </p:cNvSpPr>
          <p:nvPr>
            <p:ph idx="1"/>
          </p:nvPr>
        </p:nvSpPr>
        <p:spPr>
          <a:xfrm>
            <a:off x="3673642" y="2133599"/>
            <a:ext cx="8261684" cy="3513222"/>
          </a:xfrm>
          <a:solidFill>
            <a:srgbClr val="CDEDBD"/>
          </a:solidFill>
        </p:spPr>
        <p:style>
          <a:lnRef idx="1">
            <a:schemeClr val="accent2"/>
          </a:lnRef>
          <a:fillRef idx="2">
            <a:schemeClr val="accent2"/>
          </a:fillRef>
          <a:effectRef idx="1">
            <a:schemeClr val="accent2"/>
          </a:effectRef>
          <a:fontRef idx="minor">
            <a:schemeClr val="dk1"/>
          </a:fontRef>
        </p:style>
        <p:txBody>
          <a:bodyPr>
            <a:noAutofit/>
          </a:bodyPr>
          <a:lstStyle/>
          <a:p>
            <a:pPr marL="0" indent="0" algn="just">
              <a:buNone/>
            </a:pPr>
            <a:r>
              <a:rPr lang="es-EC" sz="3600" dirty="0" smtClean="0"/>
              <a:t>Analizar el Comercio Internacional de Bienes para Uso de Discapacitados, en relación a la influencia de importaciones que tiene la subpartida 9805.00.00.00 dentro del mercado ecuatoriano</a:t>
            </a:r>
            <a:r>
              <a:rPr lang="es-EC" sz="3200" dirty="0" smtClean="0"/>
              <a:t>.</a:t>
            </a:r>
            <a:endParaRPr lang="es-CO" sz="3200" dirty="0"/>
          </a:p>
        </p:txBody>
      </p:sp>
      <p:pic>
        <p:nvPicPr>
          <p:cNvPr id="6" name="Imagen 5"/>
          <p:cNvPicPr>
            <a:picLocks noChangeAspect="1"/>
          </p:cNvPicPr>
          <p:nvPr/>
        </p:nvPicPr>
        <p:blipFill>
          <a:blip r:embed="rId2"/>
          <a:stretch>
            <a:fillRect/>
          </a:stretch>
        </p:blipFill>
        <p:spPr>
          <a:xfrm>
            <a:off x="682791" y="1905000"/>
            <a:ext cx="2766261" cy="3980342"/>
          </a:xfrm>
          <a:prstGeom prst="rect">
            <a:avLst/>
          </a:prstGeom>
          <a:ln>
            <a:noFill/>
          </a:ln>
          <a:effectLst>
            <a:softEdge rad="112500"/>
          </a:effectLst>
        </p:spPr>
      </p:pic>
    </p:spTree>
    <p:extLst>
      <p:ext uri="{BB962C8B-B14F-4D97-AF65-F5344CB8AC3E}">
        <p14:creationId xmlns:p14="http://schemas.microsoft.com/office/powerpoint/2010/main" val="21518127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21059112">
            <a:off x="248151" y="1599699"/>
            <a:ext cx="2647950" cy="1733550"/>
          </a:xfrm>
          <a:prstGeom prst="rect">
            <a:avLst/>
          </a:prstGeom>
          <a:ln>
            <a:noFill/>
          </a:ln>
          <a:effectLst>
            <a:softEdge rad="112500"/>
          </a:effectLst>
        </p:spPr>
      </p:pic>
      <p:sp>
        <p:nvSpPr>
          <p:cNvPr id="2" name="Título 1"/>
          <p:cNvSpPr>
            <a:spLocks noGrp="1"/>
          </p:cNvSpPr>
          <p:nvPr>
            <p:ph type="title"/>
          </p:nvPr>
        </p:nvSpPr>
        <p:spPr/>
        <p:txBody>
          <a:bodyPr/>
          <a:lstStyle/>
          <a:p>
            <a:r>
              <a:rPr lang="es-CO" dirty="0" smtClean="0"/>
              <a:t>Objetivos Específicos</a:t>
            </a:r>
            <a:endParaRPr lang="es-CO" dirty="0"/>
          </a:p>
        </p:txBody>
      </p:sp>
      <p:sp>
        <p:nvSpPr>
          <p:cNvPr id="3" name="Marcador de contenido 2"/>
          <p:cNvSpPr>
            <a:spLocks noGrp="1"/>
          </p:cNvSpPr>
          <p:nvPr>
            <p:ph idx="1"/>
          </p:nvPr>
        </p:nvSpPr>
        <p:spPr>
          <a:xfrm>
            <a:off x="2407350" y="1402952"/>
            <a:ext cx="9705474" cy="5141495"/>
          </a:xfrm>
          <a:solidFill>
            <a:srgbClr val="DDF1E1"/>
          </a:solidFill>
        </p:spPr>
        <p:style>
          <a:lnRef idx="1">
            <a:schemeClr val="accent4"/>
          </a:lnRef>
          <a:fillRef idx="2">
            <a:schemeClr val="accent4"/>
          </a:fillRef>
          <a:effectRef idx="1">
            <a:schemeClr val="accent4"/>
          </a:effectRef>
          <a:fontRef idx="minor">
            <a:schemeClr val="dk1"/>
          </a:fontRef>
        </p:style>
        <p:txBody>
          <a:bodyPr>
            <a:normAutofit fontScale="92500"/>
          </a:bodyPr>
          <a:lstStyle/>
          <a:p>
            <a:pPr lvl="0"/>
            <a:r>
              <a:rPr lang="es-EC" sz="2300" dirty="0"/>
              <a:t>Desarrollar el marco teórico, referencial y conceptual que sirva de soporte en la investigación.</a:t>
            </a:r>
            <a:endParaRPr lang="es-CO" sz="2300" dirty="0"/>
          </a:p>
          <a:p>
            <a:pPr marL="0" indent="0">
              <a:buNone/>
            </a:pPr>
            <a:endParaRPr lang="es-CO" sz="2300" dirty="0"/>
          </a:p>
          <a:p>
            <a:pPr lvl="0"/>
            <a:r>
              <a:rPr lang="es-EC" sz="2300" dirty="0"/>
              <a:t>Realizar el diseño del esquema metodológico a fin de identificar el camino a seguir, sus instrumentos y mecanismos de análisis.</a:t>
            </a:r>
            <a:endParaRPr lang="es-CO" sz="2300" dirty="0"/>
          </a:p>
          <a:p>
            <a:pPr marL="0" indent="0">
              <a:buNone/>
            </a:pPr>
            <a:r>
              <a:rPr lang="es-EC" sz="2300" dirty="0"/>
              <a:t> </a:t>
            </a:r>
            <a:endParaRPr lang="es-CO" sz="2300" dirty="0"/>
          </a:p>
          <a:p>
            <a:pPr lvl="0"/>
            <a:r>
              <a:rPr lang="es-EC" sz="2300" dirty="0"/>
              <a:t>Estudiar todo lo referente al Comercio Internacional de Bienes para Personas con Capacidades Especiales (PCCE), segmentado por importadores, país de procedencia, agente afianzado, aduanas, país de origen, régimen.</a:t>
            </a:r>
            <a:endParaRPr lang="es-CO" sz="2300" dirty="0"/>
          </a:p>
          <a:p>
            <a:pPr marL="0" indent="0">
              <a:buNone/>
            </a:pPr>
            <a:r>
              <a:rPr lang="es-EC" sz="2300" dirty="0"/>
              <a:t> </a:t>
            </a:r>
            <a:endParaRPr lang="es-CO" sz="2300" dirty="0"/>
          </a:p>
          <a:p>
            <a:pPr lvl="0"/>
            <a:r>
              <a:rPr lang="es-EC" sz="2300" dirty="0"/>
              <a:t>Plantear líneas de discusión, que permitan llegar a soluciones y conclusiones favorables dentro del contexto u objeto de estudio.</a:t>
            </a:r>
            <a:endParaRPr lang="es-CO" sz="2300" dirty="0"/>
          </a:p>
          <a:p>
            <a:endParaRPr lang="es-CO" dirty="0"/>
          </a:p>
        </p:txBody>
      </p:sp>
    </p:spTree>
    <p:extLst>
      <p:ext uri="{BB962C8B-B14F-4D97-AF65-F5344CB8AC3E}">
        <p14:creationId xmlns:p14="http://schemas.microsoft.com/office/powerpoint/2010/main" val="721012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8797" y="569246"/>
            <a:ext cx="8911687" cy="1280890"/>
          </a:xfrm>
        </p:spPr>
        <p:txBody>
          <a:bodyPr/>
          <a:lstStyle/>
          <a:p>
            <a:r>
              <a:rPr lang="es-CO" dirty="0" smtClean="0"/>
              <a:t>Teoría del Comercio Internacional</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86813957"/>
              </p:ext>
            </p:extLst>
          </p:nvPr>
        </p:nvGraphicFramePr>
        <p:xfrm>
          <a:off x="466344" y="1316736"/>
          <a:ext cx="1147572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comercio internacion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2639" y="209083"/>
            <a:ext cx="1912747" cy="1341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70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6037" y="588986"/>
            <a:ext cx="8911687" cy="1280890"/>
          </a:xfrm>
        </p:spPr>
        <p:txBody>
          <a:bodyPr/>
          <a:lstStyle/>
          <a:p>
            <a:r>
              <a:rPr lang="es-CO" dirty="0" smtClean="0"/>
              <a:t>Inteligencia de Negocios</a:t>
            </a:r>
            <a:endParaRPr lang="es-CO" dirty="0"/>
          </a:p>
        </p:txBody>
      </p:sp>
      <p:sp>
        <p:nvSpPr>
          <p:cNvPr id="4" name="Marcador de contenido 2"/>
          <p:cNvSpPr txBox="1">
            <a:spLocks/>
          </p:cNvSpPr>
          <p:nvPr/>
        </p:nvSpPr>
        <p:spPr>
          <a:xfrm>
            <a:off x="7529086" y="3218174"/>
            <a:ext cx="4149565" cy="1598196"/>
          </a:xfrm>
          <a:prstGeom prst="rect">
            <a:avLst/>
          </a:prstGeom>
          <a:solidFill>
            <a:srgbClr val="489A56"/>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CO" sz="2400" dirty="0" smtClean="0">
                <a:solidFill>
                  <a:schemeClr val="tx1"/>
                </a:solidFill>
              </a:rPr>
              <a:t>Generación de escenarios, pronósticos, reportes que faciliten la toma de decisiones.</a:t>
            </a:r>
            <a:endParaRPr lang="es-CO" sz="2400" dirty="0">
              <a:solidFill>
                <a:schemeClr val="tx1"/>
              </a:solidFill>
            </a:endParaRPr>
          </a:p>
        </p:txBody>
      </p:sp>
      <p:sp>
        <p:nvSpPr>
          <p:cNvPr id="5" name="Marcador de contenido 2"/>
          <p:cNvSpPr txBox="1">
            <a:spLocks/>
          </p:cNvSpPr>
          <p:nvPr/>
        </p:nvSpPr>
        <p:spPr>
          <a:xfrm>
            <a:off x="1266771" y="1431757"/>
            <a:ext cx="3716428" cy="1680412"/>
          </a:xfrm>
          <a:prstGeom prst="rect">
            <a:avLst/>
          </a:prstGeom>
          <a:solidFill>
            <a:srgbClr val="8BB656"/>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CO" sz="2400" dirty="0" smtClean="0">
                <a:solidFill>
                  <a:schemeClr val="tx1"/>
                </a:solidFill>
              </a:rPr>
              <a:t>Identificación de factores y elementos claves del ámbito en estudio</a:t>
            </a:r>
            <a:endParaRPr lang="es-CO" sz="2400" dirty="0">
              <a:solidFill>
                <a:schemeClr val="tx1"/>
              </a:solidFill>
            </a:endParaRP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29088" y="1431757"/>
            <a:ext cx="3477989"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54718" y="3304262"/>
            <a:ext cx="2740533" cy="1500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http://lineofsightnet.com/es/images/stories/bi1.jpg"/>
          <p:cNvPicPr>
            <a:picLocks noChangeAspect="1" noChangeArrowheads="1"/>
          </p:cNvPicPr>
          <p:nvPr/>
        </p:nvPicPr>
        <p:blipFill rotWithShape="1">
          <a:blip r:embed="rId4">
            <a:extLst>
              <a:ext uri="{28A0092B-C50C-407E-A947-70E740481C1C}">
                <a14:useLocalDpi xmlns:a14="http://schemas.microsoft.com/office/drawing/2010/main" val="0"/>
              </a:ext>
            </a:extLst>
          </a:blip>
          <a:srcRect l="10256" t="4705" b="8188"/>
          <a:stretch/>
        </p:blipFill>
        <p:spPr bwMode="auto">
          <a:xfrm>
            <a:off x="7668517" y="4902723"/>
            <a:ext cx="3199129" cy="1738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Marcador de contenido 8"/>
          <p:cNvSpPr>
            <a:spLocks noGrp="1"/>
          </p:cNvSpPr>
          <p:nvPr>
            <p:ph idx="1"/>
          </p:nvPr>
        </p:nvSpPr>
        <p:spPr/>
        <p:txBody>
          <a:bodyPr/>
          <a:lstStyle/>
          <a:p>
            <a:endParaRPr lang="es-CO"/>
          </a:p>
        </p:txBody>
      </p:sp>
      <p:sp>
        <p:nvSpPr>
          <p:cNvPr id="10" name="Rectángulo 9"/>
          <p:cNvSpPr/>
          <p:nvPr/>
        </p:nvSpPr>
        <p:spPr>
          <a:xfrm>
            <a:off x="1266771" y="5400850"/>
            <a:ext cx="3716428" cy="1200329"/>
          </a:xfrm>
          <a:prstGeom prst="rect">
            <a:avLst/>
          </a:prstGeom>
          <a:solidFill>
            <a:srgbClr val="0DAB76"/>
          </a:solidFill>
        </p:spPr>
        <p:txBody>
          <a:bodyPr wrap="square">
            <a:spAutoFit/>
          </a:bodyPr>
          <a:lstStyle/>
          <a:p>
            <a:pPr algn="just"/>
            <a:r>
              <a:rPr lang="es-CO" sz="2400" dirty="0"/>
              <a:t>Inteligencia de Negocio, manejo y análisis de datos.</a:t>
            </a:r>
            <a:endParaRPr lang="es-CO" sz="2400" dirty="0"/>
          </a:p>
        </p:txBody>
      </p:sp>
    </p:spTree>
    <p:extLst>
      <p:ext uri="{BB962C8B-B14F-4D97-AF65-F5344CB8AC3E}">
        <p14:creationId xmlns:p14="http://schemas.microsoft.com/office/powerpoint/2010/main" val="2846361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6"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80">
                                          <p:stCondLst>
                                            <p:cond delay="0"/>
                                          </p:stCondLst>
                                        </p:cTn>
                                        <p:tgtEl>
                                          <p:spTgt spid="4"/>
                                        </p:tgtEl>
                                      </p:cBhvr>
                                    </p:animEffect>
                                    <p:anim calcmode="lin" valueType="num">
                                      <p:cBhvr>
                                        <p:cTn id="4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1" dur="26">
                                          <p:stCondLst>
                                            <p:cond delay="650"/>
                                          </p:stCondLst>
                                        </p:cTn>
                                        <p:tgtEl>
                                          <p:spTgt spid="4"/>
                                        </p:tgtEl>
                                      </p:cBhvr>
                                      <p:to x="100000" y="60000"/>
                                    </p:animScale>
                                    <p:animScale>
                                      <p:cBhvr>
                                        <p:cTn id="52" dur="166" decel="50000">
                                          <p:stCondLst>
                                            <p:cond delay="676"/>
                                          </p:stCondLst>
                                        </p:cTn>
                                        <p:tgtEl>
                                          <p:spTgt spid="4"/>
                                        </p:tgtEl>
                                      </p:cBhvr>
                                      <p:to x="100000" y="100000"/>
                                    </p:animScale>
                                    <p:animScale>
                                      <p:cBhvr>
                                        <p:cTn id="53" dur="26">
                                          <p:stCondLst>
                                            <p:cond delay="1312"/>
                                          </p:stCondLst>
                                        </p:cTn>
                                        <p:tgtEl>
                                          <p:spTgt spid="4"/>
                                        </p:tgtEl>
                                      </p:cBhvr>
                                      <p:to x="100000" y="80000"/>
                                    </p:animScale>
                                    <p:animScale>
                                      <p:cBhvr>
                                        <p:cTn id="54" dur="166" decel="50000">
                                          <p:stCondLst>
                                            <p:cond delay="1338"/>
                                          </p:stCondLst>
                                        </p:cTn>
                                        <p:tgtEl>
                                          <p:spTgt spid="4"/>
                                        </p:tgtEl>
                                      </p:cBhvr>
                                      <p:to x="100000" y="100000"/>
                                    </p:animScale>
                                    <p:animScale>
                                      <p:cBhvr>
                                        <p:cTn id="55" dur="26">
                                          <p:stCondLst>
                                            <p:cond delay="1642"/>
                                          </p:stCondLst>
                                        </p:cTn>
                                        <p:tgtEl>
                                          <p:spTgt spid="4"/>
                                        </p:tgtEl>
                                      </p:cBhvr>
                                      <p:to x="100000" y="90000"/>
                                    </p:animScale>
                                    <p:animScale>
                                      <p:cBhvr>
                                        <p:cTn id="56" dur="166" decel="50000">
                                          <p:stCondLst>
                                            <p:cond delay="1668"/>
                                          </p:stCondLst>
                                        </p:cTn>
                                        <p:tgtEl>
                                          <p:spTgt spid="4"/>
                                        </p:tgtEl>
                                      </p:cBhvr>
                                      <p:to x="100000" y="100000"/>
                                    </p:animScale>
                                    <p:animScale>
                                      <p:cBhvr>
                                        <p:cTn id="57" dur="26">
                                          <p:stCondLst>
                                            <p:cond delay="1808"/>
                                          </p:stCondLst>
                                        </p:cTn>
                                        <p:tgtEl>
                                          <p:spTgt spid="4"/>
                                        </p:tgtEl>
                                      </p:cBhvr>
                                      <p:to x="100000" y="95000"/>
                                    </p:animScale>
                                    <p:animScale>
                                      <p:cBhvr>
                                        <p:cTn id="58" dur="166" decel="50000">
                                          <p:stCondLst>
                                            <p:cond delay="1834"/>
                                          </p:stCondLst>
                                        </p:cTn>
                                        <p:tgtEl>
                                          <p:spTgt spid="4"/>
                                        </p:tgtEl>
                                      </p:cBhvr>
                                      <p:to x="100000" y="100000"/>
                                    </p:animScale>
                                  </p:childTnLst>
                                </p:cTn>
                              </p:par>
                              <p:par>
                                <p:cTn id="59" presetID="3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0589" y="203486"/>
            <a:ext cx="8911687" cy="1280890"/>
          </a:xfrm>
        </p:spPr>
        <p:txBody>
          <a:bodyPr/>
          <a:lstStyle/>
          <a:p>
            <a:r>
              <a:rPr lang="es-CO" dirty="0" smtClean="0"/>
              <a:t>Procesamiento de </a:t>
            </a:r>
            <a:r>
              <a:rPr lang="es-CO" dirty="0" smtClean="0"/>
              <a:t>Datos </a:t>
            </a:r>
            <a:br>
              <a:rPr lang="es-CO" dirty="0" smtClean="0"/>
            </a:br>
            <a:r>
              <a:rPr lang="es-CO" dirty="0" smtClean="0"/>
              <a:t>Base de Datos Cobus</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7748942"/>
              </p:ext>
            </p:extLst>
          </p:nvPr>
        </p:nvGraphicFramePr>
        <p:xfrm>
          <a:off x="657726" y="1363579"/>
          <a:ext cx="11534273" cy="5494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17697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8453437" y="1044241"/>
            <a:ext cx="2143125" cy="2143125"/>
          </a:xfrm>
          <a:prstGeom prst="rect">
            <a:avLst/>
          </a:prstGeom>
          <a:ln>
            <a:noFill/>
          </a:ln>
          <a:effectLst>
            <a:softEdge rad="112500"/>
          </a:effectLst>
        </p:spPr>
      </p:pic>
      <p:sp>
        <p:nvSpPr>
          <p:cNvPr id="2" name="Título 1"/>
          <p:cNvSpPr>
            <a:spLocks noGrp="1"/>
          </p:cNvSpPr>
          <p:nvPr>
            <p:ph type="title"/>
          </p:nvPr>
        </p:nvSpPr>
        <p:spPr>
          <a:xfrm>
            <a:off x="2391757" y="403796"/>
            <a:ext cx="8911687" cy="1280890"/>
          </a:xfrm>
        </p:spPr>
        <p:txBody>
          <a:bodyPr/>
          <a:lstStyle/>
          <a:p>
            <a:r>
              <a:rPr lang="es-CO" dirty="0" smtClean="0"/>
              <a:t>Data Warehouse o Almacén de Datos</a:t>
            </a:r>
            <a:endParaRPr lang="es-CO" dirty="0"/>
          </a:p>
        </p:txBody>
      </p:sp>
      <p:sp>
        <p:nvSpPr>
          <p:cNvPr id="5" name="Marcador de contenido 2"/>
          <p:cNvSpPr txBox="1">
            <a:spLocks/>
          </p:cNvSpPr>
          <p:nvPr/>
        </p:nvSpPr>
        <p:spPr>
          <a:xfrm>
            <a:off x="1610642" y="3620503"/>
            <a:ext cx="3972009" cy="1283368"/>
          </a:xfrm>
          <a:prstGeom prst="rect">
            <a:avLst/>
          </a:prstGeom>
          <a:solidFill>
            <a:srgbClr val="92D050"/>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CO" sz="2400" dirty="0"/>
              <a:t>Proporciona una visión global, común e integrada de </a:t>
            </a:r>
            <a:r>
              <a:rPr lang="es-CO" sz="2400" dirty="0" smtClean="0"/>
              <a:t>datos.</a:t>
            </a:r>
            <a:endParaRPr lang="es-CO" sz="2400" dirty="0"/>
          </a:p>
        </p:txBody>
      </p:sp>
      <p:sp>
        <p:nvSpPr>
          <p:cNvPr id="6" name="Marcador de contenido 2"/>
          <p:cNvSpPr txBox="1">
            <a:spLocks/>
          </p:cNvSpPr>
          <p:nvPr/>
        </p:nvSpPr>
        <p:spPr>
          <a:xfrm>
            <a:off x="7507705" y="3187366"/>
            <a:ext cx="4251158" cy="1980398"/>
          </a:xfrm>
          <a:prstGeom prst="rect">
            <a:avLst/>
          </a:prstGeom>
          <a:solidFill>
            <a:srgbClr val="04D63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s-CO" sz="2400" dirty="0" smtClean="0"/>
              <a:t>Orientado a un área.</a:t>
            </a:r>
          </a:p>
          <a:p>
            <a:pPr>
              <a:buFont typeface="Wingdings" panose="05000000000000000000" pitchFamily="2" charset="2"/>
              <a:buChar char="§"/>
            </a:pPr>
            <a:r>
              <a:rPr lang="es-CO" sz="2400" dirty="0" smtClean="0"/>
              <a:t>Integrado.</a:t>
            </a:r>
          </a:p>
          <a:p>
            <a:pPr>
              <a:buFont typeface="Wingdings" panose="05000000000000000000" pitchFamily="2" charset="2"/>
              <a:buChar char="§"/>
            </a:pPr>
            <a:r>
              <a:rPr lang="es-CO" sz="2400" dirty="0" smtClean="0"/>
              <a:t>Variante de tiempo.</a:t>
            </a:r>
          </a:p>
          <a:p>
            <a:pPr>
              <a:buFont typeface="Wingdings" panose="05000000000000000000" pitchFamily="2" charset="2"/>
              <a:buChar char="§"/>
            </a:pPr>
            <a:r>
              <a:rPr lang="es-CO" sz="2400" dirty="0" smtClean="0"/>
              <a:t>No volátil.</a:t>
            </a:r>
            <a:endParaRPr lang="es-CO" sz="2400" dirty="0"/>
          </a:p>
        </p:txBody>
      </p:sp>
      <p:sp>
        <p:nvSpPr>
          <p:cNvPr id="7" name="Marcador de contenido 2"/>
          <p:cNvSpPr txBox="1">
            <a:spLocks/>
          </p:cNvSpPr>
          <p:nvPr/>
        </p:nvSpPr>
        <p:spPr>
          <a:xfrm>
            <a:off x="1610643" y="5574632"/>
            <a:ext cx="3972009" cy="1283368"/>
          </a:xfrm>
          <a:prstGeom prst="rect">
            <a:avLst/>
          </a:prstGeom>
          <a:solidFill>
            <a:srgbClr val="DDF1E1"/>
          </a:solidFill>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CO" sz="2400" dirty="0"/>
              <a:t>L</a:t>
            </a:r>
            <a:r>
              <a:rPr lang="es-CO" sz="2400" dirty="0" smtClean="0"/>
              <a:t>as </a:t>
            </a:r>
            <a:r>
              <a:rPr lang="es-CO" sz="2400" dirty="0"/>
              <a:t>estructuras de recolección de datos son más simples</a:t>
            </a:r>
          </a:p>
        </p:txBody>
      </p:sp>
      <p:pic>
        <p:nvPicPr>
          <p:cNvPr id="9" name="Imagen 8"/>
          <p:cNvPicPr>
            <a:picLocks noChangeAspect="1"/>
          </p:cNvPicPr>
          <p:nvPr/>
        </p:nvPicPr>
        <p:blipFill>
          <a:blip r:embed="rId3"/>
          <a:stretch>
            <a:fillRect/>
          </a:stretch>
        </p:blipFill>
        <p:spPr>
          <a:xfrm>
            <a:off x="9611774" y="5167764"/>
            <a:ext cx="2051397" cy="1690236"/>
          </a:xfrm>
          <a:prstGeom prst="rect">
            <a:avLst/>
          </a:prstGeom>
          <a:ln>
            <a:noFill/>
          </a:ln>
          <a:effectLst>
            <a:softEdge rad="112500"/>
          </a:effectLst>
        </p:spPr>
      </p:pic>
      <p:sp>
        <p:nvSpPr>
          <p:cNvPr id="10" name="Rectángulo 9"/>
          <p:cNvSpPr/>
          <p:nvPr/>
        </p:nvSpPr>
        <p:spPr>
          <a:xfrm>
            <a:off x="1610642" y="1594257"/>
            <a:ext cx="3972009" cy="1323439"/>
          </a:xfrm>
          <a:prstGeom prst="rect">
            <a:avLst/>
          </a:prstGeom>
          <a:solidFill>
            <a:srgbClr val="0DAB76"/>
          </a:solidFill>
        </p:spPr>
        <p:txBody>
          <a:bodyPr wrap="square">
            <a:spAutoFit/>
          </a:bodyPr>
          <a:lstStyle/>
          <a:p>
            <a:r>
              <a:rPr lang="es-CO" sz="2000" dirty="0"/>
              <a:t>Colección de información creada para soportar las aplicaciones de toma de </a:t>
            </a:r>
            <a:r>
              <a:rPr lang="es-CO" sz="2000" dirty="0" smtClean="0"/>
              <a:t>decisiones.</a:t>
            </a:r>
            <a:endParaRPr lang="es-CO" sz="2000" dirty="0"/>
          </a:p>
        </p:txBody>
      </p:sp>
    </p:spTree>
    <p:extLst>
      <p:ext uri="{BB962C8B-B14F-4D97-AF65-F5344CB8AC3E}">
        <p14:creationId xmlns:p14="http://schemas.microsoft.com/office/powerpoint/2010/main" val="3849888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9"/>
                                        </p:tgtEl>
                                      </p:cBhvr>
                                    </p:animEffect>
                                    <p:animScale>
                                      <p:cBhvr>
                                        <p:cTn id="28" dur="250" autoRev="1" fill="hold"/>
                                        <p:tgtEl>
                                          <p:spTgt spid="9"/>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10" grpId="0" animBg="1"/>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486</TotalTime>
  <Words>1350</Words>
  <Application>Microsoft Office PowerPoint</Application>
  <PresentationFormat>Panorámica</PresentationFormat>
  <Paragraphs>113</Paragraphs>
  <Slides>31</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1" baseType="lpstr">
      <vt:lpstr>MS PGothic</vt:lpstr>
      <vt:lpstr>Arial</vt:lpstr>
      <vt:lpstr>Calibri</vt:lpstr>
      <vt:lpstr>Century Gothic</vt:lpstr>
      <vt:lpstr>Helvetica LT Std Cond</vt:lpstr>
      <vt:lpstr>Times New Roman</vt:lpstr>
      <vt:lpstr>Wingdings</vt:lpstr>
      <vt:lpstr>Wingdings 3</vt:lpstr>
      <vt:lpstr>Espiral</vt:lpstr>
      <vt:lpstr>Gráfico de Microsoft Excel</vt:lpstr>
      <vt:lpstr>DEPARTAMENTO DE CIENCIAS ECONÓMICAS,  ADMINISTRATIVAS Y DE COMERCIO  CARRERA DE COMERCIO EXTERIOR  Y NEGOCIACIÓN INTERNACIONAL  TEMA: “COMERCIO INTERNACIONAL DE BIENES PARA PERSONAS CON DISCAPACIDAD”  AUTORA: GARZÓN BAUTISTA, GABRIELA MICHELLE   DIRECTOR: ESP. GUAYASAMíN SEGOVIA, MARCO ANTONIO   SANGOLQUÍ  2018 </vt:lpstr>
      <vt:lpstr>INTRODUCCIÓN</vt:lpstr>
      <vt:lpstr>Planteamiento del Problema</vt:lpstr>
      <vt:lpstr>Objetivo General</vt:lpstr>
      <vt:lpstr>Objetivos Específicos</vt:lpstr>
      <vt:lpstr>Teoría del Comercio Internacional</vt:lpstr>
      <vt:lpstr>Inteligencia de Negocios</vt:lpstr>
      <vt:lpstr>Procesamiento de Datos  Base de Datos Cobus</vt:lpstr>
      <vt:lpstr>Data Warehouse o Almacén de Datos</vt:lpstr>
      <vt:lpstr>Tipo de Investigación</vt:lpstr>
      <vt:lpstr>Silogismo o Razonamiento</vt:lpstr>
      <vt:lpstr>Resultados</vt:lpstr>
      <vt:lpstr>Tipos de Discapacidad</vt:lpstr>
      <vt:lpstr>Aspecto Legal</vt:lpstr>
      <vt:lpstr>Clasificación Arancelaria</vt:lpstr>
      <vt:lpstr>Exoneraciones según el grado de  Discapacidad</vt:lpstr>
      <vt:lpstr>Importaciones por Importador</vt:lpstr>
      <vt:lpstr>Importaciones por País de Procedencia</vt:lpstr>
      <vt:lpstr>Importaciones por País de Embarque</vt:lpstr>
      <vt:lpstr>Importaciones País de Origen</vt:lpstr>
      <vt:lpstr>Importaciones por Aduana de Ingreso</vt:lpstr>
      <vt:lpstr>Importaciones por Estado del Bien</vt:lpstr>
      <vt:lpstr>Importaciones por Régimen</vt:lpstr>
      <vt:lpstr>Importaciones por Medio de Transporte</vt:lpstr>
      <vt:lpstr>Importaciones por Embarcador más Utilizado</vt:lpstr>
      <vt:lpstr>Importaciones por Agente Afianzado</vt:lpstr>
      <vt:lpstr>Evoluciones Anuales</vt:lpstr>
      <vt:lpstr>Discusión </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MICHU</dc:creator>
  <cp:lastModifiedBy>MICHU</cp:lastModifiedBy>
  <cp:revision>45</cp:revision>
  <dcterms:created xsi:type="dcterms:W3CDTF">2018-07-26T14:45:25Z</dcterms:created>
  <dcterms:modified xsi:type="dcterms:W3CDTF">2018-08-06T20:44:52Z</dcterms:modified>
</cp:coreProperties>
</file>