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5">
  <p:sldMasterIdLst>
    <p:sldMasterId id="2147483648" r:id="rId1"/>
  </p:sldMasterIdLst>
  <p:notesMasterIdLst>
    <p:notesMasterId r:id="rId43"/>
  </p:notesMasterIdLst>
  <p:sldIdLst>
    <p:sldId id="333" r:id="rId2"/>
    <p:sldId id="334" r:id="rId3"/>
    <p:sldId id="335" r:id="rId4"/>
    <p:sldId id="336" r:id="rId5"/>
    <p:sldId id="337" r:id="rId6"/>
    <p:sldId id="338" r:id="rId7"/>
    <p:sldId id="339" r:id="rId8"/>
    <p:sldId id="340" r:id="rId9"/>
    <p:sldId id="341" r:id="rId10"/>
    <p:sldId id="342" r:id="rId11"/>
    <p:sldId id="343" r:id="rId12"/>
    <p:sldId id="371"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364" r:id="rId34"/>
    <p:sldId id="365" r:id="rId35"/>
    <p:sldId id="366" r:id="rId36"/>
    <p:sldId id="367" r:id="rId37"/>
    <p:sldId id="368" r:id="rId38"/>
    <p:sldId id="369" r:id="rId39"/>
    <p:sldId id="370" r:id="rId40"/>
    <p:sldId id="372" r:id="rId41"/>
    <p:sldId id="373" r:id="rId4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3399FF"/>
    <a:srgbClr val="99FFCC"/>
    <a:srgbClr val="CCCCFF"/>
    <a:srgbClr val="FF9999"/>
    <a:srgbClr val="00FF99"/>
    <a:srgbClr val="CCFFFF"/>
    <a:srgbClr val="CCECFF"/>
    <a:srgbClr val="FFFF99"/>
    <a:srgbClr val="AAC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737" autoAdjust="0"/>
  </p:normalViewPr>
  <p:slideViewPr>
    <p:cSldViewPr>
      <p:cViewPr>
        <p:scale>
          <a:sx n="75" d="100"/>
          <a:sy n="75" d="100"/>
        </p:scale>
        <p:origin x="-124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s-EC"/>
              <a:t>Porcentaje de Pollitos</a:t>
            </a:r>
            <a:r>
              <a:rPr lang="es-EC" baseline="0"/>
              <a:t> de Primera</a:t>
            </a:r>
            <a:endParaRPr lang="es-EC"/>
          </a:p>
        </c:rich>
      </c:tx>
      <c:layout/>
      <c:overlay val="0"/>
      <c:spPr>
        <a:noFill/>
        <a:ln>
          <a:noFill/>
        </a:ln>
        <a:effectLst/>
      </c:spPr>
    </c:title>
    <c:autoTitleDeleted val="0"/>
    <c:plotArea>
      <c:layout>
        <c:manualLayout>
          <c:layoutTarget val="inner"/>
          <c:xMode val="edge"/>
          <c:yMode val="edge"/>
          <c:x val="0.19018588919804039"/>
          <c:y val="0.18435701095859577"/>
          <c:w val="0.53445448848160004"/>
          <c:h val="0.57076860231010029"/>
        </c:manualLayout>
      </c:layout>
      <c:barChart>
        <c:barDir val="col"/>
        <c:grouping val="clustered"/>
        <c:varyColors val="0"/>
        <c:ser>
          <c:idx val="12"/>
          <c:order val="0"/>
          <c:spPr>
            <a:solidFill>
              <a:schemeClr val="tx1">
                <a:lumMod val="50000"/>
                <a:lumOff val="50000"/>
              </a:schemeClr>
            </a:solidFill>
            <a:ln>
              <a:solidFill>
                <a:schemeClr val="tx1"/>
              </a:solidFill>
            </a:ln>
            <a:effectLst/>
          </c:spPr>
          <c:invertIfNegative val="0"/>
          <c:dPt>
            <c:idx val="0"/>
            <c:invertIfNegative val="0"/>
            <c:bubble3D val="0"/>
            <c:spPr>
              <a:solidFill>
                <a:schemeClr val="accent1"/>
              </a:solidFill>
              <a:ln>
                <a:solidFill>
                  <a:schemeClr val="tx1"/>
                </a:solidFill>
              </a:ln>
              <a:effectLst/>
            </c:spPr>
          </c:dPt>
          <c:dPt>
            <c:idx val="1"/>
            <c:invertIfNegative val="0"/>
            <c:bubble3D val="0"/>
            <c:spPr>
              <a:solidFill>
                <a:schemeClr val="accent2"/>
              </a:solidFill>
              <a:ln>
                <a:solidFill>
                  <a:schemeClr val="tx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Hoja1!$N$29:$N$30</c:f>
                <c:numCache>
                  <c:formatCode>General</c:formatCode>
                  <c:ptCount val="2"/>
                  <c:pt idx="0">
                    <c:v>0.7993649864138298</c:v>
                  </c:pt>
                  <c:pt idx="1">
                    <c:v>0.67713954954194644</c:v>
                  </c:pt>
                </c:numCache>
              </c:numRef>
            </c:plus>
            <c:minus>
              <c:numRef>
                <c:f>Hoja1!$N$29:$N$30</c:f>
                <c:numCache>
                  <c:formatCode>General</c:formatCode>
                  <c:ptCount val="2"/>
                  <c:pt idx="0">
                    <c:v>0.7993649864138298</c:v>
                  </c:pt>
                  <c:pt idx="1">
                    <c:v>0.67713954954194644</c:v>
                  </c:pt>
                </c:numCache>
              </c:numRef>
            </c:minus>
            <c:spPr>
              <a:noFill/>
              <a:ln w="9525" cap="flat" cmpd="sng" algn="ctr">
                <a:solidFill>
                  <a:schemeClr val="tx1"/>
                </a:solidFill>
                <a:round/>
              </a:ln>
              <a:effectLst/>
            </c:spPr>
          </c:errBars>
          <c:cat>
            <c:strRef>
              <c:f>Hoja1!$A$27:$A$28</c:f>
              <c:strCache>
                <c:ptCount val="2"/>
                <c:pt idx="0">
                  <c:v>31 SEMANAS</c:v>
                </c:pt>
                <c:pt idx="1">
                  <c:v>52 SEMANAS</c:v>
                </c:pt>
              </c:strCache>
            </c:strRef>
          </c:cat>
          <c:val>
            <c:numRef>
              <c:f>Hoja1!$N$27:$N$28</c:f>
              <c:numCache>
                <c:formatCode>0.00</c:formatCode>
                <c:ptCount val="2"/>
                <c:pt idx="0">
                  <c:v>88.365126332577859</c:v>
                </c:pt>
                <c:pt idx="1">
                  <c:v>87.774721276162197</c:v>
                </c:pt>
              </c:numCache>
            </c:numRef>
          </c:val>
        </c:ser>
        <c:dLbls>
          <c:dLblPos val="outEnd"/>
          <c:showLegendKey val="0"/>
          <c:showVal val="1"/>
          <c:showCatName val="0"/>
          <c:showSerName val="0"/>
          <c:showPercent val="0"/>
          <c:showBubbleSize val="0"/>
        </c:dLbls>
        <c:gapWidth val="219"/>
        <c:overlap val="-27"/>
        <c:axId val="43129856"/>
        <c:axId val="43140224"/>
      </c:barChart>
      <c:catAx>
        <c:axId val="43129856"/>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EC" baseline="0"/>
                  <a:t> Edad  (Semanas)</a:t>
                </a:r>
                <a:endParaRPr lang="es-EC"/>
              </a:p>
            </c:rich>
          </c:tx>
          <c:layout/>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S"/>
          </a:p>
        </c:txPr>
        <c:crossAx val="43140224"/>
        <c:crosses val="autoZero"/>
        <c:auto val="1"/>
        <c:lblAlgn val="ctr"/>
        <c:lblOffset val="100"/>
        <c:noMultiLvlLbl val="0"/>
      </c:catAx>
      <c:valAx>
        <c:axId val="43140224"/>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EC"/>
                  <a:t>Pollos de primera (%)</a:t>
                </a:r>
              </a:p>
            </c:rich>
          </c:tx>
          <c:layout/>
          <c:overlay val="0"/>
          <c:spPr>
            <a:noFill/>
            <a:ln>
              <a:noFill/>
            </a:ln>
            <a:effectLst/>
          </c:spPr>
        </c:title>
        <c:numFmt formatCode="0.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S"/>
          </a:p>
        </c:txPr>
        <c:crossAx val="4312985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ysClr val="windowText" lastClr="000000"/>
          </a:solidFill>
        </a:defRPr>
      </a:pPr>
      <a:endParaRPr lang="es-E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s-EC"/>
              <a:t>Porcentaje de Pollitos</a:t>
            </a:r>
            <a:r>
              <a:rPr lang="es-EC" baseline="0"/>
              <a:t> de Segunda</a:t>
            </a:r>
            <a:endParaRPr lang="es-EC"/>
          </a:p>
        </c:rich>
      </c:tx>
      <c:layout/>
      <c:overlay val="0"/>
      <c:spPr>
        <a:noFill/>
        <a:ln>
          <a:noFill/>
        </a:ln>
        <a:effectLst/>
      </c:spPr>
    </c:title>
    <c:autoTitleDeleted val="0"/>
    <c:plotArea>
      <c:layout/>
      <c:barChart>
        <c:barDir val="col"/>
        <c:grouping val="clustered"/>
        <c:varyColors val="0"/>
        <c:ser>
          <c:idx val="13"/>
          <c:order val="0"/>
          <c:spPr>
            <a:solidFill>
              <a:schemeClr val="accent2">
                <a:lumMod val="80000"/>
                <a:lumOff val="20000"/>
              </a:schemeClr>
            </a:solidFill>
            <a:ln>
              <a:solidFill>
                <a:schemeClr val="tx1"/>
              </a:solidFill>
            </a:ln>
            <a:effectLst/>
          </c:spPr>
          <c:invertIfNegative val="0"/>
          <c:dPt>
            <c:idx val="0"/>
            <c:invertIfNegative val="0"/>
            <c:bubble3D val="0"/>
            <c:spPr>
              <a:solidFill>
                <a:schemeClr val="accent1"/>
              </a:solidFill>
              <a:ln>
                <a:solidFill>
                  <a:schemeClr val="tx1"/>
                </a:solidFill>
              </a:ln>
              <a:effectLst/>
            </c:spPr>
          </c:dPt>
          <c:dPt>
            <c:idx val="1"/>
            <c:invertIfNegative val="0"/>
            <c:bubble3D val="0"/>
            <c:spPr>
              <a:solidFill>
                <a:schemeClr val="accent2"/>
              </a:solidFill>
              <a:ln>
                <a:solidFill>
                  <a:schemeClr val="tx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Hoja1!$O$29:$O$30</c:f>
                <c:numCache>
                  <c:formatCode>General</c:formatCode>
                  <c:ptCount val="2"/>
                  <c:pt idx="0">
                    <c:v>0.18690827656696721</c:v>
                  </c:pt>
                  <c:pt idx="1">
                    <c:v>0.64936229797572398</c:v>
                  </c:pt>
                </c:numCache>
              </c:numRef>
            </c:plus>
            <c:minus>
              <c:numRef>
                <c:f>Hoja1!$O$29:$O$30</c:f>
                <c:numCache>
                  <c:formatCode>General</c:formatCode>
                  <c:ptCount val="2"/>
                  <c:pt idx="0">
                    <c:v>0.18690827656696721</c:v>
                  </c:pt>
                  <c:pt idx="1">
                    <c:v>0.64936229797572398</c:v>
                  </c:pt>
                </c:numCache>
              </c:numRef>
            </c:minus>
            <c:spPr>
              <a:noFill/>
              <a:ln w="9525" cap="flat" cmpd="sng" algn="ctr">
                <a:solidFill>
                  <a:schemeClr val="tx1"/>
                </a:solidFill>
                <a:round/>
              </a:ln>
              <a:effectLst/>
            </c:spPr>
          </c:errBars>
          <c:cat>
            <c:strRef>
              <c:f>Hoja1!$A$27:$A$28</c:f>
              <c:strCache>
                <c:ptCount val="2"/>
                <c:pt idx="0">
                  <c:v>31 SEMANAS</c:v>
                </c:pt>
                <c:pt idx="1">
                  <c:v>52 SEMANAS</c:v>
                </c:pt>
              </c:strCache>
            </c:strRef>
          </c:cat>
          <c:val>
            <c:numRef>
              <c:f>Hoja1!$O$27:$O$28</c:f>
              <c:numCache>
                <c:formatCode>0.00</c:formatCode>
                <c:ptCount val="2"/>
                <c:pt idx="0">
                  <c:v>1.6720179635692101</c:v>
                </c:pt>
                <c:pt idx="1">
                  <c:v>2.9753587750705908</c:v>
                </c:pt>
              </c:numCache>
            </c:numRef>
          </c:val>
        </c:ser>
        <c:dLbls>
          <c:dLblPos val="outEnd"/>
          <c:showLegendKey val="0"/>
          <c:showVal val="1"/>
          <c:showCatName val="0"/>
          <c:showSerName val="0"/>
          <c:showPercent val="0"/>
          <c:showBubbleSize val="0"/>
        </c:dLbls>
        <c:gapWidth val="219"/>
        <c:overlap val="-27"/>
        <c:axId val="43256832"/>
        <c:axId val="43259008"/>
      </c:barChart>
      <c:catAx>
        <c:axId val="43256832"/>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EC"/>
                  <a:t>Edad</a:t>
                </a:r>
                <a:r>
                  <a:rPr lang="es-EC" baseline="0"/>
                  <a:t> </a:t>
                </a:r>
                <a:r>
                  <a:rPr lang="es-EC"/>
                  <a:t>(Semanas)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S"/>
          </a:p>
        </c:txPr>
        <c:crossAx val="43259008"/>
        <c:crosses val="autoZero"/>
        <c:auto val="1"/>
        <c:lblAlgn val="ctr"/>
        <c:lblOffset val="100"/>
        <c:noMultiLvlLbl val="0"/>
      </c:catAx>
      <c:valAx>
        <c:axId val="43259008"/>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EC"/>
                  <a:t>Pollos</a:t>
                </a:r>
                <a:r>
                  <a:rPr lang="es-EC" baseline="0"/>
                  <a:t> de segunda (%)</a:t>
                </a:r>
                <a:endParaRPr lang="es-EC"/>
              </a:p>
            </c:rich>
          </c:tx>
          <c:layout/>
          <c:overlay val="0"/>
          <c:spPr>
            <a:noFill/>
            <a:ln>
              <a:noFill/>
            </a:ln>
            <a:effectLst/>
          </c:spPr>
        </c:title>
        <c:numFmt formatCode="0.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S"/>
          </a:p>
        </c:txPr>
        <c:crossAx val="4325683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ysClr val="windowText" lastClr="000000"/>
          </a:solidFill>
        </a:defRPr>
      </a:pPr>
      <a:endParaRPr lang="es-E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s-EC">
                <a:solidFill>
                  <a:sysClr val="windowText" lastClr="000000"/>
                </a:solidFill>
              </a:rPr>
              <a:t>Peso promedio de </a:t>
            </a:r>
            <a:r>
              <a:rPr lang="es-EC" baseline="0">
                <a:solidFill>
                  <a:sysClr val="windowText" lastClr="000000"/>
                </a:solidFill>
              </a:rPr>
              <a:t> pollitos (g)</a:t>
            </a:r>
            <a:endParaRPr lang="es-EC">
              <a:solidFill>
                <a:sysClr val="windowText" lastClr="000000"/>
              </a:solidFill>
            </a:endParaRPr>
          </a:p>
        </c:rich>
      </c:tx>
      <c:layout/>
      <c:overlay val="0"/>
      <c:spPr>
        <a:noFill/>
        <a:ln>
          <a:noFill/>
        </a:ln>
        <a:effectLst/>
      </c:spPr>
    </c:title>
    <c:autoTitleDeleted val="0"/>
    <c:plotArea>
      <c:layout/>
      <c:barChart>
        <c:barDir val="col"/>
        <c:grouping val="clustered"/>
        <c:varyColors val="0"/>
        <c:ser>
          <c:idx val="0"/>
          <c:order val="0"/>
          <c:spPr>
            <a:solidFill>
              <a:schemeClr val="accent1"/>
            </a:solidFill>
            <a:ln>
              <a:solidFill>
                <a:schemeClr val="tx1"/>
              </a:solidFill>
            </a:ln>
            <a:effectLst/>
          </c:spPr>
          <c:invertIfNegative val="0"/>
          <c:dPt>
            <c:idx val="0"/>
            <c:invertIfNegative val="0"/>
            <c:bubble3D val="0"/>
          </c:dPt>
          <c:dPt>
            <c:idx val="1"/>
            <c:invertIfNegative val="0"/>
            <c:bubble3D val="0"/>
            <c:spPr>
              <a:solidFill>
                <a:schemeClr val="accent6"/>
              </a:solidFill>
              <a:ln>
                <a:solidFill>
                  <a:schemeClr val="tx1"/>
                </a:solidFill>
              </a:ln>
              <a:effectLst/>
            </c:spPr>
          </c:dPt>
          <c:dLbls>
            <c:spPr>
              <a:noFill/>
              <a:ln>
                <a:noFill/>
              </a:ln>
              <a:effectLst/>
            </c:spPr>
            <c:txPr>
              <a:bodyPr rot="0" spcFirstLastPara="1" vertOverflow="ellipsis" vert="horz" wrap="square" lIns="38100" tIns="19050" rIns="38100" bIns="19050" anchor="b" anchorCtr="1">
                <a:spAutoFit/>
              </a:bodyPr>
              <a:lstStyle/>
              <a:p>
                <a:pPr>
                  <a:defRPr sz="900" b="0" i="0" u="none" strike="noStrike" kern="1200" baseline="0">
                    <a:solidFill>
                      <a:sysClr val="windowText" lastClr="000000"/>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Hoja1!$B$29:$B$30</c:f>
                <c:numCache>
                  <c:formatCode>General</c:formatCode>
                  <c:ptCount val="2"/>
                  <c:pt idx="0">
                    <c:v>8.2823075381107905E-2</c:v>
                  </c:pt>
                  <c:pt idx="1">
                    <c:v>8.2046381554475217E-2</c:v>
                  </c:pt>
                </c:numCache>
              </c:numRef>
            </c:plus>
            <c:minus>
              <c:numRef>
                <c:f>Hoja1!$B$29:$B$30</c:f>
                <c:numCache>
                  <c:formatCode>General</c:formatCode>
                  <c:ptCount val="2"/>
                  <c:pt idx="0">
                    <c:v>8.2823075381107905E-2</c:v>
                  </c:pt>
                  <c:pt idx="1">
                    <c:v>8.2046381554475217E-2</c:v>
                  </c:pt>
                </c:numCache>
              </c:numRef>
            </c:minus>
            <c:spPr>
              <a:noFill/>
              <a:ln w="9525" cap="flat" cmpd="sng" algn="ctr">
                <a:solidFill>
                  <a:schemeClr val="tx1"/>
                </a:solidFill>
                <a:round/>
              </a:ln>
              <a:effectLst/>
            </c:spPr>
          </c:errBars>
          <c:cat>
            <c:strRef>
              <c:f>Hoja1!$A$27:$A$28</c:f>
              <c:strCache>
                <c:ptCount val="2"/>
                <c:pt idx="0">
                  <c:v>31 SEMANAS</c:v>
                </c:pt>
                <c:pt idx="1">
                  <c:v>52 SEMANAS</c:v>
                </c:pt>
              </c:strCache>
            </c:strRef>
          </c:cat>
          <c:val>
            <c:numRef>
              <c:f>Hoja1!$R$27:$R$28</c:f>
              <c:numCache>
                <c:formatCode>0.00</c:formatCode>
                <c:ptCount val="2"/>
                <c:pt idx="0">
                  <c:v>43.318333333333328</c:v>
                </c:pt>
                <c:pt idx="1">
                  <c:v>43.763333333333343</c:v>
                </c:pt>
              </c:numCache>
            </c:numRef>
          </c:val>
        </c:ser>
        <c:dLbls>
          <c:showLegendKey val="0"/>
          <c:showVal val="1"/>
          <c:showCatName val="0"/>
          <c:showSerName val="0"/>
          <c:showPercent val="0"/>
          <c:showBubbleSize val="0"/>
        </c:dLbls>
        <c:gapWidth val="150"/>
        <c:overlap val="-27"/>
        <c:axId val="42624128"/>
        <c:axId val="42625664"/>
      </c:barChart>
      <c:catAx>
        <c:axId val="42624128"/>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EC">
                    <a:solidFill>
                      <a:sysClr val="windowText" lastClr="000000"/>
                    </a:solidFill>
                  </a:rPr>
                  <a:t>Edad</a:t>
                </a:r>
                <a:r>
                  <a:rPr lang="es-EC" baseline="0">
                    <a:solidFill>
                      <a:sysClr val="windowText" lastClr="000000"/>
                    </a:solidFill>
                  </a:rPr>
                  <a:t> </a:t>
                </a:r>
                <a:r>
                  <a:rPr lang="es-EC">
                    <a:solidFill>
                      <a:sysClr val="windowText" lastClr="000000"/>
                    </a:solidFill>
                  </a:rPr>
                  <a:t>(semanas)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S"/>
          </a:p>
        </c:txPr>
        <c:crossAx val="42625664"/>
        <c:crosses val="autoZero"/>
        <c:auto val="1"/>
        <c:lblAlgn val="ctr"/>
        <c:lblOffset val="100"/>
        <c:noMultiLvlLbl val="0"/>
      </c:catAx>
      <c:valAx>
        <c:axId val="42625664"/>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EC">
                    <a:solidFill>
                      <a:sysClr val="windowText" lastClr="000000"/>
                    </a:solidFill>
                  </a:rPr>
                  <a:t>Peso</a:t>
                </a:r>
                <a:r>
                  <a:rPr lang="es-EC" baseline="0">
                    <a:solidFill>
                      <a:sysClr val="windowText" lastClr="000000"/>
                    </a:solidFill>
                  </a:rPr>
                  <a:t> (g)</a:t>
                </a:r>
                <a:endParaRPr lang="es-EC">
                  <a:solidFill>
                    <a:sysClr val="windowText" lastClr="000000"/>
                  </a:solidFill>
                </a:endParaRPr>
              </a:p>
            </c:rich>
          </c:tx>
          <c:layout/>
          <c:overlay val="0"/>
          <c:spPr>
            <a:noFill/>
            <a:ln>
              <a:noFill/>
            </a:ln>
            <a:effectLst/>
          </c:spPr>
        </c:title>
        <c:numFmt formatCode="0.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S"/>
          </a:p>
        </c:txPr>
        <c:crossAx val="4262412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E77C3-685A-48A7-A17F-E6CDFC9F9822}" type="datetimeFigureOut">
              <a:rPr lang="es-EC" smtClean="0"/>
              <a:t>18/06/2018</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90C51-2EA5-4F1C-BF42-475687166786}" type="slidenum">
              <a:rPr lang="es-EC" smtClean="0"/>
              <a:t>‹Nº›</a:t>
            </a:fld>
            <a:endParaRPr lang="es-EC"/>
          </a:p>
        </p:txBody>
      </p:sp>
    </p:spTree>
    <p:extLst>
      <p:ext uri="{BB962C8B-B14F-4D97-AF65-F5344CB8AC3E}">
        <p14:creationId xmlns:p14="http://schemas.microsoft.com/office/powerpoint/2010/main" val="4132446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7657" name="CorelDRAW" r:id="rId3" imgW="9151920" imgH="5621400" progId="">
                  <p:embed/>
                </p:oleObj>
              </mc:Choice>
              <mc:Fallback>
                <p:oleObj name="CorelDRAW" r:id="rId3" imgW="9151920" imgH="5621400" progId="">
                  <p:embed/>
                  <p:pic>
                    <p:nvPicPr>
                      <p:cNvPr id="0"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pic>
        <p:nvPicPr>
          <p:cNvPr id="17456"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CO"/>
          </a:p>
        </p:txBody>
      </p:sp>
      <p:pic>
        <p:nvPicPr>
          <p:cNvPr id="17457" name="Picture 49" descr="LOGO ESPE ORIGINAL copia"/>
          <p:cNvPicPr>
            <a:picLocks noChangeAspect="1" noChangeArrowheads="1"/>
          </p:cNvPicPr>
          <p:nvPr userDrawn="1"/>
        </p:nvPicPr>
        <p:blipFill>
          <a:blip r:embed="rId6" cstate="print"/>
          <a:srcRect/>
          <a:stretch>
            <a:fillRect/>
          </a:stretch>
        </p:blipFill>
        <p:spPr bwMode="auto">
          <a:xfrm>
            <a:off x="107950" y="115888"/>
            <a:ext cx="3313113" cy="88741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CO"/>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CO"/>
          </a:p>
        </p:txBody>
      </p:sp>
      <p:sp>
        <p:nvSpPr>
          <p:cNvPr id="104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CO"/>
          </a:p>
        </p:txBody>
      </p:sp>
      <p:sp>
        <p:nvSpPr>
          <p:cNvPr id="1048"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CO"/>
          </a:p>
        </p:txBody>
      </p:sp>
      <p:pic>
        <p:nvPicPr>
          <p:cNvPr id="1050" name="Picture 26" descr="LOGO ESPE ORIGINAL copia"/>
          <p:cNvPicPr>
            <a:picLocks noChangeAspect="1" noChangeArrowheads="1"/>
          </p:cNvPicPr>
          <p:nvPr userDrawn="1"/>
        </p:nvPicPr>
        <p:blipFill>
          <a:blip r:embed="rId13" cstate="print"/>
          <a:srcRect l="3070"/>
          <a:stretch>
            <a:fillRect/>
          </a:stretch>
        </p:blipFill>
        <p:spPr bwMode="auto">
          <a:xfrm>
            <a:off x="6732588" y="5949950"/>
            <a:ext cx="2305050" cy="63658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5.emf"/><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emf"/><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emf"/><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slideLayout" Target="../slideLayouts/slideLayout2.xml"/><Relationship Id="rId4" Type="http://schemas.openxmlformats.org/officeDocument/2006/relationships/image" Target="../media/image8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Rectángulo"/>
          <p:cNvSpPr>
            <a:spLocks noChangeArrowheads="1"/>
          </p:cNvSpPr>
          <p:nvPr/>
        </p:nvSpPr>
        <p:spPr bwMode="auto">
          <a:xfrm>
            <a:off x="1002535" y="1068635"/>
            <a:ext cx="7973190" cy="4816703"/>
          </a:xfrm>
          <a:prstGeom prst="rect">
            <a:avLst/>
          </a:prstGeom>
          <a:noFill/>
          <a:ln w="9525">
            <a:noFill/>
            <a:miter lim="800000"/>
            <a:headEnd/>
            <a:tailEnd/>
          </a:ln>
        </p:spPr>
        <p:txBody>
          <a:bodyPr wrap="square">
            <a:spAutoFit/>
          </a:bodyPr>
          <a:lstStyle/>
          <a:p>
            <a:pPr algn="ctr"/>
            <a:r>
              <a:rPr lang="es-ES_tradnl" sz="1500" b="1" dirty="0" smtClean="0"/>
              <a:t>VICERRECTORADO DE INVESTIGACIÓN INNOVACIÓN Y TRANSFERENCIA DE TECNOLOGÍA</a:t>
            </a:r>
          </a:p>
          <a:p>
            <a:pPr algn="ctr"/>
            <a:endParaRPr lang="es-ES_tradnl" sz="1500" b="1" dirty="0" smtClean="0"/>
          </a:p>
          <a:p>
            <a:pPr algn="ctr"/>
            <a:r>
              <a:rPr lang="es-ES_tradnl" sz="1500" b="1" dirty="0" smtClean="0"/>
              <a:t>DIRRECIÓN DE POSGRADOS</a:t>
            </a:r>
            <a:endParaRPr lang="es-ES_tradnl" sz="1500" b="1" dirty="0"/>
          </a:p>
          <a:p>
            <a:pPr algn="ctr"/>
            <a:endParaRPr lang="es-EC" sz="1500" dirty="0"/>
          </a:p>
          <a:p>
            <a:pPr algn="ctr"/>
            <a:r>
              <a:rPr lang="es-ES_tradnl" sz="1500" b="1" dirty="0"/>
              <a:t> </a:t>
            </a:r>
            <a:r>
              <a:rPr lang="es-ES_tradnl" sz="1500" b="1" dirty="0" smtClean="0"/>
              <a:t>TRABAJO DE TITULACIÓN PREVIO A LA OBTENCIÓN DEL TÍTULO DE MAGISTER EN PRODUCCIÓN Y NUTRICIÓN ANIMAL</a:t>
            </a:r>
          </a:p>
          <a:p>
            <a:pPr algn="ctr"/>
            <a:endParaRPr lang="es-ES_tradnl" sz="1600" b="1" dirty="0" smtClean="0"/>
          </a:p>
          <a:p>
            <a:pPr algn="ctr"/>
            <a:r>
              <a:rPr lang="es-ES_tradnl" b="1" dirty="0"/>
              <a:t> </a:t>
            </a:r>
            <a:r>
              <a:rPr lang="es-ES" dirty="0">
                <a:latin typeface="Arial" pitchFamily="34" charset="0"/>
                <a:cs typeface="Arial" pitchFamily="34" charset="0"/>
              </a:rPr>
              <a:t>EDAD DE</a:t>
            </a:r>
            <a:r>
              <a:rPr lang="es-ES" b="1" dirty="0">
                <a:latin typeface="Arial" pitchFamily="34" charset="0"/>
                <a:cs typeface="Arial" pitchFamily="34" charset="0"/>
              </a:rPr>
              <a:t> </a:t>
            </a:r>
            <a:r>
              <a:rPr lang="es-ES" dirty="0">
                <a:latin typeface="Arial" pitchFamily="34" charset="0"/>
                <a:cs typeface="Arial" pitchFamily="34" charset="0"/>
              </a:rPr>
              <a:t>REPRODUCTORAS PESADAS Y SU EFECTO EN LA VENTANA DE NACIMIENTO Y DESEMPEÑO PRODUCTIVO DEL POLLITO </a:t>
            </a:r>
            <a:r>
              <a:rPr lang="es-ES" dirty="0" smtClean="0">
                <a:latin typeface="Arial" pitchFamily="34" charset="0"/>
                <a:cs typeface="Arial" pitchFamily="34" charset="0"/>
              </a:rPr>
              <a:t>BB</a:t>
            </a:r>
          </a:p>
          <a:p>
            <a:pPr algn="ctr"/>
            <a:endParaRPr lang="es-ES" dirty="0">
              <a:latin typeface="Arial" pitchFamily="34" charset="0"/>
              <a:cs typeface="Arial" pitchFamily="34" charset="0"/>
            </a:endParaRPr>
          </a:p>
          <a:p>
            <a:pPr algn="ctr"/>
            <a:r>
              <a:rPr lang="es-ES_tradnl" b="1" dirty="0"/>
              <a:t> </a:t>
            </a:r>
          </a:p>
          <a:p>
            <a:pPr algn="ctr"/>
            <a:endParaRPr lang="es-EC" b="1" dirty="0"/>
          </a:p>
          <a:p>
            <a:pPr algn="ctr"/>
            <a:endParaRPr lang="es-ES" b="1" dirty="0"/>
          </a:p>
          <a:p>
            <a:pPr algn="ctr"/>
            <a:endParaRPr lang="es-ES" b="1" dirty="0"/>
          </a:p>
          <a:p>
            <a:pPr algn="ctr"/>
            <a:endParaRPr lang="es-ES" sz="1500" b="1" dirty="0" smtClean="0"/>
          </a:p>
          <a:p>
            <a:pPr algn="ctr"/>
            <a:endParaRPr lang="es-ES" sz="1500" b="1" dirty="0" smtClean="0"/>
          </a:p>
          <a:p>
            <a:pPr algn="ctr"/>
            <a:r>
              <a:rPr lang="es-ES" sz="1600" b="1" dirty="0" smtClean="0"/>
              <a:t>AUTORES: COVEÑA RENGIFO FREDDY ANTONIO</a:t>
            </a:r>
          </a:p>
          <a:p>
            <a:pPr algn="ctr"/>
            <a:r>
              <a:rPr lang="es-ES" sz="1600" b="1" dirty="0" smtClean="0"/>
              <a:t>INTRIAGO MUÑOZ VICENTE ALEJANDRO</a:t>
            </a:r>
            <a:endParaRPr lang="es-EC" sz="1600" dirty="0"/>
          </a:p>
        </p:txBody>
      </p:sp>
      <p:pic>
        <p:nvPicPr>
          <p:cNvPr id="5123" name="3 Imagen" descr="C:\Users\Tania\Desktop\Caratulas\LOGOESPE-1.png"/>
          <p:cNvPicPr>
            <a:picLocks noChangeAspect="1" noChangeArrowheads="1"/>
          </p:cNvPicPr>
          <p:nvPr/>
        </p:nvPicPr>
        <p:blipFill>
          <a:blip r:embed="rId2"/>
          <a:srcRect/>
          <a:stretch>
            <a:fillRect/>
          </a:stretch>
        </p:blipFill>
        <p:spPr bwMode="auto">
          <a:xfrm>
            <a:off x="0" y="150813"/>
            <a:ext cx="3786188" cy="857250"/>
          </a:xfrm>
          <a:prstGeom prst="rect">
            <a:avLst/>
          </a:prstGeom>
          <a:noFill/>
          <a:ln w="9525">
            <a:noFill/>
            <a:miter lim="800000"/>
            <a:headEnd/>
            <a:tailEnd/>
          </a:ln>
        </p:spPr>
      </p:pic>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087" y="3639983"/>
            <a:ext cx="2308457" cy="1385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9544" y="3639983"/>
            <a:ext cx="2343058" cy="1385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7802" y="3639983"/>
            <a:ext cx="2175737" cy="1385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7634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16632"/>
            <a:ext cx="8640960" cy="648072"/>
          </a:xfrm>
        </p:spPr>
        <p:txBody>
          <a:bodyPr/>
          <a:lstStyle/>
          <a:p>
            <a:pPr algn="ctr"/>
            <a:r>
              <a:rPr lang="es-ES" sz="2700" b="0" i="0" kern="1200" cap="small" dirty="0">
                <a:solidFill>
                  <a:srgbClr val="575F6D"/>
                </a:solidFill>
                <a:effectLst/>
                <a:latin typeface="Century Schoolbook"/>
              </a:rPr>
              <a:t>PROCEDIMIENTO: ventanas de nacimiento</a:t>
            </a:r>
            <a:endParaRPr lang="es-ES"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00030" y="692696"/>
            <a:ext cx="3191797"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692697"/>
            <a:ext cx="2956829"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9690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16632"/>
            <a:ext cx="8784976" cy="792088"/>
          </a:xfrm>
        </p:spPr>
        <p:txBody>
          <a:bodyPr/>
          <a:lstStyle/>
          <a:p>
            <a:pPr algn="ctr"/>
            <a:r>
              <a:rPr lang="es-ES" sz="2700" b="0" i="0" kern="1200" cap="small" dirty="0">
                <a:solidFill>
                  <a:srgbClr val="575F6D"/>
                </a:solidFill>
                <a:effectLst/>
                <a:latin typeface="Century Schoolbook"/>
              </a:rPr>
              <a:t>PROCEDIMIENTO: nacimiento, peso </a:t>
            </a:r>
            <a:r>
              <a:rPr lang="es-ES" sz="2700" b="0" i="0" kern="1200" cap="small" dirty="0" smtClean="0">
                <a:solidFill>
                  <a:srgbClr val="575F6D"/>
                </a:solidFill>
                <a:effectLst/>
                <a:latin typeface="Century Schoolbook"/>
              </a:rPr>
              <a:t>de pollitos y de órganos</a:t>
            </a:r>
            <a:r>
              <a:rPr lang="es-ES" sz="2700" b="0" i="0" kern="1200" cap="small" dirty="0">
                <a:solidFill>
                  <a:srgbClr val="575F6D"/>
                </a:solidFill>
                <a:effectLst/>
                <a:latin typeface="Century Schoolbook"/>
              </a:rPr>
              <a:t>, </a:t>
            </a:r>
            <a:endParaRPr lang="es-ES"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429000"/>
            <a:ext cx="3888432" cy="2848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8331" y="3429000"/>
            <a:ext cx="4086117" cy="2726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750612"/>
            <a:ext cx="2557849" cy="265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4307" y="750613"/>
            <a:ext cx="2800141" cy="264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1840" y="1044561"/>
            <a:ext cx="2528451" cy="2240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1221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648072"/>
          </a:xfrm>
        </p:spPr>
        <p:txBody>
          <a:bodyPr/>
          <a:lstStyle/>
          <a:p>
            <a:pPr algn="ctr"/>
            <a:r>
              <a:rPr lang="es-ES" sz="2700" b="0" i="0" kern="1200" cap="small" dirty="0">
                <a:solidFill>
                  <a:srgbClr val="575F6D"/>
                </a:solidFill>
                <a:effectLst/>
                <a:latin typeface="Century Schoolbook"/>
              </a:rPr>
              <a:t>PROCEDIMIENTO: </a:t>
            </a:r>
            <a:r>
              <a:rPr lang="es-ES" sz="2700" b="0" i="0" kern="1200" cap="small" dirty="0" smtClean="0">
                <a:solidFill>
                  <a:srgbClr val="575F6D"/>
                </a:solidFill>
                <a:effectLst/>
                <a:latin typeface="Century Schoolbook"/>
              </a:rPr>
              <a:t> preparación </a:t>
            </a:r>
            <a:r>
              <a:rPr lang="es-ES" sz="2700" b="0" i="0" kern="1200" cap="small" dirty="0">
                <a:solidFill>
                  <a:srgbClr val="575F6D"/>
                </a:solidFill>
                <a:effectLst/>
                <a:latin typeface="Century Schoolbook"/>
              </a:rPr>
              <a:t>de galpón</a:t>
            </a:r>
            <a:endParaRPr lang="es-ES" dirty="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64704"/>
            <a:ext cx="472329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76056" y="730052"/>
            <a:ext cx="3960440" cy="250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3492128"/>
            <a:ext cx="3840163" cy="238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3334550"/>
            <a:ext cx="4651282" cy="286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2261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764704"/>
          </a:xfrm>
        </p:spPr>
        <p:txBody>
          <a:bodyPr/>
          <a:lstStyle/>
          <a:p>
            <a:pPr algn="ctr"/>
            <a:r>
              <a:rPr lang="es-ES" sz="2700" b="0" i="0" kern="1200" cap="small" dirty="0">
                <a:solidFill>
                  <a:srgbClr val="575F6D"/>
                </a:solidFill>
                <a:effectLst/>
                <a:latin typeface="Century Schoolbook"/>
              </a:rPr>
              <a:t>PROCEDIMIENTO: Recepción de pollitos, crianza e identificación del proyecto.</a:t>
            </a:r>
            <a:endParaRPr lang="es-ES" i="0"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980728"/>
            <a:ext cx="3384376" cy="287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557" y="980729"/>
            <a:ext cx="4421875" cy="2814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3883886"/>
            <a:ext cx="6088874" cy="2689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6617226" y="3915120"/>
            <a:ext cx="2569934" cy="369332"/>
          </a:xfrm>
          <a:prstGeom prst="rect">
            <a:avLst/>
          </a:prstGeom>
        </p:spPr>
        <p:txBody>
          <a:bodyPr wrap="none">
            <a:spAutoFit/>
          </a:bodyPr>
          <a:lstStyle/>
          <a:p>
            <a:r>
              <a:rPr lang="es-ES" dirty="0" smtClean="0">
                <a:latin typeface="Arial"/>
                <a:ea typeface="Times New Roman"/>
              </a:rPr>
              <a:t>30 </a:t>
            </a:r>
            <a:r>
              <a:rPr lang="es-ES" dirty="0">
                <a:latin typeface="Arial"/>
                <a:ea typeface="Times New Roman"/>
              </a:rPr>
              <a:t>pollitos/m2 al inicio </a:t>
            </a:r>
            <a:endParaRPr lang="es-ES" dirty="0"/>
          </a:p>
        </p:txBody>
      </p:sp>
      <p:sp>
        <p:nvSpPr>
          <p:cNvPr id="7" name="6 Rectángulo"/>
          <p:cNvSpPr/>
          <p:nvPr/>
        </p:nvSpPr>
        <p:spPr>
          <a:xfrm>
            <a:off x="6929244" y="4581128"/>
            <a:ext cx="2107252" cy="646331"/>
          </a:xfrm>
          <a:prstGeom prst="rect">
            <a:avLst/>
          </a:prstGeom>
        </p:spPr>
        <p:txBody>
          <a:bodyPr wrap="square">
            <a:spAutoFit/>
          </a:bodyPr>
          <a:lstStyle/>
          <a:p>
            <a:r>
              <a:rPr lang="es-ES" dirty="0">
                <a:latin typeface="Arial"/>
                <a:ea typeface="Times New Roman"/>
              </a:rPr>
              <a:t>9,8 </a:t>
            </a:r>
            <a:r>
              <a:rPr lang="es-ES" dirty="0" smtClean="0">
                <a:latin typeface="Arial"/>
                <a:ea typeface="Times New Roman"/>
              </a:rPr>
              <a:t>pollos/m2 desde 14 días</a:t>
            </a:r>
            <a:endParaRPr lang="es-ES" dirty="0"/>
          </a:p>
        </p:txBody>
      </p:sp>
    </p:spTree>
    <p:extLst>
      <p:ext uri="{BB962C8B-B14F-4D97-AF65-F5344CB8AC3E}">
        <p14:creationId xmlns:p14="http://schemas.microsoft.com/office/powerpoint/2010/main" val="3307290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764704"/>
          </a:xfrm>
        </p:spPr>
        <p:txBody>
          <a:bodyPr/>
          <a:lstStyle/>
          <a:p>
            <a:pPr algn="ctr"/>
            <a:r>
              <a:rPr lang="es-ES" sz="2700" b="0" i="0" kern="1200" cap="small" dirty="0">
                <a:solidFill>
                  <a:srgbClr val="575F6D"/>
                </a:solidFill>
                <a:effectLst/>
                <a:latin typeface="Century Schoolbook"/>
              </a:rPr>
              <a:t>PROCEDIMIENTO: medición de parámetros productivos</a:t>
            </a:r>
            <a:endParaRPr lang="es-ES" i="0"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927893"/>
            <a:ext cx="3952702" cy="289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0334" y="886497"/>
            <a:ext cx="4571983" cy="2949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3836415"/>
            <a:ext cx="3888432" cy="2834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5668" y="3845834"/>
            <a:ext cx="4441314" cy="284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29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9348"/>
            <a:ext cx="8640960" cy="634082"/>
          </a:xfrm>
        </p:spPr>
        <p:txBody>
          <a:bodyPr/>
          <a:lstStyle/>
          <a:p>
            <a:pPr algn="ctr"/>
            <a:r>
              <a:rPr lang="es-ES" sz="2700" b="0" i="0" kern="1200" cap="small" dirty="0">
                <a:solidFill>
                  <a:srgbClr val="575F6D"/>
                </a:solidFill>
                <a:effectLst/>
                <a:latin typeface="Century Schoolbook"/>
              </a:rPr>
              <a:t>RESULTADOS Y DISCUSIÓN</a:t>
            </a:r>
            <a:br>
              <a:rPr lang="es-ES" sz="2700" b="0" i="0" kern="1200" cap="small" dirty="0">
                <a:solidFill>
                  <a:srgbClr val="575F6D"/>
                </a:solidFill>
                <a:effectLst/>
                <a:latin typeface="Century Schoolbook"/>
              </a:rPr>
            </a:br>
            <a:r>
              <a:rPr lang="es-ES" sz="2700" b="0" i="0" kern="1200" cap="small" dirty="0">
                <a:solidFill>
                  <a:srgbClr val="575F6D"/>
                </a:solidFill>
                <a:effectLst/>
                <a:latin typeface="Century Schoolbook"/>
              </a:rPr>
              <a:t>fase uno </a:t>
            </a:r>
            <a:endParaRPr lang="es-ES" i="0" dirty="0"/>
          </a:p>
        </p:txBody>
      </p:sp>
      <p:pic>
        <p:nvPicPr>
          <p:cNvPr id="4" name="Pictur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78195" y="908720"/>
            <a:ext cx="6407298"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48" y="3328248"/>
            <a:ext cx="3753726"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139952" y="3221975"/>
            <a:ext cx="4824536" cy="2554545"/>
          </a:xfrm>
          <a:prstGeom prst="rect">
            <a:avLst/>
          </a:prstGeom>
        </p:spPr>
        <p:txBody>
          <a:bodyPr wrap="square">
            <a:spAutoFit/>
          </a:bodyPr>
          <a:lstStyle/>
          <a:p>
            <a:pPr lvl="0" algn="just" fontAlgn="auto">
              <a:spcBef>
                <a:spcPts val="0"/>
              </a:spcBef>
              <a:spcAft>
                <a:spcPts val="0"/>
              </a:spcAft>
            </a:pPr>
            <a:r>
              <a:rPr lang="es-ES" sz="2000" dirty="0">
                <a:solidFill>
                  <a:prstClr val="black"/>
                </a:solidFill>
                <a:latin typeface="Century Schoolbook"/>
              </a:rPr>
              <a:t>Según  (Vásquez et. al. 2006) muestra una tendencia progresiva como se incrementa la edad de las reproductoras; así mismo (Mariño, Farfán, &amp; </a:t>
            </a:r>
            <a:r>
              <a:rPr lang="es-ES" sz="2000" dirty="0" err="1">
                <a:solidFill>
                  <a:prstClr val="black"/>
                </a:solidFill>
                <a:latin typeface="Century Schoolbook"/>
              </a:rPr>
              <a:t>Ituriz</a:t>
            </a:r>
            <a:r>
              <a:rPr lang="es-ES" sz="2000" dirty="0">
                <a:solidFill>
                  <a:prstClr val="black"/>
                </a:solidFill>
                <a:latin typeface="Century Schoolbook"/>
              </a:rPr>
              <a:t>, 2014), 55 </a:t>
            </a:r>
            <a:r>
              <a:rPr lang="es-ES" sz="2000" dirty="0" err="1">
                <a:solidFill>
                  <a:prstClr val="black"/>
                </a:solidFill>
                <a:latin typeface="Century Schoolbook"/>
              </a:rPr>
              <a:t>sem</a:t>
            </a:r>
            <a:r>
              <a:rPr lang="es-ES" sz="2000" dirty="0">
                <a:solidFill>
                  <a:prstClr val="black"/>
                </a:solidFill>
                <a:latin typeface="Century Schoolbook"/>
              </a:rPr>
              <a:t>. 41 y 38 </a:t>
            </a:r>
            <a:r>
              <a:rPr lang="es-ES" sz="2000" dirty="0" err="1">
                <a:solidFill>
                  <a:prstClr val="black"/>
                </a:solidFill>
                <a:latin typeface="Century Schoolbook"/>
              </a:rPr>
              <a:t>sem</a:t>
            </a:r>
            <a:r>
              <a:rPr lang="es-ES" sz="2000" dirty="0">
                <a:solidFill>
                  <a:prstClr val="black"/>
                </a:solidFill>
                <a:latin typeface="Century Schoolbook"/>
              </a:rPr>
              <a:t> pero Durán  (2010) no encontró diferencia en reproductoras de 33, 26 y 20 semanas de producción.</a:t>
            </a:r>
          </a:p>
        </p:txBody>
      </p:sp>
    </p:spTree>
    <p:extLst>
      <p:ext uri="{BB962C8B-B14F-4D97-AF65-F5344CB8AC3E}">
        <p14:creationId xmlns:p14="http://schemas.microsoft.com/office/powerpoint/2010/main" val="4023239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576064"/>
          </a:xfrm>
        </p:spPr>
        <p:txBody>
          <a:bodyPr/>
          <a:lstStyle/>
          <a:p>
            <a:pPr algn="ctr"/>
            <a:r>
              <a:rPr lang="es-ES" sz="3000" b="0" i="0" kern="1200" cap="small" dirty="0">
                <a:solidFill>
                  <a:srgbClr val="575F6D"/>
                </a:solidFill>
                <a:effectLst/>
                <a:latin typeface="Century Schoolbook"/>
              </a:rPr>
              <a:t>FERTILIDAD E INFERTILIDAD </a:t>
            </a:r>
            <a:endParaRPr lang="es-E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396" y="836712"/>
            <a:ext cx="4340728" cy="264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599" y="836712"/>
            <a:ext cx="4310063"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79512" y="3717032"/>
            <a:ext cx="8640960" cy="1938992"/>
          </a:xfrm>
          <a:prstGeom prst="rect">
            <a:avLst/>
          </a:prstGeom>
        </p:spPr>
        <p:txBody>
          <a:bodyPr wrap="square">
            <a:spAutoFit/>
          </a:bodyPr>
          <a:lstStyle/>
          <a:p>
            <a:pPr lvl="0" algn="just" fontAlgn="auto">
              <a:spcBef>
                <a:spcPts val="0"/>
              </a:spcBef>
              <a:spcAft>
                <a:spcPts val="0"/>
              </a:spcAft>
            </a:pPr>
            <a:r>
              <a:rPr lang="es-ES" sz="2000" dirty="0" err="1">
                <a:solidFill>
                  <a:prstClr val="black"/>
                </a:solidFill>
                <a:latin typeface="Century Schoolbook"/>
              </a:rPr>
              <a:t>Jeanna</a:t>
            </a:r>
            <a:r>
              <a:rPr lang="es-ES" sz="2000" dirty="0">
                <a:solidFill>
                  <a:prstClr val="black"/>
                </a:solidFill>
                <a:latin typeface="Century Schoolbook"/>
              </a:rPr>
              <a:t> (2015), manifiesta que en las aves la fertilidad disminuye con la edad, últimos años antes de las 45 a 50 </a:t>
            </a:r>
            <a:r>
              <a:rPr lang="es-ES" sz="2000" dirty="0" err="1">
                <a:solidFill>
                  <a:prstClr val="black"/>
                </a:solidFill>
                <a:latin typeface="Century Schoolbook"/>
              </a:rPr>
              <a:t>sem</a:t>
            </a:r>
            <a:r>
              <a:rPr lang="es-ES" sz="2000" dirty="0">
                <a:solidFill>
                  <a:prstClr val="black"/>
                </a:solidFill>
                <a:latin typeface="Century Schoolbook"/>
              </a:rPr>
              <a:t> y no a 55 – 60 </a:t>
            </a:r>
            <a:r>
              <a:rPr lang="es-ES" sz="2000" dirty="0" err="1">
                <a:solidFill>
                  <a:prstClr val="black"/>
                </a:solidFill>
                <a:latin typeface="Century Schoolbook"/>
              </a:rPr>
              <a:t>sem</a:t>
            </a:r>
            <a:r>
              <a:rPr lang="es-ES" sz="2000" dirty="0">
                <a:solidFill>
                  <a:prstClr val="black"/>
                </a:solidFill>
                <a:latin typeface="Century Schoolbook"/>
              </a:rPr>
              <a:t>.</a:t>
            </a:r>
          </a:p>
          <a:p>
            <a:pPr lvl="0" algn="just" fontAlgn="auto">
              <a:spcBef>
                <a:spcPts val="0"/>
              </a:spcBef>
              <a:spcAft>
                <a:spcPts val="0"/>
              </a:spcAft>
            </a:pPr>
            <a:endParaRPr lang="es-ES" sz="2000" dirty="0">
              <a:solidFill>
                <a:prstClr val="black"/>
              </a:solidFill>
              <a:latin typeface="Century Schoolbook"/>
            </a:endParaRPr>
          </a:p>
          <a:p>
            <a:pPr lvl="0" algn="just" fontAlgn="auto">
              <a:spcBef>
                <a:spcPts val="0"/>
              </a:spcBef>
              <a:spcAft>
                <a:spcPts val="0"/>
              </a:spcAft>
            </a:pPr>
            <a:r>
              <a:rPr lang="es-ES" sz="2000" dirty="0">
                <a:solidFill>
                  <a:prstClr val="black"/>
                </a:solidFill>
                <a:latin typeface="Century Schoolbook"/>
              </a:rPr>
              <a:t> Ramírez (2011), la fertilidad o infertilidad no depende solo de la edad si no también  factores endógenos de reproductores hembra y macho, además de la genética, el medio ambiente y el estado de salud</a:t>
            </a:r>
          </a:p>
        </p:txBody>
      </p:sp>
    </p:spTree>
    <p:extLst>
      <p:ext uri="{BB962C8B-B14F-4D97-AF65-F5344CB8AC3E}">
        <p14:creationId xmlns:p14="http://schemas.microsoft.com/office/powerpoint/2010/main" val="953368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504056"/>
          </a:xfrm>
        </p:spPr>
        <p:txBody>
          <a:bodyPr/>
          <a:lstStyle/>
          <a:p>
            <a:pPr algn="ctr"/>
            <a:r>
              <a:rPr lang="es-ES" sz="2700" b="0" i="0" kern="1200" cap="small" dirty="0">
                <a:solidFill>
                  <a:srgbClr val="575F6D"/>
                </a:solidFill>
                <a:effectLst/>
                <a:latin typeface="Century Schoolbook"/>
              </a:rPr>
              <a:t>PORCENTAJE DE PÉRDIDA DE PESO EN INCUBACIÓN</a:t>
            </a:r>
            <a:endParaRPr lang="es-ES" i="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5776" y="1052736"/>
            <a:ext cx="4133446" cy="253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07504" y="3645024"/>
            <a:ext cx="8856984" cy="2246769"/>
          </a:xfrm>
          <a:prstGeom prst="rect">
            <a:avLst/>
          </a:prstGeom>
        </p:spPr>
        <p:txBody>
          <a:bodyPr wrap="square">
            <a:spAutoFit/>
          </a:bodyPr>
          <a:lstStyle/>
          <a:p>
            <a:pPr lvl="0" algn="just" fontAlgn="auto">
              <a:spcBef>
                <a:spcPts val="0"/>
              </a:spcBef>
              <a:spcAft>
                <a:spcPts val="0"/>
              </a:spcAft>
            </a:pPr>
            <a:r>
              <a:rPr lang="es-ES" sz="2000" dirty="0" err="1">
                <a:solidFill>
                  <a:prstClr val="black"/>
                </a:solidFill>
                <a:latin typeface="Century Schoolbook"/>
              </a:rPr>
              <a:t>Alzate</a:t>
            </a:r>
            <a:r>
              <a:rPr lang="es-ES" sz="2000" dirty="0">
                <a:solidFill>
                  <a:prstClr val="black"/>
                </a:solidFill>
                <a:latin typeface="Century Schoolbook"/>
              </a:rPr>
              <a:t> (2014) una pérdida de humedad suficiente está  entre 11-13%</a:t>
            </a:r>
          </a:p>
          <a:p>
            <a:pPr lvl="0" algn="just" fontAlgn="auto">
              <a:spcBef>
                <a:spcPts val="0"/>
              </a:spcBef>
              <a:spcAft>
                <a:spcPts val="0"/>
              </a:spcAft>
            </a:pPr>
            <a:endParaRPr lang="es-ES" sz="2000" dirty="0">
              <a:solidFill>
                <a:prstClr val="black"/>
              </a:solidFill>
              <a:latin typeface="Century Schoolbook"/>
            </a:endParaRPr>
          </a:p>
          <a:p>
            <a:pPr lvl="0" algn="just" fontAlgn="auto">
              <a:spcBef>
                <a:spcPts val="0"/>
              </a:spcBef>
              <a:spcAft>
                <a:spcPts val="0"/>
              </a:spcAft>
            </a:pPr>
            <a:r>
              <a:rPr lang="es-ES" sz="2000" dirty="0">
                <a:solidFill>
                  <a:prstClr val="black"/>
                </a:solidFill>
                <a:latin typeface="Century Schoolbook"/>
              </a:rPr>
              <a:t>Pas </a:t>
            </a:r>
            <a:r>
              <a:rPr lang="es-ES" sz="2000" dirty="0" err="1">
                <a:solidFill>
                  <a:prstClr val="black"/>
                </a:solidFill>
                <a:latin typeface="Century Schoolbook"/>
              </a:rPr>
              <a:t>Reform</a:t>
            </a:r>
            <a:r>
              <a:rPr lang="es-ES" sz="2000" dirty="0">
                <a:solidFill>
                  <a:prstClr val="black"/>
                </a:solidFill>
                <a:latin typeface="Century Schoolbook"/>
              </a:rPr>
              <a:t> </a:t>
            </a:r>
            <a:r>
              <a:rPr lang="es-ES" sz="2000" dirty="0" err="1">
                <a:solidFill>
                  <a:prstClr val="black"/>
                </a:solidFill>
                <a:latin typeface="Century Schoolbook"/>
              </a:rPr>
              <a:t>Academy</a:t>
            </a:r>
            <a:r>
              <a:rPr lang="es-ES" sz="2000" dirty="0">
                <a:solidFill>
                  <a:prstClr val="black"/>
                </a:solidFill>
                <a:latin typeface="Century Schoolbook"/>
              </a:rPr>
              <a:t>  (2015) señala que los huevos deben perder 11-13%</a:t>
            </a:r>
          </a:p>
          <a:p>
            <a:pPr lvl="0" algn="just" fontAlgn="auto">
              <a:spcBef>
                <a:spcPts val="0"/>
              </a:spcBef>
              <a:spcAft>
                <a:spcPts val="0"/>
              </a:spcAft>
            </a:pPr>
            <a:endParaRPr lang="es-ES" sz="2000" dirty="0">
              <a:solidFill>
                <a:prstClr val="black"/>
              </a:solidFill>
              <a:latin typeface="Century Schoolbook"/>
            </a:endParaRPr>
          </a:p>
          <a:p>
            <a:pPr lvl="0" algn="just" fontAlgn="auto">
              <a:spcBef>
                <a:spcPts val="0"/>
              </a:spcBef>
              <a:spcAft>
                <a:spcPts val="0"/>
              </a:spcAft>
            </a:pPr>
            <a:r>
              <a:rPr lang="es-ES" sz="2000" dirty="0" smtClean="0">
                <a:solidFill>
                  <a:prstClr val="black"/>
                </a:solidFill>
                <a:latin typeface="Century Schoolbook"/>
              </a:rPr>
              <a:t>Vázquez </a:t>
            </a:r>
            <a:r>
              <a:rPr lang="es-ES" sz="2000" dirty="0" err="1">
                <a:solidFill>
                  <a:prstClr val="black"/>
                </a:solidFill>
                <a:latin typeface="Century Schoolbook"/>
              </a:rPr>
              <a:t>et,al</a:t>
            </a:r>
            <a:r>
              <a:rPr lang="es-ES" sz="2000" dirty="0">
                <a:solidFill>
                  <a:prstClr val="black"/>
                </a:solidFill>
                <a:latin typeface="Century Schoolbook"/>
              </a:rPr>
              <a:t>., 2006,  la pérdida de humedad no difirió entre tratamientos comparando huevos de reproductoras de 30, 36, 40, 46 y 53 semanas </a:t>
            </a:r>
          </a:p>
        </p:txBody>
      </p:sp>
    </p:spTree>
    <p:extLst>
      <p:ext uri="{BB962C8B-B14F-4D97-AF65-F5344CB8AC3E}">
        <p14:creationId xmlns:p14="http://schemas.microsoft.com/office/powerpoint/2010/main" val="1320185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648072"/>
          </a:xfrm>
        </p:spPr>
        <p:txBody>
          <a:bodyPr/>
          <a:lstStyle/>
          <a:p>
            <a:pPr algn="ctr"/>
            <a:r>
              <a:rPr lang="es-ES" sz="3000" b="0" i="0" kern="1200" cap="small" dirty="0">
                <a:solidFill>
                  <a:srgbClr val="575F6D"/>
                </a:solidFill>
                <a:effectLst/>
                <a:latin typeface="Century Schoolbook"/>
              </a:rPr>
              <a:t>MORTALIDAD EMBRIONARIA %</a:t>
            </a:r>
            <a:endParaRPr lang="es-ES" dirty="0"/>
          </a:p>
        </p:txBody>
      </p:sp>
      <p:pic>
        <p:nvPicPr>
          <p:cNvPr id="4" name="Pictur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836712"/>
            <a:ext cx="7316411"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88" y="3284984"/>
            <a:ext cx="3876048"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139952" y="3155483"/>
            <a:ext cx="4896544" cy="3139321"/>
          </a:xfrm>
          <a:prstGeom prst="rect">
            <a:avLst/>
          </a:prstGeom>
        </p:spPr>
        <p:txBody>
          <a:bodyPr wrap="square">
            <a:spAutoFit/>
          </a:bodyPr>
          <a:lstStyle/>
          <a:p>
            <a:pPr lvl="0" algn="just" fontAlgn="auto">
              <a:spcBef>
                <a:spcPts val="0"/>
              </a:spcBef>
              <a:spcAft>
                <a:spcPts val="0"/>
              </a:spcAft>
            </a:pPr>
            <a:r>
              <a:rPr lang="es-ES" dirty="0">
                <a:solidFill>
                  <a:prstClr val="black"/>
                </a:solidFill>
                <a:latin typeface="Century Schoolbook"/>
              </a:rPr>
              <a:t>Parámetros normales comparados con los indicados por </a:t>
            </a:r>
            <a:r>
              <a:rPr lang="es-ES" dirty="0" err="1">
                <a:solidFill>
                  <a:prstClr val="black"/>
                </a:solidFill>
                <a:latin typeface="Century Schoolbook"/>
              </a:rPr>
              <a:t>Soares</a:t>
            </a:r>
            <a:r>
              <a:rPr lang="es-ES" dirty="0">
                <a:solidFill>
                  <a:prstClr val="black"/>
                </a:solidFill>
                <a:latin typeface="Century Schoolbook"/>
              </a:rPr>
              <a:t> (2008)   y también los reportados por (Ricaurte , 2005) </a:t>
            </a:r>
          </a:p>
          <a:p>
            <a:pPr lvl="0" algn="just" fontAlgn="auto">
              <a:spcBef>
                <a:spcPts val="0"/>
              </a:spcBef>
              <a:spcAft>
                <a:spcPts val="0"/>
              </a:spcAft>
            </a:pPr>
            <a:endParaRPr lang="es-ES" dirty="0">
              <a:solidFill>
                <a:prstClr val="black"/>
              </a:solidFill>
              <a:latin typeface="Century Schoolbook"/>
            </a:endParaRPr>
          </a:p>
          <a:p>
            <a:pPr lvl="0" algn="just" fontAlgn="auto">
              <a:spcBef>
                <a:spcPts val="0"/>
              </a:spcBef>
              <a:spcAft>
                <a:spcPts val="0"/>
              </a:spcAft>
            </a:pPr>
            <a:r>
              <a:rPr lang="es-ES" dirty="0" err="1">
                <a:solidFill>
                  <a:prstClr val="black"/>
                </a:solidFill>
                <a:latin typeface="Century Schoolbook"/>
              </a:rPr>
              <a:t>Vazquez</a:t>
            </a:r>
            <a:r>
              <a:rPr lang="es-ES" dirty="0">
                <a:solidFill>
                  <a:prstClr val="black"/>
                </a:solidFill>
                <a:latin typeface="Century Schoolbook"/>
              </a:rPr>
              <a:t> &amp; </a:t>
            </a:r>
            <a:r>
              <a:rPr lang="es-ES" dirty="0" err="1">
                <a:solidFill>
                  <a:prstClr val="black"/>
                </a:solidFill>
                <a:latin typeface="Century Schoolbook"/>
              </a:rPr>
              <a:t>et,al</a:t>
            </a:r>
            <a:r>
              <a:rPr lang="es-ES" dirty="0">
                <a:solidFill>
                  <a:prstClr val="black"/>
                </a:solidFill>
                <a:latin typeface="Century Schoolbook"/>
              </a:rPr>
              <a:t>.  (2006) II y IV mostró diferencias.</a:t>
            </a:r>
          </a:p>
          <a:p>
            <a:pPr lvl="0" algn="just" fontAlgn="auto">
              <a:spcBef>
                <a:spcPts val="0"/>
              </a:spcBef>
              <a:spcAft>
                <a:spcPts val="0"/>
              </a:spcAft>
            </a:pPr>
            <a:endParaRPr lang="es-ES" dirty="0">
              <a:solidFill>
                <a:prstClr val="black"/>
              </a:solidFill>
              <a:latin typeface="Century Schoolbook"/>
            </a:endParaRPr>
          </a:p>
          <a:p>
            <a:pPr lvl="0" algn="just" fontAlgn="auto">
              <a:spcBef>
                <a:spcPts val="0"/>
              </a:spcBef>
              <a:spcAft>
                <a:spcPts val="0"/>
              </a:spcAft>
            </a:pPr>
            <a:r>
              <a:rPr lang="es-ES" dirty="0">
                <a:solidFill>
                  <a:prstClr val="black"/>
                </a:solidFill>
                <a:latin typeface="Century Schoolbook"/>
              </a:rPr>
              <a:t> (</a:t>
            </a:r>
            <a:r>
              <a:rPr lang="es-ES" dirty="0" err="1">
                <a:solidFill>
                  <a:prstClr val="black"/>
                </a:solidFill>
                <a:latin typeface="Century Schoolbook"/>
              </a:rPr>
              <a:t>Tullett</a:t>
            </a:r>
            <a:r>
              <a:rPr lang="es-ES" dirty="0">
                <a:solidFill>
                  <a:prstClr val="black"/>
                </a:solidFill>
                <a:latin typeface="Century Schoolbook"/>
              </a:rPr>
              <a:t>, 2010), alta en los primeros días, intermedio mortalidad embrionaria muy baja, últimos días mortalidad vuelve a aumentar.</a:t>
            </a:r>
          </a:p>
        </p:txBody>
      </p:sp>
    </p:spTree>
    <p:extLst>
      <p:ext uri="{BB962C8B-B14F-4D97-AF65-F5344CB8AC3E}">
        <p14:creationId xmlns:p14="http://schemas.microsoft.com/office/powerpoint/2010/main" val="1077133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576064"/>
          </a:xfrm>
        </p:spPr>
        <p:txBody>
          <a:bodyPr/>
          <a:lstStyle/>
          <a:p>
            <a:pPr algn="ctr"/>
            <a:r>
              <a:rPr lang="es-ES" sz="3000" b="0" i="0" kern="1200" cap="small" dirty="0">
                <a:solidFill>
                  <a:srgbClr val="575F6D"/>
                </a:solidFill>
                <a:effectLst/>
                <a:latin typeface="Century Schoolbook"/>
              </a:rPr>
              <a:t>VENTANA DE NACIMIENTO</a:t>
            </a:r>
            <a:endParaRPr lang="es-ES" i="0" dirty="0"/>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908720"/>
            <a:ext cx="6264696" cy="224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2200" y="3251572"/>
            <a:ext cx="4161800" cy="26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3140968"/>
            <a:ext cx="4978628" cy="3139321"/>
          </a:xfrm>
          <a:prstGeom prst="rect">
            <a:avLst/>
          </a:prstGeom>
        </p:spPr>
        <p:txBody>
          <a:bodyPr wrap="square">
            <a:spAutoFit/>
          </a:bodyPr>
          <a:lstStyle/>
          <a:p>
            <a:pPr lvl="0" algn="just" fontAlgn="auto">
              <a:spcBef>
                <a:spcPts val="0"/>
              </a:spcBef>
              <a:spcAft>
                <a:spcPts val="0"/>
              </a:spcAft>
            </a:pPr>
            <a:r>
              <a:rPr lang="es-ES" dirty="0">
                <a:solidFill>
                  <a:prstClr val="black"/>
                </a:solidFill>
                <a:latin typeface="Century Schoolbook"/>
              </a:rPr>
              <a:t>Vázquez &amp; et, al. (2006), la mayor cantidad de eclosionados a las 492±1 h - 30 a 40 semanas; a las 504±1 horas no hubo diferencias en el porcentaje de eclosión.</a:t>
            </a:r>
          </a:p>
          <a:p>
            <a:pPr lvl="0" algn="just" fontAlgn="auto">
              <a:spcBef>
                <a:spcPts val="0"/>
              </a:spcBef>
              <a:spcAft>
                <a:spcPts val="0"/>
              </a:spcAft>
            </a:pPr>
            <a:r>
              <a:rPr lang="es-ES" dirty="0">
                <a:solidFill>
                  <a:prstClr val="black"/>
                </a:solidFill>
                <a:latin typeface="Century Schoolbook"/>
              </a:rPr>
              <a:t>-  V. N. Mayor en los lotes más jóvenes, menor en los lotes intermedios (</a:t>
            </a:r>
            <a:r>
              <a:rPr lang="es-ES" dirty="0" err="1">
                <a:solidFill>
                  <a:prstClr val="black"/>
                </a:solidFill>
                <a:latin typeface="Century Schoolbook"/>
              </a:rPr>
              <a:t>Padron</a:t>
            </a:r>
            <a:r>
              <a:rPr lang="es-ES" dirty="0">
                <a:solidFill>
                  <a:prstClr val="black"/>
                </a:solidFill>
                <a:latin typeface="Century Schoolbook"/>
              </a:rPr>
              <a:t>, </a:t>
            </a:r>
            <a:r>
              <a:rPr lang="es-ES" dirty="0" err="1">
                <a:solidFill>
                  <a:prstClr val="black"/>
                </a:solidFill>
                <a:latin typeface="Century Schoolbook"/>
              </a:rPr>
              <a:t>Fancher</a:t>
            </a:r>
            <a:r>
              <a:rPr lang="es-ES" dirty="0">
                <a:solidFill>
                  <a:prstClr val="black"/>
                </a:solidFill>
                <a:latin typeface="Century Schoolbook"/>
              </a:rPr>
              <a:t>, </a:t>
            </a:r>
            <a:r>
              <a:rPr lang="es-ES" dirty="0" err="1">
                <a:solidFill>
                  <a:prstClr val="black"/>
                </a:solidFill>
                <a:latin typeface="Century Schoolbook"/>
              </a:rPr>
              <a:t>Gaytan</a:t>
            </a:r>
            <a:r>
              <a:rPr lang="es-ES" dirty="0">
                <a:solidFill>
                  <a:prstClr val="black"/>
                </a:solidFill>
                <a:latin typeface="Century Schoolbook"/>
              </a:rPr>
              <a:t>, &amp; </a:t>
            </a:r>
            <a:r>
              <a:rPr lang="es-ES" dirty="0" err="1">
                <a:solidFill>
                  <a:prstClr val="black"/>
                </a:solidFill>
                <a:latin typeface="Century Schoolbook"/>
              </a:rPr>
              <a:t>Malagón</a:t>
            </a:r>
            <a:r>
              <a:rPr lang="es-ES" dirty="0">
                <a:solidFill>
                  <a:prstClr val="black"/>
                </a:solidFill>
                <a:latin typeface="Century Schoolbook"/>
              </a:rPr>
              <a:t> , 2005)</a:t>
            </a:r>
          </a:p>
          <a:p>
            <a:pPr lvl="0" algn="just" fontAlgn="auto">
              <a:spcBef>
                <a:spcPts val="0"/>
              </a:spcBef>
              <a:spcAft>
                <a:spcPts val="0"/>
              </a:spcAft>
            </a:pPr>
            <a:r>
              <a:rPr lang="es-ES" dirty="0">
                <a:solidFill>
                  <a:prstClr val="black"/>
                </a:solidFill>
                <a:latin typeface="Century Schoolbook"/>
              </a:rPr>
              <a:t>-  Pachón M  (2007) los huevos de reproductoras jóvenes  presentan nacimientos más prolongados, reproductoras adultas  nacimiento más uniforme</a:t>
            </a:r>
          </a:p>
        </p:txBody>
      </p:sp>
    </p:spTree>
    <p:extLst>
      <p:ext uri="{BB962C8B-B14F-4D97-AF65-F5344CB8AC3E}">
        <p14:creationId xmlns:p14="http://schemas.microsoft.com/office/powerpoint/2010/main" val="4248464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8229600" cy="490066"/>
          </a:xfrm>
        </p:spPr>
        <p:txBody>
          <a:bodyPr/>
          <a:lstStyle/>
          <a:p>
            <a:r>
              <a:rPr lang="es-ES" sz="2800" i="0" dirty="0">
                <a:solidFill>
                  <a:schemeClr val="tx1"/>
                </a:solidFill>
              </a:rPr>
              <a:t>FORMULACIÓN DEL PROBLEMA A RESOLVER </a:t>
            </a:r>
            <a:r>
              <a:rPr lang="es-ES" dirty="0"/>
              <a:t/>
            </a:r>
            <a:br>
              <a:rPr lang="es-ES" dirty="0"/>
            </a:br>
            <a:endParaRPr lang="es-ES" dirty="0"/>
          </a:p>
        </p:txBody>
      </p:sp>
      <p:sp>
        <p:nvSpPr>
          <p:cNvPr id="3" name="2 Marcador de contenido"/>
          <p:cNvSpPr>
            <a:spLocks noGrp="1"/>
          </p:cNvSpPr>
          <p:nvPr>
            <p:ph idx="1"/>
          </p:nvPr>
        </p:nvSpPr>
        <p:spPr>
          <a:xfrm>
            <a:off x="179512" y="620688"/>
            <a:ext cx="8784976" cy="5256584"/>
          </a:xfrm>
        </p:spPr>
        <p:txBody>
          <a:bodyPr/>
          <a:lstStyle/>
          <a:p>
            <a:pPr marL="274320" lvl="0" indent="-274320" algn="just" fontAlgn="auto">
              <a:spcBef>
                <a:spcPts val="600"/>
              </a:spcBef>
              <a:spcAft>
                <a:spcPts val="0"/>
              </a:spcAft>
              <a:buClr>
                <a:srgbClr val="FE8637"/>
              </a:buClr>
              <a:buSzPct val="70000"/>
              <a:buFont typeface="Wingdings"/>
              <a:buChar char=""/>
            </a:pPr>
            <a:r>
              <a:rPr lang="es-ES" kern="1200" dirty="0">
                <a:solidFill>
                  <a:prstClr val="black"/>
                </a:solidFill>
                <a:latin typeface="Century Schoolbook"/>
              </a:rPr>
              <a:t>Uniformidad de las parvadas.</a:t>
            </a:r>
          </a:p>
          <a:p>
            <a:pPr marL="274320" lvl="0" indent="-274320" algn="just" fontAlgn="auto">
              <a:spcBef>
                <a:spcPts val="600"/>
              </a:spcBef>
              <a:spcAft>
                <a:spcPts val="0"/>
              </a:spcAft>
              <a:buClr>
                <a:srgbClr val="FE8637"/>
              </a:buClr>
              <a:buSzPct val="70000"/>
              <a:buFont typeface="Wingdings"/>
              <a:buChar char=""/>
            </a:pPr>
            <a:r>
              <a:rPr lang="es-ES" kern="1200" dirty="0">
                <a:solidFill>
                  <a:prstClr val="black"/>
                </a:solidFill>
                <a:latin typeface="Century Schoolbook"/>
              </a:rPr>
              <a:t>La calidad del pollito se ve influenciada por varios factores entre ellos el proceso de  incubación y esta depende del tipo del huevo fértil.</a:t>
            </a:r>
          </a:p>
          <a:p>
            <a:pPr marL="274320" lvl="0" indent="-274320" algn="just" fontAlgn="auto">
              <a:spcBef>
                <a:spcPts val="600"/>
              </a:spcBef>
              <a:spcAft>
                <a:spcPts val="0"/>
              </a:spcAft>
              <a:buClr>
                <a:srgbClr val="FE8637"/>
              </a:buClr>
              <a:buSzPct val="70000"/>
              <a:buFont typeface="Wingdings"/>
              <a:buChar char=""/>
            </a:pPr>
            <a:r>
              <a:rPr lang="es-ES" kern="1200" dirty="0">
                <a:solidFill>
                  <a:prstClr val="black"/>
                </a:solidFill>
                <a:latin typeface="Century Schoolbook"/>
              </a:rPr>
              <a:t>Ventana de </a:t>
            </a:r>
            <a:r>
              <a:rPr lang="es-ES" kern="1200" dirty="0" smtClean="0">
                <a:solidFill>
                  <a:prstClr val="black"/>
                </a:solidFill>
                <a:latin typeface="Century Schoolbook"/>
              </a:rPr>
              <a:t>nacimiento </a:t>
            </a:r>
            <a:r>
              <a:rPr lang="es-ES" kern="1200" dirty="0">
                <a:solidFill>
                  <a:prstClr val="black"/>
                </a:solidFill>
                <a:latin typeface="Century Schoolbook"/>
              </a:rPr>
              <a:t>durante el proceso de incubación,   el desempeño productivo de pollitos provenientes de madres de diferentes edades.</a:t>
            </a:r>
          </a:p>
          <a:p>
            <a:pPr marL="0" lvl="0" indent="0" algn="just" fontAlgn="auto">
              <a:spcBef>
                <a:spcPts val="600"/>
              </a:spcBef>
              <a:spcAft>
                <a:spcPts val="0"/>
              </a:spcAft>
              <a:buClr>
                <a:srgbClr val="FE8637"/>
              </a:buClr>
              <a:buSzPct val="70000"/>
              <a:buNone/>
            </a:pPr>
            <a:endParaRPr lang="es-ES" kern="1200" dirty="0">
              <a:solidFill>
                <a:prstClr val="black"/>
              </a:solidFill>
              <a:latin typeface="Century Schoolbook"/>
            </a:endParaRPr>
          </a:p>
          <a:p>
            <a:pPr marL="0" lvl="0" indent="0" algn="just" fontAlgn="auto">
              <a:spcBef>
                <a:spcPts val="600"/>
              </a:spcBef>
              <a:spcAft>
                <a:spcPts val="0"/>
              </a:spcAft>
              <a:buClr>
                <a:srgbClr val="FE8637"/>
              </a:buClr>
              <a:buSzPct val="70000"/>
              <a:buNone/>
            </a:pPr>
            <a:endParaRPr lang="es-ES" kern="1200" dirty="0">
              <a:solidFill>
                <a:prstClr val="black"/>
              </a:solidFill>
              <a:latin typeface="Century Schoolbook"/>
            </a:endParaRPr>
          </a:p>
          <a:p>
            <a:pPr marL="274320" lvl="0" indent="-274320" algn="just" fontAlgn="auto">
              <a:spcBef>
                <a:spcPts val="600"/>
              </a:spcBef>
              <a:spcAft>
                <a:spcPts val="0"/>
              </a:spcAft>
              <a:buClr>
                <a:srgbClr val="FE8637"/>
              </a:buClr>
              <a:buSzPct val="70000"/>
              <a:buFont typeface="Wingdings"/>
              <a:buChar char=""/>
            </a:pPr>
            <a:endParaRPr lang="es-ES" kern="1200" dirty="0">
              <a:solidFill>
                <a:prstClr val="black"/>
              </a:solidFill>
              <a:latin typeface="Century Schoolbook"/>
            </a:endParaRPr>
          </a:p>
          <a:p>
            <a:pPr marL="0" lvl="0" indent="0" algn="just" fontAlgn="auto">
              <a:spcBef>
                <a:spcPts val="600"/>
              </a:spcBef>
              <a:spcAft>
                <a:spcPts val="0"/>
              </a:spcAft>
              <a:buClr>
                <a:srgbClr val="FE8637"/>
              </a:buClr>
              <a:buSzPct val="70000"/>
              <a:buNone/>
            </a:pPr>
            <a:endParaRPr lang="es-ES" kern="1200" dirty="0">
              <a:solidFill>
                <a:prstClr val="black"/>
              </a:solidFill>
              <a:latin typeface="Century Schoolbook"/>
            </a:endParaRPr>
          </a:p>
          <a:p>
            <a:pPr marL="274320" lvl="0" indent="-274320" algn="just" fontAlgn="auto">
              <a:spcBef>
                <a:spcPts val="600"/>
              </a:spcBef>
              <a:spcAft>
                <a:spcPts val="0"/>
              </a:spcAft>
              <a:buClr>
                <a:srgbClr val="FE8637"/>
              </a:buClr>
              <a:buSzPct val="70000"/>
              <a:buFont typeface="Wingdings"/>
              <a:buChar char=""/>
            </a:pPr>
            <a:r>
              <a:rPr lang="es-ES" kern="1200" dirty="0">
                <a:solidFill>
                  <a:prstClr val="black"/>
                </a:solidFill>
                <a:latin typeface="Century Schoolbook"/>
              </a:rPr>
              <a:t>El desempeño productivo de los lotes comerciales es influenciado directamente por la edad de las reproductoras y el tiempo de permanencia en </a:t>
            </a:r>
            <a:r>
              <a:rPr lang="es-ES" kern="1200" dirty="0" err="1">
                <a:solidFill>
                  <a:prstClr val="black"/>
                </a:solidFill>
                <a:latin typeface="Century Schoolbook"/>
              </a:rPr>
              <a:t>nacedora</a:t>
            </a:r>
            <a:r>
              <a:rPr lang="es-ES" kern="1200" dirty="0">
                <a:solidFill>
                  <a:prstClr val="black"/>
                </a:solidFill>
                <a:latin typeface="Century Schoolbook"/>
              </a:rPr>
              <a:t>?</a:t>
            </a:r>
          </a:p>
          <a:p>
            <a:pPr marL="0" indent="0">
              <a:buNone/>
            </a:pPr>
            <a:endParaRPr lang="es-E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76" y="3373968"/>
            <a:ext cx="1790592"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3640" y="3367799"/>
            <a:ext cx="1816100"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170494"/>
            <a:ext cx="3219450" cy="20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167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620688"/>
          </a:xfrm>
        </p:spPr>
        <p:txBody>
          <a:bodyPr/>
          <a:lstStyle/>
          <a:p>
            <a:pPr algn="ctr"/>
            <a:r>
              <a:rPr lang="es-ES" sz="2700" b="0" i="0" kern="1200" cap="small" dirty="0">
                <a:solidFill>
                  <a:srgbClr val="575F6D"/>
                </a:solidFill>
                <a:effectLst/>
                <a:latin typeface="Century Schoolbook"/>
              </a:rPr>
              <a:t>Nacimiento de pollitos</a:t>
            </a:r>
            <a:endParaRPr lang="es-ES"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836711"/>
            <a:ext cx="5904656" cy="260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Gráfico"/>
          <p:cNvGraphicFramePr/>
          <p:nvPr>
            <p:extLst>
              <p:ext uri="{D42A27DB-BD31-4B8C-83A1-F6EECF244321}">
                <p14:modId xmlns:p14="http://schemas.microsoft.com/office/powerpoint/2010/main" val="2614038758"/>
              </p:ext>
            </p:extLst>
          </p:nvPr>
        </p:nvGraphicFramePr>
        <p:xfrm>
          <a:off x="179512" y="3501008"/>
          <a:ext cx="4100830" cy="23990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Gráfico"/>
          <p:cNvGraphicFramePr/>
          <p:nvPr>
            <p:extLst>
              <p:ext uri="{D42A27DB-BD31-4B8C-83A1-F6EECF244321}">
                <p14:modId xmlns:p14="http://schemas.microsoft.com/office/powerpoint/2010/main" val="2382047318"/>
              </p:ext>
            </p:extLst>
          </p:nvPr>
        </p:nvGraphicFramePr>
        <p:xfrm>
          <a:off x="4572000" y="3501008"/>
          <a:ext cx="4176464" cy="23762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8228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504056"/>
          </a:xfrm>
        </p:spPr>
        <p:txBody>
          <a:bodyPr/>
          <a:lstStyle/>
          <a:p>
            <a:pPr algn="ctr"/>
            <a:r>
              <a:rPr lang="es-ES" sz="3000" b="0" i="0" kern="1200" cap="small" dirty="0">
                <a:solidFill>
                  <a:srgbClr val="575F6D"/>
                </a:solidFill>
                <a:effectLst/>
                <a:latin typeface="Century Schoolbook"/>
              </a:rPr>
              <a:t>Porcentaje de </a:t>
            </a:r>
            <a:r>
              <a:rPr lang="es-ES" sz="3000" b="0" i="0" kern="1200" cap="small" dirty="0" err="1">
                <a:solidFill>
                  <a:srgbClr val="575F6D"/>
                </a:solidFill>
                <a:effectLst/>
                <a:latin typeface="Century Schoolbook"/>
              </a:rPr>
              <a:t>incubabilidad</a:t>
            </a:r>
            <a:endParaRPr lang="es-ES" i="0" dirty="0"/>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456022"/>
            <a:ext cx="4011516" cy="3584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4283968" y="1124744"/>
            <a:ext cx="4680520" cy="4247317"/>
          </a:xfrm>
          <a:prstGeom prst="rect">
            <a:avLst/>
          </a:prstGeom>
        </p:spPr>
        <p:txBody>
          <a:bodyPr wrap="square">
            <a:spAutoFit/>
          </a:bodyPr>
          <a:lstStyle/>
          <a:p>
            <a:pPr lvl="0" fontAlgn="auto">
              <a:spcBef>
                <a:spcPts val="0"/>
              </a:spcBef>
              <a:spcAft>
                <a:spcPts val="0"/>
              </a:spcAft>
            </a:pPr>
            <a:r>
              <a:rPr lang="es-ES" dirty="0">
                <a:solidFill>
                  <a:prstClr val="black"/>
                </a:solidFill>
                <a:latin typeface="Century Schoolbook"/>
              </a:rPr>
              <a:t>Mariño, Farfán, &amp; </a:t>
            </a:r>
            <a:r>
              <a:rPr lang="es-ES" dirty="0" err="1">
                <a:solidFill>
                  <a:prstClr val="black"/>
                </a:solidFill>
                <a:latin typeface="Century Schoolbook"/>
              </a:rPr>
              <a:t>Ituriz</a:t>
            </a:r>
            <a:r>
              <a:rPr lang="es-ES" dirty="0">
                <a:solidFill>
                  <a:prstClr val="black"/>
                </a:solidFill>
                <a:latin typeface="Century Schoolbook"/>
              </a:rPr>
              <a:t> (2014), el mejor  porcentaje de nacimiento  fue para  38 semanas (89%) y el menor fue para 55 semanas (72%)</a:t>
            </a:r>
          </a:p>
          <a:p>
            <a:pPr lvl="0" fontAlgn="auto">
              <a:spcBef>
                <a:spcPts val="0"/>
              </a:spcBef>
              <a:spcAft>
                <a:spcPts val="0"/>
              </a:spcAft>
            </a:pPr>
            <a:endParaRPr lang="es-ES" dirty="0">
              <a:solidFill>
                <a:prstClr val="black"/>
              </a:solidFill>
              <a:latin typeface="Century Schoolbook"/>
            </a:endParaRPr>
          </a:p>
          <a:p>
            <a:pPr lvl="0" fontAlgn="auto">
              <a:spcBef>
                <a:spcPts val="0"/>
              </a:spcBef>
              <a:spcAft>
                <a:spcPts val="0"/>
              </a:spcAft>
            </a:pPr>
            <a:r>
              <a:rPr lang="es-ES" dirty="0" err="1">
                <a:solidFill>
                  <a:prstClr val="black"/>
                </a:solidFill>
                <a:latin typeface="Century Schoolbook"/>
              </a:rPr>
              <a:t>Sardá</a:t>
            </a:r>
            <a:r>
              <a:rPr lang="es-ES" dirty="0">
                <a:solidFill>
                  <a:prstClr val="black"/>
                </a:solidFill>
                <a:latin typeface="Century Schoolbook"/>
              </a:rPr>
              <a:t> (2009), los rendimientos de una planta de incubación  + 85% de pollitos con calidad óptima se considera satisfactorio.</a:t>
            </a:r>
          </a:p>
          <a:p>
            <a:pPr lvl="0" fontAlgn="auto">
              <a:spcBef>
                <a:spcPts val="0"/>
              </a:spcBef>
              <a:spcAft>
                <a:spcPts val="0"/>
              </a:spcAft>
            </a:pPr>
            <a:endParaRPr lang="es-ES" dirty="0">
              <a:solidFill>
                <a:prstClr val="black"/>
              </a:solidFill>
              <a:latin typeface="Century Schoolbook"/>
            </a:endParaRPr>
          </a:p>
          <a:p>
            <a:pPr lvl="0" fontAlgn="auto">
              <a:spcBef>
                <a:spcPts val="0"/>
              </a:spcBef>
              <a:spcAft>
                <a:spcPts val="0"/>
              </a:spcAft>
            </a:pPr>
            <a:r>
              <a:rPr lang="es-ES" dirty="0">
                <a:solidFill>
                  <a:prstClr val="black"/>
                </a:solidFill>
                <a:latin typeface="Century Schoolbook"/>
              </a:rPr>
              <a:t>La </a:t>
            </a:r>
            <a:r>
              <a:rPr lang="es-ES" dirty="0" err="1">
                <a:solidFill>
                  <a:prstClr val="black"/>
                </a:solidFill>
                <a:latin typeface="Century Schoolbook"/>
              </a:rPr>
              <a:t>incubabilidad</a:t>
            </a:r>
            <a:r>
              <a:rPr lang="es-ES" dirty="0">
                <a:solidFill>
                  <a:prstClr val="black"/>
                </a:solidFill>
                <a:latin typeface="Century Schoolbook"/>
              </a:rPr>
              <a:t> fue mayor  en los tratamientos de 30, 36 y 40 semanas con relación a los de 46 y 53 semanas de edad en las aves reproductoras  (</a:t>
            </a:r>
            <a:r>
              <a:rPr lang="es-ES" dirty="0" err="1">
                <a:solidFill>
                  <a:prstClr val="black"/>
                </a:solidFill>
                <a:latin typeface="Century Schoolbook"/>
              </a:rPr>
              <a:t>Vazquez</a:t>
            </a:r>
            <a:r>
              <a:rPr lang="es-ES" dirty="0">
                <a:solidFill>
                  <a:prstClr val="black"/>
                </a:solidFill>
                <a:latin typeface="Century Schoolbook"/>
              </a:rPr>
              <a:t> &amp; </a:t>
            </a:r>
            <a:r>
              <a:rPr lang="es-ES" dirty="0" err="1">
                <a:solidFill>
                  <a:prstClr val="black"/>
                </a:solidFill>
                <a:latin typeface="Century Schoolbook"/>
              </a:rPr>
              <a:t>et,al</a:t>
            </a:r>
            <a:r>
              <a:rPr lang="es-ES" dirty="0">
                <a:solidFill>
                  <a:prstClr val="black"/>
                </a:solidFill>
                <a:latin typeface="Century Schoolbook"/>
              </a:rPr>
              <a:t>., 2006)</a:t>
            </a:r>
          </a:p>
        </p:txBody>
      </p:sp>
    </p:spTree>
    <p:extLst>
      <p:ext uri="{BB962C8B-B14F-4D97-AF65-F5344CB8AC3E}">
        <p14:creationId xmlns:p14="http://schemas.microsoft.com/office/powerpoint/2010/main" val="602248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576064"/>
          </a:xfrm>
        </p:spPr>
        <p:txBody>
          <a:bodyPr/>
          <a:lstStyle/>
          <a:p>
            <a:pPr algn="ctr"/>
            <a:r>
              <a:rPr lang="es-ES" sz="2700" b="0" i="0" kern="1200" cap="small" dirty="0">
                <a:solidFill>
                  <a:srgbClr val="575F6D"/>
                </a:solidFill>
                <a:effectLst/>
                <a:latin typeface="Century Schoolbook"/>
              </a:rPr>
              <a:t>Peso de pollitos</a:t>
            </a:r>
            <a:endParaRPr lang="es-ES" i="0" dirty="0"/>
          </a:p>
        </p:txBody>
      </p:sp>
      <p:pic>
        <p:nvPicPr>
          <p:cNvPr id="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764704"/>
            <a:ext cx="678974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Gráfico"/>
          <p:cNvGraphicFramePr/>
          <p:nvPr>
            <p:extLst>
              <p:ext uri="{D42A27DB-BD31-4B8C-83A1-F6EECF244321}">
                <p14:modId xmlns:p14="http://schemas.microsoft.com/office/powerpoint/2010/main" val="455130603"/>
              </p:ext>
            </p:extLst>
          </p:nvPr>
        </p:nvGraphicFramePr>
        <p:xfrm>
          <a:off x="4788024" y="3356992"/>
          <a:ext cx="4267964" cy="2457450"/>
        </p:xfrm>
        <a:graphic>
          <a:graphicData uri="http://schemas.openxmlformats.org/drawingml/2006/chart">
            <c:chart xmlns:c="http://schemas.openxmlformats.org/drawingml/2006/chart" xmlns:r="http://schemas.openxmlformats.org/officeDocument/2006/relationships" r:id="rId3"/>
          </a:graphicData>
        </a:graphic>
      </p:graphicFrame>
      <p:sp>
        <p:nvSpPr>
          <p:cNvPr id="6" name="5 Rectángulo"/>
          <p:cNvSpPr/>
          <p:nvPr/>
        </p:nvSpPr>
        <p:spPr>
          <a:xfrm>
            <a:off x="38100" y="3068960"/>
            <a:ext cx="4572000" cy="2862322"/>
          </a:xfrm>
          <a:prstGeom prst="rect">
            <a:avLst/>
          </a:prstGeom>
        </p:spPr>
        <p:txBody>
          <a:bodyPr>
            <a:spAutoFit/>
          </a:bodyPr>
          <a:lstStyle/>
          <a:p>
            <a:pPr lvl="0" algn="just" fontAlgn="auto">
              <a:spcBef>
                <a:spcPts val="0"/>
              </a:spcBef>
              <a:spcAft>
                <a:spcPts val="0"/>
              </a:spcAft>
            </a:pPr>
            <a:r>
              <a:rPr lang="es-ES" dirty="0">
                <a:solidFill>
                  <a:prstClr val="black"/>
                </a:solidFill>
                <a:latin typeface="Century Schoolbook"/>
              </a:rPr>
              <a:t>Vázquez et al. (2006), el peso de los pollos fue mayor conforme aumentó la edad de las madres</a:t>
            </a:r>
          </a:p>
          <a:p>
            <a:pPr lvl="0" algn="just" fontAlgn="auto">
              <a:spcBef>
                <a:spcPts val="0"/>
              </a:spcBef>
              <a:spcAft>
                <a:spcPts val="0"/>
              </a:spcAft>
            </a:pPr>
            <a:r>
              <a:rPr lang="es-ES" dirty="0">
                <a:solidFill>
                  <a:prstClr val="black"/>
                </a:solidFill>
                <a:latin typeface="Century Schoolbook"/>
              </a:rPr>
              <a:t>Mariño, Farfán, &amp; </a:t>
            </a:r>
            <a:r>
              <a:rPr lang="es-ES" dirty="0" err="1">
                <a:solidFill>
                  <a:prstClr val="black"/>
                </a:solidFill>
                <a:latin typeface="Century Schoolbook"/>
              </a:rPr>
              <a:t>Ituriz</a:t>
            </a:r>
            <a:r>
              <a:rPr lang="es-ES" dirty="0">
                <a:solidFill>
                  <a:prstClr val="black"/>
                </a:solidFill>
                <a:latin typeface="Century Schoolbook"/>
              </a:rPr>
              <a:t>, 2014, peso mas alto para pollitos de reproductoras de 41 semanas y el menor peso para los pollitos de reproductoras de 38 semanas</a:t>
            </a:r>
          </a:p>
          <a:p>
            <a:pPr lvl="0" algn="just" fontAlgn="auto">
              <a:spcBef>
                <a:spcPts val="0"/>
              </a:spcBef>
              <a:spcAft>
                <a:spcPts val="0"/>
              </a:spcAft>
            </a:pPr>
            <a:r>
              <a:rPr lang="es-ES" dirty="0">
                <a:solidFill>
                  <a:prstClr val="black"/>
                </a:solidFill>
                <a:latin typeface="Century Schoolbook"/>
              </a:rPr>
              <a:t>Durán (2010), no encontró diferencias al evaluar edad de reproductoras y ubicación en incubadora Ross 308 </a:t>
            </a:r>
          </a:p>
        </p:txBody>
      </p:sp>
    </p:spTree>
    <p:extLst>
      <p:ext uri="{BB962C8B-B14F-4D97-AF65-F5344CB8AC3E}">
        <p14:creationId xmlns:p14="http://schemas.microsoft.com/office/powerpoint/2010/main" val="3891868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504056"/>
          </a:xfrm>
        </p:spPr>
        <p:txBody>
          <a:bodyPr/>
          <a:lstStyle/>
          <a:p>
            <a:r>
              <a:rPr lang="es-ES" sz="2700" b="0" i="0" kern="1200" cap="small" dirty="0">
                <a:solidFill>
                  <a:srgbClr val="575F6D"/>
                </a:solidFill>
                <a:effectLst/>
                <a:latin typeface="Century Schoolbook"/>
              </a:rPr>
              <a:t>Porcentaje rendimiento en peso de pollito</a:t>
            </a:r>
            <a:endParaRPr lang="es-E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6013" y="692696"/>
            <a:ext cx="4304149" cy="2658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83592" y="3501008"/>
            <a:ext cx="8928992" cy="3139321"/>
          </a:xfrm>
          <a:prstGeom prst="rect">
            <a:avLst/>
          </a:prstGeom>
        </p:spPr>
        <p:txBody>
          <a:bodyPr wrap="square">
            <a:spAutoFit/>
          </a:bodyPr>
          <a:lstStyle/>
          <a:p>
            <a:pPr lvl="0" algn="just" fontAlgn="auto">
              <a:spcBef>
                <a:spcPts val="0"/>
              </a:spcBef>
              <a:spcAft>
                <a:spcPts val="0"/>
              </a:spcAft>
            </a:pPr>
            <a:r>
              <a:rPr lang="es-ES" dirty="0">
                <a:solidFill>
                  <a:prstClr val="black"/>
                </a:solidFill>
                <a:latin typeface="Century Schoolbook"/>
              </a:rPr>
              <a:t>Mariño, Farfán, &amp; </a:t>
            </a:r>
            <a:r>
              <a:rPr lang="es-ES" dirty="0" err="1">
                <a:solidFill>
                  <a:prstClr val="black"/>
                </a:solidFill>
                <a:latin typeface="Century Schoolbook"/>
              </a:rPr>
              <a:t>Ituriz</a:t>
            </a:r>
            <a:r>
              <a:rPr lang="es-ES" dirty="0">
                <a:solidFill>
                  <a:prstClr val="black"/>
                </a:solidFill>
                <a:latin typeface="Century Schoolbook"/>
              </a:rPr>
              <a:t> (2014) encontraron que el rendimiento  en pollo fue mayor para huevos de reproductoras de 41 semanas 72,45%, mientras  que para los de 55 semanas 67,06 y los de 38 semanas 67,57 fue menor, encontrando dentro los valores ideales.</a:t>
            </a:r>
          </a:p>
          <a:p>
            <a:pPr lvl="0" algn="just" fontAlgn="auto">
              <a:spcBef>
                <a:spcPts val="0"/>
              </a:spcBef>
              <a:spcAft>
                <a:spcPts val="0"/>
              </a:spcAft>
            </a:pPr>
            <a:endParaRPr lang="es-ES" dirty="0">
              <a:solidFill>
                <a:prstClr val="black"/>
              </a:solidFill>
              <a:latin typeface="Century Schoolbook"/>
            </a:endParaRPr>
          </a:p>
          <a:p>
            <a:pPr lvl="0" algn="just" fontAlgn="auto">
              <a:spcBef>
                <a:spcPts val="0"/>
              </a:spcBef>
              <a:spcAft>
                <a:spcPts val="0"/>
              </a:spcAft>
            </a:pPr>
            <a:r>
              <a:rPr lang="es-ES" dirty="0" err="1">
                <a:solidFill>
                  <a:prstClr val="black"/>
                </a:solidFill>
                <a:latin typeface="Century Schoolbook"/>
              </a:rPr>
              <a:t>Tullett</a:t>
            </a:r>
            <a:r>
              <a:rPr lang="es-ES" dirty="0">
                <a:solidFill>
                  <a:prstClr val="black"/>
                </a:solidFill>
                <a:latin typeface="Century Schoolbook"/>
              </a:rPr>
              <a:t>, 2010,  </a:t>
            </a:r>
            <a:r>
              <a:rPr lang="es-ES" dirty="0" err="1">
                <a:solidFill>
                  <a:prstClr val="black"/>
                </a:solidFill>
                <a:latin typeface="Century Schoolbook"/>
              </a:rPr>
              <a:t>ideoneo</a:t>
            </a:r>
            <a:r>
              <a:rPr lang="es-ES" dirty="0">
                <a:solidFill>
                  <a:prstClr val="black"/>
                </a:solidFill>
                <a:latin typeface="Century Schoolbook"/>
              </a:rPr>
              <a:t> 67% sobre peso del huevo fresco, o el 67,5% sobre el peso del huevo al colocarlo en la bandeja de incubación, después de un corto período de almacenamiento.</a:t>
            </a:r>
          </a:p>
          <a:p>
            <a:pPr lvl="0" algn="just" fontAlgn="auto">
              <a:spcBef>
                <a:spcPts val="0"/>
              </a:spcBef>
              <a:spcAft>
                <a:spcPts val="0"/>
              </a:spcAft>
            </a:pPr>
            <a:endParaRPr lang="es-ES" dirty="0">
              <a:solidFill>
                <a:prstClr val="black"/>
              </a:solidFill>
              <a:latin typeface="Century Schoolbook"/>
            </a:endParaRPr>
          </a:p>
          <a:p>
            <a:pPr lvl="0" algn="just" fontAlgn="auto">
              <a:spcBef>
                <a:spcPts val="0"/>
              </a:spcBef>
              <a:spcAft>
                <a:spcPts val="0"/>
              </a:spcAft>
            </a:pPr>
            <a:r>
              <a:rPr lang="es-ES" dirty="0">
                <a:solidFill>
                  <a:prstClr val="black"/>
                </a:solidFill>
                <a:latin typeface="Century Schoolbook"/>
              </a:rPr>
              <a:t>El peso del pollito es normalmente 66-68% del peso del huevo; </a:t>
            </a:r>
            <a:endParaRPr lang="es-ES" dirty="0" smtClean="0">
              <a:solidFill>
                <a:prstClr val="black"/>
              </a:solidFill>
              <a:latin typeface="Century Schoolbook"/>
            </a:endParaRPr>
          </a:p>
          <a:p>
            <a:pPr lvl="0" algn="just" fontAlgn="auto">
              <a:spcBef>
                <a:spcPts val="0"/>
              </a:spcBef>
              <a:spcAft>
                <a:spcPts val="0"/>
              </a:spcAft>
            </a:pPr>
            <a:r>
              <a:rPr lang="es-ES" dirty="0" err="1" smtClean="0">
                <a:solidFill>
                  <a:prstClr val="black"/>
                </a:solidFill>
                <a:latin typeface="Century Schoolbook"/>
              </a:rPr>
              <a:t>Cobb</a:t>
            </a:r>
            <a:r>
              <a:rPr lang="es-ES" dirty="0" smtClean="0">
                <a:solidFill>
                  <a:prstClr val="black"/>
                </a:solidFill>
                <a:latin typeface="Century Schoolbook"/>
              </a:rPr>
              <a:t> </a:t>
            </a:r>
            <a:r>
              <a:rPr lang="es-ES" dirty="0">
                <a:solidFill>
                  <a:prstClr val="black"/>
                </a:solidFill>
                <a:latin typeface="Century Schoolbook"/>
              </a:rPr>
              <a:t>(2013) </a:t>
            </a:r>
          </a:p>
        </p:txBody>
      </p:sp>
    </p:spTree>
    <p:extLst>
      <p:ext uri="{BB962C8B-B14F-4D97-AF65-F5344CB8AC3E}">
        <p14:creationId xmlns:p14="http://schemas.microsoft.com/office/powerpoint/2010/main" val="2463066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504056"/>
          </a:xfrm>
        </p:spPr>
        <p:txBody>
          <a:bodyPr/>
          <a:lstStyle/>
          <a:p>
            <a:pPr algn="ctr"/>
            <a:r>
              <a:rPr lang="es-ES" sz="2700" b="0" i="0" kern="1200" cap="small" dirty="0">
                <a:solidFill>
                  <a:srgbClr val="575F6D"/>
                </a:solidFill>
                <a:effectLst/>
                <a:latin typeface="Century Schoolbook"/>
              </a:rPr>
              <a:t>Fase dos: </a:t>
            </a:r>
            <a:r>
              <a:rPr lang="es-ES" sz="2700" b="0" i="0" kern="1200" cap="small" dirty="0" smtClean="0">
                <a:solidFill>
                  <a:srgbClr val="575F6D"/>
                </a:solidFill>
                <a:effectLst/>
                <a:latin typeface="Century Schoolbook"/>
              </a:rPr>
              <a:t>  peso </a:t>
            </a:r>
            <a:r>
              <a:rPr lang="es-ES" sz="2700" b="0" i="0" kern="1200" cap="small" dirty="0">
                <a:solidFill>
                  <a:srgbClr val="575F6D"/>
                </a:solidFill>
                <a:effectLst/>
                <a:latin typeface="Century Schoolbook"/>
              </a:rPr>
              <a:t>y absorción del saco vitelino</a:t>
            </a:r>
            <a:endParaRPr lang="es-ES" i="0"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45526" y="836712"/>
            <a:ext cx="5513119"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9342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603448"/>
            <a:ext cx="8568952" cy="216024"/>
          </a:xfrm>
        </p:spPr>
        <p:txBody>
          <a:bodyPr/>
          <a:lstStyle/>
          <a:p>
            <a:pPr algn="ctr"/>
            <a:endParaRPr lang="es-E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332656"/>
            <a:ext cx="5270986" cy="3294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72616" y="3752165"/>
            <a:ext cx="8856984" cy="2031325"/>
          </a:xfrm>
          <a:prstGeom prst="rect">
            <a:avLst/>
          </a:prstGeom>
        </p:spPr>
        <p:txBody>
          <a:bodyPr wrap="square">
            <a:spAutoFit/>
          </a:bodyPr>
          <a:lstStyle/>
          <a:p>
            <a:pPr lvl="0" algn="just" fontAlgn="auto">
              <a:spcBef>
                <a:spcPts val="0"/>
              </a:spcBef>
              <a:spcAft>
                <a:spcPts val="0"/>
              </a:spcAft>
            </a:pPr>
            <a:r>
              <a:rPr lang="es-ES" dirty="0">
                <a:solidFill>
                  <a:prstClr val="black"/>
                </a:solidFill>
                <a:latin typeface="Century Schoolbook"/>
              </a:rPr>
              <a:t>Los pollos nacidos en las últimas horas de incubación tienen mayor peso del saco vitelino</a:t>
            </a:r>
          </a:p>
          <a:p>
            <a:pPr lvl="0" algn="just" fontAlgn="auto">
              <a:spcBef>
                <a:spcPts val="0"/>
              </a:spcBef>
              <a:spcAft>
                <a:spcPts val="0"/>
              </a:spcAft>
            </a:pPr>
            <a:r>
              <a:rPr lang="es-ES" dirty="0">
                <a:solidFill>
                  <a:prstClr val="black"/>
                </a:solidFill>
                <a:latin typeface="Century Schoolbook"/>
              </a:rPr>
              <a:t>Abad &amp; García (2008), el peso del pollito nacido se correlaciona con el resultado productivo mas que el peso del saco vitelino.</a:t>
            </a:r>
          </a:p>
          <a:p>
            <a:pPr lvl="0" algn="just" fontAlgn="auto">
              <a:spcBef>
                <a:spcPts val="0"/>
              </a:spcBef>
              <a:spcAft>
                <a:spcPts val="0"/>
              </a:spcAft>
            </a:pPr>
            <a:r>
              <a:rPr lang="es-ES" dirty="0">
                <a:solidFill>
                  <a:prstClr val="black"/>
                </a:solidFill>
                <a:latin typeface="Century Schoolbook"/>
              </a:rPr>
              <a:t>Pachón M (2007) el saco vitelino será absorbido en las primeras 48 horas en una proporción mayor al 50%, pollitos con mayor saco vitelino residual podrían tener efecto significativo en la producción</a:t>
            </a:r>
          </a:p>
        </p:txBody>
      </p:sp>
    </p:spTree>
    <p:extLst>
      <p:ext uri="{BB962C8B-B14F-4D97-AF65-F5344CB8AC3E}">
        <p14:creationId xmlns:p14="http://schemas.microsoft.com/office/powerpoint/2010/main" val="425781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16632"/>
            <a:ext cx="8568952" cy="576064"/>
          </a:xfrm>
        </p:spPr>
        <p:txBody>
          <a:bodyPr/>
          <a:lstStyle/>
          <a:p>
            <a:pPr algn="ctr"/>
            <a:r>
              <a:rPr lang="es-ES" sz="3000" b="0" i="0" kern="1200" cap="small" dirty="0">
                <a:solidFill>
                  <a:srgbClr val="575F6D"/>
                </a:solidFill>
                <a:effectLst/>
                <a:latin typeface="Century Schoolbook"/>
              </a:rPr>
              <a:t>Paquete visceral</a:t>
            </a:r>
            <a:endParaRPr lang="es-ES" i="0"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144" y="692696"/>
            <a:ext cx="5299768" cy="40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248" y="1124743"/>
            <a:ext cx="428625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699248" y="3933056"/>
            <a:ext cx="4444752" cy="2031325"/>
          </a:xfrm>
          <a:prstGeom prst="rect">
            <a:avLst/>
          </a:prstGeom>
        </p:spPr>
        <p:txBody>
          <a:bodyPr wrap="square">
            <a:spAutoFit/>
          </a:bodyPr>
          <a:lstStyle/>
          <a:p>
            <a:pPr lvl="0" algn="just" fontAlgn="auto">
              <a:spcBef>
                <a:spcPts val="0"/>
              </a:spcBef>
              <a:spcAft>
                <a:spcPts val="0"/>
              </a:spcAft>
            </a:pPr>
            <a:r>
              <a:rPr lang="es-ES" dirty="0">
                <a:solidFill>
                  <a:prstClr val="black"/>
                </a:solidFill>
                <a:latin typeface="Century Schoolbook"/>
              </a:rPr>
              <a:t>No hay diferencia en peso del paquete visceral de los pollitos en los tratamientos evaluados el mismo día ya sea 1, 3, 5 y  7, sin embargo el peso aumenta a medida que se incrementa la edad en días de los pollitos.</a:t>
            </a:r>
          </a:p>
          <a:p>
            <a:pPr lvl="0" algn="just" fontAlgn="auto">
              <a:spcBef>
                <a:spcPts val="0"/>
              </a:spcBef>
              <a:spcAft>
                <a:spcPts val="0"/>
              </a:spcAft>
            </a:pPr>
            <a:endParaRPr lang="es-ES" dirty="0">
              <a:solidFill>
                <a:prstClr val="black"/>
              </a:solidFill>
              <a:latin typeface="Century Schoolbook"/>
            </a:endParaRPr>
          </a:p>
        </p:txBody>
      </p:sp>
      <p:sp>
        <p:nvSpPr>
          <p:cNvPr id="7" name="6 Rectángulo"/>
          <p:cNvSpPr/>
          <p:nvPr/>
        </p:nvSpPr>
        <p:spPr>
          <a:xfrm>
            <a:off x="0" y="4812804"/>
            <a:ext cx="4427984" cy="923330"/>
          </a:xfrm>
          <a:prstGeom prst="rect">
            <a:avLst/>
          </a:prstGeom>
        </p:spPr>
        <p:txBody>
          <a:bodyPr wrap="square">
            <a:spAutoFit/>
          </a:bodyPr>
          <a:lstStyle/>
          <a:p>
            <a:pPr lvl="0" algn="just" fontAlgn="auto">
              <a:spcBef>
                <a:spcPts val="0"/>
              </a:spcBef>
              <a:spcAft>
                <a:spcPts val="0"/>
              </a:spcAft>
            </a:pPr>
            <a:r>
              <a:rPr lang="es-ES" dirty="0">
                <a:solidFill>
                  <a:prstClr val="black"/>
                </a:solidFill>
                <a:latin typeface="Century Schoolbook"/>
              </a:rPr>
              <a:t>Los pollitos de madres de 52 semanas tienen más peso en el paquete visceral que los de madres de 31 semanas</a:t>
            </a:r>
          </a:p>
        </p:txBody>
      </p:sp>
    </p:spTree>
    <p:extLst>
      <p:ext uri="{BB962C8B-B14F-4D97-AF65-F5344CB8AC3E}">
        <p14:creationId xmlns:p14="http://schemas.microsoft.com/office/powerpoint/2010/main" val="38461651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16632"/>
            <a:ext cx="8363272" cy="504056"/>
          </a:xfrm>
        </p:spPr>
        <p:txBody>
          <a:bodyPr/>
          <a:lstStyle/>
          <a:p>
            <a:pPr algn="ctr"/>
            <a:r>
              <a:rPr lang="es-ES" sz="2700" b="0" i="0" kern="1200" cap="small" dirty="0">
                <a:solidFill>
                  <a:srgbClr val="575F6D"/>
                </a:solidFill>
                <a:effectLst/>
                <a:latin typeface="Century Schoolbook"/>
              </a:rPr>
              <a:t>PESO DE ÓRGANOS</a:t>
            </a:r>
            <a:endParaRPr lang="es-ES" i="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980728"/>
            <a:ext cx="417646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788024" y="4104072"/>
            <a:ext cx="4339704" cy="1754326"/>
          </a:xfrm>
          <a:prstGeom prst="rect">
            <a:avLst/>
          </a:prstGeom>
        </p:spPr>
        <p:txBody>
          <a:bodyPr wrap="square">
            <a:spAutoFit/>
          </a:bodyPr>
          <a:lstStyle/>
          <a:p>
            <a:pPr lvl="0" algn="just" fontAlgn="auto">
              <a:spcBef>
                <a:spcPts val="0"/>
              </a:spcBef>
              <a:spcAft>
                <a:spcPts val="0"/>
              </a:spcAft>
            </a:pPr>
            <a:r>
              <a:rPr lang="es-ES" dirty="0">
                <a:solidFill>
                  <a:prstClr val="black"/>
                </a:solidFill>
                <a:latin typeface="Arial"/>
                <a:ea typeface="Calibri"/>
              </a:rPr>
              <a:t>No hay diferencia  en peso del bazo en los pollitos evaluados el mismo día es decir no hay efecto de la edad y la hora que nacieron los pollitos, sin embargo el peso aumenta a medida que se incrementa la edad en días.</a:t>
            </a:r>
          </a:p>
        </p:txBody>
      </p:sp>
      <p:sp>
        <p:nvSpPr>
          <p:cNvPr id="7" name="6 Rectángulo"/>
          <p:cNvSpPr/>
          <p:nvPr/>
        </p:nvSpPr>
        <p:spPr>
          <a:xfrm>
            <a:off x="17760" y="4581128"/>
            <a:ext cx="4572000" cy="1477328"/>
          </a:xfrm>
          <a:prstGeom prst="rect">
            <a:avLst/>
          </a:prstGeom>
        </p:spPr>
        <p:txBody>
          <a:bodyPr>
            <a:spAutoFit/>
          </a:bodyPr>
          <a:lstStyle/>
          <a:p>
            <a:pPr lvl="0" algn="just" fontAlgn="auto">
              <a:spcBef>
                <a:spcPts val="0"/>
              </a:spcBef>
              <a:spcAft>
                <a:spcPts val="0"/>
              </a:spcAft>
            </a:pPr>
            <a:r>
              <a:rPr lang="es-ES" dirty="0">
                <a:solidFill>
                  <a:prstClr val="black"/>
                </a:solidFill>
                <a:latin typeface="Arial" pitchFamily="34" charset="0"/>
                <a:cs typeface="Arial" pitchFamily="34" charset="0"/>
              </a:rPr>
              <a:t>Los pollitos de madres de 52 semanas y 31 semanas tienen similares  pesos del bazo, </a:t>
            </a:r>
            <a:r>
              <a:rPr lang="es-ES" dirty="0" smtClean="0">
                <a:solidFill>
                  <a:prstClr val="black"/>
                </a:solidFill>
                <a:latin typeface="Arial" pitchFamily="34" charset="0"/>
                <a:cs typeface="Arial" pitchFamily="34" charset="0"/>
              </a:rPr>
              <a:t>también </a:t>
            </a:r>
            <a:r>
              <a:rPr lang="es-ES" dirty="0">
                <a:solidFill>
                  <a:prstClr val="black"/>
                </a:solidFill>
                <a:latin typeface="Arial" pitchFamily="34" charset="0"/>
                <a:cs typeface="Arial" pitchFamily="34" charset="0"/>
              </a:rPr>
              <a:t>los de 486 horas y </a:t>
            </a:r>
            <a:r>
              <a:rPr lang="es-ES" dirty="0" smtClean="0">
                <a:solidFill>
                  <a:prstClr val="black"/>
                </a:solidFill>
                <a:latin typeface="Arial" pitchFamily="34" charset="0"/>
                <a:cs typeface="Arial" pitchFamily="34" charset="0"/>
              </a:rPr>
              <a:t>504 </a:t>
            </a:r>
            <a:r>
              <a:rPr lang="es-ES" dirty="0">
                <a:solidFill>
                  <a:prstClr val="black"/>
                </a:solidFill>
                <a:latin typeface="Arial" pitchFamily="34" charset="0"/>
                <a:cs typeface="Arial" pitchFamily="34" charset="0"/>
              </a:rPr>
              <a:t>horas, pero son diferentes según el día de vida del pollito.</a:t>
            </a:r>
          </a:p>
        </p:txBody>
      </p:sp>
      <p:pic>
        <p:nvPicPr>
          <p:cNvPr id="1843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760" y="692696"/>
            <a:ext cx="5299768" cy="40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032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9432"/>
            <a:ext cx="8229600" cy="288032"/>
          </a:xfrm>
        </p:spPr>
        <p:txBody>
          <a:bodyPr/>
          <a:lstStyle/>
          <a:p>
            <a:pPr algn="ctr"/>
            <a:endParaRPr lang="es-ES" i="0"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60648"/>
            <a:ext cx="505614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857243"/>
            <a:ext cx="403968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932040" y="3958702"/>
            <a:ext cx="4211960" cy="2308324"/>
          </a:xfrm>
          <a:prstGeom prst="rect">
            <a:avLst/>
          </a:prstGeom>
        </p:spPr>
        <p:txBody>
          <a:bodyPr wrap="square">
            <a:spAutoFit/>
          </a:bodyPr>
          <a:lstStyle/>
          <a:p>
            <a:pPr lvl="0" algn="just" fontAlgn="auto">
              <a:spcBef>
                <a:spcPts val="0"/>
              </a:spcBef>
              <a:spcAft>
                <a:spcPts val="0"/>
              </a:spcAft>
            </a:pPr>
            <a:r>
              <a:rPr lang="es-ES" dirty="0">
                <a:solidFill>
                  <a:prstClr val="black"/>
                </a:solidFill>
                <a:latin typeface="Arial"/>
                <a:ea typeface="Calibri"/>
              </a:rPr>
              <a:t>No hay diferencia  en peso del hígado para la  edad de pero la hora que nacieron los pollitos si hubo diferencia,  el peso aumenta a medida que se incrementa la edad en días de los pollitos indicando el efecto del día  de vida del pollito.</a:t>
            </a:r>
          </a:p>
          <a:p>
            <a:pPr lvl="0" fontAlgn="auto">
              <a:spcBef>
                <a:spcPts val="0"/>
              </a:spcBef>
              <a:spcAft>
                <a:spcPts val="0"/>
              </a:spcAft>
            </a:pPr>
            <a:endParaRPr lang="es-ES" dirty="0">
              <a:solidFill>
                <a:prstClr val="black"/>
              </a:solidFill>
              <a:latin typeface="Arial"/>
            </a:endParaRPr>
          </a:p>
        </p:txBody>
      </p:sp>
      <p:sp>
        <p:nvSpPr>
          <p:cNvPr id="7" name="6 Rectángulo"/>
          <p:cNvSpPr/>
          <p:nvPr/>
        </p:nvSpPr>
        <p:spPr>
          <a:xfrm>
            <a:off x="80640" y="4512700"/>
            <a:ext cx="4572000" cy="1754326"/>
          </a:xfrm>
          <a:prstGeom prst="rect">
            <a:avLst/>
          </a:prstGeom>
        </p:spPr>
        <p:txBody>
          <a:bodyPr>
            <a:spAutoFit/>
          </a:bodyPr>
          <a:lstStyle/>
          <a:p>
            <a:pPr lvl="0" algn="just" fontAlgn="auto">
              <a:spcBef>
                <a:spcPts val="0"/>
              </a:spcBef>
              <a:spcAft>
                <a:spcPts val="0"/>
              </a:spcAft>
            </a:pPr>
            <a:r>
              <a:rPr lang="es-ES" dirty="0">
                <a:solidFill>
                  <a:prstClr val="black"/>
                </a:solidFill>
                <a:latin typeface="Arial" pitchFamily="34" charset="0"/>
                <a:cs typeface="Arial" pitchFamily="34" charset="0"/>
              </a:rPr>
              <a:t>Similitud en peso de este órgano en los pollitos de madres de 52 semanas y 31 semanas, 486 horas tienen mayor peso de hígado que los nacidos a las 504 horas, más días de edad  el peso mostró aumento  para este órgano</a:t>
            </a:r>
          </a:p>
        </p:txBody>
      </p:sp>
    </p:spTree>
    <p:extLst>
      <p:ext uri="{BB962C8B-B14F-4D97-AF65-F5344CB8AC3E}">
        <p14:creationId xmlns:p14="http://schemas.microsoft.com/office/powerpoint/2010/main" val="1488376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7424"/>
            <a:ext cx="8229600" cy="288032"/>
          </a:xfrm>
        </p:spPr>
        <p:txBody>
          <a:bodyPr/>
          <a:lstStyle/>
          <a:p>
            <a:endParaRPr lang="es-ES"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956" y="404664"/>
            <a:ext cx="5299768" cy="40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692696"/>
            <a:ext cx="413995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932040" y="3946128"/>
            <a:ext cx="4139952" cy="2031325"/>
          </a:xfrm>
          <a:prstGeom prst="rect">
            <a:avLst/>
          </a:prstGeom>
        </p:spPr>
        <p:txBody>
          <a:bodyPr wrap="square">
            <a:spAutoFit/>
          </a:bodyPr>
          <a:lstStyle/>
          <a:p>
            <a:pPr lvl="0" algn="just" fontAlgn="auto">
              <a:spcBef>
                <a:spcPts val="0"/>
              </a:spcBef>
              <a:spcAft>
                <a:spcPts val="0"/>
              </a:spcAft>
            </a:pPr>
            <a:r>
              <a:rPr lang="es-ES" dirty="0">
                <a:solidFill>
                  <a:prstClr val="black"/>
                </a:solidFill>
                <a:latin typeface="Arial"/>
                <a:ea typeface="Calibri"/>
              </a:rPr>
              <a:t>No hay diferencia  en peso del páncreas en los pollitos para  la edad de reproductora,  la hora que nacieron y la edad en días de los pollitos si mostró  diferencia, el peso aumenta a medida que se incrementa el día  de vida del pollito.</a:t>
            </a:r>
          </a:p>
        </p:txBody>
      </p:sp>
      <p:sp>
        <p:nvSpPr>
          <p:cNvPr id="7" name="6 Rectángulo"/>
          <p:cNvSpPr/>
          <p:nvPr/>
        </p:nvSpPr>
        <p:spPr>
          <a:xfrm>
            <a:off x="0" y="4149080"/>
            <a:ext cx="4716016" cy="2308324"/>
          </a:xfrm>
          <a:prstGeom prst="rect">
            <a:avLst/>
          </a:prstGeom>
        </p:spPr>
        <p:txBody>
          <a:bodyPr wrap="square">
            <a:spAutoFit/>
          </a:bodyPr>
          <a:lstStyle/>
          <a:p>
            <a:pPr lvl="0" algn="just" fontAlgn="auto">
              <a:spcBef>
                <a:spcPts val="0"/>
              </a:spcBef>
              <a:spcAft>
                <a:spcPts val="0"/>
              </a:spcAft>
            </a:pPr>
            <a:r>
              <a:rPr lang="es-ES" dirty="0">
                <a:solidFill>
                  <a:prstClr val="black"/>
                </a:solidFill>
                <a:latin typeface="Arial"/>
                <a:ea typeface="Calibri"/>
              </a:rPr>
              <a:t>El peso de páncreas en los pollitos de madres de 52 semanas y 31 semanas es similar, nacidos más temprano  486 horas  tienen mayor peso de páncreas que los nacidos a las 504 horas, en los pollitos a más días de edad  el peso mostró aumento  para este órgano siendo mas pesado al 7mo  día.</a:t>
            </a:r>
            <a:endParaRPr lang="es-ES" dirty="0">
              <a:solidFill>
                <a:prstClr val="black"/>
              </a:solidFill>
              <a:latin typeface="Century Schoolbook"/>
            </a:endParaRPr>
          </a:p>
        </p:txBody>
      </p:sp>
    </p:spTree>
    <p:extLst>
      <p:ext uri="{BB962C8B-B14F-4D97-AF65-F5344CB8AC3E}">
        <p14:creationId xmlns:p14="http://schemas.microsoft.com/office/powerpoint/2010/main" val="3890700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620688"/>
          </a:xfrm>
        </p:spPr>
        <p:txBody>
          <a:bodyPr/>
          <a:lstStyle/>
          <a:p>
            <a:pPr algn="ctr"/>
            <a:r>
              <a:rPr lang="es-ES" i="0" dirty="0">
                <a:solidFill>
                  <a:schemeClr val="tx1"/>
                </a:solidFill>
              </a:rPr>
              <a:t>JUSTIFICACIÓN</a:t>
            </a:r>
          </a:p>
        </p:txBody>
      </p:sp>
      <p:sp>
        <p:nvSpPr>
          <p:cNvPr id="3" name="2 Marcador de contenido"/>
          <p:cNvSpPr>
            <a:spLocks noGrp="1"/>
          </p:cNvSpPr>
          <p:nvPr>
            <p:ph idx="1"/>
          </p:nvPr>
        </p:nvSpPr>
        <p:spPr>
          <a:xfrm>
            <a:off x="467544" y="692696"/>
            <a:ext cx="8219256" cy="5433467"/>
          </a:xfrm>
        </p:spPr>
        <p:txBody>
          <a:bodyPr/>
          <a:lstStyle/>
          <a:p>
            <a:pPr marL="274320" lvl="0" indent="-274320" algn="just" fontAlgn="auto">
              <a:spcBef>
                <a:spcPts val="600"/>
              </a:spcBef>
              <a:spcAft>
                <a:spcPts val="0"/>
              </a:spcAft>
              <a:buClr>
                <a:srgbClr val="FE8637"/>
              </a:buClr>
              <a:buSzPct val="70000"/>
              <a:buFont typeface="Wingdings"/>
              <a:buChar char=""/>
            </a:pPr>
            <a:r>
              <a:rPr lang="es-ES" kern="1200" dirty="0">
                <a:solidFill>
                  <a:prstClr val="black"/>
                </a:solidFill>
                <a:latin typeface="Century Schoolbook"/>
              </a:rPr>
              <a:t>Avicultores a ser más eficientes, al minimizar las pérdidas y riesgos de los futuros lotes, puesto que al tener control de la calidad del pollito en función de tener lotes con un alto grado de uniformidad en peso, tamaño y rendimiento.</a:t>
            </a:r>
          </a:p>
          <a:p>
            <a:pPr marL="0" lvl="0" indent="0" algn="just" fontAlgn="auto">
              <a:spcBef>
                <a:spcPts val="600"/>
              </a:spcBef>
              <a:spcAft>
                <a:spcPts val="0"/>
              </a:spcAft>
              <a:buClr>
                <a:srgbClr val="FE8637"/>
              </a:buClr>
              <a:buSzPct val="70000"/>
              <a:buNone/>
            </a:pPr>
            <a:endParaRPr lang="es-ES" kern="1200" dirty="0">
              <a:solidFill>
                <a:prstClr val="black"/>
              </a:solidFill>
              <a:latin typeface="Century Schoolbook"/>
            </a:endParaRPr>
          </a:p>
          <a:p>
            <a:pPr marL="274320" lvl="0" indent="-274320" algn="just" fontAlgn="auto">
              <a:spcBef>
                <a:spcPts val="600"/>
              </a:spcBef>
              <a:spcAft>
                <a:spcPts val="0"/>
              </a:spcAft>
              <a:buClr>
                <a:srgbClr val="FE8637"/>
              </a:buClr>
              <a:buSzPct val="70000"/>
              <a:buFont typeface="Wingdings"/>
              <a:buChar char=""/>
            </a:pPr>
            <a:r>
              <a:rPr lang="es-ES" kern="1200" dirty="0">
                <a:solidFill>
                  <a:prstClr val="black"/>
                </a:solidFill>
                <a:latin typeface="Century Schoolbook"/>
              </a:rPr>
              <a:t>Vital importancia la determinación del efecto que puede tener la edad de las reproductoras, y la ventana del nacimiento, sobre el desempeño futuro de lotes comerciales. </a:t>
            </a:r>
          </a:p>
          <a:p>
            <a:endParaRPr lang="es-ES" dirty="0"/>
          </a:p>
        </p:txBody>
      </p:sp>
    </p:spTree>
    <p:extLst>
      <p:ext uri="{BB962C8B-B14F-4D97-AF65-F5344CB8AC3E}">
        <p14:creationId xmlns:p14="http://schemas.microsoft.com/office/powerpoint/2010/main" val="9614130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flipV="1">
            <a:off x="457200" y="-819472"/>
            <a:ext cx="8229600" cy="432048"/>
          </a:xfrm>
        </p:spPr>
        <p:txBody>
          <a:bodyPr/>
          <a:lstStyle/>
          <a:p>
            <a:endParaRPr lang="es-ES"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04664"/>
            <a:ext cx="5472608" cy="4304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999" y="980728"/>
            <a:ext cx="3971801"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5148683" y="4221088"/>
            <a:ext cx="3971801" cy="1477328"/>
          </a:xfrm>
          <a:prstGeom prst="rect">
            <a:avLst/>
          </a:prstGeom>
        </p:spPr>
        <p:txBody>
          <a:bodyPr wrap="square">
            <a:spAutoFit/>
          </a:bodyPr>
          <a:lstStyle/>
          <a:p>
            <a:pPr lvl="0" algn="just" fontAlgn="auto">
              <a:spcBef>
                <a:spcPts val="0"/>
              </a:spcBef>
              <a:spcAft>
                <a:spcPts val="0"/>
              </a:spcAft>
            </a:pPr>
            <a:r>
              <a:rPr lang="es-ES" dirty="0">
                <a:solidFill>
                  <a:prstClr val="black"/>
                </a:solidFill>
                <a:latin typeface="Arial"/>
                <a:ea typeface="Calibri"/>
              </a:rPr>
              <a:t>Hay diferencia (p &lt; 0,05) en peso de la molleja en los pollitos por las variables   edad de reproductora, hora de nacimiento y la edad en días de los </a:t>
            </a:r>
            <a:r>
              <a:rPr lang="es-ES" dirty="0" smtClean="0">
                <a:solidFill>
                  <a:prstClr val="black"/>
                </a:solidFill>
                <a:latin typeface="Arial"/>
                <a:ea typeface="Calibri"/>
              </a:rPr>
              <a:t>pollitos.</a:t>
            </a:r>
            <a:endParaRPr lang="es-ES" dirty="0">
              <a:solidFill>
                <a:prstClr val="black"/>
              </a:solidFill>
              <a:latin typeface="Arial"/>
              <a:ea typeface="Calibri"/>
            </a:endParaRPr>
          </a:p>
        </p:txBody>
      </p:sp>
      <p:sp>
        <p:nvSpPr>
          <p:cNvPr id="7" name="6 Rectángulo"/>
          <p:cNvSpPr/>
          <p:nvPr/>
        </p:nvSpPr>
        <p:spPr>
          <a:xfrm>
            <a:off x="868" y="4437112"/>
            <a:ext cx="4787156" cy="1754326"/>
          </a:xfrm>
          <a:prstGeom prst="rect">
            <a:avLst/>
          </a:prstGeom>
        </p:spPr>
        <p:txBody>
          <a:bodyPr wrap="square">
            <a:spAutoFit/>
          </a:bodyPr>
          <a:lstStyle/>
          <a:p>
            <a:pPr lvl="0" algn="just" fontAlgn="auto">
              <a:spcBef>
                <a:spcPts val="0"/>
              </a:spcBef>
              <a:spcAft>
                <a:spcPts val="0"/>
              </a:spcAft>
            </a:pPr>
            <a:r>
              <a:rPr lang="es-ES" dirty="0">
                <a:solidFill>
                  <a:prstClr val="black"/>
                </a:solidFill>
                <a:latin typeface="Arial"/>
                <a:ea typeface="Calibri"/>
              </a:rPr>
              <a:t>Los pollitos de madres de 52 semanas tienen molleja más pesada que los de 31 semanas, nacidos a las 486 horas tienen mayor peso de molleja que los nacidos a las 504 horas,  a más días de vida  mostró aumento  para  el peso este </a:t>
            </a:r>
            <a:r>
              <a:rPr lang="es-ES" dirty="0" smtClean="0">
                <a:solidFill>
                  <a:prstClr val="black"/>
                </a:solidFill>
                <a:latin typeface="Arial"/>
                <a:ea typeface="Calibri"/>
              </a:rPr>
              <a:t>órgano.</a:t>
            </a:r>
            <a:endParaRPr lang="es-ES" dirty="0">
              <a:solidFill>
                <a:prstClr val="black"/>
              </a:solidFill>
              <a:latin typeface="Arial"/>
              <a:ea typeface="Calibri"/>
            </a:endParaRPr>
          </a:p>
        </p:txBody>
      </p:sp>
    </p:spTree>
    <p:extLst>
      <p:ext uri="{BB962C8B-B14F-4D97-AF65-F5344CB8AC3E}">
        <p14:creationId xmlns:p14="http://schemas.microsoft.com/office/powerpoint/2010/main" val="23467501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9432"/>
            <a:ext cx="8229600" cy="72008"/>
          </a:xfrm>
        </p:spPr>
        <p:txBody>
          <a:bodyPr/>
          <a:lstStyle/>
          <a:p>
            <a:endParaRPr lang="es-ES"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3045"/>
            <a:ext cx="5328592" cy="4547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836712"/>
            <a:ext cx="421196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5148064" y="4293096"/>
            <a:ext cx="3995936" cy="1477328"/>
          </a:xfrm>
          <a:prstGeom prst="rect">
            <a:avLst/>
          </a:prstGeom>
        </p:spPr>
        <p:txBody>
          <a:bodyPr wrap="square">
            <a:spAutoFit/>
          </a:bodyPr>
          <a:lstStyle/>
          <a:p>
            <a:pPr lvl="0" algn="just" fontAlgn="auto">
              <a:spcBef>
                <a:spcPts val="0"/>
              </a:spcBef>
              <a:spcAft>
                <a:spcPts val="0"/>
              </a:spcAft>
            </a:pPr>
            <a:r>
              <a:rPr lang="es-ES" dirty="0">
                <a:solidFill>
                  <a:prstClr val="black"/>
                </a:solidFill>
                <a:latin typeface="Arial"/>
                <a:ea typeface="Calibri"/>
              </a:rPr>
              <a:t>Hay diferencia (p &lt; 0,05) en peso del proventrículo en los pollitos para las variables horas de nacimiento y la edad en días </a:t>
            </a:r>
            <a:r>
              <a:rPr lang="es-ES" dirty="0" smtClean="0">
                <a:solidFill>
                  <a:prstClr val="black"/>
                </a:solidFill>
                <a:latin typeface="Arial"/>
                <a:ea typeface="Calibri"/>
              </a:rPr>
              <a:t>del pollo mas </a:t>
            </a:r>
            <a:r>
              <a:rPr lang="es-ES" dirty="0">
                <a:solidFill>
                  <a:prstClr val="black"/>
                </a:solidFill>
                <a:latin typeface="Arial"/>
                <a:ea typeface="Calibri"/>
              </a:rPr>
              <a:t>no para la edad de reproductora.</a:t>
            </a:r>
          </a:p>
        </p:txBody>
      </p:sp>
      <p:sp>
        <p:nvSpPr>
          <p:cNvPr id="7" name="6 Rectángulo"/>
          <p:cNvSpPr/>
          <p:nvPr/>
        </p:nvSpPr>
        <p:spPr>
          <a:xfrm>
            <a:off x="26144" y="4509120"/>
            <a:ext cx="4833888" cy="2031325"/>
          </a:xfrm>
          <a:prstGeom prst="rect">
            <a:avLst/>
          </a:prstGeom>
        </p:spPr>
        <p:txBody>
          <a:bodyPr wrap="square">
            <a:spAutoFit/>
          </a:bodyPr>
          <a:lstStyle/>
          <a:p>
            <a:pPr lvl="0" algn="just" fontAlgn="auto">
              <a:spcBef>
                <a:spcPts val="0"/>
              </a:spcBef>
              <a:spcAft>
                <a:spcPts val="0"/>
              </a:spcAft>
            </a:pPr>
            <a:r>
              <a:rPr lang="es-ES" dirty="0">
                <a:solidFill>
                  <a:prstClr val="black"/>
                </a:solidFill>
                <a:latin typeface="Arial"/>
                <a:ea typeface="Calibri"/>
              </a:rPr>
              <a:t>Los pollitos de madres de 52 semanas y los de 31 </a:t>
            </a:r>
            <a:r>
              <a:rPr lang="es-ES" dirty="0" err="1" smtClean="0">
                <a:solidFill>
                  <a:prstClr val="black"/>
                </a:solidFill>
                <a:latin typeface="Arial"/>
                <a:ea typeface="Calibri"/>
              </a:rPr>
              <a:t>sem</a:t>
            </a:r>
            <a:r>
              <a:rPr lang="es-ES" dirty="0" smtClean="0">
                <a:solidFill>
                  <a:prstClr val="black"/>
                </a:solidFill>
                <a:latin typeface="Arial"/>
                <a:ea typeface="Calibri"/>
              </a:rPr>
              <a:t>. tienen similar peso</a:t>
            </a:r>
            <a:r>
              <a:rPr lang="es-ES" dirty="0">
                <a:solidFill>
                  <a:prstClr val="black"/>
                </a:solidFill>
                <a:latin typeface="Arial"/>
                <a:ea typeface="Calibri"/>
              </a:rPr>
              <a:t> del proventrículo</a:t>
            </a:r>
            <a:r>
              <a:rPr lang="es-ES" dirty="0" smtClean="0">
                <a:solidFill>
                  <a:prstClr val="black"/>
                </a:solidFill>
                <a:latin typeface="Arial"/>
                <a:ea typeface="Calibri"/>
              </a:rPr>
              <a:t>, </a:t>
            </a:r>
            <a:r>
              <a:rPr lang="es-ES" dirty="0">
                <a:solidFill>
                  <a:prstClr val="black"/>
                </a:solidFill>
                <a:latin typeface="Arial"/>
                <a:ea typeface="Calibri"/>
              </a:rPr>
              <a:t>los nacidos más temprano hasta las 486 horas tienen mayor peso </a:t>
            </a:r>
            <a:r>
              <a:rPr lang="es-ES" dirty="0" smtClean="0">
                <a:solidFill>
                  <a:prstClr val="black"/>
                </a:solidFill>
                <a:latin typeface="Arial"/>
                <a:ea typeface="Calibri"/>
              </a:rPr>
              <a:t>que </a:t>
            </a:r>
            <a:r>
              <a:rPr lang="es-ES" dirty="0">
                <a:solidFill>
                  <a:prstClr val="black"/>
                </a:solidFill>
                <a:latin typeface="Arial"/>
                <a:ea typeface="Calibri"/>
              </a:rPr>
              <a:t>los nacidos a las 504 horas, a medida que se incrementan los días de vida  hasta el 7mo. día mostró aumento  el peso este órgano</a:t>
            </a:r>
            <a:endParaRPr lang="es-ES" dirty="0">
              <a:solidFill>
                <a:prstClr val="black"/>
              </a:solidFill>
              <a:latin typeface="Century Schoolbook"/>
            </a:endParaRPr>
          </a:p>
        </p:txBody>
      </p:sp>
    </p:spTree>
    <p:extLst>
      <p:ext uri="{BB962C8B-B14F-4D97-AF65-F5344CB8AC3E}">
        <p14:creationId xmlns:p14="http://schemas.microsoft.com/office/powerpoint/2010/main" val="21266561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9432"/>
            <a:ext cx="8229600" cy="144016"/>
          </a:xfrm>
        </p:spPr>
        <p:txBody>
          <a:bodyPr/>
          <a:lstStyle/>
          <a:p>
            <a:endParaRPr lang="es-E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908720"/>
            <a:ext cx="428396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932040" y="4167664"/>
            <a:ext cx="4211464" cy="1477328"/>
          </a:xfrm>
          <a:prstGeom prst="rect">
            <a:avLst/>
          </a:prstGeom>
        </p:spPr>
        <p:txBody>
          <a:bodyPr wrap="square">
            <a:spAutoFit/>
          </a:bodyPr>
          <a:lstStyle/>
          <a:p>
            <a:pPr lvl="0" algn="just" fontAlgn="auto">
              <a:spcBef>
                <a:spcPts val="0"/>
              </a:spcBef>
              <a:spcAft>
                <a:spcPts val="0"/>
              </a:spcAft>
            </a:pPr>
            <a:r>
              <a:rPr lang="es-ES" dirty="0">
                <a:solidFill>
                  <a:prstClr val="black"/>
                </a:solidFill>
                <a:latin typeface="Arial"/>
                <a:ea typeface="Calibri"/>
              </a:rPr>
              <a:t>No hay diferencia (p &lt; 0,05) en peso del corazón en los pollitos para las variables edad de las reproductoras y la hora en que nacieron, para el día de vida del pollito sí hubo diferencia.</a:t>
            </a:r>
          </a:p>
        </p:txBody>
      </p:sp>
      <p:sp>
        <p:nvSpPr>
          <p:cNvPr id="7" name="6 Rectángulo"/>
          <p:cNvSpPr/>
          <p:nvPr/>
        </p:nvSpPr>
        <p:spPr>
          <a:xfrm>
            <a:off x="34528" y="4167664"/>
            <a:ext cx="4572000" cy="2031325"/>
          </a:xfrm>
          <a:prstGeom prst="rect">
            <a:avLst/>
          </a:prstGeom>
        </p:spPr>
        <p:txBody>
          <a:bodyPr>
            <a:spAutoFit/>
          </a:bodyPr>
          <a:lstStyle/>
          <a:p>
            <a:pPr lvl="0" algn="just" fontAlgn="auto">
              <a:spcBef>
                <a:spcPts val="0"/>
              </a:spcBef>
              <a:spcAft>
                <a:spcPts val="0"/>
              </a:spcAft>
            </a:pPr>
            <a:r>
              <a:rPr lang="es-ES" dirty="0">
                <a:solidFill>
                  <a:prstClr val="black"/>
                </a:solidFill>
                <a:latin typeface="Arial"/>
                <a:ea typeface="Calibri"/>
              </a:rPr>
              <a:t>Los pollitos de madres de 31 semanas y de 52 semanas así como los nacidos  hasta las 486  y a las 504 horas no tienen diferencia en  peso del </a:t>
            </a:r>
            <a:r>
              <a:rPr lang="es-ES" dirty="0" smtClean="0">
                <a:solidFill>
                  <a:prstClr val="black"/>
                </a:solidFill>
                <a:latin typeface="Arial"/>
                <a:ea typeface="Calibri"/>
              </a:rPr>
              <a:t>corazón, sin </a:t>
            </a:r>
            <a:r>
              <a:rPr lang="es-ES" dirty="0">
                <a:solidFill>
                  <a:prstClr val="black"/>
                </a:solidFill>
                <a:latin typeface="Arial"/>
                <a:ea typeface="Calibri"/>
              </a:rPr>
              <a:t>embargo a medida que se incrementó los días de vida  mostró aumento  para  el peso este órgano</a:t>
            </a:r>
            <a:endParaRPr lang="es-ES" dirty="0">
              <a:solidFill>
                <a:prstClr val="black"/>
              </a:solidFill>
              <a:latin typeface="Century Schoolbook"/>
            </a:endParaRPr>
          </a:p>
        </p:txBody>
      </p:sp>
      <p:sp>
        <p:nvSpPr>
          <p:cNvPr id="8" name="7 Marcador de contenido"/>
          <p:cNvSpPr>
            <a:spLocks noGrp="1"/>
          </p:cNvSpPr>
          <p:nvPr>
            <p:ph idx="1"/>
          </p:nvPr>
        </p:nvSpPr>
        <p:spPr>
          <a:xfrm flipV="1">
            <a:off x="457200" y="7101407"/>
            <a:ext cx="8147248" cy="216023"/>
          </a:xfrm>
        </p:spPr>
        <p:txBody>
          <a:bodyPr/>
          <a:lstStyle/>
          <a:p>
            <a:pPr marL="0" indent="0">
              <a:buNone/>
            </a:pPr>
            <a:endParaRPr lang="es-ES" dirty="0"/>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6" y="116632"/>
            <a:ext cx="5299075" cy="430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81788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504056"/>
          </a:xfrm>
        </p:spPr>
        <p:txBody>
          <a:bodyPr/>
          <a:lstStyle/>
          <a:p>
            <a:pPr algn="ctr"/>
            <a:r>
              <a:rPr lang="es-ES" sz="3000" b="0" i="0" kern="1200" cap="small" dirty="0">
                <a:solidFill>
                  <a:srgbClr val="575F6D"/>
                </a:solidFill>
                <a:effectLst/>
                <a:latin typeface="Century Schoolbook"/>
              </a:rPr>
              <a:t>PARÁMETROS PRODUCTIVOS</a:t>
            </a:r>
            <a:endParaRPr lang="es-ES" i="0"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64365" y="764704"/>
            <a:ext cx="6126801"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67382"/>
            <a:ext cx="418147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413419"/>
            <a:ext cx="4170363"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2780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504056"/>
          </a:xfrm>
        </p:spPr>
        <p:txBody>
          <a:bodyPr/>
          <a:lstStyle/>
          <a:p>
            <a:pPr algn="ctr"/>
            <a:r>
              <a:rPr lang="es-ES" sz="3000" b="0" i="0" kern="1200" cap="small" dirty="0">
                <a:solidFill>
                  <a:srgbClr val="575F6D"/>
                </a:solidFill>
                <a:effectLst/>
                <a:latin typeface="Century Schoolbook"/>
              </a:rPr>
              <a:t>PARÁMETROS PRODUCTIVOS</a:t>
            </a:r>
            <a:endParaRPr lang="es-ES" i="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4188315" cy="251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831040"/>
            <a:ext cx="4200525" cy="254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95052" y="3475167"/>
            <a:ext cx="8928992" cy="3416320"/>
          </a:xfrm>
          <a:prstGeom prst="rect">
            <a:avLst/>
          </a:prstGeom>
        </p:spPr>
        <p:txBody>
          <a:bodyPr wrap="square">
            <a:spAutoFit/>
          </a:bodyPr>
          <a:lstStyle/>
          <a:p>
            <a:pPr lvl="0" algn="just" fontAlgn="auto">
              <a:spcBef>
                <a:spcPts val="0"/>
              </a:spcBef>
              <a:spcAft>
                <a:spcPts val="0"/>
              </a:spcAft>
            </a:pPr>
            <a:r>
              <a:rPr lang="es-ES" dirty="0">
                <a:solidFill>
                  <a:prstClr val="black"/>
                </a:solidFill>
                <a:latin typeface="Arial"/>
                <a:ea typeface="Calibri"/>
              </a:rPr>
              <a:t>Arce </a:t>
            </a:r>
            <a:r>
              <a:rPr lang="es-ES" dirty="0" err="1">
                <a:solidFill>
                  <a:prstClr val="black"/>
                </a:solidFill>
                <a:latin typeface="Arial"/>
                <a:ea typeface="Calibri"/>
              </a:rPr>
              <a:t>Menocal</a:t>
            </a:r>
            <a:r>
              <a:rPr lang="es-ES" dirty="0">
                <a:solidFill>
                  <a:prstClr val="black"/>
                </a:solidFill>
                <a:latin typeface="Arial"/>
                <a:ea typeface="Calibri"/>
              </a:rPr>
              <a:t>, López Coello , &amp; Ávila Gonzales  2003, diferencia estadística  en peso corporal  y conversión alimenticia  a favor de + edad 57 semanas, sin   diferencias en consumo de alimento y mortalidad </a:t>
            </a:r>
          </a:p>
          <a:p>
            <a:pPr lvl="0" algn="just" fontAlgn="auto">
              <a:spcBef>
                <a:spcPts val="0"/>
              </a:spcBef>
              <a:spcAft>
                <a:spcPts val="0"/>
              </a:spcAft>
            </a:pPr>
            <a:r>
              <a:rPr lang="es-ES" dirty="0" err="1">
                <a:solidFill>
                  <a:prstClr val="black"/>
                </a:solidFill>
                <a:latin typeface="Arial"/>
                <a:ea typeface="Calibri"/>
              </a:rPr>
              <a:t>Padron</a:t>
            </a:r>
            <a:r>
              <a:rPr lang="es-ES" dirty="0">
                <a:solidFill>
                  <a:prstClr val="black"/>
                </a:solidFill>
                <a:latin typeface="Arial"/>
                <a:ea typeface="Calibri"/>
              </a:rPr>
              <a:t>, </a:t>
            </a:r>
            <a:r>
              <a:rPr lang="es-ES" dirty="0" err="1">
                <a:solidFill>
                  <a:prstClr val="black"/>
                </a:solidFill>
                <a:latin typeface="Arial"/>
                <a:ea typeface="Calibri"/>
              </a:rPr>
              <a:t>Fancher</a:t>
            </a:r>
            <a:r>
              <a:rPr lang="es-ES" dirty="0">
                <a:solidFill>
                  <a:prstClr val="black"/>
                </a:solidFill>
                <a:latin typeface="Arial"/>
                <a:ea typeface="Calibri"/>
              </a:rPr>
              <a:t>, </a:t>
            </a:r>
            <a:r>
              <a:rPr lang="es-ES" dirty="0" err="1">
                <a:solidFill>
                  <a:prstClr val="black"/>
                </a:solidFill>
                <a:latin typeface="Arial"/>
                <a:ea typeface="Calibri"/>
              </a:rPr>
              <a:t>Gaytan</a:t>
            </a:r>
            <a:r>
              <a:rPr lang="es-ES" dirty="0">
                <a:solidFill>
                  <a:prstClr val="black"/>
                </a:solidFill>
                <a:latin typeface="Arial"/>
                <a:ea typeface="Calibri"/>
              </a:rPr>
              <a:t>, &amp; </a:t>
            </a:r>
            <a:r>
              <a:rPr lang="es-ES" dirty="0" err="1">
                <a:solidFill>
                  <a:prstClr val="black"/>
                </a:solidFill>
                <a:latin typeface="Arial"/>
                <a:ea typeface="Calibri"/>
              </a:rPr>
              <a:t>Malagón</a:t>
            </a:r>
            <a:r>
              <a:rPr lang="es-ES" dirty="0">
                <a:solidFill>
                  <a:prstClr val="black"/>
                </a:solidFill>
                <a:latin typeface="Arial"/>
                <a:ea typeface="Calibri"/>
              </a:rPr>
              <a:t>  (2005), pollitos que nacen al principio 470 horas o al final 510 horas, tienen un menor potencial de crecimiento durante la primera semana que aquellos que nacen durante el periodo normal de  490 horas.</a:t>
            </a:r>
          </a:p>
          <a:p>
            <a:pPr lvl="0" algn="just" fontAlgn="auto">
              <a:spcBef>
                <a:spcPts val="0"/>
              </a:spcBef>
              <a:spcAft>
                <a:spcPts val="0"/>
              </a:spcAft>
            </a:pPr>
            <a:endParaRPr lang="es-ES" dirty="0">
              <a:solidFill>
                <a:prstClr val="black"/>
              </a:solidFill>
              <a:latin typeface="Arial"/>
              <a:ea typeface="Calibri"/>
            </a:endParaRPr>
          </a:p>
          <a:p>
            <a:pPr lvl="0" algn="just" fontAlgn="auto">
              <a:spcBef>
                <a:spcPts val="0"/>
              </a:spcBef>
              <a:spcAft>
                <a:spcPts val="0"/>
              </a:spcAft>
            </a:pPr>
            <a:r>
              <a:rPr lang="es-ES" dirty="0">
                <a:solidFill>
                  <a:prstClr val="black"/>
                </a:solidFill>
                <a:latin typeface="Arial"/>
                <a:ea typeface="Calibri"/>
              </a:rPr>
              <a:t>Mercado (2015) , ganancia de peso acumulado superior en pollos de reproductoras jóvenes, consumo de alimento fue diferente entre 34 y 58 semanas, conversión alimenticia  resultados similares, pollos  de reproductoras </a:t>
            </a:r>
            <a:endParaRPr lang="es-ES" dirty="0" smtClean="0">
              <a:solidFill>
                <a:prstClr val="black"/>
              </a:solidFill>
              <a:latin typeface="Arial"/>
              <a:ea typeface="Calibri"/>
            </a:endParaRPr>
          </a:p>
          <a:p>
            <a:pPr lvl="0" algn="just" fontAlgn="auto">
              <a:spcBef>
                <a:spcPts val="0"/>
              </a:spcBef>
              <a:spcAft>
                <a:spcPts val="0"/>
              </a:spcAft>
            </a:pPr>
            <a:r>
              <a:rPr lang="es-ES" dirty="0" smtClean="0">
                <a:solidFill>
                  <a:prstClr val="black"/>
                </a:solidFill>
                <a:latin typeface="Arial"/>
                <a:ea typeface="Calibri"/>
              </a:rPr>
              <a:t>adultas </a:t>
            </a:r>
            <a:r>
              <a:rPr lang="es-ES" dirty="0">
                <a:solidFill>
                  <a:prstClr val="black"/>
                </a:solidFill>
                <a:latin typeface="Arial"/>
                <a:ea typeface="Calibri"/>
              </a:rPr>
              <a:t>tuvo un mejor rendimiento productivo en  ganancia </a:t>
            </a:r>
            <a:endParaRPr lang="es-ES" dirty="0" smtClean="0">
              <a:solidFill>
                <a:prstClr val="black"/>
              </a:solidFill>
              <a:latin typeface="Arial"/>
              <a:ea typeface="Calibri"/>
            </a:endParaRPr>
          </a:p>
          <a:p>
            <a:pPr lvl="0" algn="just" fontAlgn="auto">
              <a:spcBef>
                <a:spcPts val="0"/>
              </a:spcBef>
              <a:spcAft>
                <a:spcPts val="0"/>
              </a:spcAft>
            </a:pPr>
            <a:r>
              <a:rPr lang="es-ES" dirty="0" smtClean="0">
                <a:solidFill>
                  <a:prstClr val="black"/>
                </a:solidFill>
                <a:latin typeface="Arial"/>
                <a:ea typeface="Calibri"/>
              </a:rPr>
              <a:t>de </a:t>
            </a:r>
            <a:r>
              <a:rPr lang="es-ES" dirty="0">
                <a:solidFill>
                  <a:prstClr val="black"/>
                </a:solidFill>
                <a:latin typeface="Arial"/>
                <a:ea typeface="Calibri"/>
              </a:rPr>
              <a:t>peso, viabilidad y eficiencia productiva</a:t>
            </a:r>
          </a:p>
        </p:txBody>
      </p:sp>
    </p:spTree>
    <p:extLst>
      <p:ext uri="{BB962C8B-B14F-4D97-AF65-F5344CB8AC3E}">
        <p14:creationId xmlns:p14="http://schemas.microsoft.com/office/powerpoint/2010/main" val="6420458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432048"/>
          </a:xfrm>
        </p:spPr>
        <p:txBody>
          <a:bodyPr/>
          <a:lstStyle/>
          <a:p>
            <a:pPr algn="ctr"/>
            <a:r>
              <a:rPr lang="es-ES" sz="2700" b="0" i="0" kern="1200" cap="small" dirty="0">
                <a:solidFill>
                  <a:srgbClr val="575F6D"/>
                </a:solidFill>
                <a:effectLst/>
                <a:latin typeface="Century Schoolbook"/>
              </a:rPr>
              <a:t>PARÁMETROS PRODUCTIVOS</a:t>
            </a:r>
            <a:endParaRPr lang="es-ES" i="0"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07703" y="764704"/>
            <a:ext cx="5716711"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01008"/>
            <a:ext cx="4230687" cy="256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8287" y="3488680"/>
            <a:ext cx="4288209" cy="256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36240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360040"/>
          </a:xfrm>
        </p:spPr>
        <p:txBody>
          <a:bodyPr/>
          <a:lstStyle/>
          <a:p>
            <a:pPr algn="ctr"/>
            <a:r>
              <a:rPr lang="es-ES" sz="2700" b="0" i="0" kern="1200" cap="small" dirty="0">
                <a:solidFill>
                  <a:srgbClr val="575F6D"/>
                </a:solidFill>
                <a:effectLst/>
                <a:latin typeface="Century Schoolbook"/>
              </a:rPr>
              <a:t>PARÁMETROS PRODUCTIVOS</a:t>
            </a:r>
            <a:endParaRPr lang="es-ES" i="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962740"/>
            <a:ext cx="4261473" cy="260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996504"/>
            <a:ext cx="4310063" cy="257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971600" y="4029660"/>
            <a:ext cx="6840760" cy="1754326"/>
          </a:xfrm>
          <a:prstGeom prst="rect">
            <a:avLst/>
          </a:prstGeom>
        </p:spPr>
        <p:txBody>
          <a:bodyPr wrap="square">
            <a:spAutoFit/>
          </a:bodyPr>
          <a:lstStyle/>
          <a:p>
            <a:pPr lvl="0" algn="just" fontAlgn="auto">
              <a:spcBef>
                <a:spcPts val="0"/>
              </a:spcBef>
              <a:spcAft>
                <a:spcPts val="0"/>
              </a:spcAft>
            </a:pPr>
            <a:r>
              <a:rPr lang="es-ES" dirty="0">
                <a:solidFill>
                  <a:prstClr val="black"/>
                </a:solidFill>
                <a:latin typeface="Arial"/>
                <a:ea typeface="Calibri"/>
              </a:rPr>
              <a:t>Mercado (2015), 34 semanas mejor índice productivo que los de 58 </a:t>
            </a:r>
            <a:r>
              <a:rPr lang="es-ES" dirty="0" smtClean="0">
                <a:solidFill>
                  <a:prstClr val="black"/>
                </a:solidFill>
                <a:latin typeface="Arial"/>
                <a:ea typeface="Calibri"/>
              </a:rPr>
              <a:t>semanas.</a:t>
            </a:r>
            <a:endParaRPr lang="es-ES" dirty="0">
              <a:solidFill>
                <a:prstClr val="black"/>
              </a:solidFill>
              <a:latin typeface="Arial"/>
              <a:ea typeface="Calibri"/>
            </a:endParaRPr>
          </a:p>
          <a:p>
            <a:pPr lvl="0" fontAlgn="auto">
              <a:spcBef>
                <a:spcPts val="0"/>
              </a:spcBef>
              <a:spcAft>
                <a:spcPts val="0"/>
              </a:spcAft>
            </a:pPr>
            <a:endParaRPr lang="es-ES" dirty="0">
              <a:solidFill>
                <a:prstClr val="black"/>
              </a:solidFill>
              <a:latin typeface="Arial"/>
              <a:ea typeface="Calibri"/>
            </a:endParaRPr>
          </a:p>
          <a:p>
            <a:pPr lvl="0" algn="just" fontAlgn="auto">
              <a:spcBef>
                <a:spcPts val="0"/>
              </a:spcBef>
              <a:spcAft>
                <a:spcPts val="0"/>
              </a:spcAft>
            </a:pPr>
            <a:r>
              <a:rPr lang="es-ES" dirty="0" smtClean="0">
                <a:solidFill>
                  <a:prstClr val="black"/>
                </a:solidFill>
                <a:latin typeface="Arial" pitchFamily="34" charset="0"/>
                <a:cs typeface="Arial" pitchFamily="34" charset="0"/>
              </a:rPr>
              <a:t>El </a:t>
            </a:r>
            <a:r>
              <a:rPr lang="es-ES" dirty="0">
                <a:solidFill>
                  <a:prstClr val="black"/>
                </a:solidFill>
                <a:latin typeface="Arial" pitchFamily="34" charset="0"/>
                <a:cs typeface="Arial" pitchFamily="34" charset="0"/>
              </a:rPr>
              <a:t>índice de eficiencia europea es muy bueno encontrándose por encima de 450 superando a los referidos por Rodríguez (2007), para el año 2006 valores de 290 y 300 para este </a:t>
            </a:r>
            <a:r>
              <a:rPr lang="es-ES" dirty="0" smtClean="0">
                <a:solidFill>
                  <a:prstClr val="black"/>
                </a:solidFill>
                <a:latin typeface="Arial" pitchFamily="34" charset="0"/>
                <a:cs typeface="Arial" pitchFamily="34" charset="0"/>
              </a:rPr>
              <a:t>indicador.</a:t>
            </a:r>
            <a:r>
              <a:rPr lang="es-ES" dirty="0" smtClean="0">
                <a:solidFill>
                  <a:prstClr val="black"/>
                </a:solidFill>
                <a:latin typeface="Arial" pitchFamily="34" charset="0"/>
                <a:ea typeface="Calibri"/>
                <a:cs typeface="Arial" pitchFamily="34" charset="0"/>
              </a:rPr>
              <a:t>  </a:t>
            </a:r>
            <a:endParaRPr lang="es-E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3357518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404664"/>
          </a:xfrm>
        </p:spPr>
        <p:txBody>
          <a:bodyPr/>
          <a:lstStyle/>
          <a:p>
            <a:pPr algn="ctr"/>
            <a:r>
              <a:rPr lang="es-ES" sz="3000" i="0" kern="1200" cap="small" dirty="0">
                <a:solidFill>
                  <a:srgbClr val="575F6D"/>
                </a:solidFill>
                <a:effectLst/>
                <a:latin typeface="Century Schoolbook"/>
              </a:rPr>
              <a:t>CONCLUSIONES</a:t>
            </a:r>
            <a:endParaRPr lang="es-ES" i="0" dirty="0"/>
          </a:p>
        </p:txBody>
      </p:sp>
      <p:sp>
        <p:nvSpPr>
          <p:cNvPr id="3" name="2 Marcador de contenido"/>
          <p:cNvSpPr>
            <a:spLocks noGrp="1"/>
          </p:cNvSpPr>
          <p:nvPr>
            <p:ph idx="1"/>
          </p:nvPr>
        </p:nvSpPr>
        <p:spPr>
          <a:xfrm>
            <a:off x="0" y="548680"/>
            <a:ext cx="9144000" cy="5433467"/>
          </a:xfrm>
        </p:spPr>
        <p:txBody>
          <a:bodyPr/>
          <a:lstStyle/>
          <a:p>
            <a:pPr marL="274320" lvl="0" indent="-274320" algn="just" fontAlgn="auto">
              <a:spcBef>
                <a:spcPts val="600"/>
              </a:spcBef>
              <a:spcAft>
                <a:spcPts val="0"/>
              </a:spcAft>
              <a:buClr>
                <a:srgbClr val="FE8637"/>
              </a:buClr>
              <a:buSzPct val="70000"/>
              <a:buFont typeface="Wingdings"/>
              <a:buChar char=""/>
            </a:pPr>
            <a:r>
              <a:rPr lang="es-ES" sz="2200" kern="1200" dirty="0">
                <a:solidFill>
                  <a:prstClr val="black"/>
                </a:solidFill>
                <a:latin typeface="Century Schoolbook"/>
              </a:rPr>
              <a:t>Al incubar huevos fértiles de reproductoras de diferentes edades el peso de  éstos fue variable, sin embargo en los parámetros medidos durante el proceso de incubación como Fertilidad, Infertilidad, producción de pollitos, ventana de nacimiento, mortalidad embrionaria, </a:t>
            </a:r>
            <a:r>
              <a:rPr lang="es-ES" sz="2200" kern="1200" dirty="0" err="1">
                <a:solidFill>
                  <a:prstClr val="black"/>
                </a:solidFill>
                <a:latin typeface="Century Schoolbook"/>
              </a:rPr>
              <a:t>incubabilidad</a:t>
            </a:r>
            <a:r>
              <a:rPr lang="es-ES" sz="2200" kern="1200" dirty="0">
                <a:solidFill>
                  <a:prstClr val="black"/>
                </a:solidFill>
                <a:latin typeface="Century Schoolbook"/>
              </a:rPr>
              <a:t> no mostraron diferencia en este estudio comparando huevos provenientes de reproductoras de 31 semanas frente a huevos de reproductoras de  52 semanas. </a:t>
            </a:r>
          </a:p>
          <a:p>
            <a:pPr marL="274320" lvl="0" indent="-274320" algn="just" fontAlgn="auto">
              <a:spcBef>
                <a:spcPts val="600"/>
              </a:spcBef>
              <a:spcAft>
                <a:spcPts val="0"/>
              </a:spcAft>
              <a:buClr>
                <a:srgbClr val="FE8637"/>
              </a:buClr>
              <a:buSzPct val="70000"/>
              <a:buFont typeface="Wingdings"/>
              <a:buChar char=""/>
            </a:pPr>
            <a:r>
              <a:rPr lang="es-ES" sz="2200" kern="1200" dirty="0">
                <a:solidFill>
                  <a:prstClr val="black"/>
                </a:solidFill>
                <a:latin typeface="Century Schoolbook"/>
              </a:rPr>
              <a:t>Los huevos de reproductoras de mayor edad pierden más peso durante el proceso de incubación, nacen más temprano y los pollitos tienen un menor peso del saco vitelino al día de nacidos.</a:t>
            </a:r>
          </a:p>
          <a:p>
            <a:pPr marL="274320" lvl="0" indent="-274320" algn="just" fontAlgn="auto">
              <a:spcBef>
                <a:spcPts val="600"/>
              </a:spcBef>
              <a:spcAft>
                <a:spcPts val="0"/>
              </a:spcAft>
              <a:buClr>
                <a:srgbClr val="FE8637"/>
              </a:buClr>
              <a:buSzPct val="70000"/>
              <a:buFont typeface="Wingdings"/>
              <a:buChar char=""/>
            </a:pPr>
            <a:r>
              <a:rPr lang="es-ES" sz="2200" kern="1200" dirty="0">
                <a:solidFill>
                  <a:prstClr val="black"/>
                </a:solidFill>
                <a:latin typeface="Century Schoolbook"/>
              </a:rPr>
              <a:t>Los pollos nacidos más temprano dentro de la máquina entre las 486 horas mostraron una mayor ganancia de peso durante la crianza y el peso al final fue superior sin embargo en cuanto al consumo de alimento y a conversión no se mostró diferencia.</a:t>
            </a:r>
          </a:p>
          <a:p>
            <a:pPr marL="274320" lvl="0" indent="-274320" algn="just" fontAlgn="auto">
              <a:spcBef>
                <a:spcPts val="600"/>
              </a:spcBef>
              <a:spcAft>
                <a:spcPts val="0"/>
              </a:spcAft>
              <a:buClr>
                <a:srgbClr val="FE8637"/>
              </a:buClr>
              <a:buSzPct val="70000"/>
              <a:buFont typeface="Wingdings"/>
              <a:buChar char=""/>
            </a:pPr>
            <a:r>
              <a:rPr lang="es-ES" sz="2200" kern="1200" dirty="0">
                <a:solidFill>
                  <a:prstClr val="black"/>
                </a:solidFill>
                <a:latin typeface="Century Schoolbook"/>
              </a:rPr>
              <a:t>Entre los pollos de reproductoras de 31 y 52 semanas y nacidos a las 486 y 504 horas no se encontró diferencia en cuanto a mortalidad, rendimiento a la canal, grasa abdominal y el índice productivo</a:t>
            </a:r>
          </a:p>
          <a:p>
            <a:pPr marL="0" indent="0">
              <a:buNone/>
            </a:pPr>
            <a:endParaRPr lang="es-ES" dirty="0"/>
          </a:p>
        </p:txBody>
      </p:sp>
    </p:spTree>
    <p:extLst>
      <p:ext uri="{BB962C8B-B14F-4D97-AF65-F5344CB8AC3E}">
        <p14:creationId xmlns:p14="http://schemas.microsoft.com/office/powerpoint/2010/main" val="15340522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476672"/>
          </a:xfrm>
        </p:spPr>
        <p:txBody>
          <a:bodyPr/>
          <a:lstStyle/>
          <a:p>
            <a:pPr algn="ctr"/>
            <a:r>
              <a:rPr lang="es-ES" sz="2700" b="0" i="0" kern="1200" cap="small" dirty="0">
                <a:solidFill>
                  <a:srgbClr val="575F6D"/>
                </a:solidFill>
                <a:effectLst/>
                <a:latin typeface="Century Schoolbook"/>
              </a:rPr>
              <a:t>RECOMENDACIONES</a:t>
            </a:r>
            <a:endParaRPr lang="es-ES" i="0" dirty="0"/>
          </a:p>
        </p:txBody>
      </p:sp>
      <p:sp>
        <p:nvSpPr>
          <p:cNvPr id="3" name="2 Marcador de contenido"/>
          <p:cNvSpPr>
            <a:spLocks noGrp="1"/>
          </p:cNvSpPr>
          <p:nvPr>
            <p:ph idx="1"/>
          </p:nvPr>
        </p:nvSpPr>
        <p:spPr>
          <a:xfrm>
            <a:off x="0" y="548680"/>
            <a:ext cx="9144000" cy="5577483"/>
          </a:xfrm>
        </p:spPr>
        <p:txBody>
          <a:bodyPr/>
          <a:lstStyle/>
          <a:p>
            <a:pPr marL="274320" lvl="0" indent="-274320" algn="just" fontAlgn="auto">
              <a:spcBef>
                <a:spcPts val="600"/>
              </a:spcBef>
              <a:spcAft>
                <a:spcPts val="0"/>
              </a:spcAft>
              <a:buClr>
                <a:srgbClr val="FE8637"/>
              </a:buClr>
              <a:buSzPct val="70000"/>
              <a:buFont typeface="Wingdings"/>
              <a:buChar char=""/>
            </a:pPr>
            <a:r>
              <a:rPr lang="es-ES" sz="2200" kern="1200" dirty="0">
                <a:solidFill>
                  <a:prstClr val="black"/>
                </a:solidFill>
                <a:latin typeface="Century Schoolbook"/>
              </a:rPr>
              <a:t>Realizar estudios posteriores con un mayor número de edades de reproductoras considerando más jóvenes y más viejas de las evaluadas en este estudio.</a:t>
            </a:r>
          </a:p>
          <a:p>
            <a:pPr marL="274320" lvl="0" indent="-274320" algn="just" fontAlgn="auto">
              <a:spcBef>
                <a:spcPts val="600"/>
              </a:spcBef>
              <a:spcAft>
                <a:spcPts val="0"/>
              </a:spcAft>
              <a:buClr>
                <a:srgbClr val="FE8637"/>
              </a:buClr>
              <a:buSzPct val="70000"/>
              <a:buFont typeface="Wingdings"/>
              <a:buChar char=""/>
            </a:pPr>
            <a:r>
              <a:rPr lang="es-ES" sz="2200" kern="1200" dirty="0">
                <a:solidFill>
                  <a:prstClr val="black"/>
                </a:solidFill>
                <a:latin typeface="Century Schoolbook"/>
              </a:rPr>
              <a:t>Incubar huevos similares en peso y edad de reproductoras para que los resultados en la producción de pollitos sean mejores y el nacimiento sea uniforme a la hora de eclosionar y así evitar pollitos deshidratados o con exceso de humedad.</a:t>
            </a:r>
          </a:p>
          <a:p>
            <a:pPr marL="274320" lvl="0" indent="-274320" algn="just" fontAlgn="auto">
              <a:spcBef>
                <a:spcPts val="600"/>
              </a:spcBef>
              <a:spcAft>
                <a:spcPts val="0"/>
              </a:spcAft>
              <a:buClr>
                <a:srgbClr val="FE8637"/>
              </a:buClr>
              <a:buSzPct val="70000"/>
              <a:buFont typeface="Wingdings"/>
              <a:buChar char=""/>
            </a:pPr>
            <a:r>
              <a:rPr lang="es-ES" sz="2200" kern="1200" dirty="0">
                <a:solidFill>
                  <a:prstClr val="black"/>
                </a:solidFill>
                <a:latin typeface="Century Schoolbook"/>
              </a:rPr>
              <a:t>Se puede también considerar el estudio de ventanas de nacimiento más cortas  para evaluar el efecto que provocaría en el desempeño productivo de los pollos.</a:t>
            </a:r>
          </a:p>
          <a:p>
            <a:pPr marL="274320" lvl="0" indent="-274320" algn="just" fontAlgn="auto">
              <a:spcBef>
                <a:spcPts val="600"/>
              </a:spcBef>
              <a:spcAft>
                <a:spcPts val="0"/>
              </a:spcAft>
              <a:buClr>
                <a:srgbClr val="FE8637"/>
              </a:buClr>
              <a:buSzPct val="70000"/>
              <a:buFont typeface="Wingdings"/>
              <a:buChar char=""/>
            </a:pPr>
            <a:r>
              <a:rPr lang="es-ES" sz="2200" kern="1200" dirty="0">
                <a:solidFill>
                  <a:prstClr val="black"/>
                </a:solidFill>
                <a:latin typeface="Century Schoolbook"/>
              </a:rPr>
              <a:t>Efectuar estudios del comportamiento productivo de los pollitos nacidos en las diferentes ventanas de nacimiento medidas en este estudio retirándolos  de la máquina y llevándolos a crianza al momento que estén secos en cada ventana que se considere.</a:t>
            </a:r>
          </a:p>
          <a:p>
            <a:pPr marL="274320" lvl="0" indent="-274320" algn="just" fontAlgn="auto">
              <a:spcBef>
                <a:spcPts val="600"/>
              </a:spcBef>
              <a:spcAft>
                <a:spcPts val="0"/>
              </a:spcAft>
              <a:buClr>
                <a:srgbClr val="FE8637"/>
              </a:buClr>
              <a:buSzPct val="70000"/>
              <a:buFont typeface="Wingdings"/>
              <a:buChar char=""/>
            </a:pPr>
            <a:r>
              <a:rPr lang="es-ES" sz="2200" kern="1200" dirty="0">
                <a:solidFill>
                  <a:prstClr val="black"/>
                </a:solidFill>
                <a:latin typeface="Century Schoolbook"/>
              </a:rPr>
              <a:t>Evaluar el comportamiento de los pollos como al nacimiento o solo hembras considerando la edad de reproductoras y la ventana de nacimiento para determinar diferencias con los resultados de este estudio.</a:t>
            </a:r>
          </a:p>
          <a:p>
            <a:pPr marL="0" indent="0">
              <a:buNone/>
            </a:pPr>
            <a:endParaRPr lang="es-ES" dirty="0"/>
          </a:p>
        </p:txBody>
      </p:sp>
    </p:spTree>
    <p:extLst>
      <p:ext uri="{BB962C8B-B14F-4D97-AF65-F5344CB8AC3E}">
        <p14:creationId xmlns:p14="http://schemas.microsoft.com/office/powerpoint/2010/main" val="15238610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75456"/>
            <a:ext cx="8229600" cy="360040"/>
          </a:xfrm>
        </p:spPr>
        <p:txBody>
          <a:bodyPr/>
          <a:lstStyle/>
          <a:p>
            <a:endParaRPr lang="es-E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5112568" cy="293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773" y="2348880"/>
            <a:ext cx="3560763" cy="330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323528" y="3573016"/>
            <a:ext cx="4824536" cy="2195666"/>
          </a:xfrm>
          <a:prstGeom prst="rect">
            <a:avLst/>
          </a:prstGeom>
        </p:spPr>
        <p:txBody>
          <a:bodyPr wrap="square">
            <a:spAutoFit/>
          </a:bodyPr>
          <a:lstStyle/>
          <a:p>
            <a:pPr lvl="0" algn="ctr" fontAlgn="auto">
              <a:spcBef>
                <a:spcPts val="0"/>
              </a:spcBef>
              <a:spcAft>
                <a:spcPts val="0"/>
              </a:spcAft>
            </a:pPr>
            <a:r>
              <a:rPr lang="es-ES" sz="6600" b="1" spc="100" dirty="0">
                <a:ln w="18000">
                  <a:solidFill>
                    <a:srgbClr val="FE8637">
                      <a:satMod val="200000"/>
                      <a:tint val="72000"/>
                    </a:srgbClr>
                  </a:solidFill>
                  <a:prstDash val="solid"/>
                </a:ln>
                <a:solidFill>
                  <a:srgbClr val="FE8637">
                    <a:satMod val="280000"/>
                    <a:tint val="100000"/>
                    <a:alpha val="5700"/>
                  </a:srgbClr>
                </a:solidFill>
                <a:effectLst>
                  <a:outerShdw blurRad="25000" dist="20000" dir="16020000" algn="tl">
                    <a:srgbClr val="FE8637">
                      <a:satMod val="200000"/>
                      <a:shade val="1000"/>
                      <a:alpha val="60000"/>
                    </a:srgbClr>
                  </a:outerShdw>
                </a:effectLst>
                <a:latin typeface="Century Schoolbook"/>
              </a:rPr>
              <a:t>MUCHAS </a:t>
            </a:r>
          </a:p>
          <a:p>
            <a:pPr lvl="0" algn="ctr" fontAlgn="auto">
              <a:spcBef>
                <a:spcPts val="0"/>
              </a:spcBef>
              <a:spcAft>
                <a:spcPts val="0"/>
              </a:spcAft>
            </a:pPr>
            <a:r>
              <a:rPr lang="es-ES" sz="6600" b="1" spc="100" dirty="0">
                <a:ln w="18000">
                  <a:solidFill>
                    <a:srgbClr val="FE8637">
                      <a:satMod val="200000"/>
                      <a:tint val="72000"/>
                    </a:srgbClr>
                  </a:solidFill>
                  <a:prstDash val="solid"/>
                </a:ln>
                <a:solidFill>
                  <a:srgbClr val="FE8637">
                    <a:satMod val="280000"/>
                    <a:tint val="100000"/>
                    <a:alpha val="5700"/>
                  </a:srgbClr>
                </a:solidFill>
                <a:effectLst>
                  <a:outerShdw blurRad="25000" dist="20000" dir="16020000" algn="tl">
                    <a:srgbClr val="FE8637">
                      <a:satMod val="200000"/>
                      <a:shade val="1000"/>
                      <a:alpha val="60000"/>
                    </a:srgbClr>
                  </a:outerShdw>
                </a:effectLst>
                <a:latin typeface="Century Schoolbook"/>
              </a:rPr>
              <a:t>GRACIAS</a:t>
            </a:r>
          </a:p>
        </p:txBody>
      </p:sp>
    </p:spTree>
    <p:extLst>
      <p:ext uri="{BB962C8B-B14F-4D97-AF65-F5344CB8AC3E}">
        <p14:creationId xmlns:p14="http://schemas.microsoft.com/office/powerpoint/2010/main" val="349670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809328"/>
          </a:xfrm>
        </p:spPr>
        <p:txBody>
          <a:bodyPr/>
          <a:lstStyle/>
          <a:p>
            <a:pPr algn="ctr"/>
            <a:r>
              <a:rPr lang="es-ES" sz="3000" i="0" kern="1200" cap="small" dirty="0">
                <a:solidFill>
                  <a:srgbClr val="575F6D"/>
                </a:solidFill>
                <a:effectLst>
                  <a:outerShdw blurRad="38100" dist="38100" dir="2700000" algn="tl">
                    <a:srgbClr val="000000">
                      <a:alpha val="43137"/>
                    </a:srgbClr>
                  </a:outerShdw>
                </a:effectLst>
                <a:latin typeface="Century Schoolbook"/>
              </a:rPr>
              <a:t>OBJETIVOS</a:t>
            </a:r>
            <a:endParaRPr lang="es-ES"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07504" y="620688"/>
            <a:ext cx="8784976" cy="5112568"/>
          </a:xfrm>
        </p:spPr>
        <p:txBody>
          <a:bodyPr/>
          <a:lstStyle/>
          <a:p>
            <a:pPr marL="274320" lvl="0" indent="-274320" fontAlgn="auto">
              <a:spcBef>
                <a:spcPts val="600"/>
              </a:spcBef>
              <a:spcAft>
                <a:spcPts val="0"/>
              </a:spcAft>
              <a:buClr>
                <a:srgbClr val="FE8637"/>
              </a:buClr>
              <a:buSzPct val="70000"/>
              <a:buFont typeface="Wingdings"/>
              <a:buChar char=""/>
            </a:pPr>
            <a:r>
              <a:rPr lang="es-ES" sz="2200" kern="1200" dirty="0">
                <a:solidFill>
                  <a:prstClr val="black"/>
                </a:solidFill>
                <a:latin typeface="Century Schoolbook"/>
              </a:rPr>
              <a:t>GENERAL</a:t>
            </a:r>
          </a:p>
          <a:p>
            <a:pPr marL="0" lvl="0" indent="0" algn="just" fontAlgn="auto">
              <a:spcBef>
                <a:spcPts val="600"/>
              </a:spcBef>
              <a:spcAft>
                <a:spcPts val="0"/>
              </a:spcAft>
              <a:buClr>
                <a:srgbClr val="FE8637"/>
              </a:buClr>
              <a:buSzPct val="70000"/>
              <a:buNone/>
            </a:pPr>
            <a:r>
              <a:rPr lang="es-ES" sz="2200" kern="1200" dirty="0">
                <a:solidFill>
                  <a:prstClr val="black"/>
                </a:solidFill>
                <a:latin typeface="Century Schoolbook"/>
              </a:rPr>
              <a:t>Determinar el efecto de la edad de las reproductoras pesadas (31 y 52 semanas), sobre parámetros de incubación, ventana de nacimiento, calidad  del pollito BB y desempeño productivo,  para mejorar la productividad  en  lotes comerciales</a:t>
            </a:r>
            <a:r>
              <a:rPr lang="es-ES" sz="2200" kern="1200" dirty="0" smtClean="0">
                <a:solidFill>
                  <a:prstClr val="black"/>
                </a:solidFill>
                <a:latin typeface="Century Schoolbook"/>
              </a:rPr>
              <a:t>.</a:t>
            </a:r>
            <a:endParaRPr lang="es-ES" sz="2200" kern="1200" dirty="0">
              <a:solidFill>
                <a:prstClr val="black"/>
              </a:solidFill>
              <a:latin typeface="Century Schoolbook"/>
            </a:endParaRPr>
          </a:p>
          <a:p>
            <a:pPr marL="274320" lvl="0" indent="-274320" algn="just" fontAlgn="auto">
              <a:spcBef>
                <a:spcPts val="600"/>
              </a:spcBef>
              <a:spcAft>
                <a:spcPts val="0"/>
              </a:spcAft>
              <a:buClr>
                <a:srgbClr val="FE8637"/>
              </a:buClr>
              <a:buSzPct val="70000"/>
              <a:buFont typeface="Wingdings"/>
              <a:buChar char=""/>
            </a:pPr>
            <a:r>
              <a:rPr lang="es-ES" sz="2200" kern="1200" dirty="0">
                <a:solidFill>
                  <a:prstClr val="black"/>
                </a:solidFill>
                <a:latin typeface="Century Schoolbook"/>
              </a:rPr>
              <a:t>ESPECÍFICOS</a:t>
            </a:r>
          </a:p>
          <a:p>
            <a:pPr lvl="0" algn="just" fontAlgn="auto">
              <a:spcBef>
                <a:spcPts val="600"/>
              </a:spcBef>
              <a:spcAft>
                <a:spcPts val="0"/>
              </a:spcAft>
              <a:buClr>
                <a:srgbClr val="FE8637"/>
              </a:buClr>
              <a:buSzPct val="70000"/>
              <a:buFont typeface="Wingdings" pitchFamily="2" charset="2"/>
              <a:buChar char="ü"/>
            </a:pPr>
            <a:r>
              <a:rPr lang="es-ES" sz="2200" kern="1200" dirty="0">
                <a:solidFill>
                  <a:prstClr val="black"/>
                </a:solidFill>
                <a:latin typeface="Century Schoolbook"/>
              </a:rPr>
              <a:t>Evaluar los parámetros de incubación (% de pérdida de peso, Mortalidad embrionaria en diferentes fases de incubación, % de </a:t>
            </a:r>
            <a:r>
              <a:rPr lang="es-ES" sz="2200" kern="1200" dirty="0" err="1">
                <a:solidFill>
                  <a:prstClr val="black"/>
                </a:solidFill>
                <a:latin typeface="Century Schoolbook"/>
              </a:rPr>
              <a:t>incubabilidad</a:t>
            </a:r>
            <a:r>
              <a:rPr lang="es-ES" sz="2200" kern="1200" dirty="0">
                <a:solidFill>
                  <a:prstClr val="black"/>
                </a:solidFill>
                <a:latin typeface="Century Schoolbook"/>
              </a:rPr>
              <a:t>, % de rendimiento en peso de pollitos) en cada lote estudiado</a:t>
            </a:r>
            <a:r>
              <a:rPr lang="es-ES" sz="2200" kern="1200" dirty="0" smtClean="0">
                <a:solidFill>
                  <a:prstClr val="black"/>
                </a:solidFill>
                <a:latin typeface="Century Schoolbook"/>
              </a:rPr>
              <a:t>.</a:t>
            </a:r>
            <a:endParaRPr lang="es-ES" sz="2200" kern="1200" dirty="0">
              <a:solidFill>
                <a:prstClr val="black"/>
              </a:solidFill>
              <a:latin typeface="Century Schoolbook"/>
            </a:endParaRPr>
          </a:p>
          <a:p>
            <a:pPr lvl="0" algn="just" fontAlgn="auto">
              <a:spcBef>
                <a:spcPts val="600"/>
              </a:spcBef>
              <a:spcAft>
                <a:spcPts val="0"/>
              </a:spcAft>
              <a:buClr>
                <a:srgbClr val="FE8637"/>
              </a:buClr>
              <a:buSzPct val="70000"/>
              <a:buFont typeface="Wingdings" pitchFamily="2" charset="2"/>
              <a:buChar char="ü"/>
            </a:pPr>
            <a:r>
              <a:rPr lang="es-ES" sz="2200" kern="1200" dirty="0">
                <a:solidFill>
                  <a:prstClr val="black"/>
                </a:solidFill>
                <a:latin typeface="Century Schoolbook"/>
              </a:rPr>
              <a:t>Evaluar el efecto de la ventana de nacimiento sobre el  desempeño  productivo de los  pollitos BB, clasificados como de primera y segunda</a:t>
            </a:r>
            <a:r>
              <a:rPr lang="es-ES" sz="2200" kern="1200" dirty="0" smtClean="0">
                <a:solidFill>
                  <a:prstClr val="black"/>
                </a:solidFill>
                <a:latin typeface="Century Schoolbook"/>
              </a:rPr>
              <a:t>.</a:t>
            </a:r>
            <a:r>
              <a:rPr lang="es-ES" sz="2200" kern="1200" dirty="0">
                <a:solidFill>
                  <a:prstClr val="black"/>
                </a:solidFill>
                <a:latin typeface="Century Schoolbook"/>
              </a:rPr>
              <a:t> </a:t>
            </a:r>
          </a:p>
          <a:p>
            <a:pPr lvl="0" algn="just" fontAlgn="auto">
              <a:spcBef>
                <a:spcPts val="600"/>
              </a:spcBef>
              <a:spcAft>
                <a:spcPts val="0"/>
              </a:spcAft>
              <a:buClr>
                <a:srgbClr val="FE8637"/>
              </a:buClr>
              <a:buSzPct val="70000"/>
              <a:buFont typeface="Wingdings" pitchFamily="2" charset="2"/>
              <a:buChar char="ü"/>
            </a:pPr>
            <a:r>
              <a:rPr lang="es-ES" sz="2200" kern="1200" dirty="0">
                <a:solidFill>
                  <a:prstClr val="black"/>
                </a:solidFill>
                <a:latin typeface="Century Schoolbook"/>
              </a:rPr>
              <a:t>Evaluar los  parámetros zootécnicos de pollitos provenientes de reproductoras de diferente edad.</a:t>
            </a:r>
          </a:p>
          <a:p>
            <a:pPr marL="0" indent="0">
              <a:buNone/>
            </a:pPr>
            <a:endParaRPr lang="es-ES" dirty="0">
              <a:solidFill>
                <a:schemeClr val="tx1"/>
              </a:solidFill>
            </a:endParaRPr>
          </a:p>
        </p:txBody>
      </p:sp>
    </p:spTree>
    <p:extLst>
      <p:ext uri="{BB962C8B-B14F-4D97-AF65-F5344CB8AC3E}">
        <p14:creationId xmlns:p14="http://schemas.microsoft.com/office/powerpoint/2010/main" val="11845985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1440"/>
            <a:ext cx="8229600" cy="288032"/>
          </a:xfrm>
        </p:spPr>
        <p:txBody>
          <a:bodyPr/>
          <a:lstStyle/>
          <a:p>
            <a:endParaRPr lang="es-E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79512" y="188641"/>
                <a:ext cx="8856984" cy="5904656"/>
              </a:xfrm>
            </p:spPr>
            <p:txBody>
              <a:bodyPr/>
              <a:lstStyle/>
              <a:p>
                <a:pPr marL="467995" indent="450215" algn="just">
                  <a:lnSpc>
                    <a:spcPct val="150000"/>
                  </a:lnSpc>
                  <a:spcAft>
                    <a:spcPts val="1800"/>
                  </a:spcAft>
                </a:pPr>
                <a14:m>
                  <m:oMath xmlns:m="http://schemas.openxmlformats.org/officeDocument/2006/math">
                    <m:r>
                      <a:rPr lang="es-ES" i="1" smtClean="0">
                        <a:solidFill>
                          <a:srgbClr val="000000"/>
                        </a:solidFill>
                        <a:latin typeface="Cambria Math"/>
                        <a:ea typeface="Times New Roman"/>
                        <a:cs typeface="Cambria Math"/>
                      </a:rPr>
                      <m:t>𝑝𝑒𝑠𝑜</m:t>
                    </m:r>
                    <m:r>
                      <a:rPr lang="es-ES" i="1" smtClean="0">
                        <a:solidFill>
                          <a:srgbClr val="000000"/>
                        </a:solidFill>
                        <a:latin typeface="Cambria Math"/>
                        <a:ea typeface="Times New Roman"/>
                        <a:cs typeface="Cambria Math"/>
                      </a:rPr>
                      <m:t> </m:t>
                    </m:r>
                    <m:r>
                      <a:rPr lang="es-ES" i="1" smtClean="0">
                        <a:solidFill>
                          <a:srgbClr val="000000"/>
                        </a:solidFill>
                        <a:latin typeface="Cambria Math"/>
                        <a:ea typeface="Times New Roman"/>
                        <a:cs typeface="Cambria Math"/>
                      </a:rPr>
                      <m:t>h𝑢𝑒𝑣𝑜</m:t>
                    </m:r>
                    <m:r>
                      <a:rPr lang="es-ES">
                        <a:solidFill>
                          <a:srgbClr val="000000"/>
                        </a:solidFill>
                        <a:effectLst/>
                        <a:latin typeface="Cambria Math"/>
                        <a:ea typeface="Times New Roman"/>
                        <a:cs typeface="Cambria Math"/>
                      </a:rPr>
                      <m:t>=</m:t>
                    </m:r>
                    <m:f>
                      <m:fPr>
                        <m:ctrlPr>
                          <a:rPr lang="es-ES" i="1">
                            <a:solidFill>
                              <a:srgbClr val="000000"/>
                            </a:solidFill>
                            <a:effectLst/>
                            <a:latin typeface="Cambria Math"/>
                            <a:ea typeface="Times New Roman"/>
                            <a:cs typeface="Arial"/>
                          </a:rPr>
                        </m:ctrlPr>
                      </m:fPr>
                      <m:num>
                        <m:r>
                          <m:rPr>
                            <m:sty m:val="p"/>
                          </m:rPr>
                          <a:rPr lang="es-ES">
                            <a:solidFill>
                              <a:srgbClr val="000000"/>
                            </a:solidFill>
                            <a:effectLst/>
                            <a:latin typeface="Cambria Math"/>
                            <a:ea typeface="Times New Roman"/>
                            <a:cs typeface="Cambria Math"/>
                          </a:rPr>
                          <m:t>peso</m:t>
                        </m:r>
                        <m:r>
                          <a:rPr lang="es-ES">
                            <a:solidFill>
                              <a:srgbClr val="000000"/>
                            </a:solidFill>
                            <a:effectLst/>
                            <a:latin typeface="Cambria Math"/>
                            <a:ea typeface="Times New Roman"/>
                            <a:cs typeface="Cambria Math"/>
                          </a:rPr>
                          <m:t> </m:t>
                        </m:r>
                        <m:r>
                          <m:rPr>
                            <m:sty m:val="p"/>
                          </m:rPr>
                          <a:rPr lang="es-ES">
                            <a:solidFill>
                              <a:srgbClr val="000000"/>
                            </a:solidFill>
                            <a:effectLst/>
                            <a:latin typeface="Cambria Math"/>
                            <a:ea typeface="Times New Roman"/>
                            <a:cs typeface="Cambria Math"/>
                          </a:rPr>
                          <m:t>bandeja</m:t>
                        </m:r>
                        <m:r>
                          <a:rPr lang="es-ES">
                            <a:solidFill>
                              <a:srgbClr val="000000"/>
                            </a:solidFill>
                            <a:effectLst/>
                            <a:latin typeface="Cambria Math"/>
                            <a:ea typeface="Times New Roman"/>
                            <a:cs typeface="Cambria Math"/>
                          </a:rPr>
                          <m:t> </m:t>
                        </m:r>
                        <m:r>
                          <m:rPr>
                            <m:sty m:val="p"/>
                          </m:rPr>
                          <a:rPr lang="es-ES">
                            <a:solidFill>
                              <a:srgbClr val="000000"/>
                            </a:solidFill>
                            <a:effectLst/>
                            <a:latin typeface="Cambria Math"/>
                            <a:ea typeface="Times New Roman"/>
                            <a:cs typeface="Cambria Math"/>
                          </a:rPr>
                          <m:t>con</m:t>
                        </m:r>
                        <m:r>
                          <a:rPr lang="es-ES">
                            <a:solidFill>
                              <a:srgbClr val="000000"/>
                            </a:solidFill>
                            <a:effectLst/>
                            <a:latin typeface="Cambria Math"/>
                            <a:ea typeface="Times New Roman"/>
                            <a:cs typeface="Cambria Math"/>
                          </a:rPr>
                          <m:t> </m:t>
                        </m:r>
                        <m:r>
                          <m:rPr>
                            <m:sty m:val="p"/>
                          </m:rPr>
                          <a:rPr lang="es-ES">
                            <a:solidFill>
                              <a:srgbClr val="000000"/>
                            </a:solidFill>
                            <a:effectLst/>
                            <a:latin typeface="Cambria Math"/>
                            <a:ea typeface="Times New Roman"/>
                            <a:cs typeface="Cambria Math"/>
                          </a:rPr>
                          <m:t>huevo</m:t>
                        </m:r>
                        <m:r>
                          <a:rPr lang="es-ES" b="0" i="1" smtClean="0">
                            <a:solidFill>
                              <a:srgbClr val="000000"/>
                            </a:solidFill>
                            <a:effectLst/>
                            <a:latin typeface="Cambria Math"/>
                            <a:ea typeface="Times New Roman"/>
                            <a:cs typeface="Cambria Math"/>
                          </a:rPr>
                          <m:t>𝑠</m:t>
                        </m:r>
                        <m:r>
                          <a:rPr lang="es-ES" i="1">
                            <a:solidFill>
                              <a:srgbClr val="000000"/>
                            </a:solidFill>
                            <a:effectLst/>
                            <a:latin typeface="Cambria Math"/>
                            <a:ea typeface="Times New Roman"/>
                            <a:cs typeface="Cambria Math"/>
                          </a:rPr>
                          <m:t>−</m:t>
                        </m:r>
                        <m:r>
                          <m:rPr>
                            <m:sty m:val="p"/>
                          </m:rPr>
                          <a:rPr lang="es-ES">
                            <a:solidFill>
                              <a:srgbClr val="000000"/>
                            </a:solidFill>
                            <a:effectLst/>
                            <a:latin typeface="Cambria Math"/>
                            <a:ea typeface="Times New Roman"/>
                            <a:cs typeface="Cambria Math"/>
                          </a:rPr>
                          <m:t>peso</m:t>
                        </m:r>
                        <m:r>
                          <a:rPr lang="es-ES">
                            <a:solidFill>
                              <a:srgbClr val="000000"/>
                            </a:solidFill>
                            <a:effectLst/>
                            <a:latin typeface="Cambria Math"/>
                            <a:ea typeface="Times New Roman"/>
                            <a:cs typeface="Cambria Math"/>
                          </a:rPr>
                          <m:t> </m:t>
                        </m:r>
                        <m:r>
                          <m:rPr>
                            <m:sty m:val="p"/>
                          </m:rPr>
                          <a:rPr lang="es-ES">
                            <a:solidFill>
                              <a:srgbClr val="000000"/>
                            </a:solidFill>
                            <a:effectLst/>
                            <a:latin typeface="Cambria Math"/>
                            <a:ea typeface="Times New Roman"/>
                            <a:cs typeface="Cambria Math"/>
                          </a:rPr>
                          <m:t>bandeja</m:t>
                        </m:r>
                        <m:r>
                          <a:rPr lang="es-ES">
                            <a:solidFill>
                              <a:srgbClr val="000000"/>
                            </a:solidFill>
                            <a:effectLst/>
                            <a:latin typeface="Cambria Math"/>
                            <a:ea typeface="Times New Roman"/>
                            <a:cs typeface="Cambria Math"/>
                          </a:rPr>
                          <m:t> </m:t>
                        </m:r>
                        <m:r>
                          <m:rPr>
                            <m:sty m:val="p"/>
                          </m:rPr>
                          <a:rPr lang="es-ES">
                            <a:solidFill>
                              <a:srgbClr val="000000"/>
                            </a:solidFill>
                            <a:effectLst/>
                            <a:latin typeface="Cambria Math"/>
                            <a:ea typeface="Times New Roman"/>
                            <a:cs typeface="Cambria Math"/>
                          </a:rPr>
                          <m:t>vac</m:t>
                        </m:r>
                        <m:r>
                          <a:rPr lang="es-ES">
                            <a:solidFill>
                              <a:srgbClr val="000000"/>
                            </a:solidFill>
                            <a:effectLst/>
                            <a:latin typeface="Cambria Math"/>
                            <a:ea typeface="Times New Roman"/>
                            <a:cs typeface="Cambria Math"/>
                          </a:rPr>
                          <m:t>í</m:t>
                        </m:r>
                        <m:r>
                          <m:rPr>
                            <m:sty m:val="p"/>
                          </m:rPr>
                          <a:rPr lang="es-ES">
                            <a:solidFill>
                              <a:srgbClr val="000000"/>
                            </a:solidFill>
                            <a:effectLst/>
                            <a:latin typeface="Cambria Math"/>
                            <a:ea typeface="Times New Roman"/>
                            <a:cs typeface="Cambria Math"/>
                          </a:rPr>
                          <m:t>a</m:t>
                        </m:r>
                        <m:r>
                          <a:rPr lang="es-ES">
                            <a:solidFill>
                              <a:srgbClr val="000000"/>
                            </a:solidFill>
                            <a:effectLst/>
                            <a:latin typeface="Cambria Math"/>
                            <a:ea typeface="Times New Roman"/>
                            <a:cs typeface="Cambria Math"/>
                          </a:rPr>
                          <m:t> </m:t>
                        </m:r>
                      </m:num>
                      <m:den>
                        <m:r>
                          <m:rPr>
                            <m:sty m:val="p"/>
                          </m:rPr>
                          <a:rPr lang="es-ES">
                            <a:solidFill>
                              <a:srgbClr val="000000"/>
                            </a:solidFill>
                            <a:effectLst/>
                            <a:latin typeface="Cambria Math"/>
                            <a:ea typeface="Times New Roman"/>
                            <a:cs typeface="Cambria Math"/>
                          </a:rPr>
                          <m:t>total</m:t>
                        </m:r>
                        <m:r>
                          <a:rPr lang="es-ES">
                            <a:solidFill>
                              <a:srgbClr val="000000"/>
                            </a:solidFill>
                            <a:effectLst/>
                            <a:latin typeface="Cambria Math"/>
                            <a:ea typeface="Times New Roman"/>
                            <a:cs typeface="Cambria Math"/>
                          </a:rPr>
                          <m:t> </m:t>
                        </m:r>
                        <m:r>
                          <m:rPr>
                            <m:sty m:val="p"/>
                          </m:rPr>
                          <a:rPr lang="es-ES">
                            <a:solidFill>
                              <a:srgbClr val="000000"/>
                            </a:solidFill>
                            <a:effectLst/>
                            <a:latin typeface="Cambria Math"/>
                            <a:ea typeface="Times New Roman"/>
                            <a:cs typeface="Cambria Math"/>
                          </a:rPr>
                          <m:t>de</m:t>
                        </m:r>
                        <m:r>
                          <a:rPr lang="es-ES">
                            <a:solidFill>
                              <a:srgbClr val="000000"/>
                            </a:solidFill>
                            <a:effectLst/>
                            <a:latin typeface="Cambria Math"/>
                            <a:ea typeface="Times New Roman"/>
                            <a:cs typeface="Cambria Math"/>
                          </a:rPr>
                          <m:t> </m:t>
                        </m:r>
                        <m:r>
                          <m:rPr>
                            <m:sty m:val="p"/>
                          </m:rPr>
                          <a:rPr lang="es-ES">
                            <a:solidFill>
                              <a:srgbClr val="000000"/>
                            </a:solidFill>
                            <a:effectLst/>
                            <a:latin typeface="Cambria Math"/>
                            <a:ea typeface="Times New Roman"/>
                            <a:cs typeface="Cambria Math"/>
                          </a:rPr>
                          <m:t>huevos</m:t>
                        </m:r>
                        <m:r>
                          <a:rPr lang="es-ES">
                            <a:solidFill>
                              <a:srgbClr val="000000"/>
                            </a:solidFill>
                            <a:effectLst/>
                            <a:latin typeface="Cambria Math"/>
                            <a:ea typeface="Times New Roman"/>
                            <a:cs typeface="Cambria Math"/>
                          </a:rPr>
                          <m:t> </m:t>
                        </m:r>
                        <m:r>
                          <m:rPr>
                            <m:sty m:val="p"/>
                          </m:rPr>
                          <a:rPr lang="es-ES">
                            <a:solidFill>
                              <a:srgbClr val="000000"/>
                            </a:solidFill>
                            <a:effectLst/>
                            <a:latin typeface="Cambria Math"/>
                            <a:ea typeface="Times New Roman"/>
                            <a:cs typeface="Cambria Math"/>
                          </a:rPr>
                          <m:t>pesados</m:t>
                        </m:r>
                      </m:den>
                    </m:f>
                    <m:r>
                      <a:rPr lang="es-ES" sz="2000" i="1" dirty="0" smtClean="0">
                        <a:effectLst/>
                        <a:latin typeface="Cambria Math"/>
                        <a:ea typeface="Calibri"/>
                        <a:cs typeface="Times New Roman"/>
                      </a:rPr>
                      <m:t>𝐴</m:t>
                    </m:r>
                    <m:r>
                      <a:rPr lang="es-ES" sz="2000" i="1" dirty="0" smtClean="0">
                        <a:effectLst/>
                        <a:latin typeface="Cambria Math"/>
                        <a:ea typeface="Calibri"/>
                        <a:cs typeface="Times New Roman"/>
                      </a:rPr>
                      <m:t>=</m:t>
                    </m:r>
                    <m:r>
                      <a:rPr lang="el-GR" sz="2000" i="1" dirty="0">
                        <a:effectLst/>
                        <a:latin typeface="Cambria Math"/>
                        <a:ea typeface="Calibri"/>
                        <a:cs typeface="Times New Roman"/>
                      </a:rPr>
                      <m:t>𝜋</m:t>
                    </m:r>
                  </m:oMath>
                </a14:m>
                <a:endParaRPr lang="es-ES" sz="2000" dirty="0">
                  <a:effectLst/>
                  <a:latin typeface="Calibri"/>
                  <a:ea typeface="Calibri"/>
                  <a:cs typeface="Times New Roman"/>
                </a:endParaRPr>
              </a:p>
              <a:p>
                <a:pPr marL="467995" lvl="0" indent="450215" algn="just">
                  <a:lnSpc>
                    <a:spcPct val="150000"/>
                  </a:lnSpc>
                  <a:spcAft>
                    <a:spcPts val="1800"/>
                  </a:spcAft>
                </a:pPr>
                <a:r>
                  <a:rPr lang="es-ES" dirty="0" smtClean="0"/>
                  <a:t>622222===</a:t>
                </a:r>
              </a:p>
              <a:p>
                <a:pPr marL="467995" lvl="0" indent="0" algn="just">
                  <a:lnSpc>
                    <a:spcPct val="150000"/>
                  </a:lnSpc>
                  <a:spcAft>
                    <a:spcPts val="1800"/>
                  </a:spcAft>
                  <a:buNone/>
                </a:pPr>
                <a:r>
                  <a:rPr lang="es-ES" dirty="0" smtClean="0">
                    <a:solidFill>
                      <a:srgbClr val="000000"/>
                    </a:solidFill>
                    <a:latin typeface="Cambria Math" pitchFamily="18" charset="0"/>
                    <a:ea typeface="Cambria Math" pitchFamily="18" charset="0"/>
                    <a:cs typeface="Cambria Math"/>
                  </a:rPr>
                  <a:t>Índice productivo</a:t>
                </a:r>
                <a14:m>
                  <m:oMath xmlns:m="http://schemas.openxmlformats.org/officeDocument/2006/math">
                    <m:r>
                      <a:rPr lang="es-ES">
                        <a:solidFill>
                          <a:srgbClr val="000000"/>
                        </a:solidFill>
                        <a:latin typeface="Cambria Math"/>
                        <a:ea typeface="Times New Roman"/>
                        <a:cs typeface="Cambria Math"/>
                      </a:rPr>
                      <m:t>=</m:t>
                    </m:r>
                    <m:f>
                      <m:fPr>
                        <m:ctrlPr>
                          <a:rPr lang="es-ES" i="1" smtClean="0">
                            <a:solidFill>
                              <a:srgbClr val="000000"/>
                            </a:solidFill>
                            <a:latin typeface="Cambria Math"/>
                            <a:ea typeface="Times New Roman"/>
                            <a:cs typeface="Arial"/>
                          </a:rPr>
                        </m:ctrlPr>
                      </m:fPr>
                      <m:num>
                        <m:r>
                          <m:rPr>
                            <m:sty m:val="p"/>
                          </m:rPr>
                          <a:rPr lang="es-ES" b="0" i="0" smtClean="0">
                            <a:solidFill>
                              <a:srgbClr val="000000"/>
                            </a:solidFill>
                            <a:latin typeface="Cambria Math"/>
                            <a:ea typeface="Times New Roman"/>
                            <a:cs typeface="Arial"/>
                          </a:rPr>
                          <m:t>gd</m:t>
                        </m:r>
                        <m:r>
                          <a:rPr lang="es-ES" b="0" i="0" smtClean="0">
                            <a:solidFill>
                              <a:srgbClr val="000000"/>
                            </a:solidFill>
                            <a:latin typeface="Cambria Math"/>
                            <a:ea typeface="Times New Roman"/>
                            <a:cs typeface="Arial"/>
                          </a:rPr>
                          <m:t> </m:t>
                        </m:r>
                        <m:r>
                          <m:rPr>
                            <m:sty m:val="p"/>
                          </m:rPr>
                          <a:rPr lang="es-ES" b="0" i="0" smtClean="0">
                            <a:solidFill>
                              <a:srgbClr val="000000"/>
                            </a:solidFill>
                            <a:latin typeface="Cambria Math"/>
                            <a:ea typeface="Times New Roman"/>
                            <a:cs typeface="Arial"/>
                          </a:rPr>
                          <m:t>peso</m:t>
                        </m:r>
                        <m:r>
                          <a:rPr lang="es-ES" b="0" i="0" smtClean="0">
                            <a:solidFill>
                              <a:srgbClr val="000000"/>
                            </a:solidFill>
                            <a:latin typeface="Cambria Math"/>
                            <a:ea typeface="Times New Roman"/>
                            <a:cs typeface="Arial"/>
                          </a:rPr>
                          <m:t> </m:t>
                        </m:r>
                        <m:r>
                          <m:rPr>
                            <m:sty m:val="p"/>
                          </m:rPr>
                          <a:rPr lang="es-ES" b="0" i="0" smtClean="0">
                            <a:solidFill>
                              <a:srgbClr val="000000"/>
                            </a:solidFill>
                            <a:latin typeface="Cambria Math"/>
                            <a:ea typeface="Times New Roman"/>
                            <a:cs typeface="Arial"/>
                          </a:rPr>
                          <m:t>Gr</m:t>
                        </m:r>
                        <m:r>
                          <a:rPr lang="es-ES" b="0" i="1" smtClean="0">
                            <a:solidFill>
                              <a:srgbClr val="000000"/>
                            </a:solidFill>
                            <a:latin typeface="Cambria Math"/>
                            <a:ea typeface="Times New Roman"/>
                            <a:cs typeface="Arial"/>
                          </a:rPr>
                          <m:t> ∗  </m:t>
                        </m:r>
                        <m:r>
                          <a:rPr lang="es-ES" b="0" i="1" smtClean="0">
                            <a:solidFill>
                              <a:srgbClr val="000000"/>
                            </a:solidFill>
                            <a:latin typeface="Cambria Math"/>
                            <a:ea typeface="Times New Roman"/>
                            <a:cs typeface="Arial"/>
                          </a:rPr>
                          <m:t>𝑣𝑖𝑎𝑏𝑖𝑙𝑖𝑑𝑎𝑑</m:t>
                        </m:r>
                      </m:num>
                      <m:den>
                        <m:r>
                          <m:rPr>
                            <m:sty m:val="p"/>
                          </m:rPr>
                          <a:rPr lang="es-ES" b="0" i="0" smtClean="0">
                            <a:solidFill>
                              <a:srgbClr val="000000"/>
                            </a:solidFill>
                            <a:latin typeface="Cambria Math"/>
                            <a:ea typeface="Times New Roman"/>
                            <a:cs typeface="Cambria Math"/>
                          </a:rPr>
                          <m:t>C</m:t>
                        </m:r>
                        <m:r>
                          <a:rPr lang="es-ES" b="0" i="0" smtClean="0">
                            <a:solidFill>
                              <a:srgbClr val="000000"/>
                            </a:solidFill>
                            <a:latin typeface="Cambria Math"/>
                            <a:ea typeface="Times New Roman"/>
                            <a:cs typeface="Cambria Math"/>
                          </a:rPr>
                          <m:t>. </m:t>
                        </m:r>
                        <m:r>
                          <m:rPr>
                            <m:sty m:val="p"/>
                          </m:rPr>
                          <a:rPr lang="es-ES" b="0" i="0" smtClean="0">
                            <a:solidFill>
                              <a:srgbClr val="000000"/>
                            </a:solidFill>
                            <a:latin typeface="Cambria Math"/>
                            <a:ea typeface="Times New Roman"/>
                            <a:cs typeface="Cambria Math"/>
                          </a:rPr>
                          <m:t>A</m:t>
                        </m:r>
                      </m:den>
                    </m:f>
                    <m:r>
                      <a:rPr lang="es-ES" b="0" i="1" smtClean="0">
                        <a:solidFill>
                          <a:srgbClr val="000000"/>
                        </a:solidFill>
                        <a:latin typeface="Cambria Math"/>
                        <a:ea typeface="Times New Roman"/>
                        <a:cs typeface="Cambria Math"/>
                      </a:rPr>
                      <m:t>𝑋</m:t>
                    </m:r>
                    <m:r>
                      <a:rPr lang="es-ES" b="0" i="1" smtClean="0">
                        <a:solidFill>
                          <a:srgbClr val="000000"/>
                        </a:solidFill>
                        <a:latin typeface="Cambria Math"/>
                        <a:ea typeface="Times New Roman"/>
                        <a:cs typeface="Cambria Math"/>
                      </a:rPr>
                      <m:t> 10</m:t>
                    </m:r>
                    <m:r>
                      <a:rPr lang="es-ES" sz="2000" i="1" dirty="0">
                        <a:solidFill>
                          <a:srgbClr val="FFFFFF"/>
                        </a:solidFill>
                        <a:latin typeface="Cambria Math"/>
                        <a:ea typeface="Calibri"/>
                        <a:cs typeface="Times New Roman"/>
                      </a:rPr>
                      <m:t>𝐴</m:t>
                    </m:r>
                    <m:r>
                      <a:rPr lang="es-ES" sz="2000" i="1" dirty="0">
                        <a:solidFill>
                          <a:srgbClr val="FFFFFF"/>
                        </a:solidFill>
                        <a:latin typeface="Cambria Math"/>
                        <a:ea typeface="Calibri"/>
                        <a:cs typeface="Times New Roman"/>
                      </a:rPr>
                      <m:t>=</m:t>
                    </m:r>
                    <m:r>
                      <a:rPr lang="el-GR" sz="2000" i="1" dirty="0">
                        <a:solidFill>
                          <a:srgbClr val="FFFFFF"/>
                        </a:solidFill>
                        <a:latin typeface="Cambria Math"/>
                        <a:ea typeface="Calibri"/>
                        <a:cs typeface="Times New Roman"/>
                      </a:rPr>
                      <m:t>𝜋</m:t>
                    </m:r>
                  </m:oMath>
                </a14:m>
                <a:endParaRPr lang="es-ES" sz="2000" dirty="0" smtClean="0">
                  <a:solidFill>
                    <a:srgbClr val="FFFFFF"/>
                  </a:solidFill>
                  <a:latin typeface="Calibri"/>
                  <a:ea typeface="Calibri"/>
                  <a:cs typeface="Times New Roman"/>
                </a:endParaRPr>
              </a:p>
              <a:p>
                <a:pPr marL="467995" lvl="0" indent="0" algn="just">
                  <a:lnSpc>
                    <a:spcPct val="150000"/>
                  </a:lnSpc>
                  <a:spcAft>
                    <a:spcPts val="1800"/>
                  </a:spcAft>
                  <a:buNone/>
                </a:pPr>
                <a:endParaRPr lang="es-ES" sz="2000" dirty="0">
                  <a:solidFill>
                    <a:srgbClr val="FFFFFF"/>
                  </a:solidFill>
                  <a:latin typeface="Calibri"/>
                  <a:ea typeface="Calibri"/>
                  <a:cs typeface="Times New Roman"/>
                </a:endParaRPr>
              </a:p>
              <a:p>
                <a:pPr marL="0" indent="0">
                  <a:buNone/>
                </a:pPr>
                <a:r>
                  <a:rPr lang="es-ES" dirty="0" smtClean="0"/>
                  <a:t>=</a:t>
                </a:r>
                <a:endParaRPr lang="es-ES"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79512" y="188641"/>
                <a:ext cx="8856984" cy="5904656"/>
              </a:xfrm>
              <a:blipFill rotWithShape="1">
                <a:blip r:embed="rId2"/>
                <a:stretch>
                  <a:fillRect l="-1032"/>
                </a:stretch>
              </a:blipFill>
            </p:spPr>
            <p:txBody>
              <a:bodyPr/>
              <a:lstStyle/>
              <a:p>
                <a:r>
                  <a:rPr lang="es-ES">
                    <a:noFill/>
                  </a:rPr>
                  <a:t> </a:t>
                </a:r>
              </a:p>
            </p:txBody>
          </p:sp>
        </mc:Fallback>
      </mc:AlternateContent>
      <p:graphicFrame>
        <p:nvGraphicFramePr>
          <p:cNvPr id="4" name="3 Tabla"/>
          <p:cNvGraphicFramePr>
            <a:graphicFrameLocks noGrp="1"/>
          </p:cNvGraphicFramePr>
          <p:nvPr>
            <p:extLst>
              <p:ext uri="{D42A27DB-BD31-4B8C-83A1-F6EECF244321}">
                <p14:modId xmlns:p14="http://schemas.microsoft.com/office/powerpoint/2010/main" val="2552075532"/>
              </p:ext>
            </p:extLst>
          </p:nvPr>
        </p:nvGraphicFramePr>
        <p:xfrm>
          <a:off x="1907704" y="1196752"/>
          <a:ext cx="3816423" cy="597024"/>
        </p:xfrm>
        <a:graphic>
          <a:graphicData uri="http://schemas.openxmlformats.org/drawingml/2006/table">
            <a:tbl>
              <a:tblPr/>
              <a:tblGrid>
                <a:gridCol w="1048288"/>
                <a:gridCol w="786216"/>
                <a:gridCol w="288279"/>
                <a:gridCol w="786216"/>
                <a:gridCol w="288279"/>
                <a:gridCol w="619145"/>
              </a:tblGrid>
              <a:tr h="298512">
                <a:tc rowSpan="2">
                  <a:txBody>
                    <a:bodyPr/>
                    <a:lstStyle/>
                    <a:p>
                      <a:pPr algn="ctr" fontAlgn="ctr"/>
                      <a:r>
                        <a:rPr lang="es-ES" sz="1100" b="0" i="0" u="none" strike="noStrike" dirty="0">
                          <a:solidFill>
                            <a:srgbClr val="000000"/>
                          </a:solidFill>
                          <a:effectLst/>
                          <a:latin typeface="Calibri"/>
                        </a:rPr>
                        <a:t>peso de huevo</a:t>
                      </a:r>
                    </a:p>
                  </a:txBody>
                  <a:tcPr marL="9525" marR="9525" marT="9525" marB="0" anchor="ctr">
                    <a:lnL>
                      <a:noFill/>
                    </a:lnL>
                    <a:lnR>
                      <a:noFill/>
                    </a:lnR>
                    <a:lnT>
                      <a:noFill/>
                    </a:lnT>
                    <a:lnB>
                      <a:noFill/>
                    </a:lnB>
                  </a:tcPr>
                </a:tc>
                <a:tc>
                  <a:txBody>
                    <a:bodyPr/>
                    <a:lstStyle/>
                    <a:p>
                      <a:pPr algn="ctr" fontAlgn="ctr"/>
                      <a:r>
                        <a:rPr lang="es-ES" sz="1100" b="0" i="0" u="none" strike="noStrike">
                          <a:solidFill>
                            <a:srgbClr val="000000"/>
                          </a:solidFill>
                          <a:effectLst/>
                          <a:latin typeface="Calibri"/>
                        </a:rPr>
                        <a:t>9418 -1230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rowSpan="2">
                  <a:txBody>
                    <a:bodyPr/>
                    <a:lstStyle/>
                    <a:p>
                      <a:pPr algn="ctr" fontAlgn="ctr"/>
                      <a:r>
                        <a:rPr lang="es-ES" sz="1100" b="0" i="0" u="none" strike="noStrike">
                          <a:solidFill>
                            <a:srgbClr val="000000"/>
                          </a:solidFill>
                          <a:effectLst/>
                          <a:latin typeface="Calibri"/>
                        </a:rPr>
                        <a:t>=</a:t>
                      </a:r>
                    </a:p>
                  </a:txBody>
                  <a:tcPr marL="9525" marR="9525" marT="9525" marB="0" anchor="ctr">
                    <a:lnL>
                      <a:noFill/>
                    </a:lnL>
                    <a:lnR>
                      <a:noFill/>
                    </a:lnR>
                    <a:lnT>
                      <a:noFill/>
                    </a:lnT>
                    <a:lnB>
                      <a:noFill/>
                    </a:lnB>
                  </a:tcPr>
                </a:tc>
                <a:tc>
                  <a:txBody>
                    <a:bodyPr/>
                    <a:lstStyle/>
                    <a:p>
                      <a:pPr algn="ctr" fontAlgn="ctr"/>
                      <a:r>
                        <a:rPr lang="es-ES" sz="1100" b="0" i="0" u="none" strike="noStrike">
                          <a:solidFill>
                            <a:srgbClr val="000000"/>
                          </a:solidFill>
                          <a:effectLst/>
                          <a:latin typeface="Calibri"/>
                        </a:rPr>
                        <a:t>8188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rowSpan="2">
                  <a:txBody>
                    <a:bodyPr/>
                    <a:lstStyle/>
                    <a:p>
                      <a:pPr algn="ctr" fontAlgn="ctr"/>
                      <a:r>
                        <a:rPr lang="es-ES" sz="1100" b="0" i="0" u="none" strike="noStrike">
                          <a:solidFill>
                            <a:srgbClr val="000000"/>
                          </a:solidFill>
                          <a:effectLst/>
                          <a:latin typeface="Calibri"/>
                        </a:rPr>
                        <a:t>=</a:t>
                      </a:r>
                    </a:p>
                  </a:txBody>
                  <a:tcPr marL="9525" marR="9525" marT="9525" marB="0" anchor="ctr">
                    <a:lnL>
                      <a:noFill/>
                    </a:lnL>
                    <a:lnR>
                      <a:noFill/>
                    </a:lnR>
                    <a:lnT>
                      <a:noFill/>
                    </a:lnT>
                    <a:lnB>
                      <a:noFill/>
                    </a:lnB>
                  </a:tcPr>
                </a:tc>
                <a:tc rowSpan="2">
                  <a:txBody>
                    <a:bodyPr/>
                    <a:lstStyle/>
                    <a:p>
                      <a:pPr algn="ctr" fontAlgn="ctr"/>
                      <a:r>
                        <a:rPr lang="es-ES" sz="1100" b="0" i="0" u="none" strike="noStrike">
                          <a:solidFill>
                            <a:srgbClr val="000000"/>
                          </a:solidFill>
                          <a:effectLst/>
                          <a:latin typeface="Calibri"/>
                        </a:rPr>
                        <a:t>62,03</a:t>
                      </a:r>
                    </a:p>
                  </a:txBody>
                  <a:tcPr marL="9525" marR="9525" marT="9525" marB="0" anchor="ctr">
                    <a:lnL>
                      <a:noFill/>
                    </a:lnL>
                    <a:lnR>
                      <a:noFill/>
                    </a:lnR>
                    <a:lnT>
                      <a:noFill/>
                    </a:lnT>
                    <a:lnB>
                      <a:noFill/>
                    </a:lnB>
                  </a:tcPr>
                </a:tc>
              </a:tr>
              <a:tr h="298512">
                <a:tc vMerge="1">
                  <a:txBody>
                    <a:bodyPr/>
                    <a:lstStyle/>
                    <a:p>
                      <a:endParaRPr lang="es-ES"/>
                    </a:p>
                  </a:txBody>
                  <a:tcPr/>
                </a:tc>
                <a:tc>
                  <a:txBody>
                    <a:bodyPr/>
                    <a:lstStyle/>
                    <a:p>
                      <a:pPr algn="ctr" fontAlgn="ctr"/>
                      <a:r>
                        <a:rPr lang="es-ES" sz="1100" b="0" i="0" u="none" strike="noStrike">
                          <a:solidFill>
                            <a:srgbClr val="000000"/>
                          </a:solidFill>
                          <a:effectLst/>
                          <a:latin typeface="Calibri"/>
                        </a:rPr>
                        <a:t>132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vMerge="1">
                  <a:txBody>
                    <a:bodyPr/>
                    <a:lstStyle/>
                    <a:p>
                      <a:endParaRPr lang="es-ES"/>
                    </a:p>
                  </a:txBody>
                  <a:tcPr/>
                </a:tc>
                <a:tc>
                  <a:txBody>
                    <a:bodyPr/>
                    <a:lstStyle/>
                    <a:p>
                      <a:pPr algn="ctr" fontAlgn="ctr"/>
                      <a:r>
                        <a:rPr lang="es-ES" sz="1100" b="0" i="0" u="none" strike="noStrike" dirty="0">
                          <a:solidFill>
                            <a:srgbClr val="000000"/>
                          </a:solidFill>
                          <a:effectLst/>
                          <a:latin typeface="Calibri"/>
                        </a:rPr>
                        <a:t>132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vMerge="1">
                  <a:txBody>
                    <a:bodyPr/>
                    <a:lstStyle/>
                    <a:p>
                      <a:endParaRPr lang="es-ES"/>
                    </a:p>
                  </a:txBody>
                  <a:tcPr/>
                </a:tc>
                <a:tc vMerge="1">
                  <a:txBody>
                    <a:bodyPr/>
                    <a:lstStyle/>
                    <a:p>
                      <a:endParaRPr lang="es-ES"/>
                    </a:p>
                  </a:txBody>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1321923734"/>
              </p:ext>
            </p:extLst>
          </p:nvPr>
        </p:nvGraphicFramePr>
        <p:xfrm>
          <a:off x="827586" y="3212975"/>
          <a:ext cx="6449515" cy="840706"/>
        </p:xfrm>
        <a:graphic>
          <a:graphicData uri="http://schemas.openxmlformats.org/drawingml/2006/table">
            <a:tbl>
              <a:tblPr/>
              <a:tblGrid>
                <a:gridCol w="1208340"/>
                <a:gridCol w="351173"/>
                <a:gridCol w="906254"/>
                <a:gridCol w="332294"/>
                <a:gridCol w="305861"/>
                <a:gridCol w="332294"/>
                <a:gridCol w="713676"/>
                <a:gridCol w="483336"/>
                <a:gridCol w="468232"/>
                <a:gridCol w="441799"/>
                <a:gridCol w="407815"/>
                <a:gridCol w="498441"/>
              </a:tblGrid>
              <a:tr h="420353">
                <a:tc rowSpan="2">
                  <a:txBody>
                    <a:bodyPr/>
                    <a:lstStyle/>
                    <a:p>
                      <a:pPr algn="ctr" fontAlgn="ctr"/>
                      <a:r>
                        <a:rPr lang="es-ES" sz="1100" b="0" i="0" u="none" strike="noStrike" dirty="0">
                          <a:solidFill>
                            <a:srgbClr val="000000"/>
                          </a:solidFill>
                          <a:effectLst/>
                          <a:latin typeface="Calibri"/>
                        </a:rPr>
                        <a:t>índice productivo</a:t>
                      </a:r>
                    </a:p>
                  </a:txBody>
                  <a:tcPr marL="9525" marR="9525" marT="9525" marB="0" anchor="ctr">
                    <a:lnL>
                      <a:noFill/>
                    </a:lnL>
                    <a:lnR>
                      <a:noFill/>
                    </a:lnR>
                    <a:lnT>
                      <a:noFill/>
                    </a:lnT>
                    <a:lnB>
                      <a:noFill/>
                    </a:lnB>
                  </a:tcPr>
                </a:tc>
                <a:tc rowSpan="2">
                  <a:txBody>
                    <a:bodyPr/>
                    <a:lstStyle/>
                    <a:p>
                      <a:pPr algn="ctr" fontAlgn="ctr"/>
                      <a:r>
                        <a:rPr lang="es-ES" sz="1100" b="0" i="0" u="none" strike="noStrike">
                          <a:solidFill>
                            <a:srgbClr val="000000"/>
                          </a:solidFill>
                          <a:effectLst/>
                          <a:latin typeface="Calibri"/>
                        </a:rPr>
                        <a:t>=</a:t>
                      </a:r>
                    </a:p>
                  </a:txBody>
                  <a:tcPr marL="9525" marR="9525" marT="9525" marB="0" anchor="ctr">
                    <a:lnL>
                      <a:noFill/>
                    </a:lnL>
                    <a:lnR>
                      <a:noFill/>
                    </a:lnR>
                    <a:lnT>
                      <a:noFill/>
                    </a:lnT>
                    <a:lnB>
                      <a:noFill/>
                    </a:lnB>
                  </a:tcPr>
                </a:tc>
                <a:tc>
                  <a:txBody>
                    <a:bodyPr/>
                    <a:lstStyle/>
                    <a:p>
                      <a:pPr algn="ctr" fontAlgn="ctr"/>
                      <a:r>
                        <a:rPr lang="es-ES" sz="1100" b="0" i="0" u="none" strike="noStrike">
                          <a:solidFill>
                            <a:srgbClr val="000000"/>
                          </a:solidFill>
                          <a:effectLst/>
                          <a:latin typeface="Calibri"/>
                        </a:rPr>
                        <a:t>80,71 *  0,95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rowSpan="2">
                  <a:txBody>
                    <a:bodyPr/>
                    <a:lstStyle/>
                    <a:p>
                      <a:pPr algn="ctr" fontAlgn="ctr"/>
                      <a:r>
                        <a:rPr lang="es-ES" sz="1100" b="0" i="0" u="none" strike="noStrike">
                          <a:solidFill>
                            <a:srgbClr val="000000"/>
                          </a:solidFill>
                          <a:effectLst/>
                          <a:latin typeface="Calibri"/>
                        </a:rPr>
                        <a:t>X</a:t>
                      </a:r>
                    </a:p>
                  </a:txBody>
                  <a:tcPr marL="9525" marR="9525" marT="9525" marB="0" anchor="ctr">
                    <a:lnL>
                      <a:noFill/>
                    </a:lnL>
                    <a:lnR>
                      <a:noFill/>
                    </a:lnR>
                    <a:lnT>
                      <a:noFill/>
                    </a:lnT>
                    <a:lnB>
                      <a:noFill/>
                    </a:lnB>
                  </a:tcPr>
                </a:tc>
                <a:tc rowSpan="2">
                  <a:txBody>
                    <a:bodyPr/>
                    <a:lstStyle/>
                    <a:p>
                      <a:pPr algn="l" fontAlgn="ctr"/>
                      <a:r>
                        <a:rPr lang="es-ES" sz="1100" b="0" i="0" u="none" strike="noStrike">
                          <a:solidFill>
                            <a:srgbClr val="000000"/>
                          </a:solidFill>
                          <a:effectLst/>
                          <a:latin typeface="Calibri"/>
                        </a:rPr>
                        <a:t>10</a:t>
                      </a:r>
                    </a:p>
                  </a:txBody>
                  <a:tcPr marL="9525" marR="9525" marT="9525" marB="0" anchor="ctr">
                    <a:lnL>
                      <a:noFill/>
                    </a:lnL>
                    <a:lnR>
                      <a:noFill/>
                    </a:lnR>
                    <a:lnT>
                      <a:noFill/>
                    </a:lnT>
                    <a:lnB>
                      <a:noFill/>
                    </a:lnB>
                  </a:tcPr>
                </a:tc>
                <a:tc rowSpan="2">
                  <a:txBody>
                    <a:bodyPr/>
                    <a:lstStyle/>
                    <a:p>
                      <a:pPr algn="ctr" fontAlgn="ctr"/>
                      <a:r>
                        <a:rPr lang="es-ES" sz="1100" b="0" i="0" u="none" strike="noStrike">
                          <a:solidFill>
                            <a:srgbClr val="000000"/>
                          </a:solidFill>
                          <a:effectLst/>
                          <a:latin typeface="Calibri"/>
                        </a:rPr>
                        <a:t>=</a:t>
                      </a:r>
                    </a:p>
                  </a:txBody>
                  <a:tcPr marL="9525" marR="9525" marT="9525" marB="0" anchor="ctr">
                    <a:lnL>
                      <a:noFill/>
                    </a:lnL>
                    <a:lnR>
                      <a:noFill/>
                    </a:lnR>
                    <a:lnT>
                      <a:noFill/>
                    </a:lnT>
                    <a:lnB>
                      <a:noFill/>
                    </a:lnB>
                  </a:tcPr>
                </a:tc>
                <a:tc>
                  <a:txBody>
                    <a:bodyPr/>
                    <a:lstStyle/>
                    <a:p>
                      <a:pPr algn="ctr" fontAlgn="ctr"/>
                      <a:r>
                        <a:rPr lang="es-ES" sz="1100" b="0" i="0" u="none" strike="noStrike">
                          <a:solidFill>
                            <a:srgbClr val="000000"/>
                          </a:solidFill>
                          <a:effectLst/>
                          <a:latin typeface="Calibri"/>
                        </a:rPr>
                        <a:t>76,67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rowSpan="2">
                  <a:txBody>
                    <a:bodyPr/>
                    <a:lstStyle/>
                    <a:p>
                      <a:pPr algn="ctr" fontAlgn="ctr"/>
                      <a:r>
                        <a:rPr lang="es-ES" sz="1100" b="0" i="0" u="none" strike="noStrike">
                          <a:solidFill>
                            <a:srgbClr val="000000"/>
                          </a:solidFill>
                          <a:effectLst/>
                          <a:latin typeface="Calibri"/>
                        </a:rPr>
                        <a:t>48,53</a:t>
                      </a:r>
                    </a:p>
                  </a:txBody>
                  <a:tcPr marL="9525" marR="9525" marT="9525" marB="0" anchor="ctr">
                    <a:lnL>
                      <a:noFill/>
                    </a:lnL>
                    <a:lnR>
                      <a:noFill/>
                    </a:lnR>
                    <a:lnT>
                      <a:noFill/>
                    </a:lnT>
                    <a:lnB>
                      <a:noFill/>
                    </a:lnB>
                  </a:tcPr>
                </a:tc>
                <a:tc rowSpan="2">
                  <a:txBody>
                    <a:bodyPr/>
                    <a:lstStyle/>
                    <a:p>
                      <a:pPr algn="ctr" fontAlgn="ctr"/>
                      <a:r>
                        <a:rPr lang="es-ES" sz="1100" b="0" i="0" u="none" strike="noStrike">
                          <a:solidFill>
                            <a:srgbClr val="000000"/>
                          </a:solidFill>
                          <a:effectLst/>
                          <a:latin typeface="Calibri"/>
                        </a:rPr>
                        <a:t>X</a:t>
                      </a:r>
                    </a:p>
                  </a:txBody>
                  <a:tcPr marL="9525" marR="9525" marT="9525" marB="0" anchor="ctr">
                    <a:lnL>
                      <a:noFill/>
                    </a:lnL>
                    <a:lnR>
                      <a:noFill/>
                    </a:lnR>
                    <a:lnT>
                      <a:noFill/>
                    </a:lnT>
                    <a:lnB>
                      <a:noFill/>
                    </a:lnB>
                  </a:tcPr>
                </a:tc>
                <a:tc rowSpan="2">
                  <a:txBody>
                    <a:bodyPr/>
                    <a:lstStyle/>
                    <a:p>
                      <a:pPr algn="ctr" fontAlgn="ctr"/>
                      <a:r>
                        <a:rPr lang="es-ES" sz="1100" b="0" i="0" u="none" strike="noStrike">
                          <a:solidFill>
                            <a:srgbClr val="000000"/>
                          </a:solidFill>
                          <a:effectLst/>
                          <a:latin typeface="Calibri"/>
                        </a:rPr>
                        <a:t>10</a:t>
                      </a:r>
                    </a:p>
                  </a:txBody>
                  <a:tcPr marL="9525" marR="9525" marT="9525" marB="0" anchor="ctr">
                    <a:lnL>
                      <a:noFill/>
                    </a:lnL>
                    <a:lnR>
                      <a:noFill/>
                    </a:lnR>
                    <a:lnT>
                      <a:noFill/>
                    </a:lnT>
                    <a:lnB>
                      <a:noFill/>
                    </a:lnB>
                  </a:tcPr>
                </a:tc>
                <a:tc rowSpan="2">
                  <a:txBody>
                    <a:bodyPr/>
                    <a:lstStyle/>
                    <a:p>
                      <a:pPr algn="ctr" fontAlgn="ctr"/>
                      <a:r>
                        <a:rPr lang="es-ES" sz="1100" b="0" i="0" u="none" strike="noStrike">
                          <a:solidFill>
                            <a:srgbClr val="000000"/>
                          </a:solidFill>
                          <a:effectLst/>
                          <a:latin typeface="Calibri"/>
                        </a:rPr>
                        <a:t>=</a:t>
                      </a:r>
                    </a:p>
                  </a:txBody>
                  <a:tcPr marL="9525" marR="9525" marT="9525" marB="0" anchor="ctr">
                    <a:lnL>
                      <a:noFill/>
                    </a:lnL>
                    <a:lnR>
                      <a:noFill/>
                    </a:lnR>
                    <a:lnT>
                      <a:noFill/>
                    </a:lnT>
                    <a:lnB>
                      <a:noFill/>
                    </a:lnB>
                  </a:tcPr>
                </a:tc>
                <a:tc rowSpan="2">
                  <a:txBody>
                    <a:bodyPr/>
                    <a:lstStyle/>
                    <a:p>
                      <a:pPr algn="ctr" fontAlgn="ctr"/>
                      <a:r>
                        <a:rPr lang="es-ES" sz="1100" b="0" i="0" u="none" strike="noStrike">
                          <a:solidFill>
                            <a:srgbClr val="000000"/>
                          </a:solidFill>
                          <a:effectLst/>
                          <a:latin typeface="Calibri"/>
                        </a:rPr>
                        <a:t>485,3</a:t>
                      </a:r>
                    </a:p>
                  </a:txBody>
                  <a:tcPr marL="9525" marR="9525" marT="9525" marB="0" anchor="ctr">
                    <a:lnL>
                      <a:noFill/>
                    </a:lnL>
                    <a:lnR>
                      <a:noFill/>
                    </a:lnR>
                    <a:lnT>
                      <a:noFill/>
                    </a:lnT>
                    <a:lnB>
                      <a:noFill/>
                    </a:lnB>
                  </a:tcPr>
                </a:tc>
              </a:tr>
              <a:tr h="420353">
                <a:tc vMerge="1">
                  <a:txBody>
                    <a:bodyPr/>
                    <a:lstStyle/>
                    <a:p>
                      <a:endParaRPr lang="es-ES"/>
                    </a:p>
                  </a:txBody>
                  <a:tcPr/>
                </a:tc>
                <a:tc vMerge="1">
                  <a:txBody>
                    <a:bodyPr/>
                    <a:lstStyle/>
                    <a:p>
                      <a:endParaRPr lang="es-ES"/>
                    </a:p>
                  </a:txBody>
                  <a:tcPr/>
                </a:tc>
                <a:tc>
                  <a:txBody>
                    <a:bodyPr/>
                    <a:lstStyle/>
                    <a:p>
                      <a:pPr algn="ctr" fontAlgn="ctr"/>
                      <a:r>
                        <a:rPr lang="es-ES" sz="1100" b="0" i="0" u="none" strike="noStrike" dirty="0">
                          <a:solidFill>
                            <a:srgbClr val="000000"/>
                          </a:solidFill>
                          <a:effectLst/>
                          <a:latin typeface="Calibri"/>
                        </a:rPr>
                        <a:t>1,58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1100" b="0" i="0" u="none" strike="noStrike" dirty="0">
                          <a:solidFill>
                            <a:srgbClr val="000000"/>
                          </a:solidFill>
                          <a:effectLst/>
                          <a:latin typeface="Calibri"/>
                        </a:rPr>
                        <a:t>1,58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469157023"/>
              </p:ext>
            </p:extLst>
          </p:nvPr>
        </p:nvGraphicFramePr>
        <p:xfrm>
          <a:off x="1187624" y="4221088"/>
          <a:ext cx="6202288" cy="669032"/>
        </p:xfrm>
        <a:graphic>
          <a:graphicData uri="http://schemas.openxmlformats.org/drawingml/2006/table">
            <a:tbl>
              <a:tblPr/>
              <a:tblGrid>
                <a:gridCol w="1162022"/>
                <a:gridCol w="337712"/>
                <a:gridCol w="871515"/>
                <a:gridCol w="319556"/>
                <a:gridCol w="294137"/>
                <a:gridCol w="319556"/>
                <a:gridCol w="686319"/>
                <a:gridCol w="464808"/>
                <a:gridCol w="450283"/>
                <a:gridCol w="424864"/>
                <a:gridCol w="392182"/>
                <a:gridCol w="479334"/>
              </a:tblGrid>
              <a:tr h="334516">
                <a:tc rowSpan="2">
                  <a:txBody>
                    <a:bodyPr/>
                    <a:lstStyle/>
                    <a:p>
                      <a:pPr algn="ctr" fontAlgn="ctr"/>
                      <a:r>
                        <a:rPr lang="es-ES" sz="1100" b="0" i="0" u="none" strike="noStrike" dirty="0">
                          <a:solidFill>
                            <a:srgbClr val="000000"/>
                          </a:solidFill>
                          <a:effectLst/>
                          <a:latin typeface="Calibri"/>
                        </a:rPr>
                        <a:t>índice productivo</a:t>
                      </a:r>
                    </a:p>
                  </a:txBody>
                  <a:tcPr marL="9525" marR="9525" marT="9525" marB="0" anchor="ctr">
                    <a:lnL>
                      <a:noFill/>
                    </a:lnL>
                    <a:lnR>
                      <a:noFill/>
                    </a:lnR>
                    <a:lnT>
                      <a:noFill/>
                    </a:lnT>
                    <a:lnB>
                      <a:noFill/>
                    </a:lnB>
                  </a:tcPr>
                </a:tc>
                <a:tc rowSpan="2">
                  <a:txBody>
                    <a:bodyPr/>
                    <a:lstStyle/>
                    <a:p>
                      <a:pPr algn="ctr" fontAlgn="ctr"/>
                      <a:r>
                        <a:rPr lang="es-ES" sz="1100" b="0" i="0" u="none" strike="noStrike">
                          <a:solidFill>
                            <a:srgbClr val="000000"/>
                          </a:solidFill>
                          <a:effectLst/>
                          <a:latin typeface="Calibri"/>
                        </a:rPr>
                        <a:t>=</a:t>
                      </a:r>
                    </a:p>
                  </a:txBody>
                  <a:tcPr marL="9525" marR="9525" marT="9525" marB="0" anchor="ctr">
                    <a:lnL>
                      <a:noFill/>
                    </a:lnL>
                    <a:lnR>
                      <a:noFill/>
                    </a:lnR>
                    <a:lnT>
                      <a:noFill/>
                    </a:lnT>
                    <a:lnB>
                      <a:noFill/>
                    </a:lnB>
                  </a:tcPr>
                </a:tc>
                <a:tc>
                  <a:txBody>
                    <a:bodyPr/>
                    <a:lstStyle/>
                    <a:p>
                      <a:pPr algn="ctr" fontAlgn="ctr"/>
                      <a:r>
                        <a:rPr lang="es-ES" sz="1100" b="0" i="0" u="none" strike="noStrike" dirty="0" smtClean="0">
                          <a:solidFill>
                            <a:srgbClr val="000000"/>
                          </a:solidFill>
                          <a:effectLst/>
                          <a:latin typeface="Calibri"/>
                        </a:rPr>
                        <a:t>65,54 </a:t>
                      </a:r>
                      <a:r>
                        <a:rPr lang="es-ES" sz="1100" b="0" i="0" u="none" strike="noStrike" dirty="0">
                          <a:solidFill>
                            <a:srgbClr val="000000"/>
                          </a:solidFill>
                          <a:effectLst/>
                          <a:latin typeface="Calibri"/>
                        </a:rPr>
                        <a:t>*  0,95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rowSpan="2">
                  <a:txBody>
                    <a:bodyPr/>
                    <a:lstStyle/>
                    <a:p>
                      <a:pPr algn="ctr" fontAlgn="ctr"/>
                      <a:r>
                        <a:rPr lang="es-ES" sz="1100" b="0" i="0" u="none" strike="noStrike" dirty="0">
                          <a:solidFill>
                            <a:srgbClr val="000000"/>
                          </a:solidFill>
                          <a:effectLst/>
                          <a:latin typeface="Calibri"/>
                        </a:rPr>
                        <a:t>X</a:t>
                      </a:r>
                    </a:p>
                  </a:txBody>
                  <a:tcPr marL="9525" marR="9525" marT="9525" marB="0" anchor="ctr">
                    <a:lnL>
                      <a:noFill/>
                    </a:lnL>
                    <a:lnR>
                      <a:noFill/>
                    </a:lnR>
                    <a:lnT>
                      <a:noFill/>
                    </a:lnT>
                    <a:lnB>
                      <a:noFill/>
                    </a:lnB>
                  </a:tcPr>
                </a:tc>
                <a:tc rowSpan="2">
                  <a:txBody>
                    <a:bodyPr/>
                    <a:lstStyle/>
                    <a:p>
                      <a:pPr algn="l" fontAlgn="ctr"/>
                      <a:r>
                        <a:rPr lang="es-ES" sz="1100" b="0" i="0" u="none" strike="noStrike">
                          <a:solidFill>
                            <a:srgbClr val="000000"/>
                          </a:solidFill>
                          <a:effectLst/>
                          <a:latin typeface="Calibri"/>
                        </a:rPr>
                        <a:t>10</a:t>
                      </a:r>
                    </a:p>
                  </a:txBody>
                  <a:tcPr marL="9525" marR="9525" marT="9525" marB="0" anchor="ctr">
                    <a:lnL>
                      <a:noFill/>
                    </a:lnL>
                    <a:lnR>
                      <a:noFill/>
                    </a:lnR>
                    <a:lnT>
                      <a:noFill/>
                    </a:lnT>
                    <a:lnB>
                      <a:noFill/>
                    </a:lnB>
                  </a:tcPr>
                </a:tc>
                <a:tc rowSpan="2">
                  <a:txBody>
                    <a:bodyPr/>
                    <a:lstStyle/>
                    <a:p>
                      <a:pPr algn="ctr" fontAlgn="ctr"/>
                      <a:r>
                        <a:rPr lang="es-ES" sz="1100" b="0" i="0" u="none" strike="noStrike">
                          <a:solidFill>
                            <a:srgbClr val="000000"/>
                          </a:solidFill>
                          <a:effectLst/>
                          <a:latin typeface="Calibri"/>
                        </a:rPr>
                        <a:t>=</a:t>
                      </a:r>
                    </a:p>
                  </a:txBody>
                  <a:tcPr marL="9525" marR="9525" marT="9525" marB="0" anchor="ctr">
                    <a:lnL>
                      <a:noFill/>
                    </a:lnL>
                    <a:lnR>
                      <a:noFill/>
                    </a:lnR>
                    <a:lnT>
                      <a:noFill/>
                    </a:lnT>
                    <a:lnB>
                      <a:noFill/>
                    </a:lnB>
                  </a:tcPr>
                </a:tc>
                <a:tc>
                  <a:txBody>
                    <a:bodyPr/>
                    <a:lstStyle/>
                    <a:p>
                      <a:pPr algn="ctr" fontAlgn="ctr"/>
                      <a:r>
                        <a:rPr lang="es-ES" sz="1100" b="0" i="0" u="none" strike="noStrike" dirty="0" smtClean="0">
                          <a:solidFill>
                            <a:srgbClr val="000000"/>
                          </a:solidFill>
                          <a:effectLst/>
                          <a:latin typeface="Calibri"/>
                        </a:rPr>
                        <a:t>62,25</a:t>
                      </a:r>
                      <a:endParaRPr lang="es-ES" sz="1100" b="0" i="0" u="none" strike="noStrike"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rowSpan="2">
                  <a:txBody>
                    <a:bodyPr/>
                    <a:lstStyle/>
                    <a:p>
                      <a:pPr algn="ctr" fontAlgn="ctr"/>
                      <a:r>
                        <a:rPr lang="es-ES" sz="1100" b="0" i="0" u="none" strike="noStrike" dirty="0" smtClean="0">
                          <a:solidFill>
                            <a:srgbClr val="000000"/>
                          </a:solidFill>
                          <a:effectLst/>
                          <a:latin typeface="Calibri"/>
                        </a:rPr>
                        <a:t>32,763</a:t>
                      </a:r>
                      <a:endParaRPr lang="es-ES" sz="1100" b="0" i="0" u="none" strike="noStrike" dirty="0">
                        <a:solidFill>
                          <a:srgbClr val="000000"/>
                        </a:solidFill>
                        <a:effectLst/>
                        <a:latin typeface="Calibri"/>
                      </a:endParaRPr>
                    </a:p>
                  </a:txBody>
                  <a:tcPr marL="9525" marR="9525" marT="9525" marB="0" anchor="ctr">
                    <a:lnL>
                      <a:noFill/>
                    </a:lnL>
                    <a:lnR>
                      <a:noFill/>
                    </a:lnR>
                    <a:lnT>
                      <a:noFill/>
                    </a:lnT>
                    <a:lnB>
                      <a:noFill/>
                    </a:lnB>
                  </a:tcPr>
                </a:tc>
                <a:tc rowSpan="2">
                  <a:txBody>
                    <a:bodyPr/>
                    <a:lstStyle/>
                    <a:p>
                      <a:pPr algn="ctr" fontAlgn="ctr"/>
                      <a:r>
                        <a:rPr lang="es-ES" sz="1100" b="0" i="0" u="none" strike="noStrike">
                          <a:solidFill>
                            <a:srgbClr val="000000"/>
                          </a:solidFill>
                          <a:effectLst/>
                          <a:latin typeface="Calibri"/>
                        </a:rPr>
                        <a:t>X</a:t>
                      </a:r>
                    </a:p>
                  </a:txBody>
                  <a:tcPr marL="9525" marR="9525" marT="9525" marB="0" anchor="ctr">
                    <a:lnL>
                      <a:noFill/>
                    </a:lnL>
                    <a:lnR>
                      <a:noFill/>
                    </a:lnR>
                    <a:lnT>
                      <a:noFill/>
                    </a:lnT>
                    <a:lnB>
                      <a:noFill/>
                    </a:lnB>
                  </a:tcPr>
                </a:tc>
                <a:tc rowSpan="2">
                  <a:txBody>
                    <a:bodyPr/>
                    <a:lstStyle/>
                    <a:p>
                      <a:pPr algn="ctr" fontAlgn="ctr"/>
                      <a:r>
                        <a:rPr lang="es-ES" sz="1100" b="0" i="0" u="none" strike="noStrike">
                          <a:solidFill>
                            <a:srgbClr val="000000"/>
                          </a:solidFill>
                          <a:effectLst/>
                          <a:latin typeface="Calibri"/>
                        </a:rPr>
                        <a:t>10</a:t>
                      </a:r>
                    </a:p>
                  </a:txBody>
                  <a:tcPr marL="9525" marR="9525" marT="9525" marB="0" anchor="ctr">
                    <a:lnL>
                      <a:noFill/>
                    </a:lnL>
                    <a:lnR>
                      <a:noFill/>
                    </a:lnR>
                    <a:lnT>
                      <a:noFill/>
                    </a:lnT>
                    <a:lnB>
                      <a:noFill/>
                    </a:lnB>
                  </a:tcPr>
                </a:tc>
                <a:tc rowSpan="2">
                  <a:txBody>
                    <a:bodyPr/>
                    <a:lstStyle/>
                    <a:p>
                      <a:pPr algn="ctr" fontAlgn="ctr"/>
                      <a:r>
                        <a:rPr lang="es-ES" sz="1100" b="0" i="0" u="none" strike="noStrike">
                          <a:solidFill>
                            <a:srgbClr val="000000"/>
                          </a:solidFill>
                          <a:effectLst/>
                          <a:latin typeface="Calibri"/>
                        </a:rPr>
                        <a:t>=</a:t>
                      </a:r>
                    </a:p>
                  </a:txBody>
                  <a:tcPr marL="9525" marR="9525" marT="9525" marB="0" anchor="ctr">
                    <a:lnL>
                      <a:noFill/>
                    </a:lnL>
                    <a:lnR>
                      <a:noFill/>
                    </a:lnR>
                    <a:lnT>
                      <a:noFill/>
                    </a:lnT>
                    <a:lnB>
                      <a:noFill/>
                    </a:lnB>
                  </a:tcPr>
                </a:tc>
                <a:tc rowSpan="2">
                  <a:txBody>
                    <a:bodyPr/>
                    <a:lstStyle/>
                    <a:p>
                      <a:pPr algn="ctr" fontAlgn="ctr"/>
                      <a:r>
                        <a:rPr lang="es-ES" sz="1100" b="0" i="0" u="none" strike="noStrike" dirty="0" smtClean="0">
                          <a:solidFill>
                            <a:srgbClr val="000000"/>
                          </a:solidFill>
                          <a:effectLst/>
                          <a:latin typeface="Calibri"/>
                        </a:rPr>
                        <a:t>327,65</a:t>
                      </a:r>
                      <a:endParaRPr lang="es-ES" sz="1100" b="0" i="0" u="none" strike="noStrike" dirty="0">
                        <a:solidFill>
                          <a:srgbClr val="000000"/>
                        </a:solidFill>
                        <a:effectLst/>
                        <a:latin typeface="Calibri"/>
                      </a:endParaRPr>
                    </a:p>
                  </a:txBody>
                  <a:tcPr marL="9525" marR="9525" marT="9525" marB="0" anchor="ctr">
                    <a:lnL>
                      <a:noFill/>
                    </a:lnL>
                    <a:lnR>
                      <a:noFill/>
                    </a:lnR>
                    <a:lnT>
                      <a:noFill/>
                    </a:lnT>
                    <a:lnB>
                      <a:noFill/>
                    </a:lnB>
                  </a:tcPr>
                </a:tc>
              </a:tr>
              <a:tr h="334516">
                <a:tc vMerge="1">
                  <a:txBody>
                    <a:bodyPr/>
                    <a:lstStyle/>
                    <a:p>
                      <a:endParaRPr lang="es-ES"/>
                    </a:p>
                  </a:txBody>
                  <a:tcPr/>
                </a:tc>
                <a:tc vMerge="1">
                  <a:txBody>
                    <a:bodyPr/>
                    <a:lstStyle/>
                    <a:p>
                      <a:endParaRPr lang="es-ES"/>
                    </a:p>
                  </a:txBody>
                  <a:tcPr/>
                </a:tc>
                <a:tc>
                  <a:txBody>
                    <a:bodyPr/>
                    <a:lstStyle/>
                    <a:p>
                      <a:pPr algn="ctr" fontAlgn="ctr"/>
                      <a:r>
                        <a:rPr lang="es-ES" sz="1100" b="0" i="0" u="none" strike="noStrike" dirty="0" smtClean="0">
                          <a:solidFill>
                            <a:srgbClr val="000000"/>
                          </a:solidFill>
                          <a:effectLst/>
                          <a:latin typeface="Calibri"/>
                        </a:rPr>
                        <a:t>1,90</a:t>
                      </a:r>
                      <a:endParaRPr lang="es-ES" sz="1100" b="0"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1100" b="0" i="0" u="none" strike="noStrike" dirty="0" smtClean="0">
                          <a:solidFill>
                            <a:srgbClr val="000000"/>
                          </a:solidFill>
                          <a:effectLst/>
                          <a:latin typeface="Calibri"/>
                        </a:rPr>
                        <a:t>1,90</a:t>
                      </a:r>
                      <a:endParaRPr lang="es-ES" sz="1100" b="0"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r>
            </a:tbl>
          </a:graphicData>
        </a:graphic>
      </p:graphicFrame>
    </p:spTree>
    <p:extLst>
      <p:ext uri="{BB962C8B-B14F-4D97-AF65-F5344CB8AC3E}">
        <p14:creationId xmlns:p14="http://schemas.microsoft.com/office/powerpoint/2010/main" val="6803819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flipV="1">
            <a:off x="457200" y="-891480"/>
            <a:ext cx="8229600" cy="504056"/>
          </a:xfrm>
        </p:spPr>
        <p:txBody>
          <a:bodyPr/>
          <a:lstStyle/>
          <a:p>
            <a:endParaRPr lang="es-ES" dirty="0"/>
          </a:p>
        </p:txBody>
      </p:sp>
      <p:pic>
        <p:nvPicPr>
          <p:cNvPr id="1945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88640"/>
            <a:ext cx="6830130" cy="91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Tabla"/>
          <p:cNvGraphicFramePr>
            <a:graphicFrameLocks noGrp="1"/>
          </p:cNvGraphicFramePr>
          <p:nvPr>
            <p:extLst>
              <p:ext uri="{D42A27DB-BD31-4B8C-83A1-F6EECF244321}">
                <p14:modId xmlns:p14="http://schemas.microsoft.com/office/powerpoint/2010/main" val="2106265506"/>
              </p:ext>
            </p:extLst>
          </p:nvPr>
        </p:nvGraphicFramePr>
        <p:xfrm>
          <a:off x="1115615" y="980728"/>
          <a:ext cx="6624736" cy="936104"/>
        </p:xfrm>
        <a:graphic>
          <a:graphicData uri="http://schemas.openxmlformats.org/drawingml/2006/table">
            <a:tbl>
              <a:tblPr/>
              <a:tblGrid>
                <a:gridCol w="1215547"/>
                <a:gridCol w="353270"/>
                <a:gridCol w="911660"/>
                <a:gridCol w="334275"/>
                <a:gridCol w="444435"/>
                <a:gridCol w="334275"/>
                <a:gridCol w="717933"/>
                <a:gridCol w="486219"/>
                <a:gridCol w="471025"/>
                <a:gridCol w="444435"/>
                <a:gridCol w="410249"/>
                <a:gridCol w="501413"/>
              </a:tblGrid>
              <a:tr h="468052">
                <a:tc rowSpan="2">
                  <a:txBody>
                    <a:bodyPr/>
                    <a:lstStyle/>
                    <a:p>
                      <a:pPr algn="ctr" fontAlgn="ctr"/>
                      <a:r>
                        <a:rPr lang="es-ES" sz="1100" b="0" i="0" u="none" strike="noStrike" dirty="0">
                          <a:solidFill>
                            <a:srgbClr val="000000"/>
                          </a:solidFill>
                          <a:effectLst/>
                          <a:latin typeface="Calibri"/>
                        </a:rPr>
                        <a:t>% pérdida peso</a:t>
                      </a:r>
                    </a:p>
                  </a:txBody>
                  <a:tcPr marL="9525" marR="9525" marT="9525" marB="0" anchor="ctr">
                    <a:lnL>
                      <a:noFill/>
                    </a:lnL>
                    <a:lnR>
                      <a:noFill/>
                    </a:lnR>
                    <a:lnT>
                      <a:noFill/>
                    </a:lnT>
                    <a:lnB>
                      <a:noFill/>
                    </a:lnB>
                  </a:tcPr>
                </a:tc>
                <a:tc rowSpan="2">
                  <a:txBody>
                    <a:bodyPr/>
                    <a:lstStyle/>
                    <a:p>
                      <a:pPr algn="ctr" fontAlgn="ctr"/>
                      <a:r>
                        <a:rPr lang="es-ES" sz="1100" b="0" i="0" u="none" strike="noStrike">
                          <a:solidFill>
                            <a:srgbClr val="000000"/>
                          </a:solidFill>
                          <a:effectLst/>
                          <a:latin typeface="Calibri"/>
                        </a:rPr>
                        <a:t>=</a:t>
                      </a:r>
                    </a:p>
                  </a:txBody>
                  <a:tcPr marL="9525" marR="9525" marT="9525" marB="0" anchor="ctr">
                    <a:lnL>
                      <a:noFill/>
                    </a:lnL>
                    <a:lnR>
                      <a:noFill/>
                    </a:lnR>
                    <a:lnT>
                      <a:noFill/>
                    </a:lnT>
                    <a:lnB>
                      <a:noFill/>
                    </a:lnB>
                  </a:tcPr>
                </a:tc>
                <a:tc>
                  <a:txBody>
                    <a:bodyPr/>
                    <a:lstStyle/>
                    <a:p>
                      <a:pPr algn="ctr" fontAlgn="ctr"/>
                      <a:r>
                        <a:rPr lang="es-ES" sz="1100" b="0" i="0" u="none" strike="noStrike">
                          <a:solidFill>
                            <a:srgbClr val="000000"/>
                          </a:solidFill>
                          <a:effectLst/>
                          <a:latin typeface="Calibri"/>
                        </a:rPr>
                        <a:t>9879 -  8774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rowSpan="2">
                  <a:txBody>
                    <a:bodyPr/>
                    <a:lstStyle/>
                    <a:p>
                      <a:pPr algn="ctr" fontAlgn="ctr"/>
                      <a:r>
                        <a:rPr lang="es-ES" sz="1100" b="0" i="0" u="none" strike="noStrike">
                          <a:solidFill>
                            <a:srgbClr val="000000"/>
                          </a:solidFill>
                          <a:effectLst/>
                          <a:latin typeface="Calibri"/>
                        </a:rPr>
                        <a:t>X</a:t>
                      </a:r>
                    </a:p>
                  </a:txBody>
                  <a:tcPr marL="9525" marR="9525" marT="9525" marB="0" anchor="ctr">
                    <a:lnL>
                      <a:noFill/>
                    </a:lnL>
                    <a:lnR>
                      <a:noFill/>
                    </a:lnR>
                    <a:lnT>
                      <a:noFill/>
                    </a:lnT>
                    <a:lnB>
                      <a:noFill/>
                    </a:lnB>
                  </a:tcPr>
                </a:tc>
                <a:tc rowSpan="2">
                  <a:txBody>
                    <a:bodyPr/>
                    <a:lstStyle/>
                    <a:p>
                      <a:pPr algn="l" fontAlgn="ctr"/>
                      <a:r>
                        <a:rPr lang="es-ES" sz="1100" b="0" i="0" u="none" strike="noStrike">
                          <a:solidFill>
                            <a:srgbClr val="000000"/>
                          </a:solidFill>
                          <a:effectLst/>
                          <a:latin typeface="Calibri"/>
                        </a:rPr>
                        <a:t>100</a:t>
                      </a:r>
                    </a:p>
                  </a:txBody>
                  <a:tcPr marL="9525" marR="9525" marT="9525" marB="0" anchor="ctr">
                    <a:lnL>
                      <a:noFill/>
                    </a:lnL>
                    <a:lnR>
                      <a:noFill/>
                    </a:lnR>
                    <a:lnT>
                      <a:noFill/>
                    </a:lnT>
                    <a:lnB>
                      <a:noFill/>
                    </a:lnB>
                  </a:tcPr>
                </a:tc>
                <a:tc rowSpan="2">
                  <a:txBody>
                    <a:bodyPr/>
                    <a:lstStyle/>
                    <a:p>
                      <a:pPr algn="ctr" fontAlgn="ctr"/>
                      <a:r>
                        <a:rPr lang="es-ES" sz="1100" b="0" i="0" u="none" strike="noStrike">
                          <a:solidFill>
                            <a:srgbClr val="000000"/>
                          </a:solidFill>
                          <a:effectLst/>
                          <a:latin typeface="Calibri"/>
                        </a:rPr>
                        <a:t>=</a:t>
                      </a:r>
                    </a:p>
                  </a:txBody>
                  <a:tcPr marL="9525" marR="9525" marT="9525" marB="0" anchor="ctr">
                    <a:lnL>
                      <a:noFill/>
                    </a:lnL>
                    <a:lnR>
                      <a:noFill/>
                    </a:lnR>
                    <a:lnT>
                      <a:noFill/>
                    </a:lnT>
                    <a:lnB>
                      <a:noFill/>
                    </a:lnB>
                  </a:tcPr>
                </a:tc>
                <a:tc>
                  <a:txBody>
                    <a:bodyPr/>
                    <a:lstStyle/>
                    <a:p>
                      <a:pPr algn="ctr" fontAlgn="ctr"/>
                      <a:r>
                        <a:rPr lang="es-ES" sz="1100" b="0" i="0" u="none" strike="noStrike">
                          <a:solidFill>
                            <a:srgbClr val="000000"/>
                          </a:solidFill>
                          <a:effectLst/>
                          <a:latin typeface="Calibri"/>
                        </a:rPr>
                        <a:t>1105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rowSpan="2">
                  <a:txBody>
                    <a:bodyPr/>
                    <a:lstStyle/>
                    <a:p>
                      <a:pPr algn="ctr" fontAlgn="ctr"/>
                      <a:r>
                        <a:rPr lang="es-ES" sz="1100" b="0" i="0" u="none" strike="noStrike">
                          <a:solidFill>
                            <a:srgbClr val="000000"/>
                          </a:solidFill>
                          <a:effectLst/>
                          <a:latin typeface="Calibri"/>
                        </a:rPr>
                        <a:t>0,128</a:t>
                      </a:r>
                    </a:p>
                  </a:txBody>
                  <a:tcPr marL="9525" marR="9525" marT="9525" marB="0" anchor="ctr">
                    <a:lnL>
                      <a:noFill/>
                    </a:lnL>
                    <a:lnR>
                      <a:noFill/>
                    </a:lnR>
                    <a:lnT>
                      <a:noFill/>
                    </a:lnT>
                    <a:lnB>
                      <a:noFill/>
                    </a:lnB>
                  </a:tcPr>
                </a:tc>
                <a:tc rowSpan="2">
                  <a:txBody>
                    <a:bodyPr/>
                    <a:lstStyle/>
                    <a:p>
                      <a:pPr algn="ctr" fontAlgn="ctr"/>
                      <a:r>
                        <a:rPr lang="es-ES" sz="1100" b="0" i="0" u="none" strike="noStrike">
                          <a:solidFill>
                            <a:srgbClr val="000000"/>
                          </a:solidFill>
                          <a:effectLst/>
                          <a:latin typeface="Calibri"/>
                        </a:rPr>
                        <a:t>X</a:t>
                      </a:r>
                    </a:p>
                  </a:txBody>
                  <a:tcPr marL="9525" marR="9525" marT="9525" marB="0" anchor="ctr">
                    <a:lnL>
                      <a:noFill/>
                    </a:lnL>
                    <a:lnR>
                      <a:noFill/>
                    </a:lnR>
                    <a:lnT>
                      <a:noFill/>
                    </a:lnT>
                    <a:lnB>
                      <a:noFill/>
                    </a:lnB>
                  </a:tcPr>
                </a:tc>
                <a:tc rowSpan="2">
                  <a:txBody>
                    <a:bodyPr/>
                    <a:lstStyle/>
                    <a:p>
                      <a:pPr algn="ctr" fontAlgn="ctr"/>
                      <a:r>
                        <a:rPr lang="es-ES" sz="1100" b="0" i="0" u="none" strike="noStrike">
                          <a:solidFill>
                            <a:srgbClr val="000000"/>
                          </a:solidFill>
                          <a:effectLst/>
                          <a:latin typeface="Calibri"/>
                        </a:rPr>
                        <a:t>100</a:t>
                      </a:r>
                    </a:p>
                  </a:txBody>
                  <a:tcPr marL="9525" marR="9525" marT="9525" marB="0" anchor="ctr">
                    <a:lnL>
                      <a:noFill/>
                    </a:lnL>
                    <a:lnR>
                      <a:noFill/>
                    </a:lnR>
                    <a:lnT>
                      <a:noFill/>
                    </a:lnT>
                    <a:lnB>
                      <a:noFill/>
                    </a:lnB>
                  </a:tcPr>
                </a:tc>
                <a:tc rowSpan="2">
                  <a:txBody>
                    <a:bodyPr/>
                    <a:lstStyle/>
                    <a:p>
                      <a:pPr algn="ctr" fontAlgn="ctr"/>
                      <a:r>
                        <a:rPr lang="es-ES" sz="1100" b="0" i="0" u="none" strike="noStrike">
                          <a:solidFill>
                            <a:srgbClr val="000000"/>
                          </a:solidFill>
                          <a:effectLst/>
                          <a:latin typeface="Calibri"/>
                        </a:rPr>
                        <a:t>=</a:t>
                      </a:r>
                    </a:p>
                  </a:txBody>
                  <a:tcPr marL="9525" marR="9525" marT="9525" marB="0" anchor="ctr">
                    <a:lnL>
                      <a:noFill/>
                    </a:lnL>
                    <a:lnR>
                      <a:noFill/>
                    </a:lnR>
                    <a:lnT>
                      <a:noFill/>
                    </a:lnT>
                    <a:lnB>
                      <a:noFill/>
                    </a:lnB>
                  </a:tcPr>
                </a:tc>
                <a:tc rowSpan="2">
                  <a:txBody>
                    <a:bodyPr/>
                    <a:lstStyle/>
                    <a:p>
                      <a:pPr algn="ctr" fontAlgn="ctr"/>
                      <a:r>
                        <a:rPr lang="es-ES" sz="1100" b="0" i="0" u="none" strike="noStrike" dirty="0">
                          <a:solidFill>
                            <a:srgbClr val="000000"/>
                          </a:solidFill>
                          <a:effectLst/>
                          <a:latin typeface="Calibri"/>
                        </a:rPr>
                        <a:t>12,78</a:t>
                      </a:r>
                    </a:p>
                  </a:txBody>
                  <a:tcPr marL="9525" marR="9525" marT="9525" marB="0" anchor="ctr">
                    <a:lnL>
                      <a:noFill/>
                    </a:lnL>
                    <a:lnR>
                      <a:noFill/>
                    </a:lnR>
                    <a:lnT>
                      <a:noFill/>
                    </a:lnT>
                    <a:lnB>
                      <a:noFill/>
                    </a:lnB>
                  </a:tcPr>
                </a:tc>
              </a:tr>
              <a:tr h="468052">
                <a:tc vMerge="1">
                  <a:txBody>
                    <a:bodyPr/>
                    <a:lstStyle/>
                    <a:p>
                      <a:endParaRPr lang="es-ES"/>
                    </a:p>
                  </a:txBody>
                  <a:tcPr/>
                </a:tc>
                <a:tc vMerge="1">
                  <a:txBody>
                    <a:bodyPr/>
                    <a:lstStyle/>
                    <a:p>
                      <a:endParaRPr lang="es-ES"/>
                    </a:p>
                  </a:txBody>
                  <a:tcPr/>
                </a:tc>
                <a:tc>
                  <a:txBody>
                    <a:bodyPr/>
                    <a:lstStyle/>
                    <a:p>
                      <a:pPr algn="ctr" fontAlgn="ctr"/>
                      <a:r>
                        <a:rPr lang="es-ES" sz="1100" b="0" i="0" u="none" strike="noStrike">
                          <a:solidFill>
                            <a:srgbClr val="000000"/>
                          </a:solidFill>
                          <a:effectLst/>
                          <a:latin typeface="Calibri"/>
                        </a:rPr>
                        <a:t>9879 -1230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1100" b="0" i="0" u="none" strike="noStrike" dirty="0">
                          <a:solidFill>
                            <a:srgbClr val="000000"/>
                          </a:solidFill>
                          <a:effectLst/>
                          <a:latin typeface="Calibri"/>
                        </a:rPr>
                        <a:t>8649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r>
            </a:tbl>
          </a:graphicData>
        </a:graphic>
      </p:graphicFrame>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305050"/>
            <a:ext cx="6336704" cy="816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Tabla"/>
          <p:cNvGraphicFramePr>
            <a:graphicFrameLocks noGrp="1"/>
          </p:cNvGraphicFramePr>
          <p:nvPr>
            <p:extLst>
              <p:ext uri="{D42A27DB-BD31-4B8C-83A1-F6EECF244321}">
                <p14:modId xmlns:p14="http://schemas.microsoft.com/office/powerpoint/2010/main" val="96787309"/>
              </p:ext>
            </p:extLst>
          </p:nvPr>
        </p:nvGraphicFramePr>
        <p:xfrm>
          <a:off x="1619673" y="2996952"/>
          <a:ext cx="5976662" cy="792088"/>
        </p:xfrm>
        <a:graphic>
          <a:graphicData uri="http://schemas.openxmlformats.org/drawingml/2006/table">
            <a:tbl>
              <a:tblPr/>
              <a:tblGrid>
                <a:gridCol w="1243520"/>
                <a:gridCol w="361398"/>
                <a:gridCol w="932638"/>
                <a:gridCol w="341968"/>
                <a:gridCol w="454661"/>
                <a:gridCol w="621758"/>
                <a:gridCol w="606216"/>
                <a:gridCol w="497408"/>
                <a:gridCol w="388599"/>
                <a:gridCol w="528496"/>
              </a:tblGrid>
              <a:tr h="396044">
                <a:tc rowSpan="2">
                  <a:txBody>
                    <a:bodyPr/>
                    <a:lstStyle/>
                    <a:p>
                      <a:pPr algn="ctr" fontAlgn="ctr"/>
                      <a:r>
                        <a:rPr lang="es-ES" sz="1100" b="0" i="0" u="none" strike="noStrike">
                          <a:solidFill>
                            <a:srgbClr val="000000"/>
                          </a:solidFill>
                          <a:effectLst/>
                          <a:latin typeface="Calibri"/>
                        </a:rPr>
                        <a:t>% incubabilidad</a:t>
                      </a:r>
                    </a:p>
                  </a:txBody>
                  <a:tcPr marL="9525" marR="9525" marT="9525" marB="0" anchor="ctr">
                    <a:lnL>
                      <a:noFill/>
                    </a:lnL>
                    <a:lnR>
                      <a:noFill/>
                    </a:lnR>
                    <a:lnT>
                      <a:noFill/>
                    </a:lnT>
                    <a:lnB>
                      <a:noFill/>
                    </a:lnB>
                  </a:tcPr>
                </a:tc>
                <a:tc rowSpan="2">
                  <a:txBody>
                    <a:bodyPr/>
                    <a:lstStyle/>
                    <a:p>
                      <a:pPr algn="ctr" fontAlgn="ctr"/>
                      <a:r>
                        <a:rPr lang="es-ES" sz="1100" b="0" i="0" u="none" strike="noStrike">
                          <a:solidFill>
                            <a:srgbClr val="000000"/>
                          </a:solidFill>
                          <a:effectLst/>
                          <a:latin typeface="Calibri"/>
                        </a:rPr>
                        <a:t>=</a:t>
                      </a:r>
                    </a:p>
                  </a:txBody>
                  <a:tcPr marL="9525" marR="9525" marT="9525" marB="0" anchor="ctr">
                    <a:lnL>
                      <a:noFill/>
                    </a:lnL>
                    <a:lnR>
                      <a:noFill/>
                    </a:lnR>
                    <a:lnT>
                      <a:noFill/>
                    </a:lnT>
                    <a:lnB>
                      <a:noFill/>
                    </a:lnB>
                  </a:tcPr>
                </a:tc>
                <a:tc>
                  <a:txBody>
                    <a:bodyPr/>
                    <a:lstStyle/>
                    <a:p>
                      <a:pPr algn="ctr" fontAlgn="ctr"/>
                      <a:r>
                        <a:rPr lang="es-ES" sz="1100" b="0" i="0" u="none" strike="noStrike">
                          <a:solidFill>
                            <a:srgbClr val="000000"/>
                          </a:solidFill>
                          <a:effectLst/>
                          <a:latin typeface="Calibri"/>
                        </a:rPr>
                        <a:t>88,64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rowSpan="2">
                  <a:txBody>
                    <a:bodyPr/>
                    <a:lstStyle/>
                    <a:p>
                      <a:pPr algn="ctr" fontAlgn="ctr"/>
                      <a:r>
                        <a:rPr lang="es-ES" sz="1100" b="0" i="0" u="none" strike="noStrike">
                          <a:solidFill>
                            <a:srgbClr val="000000"/>
                          </a:solidFill>
                          <a:effectLst/>
                          <a:latin typeface="Calibri"/>
                        </a:rPr>
                        <a:t>X</a:t>
                      </a:r>
                    </a:p>
                  </a:txBody>
                  <a:tcPr marL="9525" marR="9525" marT="9525" marB="0" anchor="ctr">
                    <a:lnL>
                      <a:noFill/>
                    </a:lnL>
                    <a:lnR>
                      <a:noFill/>
                    </a:lnR>
                    <a:lnT>
                      <a:noFill/>
                    </a:lnT>
                    <a:lnB>
                      <a:noFill/>
                    </a:lnB>
                  </a:tcPr>
                </a:tc>
                <a:tc rowSpan="2">
                  <a:txBody>
                    <a:bodyPr/>
                    <a:lstStyle/>
                    <a:p>
                      <a:pPr algn="l" fontAlgn="ctr"/>
                      <a:r>
                        <a:rPr lang="es-ES" sz="1100" b="0" i="0" u="none" strike="noStrike">
                          <a:solidFill>
                            <a:srgbClr val="000000"/>
                          </a:solidFill>
                          <a:effectLst/>
                          <a:latin typeface="Calibri"/>
                        </a:rPr>
                        <a:t>100</a:t>
                      </a:r>
                    </a:p>
                  </a:txBody>
                  <a:tcPr marL="9525" marR="9525" marT="9525" marB="0" anchor="ctr">
                    <a:lnL>
                      <a:noFill/>
                    </a:lnL>
                    <a:lnR>
                      <a:noFill/>
                    </a:lnR>
                    <a:lnT>
                      <a:noFill/>
                    </a:lnT>
                    <a:lnB>
                      <a:noFill/>
                    </a:lnB>
                  </a:tcPr>
                </a:tc>
                <a:tc rowSpan="2">
                  <a:txBody>
                    <a:bodyPr/>
                    <a:lstStyle/>
                    <a:p>
                      <a:pPr algn="ctr" fontAlgn="ctr"/>
                      <a:r>
                        <a:rPr lang="es-ES" sz="1100" b="0" i="0" u="none" strike="noStrike">
                          <a:solidFill>
                            <a:srgbClr val="000000"/>
                          </a:solidFill>
                          <a:effectLst/>
                          <a:latin typeface="Calibri"/>
                        </a:rPr>
                        <a:t>0,9286</a:t>
                      </a:r>
                    </a:p>
                  </a:txBody>
                  <a:tcPr marL="9525" marR="9525" marT="9525" marB="0" anchor="ctr">
                    <a:lnL>
                      <a:noFill/>
                    </a:lnL>
                    <a:lnR>
                      <a:noFill/>
                    </a:lnR>
                    <a:lnT>
                      <a:noFill/>
                    </a:lnT>
                    <a:lnB>
                      <a:noFill/>
                    </a:lnB>
                  </a:tcPr>
                </a:tc>
                <a:tc rowSpan="2">
                  <a:txBody>
                    <a:bodyPr/>
                    <a:lstStyle/>
                    <a:p>
                      <a:pPr algn="ctr" fontAlgn="ctr"/>
                      <a:r>
                        <a:rPr lang="es-ES" sz="1100" b="0" i="0" u="none" strike="noStrike">
                          <a:solidFill>
                            <a:srgbClr val="000000"/>
                          </a:solidFill>
                          <a:effectLst/>
                          <a:latin typeface="Calibri"/>
                        </a:rPr>
                        <a:t>X</a:t>
                      </a:r>
                    </a:p>
                  </a:txBody>
                  <a:tcPr marL="9525" marR="9525" marT="9525" marB="0" anchor="ctr">
                    <a:lnL>
                      <a:noFill/>
                    </a:lnL>
                    <a:lnR>
                      <a:noFill/>
                    </a:lnR>
                    <a:lnT>
                      <a:noFill/>
                    </a:lnT>
                    <a:lnB>
                      <a:noFill/>
                    </a:lnB>
                  </a:tcPr>
                </a:tc>
                <a:tc rowSpan="2">
                  <a:txBody>
                    <a:bodyPr/>
                    <a:lstStyle/>
                    <a:p>
                      <a:pPr algn="ctr" fontAlgn="ctr"/>
                      <a:r>
                        <a:rPr lang="es-ES" sz="1100" b="0" i="0" u="none" strike="noStrike">
                          <a:solidFill>
                            <a:srgbClr val="000000"/>
                          </a:solidFill>
                          <a:effectLst/>
                          <a:latin typeface="Calibri"/>
                        </a:rPr>
                        <a:t>100</a:t>
                      </a:r>
                    </a:p>
                  </a:txBody>
                  <a:tcPr marL="9525" marR="9525" marT="9525" marB="0" anchor="ctr">
                    <a:lnL>
                      <a:noFill/>
                    </a:lnL>
                    <a:lnR>
                      <a:noFill/>
                    </a:lnR>
                    <a:lnT>
                      <a:noFill/>
                    </a:lnT>
                    <a:lnB>
                      <a:noFill/>
                    </a:lnB>
                  </a:tcPr>
                </a:tc>
                <a:tc rowSpan="2">
                  <a:txBody>
                    <a:bodyPr/>
                    <a:lstStyle/>
                    <a:p>
                      <a:pPr algn="ctr" fontAlgn="ctr"/>
                      <a:r>
                        <a:rPr lang="es-ES" sz="1100" b="0" i="0" u="none" strike="noStrike">
                          <a:solidFill>
                            <a:srgbClr val="000000"/>
                          </a:solidFill>
                          <a:effectLst/>
                          <a:latin typeface="Calibri"/>
                        </a:rPr>
                        <a:t>=</a:t>
                      </a:r>
                    </a:p>
                  </a:txBody>
                  <a:tcPr marL="9525" marR="9525" marT="9525" marB="0" anchor="ctr">
                    <a:lnL>
                      <a:noFill/>
                    </a:lnL>
                    <a:lnR>
                      <a:noFill/>
                    </a:lnR>
                    <a:lnT>
                      <a:noFill/>
                    </a:lnT>
                    <a:lnB>
                      <a:noFill/>
                    </a:lnB>
                  </a:tcPr>
                </a:tc>
                <a:tc rowSpan="2">
                  <a:txBody>
                    <a:bodyPr/>
                    <a:lstStyle/>
                    <a:p>
                      <a:pPr algn="ctr" fontAlgn="ctr"/>
                      <a:r>
                        <a:rPr lang="es-ES" sz="1100" b="0" i="0" u="none" strike="noStrike">
                          <a:solidFill>
                            <a:srgbClr val="000000"/>
                          </a:solidFill>
                          <a:effectLst/>
                          <a:latin typeface="Calibri"/>
                        </a:rPr>
                        <a:t>92,86</a:t>
                      </a:r>
                    </a:p>
                  </a:txBody>
                  <a:tcPr marL="9525" marR="9525" marT="9525" marB="0" anchor="ctr">
                    <a:lnL>
                      <a:noFill/>
                    </a:lnL>
                    <a:lnR>
                      <a:noFill/>
                    </a:lnR>
                    <a:lnT>
                      <a:noFill/>
                    </a:lnT>
                    <a:lnB>
                      <a:noFill/>
                    </a:lnB>
                  </a:tcPr>
                </a:tc>
              </a:tr>
              <a:tr h="396044">
                <a:tc vMerge="1">
                  <a:txBody>
                    <a:bodyPr/>
                    <a:lstStyle/>
                    <a:p>
                      <a:endParaRPr lang="es-ES"/>
                    </a:p>
                  </a:txBody>
                  <a:tcPr/>
                </a:tc>
                <a:tc vMerge="1">
                  <a:txBody>
                    <a:bodyPr/>
                    <a:lstStyle/>
                    <a:p>
                      <a:endParaRPr lang="es-ES"/>
                    </a:p>
                  </a:txBody>
                  <a:tcPr/>
                </a:tc>
                <a:tc>
                  <a:txBody>
                    <a:bodyPr/>
                    <a:lstStyle/>
                    <a:p>
                      <a:pPr algn="ctr" fontAlgn="ctr"/>
                      <a:r>
                        <a:rPr lang="es-ES" sz="1100" b="0" i="0" u="none" strike="noStrike" dirty="0">
                          <a:solidFill>
                            <a:srgbClr val="000000"/>
                          </a:solidFill>
                          <a:effectLst/>
                          <a:latin typeface="Calibri"/>
                        </a:rPr>
                        <a:t>95,45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r>
            </a:tbl>
          </a:graphicData>
        </a:graphic>
      </p:graphicFrame>
      <p:pic>
        <p:nvPicPr>
          <p:cNvPr id="1946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8591" y="4437112"/>
            <a:ext cx="6302722" cy="839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Tabla"/>
          <p:cNvGraphicFramePr>
            <a:graphicFrameLocks noGrp="1"/>
          </p:cNvGraphicFramePr>
          <p:nvPr>
            <p:extLst>
              <p:ext uri="{D42A27DB-BD31-4B8C-83A1-F6EECF244321}">
                <p14:modId xmlns:p14="http://schemas.microsoft.com/office/powerpoint/2010/main" val="4048420510"/>
              </p:ext>
            </p:extLst>
          </p:nvPr>
        </p:nvGraphicFramePr>
        <p:xfrm>
          <a:off x="1618998" y="5157192"/>
          <a:ext cx="5473281" cy="648072"/>
        </p:xfrm>
        <a:graphic>
          <a:graphicData uri="http://schemas.openxmlformats.org/drawingml/2006/table">
            <a:tbl>
              <a:tblPr/>
              <a:tblGrid>
                <a:gridCol w="1280540"/>
                <a:gridCol w="320136"/>
                <a:gridCol w="826156"/>
                <a:gridCol w="302924"/>
                <a:gridCol w="402751"/>
                <a:gridCol w="550770"/>
                <a:gridCol w="537001"/>
                <a:gridCol w="440616"/>
                <a:gridCol w="344232"/>
                <a:gridCol w="468155"/>
              </a:tblGrid>
              <a:tr h="324036">
                <a:tc rowSpan="2">
                  <a:txBody>
                    <a:bodyPr/>
                    <a:lstStyle/>
                    <a:p>
                      <a:pPr algn="ctr" fontAlgn="ctr"/>
                      <a:r>
                        <a:rPr lang="es-ES" sz="1100" b="0" i="0" u="none" strike="noStrike">
                          <a:solidFill>
                            <a:srgbClr val="000000"/>
                          </a:solidFill>
                          <a:effectLst/>
                          <a:latin typeface="Calibri"/>
                        </a:rPr>
                        <a:t>% rend. Peso pollo</a:t>
                      </a:r>
                    </a:p>
                  </a:txBody>
                  <a:tcPr marL="9525" marR="9525" marT="9525" marB="0" anchor="ctr">
                    <a:lnL>
                      <a:noFill/>
                    </a:lnL>
                    <a:lnR>
                      <a:noFill/>
                    </a:lnR>
                    <a:lnT>
                      <a:noFill/>
                    </a:lnT>
                    <a:lnB>
                      <a:noFill/>
                    </a:lnB>
                  </a:tcPr>
                </a:tc>
                <a:tc rowSpan="2">
                  <a:txBody>
                    <a:bodyPr/>
                    <a:lstStyle/>
                    <a:p>
                      <a:pPr algn="ctr" fontAlgn="ctr"/>
                      <a:r>
                        <a:rPr lang="es-ES" sz="1100" b="0" i="0" u="none" strike="noStrike">
                          <a:solidFill>
                            <a:srgbClr val="000000"/>
                          </a:solidFill>
                          <a:effectLst/>
                          <a:latin typeface="Calibri"/>
                        </a:rPr>
                        <a:t>=</a:t>
                      </a:r>
                    </a:p>
                  </a:txBody>
                  <a:tcPr marL="9525" marR="9525" marT="9525" marB="0" anchor="ctr">
                    <a:lnL>
                      <a:noFill/>
                    </a:lnL>
                    <a:lnR>
                      <a:noFill/>
                    </a:lnR>
                    <a:lnT>
                      <a:noFill/>
                    </a:lnT>
                    <a:lnB>
                      <a:noFill/>
                    </a:lnB>
                  </a:tcPr>
                </a:tc>
                <a:tc>
                  <a:txBody>
                    <a:bodyPr/>
                    <a:lstStyle/>
                    <a:p>
                      <a:pPr algn="ctr" fontAlgn="ctr"/>
                      <a:r>
                        <a:rPr lang="es-ES" sz="1100" b="0" i="0" u="none" strike="noStrike">
                          <a:solidFill>
                            <a:srgbClr val="000000"/>
                          </a:solidFill>
                          <a:effectLst/>
                          <a:latin typeface="Calibri"/>
                        </a:rPr>
                        <a:t>44,92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rowSpan="2">
                  <a:txBody>
                    <a:bodyPr/>
                    <a:lstStyle/>
                    <a:p>
                      <a:pPr algn="ctr" fontAlgn="ctr"/>
                      <a:r>
                        <a:rPr lang="es-ES" sz="1100" b="0" i="0" u="none" strike="noStrike">
                          <a:solidFill>
                            <a:srgbClr val="000000"/>
                          </a:solidFill>
                          <a:effectLst/>
                          <a:latin typeface="Calibri"/>
                        </a:rPr>
                        <a:t>X</a:t>
                      </a:r>
                    </a:p>
                  </a:txBody>
                  <a:tcPr marL="9525" marR="9525" marT="9525" marB="0" anchor="ctr">
                    <a:lnL>
                      <a:noFill/>
                    </a:lnL>
                    <a:lnR>
                      <a:noFill/>
                    </a:lnR>
                    <a:lnT>
                      <a:noFill/>
                    </a:lnT>
                    <a:lnB>
                      <a:noFill/>
                    </a:lnB>
                  </a:tcPr>
                </a:tc>
                <a:tc rowSpan="2">
                  <a:txBody>
                    <a:bodyPr/>
                    <a:lstStyle/>
                    <a:p>
                      <a:pPr algn="l" fontAlgn="ctr"/>
                      <a:r>
                        <a:rPr lang="es-ES" sz="1100" b="0" i="0" u="none" strike="noStrike">
                          <a:solidFill>
                            <a:srgbClr val="000000"/>
                          </a:solidFill>
                          <a:effectLst/>
                          <a:latin typeface="Calibri"/>
                        </a:rPr>
                        <a:t>100</a:t>
                      </a:r>
                    </a:p>
                  </a:txBody>
                  <a:tcPr marL="9525" marR="9525" marT="9525" marB="0" anchor="ctr">
                    <a:lnL>
                      <a:noFill/>
                    </a:lnL>
                    <a:lnR>
                      <a:noFill/>
                    </a:lnR>
                    <a:lnT>
                      <a:noFill/>
                    </a:lnT>
                    <a:lnB>
                      <a:noFill/>
                    </a:lnB>
                  </a:tcPr>
                </a:tc>
                <a:tc rowSpan="2">
                  <a:txBody>
                    <a:bodyPr/>
                    <a:lstStyle/>
                    <a:p>
                      <a:pPr algn="ctr" fontAlgn="ctr"/>
                      <a:r>
                        <a:rPr lang="es-ES" sz="1100" b="0" i="0" u="none" strike="noStrike">
                          <a:solidFill>
                            <a:srgbClr val="000000"/>
                          </a:solidFill>
                          <a:effectLst/>
                          <a:latin typeface="Calibri"/>
                        </a:rPr>
                        <a:t>0,6845</a:t>
                      </a:r>
                    </a:p>
                  </a:txBody>
                  <a:tcPr marL="9525" marR="9525" marT="9525" marB="0" anchor="ctr">
                    <a:lnL>
                      <a:noFill/>
                    </a:lnL>
                    <a:lnR>
                      <a:noFill/>
                    </a:lnR>
                    <a:lnT>
                      <a:noFill/>
                    </a:lnT>
                    <a:lnB>
                      <a:noFill/>
                    </a:lnB>
                  </a:tcPr>
                </a:tc>
                <a:tc rowSpan="2">
                  <a:txBody>
                    <a:bodyPr/>
                    <a:lstStyle/>
                    <a:p>
                      <a:pPr algn="ctr" fontAlgn="ctr"/>
                      <a:r>
                        <a:rPr lang="es-ES" sz="1100" b="0" i="0" u="none" strike="noStrike">
                          <a:solidFill>
                            <a:srgbClr val="000000"/>
                          </a:solidFill>
                          <a:effectLst/>
                          <a:latin typeface="Calibri"/>
                        </a:rPr>
                        <a:t>X</a:t>
                      </a:r>
                    </a:p>
                  </a:txBody>
                  <a:tcPr marL="9525" marR="9525" marT="9525" marB="0" anchor="ctr">
                    <a:lnL>
                      <a:noFill/>
                    </a:lnL>
                    <a:lnR>
                      <a:noFill/>
                    </a:lnR>
                    <a:lnT>
                      <a:noFill/>
                    </a:lnT>
                    <a:lnB>
                      <a:noFill/>
                    </a:lnB>
                  </a:tcPr>
                </a:tc>
                <a:tc rowSpan="2">
                  <a:txBody>
                    <a:bodyPr/>
                    <a:lstStyle/>
                    <a:p>
                      <a:pPr algn="ctr" fontAlgn="ctr"/>
                      <a:r>
                        <a:rPr lang="es-ES" sz="1100" b="0" i="0" u="none" strike="noStrike">
                          <a:solidFill>
                            <a:srgbClr val="000000"/>
                          </a:solidFill>
                          <a:effectLst/>
                          <a:latin typeface="Calibri"/>
                        </a:rPr>
                        <a:t>100</a:t>
                      </a:r>
                    </a:p>
                  </a:txBody>
                  <a:tcPr marL="9525" marR="9525" marT="9525" marB="0" anchor="ctr">
                    <a:lnL>
                      <a:noFill/>
                    </a:lnL>
                    <a:lnR>
                      <a:noFill/>
                    </a:lnR>
                    <a:lnT>
                      <a:noFill/>
                    </a:lnT>
                    <a:lnB>
                      <a:noFill/>
                    </a:lnB>
                  </a:tcPr>
                </a:tc>
                <a:tc rowSpan="2">
                  <a:txBody>
                    <a:bodyPr/>
                    <a:lstStyle/>
                    <a:p>
                      <a:pPr algn="ctr" fontAlgn="ctr"/>
                      <a:r>
                        <a:rPr lang="es-ES" sz="1100" b="0" i="0" u="none" strike="noStrike">
                          <a:solidFill>
                            <a:srgbClr val="000000"/>
                          </a:solidFill>
                          <a:effectLst/>
                          <a:latin typeface="Calibri"/>
                        </a:rPr>
                        <a:t>=</a:t>
                      </a:r>
                    </a:p>
                  </a:txBody>
                  <a:tcPr marL="9525" marR="9525" marT="9525" marB="0" anchor="ctr">
                    <a:lnL>
                      <a:noFill/>
                    </a:lnL>
                    <a:lnR>
                      <a:noFill/>
                    </a:lnR>
                    <a:lnT>
                      <a:noFill/>
                    </a:lnT>
                    <a:lnB>
                      <a:noFill/>
                    </a:lnB>
                  </a:tcPr>
                </a:tc>
                <a:tc rowSpan="2">
                  <a:txBody>
                    <a:bodyPr/>
                    <a:lstStyle/>
                    <a:p>
                      <a:pPr algn="ctr" fontAlgn="ctr"/>
                      <a:r>
                        <a:rPr lang="es-ES" sz="1100" b="0" i="0" u="none" strike="noStrike">
                          <a:solidFill>
                            <a:srgbClr val="000000"/>
                          </a:solidFill>
                          <a:effectLst/>
                          <a:latin typeface="Calibri"/>
                        </a:rPr>
                        <a:t>68,45</a:t>
                      </a:r>
                    </a:p>
                  </a:txBody>
                  <a:tcPr marL="9525" marR="9525" marT="9525" marB="0" anchor="ctr">
                    <a:lnL>
                      <a:noFill/>
                    </a:lnL>
                    <a:lnR>
                      <a:noFill/>
                    </a:lnR>
                    <a:lnT>
                      <a:noFill/>
                    </a:lnT>
                    <a:lnB>
                      <a:noFill/>
                    </a:lnB>
                  </a:tcPr>
                </a:tc>
              </a:tr>
              <a:tr h="324036">
                <a:tc vMerge="1">
                  <a:txBody>
                    <a:bodyPr/>
                    <a:lstStyle/>
                    <a:p>
                      <a:endParaRPr lang="es-ES"/>
                    </a:p>
                  </a:txBody>
                  <a:tcPr/>
                </a:tc>
                <a:tc vMerge="1">
                  <a:txBody>
                    <a:bodyPr/>
                    <a:lstStyle/>
                    <a:p>
                      <a:endParaRPr lang="es-ES"/>
                    </a:p>
                  </a:txBody>
                  <a:tcPr/>
                </a:tc>
                <a:tc>
                  <a:txBody>
                    <a:bodyPr/>
                    <a:lstStyle/>
                    <a:p>
                      <a:pPr algn="ctr" fontAlgn="ctr"/>
                      <a:r>
                        <a:rPr lang="es-ES" sz="1100" b="0" i="0" u="none" strike="noStrike" dirty="0">
                          <a:solidFill>
                            <a:srgbClr val="000000"/>
                          </a:solidFill>
                          <a:effectLst/>
                          <a:latin typeface="Calibri"/>
                        </a:rPr>
                        <a:t>65,62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r>
            </a:tbl>
          </a:graphicData>
        </a:graphic>
      </p:graphicFrame>
    </p:spTree>
    <p:extLst>
      <p:ext uri="{BB962C8B-B14F-4D97-AF65-F5344CB8AC3E}">
        <p14:creationId xmlns:p14="http://schemas.microsoft.com/office/powerpoint/2010/main" val="1930345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620688"/>
          </a:xfrm>
        </p:spPr>
        <p:txBody>
          <a:bodyPr/>
          <a:lstStyle/>
          <a:p>
            <a:pPr algn="ctr"/>
            <a:r>
              <a:rPr lang="es-ES" sz="3000" b="0" i="0" kern="1200" cap="small" dirty="0">
                <a:solidFill>
                  <a:srgbClr val="575F6D"/>
                </a:solidFill>
                <a:effectLst/>
                <a:latin typeface="Century Schoolbook"/>
              </a:rPr>
              <a:t>HIPÓTESIS</a:t>
            </a:r>
            <a:endParaRPr lang="es-ES" i="0" dirty="0"/>
          </a:p>
        </p:txBody>
      </p:sp>
      <p:sp>
        <p:nvSpPr>
          <p:cNvPr id="3" name="2 Marcador de contenido"/>
          <p:cNvSpPr>
            <a:spLocks noGrp="1"/>
          </p:cNvSpPr>
          <p:nvPr>
            <p:ph idx="1"/>
          </p:nvPr>
        </p:nvSpPr>
        <p:spPr>
          <a:xfrm>
            <a:off x="611560" y="1196752"/>
            <a:ext cx="8229600" cy="4525963"/>
          </a:xfrm>
        </p:spPr>
        <p:txBody>
          <a:bodyPr/>
          <a:lstStyle/>
          <a:p>
            <a:pPr marL="274320" lvl="0" indent="-274320" algn="just" fontAlgn="auto">
              <a:spcBef>
                <a:spcPts val="600"/>
              </a:spcBef>
              <a:spcAft>
                <a:spcPts val="0"/>
              </a:spcAft>
              <a:buClr>
                <a:srgbClr val="FE8637"/>
              </a:buClr>
              <a:buSzPct val="70000"/>
              <a:buFont typeface="Wingdings"/>
              <a:buChar char=""/>
            </a:pPr>
            <a:r>
              <a:rPr lang="es-ES" kern="1200" dirty="0">
                <a:solidFill>
                  <a:prstClr val="black"/>
                </a:solidFill>
                <a:latin typeface="Century Schoolbook"/>
              </a:rPr>
              <a:t>H0:	La edad de la reproductora y la ventana de nacimiento, no influyen en el desempeño productivo de los pollitos  a la edad de  saque? </a:t>
            </a:r>
          </a:p>
          <a:p>
            <a:pPr marL="274320" lvl="0" indent="-274320" algn="just" fontAlgn="auto">
              <a:spcBef>
                <a:spcPts val="600"/>
              </a:spcBef>
              <a:spcAft>
                <a:spcPts val="0"/>
              </a:spcAft>
              <a:buClr>
                <a:srgbClr val="FE8637"/>
              </a:buClr>
              <a:buSzPct val="70000"/>
              <a:buFont typeface="Wingdings"/>
              <a:buChar char=""/>
            </a:pPr>
            <a:endParaRPr lang="es-ES" kern="1200" dirty="0">
              <a:solidFill>
                <a:prstClr val="black"/>
              </a:solidFill>
              <a:latin typeface="Century Schoolbook"/>
            </a:endParaRPr>
          </a:p>
          <a:p>
            <a:pPr marL="0" lvl="0" indent="0" algn="just" fontAlgn="auto">
              <a:spcBef>
                <a:spcPts val="600"/>
              </a:spcBef>
              <a:spcAft>
                <a:spcPts val="0"/>
              </a:spcAft>
              <a:buClr>
                <a:srgbClr val="FE8637"/>
              </a:buClr>
              <a:buSzPct val="70000"/>
              <a:buNone/>
            </a:pPr>
            <a:endParaRPr lang="es-ES" kern="1200" dirty="0">
              <a:solidFill>
                <a:prstClr val="black"/>
              </a:solidFill>
              <a:latin typeface="Century Schoolbook"/>
            </a:endParaRPr>
          </a:p>
          <a:p>
            <a:pPr marL="274320" lvl="0" indent="-274320" algn="just" fontAlgn="auto">
              <a:spcBef>
                <a:spcPts val="600"/>
              </a:spcBef>
              <a:spcAft>
                <a:spcPts val="0"/>
              </a:spcAft>
              <a:buClr>
                <a:srgbClr val="FE8637"/>
              </a:buClr>
              <a:buSzPct val="70000"/>
              <a:buFont typeface="Wingdings"/>
              <a:buChar char=""/>
            </a:pPr>
            <a:r>
              <a:rPr lang="es-ES" kern="1200" dirty="0">
                <a:solidFill>
                  <a:prstClr val="black"/>
                </a:solidFill>
                <a:latin typeface="Century Schoolbook"/>
              </a:rPr>
              <a:t>Ha:	La edad de la reproductora y la ventana de nacimiento, si influyen en el desempeño productivo de los pollitos  a la edad de  saque?</a:t>
            </a:r>
          </a:p>
          <a:p>
            <a:endParaRPr lang="es-ES" dirty="0"/>
          </a:p>
        </p:txBody>
      </p:sp>
    </p:spTree>
    <p:extLst>
      <p:ext uri="{BB962C8B-B14F-4D97-AF65-F5344CB8AC3E}">
        <p14:creationId xmlns:p14="http://schemas.microsoft.com/office/powerpoint/2010/main" val="2327658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576064"/>
          </a:xfrm>
        </p:spPr>
        <p:txBody>
          <a:bodyPr/>
          <a:lstStyle/>
          <a:p>
            <a:pPr algn="ctr"/>
            <a:r>
              <a:rPr lang="es-ES" sz="3000" i="0" kern="1200" cap="small" dirty="0">
                <a:solidFill>
                  <a:srgbClr val="575F6D"/>
                </a:solidFill>
                <a:effectLst>
                  <a:outerShdw blurRad="38100" dist="38100" dir="2700000" algn="tl">
                    <a:srgbClr val="000000">
                      <a:alpha val="43137"/>
                    </a:srgbClr>
                  </a:outerShdw>
                </a:effectLst>
                <a:latin typeface="Century Schoolbook"/>
              </a:rPr>
              <a:t>METODOLOGÍA</a:t>
            </a:r>
            <a:endParaRPr lang="es-ES" i="0"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07504" y="692697"/>
            <a:ext cx="8928992" cy="5256583"/>
          </a:xfrm>
        </p:spPr>
        <p:txBody>
          <a:bodyPr/>
          <a:lstStyle/>
          <a:p>
            <a:pPr marL="274320" lvl="0" indent="-274320" algn="just" fontAlgn="auto">
              <a:spcBef>
                <a:spcPts val="600"/>
              </a:spcBef>
              <a:spcAft>
                <a:spcPts val="0"/>
              </a:spcAft>
              <a:buClr>
                <a:srgbClr val="FE8637"/>
              </a:buClr>
              <a:buSzPct val="70000"/>
              <a:buFont typeface="Wingdings"/>
              <a:buChar char=""/>
            </a:pPr>
            <a:r>
              <a:rPr lang="es-ES" kern="1200" dirty="0">
                <a:solidFill>
                  <a:prstClr val="black"/>
                </a:solidFill>
                <a:latin typeface="Century Schoolbook"/>
              </a:rPr>
              <a:t>3168  huevos fértiles </a:t>
            </a:r>
            <a:r>
              <a:rPr lang="es-ES" kern="1200" dirty="0" err="1">
                <a:solidFill>
                  <a:prstClr val="black"/>
                </a:solidFill>
                <a:latin typeface="Century Schoolbook"/>
              </a:rPr>
              <a:t>Cobb</a:t>
            </a:r>
            <a:r>
              <a:rPr lang="es-ES" kern="1200" dirty="0">
                <a:solidFill>
                  <a:prstClr val="black"/>
                </a:solidFill>
                <a:latin typeface="Century Schoolbook"/>
              </a:rPr>
              <a:t> 500 de los cuales 1584 fueron de reproductoras jóvenes (31 semanas) T1 y 1584  de reproductoras viejas (52  semanas) T2</a:t>
            </a:r>
          </a:p>
          <a:p>
            <a:pPr marL="274320" lvl="0" indent="-274320" algn="just" fontAlgn="auto">
              <a:spcBef>
                <a:spcPts val="600"/>
              </a:spcBef>
              <a:spcAft>
                <a:spcPts val="0"/>
              </a:spcAft>
              <a:buClr>
                <a:srgbClr val="FE8637"/>
              </a:buClr>
              <a:buSzPct val="70000"/>
              <a:buFont typeface="Wingdings"/>
              <a:buChar char=""/>
            </a:pPr>
            <a:r>
              <a:rPr lang="es-ES" kern="1200" dirty="0">
                <a:solidFill>
                  <a:prstClr val="black"/>
                </a:solidFill>
                <a:latin typeface="Century Schoolbook"/>
              </a:rPr>
              <a:t>Diseño completamente aleatorio</a:t>
            </a:r>
            <a:r>
              <a:rPr lang="es-ES" kern="1200" dirty="0" smtClean="0">
                <a:solidFill>
                  <a:prstClr val="black"/>
                </a:solidFill>
                <a:latin typeface="Century Schoolbook"/>
              </a:rPr>
              <a:t>.</a:t>
            </a:r>
          </a:p>
          <a:p>
            <a:pPr marL="274320" lvl="0" indent="-274320" algn="just" fontAlgn="auto">
              <a:spcBef>
                <a:spcPts val="600"/>
              </a:spcBef>
              <a:spcAft>
                <a:spcPts val="0"/>
              </a:spcAft>
              <a:buClr>
                <a:srgbClr val="FE8637"/>
              </a:buClr>
              <a:buSzPct val="70000"/>
              <a:buFont typeface="Wingdings"/>
              <a:buChar char=""/>
            </a:pPr>
            <a:r>
              <a:rPr lang="es-ES" kern="1200" dirty="0">
                <a:solidFill>
                  <a:prstClr val="black"/>
                </a:solidFill>
                <a:latin typeface="Century Schoolbook"/>
              </a:rPr>
              <a:t> </a:t>
            </a:r>
            <a:r>
              <a:rPr lang="es-ES" kern="1200" dirty="0" smtClean="0">
                <a:solidFill>
                  <a:prstClr val="black"/>
                </a:solidFill>
                <a:latin typeface="Century Schoolbook"/>
              </a:rPr>
              <a:t>1 bandeja= U.E. = 12 repeticiones/tratamiento</a:t>
            </a:r>
            <a:endParaRPr lang="es-ES" kern="1200" dirty="0">
              <a:solidFill>
                <a:prstClr val="black"/>
              </a:solidFill>
              <a:latin typeface="Century Schoolbook"/>
            </a:endParaRPr>
          </a:p>
          <a:p>
            <a:pPr marL="274320" lvl="0" indent="-274320" algn="just" fontAlgn="auto">
              <a:spcBef>
                <a:spcPts val="600"/>
              </a:spcBef>
              <a:spcAft>
                <a:spcPts val="0"/>
              </a:spcAft>
              <a:buClr>
                <a:srgbClr val="FE8637"/>
              </a:buClr>
              <a:buSzPct val="70000"/>
              <a:buFont typeface="Wingdings"/>
              <a:buChar char=""/>
            </a:pPr>
            <a:r>
              <a:rPr lang="es-ES" kern="1200" dirty="0">
                <a:solidFill>
                  <a:prstClr val="black"/>
                </a:solidFill>
                <a:latin typeface="Century Schoolbook"/>
              </a:rPr>
              <a:t>% de Fertilidad e Infertilidad, % de Pérdida de peso en incubación, % de Mortalidad embrionaria en las diferentes fases de incubación, % de </a:t>
            </a:r>
            <a:r>
              <a:rPr lang="es-ES" kern="1200" dirty="0" err="1">
                <a:solidFill>
                  <a:prstClr val="black"/>
                </a:solidFill>
                <a:latin typeface="Century Schoolbook"/>
              </a:rPr>
              <a:t>Incubabilidad</a:t>
            </a:r>
            <a:r>
              <a:rPr lang="es-ES" kern="1200" dirty="0">
                <a:solidFill>
                  <a:prstClr val="black"/>
                </a:solidFill>
                <a:latin typeface="Century Schoolbook"/>
              </a:rPr>
              <a:t>, Ventana de nacimiento,  % de Producción de pollitos de primera y de segunda, Peso del pollito al nacimiento, porcentaje de rendimiento en peso del  pollo.</a:t>
            </a:r>
          </a:p>
          <a:p>
            <a:pPr marL="274320" lvl="0" indent="-274320" algn="just" fontAlgn="auto">
              <a:spcBef>
                <a:spcPts val="600"/>
              </a:spcBef>
              <a:spcAft>
                <a:spcPts val="0"/>
              </a:spcAft>
              <a:buClr>
                <a:srgbClr val="FE8637"/>
              </a:buClr>
              <a:buSzPct val="70000"/>
              <a:buFont typeface="Wingdings"/>
              <a:buChar char=""/>
            </a:pPr>
            <a:r>
              <a:rPr lang="es-ES" kern="1200" dirty="0">
                <a:solidFill>
                  <a:prstClr val="black"/>
                </a:solidFill>
                <a:latin typeface="Century Schoolbook"/>
              </a:rPr>
              <a:t>Datos analizados mediante Prueba de T – comparación de dos grupos.</a:t>
            </a:r>
          </a:p>
          <a:p>
            <a:pPr marL="0" indent="0">
              <a:buNone/>
            </a:pPr>
            <a:endParaRPr lang="es-ES" dirty="0"/>
          </a:p>
        </p:txBody>
      </p:sp>
    </p:spTree>
    <p:extLst>
      <p:ext uri="{BB962C8B-B14F-4D97-AF65-F5344CB8AC3E}">
        <p14:creationId xmlns:p14="http://schemas.microsoft.com/office/powerpoint/2010/main" val="537234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648072"/>
          </a:xfrm>
        </p:spPr>
        <p:txBody>
          <a:bodyPr/>
          <a:lstStyle/>
          <a:p>
            <a:pPr algn="ctr"/>
            <a:r>
              <a:rPr lang="es-ES" sz="3000" i="0" kern="1200" cap="small" dirty="0">
                <a:solidFill>
                  <a:srgbClr val="575F6D"/>
                </a:solidFill>
                <a:effectLst>
                  <a:outerShdw blurRad="38100" dist="38100" dir="2700000" algn="tl">
                    <a:srgbClr val="000000">
                      <a:alpha val="43137"/>
                    </a:srgbClr>
                  </a:outerShdw>
                </a:effectLst>
                <a:latin typeface="Century Schoolbook"/>
              </a:rPr>
              <a:t>METODOLOGÍA</a:t>
            </a:r>
            <a:endParaRPr lang="es-ES" i="0" dirty="0"/>
          </a:p>
        </p:txBody>
      </p:sp>
      <p:sp>
        <p:nvSpPr>
          <p:cNvPr id="3" name="2 Marcador de contenido"/>
          <p:cNvSpPr>
            <a:spLocks noGrp="1"/>
          </p:cNvSpPr>
          <p:nvPr>
            <p:ph idx="1"/>
          </p:nvPr>
        </p:nvSpPr>
        <p:spPr>
          <a:xfrm>
            <a:off x="0" y="692696"/>
            <a:ext cx="9144000" cy="5328593"/>
          </a:xfrm>
        </p:spPr>
        <p:txBody>
          <a:bodyPr/>
          <a:lstStyle/>
          <a:p>
            <a:pPr marL="274320" lvl="0" indent="-274320" algn="just" fontAlgn="auto">
              <a:spcBef>
                <a:spcPts val="600"/>
              </a:spcBef>
              <a:spcAft>
                <a:spcPts val="0"/>
              </a:spcAft>
              <a:buClr>
                <a:srgbClr val="FE8637"/>
              </a:buClr>
              <a:buSzPct val="70000"/>
              <a:buFont typeface="Wingdings"/>
              <a:buChar char=""/>
            </a:pPr>
            <a:r>
              <a:rPr lang="es-ES" sz="2100" kern="1200" dirty="0">
                <a:solidFill>
                  <a:prstClr val="black"/>
                </a:solidFill>
                <a:latin typeface="Century Schoolbook"/>
              </a:rPr>
              <a:t>400 pollitos machos 200 fueron (31) semanas  y 200 (52) semanas de edad y  dos ventanas de </a:t>
            </a:r>
            <a:r>
              <a:rPr lang="es-ES" sz="2100" kern="1200" dirty="0" smtClean="0">
                <a:solidFill>
                  <a:prstClr val="black"/>
                </a:solidFill>
                <a:latin typeface="Century Schoolbook"/>
              </a:rPr>
              <a:t>nacimiento (486 y 504 horas)</a:t>
            </a:r>
            <a:endParaRPr lang="es-ES" sz="2100" kern="1200" dirty="0">
              <a:solidFill>
                <a:prstClr val="black"/>
              </a:solidFill>
              <a:latin typeface="Century Schoolbook"/>
            </a:endParaRPr>
          </a:p>
          <a:p>
            <a:pPr marL="274320" lvl="0" indent="-274320" fontAlgn="auto">
              <a:spcBef>
                <a:spcPts val="600"/>
              </a:spcBef>
              <a:spcAft>
                <a:spcPts val="0"/>
              </a:spcAft>
              <a:buClr>
                <a:srgbClr val="FE8637"/>
              </a:buClr>
              <a:buSzPct val="70000"/>
              <a:buFont typeface="Wingdings"/>
              <a:buChar char=""/>
            </a:pPr>
            <a:r>
              <a:rPr lang="es-ES" sz="2100" kern="1200" dirty="0">
                <a:solidFill>
                  <a:prstClr val="black"/>
                </a:solidFill>
                <a:latin typeface="Century Schoolbook"/>
              </a:rPr>
              <a:t>T1= pollitos de reproductoras de (31) semanas y nacidos hasta  las 486 horas </a:t>
            </a:r>
          </a:p>
          <a:p>
            <a:pPr marL="274320" lvl="0" indent="-274320" fontAlgn="auto">
              <a:spcBef>
                <a:spcPts val="600"/>
              </a:spcBef>
              <a:spcAft>
                <a:spcPts val="0"/>
              </a:spcAft>
              <a:buClr>
                <a:srgbClr val="FE8637"/>
              </a:buClr>
              <a:buSzPct val="70000"/>
              <a:buFont typeface="Wingdings"/>
              <a:buChar char=""/>
            </a:pPr>
            <a:r>
              <a:rPr lang="es-ES" sz="2100" kern="1200" dirty="0">
                <a:solidFill>
                  <a:prstClr val="black"/>
                </a:solidFill>
                <a:latin typeface="Century Schoolbook"/>
              </a:rPr>
              <a:t>T2= pollitos de reproductoras de (31) semanas y nacidos hasta  las 504 horas</a:t>
            </a:r>
          </a:p>
          <a:p>
            <a:pPr marL="274320" lvl="0" indent="-274320" fontAlgn="auto">
              <a:spcBef>
                <a:spcPts val="600"/>
              </a:spcBef>
              <a:spcAft>
                <a:spcPts val="0"/>
              </a:spcAft>
              <a:buClr>
                <a:srgbClr val="FE8637"/>
              </a:buClr>
              <a:buSzPct val="70000"/>
              <a:buFont typeface="Wingdings"/>
              <a:buChar char=""/>
            </a:pPr>
            <a:r>
              <a:rPr lang="es-ES" sz="2100" kern="1200" dirty="0">
                <a:solidFill>
                  <a:prstClr val="black"/>
                </a:solidFill>
                <a:latin typeface="Century Schoolbook"/>
              </a:rPr>
              <a:t>T3= pollitos de reproductoras de (52) semanas y nacidos hasta las 486 horas</a:t>
            </a:r>
          </a:p>
          <a:p>
            <a:pPr marL="274320" lvl="0" indent="-274320" fontAlgn="auto">
              <a:spcBef>
                <a:spcPts val="600"/>
              </a:spcBef>
              <a:spcAft>
                <a:spcPts val="0"/>
              </a:spcAft>
              <a:buClr>
                <a:srgbClr val="FE8637"/>
              </a:buClr>
              <a:buSzPct val="70000"/>
              <a:buFont typeface="Wingdings"/>
              <a:buChar char=""/>
            </a:pPr>
            <a:r>
              <a:rPr lang="es-ES" sz="2100" kern="1200" dirty="0">
                <a:solidFill>
                  <a:prstClr val="black"/>
                </a:solidFill>
                <a:latin typeface="Century Schoolbook"/>
              </a:rPr>
              <a:t>T4= pollitos de reproductoras de (52)	  semanas y nacidos hasta  las 504 horas</a:t>
            </a:r>
          </a:p>
          <a:p>
            <a:pPr marL="274320" lvl="0" indent="-274320" algn="just" fontAlgn="auto">
              <a:spcBef>
                <a:spcPts val="600"/>
              </a:spcBef>
              <a:spcAft>
                <a:spcPts val="0"/>
              </a:spcAft>
              <a:buClr>
                <a:srgbClr val="FE8637"/>
              </a:buClr>
              <a:buSzPct val="70000"/>
              <a:buFont typeface="Wingdings"/>
              <a:buChar char=""/>
            </a:pPr>
            <a:r>
              <a:rPr lang="es-ES" sz="2100" kern="1200" dirty="0">
                <a:solidFill>
                  <a:prstClr val="black"/>
                </a:solidFill>
                <a:latin typeface="Century Schoolbook"/>
              </a:rPr>
              <a:t>Peso final, Ganancia de peso diaria y acumulada, Consumo de alimento,  Conversión alimenticia,  Porcentaje de mortalidad, Índice productivo (Eficiencia Europea), Rendimiento a la canal,  Porcentaje de grasa abdominal</a:t>
            </a:r>
            <a:r>
              <a:rPr lang="es-ES" sz="2100" kern="1200" dirty="0" smtClean="0">
                <a:solidFill>
                  <a:prstClr val="black"/>
                </a:solidFill>
                <a:latin typeface="Century Schoolbook"/>
              </a:rPr>
              <a:t>.</a:t>
            </a:r>
            <a:endParaRPr lang="es-ES" sz="2100" kern="1200" dirty="0">
              <a:solidFill>
                <a:prstClr val="black"/>
              </a:solidFill>
              <a:latin typeface="Century Schoolbook"/>
            </a:endParaRPr>
          </a:p>
          <a:p>
            <a:pPr marL="274320" lvl="0" indent="-274320" algn="just" fontAlgn="auto">
              <a:spcBef>
                <a:spcPts val="600"/>
              </a:spcBef>
              <a:spcAft>
                <a:spcPts val="0"/>
              </a:spcAft>
              <a:buClr>
                <a:srgbClr val="FE8637"/>
              </a:buClr>
              <a:buSzPct val="70000"/>
              <a:buFont typeface="Wingdings"/>
              <a:buChar char=""/>
            </a:pPr>
            <a:r>
              <a:rPr lang="es-ES" sz="2100" kern="1200" dirty="0">
                <a:solidFill>
                  <a:prstClr val="black"/>
                </a:solidFill>
                <a:latin typeface="Century Schoolbook"/>
              </a:rPr>
              <a:t>Diseño Completamente Aleatorio.</a:t>
            </a:r>
          </a:p>
          <a:p>
            <a:pPr marL="274320" lvl="0" indent="-274320" algn="just" fontAlgn="auto">
              <a:spcBef>
                <a:spcPts val="600"/>
              </a:spcBef>
              <a:spcAft>
                <a:spcPts val="0"/>
              </a:spcAft>
              <a:buClr>
                <a:srgbClr val="FE8637"/>
              </a:buClr>
              <a:buSzPct val="70000"/>
              <a:buFont typeface="Wingdings"/>
              <a:buChar char=""/>
            </a:pPr>
            <a:r>
              <a:rPr lang="es-ES" sz="2100" kern="1200" dirty="0">
                <a:solidFill>
                  <a:prstClr val="black"/>
                </a:solidFill>
                <a:latin typeface="Century Schoolbook"/>
              </a:rPr>
              <a:t>Análisis estadístico mediante ADEVA en el  </a:t>
            </a:r>
            <a:endParaRPr lang="es-ES" sz="2100" kern="1200" dirty="0" smtClean="0">
              <a:solidFill>
                <a:prstClr val="black"/>
              </a:solidFill>
              <a:latin typeface="Century Schoolbook"/>
            </a:endParaRPr>
          </a:p>
          <a:p>
            <a:pPr marL="0" lvl="0" indent="0" algn="just" fontAlgn="auto">
              <a:spcBef>
                <a:spcPts val="600"/>
              </a:spcBef>
              <a:spcAft>
                <a:spcPts val="0"/>
              </a:spcAft>
              <a:buClr>
                <a:srgbClr val="FE8637"/>
              </a:buClr>
              <a:buSzPct val="70000"/>
              <a:buNone/>
            </a:pPr>
            <a:r>
              <a:rPr lang="es-ES" sz="2100" kern="1200" dirty="0" smtClean="0">
                <a:solidFill>
                  <a:prstClr val="black"/>
                </a:solidFill>
                <a:latin typeface="Century Schoolbook"/>
              </a:rPr>
              <a:t>  programa </a:t>
            </a:r>
            <a:r>
              <a:rPr lang="es-ES" sz="2100" kern="1200" dirty="0">
                <a:solidFill>
                  <a:prstClr val="black"/>
                </a:solidFill>
                <a:latin typeface="Century Schoolbook"/>
              </a:rPr>
              <a:t>estadístico  </a:t>
            </a:r>
            <a:r>
              <a:rPr lang="es-ES" sz="2100" kern="1200" dirty="0" err="1">
                <a:solidFill>
                  <a:prstClr val="black"/>
                </a:solidFill>
                <a:latin typeface="Century Schoolbook"/>
              </a:rPr>
              <a:t>Info</a:t>
            </a:r>
            <a:r>
              <a:rPr lang="es-ES" sz="2100" kern="1200" dirty="0">
                <a:solidFill>
                  <a:prstClr val="black"/>
                </a:solidFill>
                <a:latin typeface="Century Schoolbook"/>
              </a:rPr>
              <a:t> </a:t>
            </a:r>
            <a:r>
              <a:rPr lang="es-ES" sz="2100" kern="1200" dirty="0" err="1">
                <a:solidFill>
                  <a:prstClr val="black"/>
                </a:solidFill>
                <a:latin typeface="Century Schoolbook"/>
              </a:rPr>
              <a:t>Stat</a:t>
            </a:r>
            <a:r>
              <a:rPr lang="es-ES" sz="2100" kern="1200" dirty="0">
                <a:solidFill>
                  <a:prstClr val="black"/>
                </a:solidFill>
                <a:latin typeface="Century Schoolbook"/>
              </a:rPr>
              <a:t> -  Fisher</a:t>
            </a:r>
          </a:p>
          <a:p>
            <a:pPr marL="0" indent="0">
              <a:buNone/>
            </a:pPr>
            <a:endParaRPr lang="es-ES" dirty="0"/>
          </a:p>
        </p:txBody>
      </p:sp>
    </p:spTree>
    <p:extLst>
      <p:ext uri="{BB962C8B-B14F-4D97-AF65-F5344CB8AC3E}">
        <p14:creationId xmlns:p14="http://schemas.microsoft.com/office/powerpoint/2010/main" val="1264679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p:spPr>
        <p:txBody>
          <a:bodyPr/>
          <a:lstStyle/>
          <a:p>
            <a:pPr algn="ctr"/>
            <a:r>
              <a:rPr lang="es-ES" sz="2700" b="0" i="0" kern="1200" cap="small" dirty="0">
                <a:solidFill>
                  <a:srgbClr val="575F6D"/>
                </a:solidFill>
                <a:effectLst/>
                <a:latin typeface="Century Schoolbook"/>
              </a:rPr>
              <a:t>Procedimiento: Clasificación e identificación de huevos fértiles</a:t>
            </a:r>
            <a:endParaRPr lang="es-ES" i="0"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16159"/>
            <a:ext cx="3347144" cy="504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7033" y="1556792"/>
            <a:ext cx="5162951"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5400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0"/>
            <a:ext cx="8640960" cy="836712"/>
          </a:xfrm>
        </p:spPr>
        <p:txBody>
          <a:bodyPr/>
          <a:lstStyle/>
          <a:p>
            <a:pPr algn="ctr"/>
            <a:r>
              <a:rPr lang="es-ES" sz="2700" i="0" kern="1200" cap="small" dirty="0">
                <a:solidFill>
                  <a:srgbClr val="575F6D"/>
                </a:solidFill>
                <a:effectLst/>
                <a:latin typeface="Century Schoolbook"/>
              </a:rPr>
              <a:t>Procedimiento:  </a:t>
            </a:r>
            <a:r>
              <a:rPr lang="es-ES" sz="2700" i="0" kern="1200" cap="small" dirty="0" err="1" smtClean="0">
                <a:solidFill>
                  <a:srgbClr val="575F6D"/>
                </a:solidFill>
                <a:effectLst/>
                <a:latin typeface="Century Schoolbook"/>
              </a:rPr>
              <a:t>ovoscopía</a:t>
            </a:r>
            <a:r>
              <a:rPr lang="es-ES" sz="2700" i="0" kern="1200" cap="small" dirty="0">
                <a:solidFill>
                  <a:srgbClr val="575F6D"/>
                </a:solidFill>
                <a:effectLst/>
                <a:latin typeface="Century Schoolbook"/>
              </a:rPr>
              <a:t>,</a:t>
            </a:r>
            <a:r>
              <a:rPr lang="es-ES" sz="2700" i="0" kern="1200" cap="small" dirty="0" smtClean="0">
                <a:solidFill>
                  <a:srgbClr val="575F6D"/>
                </a:solidFill>
                <a:effectLst/>
                <a:latin typeface="Century Schoolbook"/>
              </a:rPr>
              <a:t> </a:t>
            </a:r>
            <a:r>
              <a:rPr lang="es-ES" sz="2700" i="0" kern="1200" cap="small" dirty="0" err="1" smtClean="0">
                <a:solidFill>
                  <a:srgbClr val="575F6D"/>
                </a:solidFill>
                <a:effectLst/>
                <a:latin typeface="Century Schoolbook"/>
              </a:rPr>
              <a:t>embriodiagnosis</a:t>
            </a:r>
            <a:r>
              <a:rPr lang="es-ES" sz="2700" i="0" kern="1200" cap="small" dirty="0" smtClean="0">
                <a:solidFill>
                  <a:srgbClr val="575F6D"/>
                </a:solidFill>
                <a:effectLst/>
                <a:latin typeface="Century Schoolbook"/>
              </a:rPr>
              <a:t> y transferencia</a:t>
            </a:r>
            <a:r>
              <a:rPr lang="es-ES" sz="2700" i="0" kern="1200" cap="small" dirty="0">
                <a:solidFill>
                  <a:srgbClr val="575F6D"/>
                </a:solidFill>
                <a:effectLst/>
                <a:latin typeface="Century Schoolbook"/>
              </a:rPr>
              <a:t/>
            </a:r>
            <a:br>
              <a:rPr lang="es-ES" sz="2700" i="0" kern="1200" cap="small" dirty="0">
                <a:solidFill>
                  <a:srgbClr val="575F6D"/>
                </a:solidFill>
                <a:effectLst/>
                <a:latin typeface="Century Schoolbook"/>
              </a:rPr>
            </a:br>
            <a:endParaRPr lang="es-ES" i="0"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929669"/>
            <a:ext cx="4326775" cy="269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908719"/>
            <a:ext cx="4176487" cy="266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3717032"/>
            <a:ext cx="4189557" cy="252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3608518"/>
            <a:ext cx="2736304" cy="236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3438149"/>
      </p:ext>
    </p:extLst>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46.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46.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46.jpeg"/></Relationships>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Override>
</file>

<file path=ppt/theme/themeOverride2.xml><?xml version="1.0" encoding="utf-8"?>
<a:themeOverride xmlns:a="http://schemas.openxmlformats.org/drawingml/2006/main">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Override>
</file>

<file path=ppt/theme/themeOverride3.xml><?xml version="1.0" encoding="utf-8"?>
<a:themeOverride xmlns:a="http://schemas.openxmlformats.org/drawingml/2006/main">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Override>
</file>

<file path=docProps/app.xml><?xml version="1.0" encoding="utf-8"?>
<Properties xmlns="http://schemas.openxmlformats.org/officeDocument/2006/extended-properties" xmlns:vt="http://schemas.openxmlformats.org/officeDocument/2006/docPropsVTypes">
  <TotalTime>29135</TotalTime>
  <Words>2512</Words>
  <Application>Microsoft Office PowerPoint</Application>
  <PresentationFormat>Presentación en pantalla (4:3)</PresentationFormat>
  <Paragraphs>238</Paragraphs>
  <Slides>41</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41</vt:i4>
      </vt:variant>
    </vt:vector>
  </HeadingPairs>
  <TitlesOfParts>
    <vt:vector size="43" baseType="lpstr">
      <vt:lpstr>Diseño predeterminado</vt:lpstr>
      <vt:lpstr>CorelDRAW</vt:lpstr>
      <vt:lpstr>Presentación de PowerPoint</vt:lpstr>
      <vt:lpstr>FORMULACIÓN DEL PROBLEMA A RESOLVER  </vt:lpstr>
      <vt:lpstr>JUSTIFICACIÓN</vt:lpstr>
      <vt:lpstr>OBJETIVOS</vt:lpstr>
      <vt:lpstr>HIPÓTESIS</vt:lpstr>
      <vt:lpstr>METODOLOGÍA</vt:lpstr>
      <vt:lpstr>METODOLOGÍA</vt:lpstr>
      <vt:lpstr>Procedimiento: Clasificación e identificación de huevos fértiles</vt:lpstr>
      <vt:lpstr>Procedimiento:  ovoscopía, embriodiagnosis y transferencia </vt:lpstr>
      <vt:lpstr>PROCEDIMIENTO: ventanas de nacimiento</vt:lpstr>
      <vt:lpstr>PROCEDIMIENTO: nacimiento, peso de pollitos y de órganos, </vt:lpstr>
      <vt:lpstr>PROCEDIMIENTO:  preparación de galpón</vt:lpstr>
      <vt:lpstr>PROCEDIMIENTO: Recepción de pollitos, crianza e identificación del proyecto.</vt:lpstr>
      <vt:lpstr>PROCEDIMIENTO: medición de parámetros productivos</vt:lpstr>
      <vt:lpstr>RESULTADOS Y DISCUSIÓN fase uno </vt:lpstr>
      <vt:lpstr>FERTILIDAD E INFERTILIDAD </vt:lpstr>
      <vt:lpstr>PORCENTAJE DE PÉRDIDA DE PESO EN INCUBACIÓN</vt:lpstr>
      <vt:lpstr>MORTALIDAD EMBRIONARIA %</vt:lpstr>
      <vt:lpstr>VENTANA DE NACIMIENTO</vt:lpstr>
      <vt:lpstr>Nacimiento de pollitos</vt:lpstr>
      <vt:lpstr>Porcentaje de incubabilidad</vt:lpstr>
      <vt:lpstr>Peso de pollitos</vt:lpstr>
      <vt:lpstr>Porcentaje rendimiento en peso de pollito</vt:lpstr>
      <vt:lpstr>Fase dos:   peso y absorción del saco vitelino</vt:lpstr>
      <vt:lpstr>Presentación de PowerPoint</vt:lpstr>
      <vt:lpstr>Paquete visceral</vt:lpstr>
      <vt:lpstr>PESO DE ÓRGANOS</vt:lpstr>
      <vt:lpstr>Presentación de PowerPoint</vt:lpstr>
      <vt:lpstr>Presentación de PowerPoint</vt:lpstr>
      <vt:lpstr>Presentación de PowerPoint</vt:lpstr>
      <vt:lpstr>Presentación de PowerPoint</vt:lpstr>
      <vt:lpstr>Presentación de PowerPoint</vt:lpstr>
      <vt:lpstr>PARÁMETROS PRODUCTIVOS</vt:lpstr>
      <vt:lpstr>PARÁMETROS PRODUCTIVOS</vt:lpstr>
      <vt:lpstr>PARÁMETROS PRODUCTIVOS</vt:lpstr>
      <vt:lpstr>PARÁMETROS PRODUCTIVOS</vt:lpstr>
      <vt:lpstr>CONCLUSIONES</vt:lpstr>
      <vt:lpstr>RECOMENDACIONES</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PC</cp:lastModifiedBy>
  <cp:revision>457</cp:revision>
  <dcterms:created xsi:type="dcterms:W3CDTF">2008-02-13T16:07:44Z</dcterms:created>
  <dcterms:modified xsi:type="dcterms:W3CDTF">2018-06-19T03:03:22Z</dcterms:modified>
</cp:coreProperties>
</file>