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412" r:id="rId3"/>
    <p:sldId id="411" r:id="rId4"/>
    <p:sldId id="413" r:id="rId5"/>
    <p:sldId id="414" r:id="rId6"/>
    <p:sldId id="415" r:id="rId7"/>
    <p:sldId id="417" r:id="rId8"/>
    <p:sldId id="416" r:id="rId9"/>
    <p:sldId id="418" r:id="rId10"/>
    <p:sldId id="419" r:id="rId11"/>
    <p:sldId id="421" r:id="rId12"/>
    <p:sldId id="420" r:id="rId13"/>
    <p:sldId id="422" r:id="rId14"/>
    <p:sldId id="425" r:id="rId15"/>
    <p:sldId id="426" r:id="rId16"/>
    <p:sldId id="423" r:id="rId17"/>
    <p:sldId id="424" r:id="rId18"/>
    <p:sldId id="427" r:id="rId19"/>
    <p:sldId id="429" r:id="rId20"/>
    <p:sldId id="431" r:id="rId21"/>
    <p:sldId id="428" r:id="rId22"/>
    <p:sldId id="432" r:id="rId23"/>
    <p:sldId id="433" r:id="rId24"/>
    <p:sldId id="434" r:id="rId25"/>
    <p:sldId id="435" r:id="rId26"/>
    <p:sldId id="262" r:id="rId27"/>
    <p:sldId id="409" r:id="rId2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8" d="100"/>
          <a:sy n="118" d="100"/>
        </p:scale>
        <p:origin x="-14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C"/>
          </a:p>
        </p:txBody>
      </p:sp>
      <p:sp>
        <p:nvSpPr>
          <p:cNvPr id="4" name="Marcador de fecha 3"/>
          <p:cNvSpPr>
            <a:spLocks noGrp="1"/>
          </p:cNvSpPr>
          <p:nvPr>
            <p:ph type="dt" sz="half" idx="10"/>
          </p:nvPr>
        </p:nvSpPr>
        <p:spPr/>
        <p:txBody>
          <a:bodyPr/>
          <a:lstStyle/>
          <a:p>
            <a:fld id="{DF137F82-B3B8-4EF1-979D-771E1CC70171}" type="datetimeFigureOut">
              <a:rPr lang="es-EC" smtClean="0"/>
              <a:t>10/09/2018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1047560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DF137F82-B3B8-4EF1-979D-771E1CC70171}" type="datetimeFigureOut">
              <a:rPr lang="es-EC" smtClean="0"/>
              <a:t>10/09/2018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947130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DF137F82-B3B8-4EF1-979D-771E1CC70171}" type="datetimeFigureOut">
              <a:rPr lang="es-EC" smtClean="0"/>
              <a:t>10/09/2018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4206460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DF137F82-B3B8-4EF1-979D-771E1CC70171}" type="datetimeFigureOut">
              <a:rPr lang="es-EC" smtClean="0"/>
              <a:t>10/09/2018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1038331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DF137F82-B3B8-4EF1-979D-771E1CC70171}" type="datetimeFigureOut">
              <a:rPr lang="es-EC" smtClean="0"/>
              <a:t>10/09/2018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2242386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DF137F82-B3B8-4EF1-979D-771E1CC70171}" type="datetimeFigureOut">
              <a:rPr lang="es-EC" smtClean="0"/>
              <a:t>10/09/2018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122326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DF137F82-B3B8-4EF1-979D-771E1CC70171}" type="datetimeFigureOut">
              <a:rPr lang="es-EC" smtClean="0"/>
              <a:t>10/09/2018</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4070084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DF137F82-B3B8-4EF1-979D-771E1CC70171}" type="datetimeFigureOut">
              <a:rPr lang="es-EC" smtClean="0"/>
              <a:t>10/09/2018</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1079920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F137F82-B3B8-4EF1-979D-771E1CC70171}" type="datetimeFigureOut">
              <a:rPr lang="es-EC" smtClean="0"/>
              <a:t>10/09/2018</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2011889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F137F82-B3B8-4EF1-979D-771E1CC70171}" type="datetimeFigureOut">
              <a:rPr lang="es-EC" smtClean="0"/>
              <a:t>10/09/2018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582194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F137F82-B3B8-4EF1-979D-771E1CC70171}" type="datetimeFigureOut">
              <a:rPr lang="es-EC" smtClean="0"/>
              <a:t>10/09/2018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4218534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37F82-B3B8-4EF1-979D-771E1CC70171}" type="datetimeFigureOut">
              <a:rPr lang="es-EC" smtClean="0"/>
              <a:t>10/09/2018</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768AD1-2A9A-4533-A501-FD2C2D4BAB3D}" type="slidenum">
              <a:rPr lang="es-EC" smtClean="0"/>
              <a:t>‹Nº›</a:t>
            </a:fld>
            <a:endParaRPr lang="es-EC"/>
          </a:p>
        </p:txBody>
      </p:sp>
    </p:spTree>
    <p:extLst>
      <p:ext uri="{BB962C8B-B14F-4D97-AF65-F5344CB8AC3E}">
        <p14:creationId xmlns:p14="http://schemas.microsoft.com/office/powerpoint/2010/main" val="2525635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2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p:cNvSpPr>
          <p:nvPr/>
        </p:nvSpPr>
        <p:spPr bwMode="auto">
          <a:xfrm>
            <a:off x="1119236" y="3358017"/>
            <a:ext cx="10082645" cy="7483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es-ES" dirty="0" smtClean="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a:t>
            </a:r>
            <a:r>
              <a:rPr lang="es-ES" b="1" dirty="0">
                <a:solidFill>
                  <a:schemeClr val="tx1">
                    <a:lumMod val="75000"/>
                    <a:lumOff val="25000"/>
                  </a:schemeClr>
                </a:solidFill>
                <a:latin typeface="Arial" panose="020B0604020202020204" pitchFamily="34" charset="0"/>
                <a:ea typeface="Helvetica Light" charset="0"/>
                <a:cs typeface="Arial" panose="020B0604020202020204" pitchFamily="34" charset="0"/>
              </a:rPr>
              <a:t>ESTIMACIÓN DE ODOMETRÍA VISUAL INERCIAL DE UN DISPOSITIVO MÓVIL BASADO EN FILTRO DE KALMAN</a:t>
            </a:r>
            <a:r>
              <a:rPr lang="es-EC" dirty="0" smtClean="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a:t>
            </a:r>
            <a:endParaRPr lang="es-ES" dirty="0" smtClean="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endParaRPr>
          </a:p>
        </p:txBody>
      </p:sp>
      <p:sp>
        <p:nvSpPr>
          <p:cNvPr id="2" name="Rectangle 1"/>
          <p:cNvSpPr/>
          <p:nvPr/>
        </p:nvSpPr>
        <p:spPr>
          <a:xfrm>
            <a:off x="1119236" y="2164275"/>
            <a:ext cx="9146808" cy="646331"/>
          </a:xfrm>
          <a:prstGeom prst="rect">
            <a:avLst/>
          </a:prstGeom>
        </p:spPr>
        <p:txBody>
          <a:bodyPr wrap="square">
            <a:spAutoFit/>
          </a:bodyPr>
          <a:lstStyle/>
          <a:p>
            <a:pPr algn="ctr"/>
            <a:r>
              <a:rPr lang="es-ES" b="1" dirty="0" smtClean="0">
                <a:solidFill>
                  <a:schemeClr val="tx1">
                    <a:lumMod val="75000"/>
                    <a:lumOff val="25000"/>
                  </a:schemeClr>
                </a:solidFill>
                <a:latin typeface="Arial"/>
                <a:cs typeface="Times New Roman" panose="02020603050405020304" pitchFamily="18" charset="0"/>
              </a:rPr>
              <a:t>DEPARTAMENTO DE ELÉCTRICA, ELECTRÓNICA Y TELECOMUNICACIONES </a:t>
            </a:r>
            <a:endParaRPr lang="es-ES" sz="2400" b="1" dirty="0">
              <a:solidFill>
                <a:schemeClr val="tx1">
                  <a:lumMod val="75000"/>
                  <a:lumOff val="25000"/>
                </a:schemeClr>
              </a:solidFill>
              <a:latin typeface="Arial"/>
              <a:cs typeface="Times New Roman" panose="02020603050405020304" pitchFamily="18" charset="0"/>
            </a:endParaRPr>
          </a:p>
          <a:p>
            <a:pPr algn="ctr"/>
            <a:r>
              <a:rPr lang="es-ES" b="1" dirty="0" smtClean="0">
                <a:solidFill>
                  <a:schemeClr val="tx1">
                    <a:lumMod val="75000"/>
                    <a:lumOff val="25000"/>
                  </a:schemeClr>
                </a:solidFill>
                <a:latin typeface="Arial"/>
                <a:cs typeface="Times New Roman" panose="02020603050405020304" pitchFamily="18" charset="0"/>
              </a:rPr>
              <a:t>CARRERA DE INGENIERÍA EN ELECTRÓNICA, AUTOMATIZACIÓN Y CONTROL</a:t>
            </a:r>
            <a:endParaRPr lang="en-US" b="1" dirty="0">
              <a:solidFill>
                <a:schemeClr val="tx1">
                  <a:lumMod val="75000"/>
                  <a:lumOff val="25000"/>
                </a:schemeClr>
              </a:solidFill>
              <a:latin typeface="Arial"/>
              <a:cs typeface="Times New Roman" panose="02020603050405020304" pitchFamily="18" charset="0"/>
            </a:endParaRPr>
          </a:p>
        </p:txBody>
      </p:sp>
      <p:cxnSp>
        <p:nvCxnSpPr>
          <p:cNvPr id="4" name="Straight Connector 3"/>
          <p:cNvCxnSpPr/>
          <p:nvPr/>
        </p:nvCxnSpPr>
        <p:spPr bwMode="auto">
          <a:xfrm>
            <a:off x="1071994" y="4399304"/>
            <a:ext cx="10177131" cy="0"/>
          </a:xfrm>
          <a:prstGeom prst="line">
            <a:avLst/>
          </a:prstGeom>
          <a:solidFill>
            <a:srgbClr val="FFFFFF"/>
          </a:solidFill>
          <a:ln w="28575" cap="flat" cmpd="sng" algn="ctr">
            <a:solidFill>
              <a:schemeClr val="tx1">
                <a:lumMod val="50000"/>
                <a:lumOff val="50000"/>
              </a:schemeClr>
            </a:solidFill>
            <a:prstDash val="solid"/>
            <a:round/>
            <a:headEnd type="none" w="med" len="med"/>
            <a:tailEnd type="none" w="med" len="med"/>
          </a:ln>
          <a:effectLst/>
        </p:spPr>
      </p:cxnSp>
      <p:pic>
        <p:nvPicPr>
          <p:cNvPr id="1026"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2926453" y="323063"/>
            <a:ext cx="6227903" cy="1509438"/>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p:cNvSpPr>
            <a:spLocks/>
          </p:cNvSpPr>
          <p:nvPr/>
        </p:nvSpPr>
        <p:spPr bwMode="auto">
          <a:xfrm>
            <a:off x="3688273" y="6092336"/>
            <a:ext cx="4704264" cy="576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es-ES" sz="1867"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endParaRPr>
          </a:p>
          <a:p>
            <a:pPr algn="ctr"/>
            <a:r>
              <a:rPr lang="es-ES" sz="1867" b="1" dirty="0" err="1" smtClean="0">
                <a:solidFill>
                  <a:schemeClr val="tx1">
                    <a:lumMod val="75000"/>
                    <a:lumOff val="25000"/>
                  </a:schemeClr>
                </a:solidFill>
                <a:latin typeface="Arial" panose="020B0604020202020204" pitchFamily="34" charset="0"/>
                <a:ea typeface="Tahoma" panose="020B0604030504040204" pitchFamily="34" charset="0"/>
                <a:cs typeface="Arial" panose="020B0604020202020204" pitchFamily="34" charset="0"/>
              </a:rPr>
              <a:t>Sangolquí</a:t>
            </a:r>
            <a:endParaRPr lang="es-ES" sz="1867" b="1" dirty="0" smtClean="0">
              <a:solidFill>
                <a:schemeClr val="tx1">
                  <a:lumMod val="75000"/>
                  <a:lumOff val="25000"/>
                </a:schemeClr>
              </a:solidFill>
              <a:latin typeface="Arial" panose="020B0604020202020204" pitchFamily="34" charset="0"/>
              <a:ea typeface="Tahoma" panose="020B0604030504040204" pitchFamily="34" charset="0"/>
              <a:cs typeface="Arial" panose="020B0604020202020204" pitchFamily="34" charset="0"/>
            </a:endParaRPr>
          </a:p>
          <a:p>
            <a:pPr algn="ctr"/>
            <a:r>
              <a:rPr lang="es-ES" sz="1867" b="1" dirty="0" smtClean="0">
                <a:solidFill>
                  <a:schemeClr val="tx1">
                    <a:lumMod val="75000"/>
                    <a:lumOff val="25000"/>
                  </a:schemeClr>
                </a:solidFill>
                <a:latin typeface="Arial" panose="020B0604020202020204" pitchFamily="34" charset="0"/>
                <a:ea typeface="Tahoma" panose="020B0604030504040204" pitchFamily="34" charset="0"/>
                <a:cs typeface="Arial" panose="020B0604020202020204" pitchFamily="34" charset="0"/>
              </a:rPr>
              <a:t>2018</a:t>
            </a:r>
            <a:endParaRPr lang="es-ES" sz="1867" b="1" dirty="0">
              <a:solidFill>
                <a:schemeClr val="tx1">
                  <a:lumMod val="75000"/>
                  <a:lumOff val="25000"/>
                </a:schemeClr>
              </a:solidFill>
              <a:latin typeface="Arial" panose="020B0604020202020204" pitchFamily="34" charset="0"/>
              <a:ea typeface="Tahoma" panose="020B0604030504040204" pitchFamily="34" charset="0"/>
              <a:cs typeface="Arial" panose="020B0604020202020204" pitchFamily="34" charset="0"/>
            </a:endParaRPr>
          </a:p>
          <a:p>
            <a:pPr algn="ctr"/>
            <a:endParaRPr lang="es-ES" sz="2667" dirty="0">
              <a:solidFill>
                <a:schemeClr val="tx1">
                  <a:lumMod val="75000"/>
                  <a:lumOff val="25000"/>
                </a:schemeClr>
              </a:solidFill>
              <a:latin typeface="Helvetica Light" charset="0"/>
              <a:ea typeface="Helvetica Light" charset="0"/>
              <a:cs typeface="Helvetica Light" charset="0"/>
            </a:endParaRPr>
          </a:p>
        </p:txBody>
      </p:sp>
      <p:sp>
        <p:nvSpPr>
          <p:cNvPr id="5" name="Marcador de número de diapositiva 4"/>
          <p:cNvSpPr>
            <a:spLocks noGrp="1"/>
          </p:cNvSpPr>
          <p:nvPr>
            <p:ph type="sldNum" sz="quarter" idx="12"/>
          </p:nvPr>
        </p:nvSpPr>
        <p:spPr/>
        <p:txBody>
          <a:bodyPr/>
          <a:lstStyle/>
          <a:p>
            <a:pPr>
              <a:defRPr/>
            </a:pPr>
            <a:fld id="{167F7B47-9D3E-2748-9CA4-B6C213F26F84}" type="slidenum">
              <a:rPr lang="es-ES" smtClean="0">
                <a:solidFill>
                  <a:schemeClr val="bg1"/>
                </a:solidFill>
              </a:rPr>
              <a:pPr>
                <a:defRPr/>
              </a:pPr>
              <a:t>1</a:t>
            </a:fld>
            <a:endParaRPr lang="es-ES" sz="1600" dirty="0">
              <a:solidFill>
                <a:schemeClr val="bg1"/>
              </a:solidFill>
            </a:endParaRPr>
          </a:p>
        </p:txBody>
      </p:sp>
      <p:pic>
        <p:nvPicPr>
          <p:cNvPr id="9" name="Picture 2" descr="Resultado de imagen para ELECTRONICA CONTROL ESPE">
            <a:extLst>
              <a:ext uri="{FF2B5EF4-FFF2-40B4-BE49-F238E27FC236}">
                <a16:creationId xmlns:a16="http://schemas.microsoft.com/office/drawing/2014/main" xmlns="" id="{9A272134-3245-43A7-8FCA-B26D26F3EE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6044" y="1667538"/>
            <a:ext cx="1441081" cy="1441081"/>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2"/>
          <p:cNvSpPr>
            <a:spLocks/>
          </p:cNvSpPr>
          <p:nvPr/>
        </p:nvSpPr>
        <p:spPr bwMode="auto">
          <a:xfrm>
            <a:off x="2168060" y="4588862"/>
            <a:ext cx="7744691" cy="7483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es-EC" b="1" dirty="0" smtClean="0">
                <a:solidFill>
                  <a:schemeClr val="tx1">
                    <a:lumMod val="75000"/>
                    <a:lumOff val="25000"/>
                  </a:schemeClr>
                </a:solidFill>
                <a:latin typeface="Arial"/>
                <a:ea typeface="Helvetica Light" charset="0"/>
                <a:cs typeface="Times New Roman" panose="02020603050405020304" pitchFamily="18" charset="0"/>
              </a:rPr>
              <a:t>AUTOR</a:t>
            </a:r>
            <a:r>
              <a:rPr lang="es-EC" b="1" dirty="0" smtClean="0">
                <a:solidFill>
                  <a:schemeClr val="tx1">
                    <a:lumMod val="75000"/>
                    <a:lumOff val="25000"/>
                  </a:schemeClr>
                </a:solidFill>
                <a:latin typeface="Arial"/>
                <a:ea typeface="Helvetica Light" charset="0"/>
                <a:cs typeface="Times New Roman" panose="02020603050405020304" pitchFamily="18" charset="0"/>
              </a:rPr>
              <a:t>:</a:t>
            </a:r>
          </a:p>
          <a:p>
            <a:pPr algn="ctr"/>
            <a:r>
              <a:rPr lang="es-EC" b="1" dirty="0">
                <a:solidFill>
                  <a:schemeClr val="tx1">
                    <a:lumMod val="75000"/>
                    <a:lumOff val="25000"/>
                  </a:schemeClr>
                </a:solidFill>
                <a:latin typeface="Arial"/>
                <a:ea typeface="Helvetica Light" charset="0"/>
                <a:cs typeface="Times New Roman" panose="02020603050405020304" pitchFamily="18" charset="0"/>
              </a:rPr>
              <a:t>RODRÍGUEZ COELLO, GUILLERMO ANTONIO</a:t>
            </a:r>
            <a:endParaRPr lang="es-ES" sz="2667" dirty="0">
              <a:solidFill>
                <a:schemeClr val="tx1">
                  <a:lumMod val="75000"/>
                  <a:lumOff val="25000"/>
                </a:schemeClr>
              </a:solidFill>
              <a:latin typeface="Arial"/>
              <a:ea typeface="Helvetica Light" charset="0"/>
              <a:cs typeface="Helvetica Light" charset="0"/>
            </a:endParaRPr>
          </a:p>
        </p:txBody>
      </p:sp>
      <p:sp>
        <p:nvSpPr>
          <p:cNvPr id="12" name="AutoShape 2"/>
          <p:cNvSpPr>
            <a:spLocks/>
          </p:cNvSpPr>
          <p:nvPr/>
        </p:nvSpPr>
        <p:spPr bwMode="auto">
          <a:xfrm>
            <a:off x="2168060" y="5492246"/>
            <a:ext cx="7744691" cy="3951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es-ES" sz="2800" dirty="0">
              <a:solidFill>
                <a:schemeClr val="tx1">
                  <a:lumMod val="75000"/>
                  <a:lumOff val="25000"/>
                </a:schemeClr>
              </a:solidFill>
              <a:latin typeface="Arial"/>
              <a:ea typeface="Helvetica Light" charset="0"/>
              <a:cs typeface="Times New Roman" panose="02020603050405020304" pitchFamily="18" charset="0"/>
            </a:endParaRPr>
          </a:p>
          <a:p>
            <a:pPr algn="ctr"/>
            <a:r>
              <a:rPr lang="es-EC" b="1" dirty="0" smtClean="0">
                <a:solidFill>
                  <a:schemeClr val="tx1">
                    <a:lumMod val="75000"/>
                    <a:lumOff val="25000"/>
                  </a:schemeClr>
                </a:solidFill>
                <a:latin typeface="Arial"/>
                <a:ea typeface="Helvetica Light" charset="0"/>
                <a:cs typeface="Times New Roman" panose="02020603050405020304" pitchFamily="18" charset="0"/>
              </a:rPr>
              <a:t>DIRECTOR: DR. AGUILAR CASTILLO, WILBERT </a:t>
            </a:r>
            <a:r>
              <a:rPr lang="es-EC" b="1" dirty="0" smtClean="0">
                <a:solidFill>
                  <a:schemeClr val="tx1">
                    <a:lumMod val="75000"/>
                    <a:lumOff val="25000"/>
                  </a:schemeClr>
                </a:solidFill>
                <a:latin typeface="Arial"/>
                <a:ea typeface="Helvetica Light" charset="0"/>
                <a:cs typeface="Times New Roman" panose="02020603050405020304" pitchFamily="18" charset="0"/>
              </a:rPr>
              <a:t>GEOVANNY</a:t>
            </a:r>
            <a:endParaRPr lang="es-ES" sz="2800" dirty="0">
              <a:solidFill>
                <a:schemeClr val="tx1">
                  <a:lumMod val="75000"/>
                  <a:lumOff val="25000"/>
                </a:schemeClr>
              </a:solidFill>
              <a:latin typeface="Arial"/>
              <a:ea typeface="Helvetica Light" charset="0"/>
              <a:cs typeface="Times New Roman" panose="02020603050405020304" pitchFamily="18" charset="0"/>
            </a:endParaRPr>
          </a:p>
          <a:p>
            <a:pPr algn="ctr"/>
            <a:endParaRPr lang="es-ES" sz="2667" dirty="0">
              <a:solidFill>
                <a:schemeClr val="tx1">
                  <a:lumMod val="75000"/>
                  <a:lumOff val="25000"/>
                </a:schemeClr>
              </a:solidFill>
              <a:latin typeface="Arial"/>
              <a:ea typeface="Helvetica Light" charset="0"/>
              <a:cs typeface="Helvetica Light" charset="0"/>
            </a:endParaRPr>
          </a:p>
        </p:txBody>
      </p:sp>
    </p:spTree>
    <p:extLst>
      <p:ext uri="{BB962C8B-B14F-4D97-AF65-F5344CB8AC3E}">
        <p14:creationId xmlns:p14="http://schemas.microsoft.com/office/powerpoint/2010/main" val="1581237005"/>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9570575" cy="480053"/>
          </a:xfrm>
          <a:prstGeom prst="rect">
            <a:avLst/>
          </a:prstGeom>
          <a:solidFill>
            <a:schemeClr val="accent1">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Cámara</a:t>
            </a:r>
            <a:endParaRPr lang="es-EC" sz="3200" b="1" dirty="0">
              <a:solidFill>
                <a:schemeClr val="bg1"/>
              </a:solidFill>
              <a:latin typeface="Calibri" panose="020F0502020204030204" pitchFamily="34" charset="0"/>
            </a:endParaRP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10</a:t>
            </a:fld>
            <a:endParaRPr lang="es-ES" sz="1600">
              <a:solidFill>
                <a:srgbClr val="888888"/>
              </a:solidFill>
            </a:endParaRPr>
          </a:p>
        </p:txBody>
      </p:sp>
      <p:sp>
        <p:nvSpPr>
          <p:cNvPr id="28" name="18 Rectángulo"/>
          <p:cNvSpPr/>
          <p:nvPr/>
        </p:nvSpPr>
        <p:spPr bwMode="auto">
          <a:xfrm>
            <a:off x="5026284" y="1239811"/>
            <a:ext cx="2047285" cy="572496"/>
          </a:xfrm>
          <a:prstGeom prst="rect">
            <a:avLst/>
          </a:prstGeom>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0959" tIns="60959" rIns="60959" bIns="60959" numCol="1" rtlCol="0" anchor="ctr" anchorCtr="0" compatLnSpc="1"/>
          <a:lstStyle/>
          <a:p>
            <a:pPr lvl="0" algn="ctr"/>
            <a:r>
              <a:rPr lang="es-EC" sz="2000" b="1" dirty="0" smtClean="0"/>
              <a:t>Modelo </a:t>
            </a:r>
            <a:r>
              <a:rPr lang="es-EC" sz="2000" b="1" dirty="0" err="1" smtClean="0"/>
              <a:t>Pinhole</a:t>
            </a:r>
            <a:endParaRPr lang="es-EC" sz="2000" b="1" dirty="0"/>
          </a:p>
        </p:txBody>
      </p:sp>
      <p:sp>
        <p:nvSpPr>
          <p:cNvPr id="29" name="CuadroTexto 20"/>
          <p:cNvSpPr txBox="1"/>
          <p:nvPr/>
        </p:nvSpPr>
        <p:spPr>
          <a:xfrm>
            <a:off x="2600291" y="2125050"/>
            <a:ext cx="2181619" cy="338554"/>
          </a:xfrm>
          <a:prstGeom prst="rect">
            <a:avLst/>
          </a:prstGeom>
          <a:noFill/>
          <a:ln w="38100">
            <a:solidFill>
              <a:schemeClr val="bg2">
                <a:lumMod val="25000"/>
              </a:schemeClr>
            </a:solidFill>
          </a:ln>
        </p:spPr>
        <p:txBody>
          <a:bodyPr wrap="square" rtlCol="0">
            <a:spAutoFit/>
          </a:bodyPr>
          <a:lstStyle/>
          <a:p>
            <a:pPr algn="ctr"/>
            <a:r>
              <a:rPr lang="es-EC" sz="1600" dirty="0" smtClean="0"/>
              <a:t>Cámara </a:t>
            </a:r>
            <a:r>
              <a:rPr lang="es-EC" sz="1600" dirty="0" err="1" smtClean="0"/>
              <a:t>pinhole</a:t>
            </a:r>
            <a:endParaRPr lang="es-EC" sz="1600" dirty="0"/>
          </a:p>
        </p:txBody>
      </p:sp>
      <p:pic>
        <p:nvPicPr>
          <p:cNvPr id="11" name="10 Imagen" descr="Z:\home\Guillo\Pictures\img_tesis\pinhole.png"/>
          <p:cNvPicPr/>
          <p:nvPr/>
        </p:nvPicPr>
        <p:blipFill rotWithShape="1">
          <a:blip r:embed="rId3" cstate="print">
            <a:extLst>
              <a:ext uri="{28A0092B-C50C-407E-A947-70E740481C1C}">
                <a14:useLocalDpi xmlns:a14="http://schemas.microsoft.com/office/drawing/2010/main" val="0"/>
              </a:ext>
            </a:extLst>
          </a:blip>
          <a:srcRect l="23505" t="25383" r="4257" b="9847"/>
          <a:stretch/>
        </p:blipFill>
        <p:spPr bwMode="auto">
          <a:xfrm>
            <a:off x="988909" y="2604768"/>
            <a:ext cx="5647690" cy="2847975"/>
          </a:xfrm>
          <a:prstGeom prst="rect">
            <a:avLst/>
          </a:prstGeom>
          <a:noFill/>
          <a:ln>
            <a:noFill/>
          </a:ln>
          <a:extLst>
            <a:ext uri="{53640926-AAD7-44D8-BBD7-CCE9431645EC}">
              <a14:shadowObscured xmlns:a14="http://schemas.microsoft.com/office/drawing/2010/main"/>
            </a:ext>
          </a:extLst>
        </p:spPr>
      </p:pic>
      <p:sp>
        <p:nvSpPr>
          <p:cNvPr id="13" name="18 Rectángulo"/>
          <p:cNvSpPr/>
          <p:nvPr/>
        </p:nvSpPr>
        <p:spPr bwMode="auto">
          <a:xfrm>
            <a:off x="7402869" y="2626188"/>
            <a:ext cx="3335261" cy="2601268"/>
          </a:xfrm>
          <a:prstGeom prst="rect">
            <a:avLst/>
          </a:prstGeom>
          <a:ln w="28575">
            <a:solidFill>
              <a:schemeClr val="accent6">
                <a:lumMod val="7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0959" tIns="60959" rIns="60959" bIns="60959" numCol="1" rtlCol="0" anchor="ctr" anchorCtr="0" compatLnSpc="1"/>
          <a:lstStyle/>
          <a:p>
            <a:pPr marL="342900" lvl="0" indent="-342900">
              <a:buFont typeface="Arial"/>
              <a:buChar char="•"/>
            </a:pPr>
            <a:r>
              <a:rPr lang="es-EC" sz="2000" b="1" dirty="0" smtClean="0"/>
              <a:t>Modelo popular</a:t>
            </a:r>
          </a:p>
          <a:p>
            <a:pPr marL="342900" lvl="0" indent="-342900">
              <a:buFont typeface="Arial"/>
              <a:buChar char="•"/>
            </a:pPr>
            <a:r>
              <a:rPr lang="es-EC" sz="2000" b="1" dirty="0" smtClean="0"/>
              <a:t>Complejidad baja</a:t>
            </a:r>
          </a:p>
          <a:p>
            <a:pPr marL="342900" lvl="0" indent="-342900">
              <a:buFont typeface="Arial"/>
              <a:buChar char="•"/>
            </a:pPr>
            <a:r>
              <a:rPr lang="es-EC" sz="2000" b="1" dirty="0" smtClean="0"/>
              <a:t>Excelentes resultados</a:t>
            </a:r>
          </a:p>
          <a:p>
            <a:pPr marL="342900" lvl="0" indent="-342900">
              <a:buFont typeface="Arial"/>
              <a:buChar char="•"/>
            </a:pPr>
            <a:r>
              <a:rPr lang="es-EC" sz="2000" b="1" dirty="0" smtClean="0"/>
              <a:t>Se puede medir el error con facilidad</a:t>
            </a:r>
          </a:p>
        </p:txBody>
      </p:sp>
      <p:sp>
        <p:nvSpPr>
          <p:cNvPr id="14" name="Rectángulo 7"/>
          <p:cNvSpPr/>
          <p:nvPr/>
        </p:nvSpPr>
        <p:spPr>
          <a:xfrm>
            <a:off x="2036598" y="5452743"/>
            <a:ext cx="3371629" cy="307777"/>
          </a:xfrm>
          <a:prstGeom prst="rect">
            <a:avLst/>
          </a:prstGeom>
        </p:spPr>
        <p:txBody>
          <a:bodyPr wrap="none">
            <a:spAutoFit/>
          </a:bodyPr>
          <a:lstStyle/>
          <a:p>
            <a:pPr algn="ctr">
              <a:spcAft>
                <a:spcPts val="80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Fuente:</a:t>
            </a:r>
            <a:r>
              <a:rPr lang="es-EC" sz="1400" dirty="0">
                <a:latin typeface="Times New Roman" panose="02020603050405020304" pitchFamily="18" charset="0"/>
                <a:ea typeface="Calibri" panose="020F0502020204030204" pitchFamily="34" charset="0"/>
                <a:cs typeface="Times New Roman" panose="02020603050405020304" pitchFamily="18" charset="0"/>
              </a:rPr>
              <a:t>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(Tesis Guillermo Rodríguez, 2018)</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245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9570575" cy="480053"/>
          </a:xfrm>
          <a:prstGeom prst="rect">
            <a:avLst/>
          </a:prstGeom>
          <a:solidFill>
            <a:schemeClr val="accent1">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Cámara</a:t>
            </a:r>
            <a:endParaRPr lang="es-EC" sz="3200" b="1" dirty="0">
              <a:solidFill>
                <a:schemeClr val="bg1"/>
              </a:solidFill>
              <a:latin typeface="Calibri" panose="020F0502020204030204" pitchFamily="34" charset="0"/>
            </a:endParaRP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11</a:t>
            </a:fld>
            <a:endParaRPr lang="es-ES" sz="1600">
              <a:solidFill>
                <a:srgbClr val="888888"/>
              </a:solidFill>
            </a:endParaRPr>
          </a:p>
        </p:txBody>
      </p:sp>
      <p:sp>
        <p:nvSpPr>
          <p:cNvPr id="29" name="CuadroTexto 20"/>
          <p:cNvSpPr txBox="1"/>
          <p:nvPr/>
        </p:nvSpPr>
        <p:spPr>
          <a:xfrm>
            <a:off x="3206539" y="1441349"/>
            <a:ext cx="2766993" cy="338554"/>
          </a:xfrm>
          <a:prstGeom prst="rect">
            <a:avLst/>
          </a:prstGeom>
          <a:noFill/>
          <a:ln w="38100">
            <a:solidFill>
              <a:schemeClr val="bg2">
                <a:lumMod val="25000"/>
              </a:schemeClr>
            </a:solidFill>
          </a:ln>
        </p:spPr>
        <p:txBody>
          <a:bodyPr wrap="square" rtlCol="0">
            <a:spAutoFit/>
          </a:bodyPr>
          <a:lstStyle/>
          <a:p>
            <a:pPr algn="ctr"/>
            <a:r>
              <a:rPr lang="es-EC" sz="1600" dirty="0" smtClean="0"/>
              <a:t>Proyección de un objeto en 3D</a:t>
            </a:r>
            <a:endParaRPr lang="es-EC" sz="1600" dirty="0"/>
          </a:p>
        </p:txBody>
      </p:sp>
      <p:sp>
        <p:nvSpPr>
          <p:cNvPr id="14" name="Rectángulo 7"/>
          <p:cNvSpPr/>
          <p:nvPr/>
        </p:nvSpPr>
        <p:spPr>
          <a:xfrm>
            <a:off x="2904222" y="5801693"/>
            <a:ext cx="3371629" cy="307777"/>
          </a:xfrm>
          <a:prstGeom prst="rect">
            <a:avLst/>
          </a:prstGeom>
        </p:spPr>
        <p:txBody>
          <a:bodyPr wrap="none">
            <a:spAutoFit/>
          </a:bodyPr>
          <a:lstStyle/>
          <a:p>
            <a:pPr algn="ctr">
              <a:spcAft>
                <a:spcPts val="80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Fuente:</a:t>
            </a:r>
            <a:r>
              <a:rPr lang="es-EC" sz="1400" dirty="0">
                <a:latin typeface="Times New Roman" panose="02020603050405020304" pitchFamily="18" charset="0"/>
                <a:ea typeface="Calibri" panose="020F0502020204030204" pitchFamily="34" charset="0"/>
                <a:cs typeface="Times New Roman" panose="02020603050405020304" pitchFamily="18" charset="0"/>
              </a:rPr>
              <a:t>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(Tesis Guillermo Rodríguez, 2018)</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9 Imagen" descr="Z:\home\Guillo\Pictures\img_tesis\proycamara.png"/>
          <p:cNvPicPr/>
          <p:nvPr/>
        </p:nvPicPr>
        <p:blipFill rotWithShape="1">
          <a:blip r:embed="rId3" cstate="print">
            <a:extLst>
              <a:ext uri="{28A0092B-C50C-407E-A947-70E740481C1C}">
                <a14:useLocalDpi xmlns:a14="http://schemas.microsoft.com/office/drawing/2010/main" val="0"/>
              </a:ext>
            </a:extLst>
          </a:blip>
          <a:srcRect l="26975" t="28355" r="12074" b="11762"/>
          <a:stretch/>
        </p:blipFill>
        <p:spPr bwMode="auto">
          <a:xfrm>
            <a:off x="1072046" y="1909719"/>
            <a:ext cx="6550652" cy="3819441"/>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mc:Choice xmlns:a14="http://schemas.microsoft.com/office/drawing/2010/main" Requires="a14">
          <p:sp>
            <p:nvSpPr>
              <p:cNvPr id="2" name="1 Rectángulo"/>
              <p:cNvSpPr/>
              <p:nvPr/>
            </p:nvSpPr>
            <p:spPr>
              <a:xfrm>
                <a:off x="9071946" y="2996385"/>
                <a:ext cx="1027845" cy="609077"/>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i="1"/>
                        <m:t>𝑥</m:t>
                      </m:r>
                      <m:r>
                        <a:rPr lang="es-EC" i="1"/>
                        <m:t>= </m:t>
                      </m:r>
                      <m:r>
                        <a:rPr lang="es-EC" i="1"/>
                        <m:t>𝑓</m:t>
                      </m:r>
                      <m:f>
                        <m:fPr>
                          <m:ctrlPr>
                            <a:rPr lang="en-US" i="1"/>
                          </m:ctrlPr>
                        </m:fPr>
                        <m:num>
                          <m:r>
                            <a:rPr lang="es-EC" i="1"/>
                            <m:t>𝑋</m:t>
                          </m:r>
                        </m:num>
                        <m:den>
                          <m:r>
                            <a:rPr lang="es-EC" i="1"/>
                            <m:t>𝑍</m:t>
                          </m:r>
                        </m:den>
                      </m:f>
                    </m:oMath>
                  </m:oMathPara>
                </a14:m>
                <a:endParaRPr lang="en-US" dirty="0"/>
              </a:p>
            </p:txBody>
          </p:sp>
        </mc:Choice>
        <mc:Fallback>
          <p:sp>
            <p:nvSpPr>
              <p:cNvPr id="2" name="1 Rectángulo"/>
              <p:cNvSpPr>
                <a:spLocks noRot="1" noChangeAspect="1" noMove="1" noResize="1" noEditPoints="1" noAdjustHandles="1" noChangeArrowheads="1" noChangeShapeType="1" noTextEdit="1"/>
              </p:cNvSpPr>
              <p:nvPr/>
            </p:nvSpPr>
            <p:spPr>
              <a:xfrm>
                <a:off x="9071946" y="2996385"/>
                <a:ext cx="1027845" cy="609077"/>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3 Rectángulo"/>
              <p:cNvSpPr/>
              <p:nvPr/>
            </p:nvSpPr>
            <p:spPr>
              <a:xfrm>
                <a:off x="9071946" y="4088277"/>
                <a:ext cx="1015021" cy="56483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i="1"/>
                        <m:t>𝑥</m:t>
                      </m:r>
                      <m:r>
                        <a:rPr lang="es-EC" i="1"/>
                        <m:t>= </m:t>
                      </m:r>
                      <m:r>
                        <a:rPr lang="es-EC" i="1"/>
                        <m:t>𝑓</m:t>
                      </m:r>
                      <m:f>
                        <m:fPr>
                          <m:ctrlPr>
                            <a:rPr lang="en-US" i="1"/>
                          </m:ctrlPr>
                        </m:fPr>
                        <m:num>
                          <m:r>
                            <a:rPr lang="es-EC" i="1"/>
                            <m:t>𝑦</m:t>
                          </m:r>
                        </m:num>
                        <m:den>
                          <m:r>
                            <a:rPr lang="es-EC" i="1"/>
                            <m:t>𝑍</m:t>
                          </m:r>
                        </m:den>
                      </m:f>
                    </m:oMath>
                  </m:oMathPara>
                </a14:m>
                <a:endParaRPr lang="en-US" dirty="0"/>
              </a:p>
            </p:txBody>
          </p:sp>
        </mc:Choice>
        <mc:Fallback>
          <p:sp>
            <p:nvSpPr>
              <p:cNvPr id="4" name="3 Rectángulo"/>
              <p:cNvSpPr>
                <a:spLocks noRot="1" noChangeAspect="1" noMove="1" noResize="1" noEditPoints="1" noAdjustHandles="1" noChangeArrowheads="1" noChangeShapeType="1" noTextEdit="1"/>
              </p:cNvSpPr>
              <p:nvPr/>
            </p:nvSpPr>
            <p:spPr>
              <a:xfrm>
                <a:off x="9071946" y="4088277"/>
                <a:ext cx="1015021" cy="564835"/>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621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9570575" cy="480053"/>
          </a:xfrm>
          <a:prstGeom prst="rect">
            <a:avLst/>
          </a:prstGeom>
          <a:solidFill>
            <a:schemeClr val="accent1">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Cámara</a:t>
            </a:r>
            <a:endParaRPr lang="es-EC" sz="3200" b="1" dirty="0">
              <a:solidFill>
                <a:schemeClr val="bg1"/>
              </a:solidFill>
              <a:latin typeface="Calibri" panose="020F0502020204030204" pitchFamily="34" charset="0"/>
            </a:endParaRP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12</a:t>
            </a:fld>
            <a:endParaRPr lang="es-ES" sz="1600">
              <a:solidFill>
                <a:srgbClr val="888888"/>
              </a:solidFill>
            </a:endParaRPr>
          </a:p>
        </p:txBody>
      </p:sp>
      <mc:AlternateContent xmlns:mc="http://schemas.openxmlformats.org/markup-compatibility/2006">
        <mc:Choice xmlns:a14="http://schemas.microsoft.com/office/drawing/2010/main" Requires="a14">
          <p:sp>
            <p:nvSpPr>
              <p:cNvPr id="5" name="4 Rectángulo"/>
              <p:cNvSpPr/>
              <p:nvPr/>
            </p:nvSpPr>
            <p:spPr>
              <a:xfrm>
                <a:off x="6825001" y="1847654"/>
                <a:ext cx="1625638" cy="609077"/>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i="1"/>
                        <m:t>𝑥</m:t>
                      </m:r>
                      <m:r>
                        <a:rPr lang="es-EC" i="1"/>
                        <m:t>= </m:t>
                      </m:r>
                      <m:sSub>
                        <m:sSubPr>
                          <m:ctrlPr>
                            <a:rPr lang="en-US" i="1"/>
                          </m:ctrlPr>
                        </m:sSubPr>
                        <m:e>
                          <m:r>
                            <a:rPr lang="es-EC" i="1"/>
                            <m:t>𝑓</m:t>
                          </m:r>
                        </m:e>
                        <m:sub>
                          <m:r>
                            <a:rPr lang="es-EC" i="1"/>
                            <m:t>𝑥</m:t>
                          </m:r>
                        </m:sub>
                      </m:sSub>
                      <m:f>
                        <m:fPr>
                          <m:ctrlPr>
                            <a:rPr lang="en-US" i="1"/>
                          </m:ctrlPr>
                        </m:fPr>
                        <m:num>
                          <m:r>
                            <a:rPr lang="es-EC" i="1"/>
                            <m:t>𝑋</m:t>
                          </m:r>
                        </m:num>
                        <m:den>
                          <m:r>
                            <a:rPr lang="es-EC" i="1"/>
                            <m:t>𝑍</m:t>
                          </m:r>
                        </m:den>
                      </m:f>
                      <m:r>
                        <a:rPr lang="es-EC" i="1"/>
                        <m:t>+</m:t>
                      </m:r>
                      <m:sSub>
                        <m:sSubPr>
                          <m:ctrlPr>
                            <a:rPr lang="en-US" i="1"/>
                          </m:ctrlPr>
                        </m:sSubPr>
                        <m:e>
                          <m:r>
                            <a:rPr lang="es-EC" i="1"/>
                            <m:t>𝑜</m:t>
                          </m:r>
                        </m:e>
                        <m:sub>
                          <m:r>
                            <a:rPr lang="es-EC" i="1"/>
                            <m:t>𝑥</m:t>
                          </m:r>
                        </m:sub>
                      </m:sSub>
                    </m:oMath>
                  </m:oMathPara>
                </a14:m>
                <a:endParaRPr lang="en-US" dirty="0"/>
              </a:p>
            </p:txBody>
          </p:sp>
        </mc:Choice>
        <mc:Fallback>
          <p:sp>
            <p:nvSpPr>
              <p:cNvPr id="5" name="4 Rectángulo"/>
              <p:cNvSpPr>
                <a:spLocks noRot="1" noChangeAspect="1" noMove="1" noResize="1" noEditPoints="1" noAdjustHandles="1" noChangeArrowheads="1" noChangeShapeType="1" noTextEdit="1"/>
              </p:cNvSpPr>
              <p:nvPr/>
            </p:nvSpPr>
            <p:spPr>
              <a:xfrm>
                <a:off x="6825001" y="1847654"/>
                <a:ext cx="1625638" cy="609077"/>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5 Rectángulo"/>
              <p:cNvSpPr/>
              <p:nvPr/>
            </p:nvSpPr>
            <p:spPr>
              <a:xfrm>
                <a:off x="8782555" y="1847654"/>
                <a:ext cx="1632050" cy="609077"/>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i="1"/>
                        <m:t>𝑦</m:t>
                      </m:r>
                      <m:r>
                        <a:rPr lang="es-EC" i="1"/>
                        <m:t>= </m:t>
                      </m:r>
                      <m:sSub>
                        <m:sSubPr>
                          <m:ctrlPr>
                            <a:rPr lang="en-US" i="1"/>
                          </m:ctrlPr>
                        </m:sSubPr>
                        <m:e>
                          <m:r>
                            <a:rPr lang="es-EC" i="1"/>
                            <m:t>𝑓</m:t>
                          </m:r>
                        </m:e>
                        <m:sub>
                          <m:r>
                            <a:rPr lang="es-EC" i="1"/>
                            <m:t>𝑦</m:t>
                          </m:r>
                        </m:sub>
                      </m:sSub>
                      <m:f>
                        <m:fPr>
                          <m:ctrlPr>
                            <a:rPr lang="en-US" i="1"/>
                          </m:ctrlPr>
                        </m:fPr>
                        <m:num>
                          <m:r>
                            <a:rPr lang="es-EC" i="1"/>
                            <m:t>𝑌</m:t>
                          </m:r>
                        </m:num>
                        <m:den>
                          <m:r>
                            <a:rPr lang="es-EC" i="1"/>
                            <m:t>𝑍</m:t>
                          </m:r>
                        </m:den>
                      </m:f>
                      <m:r>
                        <a:rPr lang="es-EC" i="1"/>
                        <m:t>+</m:t>
                      </m:r>
                      <m:sSub>
                        <m:sSubPr>
                          <m:ctrlPr>
                            <a:rPr lang="en-US" i="1"/>
                          </m:ctrlPr>
                        </m:sSubPr>
                        <m:e>
                          <m:r>
                            <a:rPr lang="es-EC" i="1"/>
                            <m:t>𝑜</m:t>
                          </m:r>
                        </m:e>
                        <m:sub>
                          <m:r>
                            <a:rPr lang="es-EC" i="1"/>
                            <m:t>𝑦</m:t>
                          </m:r>
                        </m:sub>
                      </m:sSub>
                    </m:oMath>
                  </m:oMathPara>
                </a14:m>
                <a:endParaRPr lang="en-US" dirty="0"/>
              </a:p>
            </p:txBody>
          </p:sp>
        </mc:Choice>
        <mc:Fallback>
          <p:sp>
            <p:nvSpPr>
              <p:cNvPr id="6" name="5 Rectángulo"/>
              <p:cNvSpPr>
                <a:spLocks noRot="1" noChangeAspect="1" noMove="1" noResize="1" noEditPoints="1" noAdjustHandles="1" noChangeArrowheads="1" noChangeShapeType="1" noTextEdit="1"/>
              </p:cNvSpPr>
              <p:nvPr/>
            </p:nvSpPr>
            <p:spPr>
              <a:xfrm>
                <a:off x="8782555" y="1847654"/>
                <a:ext cx="1632050" cy="609077"/>
              </a:xfrm>
              <a:prstGeom prst="rect">
                <a:avLst/>
              </a:prstGeom>
              <a:blipFill rotWithShape="1">
                <a:blip r:embed="rId4"/>
                <a:stretch>
                  <a:fillRect/>
                </a:stretch>
              </a:blipFill>
            </p:spPr>
            <p:txBody>
              <a:bodyPr/>
              <a:lstStyle/>
              <a:p>
                <a:r>
                  <a:rPr lang="en-US">
                    <a:noFill/>
                  </a:rPr>
                  <a:t> </a:t>
                </a:r>
              </a:p>
            </p:txBody>
          </p:sp>
        </mc:Fallback>
      </mc:AlternateContent>
      <p:pic>
        <p:nvPicPr>
          <p:cNvPr id="15" name="14 Imagen" descr="Z:\home\Guillo\Pictures\img_tesis\coordenadas.png"/>
          <p:cNvPicPr/>
          <p:nvPr/>
        </p:nvPicPr>
        <p:blipFill rotWithShape="1">
          <a:blip r:embed="rId5">
            <a:extLst>
              <a:ext uri="{28A0092B-C50C-407E-A947-70E740481C1C}">
                <a14:useLocalDpi xmlns:a14="http://schemas.microsoft.com/office/drawing/2010/main" val="0"/>
              </a:ext>
            </a:extLst>
          </a:blip>
          <a:srcRect l="33350" t="28666" r="17671" b="21663"/>
          <a:stretch/>
        </p:blipFill>
        <p:spPr bwMode="auto">
          <a:xfrm>
            <a:off x="846934" y="2108775"/>
            <a:ext cx="5489207" cy="3117499"/>
          </a:xfrm>
          <a:prstGeom prst="rect">
            <a:avLst/>
          </a:prstGeom>
          <a:noFill/>
          <a:ln>
            <a:noFill/>
          </a:ln>
          <a:extLst>
            <a:ext uri="{53640926-AAD7-44D8-BBD7-CCE9431645EC}">
              <a14:shadowObscured xmlns:a14="http://schemas.microsoft.com/office/drawing/2010/main"/>
            </a:ext>
          </a:extLst>
        </p:spPr>
      </p:pic>
      <p:sp>
        <p:nvSpPr>
          <p:cNvPr id="16" name="CuadroTexto 20"/>
          <p:cNvSpPr txBox="1"/>
          <p:nvPr/>
        </p:nvSpPr>
        <p:spPr>
          <a:xfrm>
            <a:off x="1970555" y="1597383"/>
            <a:ext cx="3241967" cy="338554"/>
          </a:xfrm>
          <a:prstGeom prst="rect">
            <a:avLst/>
          </a:prstGeom>
          <a:noFill/>
          <a:ln w="38100">
            <a:solidFill>
              <a:schemeClr val="bg2">
                <a:lumMod val="25000"/>
              </a:schemeClr>
            </a:solidFill>
          </a:ln>
        </p:spPr>
        <p:txBody>
          <a:bodyPr wrap="square" rtlCol="0">
            <a:spAutoFit/>
          </a:bodyPr>
          <a:lstStyle/>
          <a:p>
            <a:pPr algn="ctr"/>
            <a:r>
              <a:rPr lang="es-EC" sz="1600" dirty="0" smtClean="0"/>
              <a:t>Coordenadas de imagen y de pixel</a:t>
            </a:r>
            <a:endParaRPr lang="es-EC" sz="1600" dirty="0"/>
          </a:p>
        </p:txBody>
      </p:sp>
      <p:sp>
        <p:nvSpPr>
          <p:cNvPr id="17" name="Rectángulo 7"/>
          <p:cNvSpPr/>
          <p:nvPr/>
        </p:nvSpPr>
        <p:spPr>
          <a:xfrm>
            <a:off x="1735153" y="5297814"/>
            <a:ext cx="3371629" cy="307777"/>
          </a:xfrm>
          <a:prstGeom prst="rect">
            <a:avLst/>
          </a:prstGeom>
        </p:spPr>
        <p:txBody>
          <a:bodyPr wrap="none">
            <a:spAutoFit/>
          </a:bodyPr>
          <a:lstStyle/>
          <a:p>
            <a:pPr algn="ctr">
              <a:spcAft>
                <a:spcPts val="80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Fuente:</a:t>
            </a:r>
            <a:r>
              <a:rPr lang="es-EC" sz="1400" dirty="0">
                <a:latin typeface="Times New Roman" panose="02020603050405020304" pitchFamily="18" charset="0"/>
                <a:ea typeface="Calibri" panose="020F0502020204030204" pitchFamily="34" charset="0"/>
                <a:cs typeface="Times New Roman" panose="02020603050405020304" pitchFamily="18" charset="0"/>
              </a:rPr>
              <a:t>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(Tesis Guillermo Rodríguez, 2018)</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6 Rectángulo"/>
              <p:cNvSpPr/>
              <p:nvPr/>
            </p:nvSpPr>
            <p:spPr>
              <a:xfrm>
                <a:off x="7196133" y="3161294"/>
                <a:ext cx="3059556" cy="116564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m:rPr>
                          <m:sty m:val="p"/>
                        </m:rPr>
                        <a:rPr lang="es-EC"/>
                        <m:t>h</m:t>
                      </m:r>
                      <m:d>
                        <m:dPr>
                          <m:ctrlPr>
                            <a:rPr lang="en-US" i="1"/>
                          </m:ctrlPr>
                        </m:dPr>
                        <m:e>
                          <m:m>
                            <m:mPr>
                              <m:mcs>
                                <m:mc>
                                  <m:mcPr>
                                    <m:count m:val="1"/>
                                    <m:mcJc m:val="center"/>
                                  </m:mcPr>
                                </m:mc>
                              </m:mcs>
                              <m:ctrlPr>
                                <a:rPr lang="en-US" i="1"/>
                              </m:ctrlPr>
                            </m:mPr>
                            <m:mr>
                              <m:e>
                                <m:r>
                                  <a:rPr lang="es-EC" i="1"/>
                                  <m:t>𝑋</m:t>
                                </m:r>
                              </m:e>
                            </m:mr>
                            <m:mr>
                              <m:e>
                                <m:r>
                                  <a:rPr lang="es-EC" i="1"/>
                                  <m:t>𝑌</m:t>
                                </m:r>
                              </m:e>
                            </m:mr>
                            <m:mr>
                              <m:e>
                                <m:r>
                                  <a:rPr lang="es-EC" i="1"/>
                                  <m:t>𝑍</m:t>
                                </m:r>
                              </m:e>
                            </m:mr>
                          </m:m>
                        </m:e>
                      </m:d>
                      <m:r>
                        <a:rPr lang="es-EC" i="1"/>
                        <m:t>=</m:t>
                      </m:r>
                      <m:d>
                        <m:dPr>
                          <m:begChr m:val="["/>
                          <m:endChr m:val="]"/>
                          <m:ctrlPr>
                            <a:rPr lang="en-US" i="1"/>
                          </m:ctrlPr>
                        </m:dPr>
                        <m:e>
                          <m:m>
                            <m:mPr>
                              <m:mcs>
                                <m:mc>
                                  <m:mcPr>
                                    <m:count m:val="1"/>
                                    <m:mcJc m:val="center"/>
                                  </m:mcPr>
                                </m:mc>
                              </m:mcs>
                              <m:ctrlPr>
                                <a:rPr lang="en-US" i="1"/>
                              </m:ctrlPr>
                            </m:mPr>
                            <m:mr>
                              <m:e>
                                <m:sSub>
                                  <m:sSubPr>
                                    <m:ctrlPr>
                                      <a:rPr lang="en-US" i="1"/>
                                    </m:ctrlPr>
                                  </m:sSubPr>
                                  <m:e>
                                    <m:r>
                                      <a:rPr lang="es-EC" i="1"/>
                                      <m:t>𝑜</m:t>
                                    </m:r>
                                  </m:e>
                                  <m:sub>
                                    <m:r>
                                      <a:rPr lang="es-EC" i="1"/>
                                      <m:t>𝑥</m:t>
                                    </m:r>
                                  </m:sub>
                                </m:sSub>
                              </m:e>
                            </m:mr>
                            <m:mr>
                              <m:e>
                                <m:sSub>
                                  <m:sSubPr>
                                    <m:ctrlPr>
                                      <a:rPr lang="en-US" i="1"/>
                                    </m:ctrlPr>
                                  </m:sSubPr>
                                  <m:e>
                                    <m:r>
                                      <a:rPr lang="es-EC" i="1"/>
                                      <m:t>𝑜</m:t>
                                    </m:r>
                                  </m:e>
                                  <m:sub>
                                    <m:r>
                                      <a:rPr lang="es-EC" i="1"/>
                                      <m:t>𝑦</m:t>
                                    </m:r>
                                  </m:sub>
                                </m:sSub>
                              </m:e>
                            </m:mr>
                          </m:m>
                        </m:e>
                      </m:d>
                      <m:r>
                        <a:rPr lang="es-EC" i="1"/>
                        <m:t>+</m:t>
                      </m:r>
                      <m:d>
                        <m:dPr>
                          <m:begChr m:val="["/>
                          <m:endChr m:val="]"/>
                          <m:ctrlPr>
                            <a:rPr lang="en-US" i="1"/>
                          </m:ctrlPr>
                        </m:dPr>
                        <m:e>
                          <m:m>
                            <m:mPr>
                              <m:mcs>
                                <m:mc>
                                  <m:mcPr>
                                    <m:count m:val="2"/>
                                    <m:mcJc m:val="center"/>
                                  </m:mcPr>
                                </m:mc>
                              </m:mcs>
                              <m:ctrlPr>
                                <a:rPr lang="en-US" i="1"/>
                              </m:ctrlPr>
                            </m:mPr>
                            <m:mr>
                              <m:e>
                                <m:sSub>
                                  <m:sSubPr>
                                    <m:ctrlPr>
                                      <a:rPr lang="en-US" i="1"/>
                                    </m:ctrlPr>
                                  </m:sSubPr>
                                  <m:e>
                                    <m:r>
                                      <a:rPr lang="es-EC" i="1"/>
                                      <m:t>𝑓</m:t>
                                    </m:r>
                                  </m:e>
                                  <m:sub>
                                    <m:r>
                                      <a:rPr lang="es-EC" i="1"/>
                                      <m:t>𝑥</m:t>
                                    </m:r>
                                  </m:sub>
                                </m:sSub>
                              </m:e>
                              <m:e>
                                <m:r>
                                  <a:rPr lang="es-EC" i="1"/>
                                  <m:t>0</m:t>
                                </m:r>
                              </m:e>
                            </m:mr>
                            <m:mr>
                              <m:e>
                                <m:r>
                                  <a:rPr lang="es-EC" i="1"/>
                                  <m:t>0</m:t>
                                </m:r>
                              </m:e>
                              <m:e>
                                <m:sSub>
                                  <m:sSubPr>
                                    <m:ctrlPr>
                                      <a:rPr lang="en-US" i="1"/>
                                    </m:ctrlPr>
                                  </m:sSubPr>
                                  <m:e>
                                    <m:r>
                                      <a:rPr lang="es-EC" i="1"/>
                                      <m:t>𝑓</m:t>
                                    </m:r>
                                  </m:e>
                                  <m:sub>
                                    <m:r>
                                      <a:rPr lang="es-EC" i="1"/>
                                      <m:t>𝑦</m:t>
                                    </m:r>
                                  </m:sub>
                                </m:sSub>
                              </m:e>
                            </m:mr>
                          </m:m>
                        </m:e>
                      </m:d>
                      <m:d>
                        <m:dPr>
                          <m:begChr m:val="["/>
                          <m:endChr m:val="]"/>
                          <m:ctrlPr>
                            <a:rPr lang="en-US" i="1"/>
                          </m:ctrlPr>
                        </m:dPr>
                        <m:e>
                          <m:m>
                            <m:mPr>
                              <m:mcs>
                                <m:mc>
                                  <m:mcPr>
                                    <m:count m:val="1"/>
                                    <m:mcJc m:val="center"/>
                                  </m:mcPr>
                                </m:mc>
                              </m:mcs>
                              <m:ctrlPr>
                                <a:rPr lang="en-US" i="1"/>
                              </m:ctrlPr>
                            </m:mPr>
                            <m:mr>
                              <m:e>
                                <m:f>
                                  <m:fPr>
                                    <m:ctrlPr>
                                      <a:rPr lang="en-US" i="1"/>
                                    </m:ctrlPr>
                                  </m:fPr>
                                  <m:num>
                                    <m:r>
                                      <a:rPr lang="es-EC" i="1"/>
                                      <m:t>𝑋</m:t>
                                    </m:r>
                                  </m:num>
                                  <m:den>
                                    <m:r>
                                      <a:rPr lang="es-EC" i="1"/>
                                      <m:t>𝑍</m:t>
                                    </m:r>
                                  </m:den>
                                </m:f>
                              </m:e>
                            </m:mr>
                            <m:mr>
                              <m:e>
                                <m:f>
                                  <m:fPr>
                                    <m:ctrlPr>
                                      <a:rPr lang="en-US" i="1"/>
                                    </m:ctrlPr>
                                  </m:fPr>
                                  <m:num>
                                    <m:r>
                                      <a:rPr lang="es-EC" i="1"/>
                                      <m:t>𝑌</m:t>
                                    </m:r>
                                  </m:num>
                                  <m:den>
                                    <m:r>
                                      <a:rPr lang="es-EC" i="1"/>
                                      <m:t>𝑍</m:t>
                                    </m:r>
                                  </m:den>
                                </m:f>
                              </m:e>
                            </m:mr>
                          </m:m>
                        </m:e>
                      </m:d>
                    </m:oMath>
                  </m:oMathPara>
                </a14:m>
                <a:endParaRPr lang="en-US" dirty="0"/>
              </a:p>
            </p:txBody>
          </p:sp>
        </mc:Choice>
        <mc:Fallback>
          <p:sp>
            <p:nvSpPr>
              <p:cNvPr id="7" name="6 Rectángulo"/>
              <p:cNvSpPr>
                <a:spLocks noRot="1" noChangeAspect="1" noMove="1" noResize="1" noEditPoints="1" noAdjustHandles="1" noChangeArrowheads="1" noChangeShapeType="1" noTextEdit="1"/>
              </p:cNvSpPr>
              <p:nvPr/>
            </p:nvSpPr>
            <p:spPr>
              <a:xfrm>
                <a:off x="7196133" y="3161294"/>
                <a:ext cx="3059556" cy="116564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7 Rectángulo"/>
              <p:cNvSpPr/>
              <p:nvPr/>
            </p:nvSpPr>
            <p:spPr>
              <a:xfrm>
                <a:off x="7431096" y="4914614"/>
                <a:ext cx="2524537" cy="50834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n-US" i="1"/>
                          </m:ctrlPr>
                        </m:dPr>
                        <m:e>
                          <m:m>
                            <m:mPr>
                              <m:mcs>
                                <m:mc>
                                  <m:mcPr>
                                    <m:count m:val="1"/>
                                    <m:mcJc m:val="center"/>
                                  </m:mcPr>
                                </m:mc>
                              </m:mcs>
                              <m:ctrlPr>
                                <a:rPr lang="en-US" i="1"/>
                              </m:ctrlPr>
                            </m:mPr>
                            <m:mr>
                              <m:e>
                                <m:r>
                                  <a:rPr lang="es-EC" i="1"/>
                                  <m:t>𝑢</m:t>
                                </m:r>
                              </m:e>
                            </m:mr>
                            <m:mr>
                              <m:e>
                                <m:r>
                                  <a:rPr lang="es-EC" i="1"/>
                                  <m:t>𝑣</m:t>
                                </m:r>
                              </m:e>
                            </m:mr>
                          </m:m>
                        </m:e>
                      </m:d>
                      <m:r>
                        <a:rPr lang="es-EC" i="1"/>
                        <m:t>=</m:t>
                      </m:r>
                      <m:r>
                        <m:rPr>
                          <m:sty m:val="p"/>
                        </m:rPr>
                        <a:rPr lang="es-EC"/>
                        <m:t>h</m:t>
                      </m:r>
                      <m:d>
                        <m:dPr>
                          <m:ctrlPr>
                            <a:rPr lang="en-US" i="1"/>
                          </m:ctrlPr>
                        </m:dPr>
                        <m:e>
                          <m:sPre>
                            <m:sPrePr>
                              <m:ctrlPr>
                                <a:rPr lang="en-US" i="1"/>
                              </m:ctrlPr>
                            </m:sPrePr>
                            <m:sub>
                              <m:r>
                                <a:rPr lang="es-EC" i="1"/>
                                <m:t>𝐺</m:t>
                              </m:r>
                            </m:sub>
                            <m:sup>
                              <m:r>
                                <a:rPr lang="es-EC" i="1"/>
                                <m:t>𝐶</m:t>
                              </m:r>
                            </m:sup>
                            <m:e>
                              <m:r>
                                <a:rPr lang="es-EC" i="1"/>
                                <m:t>𝑅</m:t>
                              </m:r>
                            </m:e>
                          </m:sPre>
                          <m:d>
                            <m:dPr>
                              <m:ctrlPr>
                                <a:rPr lang="en-US" i="1"/>
                              </m:ctrlPr>
                            </m:dPr>
                            <m:e>
                              <m:r>
                                <a:rPr lang="es-EC" i="1"/>
                                <m:t>ᴳ</m:t>
                              </m:r>
                              <m:r>
                                <a:rPr lang="es-EC" i="1"/>
                                <m:t>𝑥</m:t>
                              </m:r>
                              <m:r>
                                <a:rPr lang="es-EC" i="1"/>
                                <m:t>−ᴳ</m:t>
                              </m:r>
                              <m:sSub>
                                <m:sSubPr>
                                  <m:ctrlPr>
                                    <a:rPr lang="en-US" i="1"/>
                                  </m:ctrlPr>
                                </m:sSubPr>
                                <m:e>
                                  <m:r>
                                    <a:rPr lang="es-EC" i="1"/>
                                    <m:t>𝑝</m:t>
                                  </m:r>
                                </m:e>
                                <m:sub>
                                  <m:r>
                                    <a:rPr lang="es-EC" i="1"/>
                                    <m:t>𝑐</m:t>
                                  </m:r>
                                </m:sub>
                              </m:sSub>
                            </m:e>
                          </m:d>
                        </m:e>
                      </m:d>
                    </m:oMath>
                  </m:oMathPara>
                </a14:m>
                <a:endParaRPr lang="en-US" dirty="0"/>
              </a:p>
            </p:txBody>
          </p:sp>
        </mc:Choice>
        <mc:Fallback>
          <p:sp>
            <p:nvSpPr>
              <p:cNvPr id="8" name="7 Rectángulo"/>
              <p:cNvSpPr>
                <a:spLocks noRot="1" noChangeAspect="1" noMove="1" noResize="1" noEditPoints="1" noAdjustHandles="1" noChangeArrowheads="1" noChangeShapeType="1" noTextEdit="1"/>
              </p:cNvSpPr>
              <p:nvPr/>
            </p:nvSpPr>
            <p:spPr>
              <a:xfrm>
                <a:off x="7431096" y="4914614"/>
                <a:ext cx="2524537" cy="508344"/>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2097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9570575" cy="480053"/>
          </a:xfrm>
          <a:prstGeom prst="rect">
            <a:avLst/>
          </a:prstGeom>
          <a:solidFill>
            <a:schemeClr val="accent1">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Cámara</a:t>
            </a:r>
            <a:endParaRPr lang="es-EC" sz="3200" b="1" dirty="0">
              <a:solidFill>
                <a:schemeClr val="bg1"/>
              </a:solidFill>
              <a:latin typeface="Calibri" panose="020F0502020204030204" pitchFamily="34" charset="0"/>
            </a:endParaRP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13</a:t>
            </a:fld>
            <a:endParaRPr lang="es-ES" sz="1600" dirty="0">
              <a:solidFill>
                <a:srgbClr val="888888"/>
              </a:solidFill>
            </a:endParaRPr>
          </a:p>
        </p:txBody>
      </p:sp>
      <p:sp>
        <p:nvSpPr>
          <p:cNvPr id="28" name="18 Rectángulo"/>
          <p:cNvSpPr/>
          <p:nvPr/>
        </p:nvSpPr>
        <p:spPr bwMode="auto">
          <a:xfrm>
            <a:off x="3989373" y="1094154"/>
            <a:ext cx="3940821" cy="572496"/>
          </a:xfrm>
          <a:prstGeom prst="rect">
            <a:avLst/>
          </a:prstGeom>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0959" tIns="60959" rIns="60959" bIns="60959" numCol="1" rtlCol="0" anchor="ctr" anchorCtr="0" compatLnSpc="1"/>
          <a:lstStyle/>
          <a:p>
            <a:pPr lvl="0" algn="ctr"/>
            <a:r>
              <a:rPr lang="es-EC" sz="2000" b="1" dirty="0" smtClean="0"/>
              <a:t>Triangulación de puntos de interés </a:t>
            </a:r>
            <a:endParaRPr lang="es-EC" sz="2000" b="1" dirty="0"/>
          </a:p>
        </p:txBody>
      </p:sp>
      <p:sp>
        <p:nvSpPr>
          <p:cNvPr id="29" name="CuadroTexto 20"/>
          <p:cNvSpPr txBox="1"/>
          <p:nvPr/>
        </p:nvSpPr>
        <p:spPr>
          <a:xfrm>
            <a:off x="1907125" y="1865750"/>
            <a:ext cx="2181619" cy="338554"/>
          </a:xfrm>
          <a:prstGeom prst="rect">
            <a:avLst/>
          </a:prstGeom>
          <a:noFill/>
          <a:ln w="38100">
            <a:solidFill>
              <a:schemeClr val="bg2">
                <a:lumMod val="25000"/>
              </a:schemeClr>
            </a:solidFill>
          </a:ln>
        </p:spPr>
        <p:txBody>
          <a:bodyPr wrap="square" rtlCol="0">
            <a:spAutoFit/>
          </a:bodyPr>
          <a:lstStyle/>
          <a:p>
            <a:pPr algn="ctr"/>
            <a:r>
              <a:rPr lang="es-EC" sz="1600" dirty="0" smtClean="0"/>
              <a:t>Triangulación ideal</a:t>
            </a:r>
            <a:endParaRPr lang="es-EC" sz="1600" dirty="0"/>
          </a:p>
        </p:txBody>
      </p:sp>
      <p:sp>
        <p:nvSpPr>
          <p:cNvPr id="14" name="Rectángulo 7"/>
          <p:cNvSpPr/>
          <p:nvPr/>
        </p:nvSpPr>
        <p:spPr>
          <a:xfrm>
            <a:off x="1312119" y="5292250"/>
            <a:ext cx="3371629" cy="307777"/>
          </a:xfrm>
          <a:prstGeom prst="rect">
            <a:avLst/>
          </a:prstGeom>
        </p:spPr>
        <p:txBody>
          <a:bodyPr wrap="none">
            <a:spAutoFit/>
          </a:bodyPr>
          <a:lstStyle/>
          <a:p>
            <a:pPr algn="ctr">
              <a:spcAft>
                <a:spcPts val="80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Fuente:</a:t>
            </a:r>
            <a:r>
              <a:rPr lang="es-EC" sz="1400" dirty="0">
                <a:latin typeface="Times New Roman" panose="02020603050405020304" pitchFamily="18" charset="0"/>
                <a:ea typeface="Calibri" panose="020F0502020204030204" pitchFamily="34" charset="0"/>
                <a:cs typeface="Times New Roman" panose="02020603050405020304" pitchFamily="18" charset="0"/>
              </a:rPr>
              <a:t>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(Tesis Guillermo Rodríguez, 2018)</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9 Imagen" descr="Z:\home\Guillo\Pictures\img_tesis\triang_ideal.png"/>
          <p:cNvPicPr/>
          <p:nvPr/>
        </p:nvPicPr>
        <p:blipFill rotWithShape="1">
          <a:blip r:embed="rId3" cstate="print">
            <a:extLst>
              <a:ext uri="{28A0092B-C50C-407E-A947-70E740481C1C}">
                <a14:useLocalDpi xmlns:a14="http://schemas.microsoft.com/office/drawing/2010/main" val="0"/>
              </a:ext>
            </a:extLst>
          </a:blip>
          <a:srcRect l="25105" t="21007" r="10041" b="14953"/>
          <a:stretch/>
        </p:blipFill>
        <p:spPr bwMode="auto">
          <a:xfrm>
            <a:off x="612263" y="2340831"/>
            <a:ext cx="5038725" cy="2797810"/>
          </a:xfrm>
          <a:prstGeom prst="rect">
            <a:avLst/>
          </a:prstGeom>
          <a:noFill/>
          <a:ln>
            <a:noFill/>
          </a:ln>
          <a:extLst>
            <a:ext uri="{53640926-AAD7-44D8-BBD7-CCE9431645EC}">
              <a14:shadowObscured xmlns:a14="http://schemas.microsoft.com/office/drawing/2010/main"/>
            </a:ext>
          </a:extLst>
        </p:spPr>
      </p:pic>
      <p:sp>
        <p:nvSpPr>
          <p:cNvPr id="12" name="CuadroTexto 20"/>
          <p:cNvSpPr txBox="1"/>
          <p:nvPr/>
        </p:nvSpPr>
        <p:spPr>
          <a:xfrm>
            <a:off x="7816732" y="1864261"/>
            <a:ext cx="2181619" cy="338554"/>
          </a:xfrm>
          <a:prstGeom prst="rect">
            <a:avLst/>
          </a:prstGeom>
          <a:noFill/>
          <a:ln w="38100">
            <a:solidFill>
              <a:schemeClr val="bg2">
                <a:lumMod val="25000"/>
              </a:schemeClr>
            </a:solidFill>
          </a:ln>
        </p:spPr>
        <p:txBody>
          <a:bodyPr wrap="square" rtlCol="0">
            <a:spAutoFit/>
          </a:bodyPr>
          <a:lstStyle/>
          <a:p>
            <a:pPr algn="ctr"/>
            <a:r>
              <a:rPr lang="es-EC" sz="1600" dirty="0" smtClean="0"/>
              <a:t>Triangulación real</a:t>
            </a:r>
            <a:endParaRPr lang="es-EC" sz="1600" dirty="0"/>
          </a:p>
        </p:txBody>
      </p:sp>
      <p:sp>
        <p:nvSpPr>
          <p:cNvPr id="15" name="Rectángulo 7"/>
          <p:cNvSpPr/>
          <p:nvPr/>
        </p:nvSpPr>
        <p:spPr>
          <a:xfrm>
            <a:off x="7221726" y="5290761"/>
            <a:ext cx="3371629" cy="307777"/>
          </a:xfrm>
          <a:prstGeom prst="rect">
            <a:avLst/>
          </a:prstGeom>
        </p:spPr>
        <p:txBody>
          <a:bodyPr wrap="none">
            <a:spAutoFit/>
          </a:bodyPr>
          <a:lstStyle/>
          <a:p>
            <a:pPr algn="ctr">
              <a:spcAft>
                <a:spcPts val="80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Fuente:</a:t>
            </a:r>
            <a:r>
              <a:rPr lang="es-EC" sz="1400" dirty="0">
                <a:latin typeface="Times New Roman" panose="02020603050405020304" pitchFamily="18" charset="0"/>
                <a:ea typeface="Calibri" panose="020F0502020204030204" pitchFamily="34" charset="0"/>
                <a:cs typeface="Times New Roman" panose="02020603050405020304" pitchFamily="18" charset="0"/>
              </a:rPr>
              <a:t>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(Tesis Guillermo Rodríguez, 2018)</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7" name="16 Imagen" descr="Z:\home\Guillo\Pictures\img_tesis\triang_real.png"/>
          <p:cNvPicPr/>
          <p:nvPr/>
        </p:nvPicPr>
        <p:blipFill rotWithShape="1">
          <a:blip r:embed="rId4" cstate="print">
            <a:extLst>
              <a:ext uri="{28A0092B-C50C-407E-A947-70E740481C1C}">
                <a14:useLocalDpi xmlns:a14="http://schemas.microsoft.com/office/drawing/2010/main" val="0"/>
              </a:ext>
            </a:extLst>
          </a:blip>
          <a:srcRect l="24981" t="19913" r="10287" b="14930"/>
          <a:stretch/>
        </p:blipFill>
        <p:spPr bwMode="auto">
          <a:xfrm>
            <a:off x="6478665" y="2340831"/>
            <a:ext cx="4857750" cy="2749550"/>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mc:Choice xmlns:a14="http://schemas.microsoft.com/office/drawing/2010/main" Requires="a14">
          <p:sp>
            <p:nvSpPr>
              <p:cNvPr id="2" name="1 Rectángulo"/>
              <p:cNvSpPr/>
              <p:nvPr/>
            </p:nvSpPr>
            <p:spPr>
              <a:xfrm>
                <a:off x="6197199" y="5955166"/>
                <a:ext cx="1893403"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i="1"/>
                          </m:ctrlPr>
                        </m:sSubPr>
                        <m:e>
                          <m:r>
                            <m:rPr>
                              <m:sty m:val="p"/>
                            </m:rPr>
                            <a:rPr lang="es-EC"/>
                            <m:t>f</m:t>
                          </m:r>
                        </m:e>
                        <m:sub>
                          <m:r>
                            <a:rPr lang="es-EC" i="1"/>
                            <m:t>𝑖</m:t>
                          </m:r>
                        </m:sub>
                      </m:sSub>
                      <m:d>
                        <m:dPr>
                          <m:ctrlPr>
                            <a:rPr lang="en-US" i="1"/>
                          </m:ctrlPr>
                        </m:dPr>
                        <m:e>
                          <m:r>
                            <a:rPr lang="es-EC" i="1"/>
                            <m:t>𝜃</m:t>
                          </m:r>
                        </m:e>
                      </m:d>
                      <m:r>
                        <a:rPr lang="es-EC" i="1"/>
                        <m:t>=</m:t>
                      </m:r>
                      <m:sSub>
                        <m:sSubPr>
                          <m:ctrlPr>
                            <a:rPr lang="en-US" i="1"/>
                          </m:ctrlPr>
                        </m:sSubPr>
                        <m:e>
                          <m:r>
                            <a:rPr lang="es-EC" i="1"/>
                            <m:t>𝑧</m:t>
                          </m:r>
                        </m:e>
                        <m:sub>
                          <m:r>
                            <a:rPr lang="es-EC" i="1"/>
                            <m:t>𝑖</m:t>
                          </m:r>
                        </m:sub>
                      </m:sSub>
                      <m:r>
                        <a:rPr lang="es-EC" i="1"/>
                        <m:t>−</m:t>
                      </m:r>
                      <m:r>
                        <a:rPr lang="es-EC" i="1"/>
                        <m:t>h</m:t>
                      </m:r>
                      <m:d>
                        <m:dPr>
                          <m:ctrlPr>
                            <a:rPr lang="en-US" i="1"/>
                          </m:ctrlPr>
                        </m:dPr>
                        <m:e>
                          <m:r>
                            <a:rPr lang="es-EC" i="1"/>
                            <m:t>𝜃</m:t>
                          </m:r>
                        </m:e>
                      </m:d>
                    </m:oMath>
                  </m:oMathPara>
                </a14:m>
                <a:endParaRPr lang="en-US" dirty="0"/>
              </a:p>
            </p:txBody>
          </p:sp>
        </mc:Choice>
        <mc:Fallback>
          <p:sp>
            <p:nvSpPr>
              <p:cNvPr id="2" name="1 Rectángulo"/>
              <p:cNvSpPr>
                <a:spLocks noRot="1" noChangeAspect="1" noMove="1" noResize="1" noEditPoints="1" noAdjustHandles="1" noChangeArrowheads="1" noChangeShapeType="1" noTextEdit="1"/>
              </p:cNvSpPr>
              <p:nvPr/>
            </p:nvSpPr>
            <p:spPr>
              <a:xfrm>
                <a:off x="6197199" y="5955166"/>
                <a:ext cx="1893403" cy="369332"/>
              </a:xfrm>
              <a:prstGeom prst="rect">
                <a:avLst/>
              </a:prstGeom>
              <a:blipFill rotWithShape="1">
                <a:blip r:embed="rId5"/>
                <a:stretch>
                  <a:fillRect/>
                </a:stretch>
              </a:blipFill>
            </p:spPr>
            <p:txBody>
              <a:bodyPr/>
              <a:lstStyle/>
              <a:p>
                <a:r>
                  <a:rPr lang="en-US">
                    <a:noFill/>
                  </a:rPr>
                  <a:t> </a:t>
                </a:r>
              </a:p>
            </p:txBody>
          </p:sp>
        </mc:Fallback>
      </mc:AlternateContent>
      <p:sp>
        <p:nvSpPr>
          <p:cNvPr id="20" name="Rectángulo 7"/>
          <p:cNvSpPr/>
          <p:nvPr/>
        </p:nvSpPr>
        <p:spPr>
          <a:xfrm>
            <a:off x="8283665" y="6016721"/>
            <a:ext cx="2507418" cy="307777"/>
          </a:xfrm>
          <a:prstGeom prst="rect">
            <a:avLst/>
          </a:prstGeom>
        </p:spPr>
        <p:txBody>
          <a:bodyPr wrap="none">
            <a:spAutoFit/>
          </a:bodyPr>
          <a:lstStyle/>
          <a:p>
            <a:pPr algn="ctr">
              <a:spcAft>
                <a:spcPts val="800"/>
              </a:spcAft>
            </a:pPr>
            <a:r>
              <a:rPr lang="es-EC" sz="1400" dirty="0" smtClean="0">
                <a:latin typeface="Times New Roman" panose="02020603050405020304" pitchFamily="18" charset="0"/>
                <a:ea typeface="Calibri" panose="020F0502020204030204" pitchFamily="34" charset="0"/>
                <a:cs typeface="Times New Roman" panose="02020603050405020304" pitchFamily="18" charset="0"/>
              </a:rPr>
              <a:t>Minimización de Gauss Newton</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552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9570575" cy="480053"/>
          </a:xfrm>
          <a:prstGeom prst="rect">
            <a:avLst/>
          </a:prstGeom>
          <a:solidFill>
            <a:schemeClr val="accent1">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Aplicación en Android</a:t>
            </a:r>
            <a:endParaRPr lang="es-EC" sz="3200" b="1" dirty="0">
              <a:solidFill>
                <a:schemeClr val="bg1"/>
              </a:solidFill>
              <a:latin typeface="Calibri" panose="020F0502020204030204" pitchFamily="34" charset="0"/>
            </a:endParaRP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14</a:t>
            </a:fld>
            <a:endParaRPr lang="es-ES" sz="1600">
              <a:solidFill>
                <a:srgbClr val="888888"/>
              </a:solidFill>
            </a:endParaRPr>
          </a:p>
        </p:txBody>
      </p:sp>
      <p:sp>
        <p:nvSpPr>
          <p:cNvPr id="28" name="18 Rectángulo"/>
          <p:cNvSpPr/>
          <p:nvPr/>
        </p:nvSpPr>
        <p:spPr bwMode="auto">
          <a:xfrm>
            <a:off x="5026284" y="963385"/>
            <a:ext cx="2047285" cy="572496"/>
          </a:xfrm>
          <a:prstGeom prst="rect">
            <a:avLst/>
          </a:prstGeom>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0959" tIns="60959" rIns="60959" bIns="60959" numCol="1" rtlCol="0" anchor="ctr" anchorCtr="0" compatLnSpc="1"/>
          <a:lstStyle/>
          <a:p>
            <a:pPr lvl="0" algn="ctr"/>
            <a:r>
              <a:rPr lang="es-EC" sz="2000" b="1" dirty="0" err="1" smtClean="0"/>
              <a:t>ROSJava</a:t>
            </a:r>
            <a:endParaRPr lang="es-EC" sz="2000" b="1" dirty="0"/>
          </a:p>
        </p:txBody>
      </p:sp>
      <p:sp>
        <p:nvSpPr>
          <p:cNvPr id="29" name="CuadroTexto 20"/>
          <p:cNvSpPr txBox="1"/>
          <p:nvPr/>
        </p:nvSpPr>
        <p:spPr>
          <a:xfrm>
            <a:off x="1464659" y="2564661"/>
            <a:ext cx="4739016" cy="338554"/>
          </a:xfrm>
          <a:prstGeom prst="rect">
            <a:avLst/>
          </a:prstGeom>
          <a:noFill/>
          <a:ln w="38100">
            <a:solidFill>
              <a:schemeClr val="bg2">
                <a:lumMod val="25000"/>
              </a:schemeClr>
            </a:solidFill>
          </a:ln>
        </p:spPr>
        <p:txBody>
          <a:bodyPr wrap="square" rtlCol="0">
            <a:spAutoFit/>
          </a:bodyPr>
          <a:lstStyle/>
          <a:p>
            <a:pPr algn="ctr"/>
            <a:r>
              <a:rPr lang="es-EC" sz="1600" dirty="0" smtClean="0"/>
              <a:t>Modelo de comunicación de la aplicación con ROS</a:t>
            </a:r>
            <a:endParaRPr lang="es-EC" sz="1600" dirty="0"/>
          </a:p>
        </p:txBody>
      </p:sp>
      <p:sp>
        <p:nvSpPr>
          <p:cNvPr id="13" name="18 Rectángulo"/>
          <p:cNvSpPr/>
          <p:nvPr/>
        </p:nvSpPr>
        <p:spPr bwMode="auto">
          <a:xfrm>
            <a:off x="7653722" y="2170595"/>
            <a:ext cx="3917889" cy="3558565"/>
          </a:xfrm>
          <a:prstGeom prst="rect">
            <a:avLst/>
          </a:prstGeom>
          <a:ln w="28575">
            <a:solidFill>
              <a:schemeClr val="accent6">
                <a:lumMod val="7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0959" tIns="60959" rIns="60959" bIns="60959" numCol="1" rtlCol="0" anchor="ctr" anchorCtr="0" compatLnSpc="1"/>
          <a:lstStyle/>
          <a:p>
            <a:pPr marL="342900" lvl="0" indent="-342900">
              <a:buFont typeface="Arial"/>
              <a:buChar char="•"/>
            </a:pPr>
            <a:r>
              <a:rPr lang="es-EC" sz="2000" b="1" dirty="0" smtClean="0"/>
              <a:t>Implementación de ROS en Java</a:t>
            </a:r>
          </a:p>
          <a:p>
            <a:pPr marL="342900" lvl="0" indent="-342900">
              <a:buFont typeface="Arial"/>
              <a:buChar char="•"/>
            </a:pPr>
            <a:r>
              <a:rPr lang="es-EC" sz="2000" b="1" dirty="0" smtClean="0"/>
              <a:t>Libreras de licencia abierta</a:t>
            </a:r>
          </a:p>
          <a:p>
            <a:pPr marL="342900" lvl="0" indent="-342900">
              <a:buFont typeface="Arial"/>
              <a:buChar char="•"/>
            </a:pPr>
            <a:r>
              <a:rPr lang="es-EC" sz="2000" b="1" dirty="0" smtClean="0"/>
              <a:t>Muy poca documentación</a:t>
            </a:r>
          </a:p>
          <a:p>
            <a:pPr marL="342900" lvl="0" indent="-342900">
              <a:buFont typeface="Arial"/>
              <a:buChar char="•"/>
            </a:pPr>
            <a:r>
              <a:rPr lang="es-EC" sz="2000" b="1" dirty="0" smtClean="0"/>
              <a:t>No muy conocida</a:t>
            </a:r>
          </a:p>
          <a:p>
            <a:pPr marL="342900" lvl="0" indent="-342900">
              <a:buFont typeface="Arial"/>
              <a:buChar char="•"/>
            </a:pPr>
            <a:r>
              <a:rPr lang="es-EC" sz="2000" b="1" dirty="0" smtClean="0"/>
              <a:t>Soporte casi nulo</a:t>
            </a:r>
          </a:p>
          <a:p>
            <a:pPr marL="342900" lvl="0" indent="-342900">
              <a:buFont typeface="Arial"/>
              <a:buChar char="•"/>
            </a:pPr>
            <a:r>
              <a:rPr lang="es-EC" sz="2000" b="1" dirty="0" smtClean="0"/>
              <a:t>Pocas aplicaciones para comparar</a:t>
            </a:r>
            <a:endParaRPr lang="es-EC" sz="2000" b="1" dirty="0"/>
          </a:p>
          <a:p>
            <a:pPr marL="342900" lvl="0" indent="-342900">
              <a:buFont typeface="Arial"/>
              <a:buChar char="•"/>
            </a:pPr>
            <a:r>
              <a:rPr lang="es-EC" sz="2000" b="1" dirty="0" smtClean="0"/>
              <a:t>Permite crear nodos, tópicos, mensajes, e inclusive ejecutar el nodo master desde el teléfono</a:t>
            </a:r>
          </a:p>
        </p:txBody>
      </p:sp>
      <p:sp>
        <p:nvSpPr>
          <p:cNvPr id="14" name="Rectángulo 7"/>
          <p:cNvSpPr/>
          <p:nvPr/>
        </p:nvSpPr>
        <p:spPr>
          <a:xfrm>
            <a:off x="2148352" y="4775653"/>
            <a:ext cx="3371629" cy="307777"/>
          </a:xfrm>
          <a:prstGeom prst="rect">
            <a:avLst/>
          </a:prstGeom>
        </p:spPr>
        <p:txBody>
          <a:bodyPr wrap="none">
            <a:spAutoFit/>
          </a:bodyPr>
          <a:lstStyle/>
          <a:p>
            <a:pPr algn="ctr">
              <a:spcAft>
                <a:spcPts val="80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Fuente:</a:t>
            </a:r>
            <a:r>
              <a:rPr lang="es-EC" sz="1400" dirty="0">
                <a:latin typeface="Times New Roman" panose="02020603050405020304" pitchFamily="18" charset="0"/>
                <a:ea typeface="Calibri" panose="020F0502020204030204" pitchFamily="34" charset="0"/>
                <a:cs typeface="Times New Roman" panose="02020603050405020304" pitchFamily="18" charset="0"/>
              </a:rPr>
              <a:t>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(Tesis Guillermo Rodríguez, 2018)</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7" descr="C:\Users\Sebastian Endara\Documents\Tesis\imagenes\ros_topics.png"/>
          <p:cNvPicPr/>
          <p:nvPr/>
        </p:nvPicPr>
        <p:blipFill rotWithShape="1">
          <a:blip r:embed="rId3">
            <a:extLst>
              <a:ext uri="{28A0092B-C50C-407E-A947-70E740481C1C}">
                <a14:useLocalDpi xmlns:a14="http://schemas.microsoft.com/office/drawing/2010/main" val="0"/>
              </a:ext>
            </a:extLst>
          </a:blip>
          <a:srcRect b="7457"/>
          <a:stretch/>
        </p:blipFill>
        <p:spPr bwMode="auto">
          <a:xfrm>
            <a:off x="468470" y="3167213"/>
            <a:ext cx="6731394" cy="132271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8177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9570575" cy="480053"/>
          </a:xfrm>
          <a:prstGeom prst="rect">
            <a:avLst/>
          </a:prstGeom>
          <a:solidFill>
            <a:schemeClr val="accent1">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Aplicación en Android</a:t>
            </a:r>
            <a:endParaRPr lang="es-EC" sz="3200" b="1" dirty="0">
              <a:solidFill>
                <a:schemeClr val="bg1"/>
              </a:solidFill>
              <a:latin typeface="Calibri" panose="020F0502020204030204" pitchFamily="34" charset="0"/>
            </a:endParaRP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15</a:t>
            </a:fld>
            <a:endParaRPr lang="es-ES" sz="1600">
              <a:solidFill>
                <a:srgbClr val="888888"/>
              </a:solidFill>
            </a:endParaRPr>
          </a:p>
        </p:txBody>
      </p:sp>
      <p:sp>
        <p:nvSpPr>
          <p:cNvPr id="29" name="CuadroTexto 20"/>
          <p:cNvSpPr txBox="1"/>
          <p:nvPr/>
        </p:nvSpPr>
        <p:spPr>
          <a:xfrm>
            <a:off x="2010232" y="1058148"/>
            <a:ext cx="4739016" cy="338554"/>
          </a:xfrm>
          <a:prstGeom prst="rect">
            <a:avLst/>
          </a:prstGeom>
          <a:noFill/>
          <a:ln w="38100">
            <a:solidFill>
              <a:schemeClr val="bg2">
                <a:lumMod val="25000"/>
              </a:schemeClr>
            </a:solidFill>
          </a:ln>
        </p:spPr>
        <p:txBody>
          <a:bodyPr wrap="square" rtlCol="0">
            <a:spAutoFit/>
          </a:bodyPr>
          <a:lstStyle/>
          <a:p>
            <a:pPr algn="ctr"/>
            <a:r>
              <a:rPr lang="es-EC" sz="1600" dirty="0" smtClean="0"/>
              <a:t>Visualización de los datos enviados desde el teléfono</a:t>
            </a:r>
            <a:endParaRPr lang="es-EC" sz="1600" dirty="0"/>
          </a:p>
        </p:txBody>
      </p:sp>
      <p:sp>
        <p:nvSpPr>
          <p:cNvPr id="13" name="18 Rectángulo"/>
          <p:cNvSpPr/>
          <p:nvPr/>
        </p:nvSpPr>
        <p:spPr bwMode="auto">
          <a:xfrm>
            <a:off x="9152092" y="1294726"/>
            <a:ext cx="2738010" cy="5088512"/>
          </a:xfrm>
          <a:prstGeom prst="rect">
            <a:avLst/>
          </a:prstGeom>
          <a:ln w="28575">
            <a:solidFill>
              <a:schemeClr val="accent6">
                <a:lumMod val="7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0959" tIns="60959" rIns="60959" bIns="60959" numCol="1" rtlCol="0" anchor="ctr" anchorCtr="0" compatLnSpc="1"/>
          <a:lstStyle/>
          <a:p>
            <a:pPr marL="342900" lvl="0" indent="-342900">
              <a:buFont typeface="Arial"/>
              <a:buChar char="•"/>
            </a:pPr>
            <a:r>
              <a:rPr lang="es-EC" sz="2000" b="1" dirty="0" smtClean="0"/>
              <a:t>Aplicación realizada en Android Studio</a:t>
            </a:r>
          </a:p>
          <a:p>
            <a:pPr marL="342900" lvl="0" indent="-342900">
              <a:buFont typeface="Arial"/>
              <a:buChar char="•"/>
            </a:pPr>
            <a:r>
              <a:rPr lang="es-EC" sz="2000" b="1" dirty="0" smtClean="0"/>
              <a:t>Publica datos de la IMU y cámara en tópicos de ROS</a:t>
            </a:r>
          </a:p>
          <a:p>
            <a:pPr marL="342900" lvl="0" indent="-342900">
              <a:buFont typeface="Arial"/>
              <a:buChar char="•"/>
            </a:pPr>
            <a:r>
              <a:rPr lang="es-EC" sz="2000" b="1" dirty="0" smtClean="0"/>
              <a:t>Trasmite imágenes a 30FPS y datos de la IMU a 15Hz</a:t>
            </a:r>
          </a:p>
          <a:p>
            <a:pPr marL="342900" lvl="0" indent="-342900">
              <a:buFont typeface="Arial"/>
              <a:buChar char="•"/>
            </a:pPr>
            <a:r>
              <a:rPr lang="es-EC" sz="2000" b="1" dirty="0" smtClean="0"/>
              <a:t>La aplicación desactiva las funciones de autoenfoque, auto balance de brillos y auto exposición del teléfono </a:t>
            </a:r>
          </a:p>
        </p:txBody>
      </p:sp>
      <p:sp>
        <p:nvSpPr>
          <p:cNvPr id="14" name="Rectángulo 7"/>
          <p:cNvSpPr/>
          <p:nvPr/>
        </p:nvSpPr>
        <p:spPr>
          <a:xfrm>
            <a:off x="2778891" y="6313811"/>
            <a:ext cx="3371629" cy="307777"/>
          </a:xfrm>
          <a:prstGeom prst="rect">
            <a:avLst/>
          </a:prstGeom>
        </p:spPr>
        <p:txBody>
          <a:bodyPr wrap="none">
            <a:spAutoFit/>
          </a:bodyPr>
          <a:lstStyle/>
          <a:p>
            <a:pPr algn="ctr">
              <a:spcAft>
                <a:spcPts val="80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Fuente:</a:t>
            </a:r>
            <a:r>
              <a:rPr lang="es-EC" sz="1400" dirty="0">
                <a:latin typeface="Times New Roman" panose="02020603050405020304" pitchFamily="18" charset="0"/>
                <a:ea typeface="Calibri" panose="020F0502020204030204" pitchFamily="34" charset="0"/>
                <a:cs typeface="Times New Roman" panose="02020603050405020304" pitchFamily="18" charset="0"/>
              </a:rPr>
              <a:t>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(Tesis Guillermo Rodríguez, 2018)</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363" name="Picture 3" descr="Z:\home\Guillo\Pictures\Screenshot from 2018-03-23 12:22:31.png"/>
          <p:cNvPicPr>
            <a:picLocks noChangeAspect="1" noChangeArrowheads="1"/>
          </p:cNvPicPr>
          <p:nvPr/>
        </p:nvPicPr>
        <p:blipFill rotWithShape="1">
          <a:blip r:embed="rId3">
            <a:extLst>
              <a:ext uri="{28A0092B-C50C-407E-A947-70E740481C1C}">
                <a14:useLocalDpi xmlns:a14="http://schemas.microsoft.com/office/drawing/2010/main" val="0"/>
              </a:ext>
            </a:extLst>
          </a:blip>
          <a:srcRect l="4447" t="8260" r="1836" b="2183"/>
          <a:stretch/>
        </p:blipFill>
        <p:spPr bwMode="auto">
          <a:xfrm>
            <a:off x="270935" y="1566217"/>
            <a:ext cx="8387542" cy="450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56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9570575" cy="480053"/>
          </a:xfrm>
          <a:prstGeom prst="rect">
            <a:avLst/>
          </a:prstGeom>
          <a:solidFill>
            <a:schemeClr val="accent1">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Filtro de Kalman</a:t>
            </a:r>
            <a:endParaRPr lang="es-EC" sz="3200" b="1" dirty="0">
              <a:solidFill>
                <a:schemeClr val="bg1"/>
              </a:solidFill>
              <a:latin typeface="Calibri" panose="020F0502020204030204" pitchFamily="34" charset="0"/>
            </a:endParaRP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16</a:t>
            </a:fld>
            <a:endParaRPr lang="es-ES" sz="1600">
              <a:solidFill>
                <a:srgbClr val="888888"/>
              </a:solidFill>
            </a:endParaRPr>
          </a:p>
        </p:txBody>
      </p:sp>
      <p:sp>
        <p:nvSpPr>
          <p:cNvPr id="28" name="18 Rectángulo"/>
          <p:cNvSpPr/>
          <p:nvPr/>
        </p:nvSpPr>
        <p:spPr bwMode="auto">
          <a:xfrm>
            <a:off x="4191674" y="1021326"/>
            <a:ext cx="2985961" cy="572496"/>
          </a:xfrm>
          <a:prstGeom prst="rect">
            <a:avLst/>
          </a:prstGeom>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0959" tIns="60959" rIns="60959" bIns="60959" numCol="1" rtlCol="0" anchor="ctr" anchorCtr="0" compatLnSpc="1"/>
          <a:lstStyle/>
          <a:p>
            <a:pPr lvl="0" algn="ctr"/>
            <a:r>
              <a:rPr lang="es-EC" sz="2000" b="1" dirty="0" smtClean="0"/>
              <a:t>Filtro de Kalman</a:t>
            </a:r>
            <a:endParaRPr lang="es-EC" sz="2000" b="1" dirty="0"/>
          </a:p>
        </p:txBody>
      </p:sp>
      <p:sp>
        <p:nvSpPr>
          <p:cNvPr id="29" name="CuadroTexto 20"/>
          <p:cNvSpPr txBox="1"/>
          <p:nvPr/>
        </p:nvSpPr>
        <p:spPr>
          <a:xfrm>
            <a:off x="1618648" y="2515249"/>
            <a:ext cx="2181619" cy="338554"/>
          </a:xfrm>
          <a:prstGeom prst="rect">
            <a:avLst/>
          </a:prstGeom>
          <a:noFill/>
          <a:ln w="38100">
            <a:solidFill>
              <a:schemeClr val="bg2">
                <a:lumMod val="25000"/>
              </a:schemeClr>
            </a:solidFill>
          </a:ln>
        </p:spPr>
        <p:txBody>
          <a:bodyPr wrap="square" rtlCol="0">
            <a:spAutoFit/>
          </a:bodyPr>
          <a:lstStyle/>
          <a:p>
            <a:pPr algn="ctr"/>
            <a:r>
              <a:rPr lang="es-EC" sz="1600" dirty="0" smtClean="0"/>
              <a:t>Ciclo del algoritmo</a:t>
            </a:r>
            <a:endParaRPr lang="es-EC" sz="1600" dirty="0"/>
          </a:p>
        </p:txBody>
      </p:sp>
      <p:sp>
        <p:nvSpPr>
          <p:cNvPr id="13" name="18 Rectángulo"/>
          <p:cNvSpPr/>
          <p:nvPr/>
        </p:nvSpPr>
        <p:spPr bwMode="auto">
          <a:xfrm>
            <a:off x="8965974" y="1728635"/>
            <a:ext cx="2828619" cy="4314586"/>
          </a:xfrm>
          <a:prstGeom prst="rect">
            <a:avLst/>
          </a:prstGeom>
          <a:ln w="28575">
            <a:solidFill>
              <a:schemeClr val="accent6">
                <a:lumMod val="7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0959" tIns="60959" rIns="60959" bIns="60959" numCol="1" rtlCol="0" anchor="ctr" anchorCtr="0" compatLnSpc="1"/>
          <a:lstStyle/>
          <a:p>
            <a:pPr marL="342900" lvl="0" indent="-342900">
              <a:buFont typeface="Arial"/>
              <a:buChar char="•"/>
            </a:pPr>
            <a:r>
              <a:rPr lang="es-EC" sz="2000" b="1" dirty="0" smtClean="0"/>
              <a:t>Creado por Rudolf Kalman en 1960</a:t>
            </a:r>
          </a:p>
          <a:p>
            <a:pPr marL="342900" lvl="0" indent="-342900">
              <a:buFont typeface="Arial"/>
              <a:buChar char="•"/>
            </a:pPr>
            <a:r>
              <a:rPr lang="es-EC" sz="2000" b="1" dirty="0" smtClean="0"/>
              <a:t>Considerado uno de los mas importantes algoritmos de la historia</a:t>
            </a:r>
          </a:p>
          <a:p>
            <a:pPr marL="342900" lvl="0" indent="-342900">
              <a:buFont typeface="Arial"/>
              <a:buChar char="•"/>
            </a:pPr>
            <a:r>
              <a:rPr lang="es-EC" sz="2000" b="1" dirty="0" smtClean="0"/>
              <a:t>Complejidad matemática alta</a:t>
            </a:r>
          </a:p>
          <a:p>
            <a:pPr marL="342900" lvl="0" indent="-342900">
              <a:buFont typeface="Arial"/>
              <a:buChar char="•"/>
            </a:pPr>
            <a:r>
              <a:rPr lang="es-EC" sz="2000" b="1" dirty="0" smtClean="0"/>
              <a:t>Permite hacer fusi</a:t>
            </a:r>
            <a:r>
              <a:rPr lang="es-EC" sz="2000" b="1" dirty="0"/>
              <a:t>ó</a:t>
            </a:r>
            <a:r>
              <a:rPr lang="es-EC" sz="2000" b="1" dirty="0" smtClean="0"/>
              <a:t>n de datos</a:t>
            </a:r>
          </a:p>
          <a:p>
            <a:pPr marL="342900" lvl="0" indent="-342900">
              <a:buFont typeface="Arial"/>
              <a:buChar char="•"/>
            </a:pPr>
            <a:r>
              <a:rPr lang="es-EC" sz="2000" b="1" dirty="0" smtClean="0"/>
              <a:t>Fue utilizado en la misión </a:t>
            </a:r>
            <a:r>
              <a:rPr lang="es-EC" sz="2000" b="1" dirty="0" err="1" smtClean="0"/>
              <a:t>Apollo</a:t>
            </a:r>
            <a:r>
              <a:rPr lang="es-EC" sz="2000" b="1" dirty="0" smtClean="0"/>
              <a:t> 11 que llevo al primer hombre a la luna</a:t>
            </a:r>
          </a:p>
        </p:txBody>
      </p:sp>
      <p:sp>
        <p:nvSpPr>
          <p:cNvPr id="14" name="Rectángulo 7"/>
          <p:cNvSpPr/>
          <p:nvPr/>
        </p:nvSpPr>
        <p:spPr>
          <a:xfrm>
            <a:off x="1023644" y="5320770"/>
            <a:ext cx="3371629" cy="307777"/>
          </a:xfrm>
          <a:prstGeom prst="rect">
            <a:avLst/>
          </a:prstGeom>
        </p:spPr>
        <p:txBody>
          <a:bodyPr wrap="none">
            <a:spAutoFit/>
          </a:bodyPr>
          <a:lstStyle/>
          <a:p>
            <a:pPr algn="ctr">
              <a:spcAft>
                <a:spcPts val="80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Fuente:</a:t>
            </a:r>
            <a:r>
              <a:rPr lang="es-EC" sz="1400" dirty="0">
                <a:latin typeface="Times New Roman" panose="02020603050405020304" pitchFamily="18" charset="0"/>
                <a:ea typeface="Calibri" panose="020F0502020204030204" pitchFamily="34" charset="0"/>
                <a:cs typeface="Times New Roman" panose="02020603050405020304" pitchFamily="18" charset="0"/>
              </a:rPr>
              <a:t>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(Tesis Guillermo Rodríguez, 2018)</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6" descr="C:\Users\Sebastian Endara\Documents\Tesis\imagenes\ciclo_kalman.png"/>
          <p:cNvPicPr/>
          <p:nvPr/>
        </p:nvPicPr>
        <p:blipFill>
          <a:blip r:embed="rId3">
            <a:extLst>
              <a:ext uri="{28A0092B-C50C-407E-A947-70E740481C1C}">
                <a14:useLocalDpi xmlns:a14="http://schemas.microsoft.com/office/drawing/2010/main" val="0"/>
              </a:ext>
            </a:extLst>
          </a:blip>
          <a:srcRect/>
          <a:stretch>
            <a:fillRect/>
          </a:stretch>
        </p:blipFill>
        <p:spPr bwMode="auto">
          <a:xfrm>
            <a:off x="995268" y="3277725"/>
            <a:ext cx="3400005" cy="1777297"/>
          </a:xfrm>
          <a:prstGeom prst="rect">
            <a:avLst/>
          </a:prstGeom>
          <a:noFill/>
          <a:ln>
            <a:noFill/>
          </a:ln>
        </p:spPr>
      </p:pic>
      <p:sp>
        <p:nvSpPr>
          <p:cNvPr id="12" name="CuadroTexto 20"/>
          <p:cNvSpPr txBox="1"/>
          <p:nvPr/>
        </p:nvSpPr>
        <p:spPr>
          <a:xfrm>
            <a:off x="5251731" y="2506440"/>
            <a:ext cx="2640458" cy="338554"/>
          </a:xfrm>
          <a:prstGeom prst="rect">
            <a:avLst/>
          </a:prstGeom>
          <a:noFill/>
          <a:ln w="38100">
            <a:solidFill>
              <a:schemeClr val="bg2">
                <a:lumMod val="25000"/>
              </a:schemeClr>
            </a:solidFill>
          </a:ln>
        </p:spPr>
        <p:txBody>
          <a:bodyPr wrap="square" rtlCol="0">
            <a:spAutoFit/>
          </a:bodyPr>
          <a:lstStyle/>
          <a:p>
            <a:pPr algn="ctr"/>
            <a:r>
              <a:rPr lang="es-EC" sz="1600" dirty="0" smtClean="0"/>
              <a:t>Diagrama de funcionamiento</a:t>
            </a:r>
            <a:endParaRPr lang="es-EC" sz="1600" dirty="0"/>
          </a:p>
        </p:txBody>
      </p:sp>
      <p:sp>
        <p:nvSpPr>
          <p:cNvPr id="15" name="Rectángulo 7"/>
          <p:cNvSpPr/>
          <p:nvPr/>
        </p:nvSpPr>
        <p:spPr>
          <a:xfrm>
            <a:off x="5102694" y="5320771"/>
            <a:ext cx="2914452" cy="307777"/>
          </a:xfrm>
          <a:prstGeom prst="rect">
            <a:avLst/>
          </a:prstGeom>
        </p:spPr>
        <p:txBody>
          <a:bodyPr wrap="none">
            <a:spAutoFit/>
          </a:bodyPr>
          <a:lstStyle/>
          <a:p>
            <a:pPr algn="ctr">
              <a:spcAft>
                <a:spcPts val="80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Fuente:</a:t>
            </a:r>
            <a:r>
              <a:rPr lang="es-EC" sz="1400" dirty="0">
                <a:latin typeface="Times New Roman" panose="02020603050405020304" pitchFamily="18" charset="0"/>
                <a:ea typeface="Calibri" panose="020F0502020204030204" pitchFamily="34" charset="0"/>
                <a:cs typeface="Times New Roman" panose="02020603050405020304" pitchFamily="18" charset="0"/>
              </a:rPr>
              <a:t>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a:t>
            </a:r>
            <a:r>
              <a:rPr lang="es-EC" sz="1400" dirty="0" err="1" smtClean="0">
                <a:latin typeface="Times New Roman" panose="02020603050405020304" pitchFamily="18" charset="0"/>
                <a:ea typeface="Calibri" panose="020F0502020204030204" pitchFamily="34" charset="0"/>
                <a:cs typeface="Times New Roman" panose="02020603050405020304" pitchFamily="18" charset="0"/>
              </a:rPr>
              <a:t>Thrun</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es-EC" sz="1400" dirty="0" err="1" smtClean="0">
                <a:latin typeface="Times New Roman" panose="02020603050405020304" pitchFamily="18" charset="0"/>
                <a:ea typeface="Calibri" panose="020F0502020204030204" pitchFamily="34" charset="0"/>
                <a:cs typeface="Times New Roman" panose="02020603050405020304" pitchFamily="18" charset="0"/>
              </a:rPr>
              <a:t>Burgar</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 &amp; Fox, 2010)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7" name="Picture 3" descr="C:\Users\Sebastian Endara\Documents\Tesis\imagenes\kalman01.png"/>
          <p:cNvPicPr/>
          <p:nvPr/>
        </p:nvPicPr>
        <p:blipFill rotWithShape="1">
          <a:blip r:embed="rId4">
            <a:extLst>
              <a:ext uri="{28A0092B-C50C-407E-A947-70E740481C1C}">
                <a14:useLocalDpi xmlns:a14="http://schemas.microsoft.com/office/drawing/2010/main" val="0"/>
              </a:ext>
            </a:extLst>
          </a:blip>
          <a:srcRect t="6988" b="8800"/>
          <a:stretch/>
        </p:blipFill>
        <p:spPr bwMode="auto">
          <a:xfrm>
            <a:off x="4563955" y="3176448"/>
            <a:ext cx="4199718" cy="177337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6385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13"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9570575" cy="480053"/>
          </a:xfrm>
          <a:prstGeom prst="rect">
            <a:avLst/>
          </a:prstGeom>
          <a:solidFill>
            <a:schemeClr val="accent1">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Filtro de Kalman</a:t>
            </a:r>
            <a:endParaRPr lang="es-EC" sz="3200" b="1" dirty="0">
              <a:solidFill>
                <a:schemeClr val="bg1"/>
              </a:solidFill>
              <a:latin typeface="Calibri" panose="020F0502020204030204" pitchFamily="34" charset="0"/>
            </a:endParaRP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17</a:t>
            </a:fld>
            <a:endParaRPr lang="es-ES" sz="1600">
              <a:solidFill>
                <a:srgbClr val="888888"/>
              </a:solidFill>
            </a:endParaRPr>
          </a:p>
        </p:txBody>
      </p:sp>
      <p:sp>
        <p:nvSpPr>
          <p:cNvPr id="28" name="18 Rectángulo"/>
          <p:cNvSpPr/>
          <p:nvPr/>
        </p:nvSpPr>
        <p:spPr bwMode="auto">
          <a:xfrm>
            <a:off x="4385884" y="1074634"/>
            <a:ext cx="3115433" cy="572496"/>
          </a:xfrm>
          <a:prstGeom prst="rect">
            <a:avLst/>
          </a:prstGeom>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0959" tIns="60959" rIns="60959" bIns="60959" numCol="1" rtlCol="0" anchor="ctr" anchorCtr="0" compatLnSpc="1"/>
          <a:lstStyle/>
          <a:p>
            <a:pPr lvl="0" algn="ctr"/>
            <a:r>
              <a:rPr lang="es-EC" sz="2000" b="1" dirty="0" smtClean="0"/>
              <a:t>Filtro de Kalman Extendido</a:t>
            </a:r>
            <a:endParaRPr lang="es-EC" sz="2000" b="1" dirty="0"/>
          </a:p>
        </p:txBody>
      </p:sp>
      <p:sp>
        <p:nvSpPr>
          <p:cNvPr id="13" name="18 Rectángulo"/>
          <p:cNvSpPr/>
          <p:nvPr/>
        </p:nvSpPr>
        <p:spPr bwMode="auto">
          <a:xfrm>
            <a:off x="7072438" y="2596016"/>
            <a:ext cx="4013650" cy="2647624"/>
          </a:xfrm>
          <a:prstGeom prst="rect">
            <a:avLst/>
          </a:prstGeom>
          <a:ln w="28575">
            <a:solidFill>
              <a:schemeClr val="accent6">
                <a:lumMod val="7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0959" tIns="60959" rIns="60959" bIns="60959" numCol="1" rtlCol="0" anchor="ctr" anchorCtr="0" compatLnSpc="1"/>
          <a:lstStyle/>
          <a:p>
            <a:pPr marL="342900" lvl="0" indent="-342900">
              <a:buFont typeface="Arial"/>
              <a:buChar char="•"/>
            </a:pPr>
            <a:r>
              <a:rPr lang="es-EC" sz="2000" b="1" dirty="0"/>
              <a:t>F</a:t>
            </a:r>
            <a:r>
              <a:rPr lang="es-EC" sz="2000" b="1" dirty="0" smtClean="0"/>
              <a:t>iltro de Kalman para sistemas no lineales</a:t>
            </a:r>
          </a:p>
          <a:p>
            <a:pPr marL="342900" lvl="0" indent="-342900">
              <a:buFont typeface="Arial"/>
              <a:buChar char="•"/>
            </a:pPr>
            <a:r>
              <a:rPr lang="es-EC" sz="2000" b="1" dirty="0" smtClean="0"/>
              <a:t>Utiliza Jacobianos para la </a:t>
            </a:r>
            <a:r>
              <a:rPr lang="es-EC" sz="2000" b="1" dirty="0" err="1" smtClean="0"/>
              <a:t>linealizaci</a:t>
            </a:r>
            <a:r>
              <a:rPr lang="es-EC" sz="2000" b="1" dirty="0" err="1"/>
              <a:t>ó</a:t>
            </a:r>
            <a:r>
              <a:rPr lang="es-EC" sz="2000" b="1" dirty="0" err="1" smtClean="0"/>
              <a:t>n</a:t>
            </a:r>
            <a:endParaRPr lang="es-EC" sz="2000" b="1" dirty="0" smtClean="0"/>
          </a:p>
          <a:p>
            <a:pPr marL="342900" lvl="0" indent="-342900">
              <a:buFont typeface="Arial"/>
              <a:buChar char="•"/>
            </a:pPr>
            <a:r>
              <a:rPr lang="es-EC" sz="2000" b="1" dirty="0" smtClean="0"/>
              <a:t>Complejidad matemática aumenta</a:t>
            </a:r>
          </a:p>
        </p:txBody>
      </p:sp>
      <mc:AlternateContent xmlns:mc="http://schemas.openxmlformats.org/markup-compatibility/2006">
        <mc:Choice xmlns:a14="http://schemas.microsoft.com/office/drawing/2010/main" Requires="a14">
          <p:graphicFrame>
            <p:nvGraphicFramePr>
              <p:cNvPr id="2" name="1 Tabla"/>
              <p:cNvGraphicFramePr>
                <a:graphicFrameLocks noGrp="1"/>
              </p:cNvGraphicFramePr>
              <p:nvPr>
                <p:extLst>
                  <p:ext uri="{D42A27DB-BD31-4B8C-83A1-F6EECF244321}">
                    <p14:modId xmlns:p14="http://schemas.microsoft.com/office/powerpoint/2010/main" val="394563864"/>
                  </p:ext>
                </p:extLst>
              </p:nvPr>
            </p:nvGraphicFramePr>
            <p:xfrm>
              <a:off x="1068149" y="1777813"/>
              <a:ext cx="5348835" cy="4372548"/>
            </p:xfrm>
            <a:graphic>
              <a:graphicData uri="http://schemas.openxmlformats.org/drawingml/2006/table">
                <a:tbl>
                  <a:tblPr firstRow="1" firstCol="1" bandRow="1">
                    <a:tableStyleId>{2D5ABB26-0587-4C30-8999-92F81FD0307C}</a:tableStyleId>
                  </a:tblPr>
                  <a:tblGrid>
                    <a:gridCol w="1563883"/>
                    <a:gridCol w="3784952"/>
                  </a:tblGrid>
                  <a:tr h="293651">
                    <a:tc>
                      <a:txBody>
                        <a:bodyPr/>
                        <a:lstStyle/>
                        <a:p>
                          <a:pPr marL="0" marR="0" algn="just">
                            <a:lnSpc>
                              <a:spcPct val="200000"/>
                            </a:lnSpc>
                            <a:spcBef>
                              <a:spcPts val="0"/>
                            </a:spcBef>
                            <a:spcAft>
                              <a:spcPts val="0"/>
                            </a:spcAft>
                          </a:pPr>
                          <a:r>
                            <a:rPr lang="en-US" sz="1200" b="1" dirty="0" err="1">
                              <a:effectLst/>
                            </a:rPr>
                            <a:t>Estimación</a:t>
                          </a:r>
                          <a:r>
                            <a:rPr lang="en-US" sz="1200" b="1" dirty="0">
                              <a:effectLst/>
                            </a:rPr>
                            <a:t> </a:t>
                          </a:r>
                          <a:r>
                            <a:rPr lang="en-US" sz="1200" b="1" dirty="0" err="1">
                              <a:effectLst/>
                            </a:rPr>
                            <a:t>inicial</a:t>
                          </a:r>
                          <a:endParaRPr lang="en-US" sz="1200" b="1" dirty="0">
                            <a:effectLst/>
                            <a:latin typeface="Times New Roman"/>
                            <a:ea typeface="Calibri"/>
                            <a:cs typeface="Times New Roman"/>
                          </a:endParaRPr>
                        </a:p>
                      </a:txBody>
                      <a:tcPr marL="55060" marR="55060" marT="0" marB="0"/>
                    </a:tc>
                    <a:tc>
                      <a: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en-US" sz="1200" dirty="0">
                              <a:effectLst/>
                            </a:rPr>
                            <a:t> </a:t>
                          </a:r>
                          <a14:m>
                            <m:oMath xmlns:m="http://schemas.openxmlformats.org/officeDocument/2006/math">
                              <m:sSub>
                                <m:sSubPr>
                                  <m:ctrlPr>
                                    <a:rPr lang="en-US" sz="1200" i="1" smtClean="0">
                                      <a:effectLst/>
                                      <a:latin typeface="Cambria Math"/>
                                    </a:rPr>
                                  </m:ctrlPr>
                                </m:sSubPr>
                                <m:e>
                                  <m:r>
                                    <a:rPr lang="en-US" sz="1200">
                                      <a:effectLst/>
                                      <a:latin typeface="Cambria Math"/>
                                    </a:rPr>
                                    <m:t>𝑥</m:t>
                                  </m:r>
                                </m:e>
                                <m:sub>
                                  <m:r>
                                    <a:rPr lang="en-US" sz="1200">
                                      <a:effectLst/>
                                      <a:latin typeface="Cambria Math"/>
                                    </a:rPr>
                                    <m:t>0</m:t>
                                  </m:r>
                                </m:sub>
                              </m:sSub>
                              <m:r>
                                <a:rPr lang="en-US" sz="1200">
                                  <a:effectLst/>
                                  <a:latin typeface="Cambria Math"/>
                                </a:rPr>
                                <m:t>~</m:t>
                              </m:r>
                              <m:r>
                                <a:rPr lang="en-US" sz="1200">
                                  <a:effectLst/>
                                  <a:latin typeface="Cambria Math"/>
                                </a:rPr>
                                <m:t>𝑁</m:t>
                              </m:r>
                              <m:r>
                                <a:rPr lang="en-US" sz="1200">
                                  <a:effectLst/>
                                  <a:latin typeface="Cambria Math"/>
                                </a:rPr>
                                <m:t>(</m:t>
                              </m:r>
                              <m:sSub>
                                <m:sSubPr>
                                  <m:ctrlPr>
                                    <a:rPr lang="en-US" sz="1200" i="1">
                                      <a:effectLst/>
                                      <a:latin typeface="Cambria Math"/>
                                    </a:rPr>
                                  </m:ctrlPr>
                                </m:sSubPr>
                                <m:e>
                                  <m:acc>
                                    <m:accPr>
                                      <m:chr m:val="̂"/>
                                      <m:ctrlPr>
                                        <a:rPr lang="en-US" sz="1200" i="1">
                                          <a:effectLst/>
                                          <a:latin typeface="Cambria Math"/>
                                        </a:rPr>
                                      </m:ctrlPr>
                                    </m:accPr>
                                    <m:e>
                                      <m:r>
                                        <a:rPr lang="en-US" sz="1200">
                                          <a:effectLst/>
                                          <a:latin typeface="Cambria Math"/>
                                        </a:rPr>
                                        <m:t>𝑥</m:t>
                                      </m:r>
                                    </m:e>
                                  </m:acc>
                                </m:e>
                                <m:sub>
                                  <m:r>
                                    <a:rPr lang="en-US" sz="1200">
                                      <a:effectLst/>
                                      <a:latin typeface="Cambria Math"/>
                                    </a:rPr>
                                    <m:t>0</m:t>
                                  </m:r>
                                </m:sub>
                              </m:sSub>
                              <m:r>
                                <a:rPr lang="en-US" sz="1200">
                                  <a:effectLst/>
                                  <a:latin typeface="Cambria Math"/>
                                </a:rPr>
                                <m:t>,</m:t>
                              </m:r>
                              <m:sSub>
                                <m:sSubPr>
                                  <m:ctrlPr>
                                    <a:rPr lang="en-US" sz="1200" i="1">
                                      <a:effectLst/>
                                      <a:latin typeface="Cambria Math"/>
                                    </a:rPr>
                                  </m:ctrlPr>
                                </m:sSubPr>
                                <m:e>
                                  <m:r>
                                    <a:rPr lang="en-US" sz="1200">
                                      <a:effectLst/>
                                      <a:latin typeface="Cambria Math"/>
                                    </a:rPr>
                                    <m:t>𝛴</m:t>
                                  </m:r>
                                </m:e>
                                <m:sub>
                                  <m:r>
                                    <a:rPr lang="en-US" sz="1200">
                                      <a:effectLst/>
                                      <a:latin typeface="Cambria Math"/>
                                    </a:rPr>
                                    <m:t>0</m:t>
                                  </m:r>
                                </m:sub>
                              </m:sSub>
                              <m:r>
                                <a:rPr lang="en-US" sz="1200">
                                  <a:effectLst/>
                                  <a:latin typeface="Cambria Math"/>
                                </a:rPr>
                                <m:t>)</m:t>
                              </m:r>
                            </m:oMath>
                          </a14:m>
                          <a:endParaRPr lang="en-US" sz="1200" dirty="0">
                            <a:effectLst/>
                            <a:latin typeface="Times New Roman"/>
                            <a:ea typeface="Calibri"/>
                            <a:cs typeface="Times New Roman"/>
                          </a:endParaRPr>
                        </a:p>
                      </a:txBody>
                      <a:tcPr marL="55060" marR="55060" marT="0" marB="0"/>
                    </a:tc>
                  </a:tr>
                  <a:tr h="293651">
                    <a:tc>
                      <a:txBody>
                        <a:bodyPr/>
                        <a:lstStyle/>
                        <a:p>
                          <a:pPr marL="0" marR="0" indent="0" algn="just" defTabSz="914400" rtl="0" eaLnBrk="1" fontAlgn="auto" latinLnBrk="0" hangingPunct="1">
                            <a:lnSpc>
                              <a:spcPct val="200000"/>
                            </a:lnSpc>
                            <a:spcBef>
                              <a:spcPts val="0"/>
                            </a:spcBef>
                            <a:spcAft>
                              <a:spcPts val="0"/>
                            </a:spcAft>
                            <a:buClrTx/>
                            <a:buSzTx/>
                            <a:buFontTx/>
                            <a:buNone/>
                            <a:tabLst/>
                            <a:defRPr/>
                          </a:pPr>
                          <a:r>
                            <a:rPr lang="en-US" sz="1200" b="1" dirty="0">
                              <a:effectLst/>
                            </a:rPr>
                            <a:t> </a:t>
                          </a:r>
                          <a:r>
                            <a:rPr lang="en-US" sz="1200" b="1" dirty="0" err="1" smtClean="0">
                              <a:effectLst/>
                            </a:rPr>
                            <a:t>Predicción</a:t>
                          </a:r>
                          <a:endParaRPr lang="en-US" sz="1200" b="1" dirty="0" smtClean="0">
                            <a:effectLst/>
                            <a:latin typeface="Times New Roman"/>
                            <a:ea typeface="Calibri"/>
                            <a:cs typeface="Times New Roman"/>
                          </a:endParaRPr>
                        </a:p>
                      </a:txBody>
                      <a:tcPr marL="55060" marR="55060" marT="0" marB="0"/>
                    </a:tc>
                    <a:tc>
                      <a:txBody>
                        <a:bodyPr/>
                        <a:lstStyle/>
                        <a:p>
                          <a:pPr marL="0" marR="0" algn="l">
                            <a:lnSpc>
                              <a:spcPct val="200000"/>
                            </a:lnSpc>
                            <a:spcBef>
                              <a:spcPts val="0"/>
                            </a:spcBef>
                            <a:spcAft>
                              <a:spcPts val="0"/>
                            </a:spcAft>
                          </a:pPr>
                          <a:r>
                            <a:rPr lang="es-EC" sz="1200" dirty="0">
                              <a:effectLst/>
                            </a:rPr>
                            <a:t>Dado: </a:t>
                          </a:r>
                          <a14:m>
                            <m:oMath xmlns:m="http://schemas.openxmlformats.org/officeDocument/2006/math">
                              <m:sSub>
                                <m:sSubPr>
                                  <m:ctrlPr>
                                    <a:rPr lang="en-US" sz="1200">
                                      <a:effectLst/>
                                    </a:rPr>
                                  </m:ctrlPr>
                                </m:sSubPr>
                                <m:e>
                                  <m:r>
                                    <a:rPr lang="en-US" sz="1200">
                                      <a:effectLst/>
                                    </a:rPr>
                                    <m:t>𝑥</m:t>
                                  </m:r>
                                </m:e>
                                <m:sub>
                                  <m:r>
                                    <a:rPr lang="en-US" sz="1200">
                                      <a:effectLst/>
                                    </a:rPr>
                                    <m:t>𝑡</m:t>
                                  </m:r>
                                  <m:r>
                                    <a:rPr lang="es-EC" sz="1200">
                                      <a:effectLst/>
                                    </a:rPr>
                                    <m:t>+1</m:t>
                                  </m:r>
                                </m:sub>
                              </m:sSub>
                              <m:r>
                                <a:rPr lang="es-EC" sz="1200">
                                  <a:effectLst/>
                                </a:rPr>
                                <m:t>=</m:t>
                              </m:r>
                              <m:r>
                                <a:rPr lang="en-US" sz="1200">
                                  <a:effectLst/>
                                </a:rPr>
                                <m:t>𝑓</m:t>
                              </m:r>
                              <m:d>
                                <m:dPr>
                                  <m:ctrlPr>
                                    <a:rPr lang="en-US" sz="1200">
                                      <a:effectLst/>
                                    </a:rPr>
                                  </m:ctrlPr>
                                </m:dPr>
                                <m:e>
                                  <m:sSub>
                                    <m:sSubPr>
                                      <m:ctrlPr>
                                        <a:rPr lang="en-US" sz="1200">
                                          <a:effectLst/>
                                        </a:rPr>
                                      </m:ctrlPr>
                                    </m:sSubPr>
                                    <m:e>
                                      <m:r>
                                        <a:rPr lang="en-US" sz="1200">
                                          <a:effectLst/>
                                        </a:rPr>
                                        <m:t>𝑥</m:t>
                                      </m:r>
                                    </m:e>
                                    <m:sub>
                                      <m:r>
                                        <a:rPr lang="en-US" sz="1200">
                                          <a:effectLst/>
                                        </a:rPr>
                                        <m:t>𝑡</m:t>
                                      </m:r>
                                    </m:sub>
                                  </m:sSub>
                                  <m:r>
                                    <a:rPr lang="es-EC" sz="1200">
                                      <a:effectLst/>
                                    </a:rPr>
                                    <m:t>,</m:t>
                                  </m:r>
                                  <m:sSub>
                                    <m:sSubPr>
                                      <m:ctrlPr>
                                        <a:rPr lang="en-US" sz="1200">
                                          <a:effectLst/>
                                        </a:rPr>
                                      </m:ctrlPr>
                                    </m:sSubPr>
                                    <m:e>
                                      <m:r>
                                        <a:rPr lang="en-US" sz="1200">
                                          <a:effectLst/>
                                        </a:rPr>
                                        <m:t>𝑢</m:t>
                                      </m:r>
                                    </m:e>
                                    <m:sub>
                                      <m:r>
                                        <a:rPr lang="en-US" sz="1200">
                                          <a:effectLst/>
                                        </a:rPr>
                                        <m:t>𝑡</m:t>
                                      </m:r>
                                    </m:sub>
                                  </m:sSub>
                                </m:e>
                              </m:d>
                              <m:r>
                                <a:rPr lang="es-EC" sz="1200">
                                  <a:effectLst/>
                                </a:rPr>
                                <m:t>+</m:t>
                              </m:r>
                              <m:sSub>
                                <m:sSubPr>
                                  <m:ctrlPr>
                                    <a:rPr lang="en-US" sz="1200">
                                      <a:effectLst/>
                                    </a:rPr>
                                  </m:ctrlPr>
                                </m:sSubPr>
                                <m:e>
                                  <m:r>
                                    <a:rPr lang="en-US" sz="1200">
                                      <a:effectLst/>
                                    </a:rPr>
                                    <m:t>𝑤</m:t>
                                  </m:r>
                                </m:e>
                                <m:sub>
                                  <m:r>
                                    <a:rPr lang="en-US" sz="1200">
                                      <a:effectLst/>
                                    </a:rPr>
                                    <m:t>𝑡</m:t>
                                  </m:r>
                                </m:sub>
                              </m:sSub>
                            </m:oMath>
                          </a14:m>
                          <a:r>
                            <a:rPr lang="es-EC" sz="1200" dirty="0">
                              <a:effectLst/>
                            </a:rPr>
                            <a:t> donde </a:t>
                          </a:r>
                          <a14:m>
                            <m:oMath xmlns:m="http://schemas.openxmlformats.org/officeDocument/2006/math">
                              <m:sSub>
                                <m:sSubPr>
                                  <m:ctrlPr>
                                    <a:rPr lang="en-US" sz="1200">
                                      <a:effectLst/>
                                    </a:rPr>
                                  </m:ctrlPr>
                                </m:sSubPr>
                                <m:e>
                                  <m:r>
                                    <a:rPr lang="en-US" sz="1200">
                                      <a:effectLst/>
                                    </a:rPr>
                                    <m:t>𝑤</m:t>
                                  </m:r>
                                </m:e>
                                <m:sub>
                                  <m:r>
                                    <a:rPr lang="en-US" sz="1200">
                                      <a:effectLst/>
                                    </a:rPr>
                                    <m:t>𝑡</m:t>
                                  </m:r>
                                </m:sub>
                              </m:sSub>
                              <m:r>
                                <a:rPr lang="es-EC" sz="1200">
                                  <a:effectLst/>
                                </a:rPr>
                                <m:t>~</m:t>
                              </m:r>
                              <m:r>
                                <a:rPr lang="en-US" sz="1200">
                                  <a:effectLst/>
                                </a:rPr>
                                <m:t>𝑁</m:t>
                              </m:r>
                              <m:r>
                                <a:rPr lang="es-EC" sz="1200">
                                  <a:effectLst/>
                                </a:rPr>
                                <m:t>(0,</m:t>
                              </m:r>
                              <m:sSub>
                                <m:sSubPr>
                                  <m:ctrlPr>
                                    <a:rPr lang="en-US" sz="1200">
                                      <a:effectLst/>
                                    </a:rPr>
                                  </m:ctrlPr>
                                </m:sSubPr>
                                <m:e>
                                  <m:r>
                                    <a:rPr lang="en-US" sz="1200">
                                      <a:effectLst/>
                                    </a:rPr>
                                    <m:t>𝑄</m:t>
                                  </m:r>
                                </m:e>
                                <m:sub>
                                  <m:r>
                                    <a:rPr lang="en-US" sz="1200">
                                      <a:effectLst/>
                                    </a:rPr>
                                    <m:t>𝑡</m:t>
                                  </m:r>
                                </m:sub>
                              </m:sSub>
                              <m:r>
                                <a:rPr lang="es-EC" sz="1200">
                                  <a:effectLst/>
                                </a:rPr>
                                <m:t>)</m:t>
                              </m:r>
                            </m:oMath>
                          </a14:m>
                          <a:endParaRPr lang="en-US" sz="1200" dirty="0">
                            <a:effectLst/>
                            <a:latin typeface="Times New Roman"/>
                            <a:ea typeface="Calibri"/>
                            <a:cs typeface="Times New Roman"/>
                          </a:endParaRPr>
                        </a:p>
                      </a:txBody>
                      <a:tcPr marL="55060" marR="55060" marT="0" marB="0"/>
                    </a:tc>
                  </a:tr>
                  <a:tr h="293651">
                    <a:tc>
                      <a:txBody>
                        <a:bodyPr/>
                        <a:lstStyle/>
                        <a:p>
                          <a:pPr marL="0" marR="0" algn="just">
                            <a:lnSpc>
                              <a:spcPct val="200000"/>
                            </a:lnSpc>
                            <a:spcBef>
                              <a:spcPts val="0"/>
                            </a:spcBef>
                            <a:spcAft>
                              <a:spcPts val="0"/>
                            </a:spcAft>
                          </a:pPr>
                          <a:r>
                            <a:rPr lang="es-EC" sz="1200" b="1">
                              <a:effectLst/>
                            </a:rPr>
                            <a:t> </a:t>
                          </a:r>
                          <a:endParaRPr lang="en-US" sz="1200" b="1">
                            <a:effectLst/>
                            <a:latin typeface="Times New Roman"/>
                            <a:ea typeface="Calibri"/>
                            <a:cs typeface="Times New Roman"/>
                          </a:endParaRPr>
                        </a:p>
                      </a:txBody>
                      <a:tcPr marL="55060" marR="55060" marT="0" marB="0"/>
                    </a:tc>
                    <a:tc>
                      <a:txBody>
                        <a:bodyPr/>
                        <a:lstStyle/>
                        <a:p>
                          <a:pPr marL="0" marR="0" algn="l">
                            <a:lnSpc>
                              <a:spcPct val="200000"/>
                            </a:lnSpc>
                            <a:spcBef>
                              <a:spcPts val="0"/>
                            </a:spcBef>
                            <a:spcAft>
                              <a:spcPts val="0"/>
                            </a:spcAft>
                          </a:pPr>
                          <a14:m>
                            <m:oMathPara xmlns:m="http://schemas.openxmlformats.org/officeDocument/2006/math">
                              <m:oMathParaPr>
                                <m:jc m:val="left"/>
                              </m:oMathParaPr>
                              <m:oMath xmlns:m="http://schemas.openxmlformats.org/officeDocument/2006/math">
                                <m:sSup>
                                  <m:sSupPr>
                                    <m:ctrlPr>
                                      <a:rPr lang="en-US" sz="1200">
                                        <a:effectLst/>
                                      </a:rPr>
                                    </m:ctrlPr>
                                  </m:sSupPr>
                                  <m:e>
                                    <m:sSub>
                                      <m:sSubPr>
                                        <m:ctrlPr>
                                          <a:rPr lang="en-US" sz="1200">
                                            <a:effectLst/>
                                          </a:rPr>
                                        </m:ctrlPr>
                                      </m:sSubPr>
                                      <m:e>
                                        <m:acc>
                                          <m:accPr>
                                            <m:chr m:val="̂"/>
                                            <m:ctrlPr>
                                              <a:rPr lang="en-US" sz="1200">
                                                <a:effectLst/>
                                              </a:rPr>
                                            </m:ctrlPr>
                                          </m:accPr>
                                          <m:e>
                                            <m:r>
                                              <a:rPr lang="en-US" sz="1200">
                                                <a:effectLst/>
                                              </a:rPr>
                                              <m:t>𝑥</m:t>
                                            </m:r>
                                          </m:e>
                                        </m:acc>
                                      </m:e>
                                      <m:sub>
                                        <m:r>
                                          <a:rPr lang="en-US" sz="1200">
                                            <a:effectLst/>
                                          </a:rPr>
                                          <m:t>𝑡</m:t>
                                        </m:r>
                                      </m:sub>
                                    </m:sSub>
                                  </m:e>
                                  <m:sup>
                                    <m:r>
                                      <a:rPr lang="en-US" sz="1200">
                                        <a:effectLst/>
                                      </a:rPr>
                                      <m:t>−</m:t>
                                    </m:r>
                                  </m:sup>
                                </m:sSup>
                                <m:r>
                                  <a:rPr lang="en-US" sz="1200">
                                    <a:effectLst/>
                                  </a:rPr>
                                  <m:t>←</m:t>
                                </m:r>
                                <m:r>
                                  <a:rPr lang="en-US" sz="1200">
                                    <a:effectLst/>
                                  </a:rPr>
                                  <m:t>𝑓</m:t>
                                </m:r>
                                <m:d>
                                  <m:dPr>
                                    <m:ctrlPr>
                                      <a:rPr lang="en-US" sz="1200">
                                        <a:effectLst/>
                                      </a:rPr>
                                    </m:ctrlPr>
                                  </m:dPr>
                                  <m:e>
                                    <m:sSub>
                                      <m:sSubPr>
                                        <m:ctrlPr>
                                          <a:rPr lang="en-US" sz="1200">
                                            <a:effectLst/>
                                          </a:rPr>
                                        </m:ctrlPr>
                                      </m:sSubPr>
                                      <m:e>
                                        <m:acc>
                                          <m:accPr>
                                            <m:chr m:val="̂"/>
                                            <m:ctrlPr>
                                              <a:rPr lang="en-US" sz="1200">
                                                <a:effectLst/>
                                              </a:rPr>
                                            </m:ctrlPr>
                                          </m:accPr>
                                          <m:e>
                                            <m:r>
                                              <a:rPr lang="en-US" sz="1200">
                                                <a:effectLst/>
                                              </a:rPr>
                                              <m:t>𝑥</m:t>
                                            </m:r>
                                          </m:e>
                                        </m:acc>
                                      </m:e>
                                      <m:sub>
                                        <m:r>
                                          <a:rPr lang="en-US" sz="1200">
                                            <a:effectLst/>
                                          </a:rPr>
                                          <m:t>𝑡</m:t>
                                        </m:r>
                                      </m:sub>
                                    </m:sSub>
                                    <m:r>
                                      <a:rPr lang="en-US" sz="1200">
                                        <a:effectLst/>
                                      </a:rPr>
                                      <m:t>,</m:t>
                                    </m:r>
                                    <m:sSub>
                                      <m:sSubPr>
                                        <m:ctrlPr>
                                          <a:rPr lang="en-US" sz="1200">
                                            <a:effectLst/>
                                          </a:rPr>
                                        </m:ctrlPr>
                                      </m:sSubPr>
                                      <m:e>
                                        <m:r>
                                          <a:rPr lang="en-US" sz="1200">
                                            <a:effectLst/>
                                          </a:rPr>
                                          <m:t>𝑢</m:t>
                                        </m:r>
                                      </m:e>
                                      <m:sub>
                                        <m:r>
                                          <a:rPr lang="en-US" sz="1200">
                                            <a:effectLst/>
                                          </a:rPr>
                                          <m:t>𝑡</m:t>
                                        </m:r>
                                      </m:sub>
                                    </m:sSub>
                                  </m:e>
                                </m:d>
                              </m:oMath>
                            </m:oMathPara>
                          </a14:m>
                          <a:endParaRPr lang="en-US" sz="1200" dirty="0">
                            <a:effectLst/>
                            <a:latin typeface="Times New Roman"/>
                            <a:ea typeface="Calibri"/>
                            <a:cs typeface="Times New Roman"/>
                          </a:endParaRPr>
                        </a:p>
                      </a:txBody>
                      <a:tcPr marL="55060" marR="55060" marT="0" marB="0"/>
                    </a:tc>
                  </a:tr>
                  <a:tr h="558345">
                    <a:tc>
                      <a:txBody>
                        <a:bodyPr/>
                        <a:lstStyle/>
                        <a:p>
                          <a:pPr marL="0" marR="0" algn="just">
                            <a:lnSpc>
                              <a:spcPct val="200000"/>
                            </a:lnSpc>
                            <a:spcBef>
                              <a:spcPts val="0"/>
                            </a:spcBef>
                            <a:spcAft>
                              <a:spcPts val="0"/>
                            </a:spcAft>
                          </a:pPr>
                          <a:r>
                            <a:rPr lang="en-US" sz="1200" b="1" dirty="0">
                              <a:effectLst/>
                            </a:rPr>
                            <a:t> </a:t>
                          </a:r>
                          <a:endParaRPr lang="en-US" sz="1200" b="1" dirty="0">
                            <a:effectLst/>
                            <a:latin typeface="Times New Roman"/>
                            <a:ea typeface="Calibri"/>
                            <a:cs typeface="Times New Roman"/>
                          </a:endParaRPr>
                        </a:p>
                      </a:txBody>
                      <a:tcPr marL="55060" marR="55060" marT="0" marB="0"/>
                    </a:tc>
                    <a:tc>
                      <a:txBody>
                        <a:bodyPr/>
                        <a:lstStyle/>
                        <a:p>
                          <a:pPr marL="0" marR="0" algn="l">
                            <a:lnSpc>
                              <a:spcPct val="200000"/>
                            </a:lnSpc>
                            <a:spcBef>
                              <a:spcPts val="0"/>
                            </a:spcBef>
                            <a:spcAft>
                              <a:spcPts val="0"/>
                            </a:spcAft>
                          </a:pPr>
                          <a14:m>
                            <m:oMathPara xmlns:m="http://schemas.openxmlformats.org/officeDocument/2006/math">
                              <m:oMathParaPr>
                                <m:jc m:val="left"/>
                              </m:oMathParaPr>
                              <m:oMath xmlns:m="http://schemas.openxmlformats.org/officeDocument/2006/math">
                                <m:sSub>
                                  <m:sSubPr>
                                    <m:ctrlPr>
                                      <a:rPr lang="en-US" sz="1200">
                                        <a:effectLst/>
                                      </a:rPr>
                                    </m:ctrlPr>
                                  </m:sSubPr>
                                  <m:e>
                                    <m:r>
                                      <a:rPr lang="en-US" sz="1200">
                                        <a:effectLst/>
                                      </a:rPr>
                                      <m:t>𝐹</m:t>
                                    </m:r>
                                  </m:e>
                                  <m:sub>
                                    <m:r>
                                      <a:rPr lang="en-US" sz="1200">
                                        <a:effectLst/>
                                      </a:rPr>
                                      <m:t>𝑡</m:t>
                                    </m:r>
                                  </m:sub>
                                </m:sSub>
                                <m:r>
                                  <a:rPr lang="en-US" sz="1200">
                                    <a:effectLst/>
                                  </a:rPr>
                                  <m:t>=</m:t>
                                </m:r>
                                <m:f>
                                  <m:fPr>
                                    <m:ctrlPr>
                                      <a:rPr lang="en-US" sz="1200">
                                        <a:effectLst/>
                                      </a:rPr>
                                    </m:ctrlPr>
                                  </m:fPr>
                                  <m:num>
                                    <m:r>
                                      <a:rPr lang="en-US" sz="1200">
                                        <a:effectLst/>
                                      </a:rPr>
                                      <m:t>𝜕</m:t>
                                    </m:r>
                                    <m:r>
                                      <a:rPr lang="en-US" sz="1200">
                                        <a:effectLst/>
                                      </a:rPr>
                                      <m:t>𝑓</m:t>
                                    </m:r>
                                  </m:num>
                                  <m:den>
                                    <m:r>
                                      <a:rPr lang="en-US" sz="1200">
                                        <a:effectLst/>
                                      </a:rPr>
                                      <m:t>𝜕</m:t>
                                    </m:r>
                                    <m:r>
                                      <a:rPr lang="en-US" sz="1200">
                                        <a:effectLst/>
                                      </a:rPr>
                                      <m:t>𝑥</m:t>
                                    </m:r>
                                  </m:den>
                                </m:f>
                                <m:d>
                                  <m:dPr>
                                    <m:ctrlPr>
                                      <a:rPr lang="en-US" sz="1200">
                                        <a:effectLst/>
                                      </a:rPr>
                                    </m:ctrlPr>
                                  </m:dPr>
                                  <m:e>
                                    <m:sSub>
                                      <m:sSubPr>
                                        <m:ctrlPr>
                                          <a:rPr lang="en-US" sz="1200">
                                            <a:effectLst/>
                                          </a:rPr>
                                        </m:ctrlPr>
                                      </m:sSubPr>
                                      <m:e>
                                        <m:r>
                                          <a:rPr lang="en-US" sz="1200">
                                            <a:effectLst/>
                                          </a:rPr>
                                          <m:t>𝑥</m:t>
                                        </m:r>
                                      </m:e>
                                      <m:sub>
                                        <m:r>
                                          <a:rPr lang="en-US" sz="1200">
                                            <a:effectLst/>
                                          </a:rPr>
                                          <m:t>𝑡</m:t>
                                        </m:r>
                                      </m:sub>
                                    </m:sSub>
                                    <m:r>
                                      <a:rPr lang="en-US" sz="1200">
                                        <a:effectLst/>
                                      </a:rPr>
                                      <m:t>,</m:t>
                                    </m:r>
                                    <m:sSub>
                                      <m:sSubPr>
                                        <m:ctrlPr>
                                          <a:rPr lang="en-US" sz="1200">
                                            <a:effectLst/>
                                          </a:rPr>
                                        </m:ctrlPr>
                                      </m:sSubPr>
                                      <m:e>
                                        <m:r>
                                          <a:rPr lang="en-US" sz="1200">
                                            <a:effectLst/>
                                          </a:rPr>
                                          <m:t>𝑢</m:t>
                                        </m:r>
                                      </m:e>
                                      <m:sub>
                                        <m:r>
                                          <a:rPr lang="en-US" sz="1200">
                                            <a:effectLst/>
                                          </a:rPr>
                                          <m:t>𝑡</m:t>
                                        </m:r>
                                      </m:sub>
                                    </m:sSub>
                                  </m:e>
                                </m:d>
                              </m:oMath>
                            </m:oMathPara>
                          </a14:m>
                          <a:endParaRPr lang="en-US" sz="1200" dirty="0">
                            <a:effectLst/>
                            <a:latin typeface="Times New Roman"/>
                            <a:ea typeface="Calibri"/>
                            <a:cs typeface="Times New Roman"/>
                          </a:endParaRPr>
                        </a:p>
                      </a:txBody>
                      <a:tcPr marL="55060" marR="55060" marT="0" marB="0"/>
                    </a:tc>
                  </a:tr>
                  <a:tr h="295894">
                    <a:tc>
                      <a:txBody>
                        <a:bodyPr/>
                        <a:lstStyle/>
                        <a:p>
                          <a:pPr marL="0" marR="0" algn="just">
                            <a:lnSpc>
                              <a:spcPct val="200000"/>
                            </a:lnSpc>
                            <a:spcBef>
                              <a:spcPts val="0"/>
                            </a:spcBef>
                            <a:spcAft>
                              <a:spcPts val="0"/>
                            </a:spcAft>
                          </a:pPr>
                          <a:r>
                            <a:rPr lang="en-US" sz="1200" b="1" dirty="0">
                              <a:effectLst/>
                            </a:rPr>
                            <a:t> </a:t>
                          </a:r>
                          <a:endParaRPr lang="en-US" sz="1200" b="1" dirty="0">
                            <a:effectLst/>
                            <a:latin typeface="Times New Roman"/>
                            <a:ea typeface="Calibri"/>
                            <a:cs typeface="Times New Roman"/>
                          </a:endParaRPr>
                        </a:p>
                      </a:txBody>
                      <a:tcPr marL="55060" marR="55060" marT="0" marB="0"/>
                    </a:tc>
                    <a:tc>
                      <a:txBody>
                        <a:bodyPr/>
                        <a:lstStyle/>
                        <a:p>
                          <a:pPr marL="0" marR="0" algn="l">
                            <a:lnSpc>
                              <a:spcPct val="200000"/>
                            </a:lnSpc>
                            <a:spcBef>
                              <a:spcPts val="0"/>
                            </a:spcBef>
                            <a:spcAft>
                              <a:spcPts val="0"/>
                            </a:spcAft>
                          </a:pPr>
                          <a14:m>
                            <m:oMathPara xmlns:m="http://schemas.openxmlformats.org/officeDocument/2006/math">
                              <m:oMathParaPr>
                                <m:jc m:val="left"/>
                              </m:oMathParaPr>
                              <m:oMath xmlns:m="http://schemas.openxmlformats.org/officeDocument/2006/math">
                                <m:sSup>
                                  <m:sSupPr>
                                    <m:ctrlPr>
                                      <a:rPr lang="en-US" sz="1200">
                                        <a:effectLst/>
                                      </a:rPr>
                                    </m:ctrlPr>
                                  </m:sSupPr>
                                  <m:e>
                                    <m:sSub>
                                      <m:sSubPr>
                                        <m:ctrlPr>
                                          <a:rPr lang="en-US" sz="1200">
                                            <a:effectLst/>
                                          </a:rPr>
                                        </m:ctrlPr>
                                      </m:sSubPr>
                                      <m:e>
                                        <m:r>
                                          <a:rPr lang="en-US" sz="1200">
                                            <a:effectLst/>
                                          </a:rPr>
                                          <m:t>𝛴</m:t>
                                        </m:r>
                                      </m:e>
                                      <m:sub>
                                        <m:r>
                                          <a:rPr lang="en-US" sz="1200">
                                            <a:effectLst/>
                                          </a:rPr>
                                          <m:t>𝑡</m:t>
                                        </m:r>
                                      </m:sub>
                                    </m:sSub>
                                  </m:e>
                                  <m:sup>
                                    <m:r>
                                      <a:rPr lang="en-US" sz="1200">
                                        <a:effectLst/>
                                      </a:rPr>
                                      <m:t>−</m:t>
                                    </m:r>
                                  </m:sup>
                                </m:sSup>
                                <m:r>
                                  <a:rPr lang="en-US" sz="1200">
                                    <a:effectLst/>
                                  </a:rPr>
                                  <m:t>←</m:t>
                                </m:r>
                                <m:sSub>
                                  <m:sSubPr>
                                    <m:ctrlPr>
                                      <a:rPr lang="en-US" sz="1200">
                                        <a:effectLst/>
                                      </a:rPr>
                                    </m:ctrlPr>
                                  </m:sSubPr>
                                  <m:e>
                                    <m:r>
                                      <a:rPr lang="en-US" sz="1200">
                                        <a:effectLst/>
                                      </a:rPr>
                                      <m:t>𝐹</m:t>
                                    </m:r>
                                  </m:e>
                                  <m:sub>
                                    <m:r>
                                      <a:rPr lang="en-US" sz="1200">
                                        <a:effectLst/>
                                      </a:rPr>
                                      <m:t>𝑡</m:t>
                                    </m:r>
                                  </m:sub>
                                </m:sSub>
                                <m:sSub>
                                  <m:sSubPr>
                                    <m:ctrlPr>
                                      <a:rPr lang="en-US" sz="1200">
                                        <a:effectLst/>
                                      </a:rPr>
                                    </m:ctrlPr>
                                  </m:sSubPr>
                                  <m:e>
                                    <m:r>
                                      <a:rPr lang="en-US" sz="1200">
                                        <a:effectLst/>
                                      </a:rPr>
                                      <m:t>𝛴</m:t>
                                    </m:r>
                                  </m:e>
                                  <m:sub>
                                    <m:r>
                                      <a:rPr lang="en-US" sz="1200">
                                        <a:effectLst/>
                                      </a:rPr>
                                      <m:t>𝑡</m:t>
                                    </m:r>
                                  </m:sub>
                                </m:sSub>
                                <m:sSubSup>
                                  <m:sSubSupPr>
                                    <m:ctrlPr>
                                      <a:rPr lang="en-US" sz="1200">
                                        <a:effectLst/>
                                      </a:rPr>
                                    </m:ctrlPr>
                                  </m:sSubSupPr>
                                  <m:e>
                                    <m:r>
                                      <a:rPr lang="en-US" sz="1200">
                                        <a:effectLst/>
                                      </a:rPr>
                                      <m:t>𝐹</m:t>
                                    </m:r>
                                  </m:e>
                                  <m:sub>
                                    <m:r>
                                      <a:rPr lang="en-US" sz="1200">
                                        <a:effectLst/>
                                      </a:rPr>
                                      <m:t>𝑡</m:t>
                                    </m:r>
                                  </m:sub>
                                  <m:sup>
                                    <m:r>
                                      <a:rPr lang="en-US" sz="1200">
                                        <a:effectLst/>
                                      </a:rPr>
                                      <m:t>𝑇</m:t>
                                    </m:r>
                                  </m:sup>
                                </m:sSubSup>
                                <m:r>
                                  <a:rPr lang="en-US" sz="1200">
                                    <a:effectLst/>
                                  </a:rPr>
                                  <m:t>+</m:t>
                                </m:r>
                                <m:sSub>
                                  <m:sSubPr>
                                    <m:ctrlPr>
                                      <a:rPr lang="en-US" sz="1200">
                                        <a:effectLst/>
                                      </a:rPr>
                                    </m:ctrlPr>
                                  </m:sSubPr>
                                  <m:e>
                                    <m:r>
                                      <a:rPr lang="en-US" sz="1200">
                                        <a:effectLst/>
                                      </a:rPr>
                                      <m:t>𝑄</m:t>
                                    </m:r>
                                  </m:e>
                                  <m:sub>
                                    <m:r>
                                      <a:rPr lang="en-US" sz="1200">
                                        <a:effectLst/>
                                      </a:rPr>
                                      <m:t>𝑡</m:t>
                                    </m:r>
                                  </m:sub>
                                </m:sSub>
                              </m:oMath>
                            </m:oMathPara>
                          </a14:m>
                          <a:endParaRPr lang="en-US" sz="1200" dirty="0">
                            <a:effectLst/>
                            <a:latin typeface="Times New Roman"/>
                            <a:ea typeface="Calibri"/>
                            <a:cs typeface="Times New Roman"/>
                          </a:endParaRPr>
                        </a:p>
                      </a:txBody>
                      <a:tcPr marL="55060" marR="55060" marT="0" marB="0"/>
                    </a:tc>
                  </a:tr>
                  <a:tr h="293651">
                    <a:tc>
                      <a:txBody>
                        <a:bodyPr/>
                        <a:lstStyle/>
                        <a:p>
                          <a:pPr marL="0" marR="0" indent="0" algn="just" defTabSz="914400" rtl="0" eaLnBrk="1" fontAlgn="auto" latinLnBrk="0" hangingPunct="1">
                            <a:lnSpc>
                              <a:spcPct val="200000"/>
                            </a:lnSpc>
                            <a:spcBef>
                              <a:spcPts val="0"/>
                            </a:spcBef>
                            <a:spcAft>
                              <a:spcPts val="0"/>
                            </a:spcAft>
                            <a:buClrTx/>
                            <a:buSzTx/>
                            <a:buFontTx/>
                            <a:buNone/>
                            <a:tabLst/>
                            <a:defRPr/>
                          </a:pPr>
                          <a:r>
                            <a:rPr lang="en-US" sz="1200" b="1" dirty="0">
                              <a:effectLst/>
                            </a:rPr>
                            <a:t> </a:t>
                          </a:r>
                          <a:r>
                            <a:rPr lang="en-US" sz="1200" b="1" dirty="0" err="1" smtClean="0">
                              <a:effectLst/>
                            </a:rPr>
                            <a:t>Actualización</a:t>
                          </a:r>
                          <a:endParaRPr lang="en-US" sz="1200" b="1" dirty="0" smtClean="0">
                            <a:effectLst/>
                            <a:latin typeface="Times New Roman"/>
                            <a:ea typeface="Calibri"/>
                            <a:cs typeface="Times New Roman"/>
                          </a:endParaRPr>
                        </a:p>
                      </a:txBody>
                      <a:tcPr marL="55060" marR="55060" marT="0" marB="0"/>
                    </a:tc>
                    <a:tc>
                      <a:txBody>
                        <a:bodyPr/>
                        <a:lstStyle/>
                        <a:p>
                          <a:pPr marL="0" marR="0" algn="l">
                            <a:lnSpc>
                              <a:spcPct val="200000"/>
                            </a:lnSpc>
                            <a:spcBef>
                              <a:spcPts val="0"/>
                            </a:spcBef>
                            <a:spcAft>
                              <a:spcPts val="0"/>
                            </a:spcAft>
                          </a:pPr>
                          <a:r>
                            <a:rPr lang="es-EC" sz="1200" dirty="0">
                              <a:effectLst/>
                            </a:rPr>
                            <a:t>Dado: </a:t>
                          </a:r>
                          <a14:m>
                            <m:oMath xmlns:m="http://schemas.openxmlformats.org/officeDocument/2006/math">
                              <m:sSub>
                                <m:sSubPr>
                                  <m:ctrlPr>
                                    <a:rPr lang="en-US" sz="1200">
                                      <a:effectLst/>
                                    </a:rPr>
                                  </m:ctrlPr>
                                </m:sSubPr>
                                <m:e>
                                  <m:r>
                                    <a:rPr lang="en-US" sz="1200">
                                      <a:effectLst/>
                                    </a:rPr>
                                    <m:t>𝑧</m:t>
                                  </m:r>
                                </m:e>
                                <m:sub>
                                  <m:r>
                                    <a:rPr lang="en-US" sz="1200">
                                      <a:effectLst/>
                                    </a:rPr>
                                    <m:t>𝑡</m:t>
                                  </m:r>
                                </m:sub>
                              </m:sSub>
                              <m:r>
                                <a:rPr lang="es-EC" sz="1200">
                                  <a:effectLst/>
                                </a:rPr>
                                <m:t>=</m:t>
                              </m:r>
                              <m:r>
                                <a:rPr lang="es-EC" sz="1200">
                                  <a:effectLst/>
                                </a:rPr>
                                <m:t>h</m:t>
                              </m:r>
                              <m:d>
                                <m:dPr>
                                  <m:ctrlPr>
                                    <a:rPr lang="en-US" sz="1200">
                                      <a:effectLst/>
                                    </a:rPr>
                                  </m:ctrlPr>
                                </m:dPr>
                                <m:e>
                                  <m:sSub>
                                    <m:sSubPr>
                                      <m:ctrlPr>
                                        <a:rPr lang="en-US" sz="1200">
                                          <a:effectLst/>
                                        </a:rPr>
                                      </m:ctrlPr>
                                    </m:sSubPr>
                                    <m:e>
                                      <m:r>
                                        <a:rPr lang="en-US" sz="1200">
                                          <a:effectLst/>
                                        </a:rPr>
                                        <m:t>𝑥</m:t>
                                      </m:r>
                                    </m:e>
                                    <m:sub>
                                      <m:r>
                                        <a:rPr lang="en-US" sz="1200">
                                          <a:effectLst/>
                                        </a:rPr>
                                        <m:t>𝑡</m:t>
                                      </m:r>
                                    </m:sub>
                                  </m:sSub>
                                </m:e>
                              </m:d>
                              <m:r>
                                <a:rPr lang="es-EC" sz="1200">
                                  <a:effectLst/>
                                </a:rPr>
                                <m:t>+</m:t>
                              </m:r>
                              <m:sSub>
                                <m:sSubPr>
                                  <m:ctrlPr>
                                    <a:rPr lang="en-US" sz="1200">
                                      <a:effectLst/>
                                    </a:rPr>
                                  </m:ctrlPr>
                                </m:sSubPr>
                                <m:e>
                                  <m:r>
                                    <a:rPr lang="en-US" sz="1200">
                                      <a:effectLst/>
                                    </a:rPr>
                                    <m:t>𝑣</m:t>
                                  </m:r>
                                </m:e>
                                <m:sub>
                                  <m:r>
                                    <a:rPr lang="en-US" sz="1200">
                                      <a:effectLst/>
                                    </a:rPr>
                                    <m:t>𝑡</m:t>
                                  </m:r>
                                </m:sub>
                              </m:sSub>
                            </m:oMath>
                          </a14:m>
                          <a:r>
                            <a:rPr lang="es-EC" sz="1200" dirty="0">
                              <a:effectLst/>
                            </a:rPr>
                            <a:t> donde </a:t>
                          </a:r>
                          <a14:m>
                            <m:oMath xmlns:m="http://schemas.openxmlformats.org/officeDocument/2006/math">
                              <m:sSub>
                                <m:sSubPr>
                                  <m:ctrlPr>
                                    <a:rPr lang="en-US" sz="1200">
                                      <a:effectLst/>
                                    </a:rPr>
                                  </m:ctrlPr>
                                </m:sSubPr>
                                <m:e>
                                  <m:r>
                                    <a:rPr lang="en-US" sz="1200">
                                      <a:effectLst/>
                                    </a:rPr>
                                    <m:t>𝑣</m:t>
                                  </m:r>
                                </m:e>
                                <m:sub>
                                  <m:r>
                                    <a:rPr lang="en-US" sz="1200">
                                      <a:effectLst/>
                                    </a:rPr>
                                    <m:t>𝑡</m:t>
                                  </m:r>
                                </m:sub>
                              </m:sSub>
                              <m:r>
                                <a:rPr lang="es-EC" sz="1200">
                                  <a:effectLst/>
                                </a:rPr>
                                <m:t>~</m:t>
                              </m:r>
                              <m:r>
                                <a:rPr lang="en-US" sz="1200">
                                  <a:effectLst/>
                                </a:rPr>
                                <m:t>𝑁</m:t>
                              </m:r>
                              <m:r>
                                <a:rPr lang="es-EC" sz="1200">
                                  <a:effectLst/>
                                </a:rPr>
                                <m:t>(0,</m:t>
                              </m:r>
                              <m:sSub>
                                <m:sSubPr>
                                  <m:ctrlPr>
                                    <a:rPr lang="en-US" sz="1200">
                                      <a:effectLst/>
                                    </a:rPr>
                                  </m:ctrlPr>
                                </m:sSubPr>
                                <m:e>
                                  <m:r>
                                    <a:rPr lang="en-US" sz="1200">
                                      <a:effectLst/>
                                    </a:rPr>
                                    <m:t>𝑅</m:t>
                                  </m:r>
                                </m:e>
                                <m:sub>
                                  <m:r>
                                    <a:rPr lang="en-US" sz="1200">
                                      <a:effectLst/>
                                    </a:rPr>
                                    <m:t>𝑡</m:t>
                                  </m:r>
                                </m:sub>
                              </m:sSub>
                              <m:r>
                                <a:rPr lang="es-EC" sz="1200">
                                  <a:effectLst/>
                                </a:rPr>
                                <m:t>)</m:t>
                              </m:r>
                            </m:oMath>
                          </a14:m>
                          <a:endParaRPr lang="en-US" sz="1200" dirty="0">
                            <a:effectLst/>
                            <a:latin typeface="Times New Roman"/>
                            <a:ea typeface="Calibri"/>
                            <a:cs typeface="Times New Roman"/>
                          </a:endParaRPr>
                        </a:p>
                      </a:txBody>
                      <a:tcPr marL="55060" marR="55060" marT="0" marB="0"/>
                    </a:tc>
                  </a:tr>
                  <a:tr h="352134">
                    <a:tc>
                      <a:txBody>
                        <a:bodyPr/>
                        <a:lstStyle/>
                        <a:p>
                          <a:pPr marL="0" marR="0" algn="just">
                            <a:lnSpc>
                              <a:spcPct val="200000"/>
                            </a:lnSpc>
                            <a:spcBef>
                              <a:spcPts val="0"/>
                            </a:spcBef>
                            <a:spcAft>
                              <a:spcPts val="0"/>
                            </a:spcAft>
                          </a:pPr>
                          <a:r>
                            <a:rPr lang="es-EC" sz="1200" b="1" dirty="0">
                              <a:effectLst/>
                            </a:rPr>
                            <a:t> </a:t>
                          </a:r>
                          <a:endParaRPr lang="en-US" sz="1200" b="1" dirty="0">
                            <a:effectLst/>
                            <a:latin typeface="Times New Roman"/>
                            <a:ea typeface="Calibri"/>
                            <a:cs typeface="Times New Roman"/>
                          </a:endParaRPr>
                        </a:p>
                      </a:txBody>
                      <a:tcPr marL="55060" marR="55060" marT="0" marB="0"/>
                    </a:tc>
                    <a:tc>
                      <a:txBody>
                        <a:bodyPr/>
                        <a:lstStyle/>
                        <a:p>
                          <a:pPr marL="0" marR="0" algn="l">
                            <a:lnSpc>
                              <a:spcPct val="200000"/>
                            </a:lnSpc>
                            <a:spcBef>
                              <a:spcPts val="0"/>
                            </a:spcBef>
                            <a:spcAft>
                              <a:spcPts val="0"/>
                            </a:spcAft>
                          </a:pPr>
                          <a14:m>
                            <m:oMathPara xmlns:m="http://schemas.openxmlformats.org/officeDocument/2006/math">
                              <m:oMathParaPr>
                                <m:jc m:val="left"/>
                              </m:oMathParaPr>
                              <m:oMath xmlns:m="http://schemas.openxmlformats.org/officeDocument/2006/math">
                                <m:sSub>
                                  <m:sSubPr>
                                    <m:ctrlPr>
                                      <a:rPr lang="en-US" sz="1200">
                                        <a:effectLst/>
                                      </a:rPr>
                                    </m:ctrlPr>
                                  </m:sSubPr>
                                  <m:e>
                                    <m:acc>
                                      <m:accPr>
                                        <m:chr m:val="̂"/>
                                        <m:ctrlPr>
                                          <a:rPr lang="en-US" sz="1200">
                                            <a:effectLst/>
                                          </a:rPr>
                                        </m:ctrlPr>
                                      </m:accPr>
                                      <m:e>
                                        <m:r>
                                          <a:rPr lang="en-US" sz="1200">
                                            <a:effectLst/>
                                          </a:rPr>
                                          <m:t>𝑥</m:t>
                                        </m:r>
                                      </m:e>
                                    </m:acc>
                                  </m:e>
                                  <m:sub>
                                    <m:r>
                                      <a:rPr lang="en-US" sz="1200">
                                        <a:effectLst/>
                                      </a:rPr>
                                      <m:t>𝑡</m:t>
                                    </m:r>
                                  </m:sub>
                                </m:sSub>
                                <m:r>
                                  <a:rPr lang="en-US" sz="1200">
                                    <a:effectLst/>
                                  </a:rPr>
                                  <m:t>←</m:t>
                                </m:r>
                                <m:sSup>
                                  <m:sSupPr>
                                    <m:ctrlPr>
                                      <a:rPr lang="en-US" sz="1200">
                                        <a:effectLst/>
                                      </a:rPr>
                                    </m:ctrlPr>
                                  </m:sSupPr>
                                  <m:e>
                                    <m:sSub>
                                      <m:sSubPr>
                                        <m:ctrlPr>
                                          <a:rPr lang="en-US" sz="1200">
                                            <a:effectLst/>
                                          </a:rPr>
                                        </m:ctrlPr>
                                      </m:sSubPr>
                                      <m:e>
                                        <m:acc>
                                          <m:accPr>
                                            <m:chr m:val="̂"/>
                                            <m:ctrlPr>
                                              <a:rPr lang="en-US" sz="1200">
                                                <a:effectLst/>
                                              </a:rPr>
                                            </m:ctrlPr>
                                          </m:accPr>
                                          <m:e>
                                            <m:r>
                                              <a:rPr lang="en-US" sz="1200">
                                                <a:effectLst/>
                                              </a:rPr>
                                              <m:t>𝑥</m:t>
                                            </m:r>
                                          </m:e>
                                        </m:acc>
                                      </m:e>
                                      <m:sub>
                                        <m:r>
                                          <a:rPr lang="en-US" sz="1200">
                                            <a:effectLst/>
                                          </a:rPr>
                                          <m:t>𝑡</m:t>
                                        </m:r>
                                      </m:sub>
                                    </m:sSub>
                                  </m:e>
                                  <m:sup>
                                    <m:r>
                                      <a:rPr lang="en-US" sz="1200">
                                        <a:effectLst/>
                                      </a:rPr>
                                      <m:t>−</m:t>
                                    </m:r>
                                  </m:sup>
                                </m:sSup>
                                <m:r>
                                  <a:rPr lang="en-US" sz="1200">
                                    <a:effectLst/>
                                  </a:rPr>
                                  <m:t>+</m:t>
                                </m:r>
                                <m:sSub>
                                  <m:sSubPr>
                                    <m:ctrlPr>
                                      <a:rPr lang="en-US" sz="1200">
                                        <a:effectLst/>
                                      </a:rPr>
                                    </m:ctrlPr>
                                  </m:sSubPr>
                                  <m:e>
                                    <m:r>
                                      <a:rPr lang="en-US" sz="1200">
                                        <a:effectLst/>
                                      </a:rPr>
                                      <m:t>𝐾</m:t>
                                    </m:r>
                                  </m:e>
                                  <m:sub>
                                    <m:r>
                                      <a:rPr lang="en-US" sz="1200">
                                        <a:effectLst/>
                                      </a:rPr>
                                      <m:t>𝑡</m:t>
                                    </m:r>
                                  </m:sub>
                                </m:sSub>
                                <m:r>
                                  <a:rPr lang="en-US" sz="1200">
                                    <a:effectLst/>
                                  </a:rPr>
                                  <m:t>(</m:t>
                                </m:r>
                                <m:sSub>
                                  <m:sSubPr>
                                    <m:ctrlPr>
                                      <a:rPr lang="en-US" sz="1200">
                                        <a:effectLst/>
                                      </a:rPr>
                                    </m:ctrlPr>
                                  </m:sSubPr>
                                  <m:e>
                                    <m:r>
                                      <a:rPr lang="en-US" sz="1200">
                                        <a:effectLst/>
                                      </a:rPr>
                                      <m:t>𝑧</m:t>
                                    </m:r>
                                  </m:e>
                                  <m:sub>
                                    <m:r>
                                      <a:rPr lang="en-US" sz="1200">
                                        <a:effectLst/>
                                      </a:rPr>
                                      <m:t>𝑡</m:t>
                                    </m:r>
                                  </m:sub>
                                </m:sSub>
                                <m:r>
                                  <a:rPr lang="en-US" sz="1200">
                                    <a:effectLst/>
                                  </a:rPr>
                                  <m:t>−</m:t>
                                </m:r>
                                <m:r>
                                  <a:rPr lang="en-US" sz="1200">
                                    <a:effectLst/>
                                  </a:rPr>
                                  <m:t>h</m:t>
                                </m:r>
                                <m:r>
                                  <a:rPr lang="en-US" sz="1200">
                                    <a:effectLst/>
                                  </a:rPr>
                                  <m:t>(</m:t>
                                </m:r>
                                <m:sSup>
                                  <m:sSupPr>
                                    <m:ctrlPr>
                                      <a:rPr lang="en-US" sz="1200">
                                        <a:effectLst/>
                                      </a:rPr>
                                    </m:ctrlPr>
                                  </m:sSupPr>
                                  <m:e>
                                    <m:sSub>
                                      <m:sSubPr>
                                        <m:ctrlPr>
                                          <a:rPr lang="en-US" sz="1200">
                                            <a:effectLst/>
                                          </a:rPr>
                                        </m:ctrlPr>
                                      </m:sSubPr>
                                      <m:e>
                                        <m:acc>
                                          <m:accPr>
                                            <m:chr m:val="̂"/>
                                            <m:ctrlPr>
                                              <a:rPr lang="en-US" sz="1200">
                                                <a:effectLst/>
                                              </a:rPr>
                                            </m:ctrlPr>
                                          </m:accPr>
                                          <m:e>
                                            <m:r>
                                              <a:rPr lang="en-US" sz="1200">
                                                <a:effectLst/>
                                              </a:rPr>
                                              <m:t>𝑥</m:t>
                                            </m:r>
                                          </m:e>
                                        </m:acc>
                                      </m:e>
                                      <m:sub>
                                        <m:r>
                                          <a:rPr lang="en-US" sz="1200">
                                            <a:effectLst/>
                                          </a:rPr>
                                          <m:t>𝑡</m:t>
                                        </m:r>
                                      </m:sub>
                                    </m:sSub>
                                  </m:e>
                                  <m:sup>
                                    <m:r>
                                      <a:rPr lang="en-US" sz="1200">
                                        <a:effectLst/>
                                      </a:rPr>
                                      <m:t>−</m:t>
                                    </m:r>
                                  </m:sup>
                                </m:sSup>
                                <m:r>
                                  <a:rPr lang="en-US" sz="1200">
                                    <a:effectLst/>
                                  </a:rPr>
                                  <m:t>))</m:t>
                                </m:r>
                              </m:oMath>
                            </m:oMathPara>
                          </a14:m>
                          <a:endParaRPr lang="en-US" sz="1200" dirty="0">
                            <a:effectLst/>
                            <a:latin typeface="Times New Roman"/>
                            <a:ea typeface="Calibri"/>
                            <a:cs typeface="Times New Roman"/>
                          </a:endParaRPr>
                        </a:p>
                      </a:txBody>
                      <a:tcPr marL="55060" marR="55060" marT="0" marB="0"/>
                    </a:tc>
                  </a:tr>
                  <a:tr h="509799">
                    <a:tc>
                      <a:txBody>
                        <a:bodyPr/>
                        <a:lstStyle/>
                        <a:p>
                          <a:pPr marL="0" marR="0" algn="just">
                            <a:lnSpc>
                              <a:spcPct val="200000"/>
                            </a:lnSpc>
                            <a:spcBef>
                              <a:spcPts val="0"/>
                            </a:spcBef>
                            <a:spcAft>
                              <a:spcPts val="0"/>
                            </a:spcAft>
                          </a:pPr>
                          <a:r>
                            <a:rPr lang="en-US" sz="1200">
                              <a:effectLst/>
                            </a:rPr>
                            <a:t> </a:t>
                          </a:r>
                          <a:endParaRPr lang="en-US" sz="1200">
                            <a:effectLst/>
                            <a:latin typeface="Times New Roman"/>
                            <a:ea typeface="Calibri"/>
                            <a:cs typeface="Times New Roman"/>
                          </a:endParaRPr>
                        </a:p>
                      </a:txBody>
                      <a:tcPr marL="55060" marR="55060" marT="0" marB="0"/>
                    </a:tc>
                    <a:tc>
                      <a:txBody>
                        <a:bodyPr/>
                        <a:lstStyle/>
                        <a:p>
                          <a:pPr marL="0" marR="0" algn="l">
                            <a:lnSpc>
                              <a:spcPct val="200000"/>
                            </a:lnSpc>
                            <a:spcBef>
                              <a:spcPts val="0"/>
                            </a:spcBef>
                            <a:spcAft>
                              <a:spcPts val="0"/>
                            </a:spcAft>
                          </a:pPr>
                          <a14:m>
                            <m:oMathPara xmlns:m="http://schemas.openxmlformats.org/officeDocument/2006/math">
                              <m:oMathParaPr>
                                <m:jc m:val="left"/>
                              </m:oMathParaPr>
                              <m:oMath xmlns:m="http://schemas.openxmlformats.org/officeDocument/2006/math">
                                <m:sSub>
                                  <m:sSubPr>
                                    <m:ctrlPr>
                                      <a:rPr lang="en-US" sz="1200">
                                        <a:effectLst/>
                                      </a:rPr>
                                    </m:ctrlPr>
                                  </m:sSubPr>
                                  <m:e>
                                    <m:r>
                                      <a:rPr lang="en-US" sz="1200">
                                        <a:effectLst/>
                                      </a:rPr>
                                      <m:t>𝐻</m:t>
                                    </m:r>
                                  </m:e>
                                  <m:sub>
                                    <m:r>
                                      <a:rPr lang="en-US" sz="1200">
                                        <a:effectLst/>
                                      </a:rPr>
                                      <m:t>𝑡</m:t>
                                    </m:r>
                                  </m:sub>
                                </m:sSub>
                                <m:r>
                                  <a:rPr lang="en-US" sz="1200">
                                    <a:effectLst/>
                                  </a:rPr>
                                  <m:t>=</m:t>
                                </m:r>
                                <m:f>
                                  <m:fPr>
                                    <m:ctrlPr>
                                      <a:rPr lang="en-US" sz="1200">
                                        <a:effectLst/>
                                      </a:rPr>
                                    </m:ctrlPr>
                                  </m:fPr>
                                  <m:num>
                                    <m:r>
                                      <a:rPr lang="en-US" sz="1200">
                                        <a:effectLst/>
                                      </a:rPr>
                                      <m:t>𝜕</m:t>
                                    </m:r>
                                    <m:r>
                                      <a:rPr lang="en-US" sz="1200">
                                        <a:effectLst/>
                                      </a:rPr>
                                      <m:t>h</m:t>
                                    </m:r>
                                  </m:num>
                                  <m:den>
                                    <m:r>
                                      <a:rPr lang="en-US" sz="1200">
                                        <a:effectLst/>
                                      </a:rPr>
                                      <m:t>𝜕</m:t>
                                    </m:r>
                                    <m:r>
                                      <a:rPr lang="en-US" sz="1200">
                                        <a:effectLst/>
                                      </a:rPr>
                                      <m:t>𝑥</m:t>
                                    </m:r>
                                  </m:den>
                                </m:f>
                                <m:d>
                                  <m:dPr>
                                    <m:ctrlPr>
                                      <a:rPr lang="en-US" sz="1200">
                                        <a:effectLst/>
                                      </a:rPr>
                                    </m:ctrlPr>
                                  </m:dPr>
                                  <m:e>
                                    <m:sSub>
                                      <m:sSubPr>
                                        <m:ctrlPr>
                                          <a:rPr lang="en-US" sz="1200">
                                            <a:effectLst/>
                                          </a:rPr>
                                        </m:ctrlPr>
                                      </m:sSubPr>
                                      <m:e>
                                        <m:r>
                                          <a:rPr lang="en-US" sz="1200">
                                            <a:effectLst/>
                                          </a:rPr>
                                          <m:t>𝑥</m:t>
                                        </m:r>
                                      </m:e>
                                      <m:sub>
                                        <m:r>
                                          <a:rPr lang="en-US" sz="1200">
                                            <a:effectLst/>
                                          </a:rPr>
                                          <m:t>𝑡</m:t>
                                        </m:r>
                                      </m:sub>
                                    </m:sSub>
                                    <m:r>
                                      <a:rPr lang="en-US" sz="1200">
                                        <a:effectLst/>
                                      </a:rPr>
                                      <m:t>,</m:t>
                                    </m:r>
                                    <m:sSub>
                                      <m:sSubPr>
                                        <m:ctrlPr>
                                          <a:rPr lang="en-US" sz="1200">
                                            <a:effectLst/>
                                          </a:rPr>
                                        </m:ctrlPr>
                                      </m:sSubPr>
                                      <m:e>
                                        <m:r>
                                          <a:rPr lang="en-US" sz="1200">
                                            <a:effectLst/>
                                          </a:rPr>
                                          <m:t>𝑢</m:t>
                                        </m:r>
                                      </m:e>
                                      <m:sub>
                                        <m:r>
                                          <a:rPr lang="en-US" sz="1200">
                                            <a:effectLst/>
                                          </a:rPr>
                                          <m:t>𝑡</m:t>
                                        </m:r>
                                      </m:sub>
                                    </m:sSub>
                                  </m:e>
                                </m:d>
                              </m:oMath>
                            </m:oMathPara>
                          </a14:m>
                          <a:endParaRPr lang="en-US" sz="1200" dirty="0">
                            <a:effectLst/>
                            <a:latin typeface="Times New Roman"/>
                            <a:ea typeface="Calibri"/>
                            <a:cs typeface="Times New Roman"/>
                          </a:endParaRPr>
                        </a:p>
                      </a:txBody>
                      <a:tcPr marL="55060" marR="55060" marT="0" marB="0"/>
                    </a:tc>
                  </a:tr>
                  <a:tr h="293651">
                    <a:tc>
                      <a:txBody>
                        <a:bodyPr/>
                        <a:lstStyle/>
                        <a:p>
                          <a:pPr marL="0" marR="0" algn="just">
                            <a:lnSpc>
                              <a:spcPct val="200000"/>
                            </a:lnSpc>
                            <a:spcBef>
                              <a:spcPts val="0"/>
                            </a:spcBef>
                            <a:spcAft>
                              <a:spcPts val="0"/>
                            </a:spcAft>
                          </a:pPr>
                          <a:r>
                            <a:rPr lang="en-US" sz="1200">
                              <a:effectLst/>
                            </a:rPr>
                            <a:t> </a:t>
                          </a:r>
                          <a:endParaRPr lang="en-US" sz="1200">
                            <a:effectLst/>
                            <a:latin typeface="Times New Roman"/>
                            <a:ea typeface="Calibri"/>
                            <a:cs typeface="Times New Roman"/>
                          </a:endParaRPr>
                        </a:p>
                      </a:txBody>
                      <a:tcPr marL="55060" marR="55060" marT="0" marB="0"/>
                    </a:tc>
                    <a:tc>
                      <a:txBody>
                        <a:bodyPr/>
                        <a:lstStyle/>
                        <a:p>
                          <a:pPr marL="0" marR="0" algn="l">
                            <a:lnSpc>
                              <a:spcPct val="200000"/>
                            </a:lnSpc>
                            <a:spcBef>
                              <a:spcPts val="0"/>
                            </a:spcBef>
                            <a:spcAft>
                              <a:spcPts val="0"/>
                            </a:spcAft>
                          </a:pPr>
                          <a14:m>
                            <m:oMathPara xmlns:m="http://schemas.openxmlformats.org/officeDocument/2006/math">
                              <m:oMathParaPr>
                                <m:jc m:val="left"/>
                              </m:oMathParaPr>
                              <m:oMath xmlns:m="http://schemas.openxmlformats.org/officeDocument/2006/math">
                                <m:sSub>
                                  <m:sSubPr>
                                    <m:ctrlPr>
                                      <a:rPr lang="en-US" sz="1200">
                                        <a:effectLst/>
                                      </a:rPr>
                                    </m:ctrlPr>
                                  </m:sSubPr>
                                  <m:e>
                                    <m:r>
                                      <a:rPr lang="en-US" sz="1200">
                                        <a:effectLst/>
                                      </a:rPr>
                                      <m:t>𝛴</m:t>
                                    </m:r>
                                  </m:e>
                                  <m:sub>
                                    <m:r>
                                      <a:rPr lang="en-US" sz="1200">
                                        <a:effectLst/>
                                      </a:rPr>
                                      <m:t>𝑡</m:t>
                                    </m:r>
                                  </m:sub>
                                </m:sSub>
                                <m:r>
                                  <a:rPr lang="en-US" sz="1200">
                                    <a:effectLst/>
                                  </a:rPr>
                                  <m:t>←</m:t>
                                </m:r>
                                <m:sSup>
                                  <m:sSupPr>
                                    <m:ctrlPr>
                                      <a:rPr lang="en-US" sz="1200">
                                        <a:effectLst/>
                                      </a:rPr>
                                    </m:ctrlPr>
                                  </m:sSupPr>
                                  <m:e>
                                    <m:sSub>
                                      <m:sSubPr>
                                        <m:ctrlPr>
                                          <a:rPr lang="en-US" sz="1200">
                                            <a:effectLst/>
                                          </a:rPr>
                                        </m:ctrlPr>
                                      </m:sSubPr>
                                      <m:e>
                                        <m:r>
                                          <a:rPr lang="en-US" sz="1200">
                                            <a:effectLst/>
                                          </a:rPr>
                                          <m:t>𝛴</m:t>
                                        </m:r>
                                      </m:e>
                                      <m:sub>
                                        <m:r>
                                          <a:rPr lang="en-US" sz="1200">
                                            <a:effectLst/>
                                          </a:rPr>
                                          <m:t>𝑡</m:t>
                                        </m:r>
                                      </m:sub>
                                    </m:sSub>
                                  </m:e>
                                  <m:sup>
                                    <m:r>
                                      <a:rPr lang="en-US" sz="1200">
                                        <a:effectLst/>
                                      </a:rPr>
                                      <m:t>−</m:t>
                                    </m:r>
                                  </m:sup>
                                </m:sSup>
                                <m:r>
                                  <a:rPr lang="en-US" sz="1200">
                                    <a:effectLst/>
                                  </a:rPr>
                                  <m:t>−</m:t>
                                </m:r>
                                <m:sSub>
                                  <m:sSubPr>
                                    <m:ctrlPr>
                                      <a:rPr lang="en-US" sz="1200">
                                        <a:effectLst/>
                                      </a:rPr>
                                    </m:ctrlPr>
                                  </m:sSubPr>
                                  <m:e>
                                    <m:r>
                                      <a:rPr lang="en-US" sz="1200">
                                        <a:effectLst/>
                                      </a:rPr>
                                      <m:t>𝐾</m:t>
                                    </m:r>
                                  </m:e>
                                  <m:sub>
                                    <m:r>
                                      <a:rPr lang="en-US" sz="1200">
                                        <a:effectLst/>
                                      </a:rPr>
                                      <m:t>𝑡</m:t>
                                    </m:r>
                                  </m:sub>
                                </m:sSub>
                                <m:sSub>
                                  <m:sSubPr>
                                    <m:ctrlPr>
                                      <a:rPr lang="en-US" sz="1200">
                                        <a:effectLst/>
                                      </a:rPr>
                                    </m:ctrlPr>
                                  </m:sSubPr>
                                  <m:e>
                                    <m:r>
                                      <a:rPr lang="en-US" sz="1200">
                                        <a:effectLst/>
                                      </a:rPr>
                                      <m:t>𝐻</m:t>
                                    </m:r>
                                  </m:e>
                                  <m:sub>
                                    <m:r>
                                      <a:rPr lang="en-US" sz="1200">
                                        <a:effectLst/>
                                      </a:rPr>
                                      <m:t>𝑡</m:t>
                                    </m:r>
                                  </m:sub>
                                </m:sSub>
                                <m:sSup>
                                  <m:sSupPr>
                                    <m:ctrlPr>
                                      <a:rPr lang="en-US" sz="1200">
                                        <a:effectLst/>
                                      </a:rPr>
                                    </m:ctrlPr>
                                  </m:sSupPr>
                                  <m:e>
                                    <m:sSub>
                                      <m:sSubPr>
                                        <m:ctrlPr>
                                          <a:rPr lang="en-US" sz="1200">
                                            <a:effectLst/>
                                          </a:rPr>
                                        </m:ctrlPr>
                                      </m:sSubPr>
                                      <m:e>
                                        <m:r>
                                          <a:rPr lang="en-US" sz="1200">
                                            <a:effectLst/>
                                          </a:rPr>
                                          <m:t>𝛴</m:t>
                                        </m:r>
                                      </m:e>
                                      <m:sub>
                                        <m:r>
                                          <a:rPr lang="en-US" sz="1200">
                                            <a:effectLst/>
                                          </a:rPr>
                                          <m:t>𝑡</m:t>
                                        </m:r>
                                      </m:sub>
                                    </m:sSub>
                                  </m:e>
                                  <m:sup>
                                    <m:r>
                                      <a:rPr lang="en-US" sz="1200">
                                        <a:effectLst/>
                                      </a:rPr>
                                      <m:t>−</m:t>
                                    </m:r>
                                  </m:sup>
                                </m:sSup>
                              </m:oMath>
                            </m:oMathPara>
                          </a14:m>
                          <a:endParaRPr lang="en-US" sz="1200" dirty="0">
                            <a:effectLst/>
                            <a:latin typeface="Times New Roman"/>
                            <a:ea typeface="Calibri"/>
                            <a:cs typeface="Times New Roman"/>
                          </a:endParaRPr>
                        </a:p>
                      </a:txBody>
                      <a:tcPr marL="55060" marR="55060" marT="0" marB="0"/>
                    </a:tc>
                  </a:tr>
                  <a:tr h="295894">
                    <a:tc>
                      <a:txBody>
                        <a:bodyPr/>
                        <a:lstStyle/>
                        <a:p>
                          <a:pPr marL="0" marR="0" algn="just">
                            <a:lnSpc>
                              <a:spcPct val="200000"/>
                            </a:lnSpc>
                            <a:spcBef>
                              <a:spcPts val="0"/>
                            </a:spcBef>
                            <a:spcAft>
                              <a:spcPts val="0"/>
                            </a:spcAft>
                          </a:pPr>
                          <a:r>
                            <a:rPr lang="en-US" sz="1200">
                              <a:effectLst/>
                            </a:rPr>
                            <a:t> </a:t>
                          </a:r>
                          <a:endParaRPr lang="en-US" sz="1200">
                            <a:effectLst/>
                            <a:latin typeface="Times New Roman"/>
                            <a:ea typeface="Calibri"/>
                            <a:cs typeface="Times New Roman"/>
                          </a:endParaRPr>
                        </a:p>
                      </a:txBody>
                      <a:tcPr marL="55060" marR="55060" marT="0" marB="0"/>
                    </a:tc>
                    <a:tc>
                      <a:txBody>
                        <a:bodyPr/>
                        <a:lstStyle/>
                        <a:p>
                          <a:pPr marL="0" marR="0" algn="l">
                            <a:lnSpc>
                              <a:spcPct val="200000"/>
                            </a:lnSpc>
                            <a:spcBef>
                              <a:spcPts val="0"/>
                            </a:spcBef>
                            <a:spcAft>
                              <a:spcPts val="0"/>
                            </a:spcAft>
                          </a:pPr>
                          <a14:m>
                            <m:oMathPara xmlns:m="http://schemas.openxmlformats.org/officeDocument/2006/math">
                              <m:oMathParaPr>
                                <m:jc m:val="left"/>
                              </m:oMathParaPr>
                              <m:oMath xmlns:m="http://schemas.openxmlformats.org/officeDocument/2006/math">
                                <m:sSub>
                                  <m:sSubPr>
                                    <m:ctrlPr>
                                      <a:rPr lang="en-US" sz="1200">
                                        <a:effectLst/>
                                      </a:rPr>
                                    </m:ctrlPr>
                                  </m:sSubPr>
                                  <m:e>
                                    <m:r>
                                      <a:rPr lang="en-US" sz="1200">
                                        <a:effectLst/>
                                      </a:rPr>
                                      <m:t>𝐾</m:t>
                                    </m:r>
                                  </m:e>
                                  <m:sub>
                                    <m:r>
                                      <a:rPr lang="en-US" sz="1200">
                                        <a:effectLst/>
                                      </a:rPr>
                                      <m:t>𝑡</m:t>
                                    </m:r>
                                  </m:sub>
                                </m:sSub>
                                <m:r>
                                  <a:rPr lang="en-US" sz="1200">
                                    <a:effectLst/>
                                  </a:rPr>
                                  <m:t>←</m:t>
                                </m:r>
                                <m:sSup>
                                  <m:sSupPr>
                                    <m:ctrlPr>
                                      <a:rPr lang="en-US" sz="1200">
                                        <a:effectLst/>
                                      </a:rPr>
                                    </m:ctrlPr>
                                  </m:sSupPr>
                                  <m:e>
                                    <m:sSub>
                                      <m:sSubPr>
                                        <m:ctrlPr>
                                          <a:rPr lang="en-US" sz="1200">
                                            <a:effectLst/>
                                          </a:rPr>
                                        </m:ctrlPr>
                                      </m:sSubPr>
                                      <m:e>
                                        <m:r>
                                          <a:rPr lang="en-US" sz="1200">
                                            <a:effectLst/>
                                          </a:rPr>
                                          <m:t>𝛴</m:t>
                                        </m:r>
                                      </m:e>
                                      <m:sub>
                                        <m:r>
                                          <a:rPr lang="en-US" sz="1200">
                                            <a:effectLst/>
                                          </a:rPr>
                                          <m:t>𝑡</m:t>
                                        </m:r>
                                      </m:sub>
                                    </m:sSub>
                                  </m:e>
                                  <m:sup>
                                    <m:r>
                                      <a:rPr lang="en-US" sz="1200">
                                        <a:effectLst/>
                                      </a:rPr>
                                      <m:t>−</m:t>
                                    </m:r>
                                  </m:sup>
                                </m:sSup>
                                <m:sSubSup>
                                  <m:sSubSupPr>
                                    <m:ctrlPr>
                                      <a:rPr lang="en-US" sz="1200">
                                        <a:effectLst/>
                                      </a:rPr>
                                    </m:ctrlPr>
                                  </m:sSubSupPr>
                                  <m:e>
                                    <m:r>
                                      <a:rPr lang="en-US" sz="1200">
                                        <a:effectLst/>
                                      </a:rPr>
                                      <m:t>𝐻</m:t>
                                    </m:r>
                                  </m:e>
                                  <m:sub>
                                    <m:r>
                                      <a:rPr lang="en-US" sz="1200">
                                        <a:effectLst/>
                                      </a:rPr>
                                      <m:t>𝑡</m:t>
                                    </m:r>
                                  </m:sub>
                                  <m:sup>
                                    <m:r>
                                      <a:rPr lang="en-US" sz="1200">
                                        <a:effectLst/>
                                      </a:rPr>
                                      <m:t>𝑇</m:t>
                                    </m:r>
                                  </m:sup>
                                </m:sSubSup>
                                <m:sSup>
                                  <m:sSupPr>
                                    <m:ctrlPr>
                                      <a:rPr lang="en-US" sz="1200">
                                        <a:effectLst/>
                                      </a:rPr>
                                    </m:ctrlPr>
                                  </m:sSupPr>
                                  <m:e>
                                    <m:r>
                                      <a:rPr lang="en-US" sz="1200">
                                        <a:effectLst/>
                                      </a:rPr>
                                      <m:t>(</m:t>
                                    </m:r>
                                    <m:sSub>
                                      <m:sSubPr>
                                        <m:ctrlPr>
                                          <a:rPr lang="en-US" sz="1200">
                                            <a:effectLst/>
                                          </a:rPr>
                                        </m:ctrlPr>
                                      </m:sSubPr>
                                      <m:e>
                                        <m:r>
                                          <a:rPr lang="en-US" sz="1200">
                                            <a:effectLst/>
                                          </a:rPr>
                                          <m:t>𝐻</m:t>
                                        </m:r>
                                      </m:e>
                                      <m:sub>
                                        <m:r>
                                          <a:rPr lang="en-US" sz="1200">
                                            <a:effectLst/>
                                          </a:rPr>
                                          <m:t>𝑡</m:t>
                                        </m:r>
                                      </m:sub>
                                    </m:sSub>
                                    <m:sSup>
                                      <m:sSupPr>
                                        <m:ctrlPr>
                                          <a:rPr lang="en-US" sz="1200">
                                            <a:effectLst/>
                                          </a:rPr>
                                        </m:ctrlPr>
                                      </m:sSupPr>
                                      <m:e>
                                        <m:sSub>
                                          <m:sSubPr>
                                            <m:ctrlPr>
                                              <a:rPr lang="en-US" sz="1200">
                                                <a:effectLst/>
                                              </a:rPr>
                                            </m:ctrlPr>
                                          </m:sSubPr>
                                          <m:e>
                                            <m:r>
                                              <a:rPr lang="en-US" sz="1200">
                                                <a:effectLst/>
                                              </a:rPr>
                                              <m:t>𝛴</m:t>
                                            </m:r>
                                          </m:e>
                                          <m:sub>
                                            <m:r>
                                              <a:rPr lang="en-US" sz="1200">
                                                <a:effectLst/>
                                              </a:rPr>
                                              <m:t>𝑡</m:t>
                                            </m:r>
                                          </m:sub>
                                        </m:sSub>
                                      </m:e>
                                      <m:sup>
                                        <m:r>
                                          <a:rPr lang="en-US" sz="1200">
                                            <a:effectLst/>
                                          </a:rPr>
                                          <m:t>−</m:t>
                                        </m:r>
                                      </m:sup>
                                    </m:sSup>
                                    <m:sSubSup>
                                      <m:sSubSupPr>
                                        <m:ctrlPr>
                                          <a:rPr lang="en-US" sz="1200">
                                            <a:effectLst/>
                                          </a:rPr>
                                        </m:ctrlPr>
                                      </m:sSubSupPr>
                                      <m:e>
                                        <m:r>
                                          <a:rPr lang="en-US" sz="1200">
                                            <a:effectLst/>
                                          </a:rPr>
                                          <m:t>𝐻</m:t>
                                        </m:r>
                                      </m:e>
                                      <m:sub>
                                        <m:r>
                                          <a:rPr lang="en-US" sz="1200">
                                            <a:effectLst/>
                                          </a:rPr>
                                          <m:t>𝑡</m:t>
                                        </m:r>
                                      </m:sub>
                                      <m:sup>
                                        <m:r>
                                          <a:rPr lang="en-US" sz="1200">
                                            <a:effectLst/>
                                          </a:rPr>
                                          <m:t>𝑇</m:t>
                                        </m:r>
                                      </m:sup>
                                    </m:sSubSup>
                                    <m:r>
                                      <a:rPr lang="en-US" sz="1200">
                                        <a:effectLst/>
                                      </a:rPr>
                                      <m:t>+</m:t>
                                    </m:r>
                                    <m:sSub>
                                      <m:sSubPr>
                                        <m:ctrlPr>
                                          <a:rPr lang="en-US" sz="1200">
                                            <a:effectLst/>
                                          </a:rPr>
                                        </m:ctrlPr>
                                      </m:sSubPr>
                                      <m:e>
                                        <m:r>
                                          <a:rPr lang="en-US" sz="1200">
                                            <a:effectLst/>
                                          </a:rPr>
                                          <m:t>𝑅</m:t>
                                        </m:r>
                                      </m:e>
                                      <m:sub>
                                        <m:r>
                                          <a:rPr lang="en-US" sz="1200">
                                            <a:effectLst/>
                                          </a:rPr>
                                          <m:t>𝑡</m:t>
                                        </m:r>
                                      </m:sub>
                                    </m:sSub>
                                    <m:r>
                                      <a:rPr lang="en-US" sz="1200">
                                        <a:effectLst/>
                                      </a:rPr>
                                      <m:t>)</m:t>
                                    </m:r>
                                  </m:e>
                                  <m:sup>
                                    <m:r>
                                      <a:rPr lang="en-US" sz="1200">
                                        <a:effectLst/>
                                      </a:rPr>
                                      <m:t>−1</m:t>
                                    </m:r>
                                  </m:sup>
                                </m:sSup>
                              </m:oMath>
                            </m:oMathPara>
                          </a14:m>
                          <a:endParaRPr lang="en-US" sz="1200" dirty="0">
                            <a:effectLst/>
                            <a:latin typeface="Times New Roman"/>
                            <a:ea typeface="Calibri"/>
                            <a:cs typeface="Times New Roman"/>
                          </a:endParaRPr>
                        </a:p>
                      </a:txBody>
                      <a:tcPr marL="55060" marR="55060" marT="0" marB="0"/>
                    </a:tc>
                  </a:tr>
                </a:tbl>
              </a:graphicData>
            </a:graphic>
          </p:graphicFrame>
        </mc:Choice>
        <mc:Fallback>
          <p:graphicFrame>
            <p:nvGraphicFramePr>
              <p:cNvPr id="2" name="1 Tabla"/>
              <p:cNvGraphicFramePr>
                <a:graphicFrameLocks noGrp="1"/>
              </p:cNvGraphicFramePr>
              <p:nvPr>
                <p:extLst>
                  <p:ext uri="{D42A27DB-BD31-4B8C-83A1-F6EECF244321}">
                    <p14:modId xmlns:p14="http://schemas.microsoft.com/office/powerpoint/2010/main" val="394563864"/>
                  </p:ext>
                </p:extLst>
              </p:nvPr>
            </p:nvGraphicFramePr>
            <p:xfrm>
              <a:off x="1068149" y="1777813"/>
              <a:ext cx="5348835" cy="4372548"/>
            </p:xfrm>
            <a:graphic>
              <a:graphicData uri="http://schemas.openxmlformats.org/drawingml/2006/table">
                <a:tbl>
                  <a:tblPr firstRow="1" firstCol="1" bandRow="1">
                    <a:tableStyleId>{2D5ABB26-0587-4C30-8999-92F81FD0307C}</a:tableStyleId>
                  </a:tblPr>
                  <a:tblGrid>
                    <a:gridCol w="1563883"/>
                    <a:gridCol w="3784952"/>
                  </a:tblGrid>
                  <a:tr h="313373">
                    <a:tc>
                      <a:txBody>
                        <a:bodyPr/>
                        <a:lstStyle/>
                        <a:p>
                          <a:pPr marL="0" marR="0" algn="just">
                            <a:lnSpc>
                              <a:spcPct val="200000"/>
                            </a:lnSpc>
                            <a:spcBef>
                              <a:spcPts val="0"/>
                            </a:spcBef>
                            <a:spcAft>
                              <a:spcPts val="0"/>
                            </a:spcAft>
                          </a:pPr>
                          <a:r>
                            <a:rPr lang="en-US" sz="1200" b="1" dirty="0" err="1">
                              <a:effectLst/>
                            </a:rPr>
                            <a:t>Estimación</a:t>
                          </a:r>
                          <a:r>
                            <a:rPr lang="en-US" sz="1200" b="1" dirty="0">
                              <a:effectLst/>
                            </a:rPr>
                            <a:t> </a:t>
                          </a:r>
                          <a:r>
                            <a:rPr lang="en-US" sz="1200" b="1" dirty="0" err="1">
                              <a:effectLst/>
                            </a:rPr>
                            <a:t>inicial</a:t>
                          </a:r>
                          <a:endParaRPr lang="en-US" sz="1200" b="1" dirty="0">
                            <a:effectLst/>
                            <a:latin typeface="Times New Roman"/>
                            <a:ea typeface="Calibri"/>
                            <a:cs typeface="Times New Roman"/>
                          </a:endParaRPr>
                        </a:p>
                      </a:txBody>
                      <a:tcPr marL="55060" marR="55060" marT="0" marB="0"/>
                    </a:tc>
                    <a:tc>
                      <a:txBody>
                        <a:bodyPr/>
                        <a:lstStyle/>
                        <a:p>
                          <a:endParaRPr lang="en-US"/>
                        </a:p>
                      </a:txBody>
                      <a:tcPr marL="55060" marR="55060" marT="0" marB="0">
                        <a:blipFill rotWithShape="1">
                          <a:blip r:embed="rId3"/>
                          <a:stretch>
                            <a:fillRect l="-41385" t="-1961" b="-1305882"/>
                          </a:stretch>
                        </a:blipFill>
                      </a:tcPr>
                    </a:tc>
                  </a:tr>
                  <a:tr h="346520">
                    <a:tc>
                      <a:txBody>
                        <a:bodyPr/>
                        <a:lstStyle/>
                        <a:p>
                          <a:pPr marL="0" marR="0" indent="0" algn="just" defTabSz="914400" rtl="0" eaLnBrk="1" fontAlgn="auto" latinLnBrk="0" hangingPunct="1">
                            <a:lnSpc>
                              <a:spcPct val="200000"/>
                            </a:lnSpc>
                            <a:spcBef>
                              <a:spcPts val="0"/>
                            </a:spcBef>
                            <a:spcAft>
                              <a:spcPts val="0"/>
                            </a:spcAft>
                            <a:buClrTx/>
                            <a:buSzTx/>
                            <a:buFontTx/>
                            <a:buNone/>
                            <a:tabLst/>
                            <a:defRPr/>
                          </a:pPr>
                          <a:r>
                            <a:rPr lang="en-US" sz="1200" b="1" dirty="0">
                              <a:effectLst/>
                            </a:rPr>
                            <a:t> </a:t>
                          </a:r>
                          <a:r>
                            <a:rPr lang="en-US" sz="1200" b="1" dirty="0" err="1" smtClean="0">
                              <a:effectLst/>
                            </a:rPr>
                            <a:t>Predicción</a:t>
                          </a:r>
                          <a:endParaRPr lang="en-US" sz="1200" b="1" dirty="0" smtClean="0">
                            <a:effectLst/>
                            <a:latin typeface="Times New Roman"/>
                            <a:ea typeface="Calibri"/>
                            <a:cs typeface="Times New Roman"/>
                          </a:endParaRPr>
                        </a:p>
                      </a:txBody>
                      <a:tcPr marL="55060" marR="55060" marT="0" marB="0"/>
                    </a:tc>
                    <a:tc>
                      <a:txBody>
                        <a:bodyPr/>
                        <a:lstStyle/>
                        <a:p>
                          <a:endParaRPr lang="en-US"/>
                        </a:p>
                      </a:txBody>
                      <a:tcPr marL="55060" marR="55060" marT="0" marB="0">
                        <a:blipFill rotWithShape="1">
                          <a:blip r:embed="rId3"/>
                          <a:stretch>
                            <a:fillRect l="-41385" t="-91228" b="-1068421"/>
                          </a:stretch>
                        </a:blipFill>
                      </a:tcPr>
                    </a:tc>
                  </a:tr>
                  <a:tr h="365760">
                    <a:tc>
                      <a:txBody>
                        <a:bodyPr/>
                        <a:lstStyle/>
                        <a:p>
                          <a:pPr marL="0" marR="0" algn="just">
                            <a:lnSpc>
                              <a:spcPct val="200000"/>
                            </a:lnSpc>
                            <a:spcBef>
                              <a:spcPts val="0"/>
                            </a:spcBef>
                            <a:spcAft>
                              <a:spcPts val="0"/>
                            </a:spcAft>
                          </a:pPr>
                          <a:r>
                            <a:rPr lang="es-EC" sz="1200" b="1">
                              <a:effectLst/>
                            </a:rPr>
                            <a:t> </a:t>
                          </a:r>
                          <a:endParaRPr lang="en-US" sz="1200" b="1">
                            <a:effectLst/>
                            <a:latin typeface="Times New Roman"/>
                            <a:ea typeface="Calibri"/>
                            <a:cs typeface="Times New Roman"/>
                          </a:endParaRPr>
                        </a:p>
                      </a:txBody>
                      <a:tcPr marL="55060" marR="55060" marT="0" marB="0"/>
                    </a:tc>
                    <a:tc>
                      <a:txBody>
                        <a:bodyPr/>
                        <a:lstStyle/>
                        <a:p>
                          <a:endParaRPr lang="en-US"/>
                        </a:p>
                      </a:txBody>
                      <a:tcPr marL="55060" marR="55060" marT="0" marB="0">
                        <a:blipFill rotWithShape="1">
                          <a:blip r:embed="rId3"/>
                          <a:stretch>
                            <a:fillRect l="-41385" t="-181667" b="-915000"/>
                          </a:stretch>
                        </a:blipFill>
                      </a:tcPr>
                    </a:tc>
                  </a:tr>
                  <a:tr h="695452">
                    <a:tc>
                      <a:txBody>
                        <a:bodyPr/>
                        <a:lstStyle/>
                        <a:p>
                          <a:pPr marL="0" marR="0" algn="just">
                            <a:lnSpc>
                              <a:spcPct val="200000"/>
                            </a:lnSpc>
                            <a:spcBef>
                              <a:spcPts val="0"/>
                            </a:spcBef>
                            <a:spcAft>
                              <a:spcPts val="0"/>
                            </a:spcAft>
                          </a:pPr>
                          <a:r>
                            <a:rPr lang="en-US" sz="1200" b="1" dirty="0">
                              <a:effectLst/>
                            </a:rPr>
                            <a:t> </a:t>
                          </a:r>
                          <a:endParaRPr lang="en-US" sz="1200" b="1" dirty="0">
                            <a:effectLst/>
                            <a:latin typeface="Times New Roman"/>
                            <a:ea typeface="Calibri"/>
                            <a:cs typeface="Times New Roman"/>
                          </a:endParaRPr>
                        </a:p>
                      </a:txBody>
                      <a:tcPr marL="55060" marR="55060" marT="0" marB="0"/>
                    </a:tc>
                    <a:tc>
                      <a:txBody>
                        <a:bodyPr/>
                        <a:lstStyle/>
                        <a:p>
                          <a:endParaRPr lang="en-US"/>
                        </a:p>
                      </a:txBody>
                      <a:tcPr marL="55060" marR="55060" marT="0" marB="0">
                        <a:blipFill rotWithShape="1">
                          <a:blip r:embed="rId3"/>
                          <a:stretch>
                            <a:fillRect l="-41385" t="-148246" b="-381579"/>
                          </a:stretch>
                        </a:blipFill>
                      </a:tcPr>
                    </a:tc>
                  </a:tr>
                  <a:tr h="434086">
                    <a:tc>
                      <a:txBody>
                        <a:bodyPr/>
                        <a:lstStyle/>
                        <a:p>
                          <a:pPr marL="0" marR="0" algn="just">
                            <a:lnSpc>
                              <a:spcPct val="200000"/>
                            </a:lnSpc>
                            <a:spcBef>
                              <a:spcPts val="0"/>
                            </a:spcBef>
                            <a:spcAft>
                              <a:spcPts val="0"/>
                            </a:spcAft>
                          </a:pPr>
                          <a:r>
                            <a:rPr lang="en-US" sz="1200" b="1" dirty="0">
                              <a:effectLst/>
                            </a:rPr>
                            <a:t> </a:t>
                          </a:r>
                          <a:endParaRPr lang="en-US" sz="1200" b="1" dirty="0">
                            <a:effectLst/>
                            <a:latin typeface="Times New Roman"/>
                            <a:ea typeface="Calibri"/>
                            <a:cs typeface="Times New Roman"/>
                          </a:endParaRPr>
                        </a:p>
                      </a:txBody>
                      <a:tcPr marL="55060" marR="55060" marT="0" marB="0"/>
                    </a:tc>
                    <a:tc>
                      <a:txBody>
                        <a:bodyPr/>
                        <a:lstStyle/>
                        <a:p>
                          <a:endParaRPr lang="en-US"/>
                        </a:p>
                      </a:txBody>
                      <a:tcPr marL="55060" marR="55060" marT="0" marB="0">
                        <a:blipFill rotWithShape="1">
                          <a:blip r:embed="rId3"/>
                          <a:stretch>
                            <a:fillRect l="-41385" t="-398592" b="-512676"/>
                          </a:stretch>
                        </a:blipFill>
                      </a:tcPr>
                    </a:tc>
                  </a:tr>
                  <a:tr h="313373">
                    <a:tc>
                      <a:txBody>
                        <a:bodyPr/>
                        <a:lstStyle/>
                        <a:p>
                          <a:pPr marL="0" marR="0" indent="0" algn="just" defTabSz="914400" rtl="0" eaLnBrk="1" fontAlgn="auto" latinLnBrk="0" hangingPunct="1">
                            <a:lnSpc>
                              <a:spcPct val="200000"/>
                            </a:lnSpc>
                            <a:spcBef>
                              <a:spcPts val="0"/>
                            </a:spcBef>
                            <a:spcAft>
                              <a:spcPts val="0"/>
                            </a:spcAft>
                            <a:buClrTx/>
                            <a:buSzTx/>
                            <a:buFontTx/>
                            <a:buNone/>
                            <a:tabLst/>
                            <a:defRPr/>
                          </a:pPr>
                          <a:r>
                            <a:rPr lang="en-US" sz="1200" b="1" dirty="0">
                              <a:effectLst/>
                            </a:rPr>
                            <a:t> </a:t>
                          </a:r>
                          <a:r>
                            <a:rPr lang="en-US" sz="1200" b="1" dirty="0" err="1" smtClean="0">
                              <a:effectLst/>
                            </a:rPr>
                            <a:t>Actualización</a:t>
                          </a:r>
                          <a:endParaRPr lang="en-US" sz="1200" b="1" dirty="0" smtClean="0">
                            <a:effectLst/>
                            <a:latin typeface="Times New Roman"/>
                            <a:ea typeface="Calibri"/>
                            <a:cs typeface="Times New Roman"/>
                          </a:endParaRPr>
                        </a:p>
                      </a:txBody>
                      <a:tcPr marL="55060" marR="55060" marT="0" marB="0"/>
                    </a:tc>
                    <a:tc>
                      <a:txBody>
                        <a:bodyPr/>
                        <a:lstStyle/>
                        <a:p>
                          <a:endParaRPr lang="en-US"/>
                        </a:p>
                      </a:txBody>
                      <a:tcPr marL="55060" marR="55060" marT="0" marB="0">
                        <a:blipFill rotWithShape="1">
                          <a:blip r:embed="rId3"/>
                          <a:stretch>
                            <a:fillRect l="-41385" t="-680769" b="-600000"/>
                          </a:stretch>
                        </a:blipFill>
                      </a:tcPr>
                    </a:tc>
                  </a:tr>
                  <a:tr h="365760">
                    <a:tc>
                      <a:txBody>
                        <a:bodyPr/>
                        <a:lstStyle/>
                        <a:p>
                          <a:pPr marL="0" marR="0" algn="just">
                            <a:lnSpc>
                              <a:spcPct val="200000"/>
                            </a:lnSpc>
                            <a:spcBef>
                              <a:spcPts val="0"/>
                            </a:spcBef>
                            <a:spcAft>
                              <a:spcPts val="0"/>
                            </a:spcAft>
                          </a:pPr>
                          <a:r>
                            <a:rPr lang="es-EC" sz="1200" b="1" dirty="0">
                              <a:effectLst/>
                            </a:rPr>
                            <a:t> </a:t>
                          </a:r>
                          <a:endParaRPr lang="en-US" sz="1200" b="1" dirty="0">
                            <a:effectLst/>
                            <a:latin typeface="Times New Roman"/>
                            <a:ea typeface="Calibri"/>
                            <a:cs typeface="Times New Roman"/>
                          </a:endParaRPr>
                        </a:p>
                      </a:txBody>
                      <a:tcPr marL="55060" marR="55060" marT="0" marB="0"/>
                    </a:tc>
                    <a:tc>
                      <a:txBody>
                        <a:bodyPr/>
                        <a:lstStyle/>
                        <a:p>
                          <a:endParaRPr lang="en-US"/>
                        </a:p>
                      </a:txBody>
                      <a:tcPr marL="55060" marR="55060" marT="0" marB="0">
                        <a:blipFill rotWithShape="1">
                          <a:blip r:embed="rId3"/>
                          <a:stretch>
                            <a:fillRect l="-41385" t="-676667" b="-420000"/>
                          </a:stretch>
                        </a:blipFill>
                      </a:tcPr>
                    </a:tc>
                  </a:tr>
                  <a:tr h="695452">
                    <a:tc>
                      <a:txBody>
                        <a:bodyPr/>
                        <a:lstStyle/>
                        <a:p>
                          <a:pPr marL="0" marR="0" algn="just">
                            <a:lnSpc>
                              <a:spcPct val="200000"/>
                            </a:lnSpc>
                            <a:spcBef>
                              <a:spcPts val="0"/>
                            </a:spcBef>
                            <a:spcAft>
                              <a:spcPts val="0"/>
                            </a:spcAft>
                          </a:pPr>
                          <a:r>
                            <a:rPr lang="en-US" sz="1200">
                              <a:effectLst/>
                            </a:rPr>
                            <a:t> </a:t>
                          </a:r>
                          <a:endParaRPr lang="en-US" sz="1200">
                            <a:effectLst/>
                            <a:latin typeface="Times New Roman"/>
                            <a:ea typeface="Calibri"/>
                            <a:cs typeface="Times New Roman"/>
                          </a:endParaRPr>
                        </a:p>
                      </a:txBody>
                      <a:tcPr marL="55060" marR="55060" marT="0" marB="0"/>
                    </a:tc>
                    <a:tc>
                      <a:txBody>
                        <a:bodyPr/>
                        <a:lstStyle/>
                        <a:p>
                          <a:endParaRPr lang="en-US"/>
                        </a:p>
                      </a:txBody>
                      <a:tcPr marL="55060" marR="55060" marT="0" marB="0">
                        <a:blipFill rotWithShape="1">
                          <a:blip r:embed="rId3"/>
                          <a:stretch>
                            <a:fillRect l="-41385" t="-408772" b="-121053"/>
                          </a:stretch>
                        </a:blipFill>
                      </a:tcPr>
                    </a:tc>
                  </a:tr>
                  <a:tr h="365760">
                    <a:tc>
                      <a:txBody>
                        <a:bodyPr/>
                        <a:lstStyle/>
                        <a:p>
                          <a:pPr marL="0" marR="0" algn="just">
                            <a:lnSpc>
                              <a:spcPct val="200000"/>
                            </a:lnSpc>
                            <a:spcBef>
                              <a:spcPts val="0"/>
                            </a:spcBef>
                            <a:spcAft>
                              <a:spcPts val="0"/>
                            </a:spcAft>
                          </a:pPr>
                          <a:r>
                            <a:rPr lang="en-US" sz="1200">
                              <a:effectLst/>
                            </a:rPr>
                            <a:t> </a:t>
                          </a:r>
                          <a:endParaRPr lang="en-US" sz="1200">
                            <a:effectLst/>
                            <a:latin typeface="Times New Roman"/>
                            <a:ea typeface="Calibri"/>
                            <a:cs typeface="Times New Roman"/>
                          </a:endParaRPr>
                        </a:p>
                      </a:txBody>
                      <a:tcPr marL="55060" marR="55060" marT="0" marB="0"/>
                    </a:tc>
                    <a:tc>
                      <a:txBody>
                        <a:bodyPr/>
                        <a:lstStyle/>
                        <a:p>
                          <a:endParaRPr lang="en-US"/>
                        </a:p>
                      </a:txBody>
                      <a:tcPr marL="55060" marR="55060" marT="0" marB="0">
                        <a:blipFill rotWithShape="1">
                          <a:blip r:embed="rId3"/>
                          <a:stretch>
                            <a:fillRect l="-41385" t="-966667" b="-130000"/>
                          </a:stretch>
                        </a:blipFill>
                      </a:tcPr>
                    </a:tc>
                  </a:tr>
                  <a:tr h="477012">
                    <a:tc>
                      <a:txBody>
                        <a:bodyPr/>
                        <a:lstStyle/>
                        <a:p>
                          <a:pPr marL="0" marR="0" algn="just">
                            <a:lnSpc>
                              <a:spcPct val="200000"/>
                            </a:lnSpc>
                            <a:spcBef>
                              <a:spcPts val="0"/>
                            </a:spcBef>
                            <a:spcAft>
                              <a:spcPts val="0"/>
                            </a:spcAft>
                          </a:pPr>
                          <a:r>
                            <a:rPr lang="en-US" sz="1200">
                              <a:effectLst/>
                            </a:rPr>
                            <a:t> </a:t>
                          </a:r>
                          <a:endParaRPr lang="en-US" sz="1200">
                            <a:effectLst/>
                            <a:latin typeface="Times New Roman"/>
                            <a:ea typeface="Calibri"/>
                            <a:cs typeface="Times New Roman"/>
                          </a:endParaRPr>
                        </a:p>
                      </a:txBody>
                      <a:tcPr marL="55060" marR="55060" marT="0" marB="0"/>
                    </a:tc>
                    <a:tc>
                      <a:txBody>
                        <a:bodyPr/>
                        <a:lstStyle/>
                        <a:p>
                          <a:endParaRPr lang="en-US"/>
                        </a:p>
                      </a:txBody>
                      <a:tcPr marL="55060" marR="55060" marT="0" marB="0">
                        <a:blipFill rotWithShape="1">
                          <a:blip r:embed="rId3"/>
                          <a:stretch>
                            <a:fillRect l="-41385" t="-820513"/>
                          </a:stretch>
                        </a:blipFill>
                      </a:tcPr>
                    </a:tc>
                  </a:tr>
                </a:tbl>
              </a:graphicData>
            </a:graphic>
          </p:graphicFrame>
        </mc:Fallback>
      </mc:AlternateContent>
    </p:spTree>
    <p:extLst>
      <p:ext uri="{BB962C8B-B14F-4D97-AF65-F5344CB8AC3E}">
        <p14:creationId xmlns:p14="http://schemas.microsoft.com/office/powerpoint/2010/main" val="324457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9570575" cy="480053"/>
          </a:xfrm>
          <a:prstGeom prst="rect">
            <a:avLst/>
          </a:prstGeom>
          <a:solidFill>
            <a:schemeClr val="accent1">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Odometría Visual Inercial</a:t>
            </a:r>
            <a:endParaRPr lang="es-EC" sz="3200" b="1" dirty="0">
              <a:solidFill>
                <a:schemeClr val="bg1"/>
              </a:solidFill>
              <a:latin typeface="Calibri" panose="020F0502020204030204" pitchFamily="34" charset="0"/>
            </a:endParaRP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18</a:t>
            </a:fld>
            <a:endParaRPr lang="es-ES" sz="1600">
              <a:solidFill>
                <a:srgbClr val="888888"/>
              </a:solidFill>
            </a:endParaRPr>
          </a:p>
        </p:txBody>
      </p:sp>
      <p:sp>
        <p:nvSpPr>
          <p:cNvPr id="28" name="18 Rectángulo"/>
          <p:cNvSpPr/>
          <p:nvPr/>
        </p:nvSpPr>
        <p:spPr bwMode="auto">
          <a:xfrm>
            <a:off x="3795165" y="937069"/>
            <a:ext cx="4936142" cy="572496"/>
          </a:xfrm>
          <a:prstGeom prst="rect">
            <a:avLst/>
          </a:prstGeom>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0959" tIns="60959" rIns="60959" bIns="60959" numCol="1" rtlCol="0" anchor="ctr" anchorCtr="0" compatLnSpc="1"/>
          <a:lstStyle/>
          <a:p>
            <a:pPr lvl="0" algn="ctr"/>
            <a:r>
              <a:rPr lang="es-EC" sz="2000" b="1" dirty="0" smtClean="0"/>
              <a:t>Filtro de Kalman </a:t>
            </a:r>
            <a:r>
              <a:rPr lang="es-EC" sz="2000" b="1" dirty="0" err="1" smtClean="0"/>
              <a:t>Multi</a:t>
            </a:r>
            <a:r>
              <a:rPr lang="es-EC" sz="2000" b="1" dirty="0" smtClean="0"/>
              <a:t>-Estado Restringido</a:t>
            </a:r>
            <a:endParaRPr lang="es-EC" sz="2000" b="1" dirty="0"/>
          </a:p>
        </p:txBody>
      </p:sp>
      <p:sp>
        <p:nvSpPr>
          <p:cNvPr id="13" name="18 Rectángulo"/>
          <p:cNvSpPr/>
          <p:nvPr/>
        </p:nvSpPr>
        <p:spPr bwMode="auto">
          <a:xfrm>
            <a:off x="7145265" y="1966147"/>
            <a:ext cx="4531542" cy="4199983"/>
          </a:xfrm>
          <a:prstGeom prst="rect">
            <a:avLst/>
          </a:prstGeom>
          <a:ln w="28575">
            <a:solidFill>
              <a:schemeClr val="accent6">
                <a:lumMod val="7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0959" tIns="60959" rIns="60959" bIns="60959" numCol="1" rtlCol="0" anchor="ctr" anchorCtr="0" compatLnSpc="1"/>
          <a:lstStyle/>
          <a:p>
            <a:pPr marL="342900" lvl="0" indent="-342900">
              <a:buFont typeface="Arial"/>
              <a:buChar char="•"/>
            </a:pPr>
            <a:r>
              <a:rPr lang="es-EC" sz="2000" b="1" dirty="0" smtClean="0"/>
              <a:t>Modificación del EKF</a:t>
            </a:r>
          </a:p>
          <a:p>
            <a:pPr marL="342900" lvl="0" indent="-342900">
              <a:buFont typeface="Arial"/>
              <a:buChar char="•"/>
            </a:pPr>
            <a:r>
              <a:rPr lang="es-EC" sz="2000" b="1" dirty="0" smtClean="0"/>
              <a:t>Permite calcular el error la estimación de puntos de interés mediante la triangulación</a:t>
            </a:r>
          </a:p>
          <a:p>
            <a:pPr marL="342900" lvl="0" indent="-342900">
              <a:buFont typeface="Arial"/>
              <a:buChar char="•"/>
            </a:pPr>
            <a:r>
              <a:rPr lang="es-EC" sz="2000" b="1" dirty="0" smtClean="0"/>
              <a:t>Debido a sus restricciones geométricas permite tener una excelente estimación con un costo computacional bajo</a:t>
            </a:r>
          </a:p>
          <a:p>
            <a:pPr marL="342900" lvl="0" indent="-342900">
              <a:buFont typeface="Arial"/>
              <a:buChar char="•"/>
            </a:pPr>
            <a:r>
              <a:rPr lang="es-EC" sz="2000" b="1" dirty="0" smtClean="0"/>
              <a:t>Complejidad matemática muy elevada, lo cual lo hace difícil de implementar</a:t>
            </a:r>
          </a:p>
          <a:p>
            <a:pPr marL="342900" lvl="0" indent="-342900">
              <a:buFont typeface="Arial"/>
              <a:buChar char="•"/>
            </a:pPr>
            <a:r>
              <a:rPr lang="es-EC" sz="2000" b="1" dirty="0" smtClean="0"/>
              <a:t>No existen muchas implementaciones</a:t>
            </a:r>
          </a:p>
          <a:p>
            <a:pPr marL="342900" lvl="0" indent="-342900">
              <a:buFont typeface="Arial"/>
              <a:buChar char="•"/>
            </a:pPr>
            <a:r>
              <a:rPr lang="es-EC" sz="2000" b="1" dirty="0" smtClean="0"/>
              <a:t>Hay pocas tesis y </a:t>
            </a:r>
            <a:r>
              <a:rPr lang="es-EC" sz="2000" b="1" dirty="0" err="1" smtClean="0"/>
              <a:t>papers</a:t>
            </a:r>
            <a:r>
              <a:rPr lang="es-EC" sz="2000" b="1" dirty="0" smtClean="0"/>
              <a:t> del tema</a:t>
            </a:r>
          </a:p>
        </p:txBody>
      </p:sp>
      <p:pic>
        <p:nvPicPr>
          <p:cNvPr id="8" name="7 Imagen" descr="Z:\home\Guillo\Pictures\img_tesis\msckf.png"/>
          <p:cNvPicPr/>
          <p:nvPr/>
        </p:nvPicPr>
        <p:blipFill rotWithShape="1">
          <a:blip r:embed="rId3" cstate="print">
            <a:extLst>
              <a:ext uri="{28A0092B-C50C-407E-A947-70E740481C1C}">
                <a14:useLocalDpi xmlns:a14="http://schemas.microsoft.com/office/drawing/2010/main" val="0"/>
              </a:ext>
            </a:extLst>
          </a:blip>
          <a:srcRect l="19936" t="24508" r="7211" b="12910"/>
          <a:stretch/>
        </p:blipFill>
        <p:spPr bwMode="auto">
          <a:xfrm>
            <a:off x="648248" y="2446398"/>
            <a:ext cx="5743575" cy="2774315"/>
          </a:xfrm>
          <a:prstGeom prst="rect">
            <a:avLst/>
          </a:prstGeom>
          <a:noFill/>
          <a:ln>
            <a:noFill/>
          </a:ln>
          <a:extLst>
            <a:ext uri="{53640926-AAD7-44D8-BBD7-CCE9431645EC}">
              <a14:shadowObscured xmlns:a14="http://schemas.microsoft.com/office/drawing/2010/main"/>
            </a:ext>
          </a:extLst>
        </p:spPr>
      </p:pic>
      <p:sp>
        <p:nvSpPr>
          <p:cNvPr id="9" name="CuadroTexto 20"/>
          <p:cNvSpPr txBox="1"/>
          <p:nvPr/>
        </p:nvSpPr>
        <p:spPr>
          <a:xfrm>
            <a:off x="2187520" y="1966146"/>
            <a:ext cx="2807936" cy="338554"/>
          </a:xfrm>
          <a:prstGeom prst="rect">
            <a:avLst/>
          </a:prstGeom>
          <a:noFill/>
          <a:ln w="38100">
            <a:solidFill>
              <a:schemeClr val="bg2">
                <a:lumMod val="25000"/>
              </a:schemeClr>
            </a:solidFill>
          </a:ln>
        </p:spPr>
        <p:txBody>
          <a:bodyPr wrap="square" rtlCol="0">
            <a:spAutoFit/>
          </a:bodyPr>
          <a:lstStyle/>
          <a:p>
            <a:pPr algn="ctr"/>
            <a:r>
              <a:rPr lang="es-EC" sz="1600" dirty="0" smtClean="0"/>
              <a:t>Funcionamiento</a:t>
            </a:r>
            <a:endParaRPr lang="es-EC" sz="1600" dirty="0"/>
          </a:p>
        </p:txBody>
      </p:sp>
      <p:sp>
        <p:nvSpPr>
          <p:cNvPr id="10" name="Rectángulo 7"/>
          <p:cNvSpPr/>
          <p:nvPr/>
        </p:nvSpPr>
        <p:spPr>
          <a:xfrm>
            <a:off x="1905673" y="5374601"/>
            <a:ext cx="3371629" cy="307777"/>
          </a:xfrm>
          <a:prstGeom prst="rect">
            <a:avLst/>
          </a:prstGeom>
        </p:spPr>
        <p:txBody>
          <a:bodyPr wrap="none">
            <a:spAutoFit/>
          </a:bodyPr>
          <a:lstStyle/>
          <a:p>
            <a:pPr algn="ctr">
              <a:spcAft>
                <a:spcPts val="80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Fuente:</a:t>
            </a:r>
            <a:r>
              <a:rPr lang="es-EC" sz="1400" dirty="0">
                <a:latin typeface="Times New Roman" panose="02020603050405020304" pitchFamily="18" charset="0"/>
                <a:ea typeface="Calibri" panose="020F0502020204030204" pitchFamily="34" charset="0"/>
                <a:cs typeface="Times New Roman" panose="02020603050405020304" pitchFamily="18" charset="0"/>
              </a:rPr>
              <a:t>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(Tesis Guillermo Rodríguez, 2018)</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801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3"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9570575" cy="480053"/>
          </a:xfrm>
          <a:prstGeom prst="rect">
            <a:avLst/>
          </a:prstGeom>
          <a:solidFill>
            <a:schemeClr val="accent1">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Odometría Visual Inercial</a:t>
            </a:r>
            <a:endParaRPr lang="es-EC" sz="3200" b="1" dirty="0">
              <a:solidFill>
                <a:schemeClr val="bg1"/>
              </a:solidFill>
              <a:latin typeface="Calibri" panose="020F0502020204030204" pitchFamily="34" charset="0"/>
            </a:endParaRP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19</a:t>
            </a:fld>
            <a:endParaRPr lang="es-ES" sz="1600">
              <a:solidFill>
                <a:srgbClr val="888888"/>
              </a:solidFill>
            </a:endParaRPr>
          </a:p>
        </p:txBody>
      </p:sp>
      <p:sp>
        <p:nvSpPr>
          <p:cNvPr id="28" name="18 Rectángulo"/>
          <p:cNvSpPr/>
          <p:nvPr/>
        </p:nvSpPr>
        <p:spPr bwMode="auto">
          <a:xfrm>
            <a:off x="3283991" y="831872"/>
            <a:ext cx="4936142" cy="572496"/>
          </a:xfrm>
          <a:prstGeom prst="rect">
            <a:avLst/>
          </a:prstGeom>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0959" tIns="60959" rIns="60959" bIns="60959" numCol="1" rtlCol="0" anchor="ctr" anchorCtr="0" compatLnSpc="1"/>
          <a:lstStyle/>
          <a:p>
            <a:pPr lvl="0" algn="ctr"/>
            <a:r>
              <a:rPr lang="es-EC" sz="2000" b="1" dirty="0" smtClean="0"/>
              <a:t>Filtro de Kalman </a:t>
            </a:r>
            <a:r>
              <a:rPr lang="es-EC" sz="2000" b="1" dirty="0" err="1" smtClean="0"/>
              <a:t>Multi</a:t>
            </a:r>
            <a:r>
              <a:rPr lang="es-EC" sz="2000" b="1" dirty="0" smtClean="0"/>
              <a:t>-Estado Restringido</a:t>
            </a:r>
            <a:endParaRPr lang="es-EC" sz="2000" b="1" dirty="0"/>
          </a:p>
        </p:txBody>
      </p:sp>
      <p:sp>
        <p:nvSpPr>
          <p:cNvPr id="9" name="CuadroTexto 20"/>
          <p:cNvSpPr txBox="1"/>
          <p:nvPr/>
        </p:nvSpPr>
        <p:spPr>
          <a:xfrm>
            <a:off x="1814200" y="1683362"/>
            <a:ext cx="2807936" cy="338554"/>
          </a:xfrm>
          <a:prstGeom prst="rect">
            <a:avLst/>
          </a:prstGeom>
          <a:noFill/>
          <a:ln w="38100">
            <a:solidFill>
              <a:schemeClr val="bg2">
                <a:lumMod val="25000"/>
              </a:schemeClr>
            </a:solidFill>
          </a:ln>
        </p:spPr>
        <p:txBody>
          <a:bodyPr wrap="square" rtlCol="0">
            <a:spAutoFit/>
          </a:bodyPr>
          <a:lstStyle/>
          <a:p>
            <a:pPr algn="ctr"/>
            <a:r>
              <a:rPr lang="es-EC" sz="1600" dirty="0" smtClean="0"/>
              <a:t>Algoritmo</a:t>
            </a:r>
            <a:endParaRPr lang="es-EC" sz="1600" dirty="0"/>
          </a:p>
        </p:txBody>
      </p:sp>
      <mc:AlternateContent xmlns:mc="http://schemas.openxmlformats.org/markup-compatibility/2006">
        <mc:Choice xmlns:a14="http://schemas.microsoft.com/office/drawing/2010/main" Requires="a14">
          <p:graphicFrame>
            <p:nvGraphicFramePr>
              <p:cNvPr id="4" name="3 Tabla"/>
              <p:cNvGraphicFramePr>
                <a:graphicFrameLocks noGrp="1"/>
              </p:cNvGraphicFramePr>
              <p:nvPr>
                <p:extLst>
                  <p:ext uri="{D42A27DB-BD31-4B8C-83A1-F6EECF244321}">
                    <p14:modId xmlns:p14="http://schemas.microsoft.com/office/powerpoint/2010/main" val="3328490701"/>
                  </p:ext>
                </p:extLst>
              </p:nvPr>
            </p:nvGraphicFramePr>
            <p:xfrm>
              <a:off x="952246" y="2216191"/>
              <a:ext cx="4663490" cy="4023360"/>
            </p:xfrm>
            <a:graphic>
              <a:graphicData uri="http://schemas.openxmlformats.org/drawingml/2006/table">
                <a:tbl>
                  <a:tblPr firstRow="1" firstCol="1" bandRow="1"/>
                  <a:tblGrid>
                    <a:gridCol w="162560"/>
                    <a:gridCol w="206727"/>
                    <a:gridCol w="4294203"/>
                  </a:tblGrid>
                  <a:tr h="71755">
                    <a:tc>
                      <a:txBody>
                        <a:bodyPr/>
                        <a:lstStyle/>
                        <a:p>
                          <a:pPr marL="0" marR="0" algn="just">
                            <a:lnSpc>
                              <a:spcPct val="200000"/>
                            </a:lnSpc>
                            <a:spcBef>
                              <a:spcPts val="0"/>
                            </a:spcBef>
                            <a:spcAft>
                              <a:spcPts val="0"/>
                            </a:spcAft>
                          </a:pPr>
                          <a:r>
                            <a:rPr lang="es-EC" sz="1200" b="1" dirty="0">
                              <a:effectLst/>
                              <a:latin typeface="Times New Roman"/>
                              <a:ea typeface="Calibri"/>
                              <a:cs typeface="Times New Roman"/>
                            </a:rPr>
                            <a:t> </a:t>
                          </a:r>
                          <a:endParaRPr lang="en-US" sz="1200" dirty="0">
                            <a:effectLst/>
                            <a:latin typeface="Times New Roman"/>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L="0" marR="0" algn="just">
                            <a:lnSpc>
                              <a:spcPct val="200000"/>
                            </a:lnSpc>
                            <a:spcBef>
                              <a:spcPts val="0"/>
                            </a:spcBef>
                            <a:spcAft>
                              <a:spcPts val="0"/>
                            </a:spcAft>
                          </a:pPr>
                          <a:r>
                            <a:rPr lang="es-EC" sz="1200" b="1" dirty="0">
                              <a:effectLst/>
                              <a:latin typeface="Times New Roman"/>
                              <a:ea typeface="Calibri"/>
                              <a:cs typeface="Times New Roman"/>
                            </a:rPr>
                            <a:t>Algoritmo 1. </a:t>
                          </a:r>
                          <a:r>
                            <a:rPr lang="es-EC" sz="1200" dirty="0">
                              <a:effectLst/>
                              <a:latin typeface="Times New Roman"/>
                              <a:ea typeface="Calibri"/>
                              <a:cs typeface="Times New Roman"/>
                            </a:rPr>
                            <a:t>Descripción general del MSCKF</a:t>
                          </a:r>
                          <a:endParaRPr lang="en-US" sz="1200" dirty="0">
                            <a:effectLst/>
                            <a:latin typeface="Times New Roman"/>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r>
                  <a:tr h="0">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gridSpan="2">
                      <a:txBody>
                        <a:bodyPr/>
                        <a:lstStyle/>
                        <a:p>
                          <a:pPr marL="0" marR="0" algn="just">
                            <a:lnSpc>
                              <a:spcPct val="200000"/>
                            </a:lnSpc>
                            <a:spcBef>
                              <a:spcPts val="0"/>
                            </a:spcBef>
                            <a:spcAft>
                              <a:spcPts val="0"/>
                            </a:spcAft>
                          </a:pPr>
                          <a14:m>
                            <m:oMath xmlns:m="http://schemas.openxmlformats.org/officeDocument/2006/math">
                              <m:r>
                                <a:rPr lang="es-EC" sz="1200" b="1" i="1">
                                  <a:effectLst/>
                                  <a:latin typeface="Cambria Math"/>
                                  <a:ea typeface="Calibri"/>
                                  <a:cs typeface="Times New Roman"/>
                                </a:rPr>
                                <m:t>𝒊𝒇</m:t>
                              </m:r>
                              <m:r>
                                <a:rPr lang="es-EC" sz="1200" b="1" i="1">
                                  <a:effectLst/>
                                  <a:latin typeface="Cambria Math"/>
                                  <a:ea typeface="Calibri"/>
                                  <a:cs typeface="Times New Roman"/>
                                </a:rPr>
                                <m:t> </m:t>
                              </m:r>
                            </m:oMath>
                          </a14:m>
                          <a:r>
                            <a:rPr lang="es-EC" sz="1200">
                              <a:effectLst/>
                              <a:latin typeface="Times New Roman"/>
                              <a:ea typeface="Times New Roman"/>
                              <a:cs typeface="Times New Roman"/>
                            </a:rPr>
                            <a:t>nueva medida de la IMU</a:t>
                          </a:r>
                          <a:r>
                            <a:rPr lang="es-EC" sz="1200" b="1">
                              <a:effectLst/>
                              <a:latin typeface="Times New Roman"/>
                              <a:ea typeface="Times New Roman"/>
                              <a:cs typeface="Times New Roman"/>
                            </a:rPr>
                            <a:t> </a:t>
                          </a:r>
                          <a14:m>
                            <m:oMath xmlns:m="http://schemas.openxmlformats.org/officeDocument/2006/math">
                              <m:r>
                                <a:rPr lang="es-EC" sz="1200" b="1" i="1">
                                  <a:effectLst/>
                                  <a:latin typeface="Cambria Math"/>
                                  <a:ea typeface="Times New Roman"/>
                                  <a:cs typeface="Times New Roman"/>
                                </a:rPr>
                                <m:t>𝒕𝒉𝒆𝒏</m:t>
                              </m:r>
                            </m:oMath>
                          </a14:m>
                          <a:endParaRPr lang="en-US" sz="1200">
                            <a:effectLst/>
                            <a:latin typeface="Times New Roman"/>
                            <a:ea typeface="Calibri"/>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r>
                  <a:tr h="0">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pPr marL="0" marR="0" algn="just">
                            <a:lnSpc>
                              <a:spcPct val="200000"/>
                            </a:lnSpc>
                            <a:spcBef>
                              <a:spcPts val="0"/>
                            </a:spcBef>
                            <a:spcAft>
                              <a:spcPts val="0"/>
                            </a:spcAft>
                          </a:pPr>
                          <a:r>
                            <a:rPr lang="es-EC" sz="1200">
                              <a:effectLst/>
                              <a:latin typeface="Times New Roman"/>
                              <a:ea typeface="Calibri"/>
                              <a:cs typeface="Times New Roman"/>
                            </a:rPr>
                            <a:t>PROPAGAR_ESTADO</a:t>
                          </a:r>
                          <a:endParaRPr lang="en-US" sz="1200">
                            <a:effectLst/>
                            <a:latin typeface="Times New Roman"/>
                            <a:ea typeface="Calibri"/>
                            <a:cs typeface="Times New Roman"/>
                          </a:endParaRPr>
                        </a:p>
                      </a:txBody>
                      <a:tcPr marL="68580" marR="68580" marT="0" marB="0">
                        <a:lnL>
                          <a:noFill/>
                        </a:lnL>
                        <a:lnR>
                          <a:noFill/>
                        </a:lnR>
                        <a:lnT>
                          <a:noFill/>
                        </a:lnT>
                        <a:lnB>
                          <a:noFill/>
                        </a:lnB>
                      </a:tcPr>
                    </a:tc>
                  </a:tr>
                  <a:tr h="0">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gridSpan="2">
                      <a:txBody>
                        <a:bodyPr/>
                        <a:lstStyle/>
                        <a:p>
                          <a:pPr marL="0" marR="0" algn="just">
                            <a:lnSpc>
                              <a:spcPct val="200000"/>
                            </a:lnSpc>
                            <a:spcBef>
                              <a:spcPts val="0"/>
                            </a:spcBef>
                            <a:spcAft>
                              <a:spcPts val="0"/>
                            </a:spcAft>
                          </a:pPr>
                          <a14:m>
                            <m:oMathPara xmlns:m="http://schemas.openxmlformats.org/officeDocument/2006/math">
                              <m:oMathParaPr>
                                <m:jc m:val="left"/>
                              </m:oMathParaPr>
                              <m:oMath xmlns:m="http://schemas.openxmlformats.org/officeDocument/2006/math">
                                <m:r>
                                  <a:rPr lang="es-EC" sz="1200" b="1" i="1">
                                    <a:effectLst/>
                                    <a:latin typeface="Cambria Math"/>
                                    <a:ea typeface="Calibri"/>
                                    <a:cs typeface="Times New Roman"/>
                                  </a:rPr>
                                  <m:t>𝒆𝒏𝒅</m:t>
                                </m:r>
                                <m:r>
                                  <a:rPr lang="es-EC" sz="1200" b="1" i="1">
                                    <a:effectLst/>
                                    <a:latin typeface="Cambria Math"/>
                                    <a:ea typeface="Calibri"/>
                                    <a:cs typeface="Times New Roman"/>
                                  </a:rPr>
                                  <m:t> </m:t>
                                </m:r>
                                <m:r>
                                  <a:rPr lang="es-EC" sz="1200" b="1" i="1">
                                    <a:effectLst/>
                                    <a:latin typeface="Cambria Math"/>
                                    <a:ea typeface="Calibri"/>
                                    <a:cs typeface="Times New Roman"/>
                                  </a:rPr>
                                  <m:t>𝒊𝒇</m:t>
                                </m:r>
                              </m:oMath>
                            </m:oMathPara>
                          </a14:m>
                          <a:endParaRPr lang="en-US" sz="1200" dirty="0">
                            <a:effectLst/>
                            <a:latin typeface="Times New Roman"/>
                            <a:ea typeface="Calibri"/>
                            <a:cs typeface="Times New Roman"/>
                          </a:endParaRPr>
                        </a:p>
                      </a:txBody>
                      <a:tcPr marL="68580" marR="68580" marT="0" marB="0" anchor="ctr">
                        <a:lnL>
                          <a:noFill/>
                        </a:lnL>
                        <a:lnR>
                          <a:noFill/>
                        </a:lnR>
                        <a:lnT>
                          <a:noFill/>
                        </a:lnT>
                        <a:lnB>
                          <a:noFill/>
                        </a:lnB>
                      </a:tcPr>
                    </a:tc>
                    <a:tc hMerge="1">
                      <a:txBody>
                        <a:bodyPr/>
                        <a:lstStyle/>
                        <a:p>
                          <a:endParaRPr lang="en-US"/>
                        </a:p>
                      </a:txBody>
                      <a:tcPr/>
                    </a:tc>
                  </a:tr>
                  <a:tr h="0">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gridSpan="2">
                      <a:txBody>
                        <a:bodyPr/>
                        <a:lstStyle/>
                        <a:p>
                          <a:pPr marL="0" marR="0" algn="just">
                            <a:lnSpc>
                              <a:spcPct val="200000"/>
                            </a:lnSpc>
                            <a:spcBef>
                              <a:spcPts val="0"/>
                            </a:spcBef>
                            <a:spcAft>
                              <a:spcPts val="0"/>
                            </a:spcAft>
                          </a:pPr>
                          <a14:m>
                            <m:oMath xmlns:m="http://schemas.openxmlformats.org/officeDocument/2006/math">
                              <m:r>
                                <a:rPr lang="es-EC" sz="1200" b="1" i="1">
                                  <a:effectLst/>
                                  <a:latin typeface="Cambria Math"/>
                                  <a:ea typeface="Calibri"/>
                                  <a:cs typeface="Times New Roman"/>
                                </a:rPr>
                                <m:t>𝒊𝒇</m:t>
                              </m:r>
                              <m:r>
                                <a:rPr lang="es-EC" sz="1200" b="1" i="1">
                                  <a:effectLst/>
                                  <a:latin typeface="Cambria Math"/>
                                  <a:ea typeface="Calibri"/>
                                  <a:cs typeface="Times New Roman"/>
                                </a:rPr>
                                <m:t> </m:t>
                              </m:r>
                            </m:oMath>
                          </a14:m>
                          <a:r>
                            <a:rPr lang="es-EC" sz="1200" dirty="0">
                              <a:effectLst/>
                              <a:latin typeface="Times New Roman"/>
                              <a:ea typeface="Times New Roman"/>
                              <a:cs typeface="Times New Roman"/>
                            </a:rPr>
                            <a:t>nueva Imagen</a:t>
                          </a:r>
                          <a:r>
                            <a:rPr lang="es-EC" sz="1200" b="1" dirty="0">
                              <a:effectLst/>
                              <a:latin typeface="Times New Roman"/>
                              <a:ea typeface="Times New Roman"/>
                              <a:cs typeface="Times New Roman"/>
                            </a:rPr>
                            <a:t> </a:t>
                          </a:r>
                          <a14:m>
                            <m:oMath xmlns:m="http://schemas.openxmlformats.org/officeDocument/2006/math">
                              <m:sSub>
                                <m:sSubPr>
                                  <m:ctrlPr>
                                    <a:rPr lang="en-US" sz="1200" b="1" i="1">
                                      <a:effectLst/>
                                      <a:latin typeface="Cambria Math"/>
                                      <a:ea typeface="Times New Roman"/>
                                      <a:cs typeface="Times New Roman"/>
                                    </a:rPr>
                                  </m:ctrlPr>
                                </m:sSubPr>
                                <m:e>
                                  <m:r>
                                    <a:rPr lang="es-EC" sz="1200" b="1" i="1">
                                      <a:effectLst/>
                                      <a:latin typeface="Cambria Math"/>
                                      <a:ea typeface="Times New Roman"/>
                                      <a:cs typeface="Times New Roman"/>
                                    </a:rPr>
                                    <m:t>𝑰</m:t>
                                  </m:r>
                                </m:e>
                                <m:sub>
                                  <m:r>
                                    <a:rPr lang="es-EC" sz="1200" b="1" i="1">
                                      <a:effectLst/>
                                      <a:latin typeface="Cambria Math"/>
                                      <a:ea typeface="Times New Roman"/>
                                      <a:cs typeface="Times New Roman"/>
                                    </a:rPr>
                                    <m:t>𝒊</m:t>
                                  </m:r>
                                </m:sub>
                              </m:sSub>
                            </m:oMath>
                          </a14:m>
                          <a:r>
                            <a:rPr lang="es-EC" sz="1200" b="1" dirty="0">
                              <a:effectLst/>
                              <a:latin typeface="Times New Roman"/>
                              <a:ea typeface="Times New Roman"/>
                              <a:cs typeface="Times New Roman"/>
                            </a:rPr>
                            <a:t> </a:t>
                          </a:r>
                          <a14:m>
                            <m:oMath xmlns:m="http://schemas.openxmlformats.org/officeDocument/2006/math">
                              <m:r>
                                <a:rPr lang="es-EC" sz="1200" b="1" i="1">
                                  <a:effectLst/>
                                  <a:latin typeface="Cambria Math"/>
                                  <a:ea typeface="Times New Roman"/>
                                  <a:cs typeface="Times New Roman"/>
                                </a:rPr>
                                <m:t>𝒕𝒉𝒆𝒏</m:t>
                              </m:r>
                            </m:oMath>
                          </a14:m>
                          <a:endParaRPr lang="en-US" sz="1200" dirty="0">
                            <a:effectLst/>
                            <a:latin typeface="Times New Roman"/>
                            <a:ea typeface="Calibri"/>
                            <a:cs typeface="Times New Roman"/>
                          </a:endParaRPr>
                        </a:p>
                      </a:txBody>
                      <a:tcPr marL="68580" marR="68580" marT="0" marB="0">
                        <a:lnL>
                          <a:noFill/>
                        </a:lnL>
                        <a:lnR>
                          <a:noFill/>
                        </a:lnR>
                        <a:lnT>
                          <a:noFill/>
                        </a:lnT>
                        <a:lnB>
                          <a:noFill/>
                        </a:lnB>
                      </a:tcPr>
                    </a:tc>
                    <a:tc hMerge="1">
                      <a:txBody>
                        <a:bodyPr/>
                        <a:lstStyle/>
                        <a:p>
                          <a:endParaRPr lang="en-US"/>
                        </a:p>
                      </a:txBody>
                      <a:tcPr/>
                    </a:tc>
                  </a:tr>
                  <a:tr h="0">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pPr marL="0" marR="0" algn="just">
                            <a:lnSpc>
                              <a:spcPct val="200000"/>
                            </a:lnSpc>
                            <a:spcBef>
                              <a:spcPts val="0"/>
                            </a:spcBef>
                            <a:spcAft>
                              <a:spcPts val="0"/>
                            </a:spcAft>
                          </a:pPr>
                          <a:r>
                            <a:rPr lang="es-EC" sz="1200">
                              <a:effectLst/>
                              <a:latin typeface="Times New Roman"/>
                              <a:ea typeface="Calibri"/>
                              <a:cs typeface="Times New Roman"/>
                            </a:rPr>
                            <a:t>Identificar y rastrear puntos de interés de </a:t>
                          </a:r>
                          <a14:m>
                            <m:oMath xmlns:m="http://schemas.openxmlformats.org/officeDocument/2006/math">
                              <m:sSub>
                                <m:sSubPr>
                                  <m:ctrlPr>
                                    <a:rPr lang="en-US" sz="1200" b="1" i="1">
                                      <a:effectLst/>
                                      <a:latin typeface="Cambria Math"/>
                                      <a:ea typeface="Times New Roman"/>
                                      <a:cs typeface="Times New Roman"/>
                                    </a:rPr>
                                  </m:ctrlPr>
                                </m:sSubPr>
                                <m:e>
                                  <m:r>
                                    <a:rPr lang="es-EC" sz="1200" b="1" i="1">
                                      <a:effectLst/>
                                      <a:latin typeface="Cambria Math"/>
                                      <a:ea typeface="Times New Roman"/>
                                      <a:cs typeface="Times New Roman"/>
                                    </a:rPr>
                                    <m:t>𝑰</m:t>
                                  </m:r>
                                </m:e>
                                <m:sub>
                                  <m:r>
                                    <a:rPr lang="es-EC" sz="1200" b="1" i="1">
                                      <a:effectLst/>
                                      <a:latin typeface="Cambria Math"/>
                                      <a:ea typeface="Times New Roman"/>
                                      <a:cs typeface="Times New Roman"/>
                                    </a:rPr>
                                    <m:t>𝒊</m:t>
                                  </m:r>
                                </m:sub>
                              </m:sSub>
                            </m:oMath>
                          </a14:m>
                          <a:endParaRPr lang="en-US" sz="1200">
                            <a:effectLst/>
                            <a:latin typeface="Times New Roman"/>
                            <a:ea typeface="Calibri"/>
                            <a:cs typeface="Times New Roman"/>
                          </a:endParaRPr>
                        </a:p>
                      </a:txBody>
                      <a:tcPr marL="68580" marR="68580" marT="0" marB="0">
                        <a:lnL>
                          <a:noFill/>
                        </a:lnL>
                        <a:lnR>
                          <a:noFill/>
                        </a:lnR>
                        <a:lnT>
                          <a:noFill/>
                        </a:lnT>
                        <a:lnB>
                          <a:noFill/>
                        </a:lnB>
                      </a:tcPr>
                    </a:tc>
                  </a:tr>
                  <a:tr h="0">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pPr marL="0" marR="0" algn="just">
                            <a:lnSpc>
                              <a:spcPct val="200000"/>
                            </a:lnSpc>
                            <a:spcBef>
                              <a:spcPts val="0"/>
                            </a:spcBef>
                            <a:spcAft>
                              <a:spcPts val="0"/>
                            </a:spcAft>
                          </a:pPr>
                          <a:r>
                            <a:rPr lang="es-EC" sz="1200">
                              <a:effectLst/>
                              <a:latin typeface="Times New Roman"/>
                              <a:ea typeface="Calibri"/>
                              <a:cs typeface="Times New Roman"/>
                            </a:rPr>
                            <a:t>AUMENTAR_ESTADO</a:t>
                          </a:r>
                          <a:endParaRPr lang="en-US" sz="1200">
                            <a:effectLst/>
                            <a:latin typeface="Times New Roman"/>
                            <a:ea typeface="Calibri"/>
                            <a:cs typeface="Times New Roman"/>
                          </a:endParaRPr>
                        </a:p>
                      </a:txBody>
                      <a:tcPr marL="68580" marR="68580" marT="0" marB="0">
                        <a:lnL>
                          <a:noFill/>
                        </a:lnL>
                        <a:lnR>
                          <a:noFill/>
                        </a:lnR>
                        <a:lnT>
                          <a:noFill/>
                        </a:lnT>
                        <a:lnB>
                          <a:noFill/>
                        </a:lnB>
                      </a:tcPr>
                    </a:tc>
                  </a:tr>
                  <a:tr h="0">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pPr marL="0" marR="0" algn="just">
                            <a:lnSpc>
                              <a:spcPct val="200000"/>
                            </a:lnSpc>
                            <a:spcBef>
                              <a:spcPts val="0"/>
                            </a:spcBef>
                            <a:spcAft>
                              <a:spcPts val="0"/>
                            </a:spcAft>
                          </a:pPr>
                          <a14:m>
                            <m:oMath xmlns:m="http://schemas.openxmlformats.org/officeDocument/2006/math">
                              <m:r>
                                <a:rPr lang="es-EC" sz="1200" b="1" i="1">
                                  <a:effectLst/>
                                  <a:latin typeface="Cambria Math"/>
                                  <a:ea typeface="Calibri"/>
                                  <a:cs typeface="Times New Roman"/>
                                </a:rPr>
                                <m:t>𝒊𝒇</m:t>
                              </m:r>
                              <m:r>
                                <a:rPr lang="es-EC" sz="1200" b="1" i="1">
                                  <a:effectLst/>
                                  <a:latin typeface="Cambria Math"/>
                                  <a:ea typeface="Calibri"/>
                                  <a:cs typeface="Times New Roman"/>
                                </a:rPr>
                                <m:t> </m:t>
                              </m:r>
                            </m:oMath>
                          </a14:m>
                          <a:r>
                            <a:rPr lang="es-EC" sz="1200">
                              <a:effectLst/>
                              <a:latin typeface="Times New Roman"/>
                              <a:ea typeface="Times New Roman"/>
                              <a:cs typeface="Times New Roman"/>
                            </a:rPr>
                            <a:t>Puntos de interés rastreados finalizados</a:t>
                          </a:r>
                          <a:r>
                            <a:rPr lang="es-EC" sz="1200" b="1">
                              <a:effectLst/>
                              <a:latin typeface="Times New Roman"/>
                              <a:ea typeface="Times New Roman"/>
                              <a:cs typeface="Times New Roman"/>
                            </a:rPr>
                            <a:t> </a:t>
                          </a:r>
                          <a14:m>
                            <m:oMath xmlns:m="http://schemas.openxmlformats.org/officeDocument/2006/math">
                              <m:r>
                                <a:rPr lang="es-EC" sz="1200" b="1" i="1">
                                  <a:effectLst/>
                                  <a:latin typeface="Cambria Math"/>
                                  <a:ea typeface="Times New Roman"/>
                                  <a:cs typeface="Times New Roman"/>
                                </a:rPr>
                                <m:t>𝒕𝒉𝒆𝒏</m:t>
                              </m:r>
                            </m:oMath>
                          </a14:m>
                          <a:endParaRPr lang="en-US" sz="1200">
                            <a:effectLst/>
                            <a:latin typeface="Times New Roman"/>
                            <a:ea typeface="Calibri"/>
                            <a:cs typeface="Times New Roman"/>
                          </a:endParaRPr>
                        </a:p>
                      </a:txBody>
                      <a:tcPr marL="68580" marR="68580" marT="0" marB="0">
                        <a:lnL>
                          <a:noFill/>
                        </a:lnL>
                        <a:lnR>
                          <a:noFill/>
                        </a:lnR>
                        <a:lnT>
                          <a:noFill/>
                        </a:lnT>
                        <a:lnB>
                          <a:noFill/>
                        </a:lnB>
                      </a:tcPr>
                    </a:tc>
                  </a:tr>
                  <a:tr h="0">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pPr marL="449580" marR="0" algn="just">
                            <a:lnSpc>
                              <a:spcPct val="200000"/>
                            </a:lnSpc>
                            <a:spcBef>
                              <a:spcPts val="0"/>
                            </a:spcBef>
                            <a:spcAft>
                              <a:spcPts val="0"/>
                            </a:spcAft>
                          </a:pPr>
                          <a:r>
                            <a:rPr lang="es-EC" sz="1200" dirty="0">
                              <a:effectLst/>
                              <a:latin typeface="Times New Roman"/>
                              <a:ea typeface="Calibri"/>
                              <a:cs typeface="Times New Roman"/>
                            </a:rPr>
                            <a:t>ACTUALIZAR_ESTADO</a:t>
                          </a:r>
                          <a:endParaRPr lang="en-US" sz="1200" dirty="0">
                            <a:effectLst/>
                            <a:latin typeface="Times New Roman"/>
                            <a:ea typeface="Calibri"/>
                            <a:cs typeface="Times New Roman"/>
                          </a:endParaRPr>
                        </a:p>
                      </a:txBody>
                      <a:tcPr marL="68580" marR="68580" marT="0" marB="0">
                        <a:lnL>
                          <a:noFill/>
                        </a:lnL>
                        <a:lnR>
                          <a:noFill/>
                        </a:lnR>
                        <a:lnT>
                          <a:noFill/>
                        </a:lnT>
                        <a:lnB>
                          <a:noFill/>
                        </a:lnB>
                      </a:tcPr>
                    </a:tc>
                  </a:tr>
                  <a:tr h="0">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pPr marL="0" marR="0" algn="l">
                            <a:lnSpc>
                              <a:spcPct val="200000"/>
                            </a:lnSpc>
                            <a:spcBef>
                              <a:spcPts val="0"/>
                            </a:spcBef>
                            <a:spcAft>
                              <a:spcPts val="0"/>
                            </a:spcAft>
                          </a:pPr>
                          <a14:m>
                            <m:oMathPara xmlns:m="http://schemas.openxmlformats.org/officeDocument/2006/math">
                              <m:oMathParaPr>
                                <m:jc m:val="left"/>
                              </m:oMathParaPr>
                              <m:oMath xmlns:m="http://schemas.openxmlformats.org/officeDocument/2006/math">
                                <m:r>
                                  <a:rPr lang="es-EC" sz="1200" b="1" i="1">
                                    <a:effectLst/>
                                    <a:latin typeface="Cambria Math"/>
                                    <a:ea typeface="Calibri"/>
                                    <a:cs typeface="Times New Roman"/>
                                  </a:rPr>
                                  <m:t>𝒆𝒏𝒅</m:t>
                                </m:r>
                                <m:r>
                                  <a:rPr lang="es-EC" sz="1200" b="1" i="1">
                                    <a:effectLst/>
                                    <a:latin typeface="Cambria Math"/>
                                    <a:ea typeface="Times New Roman"/>
                                    <a:cs typeface="Times New Roman"/>
                                  </a:rPr>
                                  <m:t> </m:t>
                                </m:r>
                                <m:r>
                                  <a:rPr lang="es-EC" sz="1200" b="1" i="1">
                                    <a:effectLst/>
                                    <a:latin typeface="Cambria Math"/>
                                    <a:ea typeface="Times New Roman"/>
                                    <a:cs typeface="Times New Roman"/>
                                  </a:rPr>
                                  <m:t>𝒊𝒇</m:t>
                                </m:r>
                              </m:oMath>
                            </m:oMathPara>
                          </a14:m>
                          <a:endParaRPr lang="en-US" sz="1200" dirty="0">
                            <a:effectLst/>
                            <a:latin typeface="Times New Roman"/>
                            <a:ea typeface="Calibri"/>
                            <a:cs typeface="Times New Roman"/>
                          </a:endParaRPr>
                        </a:p>
                      </a:txBody>
                      <a:tcPr marL="68580" marR="68580" marT="0" marB="0">
                        <a:lnL>
                          <a:noFill/>
                        </a:lnL>
                        <a:lnR>
                          <a:noFill/>
                        </a:lnR>
                        <a:lnT>
                          <a:noFill/>
                        </a:lnT>
                        <a:lnB>
                          <a:noFill/>
                        </a:lnB>
                      </a:tcPr>
                    </a:tc>
                  </a:tr>
                  <a:tr h="0">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gridSpan="2">
                      <a:txBody>
                        <a:bodyPr/>
                        <a:lstStyle/>
                        <a:p>
                          <a:pPr marL="0" marR="0" algn="l">
                            <a:lnSpc>
                              <a:spcPct val="200000"/>
                            </a:lnSpc>
                            <a:spcBef>
                              <a:spcPts val="0"/>
                            </a:spcBef>
                            <a:spcAft>
                              <a:spcPts val="0"/>
                            </a:spcAft>
                          </a:pPr>
                          <a14:m>
                            <m:oMathPara xmlns:m="http://schemas.openxmlformats.org/officeDocument/2006/math">
                              <m:oMathParaPr>
                                <m:jc m:val="left"/>
                              </m:oMathParaPr>
                              <m:oMath xmlns:m="http://schemas.openxmlformats.org/officeDocument/2006/math">
                                <m:r>
                                  <a:rPr lang="es-EC" sz="1200" b="1" i="1">
                                    <a:effectLst/>
                                    <a:latin typeface="Cambria Math"/>
                                    <a:ea typeface="Calibri"/>
                                    <a:cs typeface="Times New Roman"/>
                                  </a:rPr>
                                  <m:t>𝒆𝒏𝒅</m:t>
                                </m:r>
                                <m:r>
                                  <a:rPr lang="es-EC" sz="1200" b="1" i="1">
                                    <a:effectLst/>
                                    <a:latin typeface="Cambria Math"/>
                                    <a:ea typeface="Times New Roman"/>
                                    <a:cs typeface="Times New Roman"/>
                                  </a:rPr>
                                  <m:t> </m:t>
                                </m:r>
                                <m:r>
                                  <a:rPr lang="es-EC" sz="1200" b="1" i="1">
                                    <a:effectLst/>
                                    <a:latin typeface="Cambria Math"/>
                                    <a:ea typeface="Times New Roman"/>
                                    <a:cs typeface="Times New Roman"/>
                                  </a:rPr>
                                  <m:t>𝒊𝒇</m:t>
                                </m:r>
                              </m:oMath>
                            </m:oMathPara>
                          </a14:m>
                          <a:endParaRPr lang="en-US" sz="1200" dirty="0">
                            <a:effectLst/>
                            <a:latin typeface="Times New Roman"/>
                            <a:ea typeface="Calibri"/>
                            <a:cs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mc:Choice>
        <mc:Fallback>
          <p:graphicFrame>
            <p:nvGraphicFramePr>
              <p:cNvPr id="4" name="3 Tabla"/>
              <p:cNvGraphicFramePr>
                <a:graphicFrameLocks noGrp="1"/>
              </p:cNvGraphicFramePr>
              <p:nvPr>
                <p:extLst>
                  <p:ext uri="{D42A27DB-BD31-4B8C-83A1-F6EECF244321}">
                    <p14:modId xmlns:p14="http://schemas.microsoft.com/office/powerpoint/2010/main" val="3328490701"/>
                  </p:ext>
                </p:extLst>
              </p:nvPr>
            </p:nvGraphicFramePr>
            <p:xfrm>
              <a:off x="952246" y="2216191"/>
              <a:ext cx="4663490" cy="4023360"/>
            </p:xfrm>
            <a:graphic>
              <a:graphicData uri="http://schemas.openxmlformats.org/drawingml/2006/table">
                <a:tbl>
                  <a:tblPr firstRow="1" firstCol="1" bandRow="1"/>
                  <a:tblGrid>
                    <a:gridCol w="162560"/>
                    <a:gridCol w="206727"/>
                    <a:gridCol w="4294203"/>
                  </a:tblGrid>
                  <a:tr h="365760">
                    <a:tc>
                      <a:txBody>
                        <a:bodyPr/>
                        <a:lstStyle/>
                        <a:p>
                          <a:pPr marL="0" marR="0" algn="just">
                            <a:lnSpc>
                              <a:spcPct val="200000"/>
                            </a:lnSpc>
                            <a:spcBef>
                              <a:spcPts val="0"/>
                            </a:spcBef>
                            <a:spcAft>
                              <a:spcPts val="0"/>
                            </a:spcAft>
                          </a:pPr>
                          <a:r>
                            <a:rPr lang="es-EC" sz="1200" b="1" dirty="0">
                              <a:effectLst/>
                              <a:latin typeface="Times New Roman"/>
                              <a:ea typeface="Calibri"/>
                              <a:cs typeface="Times New Roman"/>
                            </a:rPr>
                            <a:t> </a:t>
                          </a:r>
                          <a:endParaRPr lang="en-US" sz="1200" dirty="0">
                            <a:effectLst/>
                            <a:latin typeface="Times New Roman"/>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L="0" marR="0" algn="just">
                            <a:lnSpc>
                              <a:spcPct val="200000"/>
                            </a:lnSpc>
                            <a:spcBef>
                              <a:spcPts val="0"/>
                            </a:spcBef>
                            <a:spcAft>
                              <a:spcPts val="0"/>
                            </a:spcAft>
                          </a:pPr>
                          <a:r>
                            <a:rPr lang="es-EC" sz="1200" b="1" dirty="0">
                              <a:effectLst/>
                              <a:latin typeface="Times New Roman"/>
                              <a:ea typeface="Calibri"/>
                              <a:cs typeface="Times New Roman"/>
                            </a:rPr>
                            <a:t>Algoritmo 1. </a:t>
                          </a:r>
                          <a:r>
                            <a:rPr lang="es-EC" sz="1200" dirty="0">
                              <a:effectLst/>
                              <a:latin typeface="Times New Roman"/>
                              <a:ea typeface="Calibri"/>
                              <a:cs typeface="Times New Roman"/>
                            </a:rPr>
                            <a:t>Descripción general del MSCKF</a:t>
                          </a:r>
                          <a:endParaRPr lang="en-US" sz="1200" dirty="0">
                            <a:effectLst/>
                            <a:latin typeface="Times New Roman"/>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r>
                  <a:tr h="365760">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gridSpan="2">
                      <a:txBody>
                        <a:bodyPr/>
                        <a:lstStyle/>
                        <a:p>
                          <a:endParaRPr lang="en-US"/>
                        </a:p>
                      </a:txBody>
                      <a:tcPr marL="68580" marR="68580" marT="0" marB="0">
                        <a:lnL>
                          <a:noFill/>
                        </a:lnL>
                        <a:lnR>
                          <a:noFill/>
                        </a:lnR>
                        <a:lnT w="19050" cap="flat" cmpd="sng" algn="ctr">
                          <a:solidFill>
                            <a:srgbClr val="000000"/>
                          </a:solidFill>
                          <a:prstDash val="solid"/>
                          <a:round/>
                          <a:headEnd type="none" w="med" len="med"/>
                          <a:tailEnd type="none" w="med" len="med"/>
                        </a:lnT>
                        <a:lnB>
                          <a:noFill/>
                        </a:lnB>
                        <a:blipFill rotWithShape="1">
                          <a:blip r:embed="rId3"/>
                          <a:stretch>
                            <a:fillRect l="-3659" t="-101667" r="-136" b="-900000"/>
                          </a:stretch>
                        </a:blipFill>
                      </a:tcPr>
                    </a:tc>
                    <a:tc hMerge="1">
                      <a:txBody>
                        <a:bodyPr/>
                        <a:lstStyle/>
                        <a:p>
                          <a:endParaRPr lang="en-US"/>
                        </a:p>
                      </a:txBody>
                      <a:tcPr/>
                    </a:tc>
                  </a:tr>
                  <a:tr h="365760">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pPr marL="0" marR="0" algn="just">
                            <a:lnSpc>
                              <a:spcPct val="200000"/>
                            </a:lnSpc>
                            <a:spcBef>
                              <a:spcPts val="0"/>
                            </a:spcBef>
                            <a:spcAft>
                              <a:spcPts val="0"/>
                            </a:spcAft>
                          </a:pPr>
                          <a:r>
                            <a:rPr lang="es-EC" sz="1200">
                              <a:effectLst/>
                              <a:latin typeface="Times New Roman"/>
                              <a:ea typeface="Calibri"/>
                              <a:cs typeface="Times New Roman"/>
                            </a:rPr>
                            <a:t>PROPAGAR_ESTADO</a:t>
                          </a:r>
                          <a:endParaRPr lang="en-US" sz="1200">
                            <a:effectLst/>
                            <a:latin typeface="Times New Roman"/>
                            <a:ea typeface="Calibri"/>
                            <a:cs typeface="Times New Roman"/>
                          </a:endParaRPr>
                        </a:p>
                      </a:txBody>
                      <a:tcPr marL="68580" marR="68580" marT="0" marB="0">
                        <a:lnL>
                          <a:noFill/>
                        </a:lnL>
                        <a:lnR>
                          <a:noFill/>
                        </a:lnR>
                        <a:lnT>
                          <a:noFill/>
                        </a:lnT>
                        <a:lnB>
                          <a:noFill/>
                        </a:lnB>
                      </a:tcPr>
                    </a:tc>
                  </a:tr>
                  <a:tr h="365760">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gridSpan="2">
                      <a:txBody>
                        <a:bodyPr/>
                        <a:lstStyle/>
                        <a:p>
                          <a:endParaRPr lang="en-US"/>
                        </a:p>
                      </a:txBody>
                      <a:tcPr marL="68580" marR="68580" marT="0" marB="0" anchor="ctr">
                        <a:lnL>
                          <a:noFill/>
                        </a:lnL>
                        <a:lnR>
                          <a:noFill/>
                        </a:lnR>
                        <a:lnT>
                          <a:noFill/>
                        </a:lnT>
                        <a:lnB>
                          <a:noFill/>
                        </a:lnB>
                        <a:blipFill rotWithShape="1">
                          <a:blip r:embed="rId3"/>
                          <a:stretch>
                            <a:fillRect l="-3659" t="-301667" r="-136" b="-700000"/>
                          </a:stretch>
                        </a:blipFill>
                      </a:tcPr>
                    </a:tc>
                    <a:tc hMerge="1">
                      <a:txBody>
                        <a:bodyPr/>
                        <a:lstStyle/>
                        <a:p>
                          <a:endParaRPr lang="en-US"/>
                        </a:p>
                      </a:txBody>
                      <a:tcPr/>
                    </a:tc>
                  </a:tr>
                  <a:tr h="365760">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gridSpan="2">
                      <a:txBody>
                        <a:bodyPr/>
                        <a:lstStyle/>
                        <a:p>
                          <a:endParaRPr lang="en-US"/>
                        </a:p>
                      </a:txBody>
                      <a:tcPr marL="68580" marR="68580" marT="0" marB="0">
                        <a:lnL>
                          <a:noFill/>
                        </a:lnL>
                        <a:lnR>
                          <a:noFill/>
                        </a:lnR>
                        <a:lnT>
                          <a:noFill/>
                        </a:lnT>
                        <a:lnB>
                          <a:noFill/>
                        </a:lnB>
                        <a:blipFill rotWithShape="1">
                          <a:blip r:embed="rId3"/>
                          <a:stretch>
                            <a:fillRect l="-3659" t="-401667" r="-136" b="-600000"/>
                          </a:stretch>
                        </a:blipFill>
                      </a:tcPr>
                    </a:tc>
                    <a:tc hMerge="1">
                      <a:txBody>
                        <a:bodyPr/>
                        <a:lstStyle/>
                        <a:p>
                          <a:endParaRPr lang="en-US"/>
                        </a:p>
                      </a:txBody>
                      <a:tcPr/>
                    </a:tc>
                  </a:tr>
                  <a:tr h="365760">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endParaRPr lang="en-US"/>
                        </a:p>
                      </a:txBody>
                      <a:tcPr marL="68580" marR="68580" marT="0" marB="0">
                        <a:lnL>
                          <a:noFill/>
                        </a:lnL>
                        <a:lnR>
                          <a:noFill/>
                        </a:lnR>
                        <a:lnT>
                          <a:noFill/>
                        </a:lnT>
                        <a:lnB>
                          <a:noFill/>
                        </a:lnB>
                        <a:blipFill rotWithShape="1">
                          <a:blip r:embed="rId3"/>
                          <a:stretch>
                            <a:fillRect l="-8665" t="-501667" r="-142" b="-500000"/>
                          </a:stretch>
                        </a:blipFill>
                      </a:tcPr>
                    </a:tc>
                  </a:tr>
                  <a:tr h="365760">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pPr marL="0" marR="0" algn="just">
                            <a:lnSpc>
                              <a:spcPct val="200000"/>
                            </a:lnSpc>
                            <a:spcBef>
                              <a:spcPts val="0"/>
                            </a:spcBef>
                            <a:spcAft>
                              <a:spcPts val="0"/>
                            </a:spcAft>
                          </a:pPr>
                          <a:r>
                            <a:rPr lang="es-EC" sz="1200">
                              <a:effectLst/>
                              <a:latin typeface="Times New Roman"/>
                              <a:ea typeface="Calibri"/>
                              <a:cs typeface="Times New Roman"/>
                            </a:rPr>
                            <a:t>AUMENTAR_ESTADO</a:t>
                          </a:r>
                          <a:endParaRPr lang="en-US" sz="1200">
                            <a:effectLst/>
                            <a:latin typeface="Times New Roman"/>
                            <a:ea typeface="Calibri"/>
                            <a:cs typeface="Times New Roman"/>
                          </a:endParaRPr>
                        </a:p>
                      </a:txBody>
                      <a:tcPr marL="68580" marR="68580" marT="0" marB="0">
                        <a:lnL>
                          <a:noFill/>
                        </a:lnL>
                        <a:lnR>
                          <a:noFill/>
                        </a:lnR>
                        <a:lnT>
                          <a:noFill/>
                        </a:lnT>
                        <a:lnB>
                          <a:noFill/>
                        </a:lnB>
                      </a:tcPr>
                    </a:tc>
                  </a:tr>
                  <a:tr h="365760">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endParaRPr lang="en-US"/>
                        </a:p>
                      </a:txBody>
                      <a:tcPr marL="68580" marR="68580" marT="0" marB="0">
                        <a:lnL>
                          <a:noFill/>
                        </a:lnL>
                        <a:lnR>
                          <a:noFill/>
                        </a:lnR>
                        <a:lnT>
                          <a:noFill/>
                        </a:lnT>
                        <a:lnB>
                          <a:noFill/>
                        </a:lnB>
                        <a:blipFill rotWithShape="1">
                          <a:blip r:embed="rId3"/>
                          <a:stretch>
                            <a:fillRect l="-8665" t="-701667" r="-142" b="-300000"/>
                          </a:stretch>
                        </a:blipFill>
                      </a:tcPr>
                    </a:tc>
                  </a:tr>
                  <a:tr h="365760">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pPr marL="449580" marR="0" algn="just">
                            <a:lnSpc>
                              <a:spcPct val="200000"/>
                            </a:lnSpc>
                            <a:spcBef>
                              <a:spcPts val="0"/>
                            </a:spcBef>
                            <a:spcAft>
                              <a:spcPts val="0"/>
                            </a:spcAft>
                          </a:pPr>
                          <a:r>
                            <a:rPr lang="es-EC" sz="1200" dirty="0">
                              <a:effectLst/>
                              <a:latin typeface="Times New Roman"/>
                              <a:ea typeface="Calibri"/>
                              <a:cs typeface="Times New Roman"/>
                            </a:rPr>
                            <a:t>ACTUALIZAR_ESTADO</a:t>
                          </a:r>
                          <a:endParaRPr lang="en-US" sz="1200" dirty="0">
                            <a:effectLst/>
                            <a:latin typeface="Times New Roman"/>
                            <a:ea typeface="Calibri"/>
                            <a:cs typeface="Times New Roman"/>
                          </a:endParaRPr>
                        </a:p>
                      </a:txBody>
                      <a:tcPr marL="68580" marR="68580" marT="0" marB="0">
                        <a:lnL>
                          <a:noFill/>
                        </a:lnL>
                        <a:lnR>
                          <a:noFill/>
                        </a:lnR>
                        <a:lnT>
                          <a:noFill/>
                        </a:lnT>
                        <a:lnB>
                          <a:noFill/>
                        </a:lnB>
                      </a:tcPr>
                    </a:tc>
                  </a:tr>
                  <a:tr h="365760">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endParaRPr lang="en-US"/>
                        </a:p>
                      </a:txBody>
                      <a:tcPr marL="68580" marR="68580" marT="0" marB="0">
                        <a:lnL>
                          <a:noFill/>
                        </a:lnL>
                        <a:lnR>
                          <a:noFill/>
                        </a:lnR>
                        <a:lnT>
                          <a:noFill/>
                        </a:lnT>
                        <a:lnB>
                          <a:noFill/>
                        </a:lnB>
                        <a:blipFill rotWithShape="1">
                          <a:blip r:embed="rId3"/>
                          <a:stretch>
                            <a:fillRect l="-8665" t="-901667" r="-142" b="-100000"/>
                          </a:stretch>
                        </a:blipFill>
                      </a:tcPr>
                    </a:tc>
                  </a:tr>
                  <a:tr h="365760">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gridSpan="2">
                      <a:txBody>
                        <a:bodyPr/>
                        <a:lstStyle/>
                        <a:p>
                          <a:endParaRPr lang="en-US"/>
                        </a:p>
                      </a:txBody>
                      <a:tcPr marL="68580" marR="68580" marT="0" marB="0">
                        <a:lnL>
                          <a:noFill/>
                        </a:lnL>
                        <a:lnR>
                          <a:noFill/>
                        </a:lnR>
                        <a:lnT>
                          <a:noFill/>
                        </a:lnT>
                        <a:lnB w="19050" cap="flat" cmpd="sng" algn="ctr">
                          <a:solidFill>
                            <a:srgbClr val="000000"/>
                          </a:solidFill>
                          <a:prstDash val="solid"/>
                          <a:round/>
                          <a:headEnd type="none" w="med" len="med"/>
                          <a:tailEnd type="none" w="med" len="med"/>
                        </a:lnB>
                        <a:blipFill rotWithShape="1">
                          <a:blip r:embed="rId3"/>
                          <a:stretch>
                            <a:fillRect l="-3659" t="-1001667" r="-136"/>
                          </a:stretch>
                        </a:blipFill>
                      </a:tcPr>
                    </a:tc>
                    <a:tc hMerge="1">
                      <a:txBody>
                        <a:bodyPr/>
                        <a:lstStyle/>
                        <a:p>
                          <a:endParaRPr lang="en-US"/>
                        </a:p>
                      </a:txBody>
                      <a:tcPr/>
                    </a:tc>
                  </a:tr>
                </a:tbl>
              </a:graphicData>
            </a:graphic>
          </p:graphicFrame>
        </mc:Fallback>
      </mc:AlternateContent>
      <p:pic>
        <p:nvPicPr>
          <p:cNvPr id="8" name="7 Imagen" descr="Z:\home\Guillo\Pictures\img_tesis\telefono.png"/>
          <p:cNvPicPr/>
          <p:nvPr/>
        </p:nvPicPr>
        <p:blipFill rotWithShape="1">
          <a:blip r:embed="rId4" cstate="print">
            <a:extLst>
              <a:ext uri="{28A0092B-C50C-407E-A947-70E740481C1C}">
                <a14:useLocalDpi xmlns:a14="http://schemas.microsoft.com/office/drawing/2010/main" val="0"/>
              </a:ext>
            </a:extLst>
          </a:blip>
          <a:srcRect l="34333" t="21225" r="15211" b="20569"/>
          <a:stretch/>
        </p:blipFill>
        <p:spPr bwMode="auto">
          <a:xfrm>
            <a:off x="6433590" y="2321320"/>
            <a:ext cx="5086350" cy="3299460"/>
          </a:xfrm>
          <a:prstGeom prst="rect">
            <a:avLst/>
          </a:prstGeom>
          <a:noFill/>
          <a:ln>
            <a:noFill/>
          </a:ln>
          <a:extLst>
            <a:ext uri="{53640926-AAD7-44D8-BBD7-CCE9431645EC}">
              <a14:shadowObscured xmlns:a14="http://schemas.microsoft.com/office/drawing/2010/main"/>
            </a:ext>
          </a:extLst>
        </p:spPr>
      </p:pic>
      <p:sp>
        <p:nvSpPr>
          <p:cNvPr id="10" name="CuadroTexto 20"/>
          <p:cNvSpPr txBox="1"/>
          <p:nvPr/>
        </p:nvSpPr>
        <p:spPr>
          <a:xfrm>
            <a:off x="7502912" y="1820271"/>
            <a:ext cx="2807936" cy="338554"/>
          </a:xfrm>
          <a:prstGeom prst="rect">
            <a:avLst/>
          </a:prstGeom>
          <a:noFill/>
          <a:ln w="38100">
            <a:solidFill>
              <a:schemeClr val="bg2">
                <a:lumMod val="25000"/>
              </a:schemeClr>
            </a:solidFill>
          </a:ln>
        </p:spPr>
        <p:txBody>
          <a:bodyPr wrap="square" rtlCol="0">
            <a:spAutoFit/>
          </a:bodyPr>
          <a:lstStyle/>
          <a:p>
            <a:pPr algn="ctr"/>
            <a:r>
              <a:rPr lang="es-EC" sz="1600" dirty="0" smtClean="0"/>
              <a:t>Marcos referenciales</a:t>
            </a:r>
            <a:endParaRPr lang="es-EC" sz="1600" dirty="0"/>
          </a:p>
        </p:txBody>
      </p:sp>
      <p:sp>
        <p:nvSpPr>
          <p:cNvPr id="11" name="Rectángulo 7"/>
          <p:cNvSpPr/>
          <p:nvPr/>
        </p:nvSpPr>
        <p:spPr>
          <a:xfrm>
            <a:off x="7221066" y="5964664"/>
            <a:ext cx="3371629" cy="307777"/>
          </a:xfrm>
          <a:prstGeom prst="rect">
            <a:avLst/>
          </a:prstGeom>
        </p:spPr>
        <p:txBody>
          <a:bodyPr wrap="none">
            <a:spAutoFit/>
          </a:bodyPr>
          <a:lstStyle/>
          <a:p>
            <a:pPr algn="ctr">
              <a:spcAft>
                <a:spcPts val="80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Fuente:</a:t>
            </a:r>
            <a:r>
              <a:rPr lang="es-EC" sz="1400" dirty="0">
                <a:latin typeface="Times New Roman" panose="02020603050405020304" pitchFamily="18" charset="0"/>
                <a:ea typeface="Calibri" panose="020F0502020204030204" pitchFamily="34" charset="0"/>
                <a:cs typeface="Times New Roman" panose="02020603050405020304" pitchFamily="18" charset="0"/>
              </a:rPr>
              <a:t>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(Tesis Guillermo Rodríguez, 2018)</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035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9570575" cy="480053"/>
          </a:xfrm>
          <a:prstGeom prst="rect">
            <a:avLst/>
          </a:prstGeom>
          <a:solidFill>
            <a:schemeClr val="accent1">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Problema</a:t>
            </a:r>
            <a:endParaRPr lang="es-EC" sz="3200" b="1" dirty="0">
              <a:solidFill>
                <a:schemeClr val="bg1"/>
              </a:solidFill>
              <a:latin typeface="Calibri" panose="020F0502020204030204" pitchFamily="34" charset="0"/>
            </a:endParaRP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2</a:t>
            </a:fld>
            <a:endParaRPr lang="es-ES" sz="1600">
              <a:solidFill>
                <a:srgbClr val="888888"/>
              </a:solidFill>
            </a:endParaRPr>
          </a:p>
        </p:txBody>
      </p:sp>
      <p:sp>
        <p:nvSpPr>
          <p:cNvPr id="24" name="Rectángulo 7"/>
          <p:cNvSpPr/>
          <p:nvPr/>
        </p:nvSpPr>
        <p:spPr>
          <a:xfrm>
            <a:off x="4706415" y="4513587"/>
            <a:ext cx="2847254" cy="307777"/>
          </a:xfrm>
          <a:prstGeom prst="rect">
            <a:avLst/>
          </a:prstGeom>
        </p:spPr>
        <p:txBody>
          <a:bodyPr wrap="none">
            <a:spAutoFit/>
          </a:bodyPr>
          <a:lstStyle/>
          <a:p>
            <a:pPr algn="ctr">
              <a:spcAft>
                <a:spcPts val="80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Fuente:</a:t>
            </a:r>
            <a:r>
              <a:rPr lang="es-EC" sz="1400" dirty="0">
                <a:latin typeface="Times New Roman" panose="02020603050405020304" pitchFamily="18" charset="0"/>
                <a:ea typeface="Calibri" panose="020F0502020204030204" pitchFamily="34" charset="0"/>
                <a:cs typeface="Times New Roman" panose="02020603050405020304" pitchFamily="18" charset="0"/>
              </a:rPr>
              <a:t>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(P</a:t>
            </a:r>
            <a:r>
              <a:rPr lang="es-EC" sz="1400" dirty="0"/>
              <a:t>á</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gina de Microsoft, 2018)</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 name="18 Rectángulo"/>
          <p:cNvSpPr/>
          <p:nvPr/>
        </p:nvSpPr>
        <p:spPr bwMode="auto">
          <a:xfrm>
            <a:off x="4046018" y="1091127"/>
            <a:ext cx="3819440" cy="572496"/>
          </a:xfrm>
          <a:prstGeom prst="rect">
            <a:avLst/>
          </a:prstGeom>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0959" tIns="60959" rIns="60959" bIns="60959" numCol="1" rtlCol="0" anchor="ctr" anchorCtr="0" compatLnSpc="1"/>
          <a:lstStyle/>
          <a:p>
            <a:pPr lvl="0" algn="ctr"/>
            <a:r>
              <a:rPr lang="es-EC" sz="2000" b="1" dirty="0" smtClean="0"/>
              <a:t>Estimación de movimiento</a:t>
            </a:r>
            <a:endParaRPr lang="es-EC" sz="2000" b="1" dirty="0"/>
          </a:p>
        </p:txBody>
      </p:sp>
      <p:sp>
        <p:nvSpPr>
          <p:cNvPr id="29" name="CuadroTexto 20"/>
          <p:cNvSpPr txBox="1"/>
          <p:nvPr/>
        </p:nvSpPr>
        <p:spPr>
          <a:xfrm>
            <a:off x="1282352" y="2211014"/>
            <a:ext cx="2181619" cy="338554"/>
          </a:xfrm>
          <a:prstGeom prst="rect">
            <a:avLst/>
          </a:prstGeom>
          <a:noFill/>
          <a:ln w="38100">
            <a:solidFill>
              <a:schemeClr val="bg2">
                <a:lumMod val="25000"/>
              </a:schemeClr>
            </a:solidFill>
          </a:ln>
        </p:spPr>
        <p:txBody>
          <a:bodyPr wrap="square" rtlCol="0">
            <a:spAutoFit/>
          </a:bodyPr>
          <a:lstStyle/>
          <a:p>
            <a:pPr algn="ctr"/>
            <a:r>
              <a:rPr lang="es-EC" sz="1600" dirty="0" smtClean="0"/>
              <a:t>Microsoft </a:t>
            </a:r>
            <a:r>
              <a:rPr lang="es-EC" sz="1600" dirty="0" err="1" smtClean="0"/>
              <a:t>Kinect</a:t>
            </a:r>
            <a:endParaRPr lang="es-EC" sz="1600" dirty="0"/>
          </a:p>
        </p:txBody>
      </p:sp>
      <p:sp>
        <p:nvSpPr>
          <p:cNvPr id="12" name="18 Rectángulo"/>
          <p:cNvSpPr/>
          <p:nvPr/>
        </p:nvSpPr>
        <p:spPr bwMode="auto">
          <a:xfrm>
            <a:off x="1785448" y="5200532"/>
            <a:ext cx="9063080" cy="1070795"/>
          </a:xfrm>
          <a:prstGeom prst="rect">
            <a:avLst/>
          </a:prstGeom>
          <a:ln w="28575">
            <a:solidFill>
              <a:schemeClr val="accent6">
                <a:lumMod val="7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0959" tIns="60959" rIns="60959" bIns="60959" numCol="1" rtlCol="0" anchor="ctr" anchorCtr="0" compatLnSpc="1"/>
          <a:lstStyle/>
          <a:p>
            <a:pPr marL="342900" lvl="0" indent="-342900">
              <a:buFont typeface="Arial"/>
              <a:buChar char="•"/>
            </a:pPr>
            <a:r>
              <a:rPr lang="es-EC" sz="2000" b="1" dirty="0" smtClean="0"/>
              <a:t>Estimar la ubicación de un robot en ambientes desconocidos es el ‘’santo grial’’ de la robótica</a:t>
            </a:r>
            <a:endParaRPr lang="es-EC" sz="2000" b="1" dirty="0" smtClean="0"/>
          </a:p>
          <a:p>
            <a:pPr marL="342900" lvl="0" indent="-342900">
              <a:buFont typeface="Arial"/>
              <a:buChar char="•"/>
            </a:pPr>
            <a:r>
              <a:rPr lang="es-EC" sz="2000" b="1" dirty="0" smtClean="0"/>
              <a:t>Sensores tienen limitaciones</a:t>
            </a:r>
            <a:endParaRPr lang="es-EC" sz="20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852" y="2759499"/>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644" y="2759499"/>
            <a:ext cx="286702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ángulo 7"/>
          <p:cNvSpPr/>
          <p:nvPr/>
        </p:nvSpPr>
        <p:spPr>
          <a:xfrm>
            <a:off x="1015098" y="4513588"/>
            <a:ext cx="2847254" cy="307777"/>
          </a:xfrm>
          <a:prstGeom prst="rect">
            <a:avLst/>
          </a:prstGeom>
        </p:spPr>
        <p:txBody>
          <a:bodyPr wrap="none">
            <a:spAutoFit/>
          </a:bodyPr>
          <a:lstStyle/>
          <a:p>
            <a:pPr algn="ctr">
              <a:spcAft>
                <a:spcPts val="80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Fuente:</a:t>
            </a:r>
            <a:r>
              <a:rPr lang="es-EC" sz="1400" dirty="0">
                <a:latin typeface="Times New Roman" panose="02020603050405020304" pitchFamily="18" charset="0"/>
                <a:ea typeface="Calibri" panose="020F0502020204030204" pitchFamily="34" charset="0"/>
                <a:cs typeface="Times New Roman" panose="02020603050405020304" pitchFamily="18" charset="0"/>
              </a:rPr>
              <a:t>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(P</a:t>
            </a:r>
            <a:r>
              <a:rPr lang="es-EC" sz="1400" dirty="0"/>
              <a:t>á</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gina de Microsoft, 2018)</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CuadroTexto 20"/>
          <p:cNvSpPr txBox="1"/>
          <p:nvPr/>
        </p:nvSpPr>
        <p:spPr>
          <a:xfrm>
            <a:off x="5092553" y="2211014"/>
            <a:ext cx="2181619" cy="338554"/>
          </a:xfrm>
          <a:prstGeom prst="rect">
            <a:avLst/>
          </a:prstGeom>
          <a:noFill/>
          <a:ln w="38100">
            <a:solidFill>
              <a:schemeClr val="bg2">
                <a:lumMod val="25000"/>
              </a:schemeClr>
            </a:solidFill>
          </a:ln>
        </p:spPr>
        <p:txBody>
          <a:bodyPr wrap="square" rtlCol="0">
            <a:spAutoFit/>
          </a:bodyPr>
          <a:lstStyle/>
          <a:p>
            <a:pPr algn="ctr"/>
            <a:r>
              <a:rPr lang="es-EC" sz="1600" dirty="0" smtClean="0"/>
              <a:t>LIDAR </a:t>
            </a:r>
            <a:r>
              <a:rPr lang="es-EC" sz="1600" dirty="0" err="1" smtClean="0"/>
              <a:t>Velodyne</a:t>
            </a:r>
            <a:endParaRPr lang="es-EC" sz="1600" dirty="0"/>
          </a:p>
        </p:txBody>
      </p:sp>
      <p:sp>
        <p:nvSpPr>
          <p:cNvPr id="17" name="Rectángulo 7"/>
          <p:cNvSpPr/>
          <p:nvPr/>
        </p:nvSpPr>
        <p:spPr>
          <a:xfrm>
            <a:off x="8750072" y="4513586"/>
            <a:ext cx="2486579" cy="307777"/>
          </a:xfrm>
          <a:prstGeom prst="rect">
            <a:avLst/>
          </a:prstGeom>
        </p:spPr>
        <p:txBody>
          <a:bodyPr wrap="none">
            <a:spAutoFit/>
          </a:bodyPr>
          <a:lstStyle/>
          <a:p>
            <a:pPr algn="ctr">
              <a:spcAft>
                <a:spcPts val="80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Fuente:</a:t>
            </a:r>
            <a:r>
              <a:rPr lang="es-EC" sz="1400" dirty="0">
                <a:latin typeface="Times New Roman" panose="02020603050405020304" pitchFamily="18" charset="0"/>
                <a:ea typeface="Calibri" panose="020F0502020204030204" pitchFamily="34" charset="0"/>
                <a:cs typeface="Times New Roman" panose="02020603050405020304" pitchFamily="18" charset="0"/>
              </a:rPr>
              <a:t>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(P</a:t>
            </a:r>
            <a:r>
              <a:rPr lang="es-EC" sz="1400" dirty="0"/>
              <a:t>á</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gina de ZED, 2018)</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CuadroTexto 20"/>
          <p:cNvSpPr txBox="1"/>
          <p:nvPr/>
        </p:nvSpPr>
        <p:spPr>
          <a:xfrm>
            <a:off x="8902553" y="2205369"/>
            <a:ext cx="2181619" cy="338554"/>
          </a:xfrm>
          <a:prstGeom prst="rect">
            <a:avLst/>
          </a:prstGeom>
          <a:noFill/>
          <a:ln w="38100">
            <a:solidFill>
              <a:schemeClr val="bg2">
                <a:lumMod val="25000"/>
              </a:schemeClr>
            </a:solidFill>
          </a:ln>
        </p:spPr>
        <p:txBody>
          <a:bodyPr wrap="square" rtlCol="0">
            <a:spAutoFit/>
          </a:bodyPr>
          <a:lstStyle/>
          <a:p>
            <a:pPr algn="ctr"/>
            <a:r>
              <a:rPr lang="es-EC" sz="1600" dirty="0"/>
              <a:t>Cámara </a:t>
            </a:r>
            <a:r>
              <a:rPr lang="es-EC" sz="1600" dirty="0" err="1"/>
              <a:t>Estéro</a:t>
            </a:r>
            <a:r>
              <a:rPr lang="es-EC" sz="1600" dirty="0"/>
              <a:t> </a:t>
            </a:r>
            <a:r>
              <a:rPr lang="es-EC" sz="1600" dirty="0" smtClean="0"/>
              <a:t>ZED</a:t>
            </a:r>
            <a:endParaRPr lang="es-EC" sz="1600" dirty="0"/>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3331" y="2642307"/>
            <a:ext cx="3039810" cy="1706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987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12" grpId="0" animBg="1"/>
      <p:bldP spid="16" grpId="0" animBg="1"/>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9570575" cy="480053"/>
          </a:xfrm>
          <a:prstGeom prst="rect">
            <a:avLst/>
          </a:prstGeom>
          <a:solidFill>
            <a:schemeClr val="accent1">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Odometría Visual Inercial</a:t>
            </a:r>
            <a:endParaRPr lang="es-EC" sz="3200" b="1" dirty="0">
              <a:solidFill>
                <a:schemeClr val="bg1"/>
              </a:solidFill>
              <a:latin typeface="Calibri" panose="020F0502020204030204" pitchFamily="34" charset="0"/>
            </a:endParaRP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20</a:t>
            </a:fld>
            <a:endParaRPr lang="es-ES" sz="1600">
              <a:solidFill>
                <a:srgbClr val="888888"/>
              </a:solidFill>
            </a:endParaRPr>
          </a:p>
        </p:txBody>
      </p:sp>
      <p:sp>
        <p:nvSpPr>
          <p:cNvPr id="28" name="18 Rectángulo"/>
          <p:cNvSpPr/>
          <p:nvPr/>
        </p:nvSpPr>
        <p:spPr bwMode="auto">
          <a:xfrm>
            <a:off x="3283991" y="831872"/>
            <a:ext cx="4936142" cy="572496"/>
          </a:xfrm>
          <a:prstGeom prst="rect">
            <a:avLst/>
          </a:prstGeom>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0959" tIns="60959" rIns="60959" bIns="60959" numCol="1" rtlCol="0" anchor="ctr" anchorCtr="0" compatLnSpc="1"/>
          <a:lstStyle/>
          <a:p>
            <a:pPr lvl="0" algn="ctr"/>
            <a:r>
              <a:rPr lang="es-EC" sz="2000" b="1" dirty="0" smtClean="0"/>
              <a:t>Definición del estado</a:t>
            </a:r>
            <a:endParaRPr lang="es-EC" sz="2000" b="1" dirty="0"/>
          </a:p>
        </p:txBody>
      </p:sp>
      <mc:AlternateContent xmlns:mc="http://schemas.openxmlformats.org/markup-compatibility/2006">
        <mc:Choice xmlns:a14="http://schemas.microsoft.com/office/drawing/2010/main" Requires="a14">
          <p:sp>
            <p:nvSpPr>
              <p:cNvPr id="11" name="10 Rectángulo"/>
              <p:cNvSpPr/>
              <p:nvPr/>
            </p:nvSpPr>
            <p:spPr>
              <a:xfrm>
                <a:off x="4288612" y="1676896"/>
                <a:ext cx="2778132" cy="568617"/>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i="1"/>
                          </m:ctrlPr>
                        </m:sSubPr>
                        <m:e>
                          <m:r>
                            <a:rPr lang="es-EC" i="1"/>
                            <m:t>𝑥</m:t>
                          </m:r>
                        </m:e>
                        <m:sub>
                          <m:r>
                            <a:rPr lang="es-EC" i="1"/>
                            <m:t>𝐼𝑀𝑈</m:t>
                          </m:r>
                        </m:sub>
                      </m:sSub>
                      <m:r>
                        <a:rPr lang="es-EC" i="1"/>
                        <m:t>=</m:t>
                      </m:r>
                      <m:sSup>
                        <m:sSupPr>
                          <m:ctrlPr>
                            <a:rPr lang="en-US" i="1"/>
                          </m:ctrlPr>
                        </m:sSupPr>
                        <m:e>
                          <m:d>
                            <m:dPr>
                              <m:begChr m:val="["/>
                              <m:endChr m:val="]"/>
                              <m:ctrlPr>
                                <a:rPr lang="en-US" i="1"/>
                              </m:ctrlPr>
                            </m:dPr>
                            <m:e>
                              <m:sPre>
                                <m:sPrePr>
                                  <m:ctrlPr>
                                    <a:rPr lang="en-US" i="1"/>
                                  </m:ctrlPr>
                                </m:sPrePr>
                                <m:sub/>
                                <m:sup>
                                  <m:r>
                                    <a:rPr lang="es-EC" i="1"/>
                                    <m:t>𝐺</m:t>
                                  </m:r>
                                </m:sup>
                                <m:e>
                                  <m:sSubSup>
                                    <m:sSubSupPr>
                                      <m:ctrlPr>
                                        <a:rPr lang="en-US" i="1"/>
                                      </m:ctrlPr>
                                    </m:sSubSupPr>
                                    <m:e>
                                      <m:r>
                                        <a:rPr lang="es-EC" i="1"/>
                                        <m:t>𝑞</m:t>
                                      </m:r>
                                    </m:e>
                                    <m:sub>
                                      <m:r>
                                        <a:rPr lang="es-EC" i="1"/>
                                        <m:t>𝐼</m:t>
                                      </m:r>
                                    </m:sub>
                                    <m:sup>
                                      <m:r>
                                        <a:rPr lang="es-EC" i="1"/>
                                        <m:t>𝑇</m:t>
                                      </m:r>
                                    </m:sup>
                                  </m:sSubSup>
                                </m:e>
                              </m:sPre>
                              <m:r>
                                <a:rPr lang="es-EC" i="1"/>
                                <m:t>  </m:t>
                              </m:r>
                              <m:sSubSup>
                                <m:sSubSupPr>
                                  <m:ctrlPr>
                                    <a:rPr lang="en-US" i="1"/>
                                  </m:ctrlPr>
                                </m:sSubSupPr>
                                <m:e>
                                  <m:r>
                                    <a:rPr lang="es-EC" i="1"/>
                                    <m:t>𝑏</m:t>
                                  </m:r>
                                </m:e>
                                <m:sub>
                                  <m:r>
                                    <a:rPr lang="es-EC" i="1"/>
                                    <m:t>𝜔</m:t>
                                  </m:r>
                                </m:sub>
                                <m:sup>
                                  <m:r>
                                    <a:rPr lang="es-EC" i="1"/>
                                    <m:t>𝑇</m:t>
                                  </m:r>
                                </m:sup>
                              </m:sSubSup>
                              <m:r>
                                <a:rPr lang="es-EC" i="1"/>
                                <m:t>  </m:t>
                              </m:r>
                              <m:sSubSup>
                                <m:sSubSupPr>
                                  <m:ctrlPr>
                                    <a:rPr lang="en-US" i="1"/>
                                  </m:ctrlPr>
                                </m:sSubSupPr>
                                <m:e>
                                  <m:r>
                                    <a:rPr lang="es-EC" i="1"/>
                                    <m:t>𝑏</m:t>
                                  </m:r>
                                </m:e>
                                <m:sub>
                                  <m:r>
                                    <a:rPr lang="es-EC" i="1"/>
                                    <m:t>𝑣</m:t>
                                  </m:r>
                                </m:sub>
                                <m:sup>
                                  <m:r>
                                    <a:rPr lang="es-EC" i="1"/>
                                    <m:t>𝑇</m:t>
                                  </m:r>
                                </m:sup>
                              </m:sSubSup>
                              <m:r>
                                <a:rPr lang="es-EC" i="1"/>
                                <m:t>  </m:t>
                              </m:r>
                              <m:sPre>
                                <m:sPrePr>
                                  <m:ctrlPr>
                                    <a:rPr lang="en-US" i="1"/>
                                  </m:ctrlPr>
                                </m:sPrePr>
                                <m:sub/>
                                <m:sup>
                                  <m:r>
                                    <a:rPr lang="es-EC" i="1"/>
                                    <m:t>𝐺</m:t>
                                  </m:r>
                                </m:sup>
                                <m:e>
                                  <m:sSubSup>
                                    <m:sSubSupPr>
                                      <m:ctrlPr>
                                        <a:rPr lang="en-US" i="1"/>
                                      </m:ctrlPr>
                                    </m:sSubSupPr>
                                    <m:e>
                                      <m:r>
                                        <a:rPr lang="es-EC" i="1"/>
                                        <m:t>𝑝</m:t>
                                      </m:r>
                                    </m:e>
                                    <m:sub>
                                      <m:r>
                                        <a:rPr lang="es-EC" i="1"/>
                                        <m:t>𝐼</m:t>
                                      </m:r>
                                    </m:sub>
                                    <m:sup>
                                      <m:r>
                                        <a:rPr lang="es-EC" i="1"/>
                                        <m:t>𝑇</m:t>
                                      </m:r>
                                    </m:sup>
                                  </m:sSubSup>
                                </m:e>
                              </m:sPre>
                            </m:e>
                          </m:d>
                        </m:e>
                        <m:sup>
                          <m:r>
                            <a:rPr lang="es-EC" i="1"/>
                            <m:t>𝑇</m:t>
                          </m:r>
                        </m:sup>
                      </m:sSup>
                    </m:oMath>
                  </m:oMathPara>
                </a14:m>
                <a:endParaRPr lang="en-US" dirty="0"/>
              </a:p>
            </p:txBody>
          </p:sp>
        </mc:Choice>
        <mc:Fallback>
          <p:sp>
            <p:nvSpPr>
              <p:cNvPr id="11" name="10 Rectángulo"/>
              <p:cNvSpPr>
                <a:spLocks noRot="1" noChangeAspect="1" noMove="1" noResize="1" noEditPoints="1" noAdjustHandles="1" noChangeArrowheads="1" noChangeShapeType="1" noTextEdit="1"/>
              </p:cNvSpPr>
              <p:nvPr/>
            </p:nvSpPr>
            <p:spPr>
              <a:xfrm>
                <a:off x="4288612" y="1676896"/>
                <a:ext cx="2778132" cy="568617"/>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11 Rectángulo"/>
              <p:cNvSpPr/>
              <p:nvPr/>
            </p:nvSpPr>
            <p:spPr>
              <a:xfrm>
                <a:off x="3711920" y="2398983"/>
                <a:ext cx="4080283" cy="62639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i="1"/>
                          </m:ctrlPr>
                        </m:sSubPr>
                        <m:e>
                          <m:acc>
                            <m:accPr>
                              <m:chr m:val="̂"/>
                              <m:ctrlPr>
                                <a:rPr lang="en-US" i="1"/>
                              </m:ctrlPr>
                            </m:accPr>
                            <m:e>
                              <m:r>
                                <a:rPr lang="es-EC" i="1"/>
                                <m:t>𝑥</m:t>
                              </m:r>
                            </m:e>
                          </m:acc>
                        </m:e>
                        <m:sub>
                          <m:r>
                            <a:rPr lang="es-EC" i="1"/>
                            <m:t>𝑘</m:t>
                          </m:r>
                        </m:sub>
                      </m:sSub>
                      <m:r>
                        <a:rPr lang="es-EC" i="1"/>
                        <m:t>=</m:t>
                      </m:r>
                      <m:sSup>
                        <m:sSupPr>
                          <m:ctrlPr>
                            <a:rPr lang="en-US" i="1"/>
                          </m:ctrlPr>
                        </m:sSupPr>
                        <m:e>
                          <m:d>
                            <m:dPr>
                              <m:begChr m:val="["/>
                              <m:endChr m:val="]"/>
                              <m:ctrlPr>
                                <a:rPr lang="en-US" i="1"/>
                              </m:ctrlPr>
                            </m:dPr>
                            <m:e>
                              <m:sSubSup>
                                <m:sSubSupPr>
                                  <m:ctrlPr>
                                    <a:rPr lang="en-US" i="1"/>
                                  </m:ctrlPr>
                                </m:sSubSupPr>
                                <m:e>
                                  <m:acc>
                                    <m:accPr>
                                      <m:chr m:val="̂"/>
                                      <m:ctrlPr>
                                        <a:rPr lang="en-US" i="1"/>
                                      </m:ctrlPr>
                                    </m:accPr>
                                    <m:e>
                                      <m:r>
                                        <a:rPr lang="es-EC" i="1"/>
                                        <m:t>𝑥</m:t>
                                      </m:r>
                                    </m:e>
                                  </m:acc>
                                </m:e>
                                <m:sub>
                                  <m:r>
                                    <a:rPr lang="es-EC" i="1"/>
                                    <m:t>𝐼𝑀𝑈</m:t>
                                  </m:r>
                                </m:sub>
                                <m:sup>
                                  <m:r>
                                    <a:rPr lang="es-EC" i="1"/>
                                    <m:t>𝑇</m:t>
                                  </m:r>
                                </m:sup>
                              </m:sSubSup>
                              <m:r>
                                <a:rPr lang="es-EC" i="1"/>
                                <m:t>  </m:t>
                              </m:r>
                              <m:sPre>
                                <m:sPrePr>
                                  <m:ctrlPr>
                                    <a:rPr lang="en-US" i="1"/>
                                  </m:ctrlPr>
                                </m:sPrePr>
                                <m:sub/>
                                <m:sup>
                                  <m:r>
                                    <a:rPr lang="es-EC" i="1"/>
                                    <m:t>𝐺</m:t>
                                  </m:r>
                                </m:sup>
                                <m:e>
                                  <m:sSubSup>
                                    <m:sSubSupPr>
                                      <m:ctrlPr>
                                        <a:rPr lang="en-US" i="1"/>
                                      </m:ctrlPr>
                                    </m:sSubSupPr>
                                    <m:e>
                                      <m:acc>
                                        <m:accPr>
                                          <m:chr m:val="̂"/>
                                          <m:ctrlPr>
                                            <a:rPr lang="en-US" i="1"/>
                                          </m:ctrlPr>
                                        </m:accPr>
                                        <m:e>
                                          <m:r>
                                            <a:rPr lang="es-EC" i="1"/>
                                            <m:t>𝑞</m:t>
                                          </m:r>
                                        </m:e>
                                      </m:acc>
                                    </m:e>
                                    <m:sub>
                                      <m:sSub>
                                        <m:sSubPr>
                                          <m:ctrlPr>
                                            <a:rPr lang="en-US" i="1"/>
                                          </m:ctrlPr>
                                        </m:sSubPr>
                                        <m:e>
                                          <m:r>
                                            <a:rPr lang="es-EC" i="1"/>
                                            <m:t>𝐶</m:t>
                                          </m:r>
                                        </m:e>
                                        <m:sub>
                                          <m:r>
                                            <a:rPr lang="es-EC" i="1"/>
                                            <m:t>1</m:t>
                                          </m:r>
                                        </m:sub>
                                      </m:sSub>
                                    </m:sub>
                                    <m:sup>
                                      <m:r>
                                        <a:rPr lang="es-EC" i="1"/>
                                        <m:t>𝑇</m:t>
                                      </m:r>
                                    </m:sup>
                                  </m:sSubSup>
                                </m:e>
                              </m:sPre>
                              <m:r>
                                <a:rPr lang="es-EC" i="1"/>
                                <m:t>  </m:t>
                              </m:r>
                              <m:sPre>
                                <m:sPrePr>
                                  <m:ctrlPr>
                                    <a:rPr lang="en-US" i="1"/>
                                  </m:ctrlPr>
                                </m:sPrePr>
                                <m:sub/>
                                <m:sup>
                                  <m:r>
                                    <a:rPr lang="es-EC" i="1"/>
                                    <m:t>𝐺</m:t>
                                  </m:r>
                                </m:sup>
                                <m:e>
                                  <m:sSubSup>
                                    <m:sSubSupPr>
                                      <m:ctrlPr>
                                        <a:rPr lang="en-US" i="1"/>
                                      </m:ctrlPr>
                                    </m:sSubSupPr>
                                    <m:e>
                                      <m:acc>
                                        <m:accPr>
                                          <m:chr m:val="̂"/>
                                          <m:ctrlPr>
                                            <a:rPr lang="en-US" i="1"/>
                                          </m:ctrlPr>
                                        </m:accPr>
                                        <m:e>
                                          <m:r>
                                            <a:rPr lang="es-EC" i="1"/>
                                            <m:t>𝑝</m:t>
                                          </m:r>
                                        </m:e>
                                      </m:acc>
                                    </m:e>
                                    <m:sub>
                                      <m:sSub>
                                        <m:sSubPr>
                                          <m:ctrlPr>
                                            <a:rPr lang="en-US" i="1"/>
                                          </m:ctrlPr>
                                        </m:sSubPr>
                                        <m:e>
                                          <m:r>
                                            <a:rPr lang="es-EC" i="1"/>
                                            <m:t>𝐶</m:t>
                                          </m:r>
                                        </m:e>
                                        <m:sub>
                                          <m:r>
                                            <a:rPr lang="es-EC" i="1"/>
                                            <m:t>1</m:t>
                                          </m:r>
                                        </m:sub>
                                      </m:sSub>
                                    </m:sub>
                                    <m:sup>
                                      <m:r>
                                        <a:rPr lang="es-EC" i="1"/>
                                        <m:t>𝑇</m:t>
                                      </m:r>
                                    </m:sup>
                                  </m:sSubSup>
                                </m:e>
                              </m:sPre>
                              <m:r>
                                <a:rPr lang="es-EC" i="1"/>
                                <m:t>  ⋯  </m:t>
                              </m:r>
                              <m:sPre>
                                <m:sPrePr>
                                  <m:ctrlPr>
                                    <a:rPr lang="en-US" i="1"/>
                                  </m:ctrlPr>
                                </m:sPrePr>
                                <m:sub/>
                                <m:sup>
                                  <m:r>
                                    <a:rPr lang="es-EC" i="1"/>
                                    <m:t>𝐺</m:t>
                                  </m:r>
                                </m:sup>
                                <m:e>
                                  <m:sSubSup>
                                    <m:sSubSupPr>
                                      <m:ctrlPr>
                                        <a:rPr lang="en-US" i="1"/>
                                      </m:ctrlPr>
                                    </m:sSubSupPr>
                                    <m:e>
                                      <m:acc>
                                        <m:accPr>
                                          <m:chr m:val="̂"/>
                                          <m:ctrlPr>
                                            <a:rPr lang="en-US" i="1"/>
                                          </m:ctrlPr>
                                        </m:accPr>
                                        <m:e>
                                          <m:r>
                                            <a:rPr lang="es-EC" i="1"/>
                                            <m:t>𝑞</m:t>
                                          </m:r>
                                        </m:e>
                                      </m:acc>
                                    </m:e>
                                    <m:sub>
                                      <m:sSub>
                                        <m:sSubPr>
                                          <m:ctrlPr>
                                            <a:rPr lang="en-US" i="1"/>
                                          </m:ctrlPr>
                                        </m:sSubPr>
                                        <m:e>
                                          <m:r>
                                            <a:rPr lang="es-EC" i="1"/>
                                            <m:t>𝐶</m:t>
                                          </m:r>
                                        </m:e>
                                        <m:sub>
                                          <m:r>
                                            <a:rPr lang="es-EC" i="1"/>
                                            <m:t>𝑁</m:t>
                                          </m:r>
                                        </m:sub>
                                      </m:sSub>
                                    </m:sub>
                                    <m:sup>
                                      <m:r>
                                        <a:rPr lang="es-EC" i="1"/>
                                        <m:t>𝑇</m:t>
                                      </m:r>
                                    </m:sup>
                                  </m:sSubSup>
                                </m:e>
                              </m:sPre>
                              <m:r>
                                <a:rPr lang="es-EC" i="1"/>
                                <m:t>  </m:t>
                              </m:r>
                              <m:sPre>
                                <m:sPrePr>
                                  <m:ctrlPr>
                                    <a:rPr lang="en-US" i="1"/>
                                  </m:ctrlPr>
                                </m:sPrePr>
                                <m:sub/>
                                <m:sup>
                                  <m:r>
                                    <a:rPr lang="es-EC" i="1"/>
                                    <m:t>𝐺</m:t>
                                  </m:r>
                                </m:sup>
                                <m:e>
                                  <m:sSubSup>
                                    <m:sSubSupPr>
                                      <m:ctrlPr>
                                        <a:rPr lang="en-US" i="1"/>
                                      </m:ctrlPr>
                                    </m:sSubSupPr>
                                    <m:e>
                                      <m:acc>
                                        <m:accPr>
                                          <m:chr m:val="̂"/>
                                          <m:ctrlPr>
                                            <a:rPr lang="en-US" i="1"/>
                                          </m:ctrlPr>
                                        </m:accPr>
                                        <m:e>
                                          <m:r>
                                            <a:rPr lang="es-EC" i="1"/>
                                            <m:t>𝑝</m:t>
                                          </m:r>
                                        </m:e>
                                      </m:acc>
                                    </m:e>
                                    <m:sub>
                                      <m:sSub>
                                        <m:sSubPr>
                                          <m:ctrlPr>
                                            <a:rPr lang="en-US" i="1"/>
                                          </m:ctrlPr>
                                        </m:sSubPr>
                                        <m:e>
                                          <m:r>
                                            <a:rPr lang="es-EC" i="1"/>
                                            <m:t>𝐶</m:t>
                                          </m:r>
                                        </m:e>
                                        <m:sub>
                                          <m:r>
                                            <a:rPr lang="es-EC" i="1"/>
                                            <m:t>𝑁</m:t>
                                          </m:r>
                                        </m:sub>
                                      </m:sSub>
                                    </m:sub>
                                    <m:sup>
                                      <m:r>
                                        <a:rPr lang="es-EC" i="1"/>
                                        <m:t>𝑇</m:t>
                                      </m:r>
                                    </m:sup>
                                  </m:sSubSup>
                                </m:e>
                              </m:sPre>
                            </m:e>
                          </m:d>
                        </m:e>
                        <m:sup>
                          <m:r>
                            <a:rPr lang="es-EC" i="1"/>
                            <m:t>𝑇</m:t>
                          </m:r>
                        </m:sup>
                      </m:sSup>
                    </m:oMath>
                  </m:oMathPara>
                </a14:m>
                <a:endParaRPr lang="en-US" dirty="0"/>
              </a:p>
            </p:txBody>
          </p:sp>
        </mc:Choice>
        <mc:Fallback>
          <p:sp>
            <p:nvSpPr>
              <p:cNvPr id="12" name="11 Rectángulo"/>
              <p:cNvSpPr>
                <a:spLocks noRot="1" noChangeAspect="1" noMove="1" noResize="1" noEditPoints="1" noAdjustHandles="1" noChangeArrowheads="1" noChangeShapeType="1" noTextEdit="1"/>
              </p:cNvSpPr>
              <p:nvPr/>
            </p:nvSpPr>
            <p:spPr>
              <a:xfrm>
                <a:off x="3711920" y="2398983"/>
                <a:ext cx="4080283" cy="62639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13 Rectángulo"/>
              <p:cNvSpPr/>
              <p:nvPr/>
            </p:nvSpPr>
            <p:spPr>
              <a:xfrm>
                <a:off x="5152376" y="3295813"/>
                <a:ext cx="1199367"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acc>
                        <m:accPr>
                          <m:chr m:val="̃"/>
                          <m:ctrlPr>
                            <a:rPr lang="en-US" i="1"/>
                          </m:ctrlPr>
                        </m:accPr>
                        <m:e>
                          <m:r>
                            <a:rPr lang="es-EC" i="1"/>
                            <m:t>𝑝</m:t>
                          </m:r>
                        </m:e>
                      </m:acc>
                      <m:r>
                        <a:rPr lang="es-EC" i="1"/>
                        <m:t>=</m:t>
                      </m:r>
                      <m:r>
                        <a:rPr lang="es-EC" i="1"/>
                        <m:t>𝑝</m:t>
                      </m:r>
                      <m:r>
                        <a:rPr lang="es-EC" i="1"/>
                        <m:t>−</m:t>
                      </m:r>
                      <m:acc>
                        <m:accPr>
                          <m:chr m:val="̂"/>
                          <m:ctrlPr>
                            <a:rPr lang="en-US" i="1"/>
                          </m:ctrlPr>
                        </m:accPr>
                        <m:e>
                          <m:r>
                            <a:rPr lang="es-EC" i="1"/>
                            <m:t>𝑝</m:t>
                          </m:r>
                        </m:e>
                      </m:acc>
                    </m:oMath>
                  </m:oMathPara>
                </a14:m>
                <a:endParaRPr lang="en-US" dirty="0"/>
              </a:p>
            </p:txBody>
          </p:sp>
        </mc:Choice>
        <mc:Fallback>
          <p:sp>
            <p:nvSpPr>
              <p:cNvPr id="14" name="13 Rectángulo"/>
              <p:cNvSpPr>
                <a:spLocks noRot="1" noChangeAspect="1" noMove="1" noResize="1" noEditPoints="1" noAdjustHandles="1" noChangeArrowheads="1" noChangeShapeType="1" noTextEdit="1"/>
              </p:cNvSpPr>
              <p:nvPr/>
            </p:nvSpPr>
            <p:spPr>
              <a:xfrm>
                <a:off x="5152376" y="3295813"/>
                <a:ext cx="1199367" cy="369332"/>
              </a:xfrm>
              <a:prstGeom prst="rect">
                <a:avLst/>
              </a:prstGeom>
              <a:blipFill rotWithShape="1">
                <a:blip r:embed="rId5"/>
                <a:stretch>
                  <a:fillRect t="-6667" r="-20812" b="-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14 Rectángulo"/>
              <p:cNvSpPr/>
              <p:nvPr/>
            </p:nvSpPr>
            <p:spPr>
              <a:xfrm>
                <a:off x="3711920" y="3892366"/>
                <a:ext cx="4106060" cy="61779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i="1"/>
                          </m:ctrlPr>
                        </m:sSubPr>
                        <m:e>
                          <m:acc>
                            <m:accPr>
                              <m:chr m:val="̃"/>
                              <m:ctrlPr>
                                <a:rPr lang="en-US" i="1"/>
                              </m:ctrlPr>
                            </m:accPr>
                            <m:e>
                              <m:r>
                                <a:rPr lang="es-EC" i="1"/>
                                <m:t>𝑥</m:t>
                              </m:r>
                            </m:e>
                          </m:acc>
                        </m:e>
                        <m:sub>
                          <m:r>
                            <a:rPr lang="es-EC" i="1"/>
                            <m:t>𝑘</m:t>
                          </m:r>
                        </m:sub>
                      </m:sSub>
                      <m:r>
                        <a:rPr lang="es-EC" i="1"/>
                        <m:t>=</m:t>
                      </m:r>
                      <m:sSup>
                        <m:sSupPr>
                          <m:ctrlPr>
                            <a:rPr lang="en-US" i="1"/>
                          </m:ctrlPr>
                        </m:sSupPr>
                        <m:e>
                          <m:d>
                            <m:dPr>
                              <m:begChr m:val="["/>
                              <m:endChr m:val="]"/>
                              <m:ctrlPr>
                                <a:rPr lang="en-US" i="1"/>
                              </m:ctrlPr>
                            </m:dPr>
                            <m:e>
                              <m:sSubSup>
                                <m:sSubSupPr>
                                  <m:ctrlPr>
                                    <a:rPr lang="en-US" i="1"/>
                                  </m:ctrlPr>
                                </m:sSubSupPr>
                                <m:e>
                                  <m:acc>
                                    <m:accPr>
                                      <m:chr m:val="̃"/>
                                      <m:ctrlPr>
                                        <a:rPr lang="en-US" i="1"/>
                                      </m:ctrlPr>
                                    </m:accPr>
                                    <m:e>
                                      <m:r>
                                        <a:rPr lang="es-EC" i="1"/>
                                        <m:t>𝑥</m:t>
                                      </m:r>
                                    </m:e>
                                  </m:acc>
                                </m:e>
                                <m:sub>
                                  <m:r>
                                    <a:rPr lang="es-EC" i="1"/>
                                    <m:t>𝐼𝑀𝑈</m:t>
                                  </m:r>
                                </m:sub>
                                <m:sup>
                                  <m:r>
                                    <a:rPr lang="es-EC" i="1"/>
                                    <m:t>𝑇</m:t>
                                  </m:r>
                                </m:sup>
                              </m:sSubSup>
                              <m:r>
                                <a:rPr lang="es-EC" i="1"/>
                                <m:t>  </m:t>
                              </m:r>
                              <m:sSubSup>
                                <m:sSubSupPr>
                                  <m:ctrlPr>
                                    <a:rPr lang="en-US" i="1"/>
                                  </m:ctrlPr>
                                </m:sSubSupPr>
                                <m:e>
                                  <m:r>
                                    <a:rPr lang="es-EC" i="1"/>
                                    <m:t>𝛿𝜃</m:t>
                                  </m:r>
                                </m:e>
                                <m:sub>
                                  <m:sSub>
                                    <m:sSubPr>
                                      <m:ctrlPr>
                                        <a:rPr lang="en-US" i="1"/>
                                      </m:ctrlPr>
                                    </m:sSubPr>
                                    <m:e>
                                      <m:r>
                                        <a:rPr lang="es-EC" i="1"/>
                                        <m:t>𝐶</m:t>
                                      </m:r>
                                    </m:e>
                                    <m:sub>
                                      <m:r>
                                        <a:rPr lang="es-EC" i="1"/>
                                        <m:t>1</m:t>
                                      </m:r>
                                    </m:sub>
                                  </m:sSub>
                                </m:sub>
                                <m:sup>
                                  <m:r>
                                    <a:rPr lang="es-EC" i="1"/>
                                    <m:t>𝑇</m:t>
                                  </m:r>
                                </m:sup>
                              </m:sSubSup>
                              <m:r>
                                <a:rPr lang="es-EC" i="1"/>
                                <m:t>  </m:t>
                              </m:r>
                              <m:sPre>
                                <m:sPrePr>
                                  <m:ctrlPr>
                                    <a:rPr lang="en-US" i="1"/>
                                  </m:ctrlPr>
                                </m:sPrePr>
                                <m:sub/>
                                <m:sup>
                                  <m:r>
                                    <a:rPr lang="es-EC" i="1"/>
                                    <m:t>𝐺</m:t>
                                  </m:r>
                                </m:sup>
                                <m:e>
                                  <m:sSubSup>
                                    <m:sSubSupPr>
                                      <m:ctrlPr>
                                        <a:rPr lang="en-US" i="1"/>
                                      </m:ctrlPr>
                                    </m:sSubSupPr>
                                    <m:e>
                                      <m:acc>
                                        <m:accPr>
                                          <m:chr m:val="̃"/>
                                          <m:ctrlPr>
                                            <a:rPr lang="en-US" i="1"/>
                                          </m:ctrlPr>
                                        </m:accPr>
                                        <m:e>
                                          <m:r>
                                            <a:rPr lang="es-EC" i="1"/>
                                            <m:t>𝑝</m:t>
                                          </m:r>
                                        </m:e>
                                      </m:acc>
                                    </m:e>
                                    <m:sub>
                                      <m:sSub>
                                        <m:sSubPr>
                                          <m:ctrlPr>
                                            <a:rPr lang="en-US" i="1"/>
                                          </m:ctrlPr>
                                        </m:sSubPr>
                                        <m:e>
                                          <m:r>
                                            <a:rPr lang="es-EC" i="1"/>
                                            <m:t>𝐶</m:t>
                                          </m:r>
                                        </m:e>
                                        <m:sub>
                                          <m:r>
                                            <a:rPr lang="es-EC" i="1"/>
                                            <m:t>1</m:t>
                                          </m:r>
                                        </m:sub>
                                      </m:sSub>
                                    </m:sub>
                                    <m:sup>
                                      <m:r>
                                        <a:rPr lang="es-EC" i="1"/>
                                        <m:t>𝑇</m:t>
                                      </m:r>
                                    </m:sup>
                                  </m:sSubSup>
                                </m:e>
                              </m:sPre>
                              <m:r>
                                <a:rPr lang="es-EC" i="1"/>
                                <m:t>  ⋯  </m:t>
                              </m:r>
                              <m:sSubSup>
                                <m:sSubSupPr>
                                  <m:ctrlPr>
                                    <a:rPr lang="en-US" i="1"/>
                                  </m:ctrlPr>
                                </m:sSubSupPr>
                                <m:e>
                                  <m:r>
                                    <a:rPr lang="es-EC" i="1"/>
                                    <m:t>𝛿𝜃</m:t>
                                  </m:r>
                                </m:e>
                                <m:sub>
                                  <m:sSub>
                                    <m:sSubPr>
                                      <m:ctrlPr>
                                        <a:rPr lang="en-US" i="1"/>
                                      </m:ctrlPr>
                                    </m:sSubPr>
                                    <m:e>
                                      <m:r>
                                        <a:rPr lang="es-EC" i="1"/>
                                        <m:t>𝐶</m:t>
                                      </m:r>
                                    </m:e>
                                    <m:sub>
                                      <m:r>
                                        <a:rPr lang="es-EC" i="1"/>
                                        <m:t>𝑁</m:t>
                                      </m:r>
                                    </m:sub>
                                  </m:sSub>
                                </m:sub>
                                <m:sup>
                                  <m:r>
                                    <a:rPr lang="es-EC" i="1"/>
                                    <m:t>𝑇</m:t>
                                  </m:r>
                                </m:sup>
                              </m:sSubSup>
                              <m:r>
                                <a:rPr lang="es-EC" i="1"/>
                                <m:t>  </m:t>
                              </m:r>
                              <m:sPre>
                                <m:sPrePr>
                                  <m:ctrlPr>
                                    <a:rPr lang="en-US" i="1"/>
                                  </m:ctrlPr>
                                </m:sPrePr>
                                <m:sub/>
                                <m:sup>
                                  <m:r>
                                    <a:rPr lang="es-EC" i="1"/>
                                    <m:t>𝐺</m:t>
                                  </m:r>
                                </m:sup>
                                <m:e>
                                  <m:sSubSup>
                                    <m:sSubSupPr>
                                      <m:ctrlPr>
                                        <a:rPr lang="en-US" i="1"/>
                                      </m:ctrlPr>
                                    </m:sSubSupPr>
                                    <m:e>
                                      <m:acc>
                                        <m:accPr>
                                          <m:chr m:val="̃"/>
                                          <m:ctrlPr>
                                            <a:rPr lang="en-US" i="1"/>
                                          </m:ctrlPr>
                                        </m:accPr>
                                        <m:e>
                                          <m:r>
                                            <a:rPr lang="es-EC" i="1"/>
                                            <m:t>𝑝</m:t>
                                          </m:r>
                                        </m:e>
                                      </m:acc>
                                    </m:e>
                                    <m:sub>
                                      <m:sSub>
                                        <m:sSubPr>
                                          <m:ctrlPr>
                                            <a:rPr lang="en-US" i="1"/>
                                          </m:ctrlPr>
                                        </m:sSubPr>
                                        <m:e>
                                          <m:r>
                                            <a:rPr lang="es-EC" i="1"/>
                                            <m:t>𝐶</m:t>
                                          </m:r>
                                        </m:e>
                                        <m:sub>
                                          <m:r>
                                            <a:rPr lang="es-EC" i="1"/>
                                            <m:t>𝑁</m:t>
                                          </m:r>
                                        </m:sub>
                                      </m:sSub>
                                    </m:sub>
                                    <m:sup>
                                      <m:r>
                                        <a:rPr lang="es-EC" i="1"/>
                                        <m:t>𝑇</m:t>
                                      </m:r>
                                    </m:sup>
                                  </m:sSubSup>
                                </m:e>
                              </m:sPre>
                            </m:e>
                          </m:d>
                        </m:e>
                        <m:sup>
                          <m:r>
                            <a:rPr lang="es-EC" i="1"/>
                            <m:t>𝑇</m:t>
                          </m:r>
                        </m:sup>
                      </m:sSup>
                    </m:oMath>
                  </m:oMathPara>
                </a14:m>
                <a:endParaRPr lang="en-US" dirty="0"/>
              </a:p>
            </p:txBody>
          </p:sp>
        </mc:Choice>
        <mc:Fallback>
          <p:sp>
            <p:nvSpPr>
              <p:cNvPr id="15" name="14 Rectángulo"/>
              <p:cNvSpPr>
                <a:spLocks noRot="1" noChangeAspect="1" noMove="1" noResize="1" noEditPoints="1" noAdjustHandles="1" noChangeArrowheads="1" noChangeShapeType="1" noTextEdit="1"/>
              </p:cNvSpPr>
              <p:nvPr/>
            </p:nvSpPr>
            <p:spPr>
              <a:xfrm>
                <a:off x="3711920" y="3892366"/>
                <a:ext cx="4106060" cy="617798"/>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15 Rectángulo"/>
              <p:cNvSpPr/>
              <p:nvPr/>
            </p:nvSpPr>
            <p:spPr>
              <a:xfrm>
                <a:off x="4288612" y="4725468"/>
                <a:ext cx="2842317" cy="58618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i="1"/>
                          </m:ctrlPr>
                        </m:sSubPr>
                        <m:e>
                          <m:acc>
                            <m:accPr>
                              <m:chr m:val="̃"/>
                              <m:ctrlPr>
                                <a:rPr lang="en-US" i="1"/>
                              </m:ctrlPr>
                            </m:accPr>
                            <m:e>
                              <m:r>
                                <a:rPr lang="es-EC" i="1"/>
                                <m:t>𝑥</m:t>
                              </m:r>
                            </m:e>
                          </m:acc>
                        </m:e>
                        <m:sub>
                          <m:r>
                            <a:rPr lang="es-EC" i="1"/>
                            <m:t>𝐼𝑀𝑈</m:t>
                          </m:r>
                        </m:sub>
                      </m:sSub>
                      <m:r>
                        <a:rPr lang="es-EC" i="1"/>
                        <m:t>=</m:t>
                      </m:r>
                      <m:sSup>
                        <m:sSupPr>
                          <m:ctrlPr>
                            <a:rPr lang="en-US" i="1"/>
                          </m:ctrlPr>
                        </m:sSupPr>
                        <m:e>
                          <m:d>
                            <m:dPr>
                              <m:begChr m:val="["/>
                              <m:endChr m:val="]"/>
                              <m:ctrlPr>
                                <a:rPr lang="en-US" i="1"/>
                              </m:ctrlPr>
                            </m:dPr>
                            <m:e>
                              <m:sSubSup>
                                <m:sSubSupPr>
                                  <m:ctrlPr>
                                    <a:rPr lang="en-US" i="1"/>
                                  </m:ctrlPr>
                                </m:sSubSupPr>
                                <m:e>
                                  <m:r>
                                    <a:rPr lang="es-EC" i="1"/>
                                    <m:t>𝛿𝜃</m:t>
                                  </m:r>
                                </m:e>
                                <m:sub>
                                  <m:r>
                                    <a:rPr lang="es-EC" i="1"/>
                                    <m:t>𝐼</m:t>
                                  </m:r>
                                </m:sub>
                                <m:sup>
                                  <m:r>
                                    <a:rPr lang="es-EC" i="1"/>
                                    <m:t>𝑇</m:t>
                                  </m:r>
                                </m:sup>
                              </m:sSubSup>
                              <m:r>
                                <a:rPr lang="es-EC" i="1"/>
                                <m:t>   </m:t>
                              </m:r>
                              <m:sSubSup>
                                <m:sSubSupPr>
                                  <m:ctrlPr>
                                    <a:rPr lang="en-US" i="1"/>
                                  </m:ctrlPr>
                                </m:sSubSupPr>
                                <m:e>
                                  <m:acc>
                                    <m:accPr>
                                      <m:chr m:val="̃"/>
                                      <m:ctrlPr>
                                        <a:rPr lang="en-US" i="1"/>
                                      </m:ctrlPr>
                                    </m:accPr>
                                    <m:e>
                                      <m:r>
                                        <a:rPr lang="es-EC" i="1"/>
                                        <m:t>𝑏</m:t>
                                      </m:r>
                                    </m:e>
                                  </m:acc>
                                </m:e>
                                <m:sub>
                                  <m:r>
                                    <a:rPr lang="es-EC" i="1"/>
                                    <m:t>𝜔</m:t>
                                  </m:r>
                                </m:sub>
                                <m:sup>
                                  <m:r>
                                    <a:rPr lang="es-EC" i="1"/>
                                    <m:t>𝑇</m:t>
                                  </m:r>
                                </m:sup>
                              </m:sSubSup>
                              <m:r>
                                <a:rPr lang="es-EC" i="1"/>
                                <m:t>  </m:t>
                              </m:r>
                              <m:sSubSup>
                                <m:sSubSupPr>
                                  <m:ctrlPr>
                                    <a:rPr lang="en-US" i="1"/>
                                  </m:ctrlPr>
                                </m:sSubSupPr>
                                <m:e>
                                  <m:acc>
                                    <m:accPr>
                                      <m:chr m:val="̃"/>
                                      <m:ctrlPr>
                                        <a:rPr lang="en-US" i="1"/>
                                      </m:ctrlPr>
                                    </m:accPr>
                                    <m:e>
                                      <m:r>
                                        <a:rPr lang="es-EC" i="1"/>
                                        <m:t>𝑏</m:t>
                                      </m:r>
                                    </m:e>
                                  </m:acc>
                                </m:e>
                                <m:sub>
                                  <m:r>
                                    <a:rPr lang="es-EC" i="1"/>
                                    <m:t>𝑣</m:t>
                                  </m:r>
                                </m:sub>
                                <m:sup>
                                  <m:r>
                                    <a:rPr lang="es-EC" i="1"/>
                                    <m:t>𝑇</m:t>
                                  </m:r>
                                </m:sup>
                              </m:sSubSup>
                              <m:r>
                                <a:rPr lang="es-EC" i="1"/>
                                <m:t>  </m:t>
                              </m:r>
                              <m:sPre>
                                <m:sPrePr>
                                  <m:ctrlPr>
                                    <a:rPr lang="en-US" i="1"/>
                                  </m:ctrlPr>
                                </m:sPrePr>
                                <m:sub/>
                                <m:sup>
                                  <m:r>
                                    <a:rPr lang="es-EC" i="1"/>
                                    <m:t>𝐺</m:t>
                                  </m:r>
                                </m:sup>
                                <m:e>
                                  <m:sSubSup>
                                    <m:sSubSupPr>
                                      <m:ctrlPr>
                                        <a:rPr lang="en-US" i="1"/>
                                      </m:ctrlPr>
                                    </m:sSubSupPr>
                                    <m:e>
                                      <m:acc>
                                        <m:accPr>
                                          <m:chr m:val="̃"/>
                                          <m:ctrlPr>
                                            <a:rPr lang="en-US" i="1"/>
                                          </m:ctrlPr>
                                        </m:accPr>
                                        <m:e>
                                          <m:r>
                                            <a:rPr lang="es-EC" i="1"/>
                                            <m:t>𝑝</m:t>
                                          </m:r>
                                        </m:e>
                                      </m:acc>
                                    </m:e>
                                    <m:sub>
                                      <m:r>
                                        <a:rPr lang="es-EC" i="1"/>
                                        <m:t>𝐼</m:t>
                                      </m:r>
                                    </m:sub>
                                    <m:sup>
                                      <m:r>
                                        <a:rPr lang="es-EC" i="1"/>
                                        <m:t>𝑇</m:t>
                                      </m:r>
                                    </m:sup>
                                  </m:sSubSup>
                                </m:e>
                              </m:sPre>
                            </m:e>
                          </m:d>
                        </m:e>
                        <m:sup>
                          <m:r>
                            <a:rPr lang="es-EC" i="1"/>
                            <m:t>𝑇</m:t>
                          </m:r>
                        </m:sup>
                      </m:sSup>
                    </m:oMath>
                  </m:oMathPara>
                </a14:m>
                <a:endParaRPr lang="en-US" dirty="0"/>
              </a:p>
            </p:txBody>
          </p:sp>
        </mc:Choice>
        <mc:Fallback>
          <p:sp>
            <p:nvSpPr>
              <p:cNvPr id="16" name="15 Rectángulo"/>
              <p:cNvSpPr>
                <a:spLocks noRot="1" noChangeAspect="1" noMove="1" noResize="1" noEditPoints="1" noAdjustHandles="1" noChangeArrowheads="1" noChangeShapeType="1" noTextEdit="1"/>
              </p:cNvSpPr>
              <p:nvPr/>
            </p:nvSpPr>
            <p:spPr>
              <a:xfrm>
                <a:off x="4288612" y="4725468"/>
                <a:ext cx="2842317" cy="586186"/>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16 Rectángulo"/>
              <p:cNvSpPr/>
              <p:nvPr/>
            </p:nvSpPr>
            <p:spPr>
              <a:xfrm>
                <a:off x="4291630" y="5479323"/>
                <a:ext cx="2946639" cy="680699"/>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i="1"/>
                        <m:t>𝛿</m:t>
                      </m:r>
                      <m:r>
                        <a:rPr lang="es-EC" i="1"/>
                        <m:t>𝑞</m:t>
                      </m:r>
                      <m:r>
                        <a:rPr lang="es-EC" i="1"/>
                        <m:t>=</m:t>
                      </m:r>
                      <m:sSup>
                        <m:sSupPr>
                          <m:ctrlPr>
                            <a:rPr lang="en-US" i="1"/>
                          </m:ctrlPr>
                        </m:sSupPr>
                        <m:e>
                          <m:acc>
                            <m:accPr>
                              <m:chr m:val="̂"/>
                              <m:ctrlPr>
                                <a:rPr lang="en-US" i="1"/>
                              </m:ctrlPr>
                            </m:accPr>
                            <m:e>
                              <m:r>
                                <a:rPr lang="es-EC" i="1"/>
                                <m:t>𝑞</m:t>
                              </m:r>
                            </m:e>
                          </m:acc>
                        </m:e>
                        <m:sup>
                          <m:r>
                            <a:rPr lang="es-EC" i="1"/>
                            <m:t>−1</m:t>
                          </m:r>
                        </m:sup>
                      </m:sSup>
                      <m:r>
                        <a:rPr lang="es-EC" i="1"/>
                        <m:t>⊗</m:t>
                      </m:r>
                      <m:r>
                        <a:rPr lang="es-EC" i="1"/>
                        <m:t>𝑞</m:t>
                      </m:r>
                      <m:r>
                        <a:rPr lang="es-EC" i="1"/>
                        <m:t>≃</m:t>
                      </m:r>
                      <m:sSup>
                        <m:sSupPr>
                          <m:ctrlPr>
                            <a:rPr lang="en-US" i="1"/>
                          </m:ctrlPr>
                        </m:sSupPr>
                        <m:e>
                          <m:d>
                            <m:dPr>
                              <m:begChr m:val="["/>
                              <m:endChr m:val="]"/>
                              <m:ctrlPr>
                                <a:rPr lang="en-US" i="1"/>
                              </m:ctrlPr>
                            </m:dPr>
                            <m:e>
                              <m:f>
                                <m:fPr>
                                  <m:ctrlPr>
                                    <a:rPr lang="en-US" i="1"/>
                                  </m:ctrlPr>
                                </m:fPr>
                                <m:num>
                                  <m:r>
                                    <a:rPr lang="es-EC" i="1"/>
                                    <m:t>1</m:t>
                                  </m:r>
                                </m:num>
                                <m:den>
                                  <m:r>
                                    <a:rPr lang="es-EC" i="1"/>
                                    <m:t>2</m:t>
                                  </m:r>
                                </m:den>
                              </m:f>
                              <m:r>
                                <a:rPr lang="es-EC" i="1"/>
                                <m:t>𝛿</m:t>
                              </m:r>
                              <m:sSup>
                                <m:sSupPr>
                                  <m:ctrlPr>
                                    <a:rPr lang="en-US" i="1"/>
                                  </m:ctrlPr>
                                </m:sSupPr>
                                <m:e>
                                  <m:r>
                                    <a:rPr lang="es-EC" i="1"/>
                                    <m:t>𝜃</m:t>
                                  </m:r>
                                </m:e>
                                <m:sup>
                                  <m:r>
                                    <a:rPr lang="es-EC" i="1"/>
                                    <m:t>𝑇</m:t>
                                  </m:r>
                                </m:sup>
                              </m:sSup>
                              <m:r>
                                <a:rPr lang="es-EC" i="1"/>
                                <m:t>  1</m:t>
                              </m:r>
                            </m:e>
                          </m:d>
                        </m:e>
                        <m:sup>
                          <m:r>
                            <a:rPr lang="es-EC" i="1"/>
                            <m:t>𝑇</m:t>
                          </m:r>
                        </m:sup>
                      </m:sSup>
                    </m:oMath>
                  </m:oMathPara>
                </a14:m>
                <a:endParaRPr lang="en-US" dirty="0"/>
              </a:p>
            </p:txBody>
          </p:sp>
        </mc:Choice>
        <mc:Fallback>
          <p:sp>
            <p:nvSpPr>
              <p:cNvPr id="17" name="16 Rectángulo"/>
              <p:cNvSpPr>
                <a:spLocks noRot="1" noChangeAspect="1" noMove="1" noResize="1" noEditPoints="1" noAdjustHandles="1" noChangeArrowheads="1" noChangeShapeType="1" noTextEdit="1"/>
              </p:cNvSpPr>
              <p:nvPr/>
            </p:nvSpPr>
            <p:spPr>
              <a:xfrm>
                <a:off x="4291630" y="5479323"/>
                <a:ext cx="2946639" cy="680699"/>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3758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9570575" cy="480053"/>
          </a:xfrm>
          <a:prstGeom prst="rect">
            <a:avLst/>
          </a:prstGeom>
          <a:solidFill>
            <a:schemeClr val="accent1">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Odometría Visual Inercial</a:t>
            </a:r>
            <a:endParaRPr lang="es-EC" sz="3200" b="1" dirty="0">
              <a:solidFill>
                <a:schemeClr val="bg1"/>
              </a:solidFill>
              <a:latin typeface="Calibri" panose="020F0502020204030204" pitchFamily="34" charset="0"/>
            </a:endParaRP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21</a:t>
            </a:fld>
            <a:endParaRPr lang="es-ES" sz="1600">
              <a:solidFill>
                <a:srgbClr val="888888"/>
              </a:solidFill>
            </a:endParaRPr>
          </a:p>
        </p:txBody>
      </p:sp>
      <p:sp>
        <p:nvSpPr>
          <p:cNvPr id="28" name="18 Rectángulo"/>
          <p:cNvSpPr/>
          <p:nvPr/>
        </p:nvSpPr>
        <p:spPr bwMode="auto">
          <a:xfrm>
            <a:off x="3283991" y="831872"/>
            <a:ext cx="4936142" cy="572496"/>
          </a:xfrm>
          <a:prstGeom prst="rect">
            <a:avLst/>
          </a:prstGeom>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0959" tIns="60959" rIns="60959" bIns="60959" numCol="1" rtlCol="0" anchor="ctr" anchorCtr="0" compatLnSpc="1"/>
          <a:lstStyle/>
          <a:p>
            <a:pPr lvl="0" algn="ctr"/>
            <a:r>
              <a:rPr lang="es-EC" sz="2000" b="1" dirty="0" smtClean="0"/>
              <a:t>Etapa de p</a:t>
            </a:r>
            <a:r>
              <a:rPr lang="es-EC" sz="2000" b="1" dirty="0" smtClean="0"/>
              <a:t>ropagación del estado</a:t>
            </a:r>
            <a:endParaRPr lang="es-EC" sz="2000" b="1" dirty="0"/>
          </a:p>
        </p:txBody>
      </p:sp>
      <mc:AlternateContent xmlns:mc="http://schemas.openxmlformats.org/markup-compatibility/2006">
        <mc:Choice xmlns:a14="http://schemas.microsoft.com/office/drawing/2010/main" Requires="a14">
          <p:graphicFrame>
            <p:nvGraphicFramePr>
              <p:cNvPr id="6" name="5 Tabla"/>
              <p:cNvGraphicFramePr>
                <a:graphicFrameLocks noGrp="1"/>
              </p:cNvGraphicFramePr>
              <p:nvPr>
                <p:extLst>
                  <p:ext uri="{D42A27DB-BD31-4B8C-83A1-F6EECF244321}">
                    <p14:modId xmlns:p14="http://schemas.microsoft.com/office/powerpoint/2010/main" val="577607965"/>
                  </p:ext>
                </p:extLst>
              </p:nvPr>
            </p:nvGraphicFramePr>
            <p:xfrm>
              <a:off x="1420449" y="2117715"/>
              <a:ext cx="3613795" cy="1838706"/>
            </p:xfrm>
            <a:graphic>
              <a:graphicData uri="http://schemas.openxmlformats.org/drawingml/2006/table">
                <a:tbl>
                  <a:tblPr firstRow="1" firstCol="1" bandRow="1"/>
                  <a:tblGrid>
                    <a:gridCol w="162560"/>
                    <a:gridCol w="162560"/>
                    <a:gridCol w="3288675"/>
                  </a:tblGrid>
                  <a:tr h="71755">
                    <a:tc>
                      <a:txBody>
                        <a:bodyPr/>
                        <a:lstStyle/>
                        <a:p>
                          <a:pPr marL="0" marR="0" algn="just">
                            <a:lnSpc>
                              <a:spcPct val="200000"/>
                            </a:lnSpc>
                            <a:spcBef>
                              <a:spcPts val="0"/>
                            </a:spcBef>
                            <a:spcAft>
                              <a:spcPts val="0"/>
                            </a:spcAft>
                          </a:pPr>
                          <a:r>
                            <a:rPr lang="es-EC" sz="1200" b="1" dirty="0">
                              <a:effectLst/>
                              <a:latin typeface="Times New Roman"/>
                              <a:ea typeface="Calibri"/>
                              <a:cs typeface="Times New Roman"/>
                            </a:rPr>
                            <a:t> </a:t>
                          </a:r>
                          <a:endParaRPr lang="en-US" sz="1200" dirty="0">
                            <a:effectLst/>
                            <a:latin typeface="Times New Roman"/>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L="0" marR="0" algn="just">
                            <a:lnSpc>
                              <a:spcPct val="200000"/>
                            </a:lnSpc>
                            <a:spcBef>
                              <a:spcPts val="0"/>
                            </a:spcBef>
                            <a:spcAft>
                              <a:spcPts val="0"/>
                            </a:spcAft>
                          </a:pPr>
                          <a:r>
                            <a:rPr lang="es-EC" sz="1200" b="1">
                              <a:effectLst/>
                              <a:latin typeface="Times New Roman"/>
                              <a:ea typeface="Calibri"/>
                              <a:cs typeface="Times New Roman"/>
                            </a:rPr>
                            <a:t>Algoritmo 2. </a:t>
                          </a:r>
                          <a:r>
                            <a:rPr lang="es-EC" sz="1200">
                              <a:effectLst/>
                              <a:latin typeface="Times New Roman"/>
                              <a:ea typeface="Calibri"/>
                              <a:cs typeface="Times New Roman"/>
                            </a:rPr>
                            <a:t>Etapa de propagación del estado</a:t>
                          </a:r>
                          <a:endParaRPr lang="en-US" sz="1200">
                            <a:effectLst/>
                            <a:latin typeface="Times New Roman"/>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r>
                  <a:tr h="0">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gridSpan="2">
                      <a:txBody>
                        <a:bodyPr/>
                        <a:lstStyle/>
                        <a:p>
                          <a:pPr marL="0" marR="0" algn="just">
                            <a:lnSpc>
                              <a:spcPct val="200000"/>
                            </a:lnSpc>
                            <a:spcBef>
                              <a:spcPts val="0"/>
                            </a:spcBef>
                            <a:spcAft>
                              <a:spcPts val="0"/>
                            </a:spcAft>
                          </a:pPr>
                          <a14:m>
                            <m:oMath xmlns:m="http://schemas.openxmlformats.org/officeDocument/2006/math">
                              <m:r>
                                <a:rPr lang="es-EC" sz="1200" b="1" i="1">
                                  <a:effectLst/>
                                  <a:latin typeface="Cambria Math"/>
                                  <a:ea typeface="Calibri"/>
                                  <a:cs typeface="Times New Roman"/>
                                </a:rPr>
                                <m:t>𝒇𝒖𝒏𝒄𝒕𝒊𝒐𝒏</m:t>
                              </m:r>
                              <m:r>
                                <a:rPr lang="es-EC" sz="1200" b="1" i="1">
                                  <a:effectLst/>
                                  <a:latin typeface="Cambria Math"/>
                                  <a:ea typeface="Calibri"/>
                                  <a:cs typeface="Times New Roman"/>
                                </a:rPr>
                                <m:t> </m:t>
                              </m:r>
                            </m:oMath>
                          </a14:m>
                          <a:r>
                            <a:rPr lang="es-EC" sz="1200" b="1">
                              <a:effectLst/>
                              <a:latin typeface="Times New Roman"/>
                              <a:ea typeface="Times New Roman"/>
                              <a:cs typeface="Times New Roman"/>
                            </a:rPr>
                            <a:t> </a:t>
                          </a:r>
                          <a:r>
                            <a:rPr lang="es-EC" sz="1200">
                              <a:effectLst/>
                              <a:latin typeface="Times New Roman"/>
                              <a:ea typeface="Times New Roman"/>
                              <a:cs typeface="Times New Roman"/>
                            </a:rPr>
                            <a:t>PROPAGAR_ESTADO</a:t>
                          </a:r>
                          <a:endParaRPr lang="en-US" sz="1200">
                            <a:effectLst/>
                            <a:latin typeface="Times New Roman"/>
                            <a:ea typeface="Calibri"/>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r>
                  <a:tr h="0">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pPr marL="0" marR="0" algn="just">
                            <a:lnSpc>
                              <a:spcPct val="200000"/>
                            </a:lnSpc>
                            <a:spcBef>
                              <a:spcPts val="0"/>
                            </a:spcBef>
                            <a:spcAft>
                              <a:spcPts val="0"/>
                            </a:spcAft>
                          </a:pPr>
                          <a:r>
                            <a:rPr lang="es-EC" sz="1200" dirty="0">
                              <a:effectLst/>
                              <a:latin typeface="Times New Roman"/>
                              <a:ea typeface="Calibri"/>
                              <a:cs typeface="Times New Roman"/>
                            </a:rPr>
                            <a:t>Propagar el estado </a:t>
                          </a:r>
                          <a14:m>
                            <m:oMath xmlns:m="http://schemas.openxmlformats.org/officeDocument/2006/math">
                              <m:sSub>
                                <m:sSubPr>
                                  <m:ctrlPr>
                                    <a:rPr lang="en-US" sz="1200" i="1">
                                      <a:effectLst/>
                                      <a:latin typeface="Cambria Math"/>
                                      <a:ea typeface="Calibri"/>
                                      <a:cs typeface="Times New Roman"/>
                                    </a:rPr>
                                  </m:ctrlPr>
                                </m:sSubPr>
                                <m:e>
                                  <m:acc>
                                    <m:accPr>
                                      <m:chr m:val="̂"/>
                                      <m:ctrlPr>
                                        <a:rPr lang="en-US" sz="1200" i="1">
                                          <a:effectLst/>
                                          <a:latin typeface="Cambria Math"/>
                                          <a:ea typeface="Calibri"/>
                                          <a:cs typeface="Times New Roman"/>
                                        </a:rPr>
                                      </m:ctrlPr>
                                    </m:accPr>
                                    <m:e>
                                      <m:r>
                                        <a:rPr lang="es-EC" sz="1200" i="1">
                                          <a:effectLst/>
                                          <a:latin typeface="Cambria Math"/>
                                          <a:ea typeface="Calibri"/>
                                          <a:cs typeface="Times New Roman"/>
                                        </a:rPr>
                                        <m:t>𝑥</m:t>
                                      </m:r>
                                    </m:e>
                                  </m:acc>
                                </m:e>
                                <m:sub>
                                  <m:r>
                                    <a:rPr lang="es-EC" sz="1200" i="1">
                                      <a:effectLst/>
                                      <a:latin typeface="Cambria Math"/>
                                      <a:ea typeface="Calibri"/>
                                      <a:cs typeface="Times New Roman"/>
                                    </a:rPr>
                                    <m:t>𝐼𝑀𝑈</m:t>
                                  </m:r>
                                </m:sub>
                              </m:sSub>
                            </m:oMath>
                          </a14:m>
                          <a:endParaRPr lang="en-US" sz="1200" dirty="0">
                            <a:effectLst/>
                            <a:latin typeface="Times New Roman"/>
                            <a:ea typeface="Calibri"/>
                            <a:cs typeface="Times New Roman"/>
                          </a:endParaRPr>
                        </a:p>
                        <a:p>
                          <a:pPr marL="0" marR="0" algn="just">
                            <a:lnSpc>
                              <a:spcPct val="200000"/>
                            </a:lnSpc>
                            <a:spcBef>
                              <a:spcPts val="0"/>
                            </a:spcBef>
                            <a:spcAft>
                              <a:spcPts val="0"/>
                            </a:spcAft>
                          </a:pPr>
                          <a:r>
                            <a:rPr lang="es-EC" sz="1200" dirty="0">
                              <a:effectLst/>
                              <a:latin typeface="Times New Roman"/>
                              <a:ea typeface="Times New Roman"/>
                              <a:cs typeface="Times New Roman"/>
                            </a:rPr>
                            <a:t>Propagar la covarianza de estado </a:t>
                          </a:r>
                          <a14:m>
                            <m:oMath xmlns:m="http://schemas.openxmlformats.org/officeDocument/2006/math">
                              <m:sSub>
                                <m:sSubPr>
                                  <m:ctrlPr>
                                    <a:rPr lang="en-US" sz="1200" i="1">
                                      <a:effectLst/>
                                      <a:latin typeface="Cambria Math"/>
                                      <a:ea typeface="Calibri"/>
                                      <a:cs typeface="Times New Roman"/>
                                    </a:rPr>
                                  </m:ctrlPr>
                                </m:sSubPr>
                                <m:e>
                                  <m:acc>
                                    <m:accPr>
                                      <m:chr m:val="̂"/>
                                      <m:ctrlPr>
                                        <a:rPr lang="en-US" sz="1200" i="1">
                                          <a:effectLst/>
                                          <a:latin typeface="Cambria Math"/>
                                          <a:ea typeface="Calibri"/>
                                          <a:cs typeface="Times New Roman"/>
                                        </a:rPr>
                                      </m:ctrlPr>
                                    </m:accPr>
                                    <m:e>
                                      <m:r>
                                        <m:rPr>
                                          <m:sty m:val="p"/>
                                        </m:rPr>
                                        <a:rPr lang="es-EC" sz="1200">
                                          <a:effectLst/>
                                          <a:latin typeface="Cambria Math"/>
                                          <a:ea typeface="Calibri"/>
                                          <a:cs typeface="Times New Roman"/>
                                        </a:rPr>
                                        <m:t>P</m:t>
                                      </m:r>
                                    </m:e>
                                  </m:acc>
                                </m:e>
                                <m:sub>
                                  <m:r>
                                    <a:rPr lang="es-EC" sz="1200" i="1">
                                      <a:effectLst/>
                                      <a:latin typeface="Cambria Math"/>
                                      <a:ea typeface="Calibri"/>
                                      <a:cs typeface="Times New Roman"/>
                                    </a:rPr>
                                    <m:t>𝑘</m:t>
                                  </m:r>
                                </m:sub>
                              </m:sSub>
                            </m:oMath>
                          </a14:m>
                          <a:endParaRPr lang="en-US" sz="1200" dirty="0">
                            <a:effectLst/>
                            <a:latin typeface="Times New Roman"/>
                            <a:ea typeface="Calibri"/>
                            <a:cs typeface="Times New Roman"/>
                          </a:endParaRPr>
                        </a:p>
                      </a:txBody>
                      <a:tcPr marL="68580" marR="68580" marT="0" marB="0">
                        <a:lnL>
                          <a:noFill/>
                        </a:lnL>
                        <a:lnR>
                          <a:noFill/>
                        </a:lnR>
                        <a:lnT>
                          <a:noFill/>
                        </a:lnT>
                        <a:lnB>
                          <a:noFill/>
                        </a:lnB>
                      </a:tcPr>
                    </a:tc>
                  </a:tr>
                  <a:tr h="0">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gridSpan="2">
                      <a:txBody>
                        <a:bodyPr/>
                        <a:lstStyle/>
                        <a:p>
                          <a:pPr marL="0" marR="0" algn="just">
                            <a:lnSpc>
                              <a:spcPct val="200000"/>
                            </a:lnSpc>
                            <a:spcBef>
                              <a:spcPts val="0"/>
                            </a:spcBef>
                            <a:spcAft>
                              <a:spcPts val="0"/>
                            </a:spcAft>
                          </a:pPr>
                          <a14:m>
                            <m:oMathPara xmlns:m="http://schemas.openxmlformats.org/officeDocument/2006/math">
                              <m:oMathParaPr>
                                <m:jc m:val="left"/>
                              </m:oMathParaPr>
                              <m:oMath xmlns:m="http://schemas.openxmlformats.org/officeDocument/2006/math">
                                <m:r>
                                  <a:rPr lang="es-EC" sz="1200" b="1" i="1">
                                    <a:effectLst/>
                                    <a:latin typeface="Cambria Math"/>
                                    <a:ea typeface="Calibri"/>
                                    <a:cs typeface="Times New Roman"/>
                                  </a:rPr>
                                  <m:t>     </m:t>
                                </m:r>
                                <m:r>
                                  <a:rPr lang="es-EC" sz="1200" b="1" i="1">
                                    <a:effectLst/>
                                    <a:latin typeface="Cambria Math"/>
                                    <a:ea typeface="Calibri"/>
                                    <a:cs typeface="Times New Roman"/>
                                  </a:rPr>
                                  <m:t>𝒆𝒏𝒅</m:t>
                                </m:r>
                              </m:oMath>
                            </m:oMathPara>
                          </a14:m>
                          <a:endParaRPr lang="en-US" sz="1200" dirty="0">
                            <a:effectLst/>
                            <a:latin typeface="Times New Roman"/>
                            <a:ea typeface="Calibri"/>
                            <a:cs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mc:Choice>
        <mc:Fallback>
          <p:graphicFrame>
            <p:nvGraphicFramePr>
              <p:cNvPr id="6" name="5 Tabla"/>
              <p:cNvGraphicFramePr>
                <a:graphicFrameLocks noGrp="1"/>
              </p:cNvGraphicFramePr>
              <p:nvPr>
                <p:extLst>
                  <p:ext uri="{D42A27DB-BD31-4B8C-83A1-F6EECF244321}">
                    <p14:modId xmlns:p14="http://schemas.microsoft.com/office/powerpoint/2010/main" val="577607965"/>
                  </p:ext>
                </p:extLst>
              </p:nvPr>
            </p:nvGraphicFramePr>
            <p:xfrm>
              <a:off x="1420449" y="2117715"/>
              <a:ext cx="3613795" cy="1838706"/>
            </p:xfrm>
            <a:graphic>
              <a:graphicData uri="http://schemas.openxmlformats.org/drawingml/2006/table">
                <a:tbl>
                  <a:tblPr firstRow="1" firstCol="1" bandRow="1"/>
                  <a:tblGrid>
                    <a:gridCol w="162560"/>
                    <a:gridCol w="162560"/>
                    <a:gridCol w="3288675"/>
                  </a:tblGrid>
                  <a:tr h="365760">
                    <a:tc>
                      <a:txBody>
                        <a:bodyPr/>
                        <a:lstStyle/>
                        <a:p>
                          <a:pPr marL="0" marR="0" algn="just">
                            <a:lnSpc>
                              <a:spcPct val="200000"/>
                            </a:lnSpc>
                            <a:spcBef>
                              <a:spcPts val="0"/>
                            </a:spcBef>
                            <a:spcAft>
                              <a:spcPts val="0"/>
                            </a:spcAft>
                          </a:pPr>
                          <a:r>
                            <a:rPr lang="es-EC" sz="1200" b="1" dirty="0">
                              <a:effectLst/>
                              <a:latin typeface="Times New Roman"/>
                              <a:ea typeface="Calibri"/>
                              <a:cs typeface="Times New Roman"/>
                            </a:rPr>
                            <a:t> </a:t>
                          </a:r>
                          <a:endParaRPr lang="en-US" sz="1200" dirty="0">
                            <a:effectLst/>
                            <a:latin typeface="Times New Roman"/>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L="0" marR="0" algn="just">
                            <a:lnSpc>
                              <a:spcPct val="200000"/>
                            </a:lnSpc>
                            <a:spcBef>
                              <a:spcPts val="0"/>
                            </a:spcBef>
                            <a:spcAft>
                              <a:spcPts val="0"/>
                            </a:spcAft>
                          </a:pPr>
                          <a:r>
                            <a:rPr lang="es-EC" sz="1200" b="1">
                              <a:effectLst/>
                              <a:latin typeface="Times New Roman"/>
                              <a:ea typeface="Calibri"/>
                              <a:cs typeface="Times New Roman"/>
                            </a:rPr>
                            <a:t>Algoritmo 2. </a:t>
                          </a:r>
                          <a:r>
                            <a:rPr lang="es-EC" sz="1200">
                              <a:effectLst/>
                              <a:latin typeface="Times New Roman"/>
                              <a:ea typeface="Calibri"/>
                              <a:cs typeface="Times New Roman"/>
                            </a:rPr>
                            <a:t>Etapa de propagación del estado</a:t>
                          </a:r>
                          <a:endParaRPr lang="en-US" sz="1200">
                            <a:effectLst/>
                            <a:latin typeface="Times New Roman"/>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r>
                  <a:tr h="365760">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gridSpan="2">
                      <a:txBody>
                        <a:bodyPr/>
                        <a:lstStyle/>
                        <a:p>
                          <a:endParaRPr lang="en-US"/>
                        </a:p>
                      </a:txBody>
                      <a:tcPr marL="68580" marR="68580" marT="0" marB="0">
                        <a:lnL>
                          <a:noFill/>
                        </a:lnL>
                        <a:lnR>
                          <a:noFill/>
                        </a:lnR>
                        <a:lnT w="19050" cap="flat" cmpd="sng" algn="ctr">
                          <a:solidFill>
                            <a:srgbClr val="000000"/>
                          </a:solidFill>
                          <a:prstDash val="solid"/>
                          <a:round/>
                          <a:headEnd type="none" w="med" len="med"/>
                          <a:tailEnd type="none" w="med" len="med"/>
                        </a:lnT>
                        <a:lnB>
                          <a:noFill/>
                        </a:lnB>
                        <a:blipFill rotWithShape="1">
                          <a:blip r:embed="rId3"/>
                          <a:stretch>
                            <a:fillRect l="-4770" t="-100000" b="-305000"/>
                          </a:stretch>
                        </a:blipFill>
                      </a:tcPr>
                    </a:tc>
                    <a:tc hMerge="1">
                      <a:txBody>
                        <a:bodyPr/>
                        <a:lstStyle/>
                        <a:p>
                          <a:endParaRPr lang="en-US"/>
                        </a:p>
                      </a:txBody>
                      <a:tcPr/>
                    </a:tc>
                  </a:tr>
                  <a:tr h="741426">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endParaRPr lang="en-US"/>
                        </a:p>
                      </a:txBody>
                      <a:tcPr marL="68580" marR="68580" marT="0" marB="0">
                        <a:lnL>
                          <a:noFill/>
                        </a:lnL>
                        <a:lnR>
                          <a:noFill/>
                        </a:lnR>
                        <a:lnT>
                          <a:noFill/>
                        </a:lnT>
                        <a:lnB>
                          <a:noFill/>
                        </a:lnB>
                        <a:blipFill rotWithShape="1">
                          <a:blip r:embed="rId3"/>
                          <a:stretch>
                            <a:fillRect l="-9815" t="-98361" b="-50000"/>
                          </a:stretch>
                        </a:blipFill>
                      </a:tcPr>
                    </a:tc>
                  </a:tr>
                  <a:tr h="365760">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gridSpan="2">
                      <a:txBody>
                        <a:bodyPr/>
                        <a:lstStyle/>
                        <a:p>
                          <a:endParaRPr lang="en-US"/>
                        </a:p>
                      </a:txBody>
                      <a:tcPr marL="68580" marR="68580" marT="0" marB="0">
                        <a:lnL>
                          <a:noFill/>
                        </a:lnL>
                        <a:lnR>
                          <a:noFill/>
                        </a:lnR>
                        <a:lnT>
                          <a:noFill/>
                        </a:lnT>
                        <a:lnB w="19050" cap="flat" cmpd="sng" algn="ctr">
                          <a:solidFill>
                            <a:srgbClr val="000000"/>
                          </a:solidFill>
                          <a:prstDash val="solid"/>
                          <a:round/>
                          <a:headEnd type="none" w="med" len="med"/>
                          <a:tailEnd type="none" w="med" len="med"/>
                        </a:lnB>
                        <a:blipFill rotWithShape="1">
                          <a:blip r:embed="rId3"/>
                          <a:stretch>
                            <a:fillRect l="-4770" t="-403333" b="-1667"/>
                          </a:stretch>
                        </a:blipFill>
                      </a:tcPr>
                    </a:tc>
                    <a:tc hMerge="1">
                      <a:txBody>
                        <a:bodyPr/>
                        <a:lstStyle/>
                        <a:p>
                          <a:endParaRPr lang="en-US"/>
                        </a:p>
                      </a:txBody>
                      <a:tcPr/>
                    </a:tc>
                  </a:tr>
                </a:tbl>
              </a:graphicData>
            </a:graphic>
          </p:graphicFrame>
        </mc:Fallback>
      </mc:AlternateContent>
      <p:pic>
        <p:nvPicPr>
          <p:cNvPr id="21" name="20 Imagen" descr="Z:\home\Guillo\Pictures\img_tesis\covar_mat.png"/>
          <p:cNvPicPr/>
          <p:nvPr/>
        </p:nvPicPr>
        <p:blipFill rotWithShape="1">
          <a:blip r:embed="rId4" cstate="print">
            <a:extLst>
              <a:ext uri="{28A0092B-C50C-407E-A947-70E740481C1C}">
                <a14:useLocalDpi xmlns:a14="http://schemas.microsoft.com/office/drawing/2010/main" val="0"/>
              </a:ext>
            </a:extLst>
          </a:blip>
          <a:srcRect l="43934" t="22319" r="27393" b="20788"/>
          <a:stretch/>
        </p:blipFill>
        <p:spPr bwMode="auto">
          <a:xfrm>
            <a:off x="7171717" y="1918433"/>
            <a:ext cx="2157792" cy="2237271"/>
          </a:xfrm>
          <a:prstGeom prst="rect">
            <a:avLst/>
          </a:prstGeom>
          <a:noFill/>
          <a:ln>
            <a:noFill/>
          </a:ln>
          <a:extLst>
            <a:ext uri="{53640926-AAD7-44D8-BBD7-CCE9431645EC}">
              <a14:shadowObscured xmlns:a14="http://schemas.microsoft.com/office/drawing/2010/main"/>
            </a:ext>
          </a:extLst>
        </p:spPr>
      </p:pic>
      <p:sp>
        <p:nvSpPr>
          <p:cNvPr id="22" name="CuadroTexto 20"/>
          <p:cNvSpPr txBox="1"/>
          <p:nvPr/>
        </p:nvSpPr>
        <p:spPr>
          <a:xfrm>
            <a:off x="6846645" y="1527067"/>
            <a:ext cx="2807936" cy="338554"/>
          </a:xfrm>
          <a:prstGeom prst="rect">
            <a:avLst/>
          </a:prstGeom>
          <a:noFill/>
          <a:ln w="38100">
            <a:solidFill>
              <a:schemeClr val="bg2">
                <a:lumMod val="25000"/>
              </a:schemeClr>
            </a:solidFill>
          </a:ln>
        </p:spPr>
        <p:txBody>
          <a:bodyPr wrap="square" rtlCol="0">
            <a:spAutoFit/>
          </a:bodyPr>
          <a:lstStyle/>
          <a:p>
            <a:pPr algn="ctr"/>
            <a:r>
              <a:rPr lang="es-EC" sz="1600" dirty="0" smtClean="0"/>
              <a:t>Matriz de covarianzas</a:t>
            </a:r>
            <a:endParaRPr lang="es-EC" sz="1600" dirty="0"/>
          </a:p>
        </p:txBody>
      </p:sp>
      <p:sp>
        <p:nvSpPr>
          <p:cNvPr id="23" name="Rectángulo 7"/>
          <p:cNvSpPr/>
          <p:nvPr/>
        </p:nvSpPr>
        <p:spPr>
          <a:xfrm>
            <a:off x="6564798" y="4228823"/>
            <a:ext cx="3371629" cy="307777"/>
          </a:xfrm>
          <a:prstGeom prst="rect">
            <a:avLst/>
          </a:prstGeom>
        </p:spPr>
        <p:txBody>
          <a:bodyPr wrap="none">
            <a:spAutoFit/>
          </a:bodyPr>
          <a:lstStyle/>
          <a:p>
            <a:pPr algn="ctr">
              <a:spcAft>
                <a:spcPts val="80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Fuente:</a:t>
            </a:r>
            <a:r>
              <a:rPr lang="es-EC" sz="1400" dirty="0">
                <a:latin typeface="Times New Roman" panose="02020603050405020304" pitchFamily="18" charset="0"/>
                <a:ea typeface="Calibri" panose="020F0502020204030204" pitchFamily="34" charset="0"/>
                <a:cs typeface="Times New Roman" panose="02020603050405020304" pitchFamily="18" charset="0"/>
              </a:rPr>
              <a:t>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(Tesis Guillermo Rodríguez, 2018)</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0" name="19 Rectángulo"/>
              <p:cNvSpPr/>
              <p:nvPr/>
            </p:nvSpPr>
            <p:spPr>
              <a:xfrm>
                <a:off x="7307621" y="5217817"/>
                <a:ext cx="1830053" cy="70872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i="1"/>
                          </m:ctrlPr>
                        </m:sSubPr>
                        <m:e>
                          <m:acc>
                            <m:accPr>
                              <m:chr m:val="̂"/>
                              <m:ctrlPr>
                                <a:rPr lang="en-US" i="1"/>
                              </m:ctrlPr>
                            </m:accPr>
                            <m:e>
                              <m:r>
                                <m:rPr>
                                  <m:sty m:val="p"/>
                                </m:rPr>
                                <a:rPr lang="es-EC"/>
                                <m:t>P</m:t>
                              </m:r>
                            </m:e>
                          </m:acc>
                        </m:e>
                        <m:sub>
                          <m:r>
                            <a:rPr lang="es-EC" i="1"/>
                            <m:t>𝑘</m:t>
                          </m:r>
                        </m:sub>
                      </m:sSub>
                      <m:r>
                        <a:rPr lang="es-EC" i="1"/>
                        <m:t>=</m:t>
                      </m:r>
                      <m:d>
                        <m:dPr>
                          <m:begChr m:val="["/>
                          <m:endChr m:val="]"/>
                          <m:ctrlPr>
                            <a:rPr lang="en-US" i="1"/>
                          </m:ctrlPr>
                        </m:dPr>
                        <m:e>
                          <m:m>
                            <m:mPr>
                              <m:mcs>
                                <m:mc>
                                  <m:mcPr>
                                    <m:count m:val="2"/>
                                    <m:mcJc m:val="center"/>
                                  </m:mcPr>
                                </m:mc>
                              </m:mcs>
                              <m:ctrlPr>
                                <a:rPr lang="en-US" i="1"/>
                              </m:ctrlPr>
                            </m:mPr>
                            <m:mr>
                              <m:e>
                                <m:sSub>
                                  <m:sSubPr>
                                    <m:ctrlPr>
                                      <a:rPr lang="en-US" i="1"/>
                                    </m:ctrlPr>
                                  </m:sSubPr>
                                  <m:e>
                                    <m:acc>
                                      <m:accPr>
                                        <m:chr m:val="̂"/>
                                        <m:ctrlPr>
                                          <a:rPr lang="en-US" i="1"/>
                                        </m:ctrlPr>
                                      </m:accPr>
                                      <m:e>
                                        <m:r>
                                          <m:rPr>
                                            <m:sty m:val="p"/>
                                          </m:rPr>
                                          <a:rPr lang="es-EC"/>
                                          <m:t>P</m:t>
                                        </m:r>
                                      </m:e>
                                    </m:acc>
                                  </m:e>
                                  <m:sub>
                                    <m:r>
                                      <a:rPr lang="es-EC" i="1"/>
                                      <m:t>𝐼𝐼</m:t>
                                    </m:r>
                                  </m:sub>
                                </m:sSub>
                              </m:e>
                              <m:e>
                                <m:sSub>
                                  <m:sSubPr>
                                    <m:ctrlPr>
                                      <a:rPr lang="en-US" i="1"/>
                                    </m:ctrlPr>
                                  </m:sSubPr>
                                  <m:e>
                                    <m:acc>
                                      <m:accPr>
                                        <m:chr m:val="̂"/>
                                        <m:ctrlPr>
                                          <a:rPr lang="en-US" i="1"/>
                                        </m:ctrlPr>
                                      </m:accPr>
                                      <m:e>
                                        <m:r>
                                          <m:rPr>
                                            <m:sty m:val="p"/>
                                          </m:rPr>
                                          <a:rPr lang="es-EC"/>
                                          <m:t>P</m:t>
                                        </m:r>
                                      </m:e>
                                    </m:acc>
                                  </m:e>
                                  <m:sub>
                                    <m:r>
                                      <a:rPr lang="es-EC" i="1"/>
                                      <m:t>𝐼𝐶</m:t>
                                    </m:r>
                                  </m:sub>
                                </m:sSub>
                              </m:e>
                            </m:mr>
                            <m:mr>
                              <m:e>
                                <m:sSub>
                                  <m:sSubPr>
                                    <m:ctrlPr>
                                      <a:rPr lang="en-US" i="1"/>
                                    </m:ctrlPr>
                                  </m:sSubPr>
                                  <m:e>
                                    <m:acc>
                                      <m:accPr>
                                        <m:chr m:val="̂"/>
                                        <m:ctrlPr>
                                          <a:rPr lang="en-US" i="1"/>
                                        </m:ctrlPr>
                                      </m:accPr>
                                      <m:e>
                                        <m:r>
                                          <m:rPr>
                                            <m:sty m:val="p"/>
                                          </m:rPr>
                                          <a:rPr lang="es-EC"/>
                                          <m:t>P</m:t>
                                        </m:r>
                                      </m:e>
                                    </m:acc>
                                  </m:e>
                                  <m:sub>
                                    <m:r>
                                      <a:rPr lang="es-EC" i="1"/>
                                      <m:t>𝐶𝐼</m:t>
                                    </m:r>
                                  </m:sub>
                                </m:sSub>
                              </m:e>
                              <m:e>
                                <m:sSub>
                                  <m:sSubPr>
                                    <m:ctrlPr>
                                      <a:rPr lang="en-US" i="1"/>
                                    </m:ctrlPr>
                                  </m:sSubPr>
                                  <m:e>
                                    <m:acc>
                                      <m:accPr>
                                        <m:chr m:val="̂"/>
                                        <m:ctrlPr>
                                          <a:rPr lang="en-US" i="1"/>
                                        </m:ctrlPr>
                                      </m:accPr>
                                      <m:e>
                                        <m:r>
                                          <m:rPr>
                                            <m:sty m:val="p"/>
                                          </m:rPr>
                                          <a:rPr lang="es-EC"/>
                                          <m:t>P</m:t>
                                        </m:r>
                                      </m:e>
                                    </m:acc>
                                  </m:e>
                                  <m:sub>
                                    <m:r>
                                      <a:rPr lang="es-EC" i="1"/>
                                      <m:t>𝐶𝐶</m:t>
                                    </m:r>
                                  </m:sub>
                                </m:sSub>
                              </m:e>
                            </m:mr>
                          </m:m>
                        </m:e>
                      </m:d>
                    </m:oMath>
                  </m:oMathPara>
                </a14:m>
                <a:endParaRPr lang="en-US" dirty="0"/>
              </a:p>
            </p:txBody>
          </p:sp>
        </mc:Choice>
        <mc:Fallback>
          <p:sp>
            <p:nvSpPr>
              <p:cNvPr id="20" name="19 Rectángulo"/>
              <p:cNvSpPr>
                <a:spLocks noRot="1" noChangeAspect="1" noMove="1" noResize="1" noEditPoints="1" noAdjustHandles="1" noChangeArrowheads="1" noChangeShapeType="1" noTextEdit="1"/>
              </p:cNvSpPr>
              <p:nvPr/>
            </p:nvSpPr>
            <p:spPr>
              <a:xfrm>
                <a:off x="7307621" y="5217817"/>
                <a:ext cx="1830053" cy="70872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23 Rectángulo"/>
              <p:cNvSpPr/>
              <p:nvPr/>
            </p:nvSpPr>
            <p:spPr>
              <a:xfrm>
                <a:off x="1745638" y="4155704"/>
                <a:ext cx="2553776" cy="70891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Pre>
                        <m:sPrePr>
                          <m:ctrlPr>
                            <a:rPr lang="en-US" i="1"/>
                          </m:ctrlPr>
                        </m:sPrePr>
                        <m:sub>
                          <m:r>
                            <a:rPr lang="es-EC" i="1"/>
                            <m:t>𝐺</m:t>
                          </m:r>
                        </m:sub>
                        <m:sup>
                          <m:r>
                            <a:rPr lang="es-EC" i="1"/>
                            <m:t>𝐼</m:t>
                          </m:r>
                        </m:sup>
                        <m:e>
                          <m:acc>
                            <m:accPr>
                              <m:chr m:val="̇"/>
                              <m:ctrlPr>
                                <a:rPr lang="en-US" i="1"/>
                              </m:ctrlPr>
                            </m:accPr>
                            <m:e>
                              <m:acc>
                                <m:accPr>
                                  <m:chr m:val="̂"/>
                                  <m:ctrlPr>
                                    <a:rPr lang="en-US" i="1"/>
                                  </m:ctrlPr>
                                </m:accPr>
                                <m:e>
                                  <m:r>
                                    <a:rPr lang="es-EC" i="1"/>
                                    <m:t>𝑞</m:t>
                                  </m:r>
                                </m:e>
                              </m:acc>
                            </m:e>
                          </m:acc>
                          <m:r>
                            <a:rPr lang="es-EC" i="1"/>
                            <m:t>(</m:t>
                          </m:r>
                          <m:r>
                            <a:rPr lang="es-EC" i="1"/>
                            <m:t>𝑡</m:t>
                          </m:r>
                          <m:r>
                            <a:rPr lang="es-EC" i="1"/>
                            <m:t>)=</m:t>
                          </m:r>
                          <m:f>
                            <m:fPr>
                              <m:ctrlPr>
                                <a:rPr lang="en-US" i="1"/>
                              </m:ctrlPr>
                            </m:fPr>
                            <m:num>
                              <m:r>
                                <a:rPr lang="es-EC" i="1"/>
                                <m:t>1</m:t>
                              </m:r>
                            </m:num>
                            <m:den>
                              <m:r>
                                <a:rPr lang="es-EC" i="1"/>
                                <m:t>2</m:t>
                              </m:r>
                            </m:den>
                          </m:f>
                          <m:r>
                            <a:rPr lang="es-EC" i="1"/>
                            <m:t>𝛺</m:t>
                          </m:r>
                          <m:r>
                            <a:rPr lang="es-EC" i="1"/>
                            <m:t>(</m:t>
                          </m:r>
                          <m:acc>
                            <m:accPr>
                              <m:chr m:val="̂"/>
                              <m:ctrlPr>
                                <a:rPr lang="en-US" i="1"/>
                              </m:ctrlPr>
                            </m:accPr>
                            <m:e>
                              <m:r>
                                <a:rPr lang="es-EC" i="1"/>
                                <m:t>𝜔</m:t>
                              </m:r>
                            </m:e>
                          </m:acc>
                          <m:r>
                            <a:rPr lang="es-EC" i="1"/>
                            <m:t>(</m:t>
                          </m:r>
                          <m:r>
                            <a:rPr lang="es-EC" i="1"/>
                            <m:t>𝑡</m:t>
                          </m:r>
                          <m:r>
                            <a:rPr lang="es-EC" i="1"/>
                            <m:t>))</m:t>
                          </m:r>
                        </m:e>
                      </m:sPre>
                      <m:sPre>
                        <m:sPrePr>
                          <m:ctrlPr>
                            <a:rPr lang="en-US" i="1"/>
                          </m:ctrlPr>
                        </m:sPrePr>
                        <m:sub>
                          <m:r>
                            <a:rPr lang="es-EC" i="1"/>
                            <m:t>𝐺</m:t>
                          </m:r>
                        </m:sub>
                        <m:sup>
                          <m:r>
                            <a:rPr lang="es-EC" i="1"/>
                            <m:t>𝐼</m:t>
                          </m:r>
                        </m:sup>
                        <m:e>
                          <m:acc>
                            <m:accPr>
                              <m:chr m:val="̂"/>
                              <m:ctrlPr>
                                <a:rPr lang="en-US" i="1"/>
                              </m:ctrlPr>
                            </m:accPr>
                            <m:e>
                              <m:r>
                                <a:rPr lang="es-EC" i="1"/>
                                <m:t>𝑞</m:t>
                              </m:r>
                            </m:e>
                          </m:acc>
                        </m:e>
                      </m:sPre>
                      <m:r>
                        <a:rPr lang="es-EC" i="1"/>
                        <m:t>(</m:t>
                      </m:r>
                      <m:r>
                        <a:rPr lang="es-EC" i="1"/>
                        <m:t>𝑡</m:t>
                      </m:r>
                      <m:r>
                        <a:rPr lang="es-EC" i="1"/>
                        <m:t>)</m:t>
                      </m:r>
                    </m:oMath>
                  </m:oMathPara>
                </a14:m>
                <a:endParaRPr lang="en-US" dirty="0"/>
              </a:p>
            </p:txBody>
          </p:sp>
        </mc:Choice>
        <mc:Fallback>
          <p:sp>
            <p:nvSpPr>
              <p:cNvPr id="24" name="23 Rectángulo"/>
              <p:cNvSpPr>
                <a:spLocks noRot="1" noChangeAspect="1" noMove="1" noResize="1" noEditPoints="1" noAdjustHandles="1" noChangeArrowheads="1" noChangeShapeType="1" noTextEdit="1"/>
              </p:cNvSpPr>
              <p:nvPr/>
            </p:nvSpPr>
            <p:spPr>
              <a:xfrm>
                <a:off x="1745638" y="4155704"/>
                <a:ext cx="2553776" cy="70891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24 Rectángulo"/>
              <p:cNvSpPr/>
              <p:nvPr/>
            </p:nvSpPr>
            <p:spPr>
              <a:xfrm>
                <a:off x="2061493" y="4938688"/>
                <a:ext cx="1922065" cy="56714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Pre>
                        <m:sPrePr>
                          <m:ctrlPr>
                            <a:rPr lang="en-US" i="1"/>
                          </m:ctrlPr>
                        </m:sPrePr>
                        <m:sub/>
                        <m:sup>
                          <m:r>
                            <a:rPr lang="es-EC" i="1"/>
                            <m:t>𝐺</m:t>
                          </m:r>
                        </m:sup>
                        <m:e>
                          <m:sSub>
                            <m:sSubPr>
                              <m:ctrlPr>
                                <a:rPr lang="en-US" i="1"/>
                              </m:ctrlPr>
                            </m:sSubPr>
                            <m:e>
                              <m:acc>
                                <m:accPr>
                                  <m:chr m:val="̇"/>
                                  <m:ctrlPr>
                                    <a:rPr lang="en-US" i="1"/>
                                  </m:ctrlPr>
                                </m:accPr>
                                <m:e>
                                  <m:acc>
                                    <m:accPr>
                                      <m:chr m:val="̂"/>
                                      <m:ctrlPr>
                                        <a:rPr lang="en-US" i="1"/>
                                      </m:ctrlPr>
                                    </m:accPr>
                                    <m:e>
                                      <m:r>
                                        <a:rPr lang="es-EC" i="1"/>
                                        <m:t>𝑝</m:t>
                                      </m:r>
                                    </m:e>
                                  </m:acc>
                                </m:e>
                              </m:acc>
                            </m:e>
                            <m:sub>
                              <m:r>
                                <a:rPr lang="es-EC" i="1"/>
                                <m:t>𝐼</m:t>
                              </m:r>
                            </m:sub>
                          </m:sSub>
                          <m:r>
                            <a:rPr lang="es-EC" i="1"/>
                            <m:t>(</m:t>
                          </m:r>
                          <m:r>
                            <a:rPr lang="es-EC" i="1"/>
                            <m:t>𝑡</m:t>
                          </m:r>
                          <m:r>
                            <a:rPr lang="es-EC" i="1"/>
                            <m:t>)=</m:t>
                          </m:r>
                        </m:e>
                      </m:sPre>
                      <m:sPre>
                        <m:sPrePr>
                          <m:ctrlPr>
                            <a:rPr lang="en-US" i="1"/>
                          </m:ctrlPr>
                        </m:sPrePr>
                        <m:sub>
                          <m:r>
                            <a:rPr lang="es-EC" i="1"/>
                            <m:t>𝐺</m:t>
                          </m:r>
                        </m:sub>
                        <m:sup>
                          <m:r>
                            <a:rPr lang="es-EC" i="1"/>
                            <m:t>𝐼</m:t>
                          </m:r>
                        </m:sup>
                        <m:e>
                          <m:sSup>
                            <m:sSupPr>
                              <m:ctrlPr>
                                <a:rPr lang="en-US" i="1"/>
                              </m:ctrlPr>
                            </m:sSupPr>
                            <m:e>
                              <m:acc>
                                <m:accPr>
                                  <m:chr m:val="̂"/>
                                  <m:ctrlPr>
                                    <a:rPr lang="en-US" i="1"/>
                                  </m:ctrlPr>
                                </m:accPr>
                                <m:e>
                                  <m:r>
                                    <a:rPr lang="es-EC" i="1"/>
                                    <m:t>𝑅</m:t>
                                  </m:r>
                                </m:e>
                              </m:acc>
                            </m:e>
                            <m:sup>
                              <m:r>
                                <a:rPr lang="es-EC" i="1"/>
                                <m:t>𝑇</m:t>
                              </m:r>
                            </m:sup>
                          </m:sSup>
                        </m:e>
                      </m:sPre>
                      <m:acc>
                        <m:accPr>
                          <m:chr m:val="̂"/>
                          <m:ctrlPr>
                            <a:rPr lang="en-US" i="1"/>
                          </m:ctrlPr>
                        </m:accPr>
                        <m:e>
                          <m:r>
                            <a:rPr lang="es-EC" i="1"/>
                            <m:t>𝑣</m:t>
                          </m:r>
                        </m:e>
                      </m:acc>
                      <m:r>
                        <a:rPr lang="es-EC" i="1"/>
                        <m:t>(</m:t>
                      </m:r>
                      <m:r>
                        <a:rPr lang="es-EC" i="1"/>
                        <m:t>𝑡</m:t>
                      </m:r>
                      <m:r>
                        <a:rPr lang="es-EC" i="1"/>
                        <m:t>)</m:t>
                      </m:r>
                    </m:oMath>
                  </m:oMathPara>
                </a14:m>
                <a:endParaRPr lang="en-US" dirty="0"/>
              </a:p>
            </p:txBody>
          </p:sp>
        </mc:Choice>
        <mc:Fallback>
          <p:sp>
            <p:nvSpPr>
              <p:cNvPr id="25" name="24 Rectángulo"/>
              <p:cNvSpPr>
                <a:spLocks noRot="1" noChangeAspect="1" noMove="1" noResize="1" noEditPoints="1" noAdjustHandles="1" noChangeArrowheads="1" noChangeShapeType="1" noTextEdit="1"/>
              </p:cNvSpPr>
              <p:nvPr/>
            </p:nvSpPr>
            <p:spPr>
              <a:xfrm>
                <a:off x="2061493" y="4938688"/>
                <a:ext cx="1922065" cy="567143"/>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26 Rectángulo"/>
              <p:cNvSpPr/>
              <p:nvPr/>
            </p:nvSpPr>
            <p:spPr>
              <a:xfrm>
                <a:off x="2018147" y="5609435"/>
                <a:ext cx="2008755" cy="38414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acc>
                        <m:accPr>
                          <m:chr m:val="̂"/>
                          <m:ctrlPr>
                            <a:rPr lang="en-US" i="1"/>
                          </m:ctrlPr>
                        </m:accPr>
                        <m:e>
                          <m:r>
                            <a:rPr lang="es-EC" i="1"/>
                            <m:t>𝑣</m:t>
                          </m:r>
                        </m:e>
                      </m:acc>
                      <m:r>
                        <a:rPr lang="es-EC" i="1"/>
                        <m:t>(</m:t>
                      </m:r>
                      <m:r>
                        <a:rPr lang="es-EC" i="1"/>
                        <m:t>𝑡</m:t>
                      </m:r>
                      <m:r>
                        <a:rPr lang="es-EC" i="1"/>
                        <m:t>)=</m:t>
                      </m:r>
                      <m:sSub>
                        <m:sSubPr>
                          <m:ctrlPr>
                            <a:rPr lang="en-US" i="1"/>
                          </m:ctrlPr>
                        </m:sSubPr>
                        <m:e>
                          <m:r>
                            <a:rPr lang="es-EC" i="1"/>
                            <m:t>𝑣</m:t>
                          </m:r>
                        </m:e>
                        <m:sub>
                          <m:r>
                            <a:rPr lang="es-EC" i="1"/>
                            <m:t>𝑚</m:t>
                          </m:r>
                        </m:sub>
                      </m:sSub>
                      <m:r>
                        <a:rPr lang="es-EC" i="1"/>
                        <m:t>(</m:t>
                      </m:r>
                      <m:r>
                        <a:rPr lang="es-EC" i="1"/>
                        <m:t>𝑡</m:t>
                      </m:r>
                      <m:r>
                        <a:rPr lang="es-EC" i="1"/>
                        <m:t>)−</m:t>
                      </m:r>
                      <m:sSub>
                        <m:sSubPr>
                          <m:ctrlPr>
                            <a:rPr lang="en-US" i="1"/>
                          </m:ctrlPr>
                        </m:sSubPr>
                        <m:e>
                          <m:acc>
                            <m:accPr>
                              <m:chr m:val="̂"/>
                              <m:ctrlPr>
                                <a:rPr lang="en-US" i="1"/>
                              </m:ctrlPr>
                            </m:accPr>
                            <m:e>
                              <m:r>
                                <a:rPr lang="es-EC" i="1"/>
                                <m:t>𝑏</m:t>
                              </m:r>
                            </m:e>
                          </m:acc>
                        </m:e>
                        <m:sub>
                          <m:r>
                            <a:rPr lang="es-EC" i="1"/>
                            <m:t>𝑣</m:t>
                          </m:r>
                        </m:sub>
                      </m:sSub>
                    </m:oMath>
                  </m:oMathPara>
                </a14:m>
                <a:endParaRPr lang="en-US" dirty="0"/>
              </a:p>
            </p:txBody>
          </p:sp>
        </mc:Choice>
        <mc:Fallback>
          <p:sp>
            <p:nvSpPr>
              <p:cNvPr id="27" name="26 Rectángulo"/>
              <p:cNvSpPr>
                <a:spLocks noRot="1" noChangeAspect="1" noMove="1" noResize="1" noEditPoints="1" noAdjustHandles="1" noChangeArrowheads="1" noChangeShapeType="1" noTextEdit="1"/>
              </p:cNvSpPr>
              <p:nvPr/>
            </p:nvSpPr>
            <p:spPr>
              <a:xfrm>
                <a:off x="2018147" y="5609435"/>
                <a:ext cx="2008755" cy="384144"/>
              </a:xfrm>
              <a:prstGeom prst="rect">
                <a:avLst/>
              </a:prstGeom>
              <a:blipFill rotWithShape="1">
                <a:blip r:embed="rId8"/>
                <a:stretch>
                  <a:fillRect t="-1587" r="-6061" b="-1269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28 Rectángulo"/>
              <p:cNvSpPr/>
              <p:nvPr/>
            </p:nvSpPr>
            <p:spPr>
              <a:xfrm>
                <a:off x="1904334" y="6103659"/>
                <a:ext cx="2122568" cy="38414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acc>
                        <m:accPr>
                          <m:chr m:val="̂"/>
                          <m:ctrlPr>
                            <a:rPr lang="en-US" i="1"/>
                          </m:ctrlPr>
                        </m:accPr>
                        <m:e>
                          <m:r>
                            <a:rPr lang="es-EC" i="1"/>
                            <m:t>𝜔</m:t>
                          </m:r>
                        </m:e>
                      </m:acc>
                      <m:r>
                        <a:rPr lang="es-EC" i="1"/>
                        <m:t>(</m:t>
                      </m:r>
                      <m:r>
                        <a:rPr lang="es-EC" i="1"/>
                        <m:t>𝑡</m:t>
                      </m:r>
                      <m:r>
                        <a:rPr lang="es-EC" i="1"/>
                        <m:t>)=</m:t>
                      </m:r>
                      <m:sSub>
                        <m:sSubPr>
                          <m:ctrlPr>
                            <a:rPr lang="en-US" i="1"/>
                          </m:ctrlPr>
                        </m:sSubPr>
                        <m:e>
                          <m:r>
                            <a:rPr lang="es-EC" i="1"/>
                            <m:t>𝜔</m:t>
                          </m:r>
                        </m:e>
                        <m:sub>
                          <m:r>
                            <a:rPr lang="es-EC" i="1"/>
                            <m:t>𝑚</m:t>
                          </m:r>
                        </m:sub>
                      </m:sSub>
                      <m:r>
                        <a:rPr lang="es-EC" i="1"/>
                        <m:t>(</m:t>
                      </m:r>
                      <m:r>
                        <a:rPr lang="es-EC" i="1"/>
                        <m:t>𝑡</m:t>
                      </m:r>
                      <m:r>
                        <a:rPr lang="es-EC" i="1"/>
                        <m:t>)−</m:t>
                      </m:r>
                      <m:sSub>
                        <m:sSubPr>
                          <m:ctrlPr>
                            <a:rPr lang="en-US" i="1"/>
                          </m:ctrlPr>
                        </m:sSubPr>
                        <m:e>
                          <m:acc>
                            <m:accPr>
                              <m:chr m:val="̂"/>
                              <m:ctrlPr>
                                <a:rPr lang="en-US" i="1"/>
                              </m:ctrlPr>
                            </m:accPr>
                            <m:e>
                              <m:r>
                                <a:rPr lang="es-EC" i="1"/>
                                <m:t>𝑏</m:t>
                              </m:r>
                            </m:e>
                          </m:acc>
                        </m:e>
                        <m:sub>
                          <m:r>
                            <a:rPr lang="es-EC" i="1"/>
                            <m:t>𝜔</m:t>
                          </m:r>
                        </m:sub>
                      </m:sSub>
                    </m:oMath>
                  </m:oMathPara>
                </a14:m>
                <a:endParaRPr lang="en-US" dirty="0"/>
              </a:p>
            </p:txBody>
          </p:sp>
        </mc:Choice>
        <mc:Fallback>
          <p:sp>
            <p:nvSpPr>
              <p:cNvPr id="29" name="28 Rectángulo"/>
              <p:cNvSpPr>
                <a:spLocks noRot="1" noChangeAspect="1" noMove="1" noResize="1" noEditPoints="1" noAdjustHandles="1" noChangeArrowheads="1" noChangeShapeType="1" noTextEdit="1"/>
              </p:cNvSpPr>
              <p:nvPr/>
            </p:nvSpPr>
            <p:spPr>
              <a:xfrm>
                <a:off x="1904334" y="6103659"/>
                <a:ext cx="2122568" cy="384144"/>
              </a:xfrm>
              <a:prstGeom prst="rect">
                <a:avLst/>
              </a:prstGeom>
              <a:blipFill rotWithShape="1">
                <a:blip r:embed="rId9"/>
                <a:stretch>
                  <a:fillRect t="-1587" r="-4011" b="-12698"/>
                </a:stretch>
              </a:blipFill>
            </p:spPr>
            <p:txBody>
              <a:bodyPr/>
              <a:lstStyle/>
              <a:p>
                <a:r>
                  <a:rPr lang="en-US">
                    <a:noFill/>
                  </a:rPr>
                  <a:t> </a:t>
                </a:r>
              </a:p>
            </p:txBody>
          </p:sp>
        </mc:Fallback>
      </mc:AlternateContent>
      <p:sp>
        <p:nvSpPr>
          <p:cNvPr id="30" name="CuadroTexto 20"/>
          <p:cNvSpPr txBox="1"/>
          <p:nvPr/>
        </p:nvSpPr>
        <p:spPr>
          <a:xfrm>
            <a:off x="1814200" y="1683362"/>
            <a:ext cx="2807936" cy="338554"/>
          </a:xfrm>
          <a:prstGeom prst="rect">
            <a:avLst/>
          </a:prstGeom>
          <a:noFill/>
          <a:ln w="38100">
            <a:solidFill>
              <a:schemeClr val="bg2">
                <a:lumMod val="25000"/>
              </a:schemeClr>
            </a:solidFill>
          </a:ln>
        </p:spPr>
        <p:txBody>
          <a:bodyPr wrap="square" rtlCol="0">
            <a:spAutoFit/>
          </a:bodyPr>
          <a:lstStyle/>
          <a:p>
            <a:pPr algn="ctr"/>
            <a:r>
              <a:rPr lang="es-EC" sz="1600" dirty="0" smtClean="0"/>
              <a:t>Algoritmo</a:t>
            </a:r>
            <a:endParaRPr lang="es-EC" sz="1600" dirty="0"/>
          </a:p>
        </p:txBody>
      </p:sp>
    </p:spTree>
    <p:extLst>
      <p:ext uri="{BB962C8B-B14F-4D97-AF65-F5344CB8AC3E}">
        <p14:creationId xmlns:p14="http://schemas.microsoft.com/office/powerpoint/2010/main" val="248003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2" grpId="0" animBg="1"/>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9570575" cy="480053"/>
          </a:xfrm>
          <a:prstGeom prst="rect">
            <a:avLst/>
          </a:prstGeom>
          <a:solidFill>
            <a:schemeClr val="accent1">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Odometría Visual Inercial</a:t>
            </a:r>
            <a:endParaRPr lang="es-EC" sz="3200" b="1" dirty="0">
              <a:solidFill>
                <a:schemeClr val="bg1"/>
              </a:solidFill>
              <a:latin typeface="Calibri" panose="020F0502020204030204" pitchFamily="34" charset="0"/>
            </a:endParaRP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22</a:t>
            </a:fld>
            <a:endParaRPr lang="es-ES" sz="1600">
              <a:solidFill>
                <a:srgbClr val="888888"/>
              </a:solidFill>
            </a:endParaRPr>
          </a:p>
        </p:txBody>
      </p:sp>
      <p:sp>
        <p:nvSpPr>
          <p:cNvPr id="28" name="18 Rectángulo"/>
          <p:cNvSpPr/>
          <p:nvPr/>
        </p:nvSpPr>
        <p:spPr bwMode="auto">
          <a:xfrm>
            <a:off x="3283991" y="831872"/>
            <a:ext cx="4936142" cy="572496"/>
          </a:xfrm>
          <a:prstGeom prst="rect">
            <a:avLst/>
          </a:prstGeom>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0959" tIns="60959" rIns="60959" bIns="60959" numCol="1" rtlCol="0" anchor="ctr" anchorCtr="0" compatLnSpc="1"/>
          <a:lstStyle/>
          <a:p>
            <a:pPr lvl="0" algn="ctr"/>
            <a:r>
              <a:rPr lang="es-EC" sz="2000" b="1" dirty="0" smtClean="0"/>
              <a:t>Etapa de aumentaci</a:t>
            </a:r>
            <a:r>
              <a:rPr lang="es-EC" sz="2000" b="1" dirty="0"/>
              <a:t>ó</a:t>
            </a:r>
            <a:r>
              <a:rPr lang="es-EC" sz="2000" b="1" dirty="0" smtClean="0"/>
              <a:t>n</a:t>
            </a:r>
            <a:r>
              <a:rPr lang="es-EC" sz="2000" b="1" dirty="0" smtClean="0"/>
              <a:t> del estado</a:t>
            </a:r>
            <a:endParaRPr lang="es-EC" sz="2000" b="1" dirty="0"/>
          </a:p>
        </p:txBody>
      </p:sp>
      <mc:AlternateContent xmlns:mc="http://schemas.openxmlformats.org/markup-compatibility/2006">
        <mc:Choice xmlns:a14="http://schemas.microsoft.com/office/drawing/2010/main" Requires="a14">
          <p:graphicFrame>
            <p:nvGraphicFramePr>
              <p:cNvPr id="5" name="4 Tabla"/>
              <p:cNvGraphicFramePr>
                <a:graphicFrameLocks noGrp="1"/>
              </p:cNvGraphicFramePr>
              <p:nvPr>
                <p:extLst>
                  <p:ext uri="{D42A27DB-BD31-4B8C-83A1-F6EECF244321}">
                    <p14:modId xmlns:p14="http://schemas.microsoft.com/office/powerpoint/2010/main" val="2309013593"/>
                  </p:ext>
                </p:extLst>
              </p:nvPr>
            </p:nvGraphicFramePr>
            <p:xfrm>
              <a:off x="1511964" y="2446689"/>
              <a:ext cx="3680643" cy="3342894"/>
            </p:xfrm>
            <a:graphic>
              <a:graphicData uri="http://schemas.openxmlformats.org/drawingml/2006/table">
                <a:tbl>
                  <a:tblPr firstRow="1" firstCol="1" bandRow="1"/>
                  <a:tblGrid>
                    <a:gridCol w="162560"/>
                    <a:gridCol w="163169"/>
                    <a:gridCol w="3354914"/>
                  </a:tblGrid>
                  <a:tr h="71755">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L="0" marR="0" algn="just">
                            <a:lnSpc>
                              <a:spcPct val="200000"/>
                            </a:lnSpc>
                            <a:spcBef>
                              <a:spcPts val="0"/>
                            </a:spcBef>
                            <a:spcAft>
                              <a:spcPts val="0"/>
                            </a:spcAft>
                          </a:pPr>
                          <a:r>
                            <a:rPr lang="es-EC" sz="1200" b="1">
                              <a:effectLst/>
                              <a:latin typeface="Times New Roman"/>
                              <a:ea typeface="Calibri"/>
                              <a:cs typeface="Times New Roman"/>
                            </a:rPr>
                            <a:t>Algoritmo 3. </a:t>
                          </a:r>
                          <a:r>
                            <a:rPr lang="es-EC" sz="1200">
                              <a:effectLst/>
                              <a:latin typeface="Times New Roman"/>
                              <a:ea typeface="Calibri"/>
                              <a:cs typeface="Times New Roman"/>
                            </a:rPr>
                            <a:t>Etapa de aumentación del estado</a:t>
                          </a:r>
                          <a:endParaRPr lang="en-US" sz="1200">
                            <a:effectLst/>
                            <a:latin typeface="Times New Roman"/>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r>
                  <a:tr h="0">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gridSpan="2">
                      <a:txBody>
                        <a:bodyPr/>
                        <a:lstStyle/>
                        <a:p>
                          <a:pPr marL="0" marR="0" algn="just">
                            <a:lnSpc>
                              <a:spcPct val="200000"/>
                            </a:lnSpc>
                            <a:spcBef>
                              <a:spcPts val="0"/>
                            </a:spcBef>
                            <a:spcAft>
                              <a:spcPts val="0"/>
                            </a:spcAft>
                          </a:pPr>
                          <a14:m>
                            <m:oMath xmlns:m="http://schemas.openxmlformats.org/officeDocument/2006/math">
                              <m:r>
                                <a:rPr lang="es-EC" sz="1200" b="1" i="1">
                                  <a:effectLst/>
                                  <a:latin typeface="Cambria Math"/>
                                  <a:ea typeface="Calibri"/>
                                  <a:cs typeface="Times New Roman"/>
                                </a:rPr>
                                <m:t>𝒇𝒖𝒏𝒄𝒕𝒊𝒐𝒏</m:t>
                              </m:r>
                              <m:r>
                                <a:rPr lang="es-EC" sz="1200" b="1" i="1">
                                  <a:effectLst/>
                                  <a:latin typeface="Cambria Math"/>
                                  <a:ea typeface="Calibri"/>
                                  <a:cs typeface="Times New Roman"/>
                                </a:rPr>
                                <m:t> </m:t>
                              </m:r>
                            </m:oMath>
                          </a14:m>
                          <a:r>
                            <a:rPr lang="es-EC" sz="1200" b="1">
                              <a:effectLst/>
                              <a:latin typeface="Times New Roman"/>
                              <a:ea typeface="Times New Roman"/>
                              <a:cs typeface="Times New Roman"/>
                            </a:rPr>
                            <a:t> </a:t>
                          </a:r>
                          <a:r>
                            <a:rPr lang="es-EC" sz="1200">
                              <a:effectLst/>
                              <a:latin typeface="Times New Roman"/>
                              <a:ea typeface="Times New Roman"/>
                              <a:cs typeface="Times New Roman"/>
                            </a:rPr>
                            <a:t>AUMENTAR_ESTADO</a:t>
                          </a:r>
                          <a:endParaRPr lang="en-US" sz="1200">
                            <a:effectLst/>
                            <a:latin typeface="Times New Roman"/>
                            <a:ea typeface="Calibri"/>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r>
                  <a:tr h="0">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pPr marL="0" marR="0" algn="just">
                            <a:lnSpc>
                              <a:spcPct val="200000"/>
                            </a:lnSpc>
                            <a:spcBef>
                              <a:spcPts val="0"/>
                            </a:spcBef>
                            <a:spcAft>
                              <a:spcPts val="0"/>
                            </a:spcAft>
                          </a:pPr>
                          <a:r>
                            <a:rPr lang="es-EC" sz="1200">
                              <a:effectLst/>
                              <a:latin typeface="Times New Roman"/>
                              <a:ea typeface="Calibri"/>
                              <a:cs typeface="Times New Roman"/>
                            </a:rPr>
                            <a:t>Calcular la pose de la cámara </a:t>
                          </a:r>
                          <a14:m>
                            <m:oMath xmlns:m="http://schemas.openxmlformats.org/officeDocument/2006/math">
                              <m:sPre>
                                <m:sPrePr>
                                  <m:ctrlPr>
                                    <a:rPr lang="en-US" sz="1200" i="1">
                                      <a:effectLst/>
                                      <a:latin typeface="Cambria Math"/>
                                      <a:ea typeface="Calibri"/>
                                      <a:cs typeface="Times New Roman"/>
                                    </a:rPr>
                                  </m:ctrlPr>
                                </m:sPrePr>
                                <m:sub/>
                                <m:sup>
                                  <m:r>
                                    <a:rPr lang="es-EC" sz="1200" i="1">
                                      <a:effectLst/>
                                      <a:latin typeface="Cambria Math"/>
                                      <a:ea typeface="Calibri"/>
                                      <a:cs typeface="Times New Roman"/>
                                    </a:rPr>
                                    <m:t>𝐺</m:t>
                                  </m:r>
                                </m:sup>
                                <m:e>
                                  <m:sSub>
                                    <m:sSubPr>
                                      <m:ctrlPr>
                                        <a:rPr lang="en-US" sz="1200" i="1">
                                          <a:effectLst/>
                                          <a:latin typeface="Cambria Math"/>
                                          <a:ea typeface="Calibri"/>
                                          <a:cs typeface="Times New Roman"/>
                                        </a:rPr>
                                      </m:ctrlPr>
                                    </m:sSubPr>
                                    <m:e>
                                      <m:acc>
                                        <m:accPr>
                                          <m:chr m:val="̂"/>
                                          <m:ctrlPr>
                                            <a:rPr lang="en-US" sz="1200" i="1">
                                              <a:effectLst/>
                                              <a:latin typeface="Cambria Math"/>
                                              <a:ea typeface="Calibri"/>
                                              <a:cs typeface="Times New Roman"/>
                                            </a:rPr>
                                          </m:ctrlPr>
                                        </m:accPr>
                                        <m:e>
                                          <m:r>
                                            <a:rPr lang="es-EC" sz="1200" i="1">
                                              <a:effectLst/>
                                              <a:latin typeface="Cambria Math"/>
                                              <a:ea typeface="Calibri"/>
                                              <a:cs typeface="Times New Roman"/>
                                            </a:rPr>
                                            <m:t>𝑝</m:t>
                                          </m:r>
                                        </m:e>
                                      </m:acc>
                                    </m:e>
                                    <m:sub>
                                      <m:sSub>
                                        <m:sSubPr>
                                          <m:ctrlPr>
                                            <a:rPr lang="en-US" sz="1200" i="1">
                                              <a:effectLst/>
                                              <a:latin typeface="Cambria Math"/>
                                              <a:ea typeface="Calibri"/>
                                              <a:cs typeface="Times New Roman"/>
                                            </a:rPr>
                                          </m:ctrlPr>
                                        </m:sSubPr>
                                        <m:e>
                                          <m:r>
                                            <a:rPr lang="es-EC" sz="1200" i="1">
                                              <a:effectLst/>
                                              <a:latin typeface="Cambria Math"/>
                                              <a:ea typeface="Calibri"/>
                                              <a:cs typeface="Times New Roman"/>
                                            </a:rPr>
                                            <m:t>𝐶</m:t>
                                          </m:r>
                                        </m:e>
                                        <m:sub>
                                          <m:r>
                                            <a:rPr lang="es-EC" sz="1200" i="1">
                                              <a:effectLst/>
                                              <a:latin typeface="Cambria Math"/>
                                              <a:ea typeface="Calibri"/>
                                              <a:cs typeface="Times New Roman"/>
                                            </a:rPr>
                                            <m:t>𝑁</m:t>
                                          </m:r>
                                        </m:sub>
                                      </m:sSub>
                                    </m:sub>
                                  </m:sSub>
                                </m:e>
                              </m:sPre>
                            </m:oMath>
                          </a14:m>
                          <a:r>
                            <a:rPr lang="es-EC" sz="1200">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r>
                  <a:tr h="0">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pPr marL="0" marR="0" algn="just">
                            <a:lnSpc>
                              <a:spcPct val="200000"/>
                            </a:lnSpc>
                            <a:spcBef>
                              <a:spcPts val="0"/>
                            </a:spcBef>
                            <a:spcAft>
                              <a:spcPts val="0"/>
                            </a:spcAft>
                          </a:pPr>
                          <a14:m>
                            <m:oMath xmlns:m="http://schemas.openxmlformats.org/officeDocument/2006/math">
                              <m:r>
                                <a:rPr lang="es-EC" sz="1200" b="1" i="1">
                                  <a:effectLst/>
                                  <a:latin typeface="Cambria Math"/>
                                  <a:ea typeface="Calibri"/>
                                  <a:cs typeface="Times New Roman"/>
                                </a:rPr>
                                <m:t>𝒊𝒇</m:t>
                              </m:r>
                              <m:r>
                                <a:rPr lang="es-EC" sz="1200" b="1" i="1">
                                  <a:effectLst/>
                                  <a:latin typeface="Cambria Math"/>
                                  <a:ea typeface="Calibri"/>
                                  <a:cs typeface="Times New Roman"/>
                                </a:rPr>
                                <m:t> </m:t>
                              </m:r>
                            </m:oMath>
                          </a14:m>
                          <a:r>
                            <a:rPr lang="es-EC" sz="1200">
                              <a:effectLst/>
                              <a:latin typeface="Times New Roman"/>
                              <a:ea typeface="Times New Roman"/>
                              <a:cs typeface="Times New Roman"/>
                            </a:rPr>
                            <a:t>Ventana de poses llena</a:t>
                          </a:r>
                          <a:r>
                            <a:rPr lang="es-EC" sz="1200" b="1">
                              <a:effectLst/>
                              <a:latin typeface="Times New Roman"/>
                              <a:ea typeface="Times New Roman"/>
                              <a:cs typeface="Times New Roman"/>
                            </a:rPr>
                            <a:t> </a:t>
                          </a:r>
                          <a14:m>
                            <m:oMath xmlns:m="http://schemas.openxmlformats.org/officeDocument/2006/math">
                              <m:r>
                                <a:rPr lang="es-EC" sz="1200" b="1" i="1">
                                  <a:effectLst/>
                                  <a:latin typeface="Cambria Math"/>
                                  <a:ea typeface="Times New Roman"/>
                                  <a:cs typeface="Times New Roman"/>
                                </a:rPr>
                                <m:t>𝒕𝒉𝒆𝒏</m:t>
                              </m:r>
                            </m:oMath>
                          </a14:m>
                          <a:endParaRPr lang="en-US" sz="1200">
                            <a:effectLst/>
                            <a:latin typeface="Times New Roman"/>
                            <a:ea typeface="Calibri"/>
                            <a:cs typeface="Times New Roman"/>
                          </a:endParaRPr>
                        </a:p>
                      </a:txBody>
                      <a:tcPr marL="68580" marR="68580" marT="0" marB="0">
                        <a:lnL>
                          <a:noFill/>
                        </a:lnL>
                        <a:lnR>
                          <a:noFill/>
                        </a:lnR>
                        <a:lnT>
                          <a:noFill/>
                        </a:lnT>
                        <a:lnB>
                          <a:noFill/>
                        </a:lnB>
                      </a:tcPr>
                    </a:tc>
                  </a:tr>
                  <a:tr h="0">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pPr marL="449580" marR="0" algn="just">
                            <a:lnSpc>
                              <a:spcPct val="200000"/>
                            </a:lnSpc>
                            <a:spcBef>
                              <a:spcPts val="0"/>
                            </a:spcBef>
                            <a:spcAft>
                              <a:spcPts val="0"/>
                            </a:spcAft>
                          </a:pPr>
                          <a:r>
                            <a:rPr lang="es-EC" sz="1200">
                              <a:effectLst/>
                              <a:latin typeface="Times New Roman"/>
                              <a:ea typeface="Calibri"/>
                              <a:cs typeface="Times New Roman"/>
                            </a:rPr>
                            <a:t>Quitar pose más antigua</a:t>
                          </a:r>
                          <a:endParaRPr lang="en-US" sz="1200">
                            <a:effectLst/>
                            <a:latin typeface="Times New Roman"/>
                            <a:ea typeface="Calibri"/>
                            <a:cs typeface="Times New Roman"/>
                          </a:endParaRPr>
                        </a:p>
                      </a:txBody>
                      <a:tcPr marL="68580" marR="68580" marT="0" marB="0">
                        <a:lnL>
                          <a:noFill/>
                        </a:lnL>
                        <a:lnR>
                          <a:noFill/>
                        </a:lnR>
                        <a:lnT>
                          <a:noFill/>
                        </a:lnT>
                        <a:lnB>
                          <a:noFill/>
                        </a:lnB>
                      </a:tcPr>
                    </a:tc>
                  </a:tr>
                  <a:tr h="0">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pPr marL="0" marR="0" algn="just">
                            <a:lnSpc>
                              <a:spcPct val="200000"/>
                            </a:lnSpc>
                            <a:spcBef>
                              <a:spcPts val="0"/>
                            </a:spcBef>
                            <a:spcAft>
                              <a:spcPts val="0"/>
                            </a:spcAft>
                          </a:pPr>
                          <a14:m>
                            <m:oMathPara xmlns:m="http://schemas.openxmlformats.org/officeDocument/2006/math">
                              <m:oMathParaPr>
                                <m:jc m:val="left"/>
                              </m:oMathParaPr>
                              <m:oMath xmlns:m="http://schemas.openxmlformats.org/officeDocument/2006/math">
                                <m:r>
                                  <a:rPr lang="es-EC" sz="1200" b="1" i="1">
                                    <a:effectLst/>
                                    <a:latin typeface="Cambria Math"/>
                                    <a:ea typeface="Calibri"/>
                                    <a:cs typeface="Times New Roman"/>
                                  </a:rPr>
                                  <m:t>𝒆𝒏𝒅</m:t>
                                </m:r>
                                <m:r>
                                  <a:rPr lang="es-EC" sz="1200" b="1" i="1">
                                    <a:effectLst/>
                                    <a:latin typeface="Cambria Math"/>
                                    <a:ea typeface="Times New Roman"/>
                                    <a:cs typeface="Times New Roman"/>
                                  </a:rPr>
                                  <m:t> </m:t>
                                </m:r>
                                <m:r>
                                  <a:rPr lang="es-EC" sz="1200" b="1" i="1">
                                    <a:effectLst/>
                                    <a:latin typeface="Cambria Math"/>
                                    <a:ea typeface="Times New Roman"/>
                                    <a:cs typeface="Times New Roman"/>
                                  </a:rPr>
                                  <m:t>𝒊𝒇</m:t>
                                </m:r>
                              </m:oMath>
                            </m:oMathPara>
                          </a14:m>
                          <a:endParaRPr lang="en-US" sz="1200" dirty="0">
                            <a:effectLst/>
                            <a:latin typeface="Times New Roman"/>
                            <a:ea typeface="Calibri"/>
                            <a:cs typeface="Times New Roman"/>
                          </a:endParaRPr>
                        </a:p>
                      </a:txBody>
                      <a:tcPr marL="68580" marR="68580" marT="0" marB="0">
                        <a:lnL>
                          <a:noFill/>
                        </a:lnL>
                        <a:lnR>
                          <a:noFill/>
                        </a:lnR>
                        <a:lnT>
                          <a:noFill/>
                        </a:lnT>
                        <a:lnB>
                          <a:noFill/>
                        </a:lnB>
                      </a:tcPr>
                    </a:tc>
                  </a:tr>
                  <a:tr h="0">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pPr marL="0" marR="0" algn="just">
                            <a:lnSpc>
                              <a:spcPct val="200000"/>
                            </a:lnSpc>
                            <a:spcBef>
                              <a:spcPts val="0"/>
                            </a:spcBef>
                            <a:spcAft>
                              <a:spcPts val="0"/>
                            </a:spcAft>
                          </a:pPr>
                          <a:r>
                            <a:rPr lang="es-EC" sz="1200">
                              <a:effectLst/>
                              <a:latin typeface="Times New Roman"/>
                              <a:ea typeface="Calibri"/>
                              <a:cs typeface="Times New Roman"/>
                            </a:rPr>
                            <a:t>Añadir la pose al estado </a:t>
                          </a:r>
                          <a14:m>
                            <m:oMath xmlns:m="http://schemas.openxmlformats.org/officeDocument/2006/math">
                              <m:sSub>
                                <m:sSubPr>
                                  <m:ctrlPr>
                                    <a:rPr lang="en-US" sz="1200" i="1">
                                      <a:effectLst/>
                                      <a:latin typeface="Cambria Math"/>
                                      <a:ea typeface="Calibri"/>
                                      <a:cs typeface="Times New Roman"/>
                                    </a:rPr>
                                  </m:ctrlPr>
                                </m:sSubPr>
                                <m:e>
                                  <m:acc>
                                    <m:accPr>
                                      <m:chr m:val="̂"/>
                                      <m:ctrlPr>
                                        <a:rPr lang="en-US" sz="1200" i="1">
                                          <a:effectLst/>
                                          <a:latin typeface="Cambria Math"/>
                                          <a:ea typeface="Calibri"/>
                                          <a:cs typeface="Times New Roman"/>
                                        </a:rPr>
                                      </m:ctrlPr>
                                    </m:accPr>
                                    <m:e>
                                      <m:r>
                                        <a:rPr lang="es-EC" sz="1200" i="1">
                                          <a:effectLst/>
                                          <a:latin typeface="Cambria Math"/>
                                          <a:ea typeface="Calibri"/>
                                          <a:cs typeface="Times New Roman"/>
                                        </a:rPr>
                                        <m:t>𝑥</m:t>
                                      </m:r>
                                    </m:e>
                                  </m:acc>
                                </m:e>
                                <m:sub>
                                  <m:r>
                                    <a:rPr lang="es-EC" sz="1200" i="1">
                                      <a:effectLst/>
                                      <a:latin typeface="Cambria Math"/>
                                      <a:ea typeface="Calibri"/>
                                      <a:cs typeface="Times New Roman"/>
                                    </a:rPr>
                                    <m:t>𝑘</m:t>
                                  </m:r>
                                </m:sub>
                              </m:sSub>
                            </m:oMath>
                          </a14:m>
                          <a:endParaRPr lang="en-US" sz="1200">
                            <a:effectLst/>
                            <a:latin typeface="Times New Roman"/>
                            <a:ea typeface="Calibri"/>
                            <a:cs typeface="Times New Roman"/>
                          </a:endParaRPr>
                        </a:p>
                      </a:txBody>
                      <a:tcPr marL="68580" marR="68580" marT="0" marB="0">
                        <a:lnL>
                          <a:noFill/>
                        </a:lnL>
                        <a:lnR>
                          <a:noFill/>
                        </a:lnR>
                        <a:lnT>
                          <a:noFill/>
                        </a:lnT>
                        <a:lnB>
                          <a:noFill/>
                        </a:lnB>
                      </a:tcPr>
                    </a:tc>
                  </a:tr>
                  <a:tr h="0">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pPr marL="0" marR="0" algn="just">
                            <a:lnSpc>
                              <a:spcPct val="200000"/>
                            </a:lnSpc>
                            <a:spcBef>
                              <a:spcPts val="0"/>
                            </a:spcBef>
                            <a:spcAft>
                              <a:spcPts val="0"/>
                            </a:spcAft>
                          </a:pPr>
                          <a:r>
                            <a:rPr lang="es-EC" sz="1200">
                              <a:effectLst/>
                              <a:latin typeface="Times New Roman"/>
                              <a:ea typeface="Times New Roman"/>
                              <a:cs typeface="Times New Roman"/>
                            </a:rPr>
                            <a:t>Aumentar la covarianza de estado </a:t>
                          </a:r>
                          <a14:m>
                            <m:oMath xmlns:m="http://schemas.openxmlformats.org/officeDocument/2006/math">
                              <m:sSub>
                                <m:sSubPr>
                                  <m:ctrlPr>
                                    <a:rPr lang="en-US" sz="1200" i="1">
                                      <a:effectLst/>
                                      <a:latin typeface="Cambria Math"/>
                                      <a:ea typeface="Calibri"/>
                                      <a:cs typeface="Times New Roman"/>
                                    </a:rPr>
                                  </m:ctrlPr>
                                </m:sSubPr>
                                <m:e>
                                  <m:acc>
                                    <m:accPr>
                                      <m:chr m:val="̂"/>
                                      <m:ctrlPr>
                                        <a:rPr lang="en-US" sz="1200" i="1">
                                          <a:effectLst/>
                                          <a:latin typeface="Cambria Math"/>
                                          <a:ea typeface="Calibri"/>
                                          <a:cs typeface="Times New Roman"/>
                                        </a:rPr>
                                      </m:ctrlPr>
                                    </m:accPr>
                                    <m:e>
                                      <m:r>
                                        <m:rPr>
                                          <m:sty m:val="p"/>
                                        </m:rPr>
                                        <a:rPr lang="es-EC" sz="1200">
                                          <a:effectLst/>
                                          <a:latin typeface="Cambria Math"/>
                                          <a:ea typeface="Calibri"/>
                                          <a:cs typeface="Times New Roman"/>
                                        </a:rPr>
                                        <m:t>P</m:t>
                                      </m:r>
                                    </m:e>
                                  </m:acc>
                                </m:e>
                                <m:sub>
                                  <m:r>
                                    <a:rPr lang="es-EC" sz="1200" i="1">
                                      <a:effectLst/>
                                      <a:latin typeface="Cambria Math"/>
                                      <a:ea typeface="Calibri"/>
                                      <a:cs typeface="Times New Roman"/>
                                    </a:rPr>
                                    <m:t>𝑘</m:t>
                                  </m:r>
                                </m:sub>
                              </m:sSub>
                            </m:oMath>
                          </a14:m>
                          <a:endParaRPr lang="en-US" sz="1200">
                            <a:effectLst/>
                            <a:latin typeface="Times New Roman"/>
                            <a:ea typeface="Calibri"/>
                            <a:cs typeface="Times New Roman"/>
                          </a:endParaRPr>
                        </a:p>
                      </a:txBody>
                      <a:tcPr marL="68580" marR="68580" marT="0" marB="0">
                        <a:lnL>
                          <a:noFill/>
                        </a:lnL>
                        <a:lnR>
                          <a:noFill/>
                        </a:lnR>
                        <a:lnT>
                          <a:noFill/>
                        </a:lnT>
                        <a:lnB>
                          <a:noFill/>
                        </a:lnB>
                      </a:tcPr>
                    </a:tc>
                  </a:tr>
                  <a:tr h="0">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gridSpan="2">
                      <a:txBody>
                        <a:bodyPr/>
                        <a:lstStyle/>
                        <a:p>
                          <a:pPr marL="0" marR="0" algn="just">
                            <a:lnSpc>
                              <a:spcPct val="200000"/>
                            </a:lnSpc>
                            <a:spcBef>
                              <a:spcPts val="0"/>
                            </a:spcBef>
                            <a:spcAft>
                              <a:spcPts val="0"/>
                            </a:spcAft>
                          </a:pPr>
                          <a14:m>
                            <m:oMathPara xmlns:m="http://schemas.openxmlformats.org/officeDocument/2006/math">
                              <m:oMathParaPr>
                                <m:jc m:val="left"/>
                              </m:oMathParaPr>
                              <m:oMath xmlns:m="http://schemas.openxmlformats.org/officeDocument/2006/math">
                                <m:r>
                                  <a:rPr lang="es-EC" sz="1200" b="1" i="1">
                                    <a:effectLst/>
                                    <a:latin typeface="Cambria Math"/>
                                    <a:ea typeface="Calibri"/>
                                    <a:cs typeface="Times New Roman"/>
                                  </a:rPr>
                                  <m:t>      </m:t>
                                </m:r>
                                <m:r>
                                  <a:rPr lang="es-EC" sz="1200" b="1" i="1">
                                    <a:effectLst/>
                                    <a:latin typeface="Cambria Math"/>
                                    <a:ea typeface="Calibri"/>
                                    <a:cs typeface="Times New Roman"/>
                                  </a:rPr>
                                  <m:t>𝒆𝒏𝒅</m:t>
                                </m:r>
                              </m:oMath>
                            </m:oMathPara>
                          </a14:m>
                          <a:endParaRPr lang="en-US" sz="1200" dirty="0">
                            <a:effectLst/>
                            <a:latin typeface="Times New Roman"/>
                            <a:ea typeface="Calibri"/>
                            <a:cs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mc:Choice>
        <mc:Fallback>
          <p:graphicFrame>
            <p:nvGraphicFramePr>
              <p:cNvPr id="5" name="4 Tabla"/>
              <p:cNvGraphicFramePr>
                <a:graphicFrameLocks noGrp="1"/>
              </p:cNvGraphicFramePr>
              <p:nvPr>
                <p:extLst>
                  <p:ext uri="{D42A27DB-BD31-4B8C-83A1-F6EECF244321}">
                    <p14:modId xmlns:p14="http://schemas.microsoft.com/office/powerpoint/2010/main" val="2309013593"/>
                  </p:ext>
                </p:extLst>
              </p:nvPr>
            </p:nvGraphicFramePr>
            <p:xfrm>
              <a:off x="1511964" y="2446689"/>
              <a:ext cx="3680643" cy="3342894"/>
            </p:xfrm>
            <a:graphic>
              <a:graphicData uri="http://schemas.openxmlformats.org/drawingml/2006/table">
                <a:tbl>
                  <a:tblPr firstRow="1" firstCol="1" bandRow="1"/>
                  <a:tblGrid>
                    <a:gridCol w="162560"/>
                    <a:gridCol w="163169"/>
                    <a:gridCol w="3354914"/>
                  </a:tblGrid>
                  <a:tr h="365760">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L="0" marR="0" algn="just">
                            <a:lnSpc>
                              <a:spcPct val="200000"/>
                            </a:lnSpc>
                            <a:spcBef>
                              <a:spcPts val="0"/>
                            </a:spcBef>
                            <a:spcAft>
                              <a:spcPts val="0"/>
                            </a:spcAft>
                          </a:pPr>
                          <a:r>
                            <a:rPr lang="es-EC" sz="1200" b="1">
                              <a:effectLst/>
                              <a:latin typeface="Times New Roman"/>
                              <a:ea typeface="Calibri"/>
                              <a:cs typeface="Times New Roman"/>
                            </a:rPr>
                            <a:t>Algoritmo 3. </a:t>
                          </a:r>
                          <a:r>
                            <a:rPr lang="es-EC" sz="1200">
                              <a:effectLst/>
                              <a:latin typeface="Times New Roman"/>
                              <a:ea typeface="Calibri"/>
                              <a:cs typeface="Times New Roman"/>
                            </a:rPr>
                            <a:t>Etapa de aumentación del estado</a:t>
                          </a:r>
                          <a:endParaRPr lang="en-US" sz="1200">
                            <a:effectLst/>
                            <a:latin typeface="Times New Roman"/>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r>
                  <a:tr h="365760">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gridSpan="2">
                      <a:txBody>
                        <a:bodyPr/>
                        <a:lstStyle/>
                        <a:p>
                          <a:endParaRPr lang="en-US"/>
                        </a:p>
                      </a:txBody>
                      <a:tcPr marL="68580" marR="68580" marT="0" marB="0">
                        <a:lnL>
                          <a:noFill/>
                        </a:lnL>
                        <a:lnR>
                          <a:noFill/>
                        </a:lnR>
                        <a:lnT w="19050" cap="flat" cmpd="sng" algn="ctr">
                          <a:solidFill>
                            <a:srgbClr val="000000"/>
                          </a:solidFill>
                          <a:prstDash val="solid"/>
                          <a:round/>
                          <a:headEnd type="none" w="med" len="med"/>
                          <a:tailEnd type="none" w="med" len="med"/>
                        </a:lnT>
                        <a:lnB>
                          <a:noFill/>
                        </a:lnB>
                        <a:blipFill rotWithShape="1">
                          <a:blip r:embed="rId3"/>
                          <a:stretch>
                            <a:fillRect l="-4679" t="-100000" b="-715000"/>
                          </a:stretch>
                        </a:blipFill>
                      </a:tcPr>
                    </a:tc>
                    <a:tc hMerge="1">
                      <a:txBody>
                        <a:bodyPr/>
                        <a:lstStyle/>
                        <a:p>
                          <a:endParaRPr lang="en-US"/>
                        </a:p>
                      </a:txBody>
                      <a:tcPr/>
                    </a:tc>
                  </a:tr>
                  <a:tr h="406908">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endParaRPr lang="en-US"/>
                        </a:p>
                      </a:txBody>
                      <a:tcPr marL="68580" marR="68580" marT="0" marB="0">
                        <a:lnL>
                          <a:noFill/>
                        </a:lnL>
                        <a:lnR>
                          <a:noFill/>
                        </a:lnR>
                        <a:lnT>
                          <a:noFill/>
                        </a:lnT>
                        <a:lnB>
                          <a:noFill/>
                        </a:lnB>
                        <a:blipFill rotWithShape="1">
                          <a:blip r:embed="rId3"/>
                          <a:stretch>
                            <a:fillRect l="-9619" t="-179104" b="-540299"/>
                          </a:stretch>
                        </a:blipFill>
                      </a:tcPr>
                    </a:tc>
                  </a:tr>
                  <a:tr h="365760">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endParaRPr lang="en-US"/>
                        </a:p>
                      </a:txBody>
                      <a:tcPr marL="68580" marR="68580" marT="0" marB="0">
                        <a:lnL>
                          <a:noFill/>
                        </a:lnL>
                        <a:lnR>
                          <a:noFill/>
                        </a:lnR>
                        <a:lnT>
                          <a:noFill/>
                        </a:lnT>
                        <a:lnB>
                          <a:noFill/>
                        </a:lnB>
                        <a:blipFill rotWithShape="1">
                          <a:blip r:embed="rId3"/>
                          <a:stretch>
                            <a:fillRect l="-9619" t="-311667" b="-503333"/>
                          </a:stretch>
                        </a:blipFill>
                      </a:tcPr>
                    </a:tc>
                  </a:tr>
                  <a:tr h="365760">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pPr marL="449580" marR="0" algn="just">
                            <a:lnSpc>
                              <a:spcPct val="200000"/>
                            </a:lnSpc>
                            <a:spcBef>
                              <a:spcPts val="0"/>
                            </a:spcBef>
                            <a:spcAft>
                              <a:spcPts val="0"/>
                            </a:spcAft>
                          </a:pPr>
                          <a:r>
                            <a:rPr lang="es-EC" sz="1200">
                              <a:effectLst/>
                              <a:latin typeface="Times New Roman"/>
                              <a:ea typeface="Calibri"/>
                              <a:cs typeface="Times New Roman"/>
                            </a:rPr>
                            <a:t>Quitar pose más antigua</a:t>
                          </a:r>
                          <a:endParaRPr lang="en-US" sz="1200">
                            <a:effectLst/>
                            <a:latin typeface="Times New Roman"/>
                            <a:ea typeface="Calibri"/>
                            <a:cs typeface="Times New Roman"/>
                          </a:endParaRPr>
                        </a:p>
                      </a:txBody>
                      <a:tcPr marL="68580" marR="68580" marT="0" marB="0">
                        <a:lnL>
                          <a:noFill/>
                        </a:lnL>
                        <a:lnR>
                          <a:noFill/>
                        </a:lnR>
                        <a:lnT>
                          <a:noFill/>
                        </a:lnT>
                        <a:lnB>
                          <a:noFill/>
                        </a:lnB>
                      </a:tcPr>
                    </a:tc>
                  </a:tr>
                  <a:tr h="365760">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endParaRPr lang="en-US"/>
                        </a:p>
                      </a:txBody>
                      <a:tcPr marL="68580" marR="68580" marT="0" marB="0">
                        <a:lnL>
                          <a:noFill/>
                        </a:lnL>
                        <a:lnR>
                          <a:noFill/>
                        </a:lnR>
                        <a:lnT>
                          <a:noFill/>
                        </a:lnT>
                        <a:lnB>
                          <a:noFill/>
                        </a:lnB>
                        <a:blipFill rotWithShape="1">
                          <a:blip r:embed="rId3"/>
                          <a:stretch>
                            <a:fillRect l="-9619" t="-511667" b="-303333"/>
                          </a:stretch>
                        </a:blipFill>
                      </a:tcPr>
                    </a:tc>
                  </a:tr>
                  <a:tr h="365760">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endParaRPr lang="en-US"/>
                        </a:p>
                      </a:txBody>
                      <a:tcPr marL="68580" marR="68580" marT="0" marB="0">
                        <a:lnL>
                          <a:noFill/>
                        </a:lnL>
                        <a:lnR>
                          <a:noFill/>
                        </a:lnR>
                        <a:lnT>
                          <a:noFill/>
                        </a:lnT>
                        <a:lnB>
                          <a:noFill/>
                        </a:lnB>
                        <a:blipFill rotWithShape="1">
                          <a:blip r:embed="rId3"/>
                          <a:stretch>
                            <a:fillRect l="-9619" t="-611667" b="-203333"/>
                          </a:stretch>
                        </a:blipFill>
                      </a:tcPr>
                    </a:tc>
                  </a:tr>
                  <a:tr h="375666">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a:noFill/>
                        </a:lnB>
                      </a:tcPr>
                    </a:tc>
                    <a:tc>
                      <a:txBody>
                        <a:bodyPr/>
                        <a:lstStyle/>
                        <a:p>
                          <a:endParaRPr lang="en-US"/>
                        </a:p>
                      </a:txBody>
                      <a:tcPr marL="68580" marR="68580" marT="0" marB="0">
                        <a:lnL>
                          <a:noFill/>
                        </a:lnL>
                        <a:lnR>
                          <a:noFill/>
                        </a:lnR>
                        <a:lnT>
                          <a:noFill/>
                        </a:lnT>
                        <a:lnB>
                          <a:noFill/>
                        </a:lnB>
                        <a:blipFill rotWithShape="1">
                          <a:blip r:embed="rId3"/>
                          <a:stretch>
                            <a:fillRect l="-9619" t="-688710" b="-96774"/>
                          </a:stretch>
                        </a:blipFill>
                      </a:tcPr>
                    </a:tc>
                  </a:tr>
                  <a:tr h="365760">
                    <a:tc>
                      <a:txBody>
                        <a:bodyPr/>
                        <a:lstStyle/>
                        <a:p>
                          <a:pPr marL="0" marR="0" algn="just">
                            <a:lnSpc>
                              <a:spcPct val="200000"/>
                            </a:lnSpc>
                            <a:spcBef>
                              <a:spcPts val="0"/>
                            </a:spcBef>
                            <a:spcAft>
                              <a:spcPts val="0"/>
                            </a:spcAft>
                          </a:pPr>
                          <a:r>
                            <a:rPr lang="es-EC"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gridSpan="2">
                      <a:txBody>
                        <a:bodyPr/>
                        <a:lstStyle/>
                        <a:p>
                          <a:endParaRPr lang="en-US"/>
                        </a:p>
                      </a:txBody>
                      <a:tcPr marL="68580" marR="68580" marT="0" marB="0">
                        <a:lnL>
                          <a:noFill/>
                        </a:lnL>
                        <a:lnR>
                          <a:noFill/>
                        </a:lnR>
                        <a:lnT>
                          <a:noFill/>
                        </a:lnT>
                        <a:lnB w="19050" cap="flat" cmpd="sng" algn="ctr">
                          <a:solidFill>
                            <a:srgbClr val="000000"/>
                          </a:solidFill>
                          <a:prstDash val="solid"/>
                          <a:round/>
                          <a:headEnd type="none" w="med" len="med"/>
                          <a:tailEnd type="none" w="med" len="med"/>
                        </a:lnB>
                        <a:blipFill rotWithShape="1">
                          <a:blip r:embed="rId3"/>
                          <a:stretch>
                            <a:fillRect l="-4679" t="-815000"/>
                          </a:stretch>
                        </a:blipFill>
                      </a:tcPr>
                    </a:tc>
                    <a:tc hMerge="1">
                      <a:txBody>
                        <a:bodyPr/>
                        <a:lstStyle/>
                        <a:p>
                          <a:endParaRPr lang="en-US"/>
                        </a:p>
                      </a:txBody>
                      <a:tcPr/>
                    </a:tc>
                  </a:tr>
                </a:tbl>
              </a:graphicData>
            </a:graphic>
          </p:graphicFrame>
        </mc:Fallback>
      </mc:AlternateContent>
      <p:sp>
        <p:nvSpPr>
          <p:cNvPr id="26" name="CuadroTexto 20"/>
          <p:cNvSpPr txBox="1"/>
          <p:nvPr/>
        </p:nvSpPr>
        <p:spPr>
          <a:xfrm>
            <a:off x="2040777" y="1929676"/>
            <a:ext cx="2807936" cy="338554"/>
          </a:xfrm>
          <a:prstGeom prst="rect">
            <a:avLst/>
          </a:prstGeom>
          <a:noFill/>
          <a:ln w="38100">
            <a:solidFill>
              <a:schemeClr val="bg2">
                <a:lumMod val="25000"/>
              </a:schemeClr>
            </a:solidFill>
          </a:ln>
        </p:spPr>
        <p:txBody>
          <a:bodyPr wrap="square" rtlCol="0">
            <a:spAutoFit/>
          </a:bodyPr>
          <a:lstStyle/>
          <a:p>
            <a:pPr algn="ctr"/>
            <a:r>
              <a:rPr lang="es-EC" sz="1600" dirty="0" smtClean="0"/>
              <a:t>Algoritmo</a:t>
            </a:r>
            <a:endParaRPr lang="es-EC" sz="1600" dirty="0"/>
          </a:p>
        </p:txBody>
      </p:sp>
      <mc:AlternateContent xmlns:mc="http://schemas.openxmlformats.org/markup-compatibility/2006">
        <mc:Choice xmlns:a14="http://schemas.microsoft.com/office/drawing/2010/main" Requires="a14">
          <p:sp>
            <p:nvSpPr>
              <p:cNvPr id="7" name="6 Rectángulo"/>
              <p:cNvSpPr/>
              <p:nvPr/>
            </p:nvSpPr>
            <p:spPr>
              <a:xfrm>
                <a:off x="7734054" y="1931065"/>
                <a:ext cx="1973938" cy="47384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Pre>
                        <m:sPrePr>
                          <m:ctrlPr>
                            <a:rPr lang="en-US" i="1"/>
                          </m:ctrlPr>
                        </m:sPrePr>
                        <m:sub>
                          <m:r>
                            <a:rPr lang="es-EC" i="1"/>
                            <m:t>𝐺</m:t>
                          </m:r>
                        </m:sub>
                        <m:sup>
                          <m:sSub>
                            <m:sSubPr>
                              <m:ctrlPr>
                                <a:rPr lang="en-US" i="1"/>
                              </m:ctrlPr>
                            </m:sSubPr>
                            <m:e>
                              <m:r>
                                <a:rPr lang="es-EC" i="1"/>
                                <m:t>𝐶</m:t>
                              </m:r>
                            </m:e>
                            <m:sub>
                              <m:r>
                                <a:rPr lang="es-EC" i="1"/>
                                <m:t>𝑁</m:t>
                              </m:r>
                              <m:r>
                                <a:rPr lang="es-EC" i="1"/>
                                <m:t>+1</m:t>
                              </m:r>
                            </m:sub>
                          </m:sSub>
                        </m:sup>
                        <m:e>
                          <m:acc>
                            <m:accPr>
                              <m:chr m:val="̂"/>
                              <m:ctrlPr>
                                <a:rPr lang="en-US" i="1"/>
                              </m:ctrlPr>
                            </m:accPr>
                            <m:e>
                              <m:r>
                                <a:rPr lang="es-EC" i="1"/>
                                <m:t>𝑞</m:t>
                              </m:r>
                            </m:e>
                          </m:acc>
                        </m:e>
                      </m:sPre>
                      <m:r>
                        <a:rPr lang="es-EC" i="1"/>
                        <m:t>=</m:t>
                      </m:r>
                      <m:sPre>
                        <m:sPrePr>
                          <m:ctrlPr>
                            <a:rPr lang="en-US" i="1"/>
                          </m:ctrlPr>
                        </m:sPrePr>
                        <m:sub>
                          <m:r>
                            <a:rPr lang="es-EC" i="1"/>
                            <m:t>𝐼</m:t>
                          </m:r>
                        </m:sub>
                        <m:sup>
                          <m:r>
                            <a:rPr lang="es-EC" i="1"/>
                            <m:t>𝐶</m:t>
                          </m:r>
                        </m:sup>
                        <m:e>
                          <m:r>
                            <a:rPr lang="es-EC" i="1"/>
                            <m:t>𝑞</m:t>
                          </m:r>
                        </m:e>
                      </m:sPre>
                      <m:r>
                        <a:rPr lang="es-EC" i="1"/>
                        <m:t>⊗</m:t>
                      </m:r>
                      <m:sPre>
                        <m:sPrePr>
                          <m:ctrlPr>
                            <a:rPr lang="en-US" i="1"/>
                          </m:ctrlPr>
                        </m:sPrePr>
                        <m:sub>
                          <m:r>
                            <a:rPr lang="es-EC" i="1"/>
                            <m:t>𝐺</m:t>
                          </m:r>
                        </m:sub>
                        <m:sup>
                          <m:r>
                            <a:rPr lang="es-EC" i="1"/>
                            <m:t>𝐼</m:t>
                          </m:r>
                        </m:sup>
                        <m:e>
                          <m:sSub>
                            <m:sSubPr>
                              <m:ctrlPr>
                                <a:rPr lang="en-US" i="1"/>
                              </m:ctrlPr>
                            </m:sSubPr>
                            <m:e>
                              <m:acc>
                                <m:accPr>
                                  <m:chr m:val="̂"/>
                                  <m:ctrlPr>
                                    <a:rPr lang="en-US" i="1"/>
                                  </m:ctrlPr>
                                </m:accPr>
                                <m:e>
                                  <m:r>
                                    <a:rPr lang="es-EC" i="1"/>
                                    <m:t>𝑞</m:t>
                                  </m:r>
                                </m:e>
                              </m:acc>
                            </m:e>
                            <m:sub>
                              <m:r>
                                <a:rPr lang="es-EC" i="1"/>
                                <m:t>𝑘</m:t>
                              </m:r>
                            </m:sub>
                          </m:sSub>
                        </m:e>
                      </m:sPre>
                    </m:oMath>
                  </m:oMathPara>
                </a14:m>
                <a:endParaRPr lang="en-US" dirty="0"/>
              </a:p>
            </p:txBody>
          </p:sp>
        </mc:Choice>
        <mc:Fallback>
          <p:sp>
            <p:nvSpPr>
              <p:cNvPr id="7" name="6 Rectángulo"/>
              <p:cNvSpPr>
                <a:spLocks noRot="1" noChangeAspect="1" noMove="1" noResize="1" noEditPoints="1" noAdjustHandles="1" noChangeArrowheads="1" noChangeShapeType="1" noTextEdit="1"/>
              </p:cNvSpPr>
              <p:nvPr/>
            </p:nvSpPr>
            <p:spPr>
              <a:xfrm>
                <a:off x="7734054" y="1931065"/>
                <a:ext cx="1973938" cy="473848"/>
              </a:xfrm>
              <a:prstGeom prst="rect">
                <a:avLst/>
              </a:prstGeom>
              <a:blipFill rotWithShape="1">
                <a:blip r:embed="rId4"/>
                <a:stretch>
                  <a:fillRect r="-7099" b="-128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7 Rectángulo"/>
              <p:cNvSpPr/>
              <p:nvPr/>
            </p:nvSpPr>
            <p:spPr>
              <a:xfrm>
                <a:off x="7734054" y="2570773"/>
                <a:ext cx="1973938" cy="47384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Pre>
                        <m:sPrePr>
                          <m:ctrlPr>
                            <a:rPr lang="en-US" i="1"/>
                          </m:ctrlPr>
                        </m:sPrePr>
                        <m:sub>
                          <m:r>
                            <a:rPr lang="es-EC" i="1"/>
                            <m:t>𝐺</m:t>
                          </m:r>
                        </m:sub>
                        <m:sup>
                          <m:sSub>
                            <m:sSubPr>
                              <m:ctrlPr>
                                <a:rPr lang="en-US" i="1"/>
                              </m:ctrlPr>
                            </m:sSubPr>
                            <m:e>
                              <m:r>
                                <a:rPr lang="es-EC" i="1"/>
                                <m:t>𝐶</m:t>
                              </m:r>
                            </m:e>
                            <m:sub>
                              <m:r>
                                <a:rPr lang="es-EC" i="1"/>
                                <m:t>𝑁</m:t>
                              </m:r>
                              <m:r>
                                <a:rPr lang="es-EC" i="1"/>
                                <m:t>+1</m:t>
                              </m:r>
                            </m:sub>
                          </m:sSub>
                        </m:sup>
                        <m:e>
                          <m:acc>
                            <m:accPr>
                              <m:chr m:val="̂"/>
                              <m:ctrlPr>
                                <a:rPr lang="en-US" i="1"/>
                              </m:ctrlPr>
                            </m:accPr>
                            <m:e>
                              <m:r>
                                <a:rPr lang="es-EC" i="1"/>
                                <m:t>𝑞</m:t>
                              </m:r>
                            </m:e>
                          </m:acc>
                        </m:e>
                      </m:sPre>
                      <m:r>
                        <a:rPr lang="es-EC" i="1"/>
                        <m:t>=</m:t>
                      </m:r>
                      <m:sPre>
                        <m:sPrePr>
                          <m:ctrlPr>
                            <a:rPr lang="en-US" i="1"/>
                          </m:ctrlPr>
                        </m:sPrePr>
                        <m:sub>
                          <m:r>
                            <a:rPr lang="es-EC" i="1"/>
                            <m:t>𝐼</m:t>
                          </m:r>
                        </m:sub>
                        <m:sup>
                          <m:r>
                            <a:rPr lang="es-EC" i="1"/>
                            <m:t>𝐶</m:t>
                          </m:r>
                        </m:sup>
                        <m:e>
                          <m:r>
                            <a:rPr lang="es-EC" i="1"/>
                            <m:t>𝑞</m:t>
                          </m:r>
                        </m:e>
                      </m:sPre>
                      <m:r>
                        <a:rPr lang="es-EC" i="1"/>
                        <m:t>⊗</m:t>
                      </m:r>
                      <m:sPre>
                        <m:sPrePr>
                          <m:ctrlPr>
                            <a:rPr lang="en-US" i="1"/>
                          </m:ctrlPr>
                        </m:sPrePr>
                        <m:sub>
                          <m:r>
                            <a:rPr lang="es-EC" i="1"/>
                            <m:t>𝐺</m:t>
                          </m:r>
                        </m:sub>
                        <m:sup>
                          <m:r>
                            <a:rPr lang="es-EC" i="1"/>
                            <m:t>𝐼</m:t>
                          </m:r>
                        </m:sup>
                        <m:e>
                          <m:sSub>
                            <m:sSubPr>
                              <m:ctrlPr>
                                <a:rPr lang="en-US" i="1"/>
                              </m:ctrlPr>
                            </m:sSubPr>
                            <m:e>
                              <m:acc>
                                <m:accPr>
                                  <m:chr m:val="̂"/>
                                  <m:ctrlPr>
                                    <a:rPr lang="en-US" i="1"/>
                                  </m:ctrlPr>
                                </m:accPr>
                                <m:e>
                                  <m:r>
                                    <a:rPr lang="es-EC" i="1"/>
                                    <m:t>𝑞</m:t>
                                  </m:r>
                                </m:e>
                              </m:acc>
                            </m:e>
                            <m:sub>
                              <m:r>
                                <a:rPr lang="es-EC" i="1"/>
                                <m:t>𝑘</m:t>
                              </m:r>
                            </m:sub>
                          </m:sSub>
                        </m:e>
                      </m:sPre>
                    </m:oMath>
                  </m:oMathPara>
                </a14:m>
                <a:endParaRPr lang="en-US" dirty="0"/>
              </a:p>
            </p:txBody>
          </p:sp>
        </mc:Choice>
        <mc:Fallback>
          <p:sp>
            <p:nvSpPr>
              <p:cNvPr id="8" name="7 Rectángulo"/>
              <p:cNvSpPr>
                <a:spLocks noRot="1" noChangeAspect="1" noMove="1" noResize="1" noEditPoints="1" noAdjustHandles="1" noChangeArrowheads="1" noChangeShapeType="1" noTextEdit="1"/>
              </p:cNvSpPr>
              <p:nvPr/>
            </p:nvSpPr>
            <p:spPr>
              <a:xfrm>
                <a:off x="7734054" y="2570773"/>
                <a:ext cx="1973938" cy="473848"/>
              </a:xfrm>
              <a:prstGeom prst="rect">
                <a:avLst/>
              </a:prstGeom>
              <a:blipFill rotWithShape="1">
                <a:blip r:embed="rId5"/>
                <a:stretch>
                  <a:fillRect r="-7099" b="-259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8 Rectángulo"/>
              <p:cNvSpPr/>
              <p:nvPr/>
            </p:nvSpPr>
            <p:spPr>
              <a:xfrm>
                <a:off x="7043673" y="3487899"/>
                <a:ext cx="3354700" cy="630237"/>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i="1"/>
                          </m:ctrlPr>
                        </m:sSubPr>
                        <m:e>
                          <m:acc>
                            <m:accPr>
                              <m:chr m:val="̂"/>
                              <m:ctrlPr>
                                <a:rPr lang="en-US" i="1"/>
                              </m:ctrlPr>
                            </m:accPr>
                            <m:e>
                              <m:r>
                                <a:rPr lang="es-EC" i="1"/>
                                <m:t>𝑥</m:t>
                              </m:r>
                            </m:e>
                          </m:acc>
                        </m:e>
                        <m:sub>
                          <m:r>
                            <a:rPr lang="es-EC" i="1"/>
                            <m:t>𝑘</m:t>
                          </m:r>
                        </m:sub>
                      </m:sSub>
                      <m:r>
                        <a:rPr lang="es-EC" i="1"/>
                        <m:t>←</m:t>
                      </m:r>
                      <m:sSup>
                        <m:sSupPr>
                          <m:ctrlPr>
                            <a:rPr lang="en-US" i="1"/>
                          </m:ctrlPr>
                        </m:sSupPr>
                        <m:e>
                          <m:d>
                            <m:dPr>
                              <m:begChr m:val="["/>
                              <m:endChr m:val="]"/>
                              <m:ctrlPr>
                                <a:rPr lang="en-US" i="1"/>
                              </m:ctrlPr>
                            </m:dPr>
                            <m:e>
                              <m:m>
                                <m:mPr>
                                  <m:mcs>
                                    <m:mc>
                                      <m:mcPr>
                                        <m:count m:val="3"/>
                                        <m:mcJc m:val="center"/>
                                      </m:mcPr>
                                    </m:mc>
                                  </m:mcs>
                                  <m:ctrlPr>
                                    <a:rPr lang="en-US" i="1"/>
                                  </m:ctrlPr>
                                </m:mPr>
                                <m:mr>
                                  <m:e>
                                    <m:sSup>
                                      <m:sSupPr>
                                        <m:ctrlPr>
                                          <a:rPr lang="en-US" i="1"/>
                                        </m:ctrlPr>
                                      </m:sSupPr>
                                      <m:e>
                                        <m:sSub>
                                          <m:sSubPr>
                                            <m:ctrlPr>
                                              <a:rPr lang="en-US" i="1"/>
                                            </m:ctrlPr>
                                          </m:sSubPr>
                                          <m:e>
                                            <m:acc>
                                              <m:accPr>
                                                <m:chr m:val="̂"/>
                                                <m:ctrlPr>
                                                  <a:rPr lang="en-US" i="1"/>
                                                </m:ctrlPr>
                                              </m:accPr>
                                              <m:e>
                                                <m:r>
                                                  <a:rPr lang="es-EC" i="1"/>
                                                  <m:t>𝑥</m:t>
                                                </m:r>
                                              </m:e>
                                            </m:acc>
                                          </m:e>
                                          <m:sub>
                                            <m:r>
                                              <a:rPr lang="es-EC" i="1"/>
                                              <m:t>𝑘</m:t>
                                            </m:r>
                                          </m:sub>
                                        </m:sSub>
                                      </m:e>
                                      <m:sup>
                                        <m:r>
                                          <a:rPr lang="es-EC" i="1"/>
                                          <m:t>𝑇</m:t>
                                        </m:r>
                                      </m:sup>
                                    </m:sSup>
                                  </m:e>
                                  <m:e>
                                    <m:sSup>
                                      <m:sSupPr>
                                        <m:ctrlPr>
                                          <a:rPr lang="en-US" i="1"/>
                                        </m:ctrlPr>
                                      </m:sSupPr>
                                      <m:e>
                                        <m:sPre>
                                          <m:sPrePr>
                                            <m:ctrlPr>
                                              <a:rPr lang="en-US" i="1"/>
                                            </m:ctrlPr>
                                          </m:sPrePr>
                                          <m:sub>
                                            <m:r>
                                              <a:rPr lang="es-EC" i="1"/>
                                              <m:t>𝐺</m:t>
                                            </m:r>
                                          </m:sub>
                                          <m:sup>
                                            <m:sSub>
                                              <m:sSubPr>
                                                <m:ctrlPr>
                                                  <a:rPr lang="en-US" i="1"/>
                                                </m:ctrlPr>
                                              </m:sSubPr>
                                              <m:e>
                                                <m:r>
                                                  <a:rPr lang="es-EC" i="1"/>
                                                  <m:t>𝐶</m:t>
                                                </m:r>
                                              </m:e>
                                              <m:sub>
                                                <m:r>
                                                  <a:rPr lang="es-EC" i="1"/>
                                                  <m:t>𝑁</m:t>
                                                </m:r>
                                                <m:r>
                                                  <a:rPr lang="es-EC" i="1"/>
                                                  <m:t>+1</m:t>
                                                </m:r>
                                              </m:sub>
                                            </m:sSub>
                                          </m:sup>
                                          <m:e>
                                            <m:acc>
                                              <m:accPr>
                                                <m:chr m:val="̂"/>
                                                <m:ctrlPr>
                                                  <a:rPr lang="en-US" i="1"/>
                                                </m:ctrlPr>
                                              </m:accPr>
                                              <m:e>
                                                <m:r>
                                                  <a:rPr lang="es-EC" i="1"/>
                                                  <m:t>𝑞</m:t>
                                                </m:r>
                                              </m:e>
                                            </m:acc>
                                          </m:e>
                                        </m:sPre>
                                      </m:e>
                                      <m:sup>
                                        <m:r>
                                          <a:rPr lang="es-EC" i="1"/>
                                          <m:t>𝑇</m:t>
                                        </m:r>
                                      </m:sup>
                                    </m:sSup>
                                    <m:r>
                                      <a:rPr lang="es-EC" i="1"/>
                                      <m:t>  </m:t>
                                    </m:r>
                                  </m:e>
                                  <m:e>
                                    <m:sSup>
                                      <m:sSupPr>
                                        <m:ctrlPr>
                                          <a:rPr lang="en-US" i="1"/>
                                        </m:ctrlPr>
                                      </m:sSupPr>
                                      <m:e>
                                        <m:sPre>
                                          <m:sPrePr>
                                            <m:ctrlPr>
                                              <a:rPr lang="en-US" i="1"/>
                                            </m:ctrlPr>
                                          </m:sPrePr>
                                          <m:sub/>
                                          <m:sup>
                                            <m:r>
                                              <a:rPr lang="es-EC" i="1"/>
                                              <m:t>𝐺</m:t>
                                            </m:r>
                                          </m:sup>
                                          <m:e>
                                            <m:sSub>
                                              <m:sSubPr>
                                                <m:ctrlPr>
                                                  <a:rPr lang="en-US" i="1"/>
                                                </m:ctrlPr>
                                              </m:sSubPr>
                                              <m:e>
                                                <m:acc>
                                                  <m:accPr>
                                                    <m:chr m:val="̂"/>
                                                    <m:ctrlPr>
                                                      <a:rPr lang="en-US" i="1"/>
                                                    </m:ctrlPr>
                                                  </m:accPr>
                                                  <m:e>
                                                    <m:r>
                                                      <a:rPr lang="es-EC" i="1"/>
                                                      <m:t>𝑝</m:t>
                                                    </m:r>
                                                  </m:e>
                                                </m:acc>
                                              </m:e>
                                              <m:sub>
                                                <m:sSub>
                                                  <m:sSubPr>
                                                    <m:ctrlPr>
                                                      <a:rPr lang="en-US" i="1"/>
                                                    </m:ctrlPr>
                                                  </m:sSubPr>
                                                  <m:e>
                                                    <m:r>
                                                      <a:rPr lang="es-EC" i="1"/>
                                                      <m:t>𝐶</m:t>
                                                    </m:r>
                                                  </m:e>
                                                  <m:sub>
                                                    <m:r>
                                                      <a:rPr lang="es-EC" i="1"/>
                                                      <m:t>𝑁</m:t>
                                                    </m:r>
                                                    <m:r>
                                                      <a:rPr lang="es-EC" i="1"/>
                                                      <m:t>+1</m:t>
                                                    </m:r>
                                                  </m:sub>
                                                </m:sSub>
                                              </m:sub>
                                            </m:sSub>
                                          </m:e>
                                        </m:sPre>
                                      </m:e>
                                      <m:sup>
                                        <m:r>
                                          <a:rPr lang="es-EC" i="1"/>
                                          <m:t>𝑇</m:t>
                                        </m:r>
                                      </m:sup>
                                    </m:sSup>
                                  </m:e>
                                </m:mr>
                              </m:m>
                            </m:e>
                          </m:d>
                        </m:e>
                        <m:sup>
                          <m:r>
                            <a:rPr lang="es-EC" i="1"/>
                            <m:t>𝑇</m:t>
                          </m:r>
                        </m:sup>
                      </m:sSup>
                    </m:oMath>
                  </m:oMathPara>
                </a14:m>
                <a:endParaRPr lang="en-US" dirty="0"/>
              </a:p>
            </p:txBody>
          </p:sp>
        </mc:Choice>
        <mc:Fallback>
          <p:sp>
            <p:nvSpPr>
              <p:cNvPr id="9" name="8 Rectángulo"/>
              <p:cNvSpPr>
                <a:spLocks noRot="1" noChangeAspect="1" noMove="1" noResize="1" noEditPoints="1" noAdjustHandles="1" noChangeArrowheads="1" noChangeShapeType="1" noTextEdit="1"/>
              </p:cNvSpPr>
              <p:nvPr/>
            </p:nvSpPr>
            <p:spPr>
              <a:xfrm>
                <a:off x="7043673" y="3487899"/>
                <a:ext cx="3354700" cy="630237"/>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9 Rectángulo"/>
              <p:cNvSpPr/>
              <p:nvPr/>
            </p:nvSpPr>
            <p:spPr>
              <a:xfrm>
                <a:off x="7271716" y="4096316"/>
                <a:ext cx="2898614" cy="703141"/>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i="1"/>
                          </m:ctrlPr>
                        </m:sSubPr>
                        <m:e>
                          <m:acc>
                            <m:accPr>
                              <m:chr m:val="̂"/>
                              <m:ctrlPr>
                                <a:rPr lang="en-US" i="1"/>
                              </m:ctrlPr>
                            </m:accPr>
                            <m:e>
                              <m:r>
                                <m:rPr>
                                  <m:sty m:val="p"/>
                                </m:rPr>
                                <a:rPr lang="es-EC"/>
                                <m:t>P</m:t>
                              </m:r>
                            </m:e>
                          </m:acc>
                        </m:e>
                        <m:sub>
                          <m:r>
                            <a:rPr lang="es-EC" i="1"/>
                            <m:t>𝑘</m:t>
                          </m:r>
                        </m:sub>
                      </m:sSub>
                      <m:r>
                        <a:rPr lang="es-EC" i="1"/>
                        <m:t>←</m:t>
                      </m:r>
                      <m:sSup>
                        <m:sSupPr>
                          <m:ctrlPr>
                            <a:rPr lang="en-US" i="1"/>
                          </m:ctrlPr>
                        </m:sSupPr>
                        <m:e>
                          <m:d>
                            <m:dPr>
                              <m:begChr m:val="["/>
                              <m:endChr m:val="]"/>
                              <m:ctrlPr>
                                <a:rPr lang="en-US" i="1"/>
                              </m:ctrlPr>
                            </m:dPr>
                            <m:e>
                              <m:m>
                                <m:mPr>
                                  <m:mcs>
                                    <m:mc>
                                      <m:mcPr>
                                        <m:count m:val="1"/>
                                        <m:mcJc m:val="center"/>
                                      </m:mcPr>
                                    </m:mc>
                                  </m:mcs>
                                  <m:ctrlPr>
                                    <a:rPr lang="en-US" i="1"/>
                                  </m:ctrlPr>
                                </m:mPr>
                                <m:mr>
                                  <m:e>
                                    <m:sSub>
                                      <m:sSubPr>
                                        <m:ctrlPr>
                                          <a:rPr lang="en-US" i="1"/>
                                        </m:ctrlPr>
                                      </m:sSubPr>
                                      <m:e>
                                        <m:r>
                                          <a:rPr lang="es-EC" i="1"/>
                                          <m:t>1</m:t>
                                        </m:r>
                                      </m:e>
                                      <m:sub>
                                        <m:r>
                                          <a:rPr lang="es-EC" i="1"/>
                                          <m:t>12+6</m:t>
                                        </m:r>
                                        <m:r>
                                          <a:rPr lang="es-EC" i="1"/>
                                          <m:t>𝑁</m:t>
                                        </m:r>
                                      </m:sub>
                                    </m:sSub>
                                  </m:e>
                                </m:mr>
                                <m:mr>
                                  <m:e>
                                    <m:sSub>
                                      <m:sSubPr>
                                        <m:ctrlPr>
                                          <a:rPr lang="en-US" i="1"/>
                                        </m:ctrlPr>
                                      </m:sSubPr>
                                      <m:e>
                                        <m:r>
                                          <m:rPr>
                                            <m:sty m:val="p"/>
                                          </m:rPr>
                                          <a:rPr lang="es-EC"/>
                                          <m:t>J</m:t>
                                        </m:r>
                                      </m:e>
                                      <m:sub>
                                        <m:r>
                                          <a:rPr lang="es-EC" i="1"/>
                                          <m:t>𝑘</m:t>
                                        </m:r>
                                      </m:sub>
                                    </m:sSub>
                                  </m:e>
                                </m:mr>
                              </m:m>
                            </m:e>
                          </m:d>
                          <m:sSub>
                            <m:sSubPr>
                              <m:ctrlPr>
                                <a:rPr lang="en-US" i="1"/>
                              </m:ctrlPr>
                            </m:sSubPr>
                            <m:e>
                              <m:acc>
                                <m:accPr>
                                  <m:chr m:val="̂"/>
                                  <m:ctrlPr>
                                    <a:rPr lang="en-US" i="1"/>
                                  </m:ctrlPr>
                                </m:accPr>
                                <m:e>
                                  <m:r>
                                    <m:rPr>
                                      <m:sty m:val="p"/>
                                    </m:rPr>
                                    <a:rPr lang="es-EC"/>
                                    <m:t>P</m:t>
                                  </m:r>
                                </m:e>
                              </m:acc>
                            </m:e>
                            <m:sub>
                              <m:r>
                                <a:rPr lang="es-EC" i="1"/>
                                <m:t>𝑘</m:t>
                              </m:r>
                            </m:sub>
                          </m:sSub>
                          <m:d>
                            <m:dPr>
                              <m:begChr m:val="["/>
                              <m:endChr m:val="]"/>
                              <m:ctrlPr>
                                <a:rPr lang="en-US" i="1"/>
                              </m:ctrlPr>
                            </m:dPr>
                            <m:e>
                              <m:m>
                                <m:mPr>
                                  <m:mcs>
                                    <m:mc>
                                      <m:mcPr>
                                        <m:count m:val="1"/>
                                        <m:mcJc m:val="center"/>
                                      </m:mcPr>
                                    </m:mc>
                                  </m:mcs>
                                  <m:ctrlPr>
                                    <a:rPr lang="en-US" i="1"/>
                                  </m:ctrlPr>
                                </m:mPr>
                                <m:mr>
                                  <m:e>
                                    <m:sSub>
                                      <m:sSubPr>
                                        <m:ctrlPr>
                                          <a:rPr lang="en-US" i="1"/>
                                        </m:ctrlPr>
                                      </m:sSubPr>
                                      <m:e>
                                        <m:r>
                                          <a:rPr lang="es-EC" i="1"/>
                                          <m:t>1</m:t>
                                        </m:r>
                                      </m:e>
                                      <m:sub>
                                        <m:r>
                                          <a:rPr lang="es-EC" i="1"/>
                                          <m:t>12+6</m:t>
                                        </m:r>
                                        <m:r>
                                          <a:rPr lang="es-EC" i="1"/>
                                          <m:t>𝑁</m:t>
                                        </m:r>
                                      </m:sub>
                                    </m:sSub>
                                  </m:e>
                                </m:mr>
                                <m:mr>
                                  <m:e>
                                    <m:sSub>
                                      <m:sSubPr>
                                        <m:ctrlPr>
                                          <a:rPr lang="en-US" i="1"/>
                                        </m:ctrlPr>
                                      </m:sSubPr>
                                      <m:e>
                                        <m:r>
                                          <m:rPr>
                                            <m:sty m:val="p"/>
                                          </m:rPr>
                                          <a:rPr lang="es-EC"/>
                                          <m:t>J</m:t>
                                        </m:r>
                                      </m:e>
                                      <m:sub>
                                        <m:r>
                                          <a:rPr lang="es-EC" i="1"/>
                                          <m:t>𝑘</m:t>
                                        </m:r>
                                      </m:sub>
                                    </m:sSub>
                                  </m:e>
                                </m:mr>
                              </m:m>
                            </m:e>
                          </m:d>
                        </m:e>
                        <m:sup>
                          <m:r>
                            <a:rPr lang="es-EC" i="1"/>
                            <m:t>𝑇</m:t>
                          </m:r>
                        </m:sup>
                      </m:sSup>
                    </m:oMath>
                  </m:oMathPara>
                </a14:m>
                <a:endParaRPr lang="en-US" dirty="0"/>
              </a:p>
            </p:txBody>
          </p:sp>
        </mc:Choice>
        <mc:Fallback>
          <p:sp>
            <p:nvSpPr>
              <p:cNvPr id="10" name="9 Rectángulo"/>
              <p:cNvSpPr>
                <a:spLocks noRot="1" noChangeAspect="1" noMove="1" noResize="1" noEditPoints="1" noAdjustHandles="1" noChangeArrowheads="1" noChangeShapeType="1" noTextEdit="1"/>
              </p:cNvSpPr>
              <p:nvPr/>
            </p:nvSpPr>
            <p:spPr>
              <a:xfrm>
                <a:off x="7271716" y="4096316"/>
                <a:ext cx="2898614" cy="703141"/>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10 Rectángulo"/>
              <p:cNvSpPr/>
              <p:nvPr/>
            </p:nvSpPr>
            <p:spPr>
              <a:xfrm>
                <a:off x="6593517" y="5100255"/>
                <a:ext cx="4255011" cy="101457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i="1"/>
                          </m:ctrlPr>
                        </m:sSubPr>
                        <m:e>
                          <m:r>
                            <m:rPr>
                              <m:sty m:val="p"/>
                            </m:rPr>
                            <a:rPr lang="es-EC"/>
                            <m:t>J</m:t>
                          </m:r>
                        </m:e>
                        <m:sub>
                          <m:r>
                            <a:rPr lang="es-EC" i="1"/>
                            <m:t>𝑘</m:t>
                          </m:r>
                        </m:sub>
                      </m:sSub>
                      <m:r>
                        <a:rPr lang="es-EC" i="1"/>
                        <m:t>←</m:t>
                      </m:r>
                      <m:d>
                        <m:dPr>
                          <m:begChr m:val="["/>
                          <m:endChr m:val="]"/>
                          <m:ctrlPr>
                            <a:rPr lang="en-US" i="1"/>
                          </m:ctrlPr>
                        </m:dPr>
                        <m:e>
                          <m:m>
                            <m:mPr>
                              <m:mcs>
                                <m:mc>
                                  <m:mcPr>
                                    <m:count m:val="3"/>
                                    <m:mcJc m:val="center"/>
                                  </m:mcPr>
                                </m:mc>
                              </m:mcs>
                              <m:ctrlPr>
                                <a:rPr lang="en-US" i="1"/>
                              </m:ctrlPr>
                            </m:mPr>
                            <m:mr>
                              <m:e>
                                <m:sPre>
                                  <m:sPrePr>
                                    <m:ctrlPr>
                                      <a:rPr lang="en-US" i="1"/>
                                    </m:ctrlPr>
                                  </m:sPrePr>
                                  <m:sub>
                                    <m:r>
                                      <a:rPr lang="es-EC" i="1"/>
                                      <m:t>𝐼</m:t>
                                    </m:r>
                                  </m:sub>
                                  <m:sup>
                                    <m:r>
                                      <a:rPr lang="es-EC" i="1"/>
                                      <m:t>𝐶</m:t>
                                    </m:r>
                                  </m:sup>
                                  <m:e>
                                    <m:sSub>
                                      <m:sSubPr>
                                        <m:ctrlPr>
                                          <a:rPr lang="en-US" i="1"/>
                                        </m:ctrlPr>
                                      </m:sSubPr>
                                      <m:e>
                                        <m:acc>
                                          <m:accPr>
                                            <m:chr m:val="̂"/>
                                            <m:ctrlPr>
                                              <a:rPr lang="en-US" i="1"/>
                                            </m:ctrlPr>
                                          </m:accPr>
                                          <m:e>
                                            <m:r>
                                              <a:rPr lang="es-EC" i="1"/>
                                              <m:t>𝑅</m:t>
                                            </m:r>
                                          </m:e>
                                        </m:acc>
                                      </m:e>
                                      <m:sub>
                                        <m:r>
                                          <a:rPr lang="es-EC" i="1"/>
                                          <m:t>𝑘</m:t>
                                        </m:r>
                                      </m:sub>
                                    </m:sSub>
                                  </m:e>
                                </m:sPre>
                              </m:e>
                              <m:e>
                                <m:sSub>
                                  <m:sSubPr>
                                    <m:ctrlPr>
                                      <a:rPr lang="en-US" i="1"/>
                                    </m:ctrlPr>
                                  </m:sSubPr>
                                  <m:e>
                                    <m:r>
                                      <a:rPr lang="es-EC" i="1"/>
                                      <m:t>0</m:t>
                                    </m:r>
                                  </m:e>
                                  <m:sub>
                                    <m:r>
                                      <a:rPr lang="es-EC" i="1"/>
                                      <m:t>3</m:t>
                                    </m:r>
                                    <m:r>
                                      <a:rPr lang="es-EC" i="1"/>
                                      <m:t>𝑥</m:t>
                                    </m:r>
                                    <m:r>
                                      <a:rPr lang="es-EC" i="1"/>
                                      <m:t>6</m:t>
                                    </m:r>
                                  </m:sub>
                                </m:sSub>
                              </m:e>
                              <m:e>
                                <m:m>
                                  <m:mPr>
                                    <m:mcs>
                                      <m:mc>
                                        <m:mcPr>
                                          <m:count m:val="2"/>
                                          <m:mcJc m:val="center"/>
                                        </m:mcPr>
                                      </m:mc>
                                    </m:mcs>
                                    <m:ctrlPr>
                                      <a:rPr lang="en-US" i="1"/>
                                    </m:ctrlPr>
                                  </m:mPr>
                                  <m:mr>
                                    <m:e>
                                      <m:sSub>
                                        <m:sSubPr>
                                          <m:ctrlPr>
                                            <a:rPr lang="en-US" i="1"/>
                                          </m:ctrlPr>
                                        </m:sSubPr>
                                        <m:e>
                                          <m:r>
                                            <a:rPr lang="es-EC" i="1"/>
                                            <m:t>0</m:t>
                                          </m:r>
                                        </m:e>
                                        <m:sub>
                                          <m:r>
                                            <a:rPr lang="es-EC" i="1"/>
                                            <m:t>3</m:t>
                                          </m:r>
                                          <m:r>
                                            <a:rPr lang="es-EC" i="1"/>
                                            <m:t>𝑥</m:t>
                                          </m:r>
                                          <m:r>
                                            <a:rPr lang="es-EC" i="1"/>
                                            <m:t>3</m:t>
                                          </m:r>
                                        </m:sub>
                                      </m:sSub>
                                    </m:e>
                                    <m:e>
                                      <m:sSub>
                                        <m:sSubPr>
                                          <m:ctrlPr>
                                            <a:rPr lang="en-US" i="1"/>
                                          </m:ctrlPr>
                                        </m:sSubPr>
                                        <m:e>
                                          <m:r>
                                            <a:rPr lang="es-EC" i="1"/>
                                            <m:t>0</m:t>
                                          </m:r>
                                        </m:e>
                                        <m:sub>
                                          <m:r>
                                            <a:rPr lang="es-EC" i="1"/>
                                            <m:t>3</m:t>
                                          </m:r>
                                          <m:r>
                                            <a:rPr lang="es-EC" i="1"/>
                                            <m:t>𝑥</m:t>
                                          </m:r>
                                          <m:r>
                                            <a:rPr lang="es-EC" i="1"/>
                                            <m:t>6</m:t>
                                          </m:r>
                                          <m:r>
                                            <a:rPr lang="es-EC" i="1"/>
                                            <m:t>𝑁</m:t>
                                          </m:r>
                                        </m:sub>
                                      </m:sSub>
                                    </m:e>
                                  </m:mr>
                                </m:m>
                              </m:e>
                            </m:mr>
                            <m:mr>
                              <m:e>
                                <m:sSup>
                                  <m:sSupPr>
                                    <m:ctrlPr>
                                      <a:rPr lang="en-US" i="1"/>
                                    </m:ctrlPr>
                                  </m:sSupPr>
                                  <m:e>
                                    <m:r>
                                      <a:rPr lang="es-EC" i="1"/>
                                      <m:t>(</m:t>
                                    </m:r>
                                    <m:sPre>
                                      <m:sPrePr>
                                        <m:ctrlPr>
                                          <a:rPr lang="en-US" i="1"/>
                                        </m:ctrlPr>
                                      </m:sPrePr>
                                      <m:sub>
                                        <m:r>
                                          <a:rPr lang="es-EC" i="1"/>
                                          <m:t>𝐺</m:t>
                                        </m:r>
                                      </m:sub>
                                      <m:sup>
                                        <m:r>
                                          <a:rPr lang="es-EC" i="1"/>
                                          <m:t>𝐼</m:t>
                                        </m:r>
                                      </m:sup>
                                      <m:e>
                                        <m:sSup>
                                          <m:sSupPr>
                                            <m:ctrlPr>
                                              <a:rPr lang="en-US" i="1"/>
                                            </m:ctrlPr>
                                          </m:sSupPr>
                                          <m:e>
                                            <m:sSub>
                                              <m:sSubPr>
                                                <m:ctrlPr>
                                                  <a:rPr lang="en-US" i="1"/>
                                                </m:ctrlPr>
                                              </m:sSubPr>
                                              <m:e>
                                                <m:acc>
                                                  <m:accPr>
                                                    <m:chr m:val="̂"/>
                                                    <m:ctrlPr>
                                                      <a:rPr lang="en-US" i="1"/>
                                                    </m:ctrlPr>
                                                  </m:accPr>
                                                  <m:e>
                                                    <m:r>
                                                      <a:rPr lang="es-EC" i="1"/>
                                                      <m:t>𝑅</m:t>
                                                    </m:r>
                                                  </m:e>
                                                </m:acc>
                                              </m:e>
                                              <m:sub>
                                                <m:r>
                                                  <a:rPr lang="es-EC" i="1"/>
                                                  <m:t>𝑘</m:t>
                                                </m:r>
                                              </m:sub>
                                            </m:sSub>
                                          </m:e>
                                          <m:sup>
                                            <m:r>
                                              <a:rPr lang="es-EC" i="1"/>
                                              <m:t>𝑇</m:t>
                                            </m:r>
                                          </m:sup>
                                        </m:sSup>
                                      </m:e>
                                    </m:sPre>
                                    <m:sPre>
                                      <m:sPrePr>
                                        <m:ctrlPr>
                                          <a:rPr lang="en-US" i="1"/>
                                        </m:ctrlPr>
                                      </m:sPrePr>
                                      <m:sub/>
                                      <m:sup>
                                        <m:r>
                                          <a:rPr lang="es-EC" i="1"/>
                                          <m:t>𝐼</m:t>
                                        </m:r>
                                      </m:sup>
                                      <m:e>
                                        <m:sSub>
                                          <m:sSubPr>
                                            <m:ctrlPr>
                                              <a:rPr lang="en-US" i="1"/>
                                            </m:ctrlPr>
                                          </m:sSubPr>
                                          <m:e>
                                            <m:acc>
                                              <m:accPr>
                                                <m:chr m:val="̂"/>
                                                <m:ctrlPr>
                                                  <a:rPr lang="en-US" i="1"/>
                                                </m:ctrlPr>
                                              </m:accPr>
                                              <m:e>
                                                <m:r>
                                                  <a:rPr lang="es-EC" i="1"/>
                                                  <m:t>𝑝</m:t>
                                                </m:r>
                                              </m:e>
                                            </m:acc>
                                          </m:e>
                                          <m:sub>
                                            <m:r>
                                              <a:rPr lang="es-EC" i="1"/>
                                              <m:t>𝐶</m:t>
                                            </m:r>
                                          </m:sub>
                                        </m:sSub>
                                      </m:e>
                                    </m:sPre>
                                    <m:r>
                                      <a:rPr lang="es-EC" i="1"/>
                                      <m:t>)</m:t>
                                    </m:r>
                                  </m:e>
                                  <m:sup>
                                    <m:r>
                                      <m:rPr>
                                        <m:sty m:val="p"/>
                                      </m:rPr>
                                      <a:rPr lang="es-EC"/>
                                      <m:t>x</m:t>
                                    </m:r>
                                  </m:sup>
                                </m:sSup>
                              </m:e>
                              <m:e>
                                <m:sSub>
                                  <m:sSubPr>
                                    <m:ctrlPr>
                                      <a:rPr lang="en-US" i="1"/>
                                    </m:ctrlPr>
                                  </m:sSubPr>
                                  <m:e>
                                    <m:r>
                                      <a:rPr lang="es-EC" i="1"/>
                                      <m:t>0</m:t>
                                    </m:r>
                                  </m:e>
                                  <m:sub>
                                    <m:r>
                                      <a:rPr lang="es-EC" i="1"/>
                                      <m:t>3</m:t>
                                    </m:r>
                                    <m:r>
                                      <a:rPr lang="es-EC" i="1"/>
                                      <m:t>𝑥</m:t>
                                    </m:r>
                                    <m:r>
                                      <a:rPr lang="es-EC" i="1"/>
                                      <m:t>6</m:t>
                                    </m:r>
                                  </m:sub>
                                </m:sSub>
                              </m:e>
                              <m:e>
                                <m:m>
                                  <m:mPr>
                                    <m:mcs>
                                      <m:mc>
                                        <m:mcPr>
                                          <m:count m:val="2"/>
                                          <m:mcJc m:val="center"/>
                                        </m:mcPr>
                                      </m:mc>
                                    </m:mcs>
                                    <m:ctrlPr>
                                      <a:rPr lang="en-US" i="1"/>
                                    </m:ctrlPr>
                                  </m:mPr>
                                  <m:mr>
                                    <m:e>
                                      <m:sSub>
                                        <m:sSubPr>
                                          <m:ctrlPr>
                                            <a:rPr lang="en-US" i="1"/>
                                          </m:ctrlPr>
                                        </m:sSubPr>
                                        <m:e>
                                          <m:r>
                                            <a:rPr lang="es-EC" i="1"/>
                                            <m:t>1</m:t>
                                          </m:r>
                                        </m:e>
                                        <m:sub>
                                          <m:r>
                                            <a:rPr lang="es-EC" i="1"/>
                                            <m:t>3</m:t>
                                          </m:r>
                                        </m:sub>
                                      </m:sSub>
                                    </m:e>
                                    <m:e>
                                      <m:r>
                                        <a:rPr lang="es-EC" i="1"/>
                                        <m:t>  </m:t>
                                      </m:r>
                                      <m:sSub>
                                        <m:sSubPr>
                                          <m:ctrlPr>
                                            <a:rPr lang="en-US" i="1"/>
                                          </m:ctrlPr>
                                        </m:sSubPr>
                                        <m:e>
                                          <m:r>
                                            <a:rPr lang="es-EC" i="1"/>
                                            <m:t>0</m:t>
                                          </m:r>
                                        </m:e>
                                        <m:sub>
                                          <m:r>
                                            <a:rPr lang="es-EC" i="1"/>
                                            <m:t>3</m:t>
                                          </m:r>
                                          <m:r>
                                            <a:rPr lang="es-EC" i="1"/>
                                            <m:t>𝑥</m:t>
                                          </m:r>
                                          <m:r>
                                            <a:rPr lang="es-EC" i="1"/>
                                            <m:t>6</m:t>
                                          </m:r>
                                          <m:r>
                                            <a:rPr lang="es-EC" i="1"/>
                                            <m:t>𝑁</m:t>
                                          </m:r>
                                        </m:sub>
                                      </m:sSub>
                                    </m:e>
                                  </m:mr>
                                </m:m>
                              </m:e>
                            </m:mr>
                          </m:m>
                          <m:r>
                            <a:rPr lang="es-EC" i="1"/>
                            <m:t>    </m:t>
                          </m:r>
                        </m:e>
                      </m:d>
                    </m:oMath>
                  </m:oMathPara>
                </a14:m>
                <a:endParaRPr lang="en-US" dirty="0"/>
              </a:p>
            </p:txBody>
          </p:sp>
        </mc:Choice>
        <mc:Fallback>
          <p:sp>
            <p:nvSpPr>
              <p:cNvPr id="11" name="10 Rectángulo"/>
              <p:cNvSpPr>
                <a:spLocks noRot="1" noChangeAspect="1" noMove="1" noResize="1" noEditPoints="1" noAdjustHandles="1" noChangeArrowheads="1" noChangeShapeType="1" noTextEdit="1"/>
              </p:cNvSpPr>
              <p:nvPr/>
            </p:nvSpPr>
            <p:spPr>
              <a:xfrm>
                <a:off x="6593517" y="5100255"/>
                <a:ext cx="4255011" cy="1014573"/>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4110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9570575" cy="480053"/>
          </a:xfrm>
          <a:prstGeom prst="rect">
            <a:avLst/>
          </a:prstGeom>
          <a:solidFill>
            <a:schemeClr val="accent1">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Odometría Visual Inercial</a:t>
            </a:r>
            <a:endParaRPr lang="es-EC" sz="3200" b="1" dirty="0">
              <a:solidFill>
                <a:schemeClr val="bg1"/>
              </a:solidFill>
              <a:latin typeface="Calibri" panose="020F0502020204030204" pitchFamily="34" charset="0"/>
            </a:endParaRP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23</a:t>
            </a:fld>
            <a:endParaRPr lang="es-ES" sz="1600">
              <a:solidFill>
                <a:srgbClr val="888888"/>
              </a:solidFill>
            </a:endParaRPr>
          </a:p>
        </p:txBody>
      </p:sp>
      <p:sp>
        <p:nvSpPr>
          <p:cNvPr id="28" name="18 Rectángulo"/>
          <p:cNvSpPr/>
          <p:nvPr/>
        </p:nvSpPr>
        <p:spPr bwMode="auto">
          <a:xfrm>
            <a:off x="3283991" y="831872"/>
            <a:ext cx="4936142" cy="572496"/>
          </a:xfrm>
          <a:prstGeom prst="rect">
            <a:avLst/>
          </a:prstGeom>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0959" tIns="60959" rIns="60959" bIns="60959" numCol="1" rtlCol="0" anchor="ctr" anchorCtr="0" compatLnSpc="1"/>
          <a:lstStyle/>
          <a:p>
            <a:pPr lvl="0" algn="ctr"/>
            <a:r>
              <a:rPr lang="es-EC" sz="2000" b="1" dirty="0" smtClean="0"/>
              <a:t>Etapa de actualización</a:t>
            </a:r>
            <a:r>
              <a:rPr lang="es-EC" sz="2000" b="1" dirty="0" smtClean="0"/>
              <a:t> del estado</a:t>
            </a:r>
            <a:endParaRPr lang="es-EC" sz="2000" b="1" dirty="0"/>
          </a:p>
        </p:txBody>
      </p:sp>
      <p:sp>
        <p:nvSpPr>
          <p:cNvPr id="26" name="CuadroTexto 20"/>
          <p:cNvSpPr txBox="1"/>
          <p:nvPr/>
        </p:nvSpPr>
        <p:spPr>
          <a:xfrm>
            <a:off x="1976041" y="1760399"/>
            <a:ext cx="2807936" cy="338554"/>
          </a:xfrm>
          <a:prstGeom prst="rect">
            <a:avLst/>
          </a:prstGeom>
          <a:noFill/>
          <a:ln w="38100">
            <a:solidFill>
              <a:schemeClr val="bg2">
                <a:lumMod val="25000"/>
              </a:schemeClr>
            </a:solidFill>
          </a:ln>
        </p:spPr>
        <p:txBody>
          <a:bodyPr wrap="square" rtlCol="0">
            <a:spAutoFit/>
          </a:bodyPr>
          <a:lstStyle/>
          <a:p>
            <a:pPr algn="ctr"/>
            <a:r>
              <a:rPr lang="es-EC" sz="1600" dirty="0" smtClean="0"/>
              <a:t>Algoritmo</a:t>
            </a:r>
            <a:endParaRPr lang="es-EC" sz="1600" dirty="0"/>
          </a:p>
        </p:txBody>
      </p:sp>
      <mc:AlternateContent xmlns:mc="http://schemas.openxmlformats.org/markup-compatibility/2006">
        <mc:Choice xmlns:a14="http://schemas.microsoft.com/office/drawing/2010/main" Requires="a14">
          <p:graphicFrame>
            <p:nvGraphicFramePr>
              <p:cNvPr id="4" name="3 Tabla"/>
              <p:cNvGraphicFramePr>
                <a:graphicFrameLocks noGrp="1"/>
              </p:cNvGraphicFramePr>
              <p:nvPr>
                <p:extLst>
                  <p:ext uri="{D42A27DB-BD31-4B8C-83A1-F6EECF244321}">
                    <p14:modId xmlns:p14="http://schemas.microsoft.com/office/powerpoint/2010/main" val="2953983338"/>
                  </p:ext>
                </p:extLst>
              </p:nvPr>
            </p:nvGraphicFramePr>
            <p:xfrm>
              <a:off x="1182098" y="2235636"/>
              <a:ext cx="4395822" cy="4351342"/>
            </p:xfrm>
            <a:graphic>
              <a:graphicData uri="http://schemas.openxmlformats.org/drawingml/2006/table">
                <a:tbl>
                  <a:tblPr firstRow="1" firstCol="1" bandRow="1"/>
                  <a:tblGrid>
                    <a:gridCol w="151872"/>
                    <a:gridCol w="194924"/>
                    <a:gridCol w="4049026"/>
                  </a:tblGrid>
                  <a:tr h="337259">
                    <a:tc>
                      <a:txBody>
                        <a:bodyPr/>
                        <a:lstStyle/>
                        <a:p>
                          <a:pPr marL="0" marR="0" algn="just">
                            <a:lnSpc>
                              <a:spcPct val="200000"/>
                            </a:lnSpc>
                            <a:spcBef>
                              <a:spcPts val="0"/>
                            </a:spcBef>
                            <a:spcAft>
                              <a:spcPts val="0"/>
                            </a:spcAft>
                          </a:pPr>
                          <a:r>
                            <a:rPr lang="es-EC" sz="1100" b="1">
                              <a:effectLst/>
                              <a:latin typeface="Times New Roman"/>
                              <a:ea typeface="Calibri"/>
                              <a:cs typeface="Times New Roman"/>
                            </a:rPr>
                            <a:t> </a:t>
                          </a:r>
                          <a:endParaRPr lang="en-US" sz="1100">
                            <a:effectLst/>
                            <a:latin typeface="Times New Roman"/>
                            <a:ea typeface="Calibri"/>
                            <a:cs typeface="Times New Roman"/>
                          </a:endParaRPr>
                        </a:p>
                      </a:txBody>
                      <a:tcPr marL="63236" marR="63236" marT="0" marB="0">
                        <a:lnL>
                          <a:noFill/>
                        </a:lnL>
                        <a:lnR>
                          <a:noFill/>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L="0" marR="0" algn="just">
                            <a:lnSpc>
                              <a:spcPct val="200000"/>
                            </a:lnSpc>
                            <a:spcBef>
                              <a:spcPts val="0"/>
                            </a:spcBef>
                            <a:spcAft>
                              <a:spcPts val="0"/>
                            </a:spcAft>
                          </a:pPr>
                          <a:r>
                            <a:rPr lang="es-EC" sz="1100" b="1">
                              <a:effectLst/>
                              <a:latin typeface="Times New Roman"/>
                              <a:ea typeface="Calibri"/>
                              <a:cs typeface="Times New Roman"/>
                            </a:rPr>
                            <a:t>Algoritmo 4. </a:t>
                          </a:r>
                          <a:r>
                            <a:rPr lang="es-EC" sz="1100">
                              <a:effectLst/>
                              <a:latin typeface="Times New Roman"/>
                              <a:ea typeface="Calibri"/>
                              <a:cs typeface="Times New Roman"/>
                            </a:rPr>
                            <a:t>Etapa de actualización del estado</a:t>
                          </a:r>
                          <a:endParaRPr lang="en-US" sz="1100">
                            <a:effectLst/>
                            <a:latin typeface="Times New Roman"/>
                            <a:ea typeface="Calibri"/>
                            <a:cs typeface="Times New Roman"/>
                          </a:endParaRPr>
                        </a:p>
                      </a:txBody>
                      <a:tcPr marL="63236" marR="63236" marT="0" marB="0">
                        <a:lnL>
                          <a:noFill/>
                        </a:lnL>
                        <a:lnR>
                          <a:noFill/>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r>
                  <a:tr h="337259">
                    <a:tc>
                      <a:txBody>
                        <a:bodyPr/>
                        <a:lstStyle/>
                        <a:p>
                          <a:pPr marL="0" marR="0" algn="just">
                            <a:lnSpc>
                              <a:spcPct val="200000"/>
                            </a:lnSpc>
                            <a:spcBef>
                              <a:spcPts val="0"/>
                            </a:spcBef>
                            <a:spcAft>
                              <a:spcPts val="0"/>
                            </a:spcAft>
                          </a:pPr>
                          <a:r>
                            <a:rPr lang="es-EC" sz="1100" b="1">
                              <a:effectLst/>
                              <a:latin typeface="Times New Roman"/>
                              <a:ea typeface="Calibri"/>
                              <a:cs typeface="Times New Roman"/>
                            </a:rPr>
                            <a:t> </a:t>
                          </a:r>
                          <a:endParaRPr lang="en-US" sz="1100">
                            <a:effectLst/>
                            <a:latin typeface="Times New Roman"/>
                            <a:ea typeface="Calibri"/>
                            <a:cs typeface="Times New Roman"/>
                          </a:endParaRPr>
                        </a:p>
                      </a:txBody>
                      <a:tcPr marL="63236" marR="63236" marT="0" marB="0">
                        <a:lnL>
                          <a:noFill/>
                        </a:lnL>
                        <a:lnR>
                          <a:noFill/>
                        </a:lnR>
                        <a:lnT w="19050" cap="flat" cmpd="sng" algn="ctr">
                          <a:solidFill>
                            <a:srgbClr val="000000"/>
                          </a:solidFill>
                          <a:prstDash val="solid"/>
                          <a:round/>
                          <a:headEnd type="none" w="med" len="med"/>
                          <a:tailEnd type="none" w="med" len="med"/>
                        </a:lnT>
                        <a:lnB>
                          <a:noFill/>
                        </a:lnB>
                      </a:tcPr>
                    </a:tc>
                    <a:tc gridSpan="2">
                      <a:txBody>
                        <a:bodyPr/>
                        <a:lstStyle/>
                        <a:p>
                          <a:pPr marL="0" marR="0" algn="just">
                            <a:lnSpc>
                              <a:spcPct val="200000"/>
                            </a:lnSpc>
                            <a:spcBef>
                              <a:spcPts val="0"/>
                            </a:spcBef>
                            <a:spcAft>
                              <a:spcPts val="0"/>
                            </a:spcAft>
                          </a:pPr>
                          <a14:m>
                            <m:oMath xmlns:m="http://schemas.openxmlformats.org/officeDocument/2006/math">
                              <m:r>
                                <a:rPr lang="es-EC" sz="1100" b="1" i="1">
                                  <a:effectLst/>
                                  <a:latin typeface="Cambria Math"/>
                                  <a:ea typeface="Calibri"/>
                                  <a:cs typeface="Times New Roman"/>
                                </a:rPr>
                                <m:t>𝒇𝒖𝒏𝒄𝒕𝒊𝒐𝒏</m:t>
                              </m:r>
                              <m:r>
                                <a:rPr lang="es-EC" sz="1100" b="1" i="1">
                                  <a:effectLst/>
                                  <a:latin typeface="Cambria Math"/>
                                  <a:ea typeface="Calibri"/>
                                  <a:cs typeface="Times New Roman"/>
                                </a:rPr>
                                <m:t> </m:t>
                              </m:r>
                            </m:oMath>
                          </a14:m>
                          <a:r>
                            <a:rPr lang="es-EC" sz="1100" b="1">
                              <a:effectLst/>
                              <a:latin typeface="Times New Roman"/>
                              <a:ea typeface="Times New Roman"/>
                              <a:cs typeface="Times New Roman"/>
                            </a:rPr>
                            <a:t> </a:t>
                          </a:r>
                          <a:r>
                            <a:rPr lang="es-EC" sz="1100">
                              <a:effectLst/>
                              <a:latin typeface="Times New Roman"/>
                              <a:ea typeface="Times New Roman"/>
                              <a:cs typeface="Times New Roman"/>
                            </a:rPr>
                            <a:t>ACTUALIZAR_ESTADO</a:t>
                          </a:r>
                          <a:endParaRPr lang="en-US" sz="1100">
                            <a:effectLst/>
                            <a:latin typeface="Times New Roman"/>
                            <a:ea typeface="Calibri"/>
                            <a:cs typeface="Times New Roman"/>
                          </a:endParaRPr>
                        </a:p>
                      </a:txBody>
                      <a:tcPr marL="63236" marR="63236" marT="0" marB="0">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r>
                  <a:tr h="421105">
                    <a:tc>
                      <a:txBody>
                        <a:bodyPr/>
                        <a:lstStyle/>
                        <a:p>
                          <a:pPr marL="0" marR="0" algn="just">
                            <a:lnSpc>
                              <a:spcPct val="200000"/>
                            </a:lnSpc>
                            <a:spcBef>
                              <a:spcPts val="0"/>
                            </a:spcBef>
                            <a:spcAft>
                              <a:spcPts val="0"/>
                            </a:spcAft>
                          </a:pPr>
                          <a:r>
                            <a:rPr lang="es-EC" sz="1100" b="1">
                              <a:effectLst/>
                              <a:latin typeface="Times New Roman"/>
                              <a:ea typeface="Calibri"/>
                              <a:cs typeface="Times New Roman"/>
                            </a:rPr>
                            <a:t> </a:t>
                          </a:r>
                          <a:endParaRPr lang="en-US" sz="1100">
                            <a:effectLst/>
                            <a:latin typeface="Times New Roman"/>
                            <a:ea typeface="Calibri"/>
                            <a:cs typeface="Times New Roman"/>
                          </a:endParaRPr>
                        </a:p>
                      </a:txBody>
                      <a:tcPr marL="63236" marR="63236" marT="0" marB="0">
                        <a:lnL>
                          <a:noFill/>
                        </a:lnL>
                        <a:lnR>
                          <a:noFill/>
                        </a:lnR>
                        <a:lnT>
                          <a:noFill/>
                        </a:lnT>
                        <a:lnB>
                          <a:noFill/>
                        </a:lnB>
                      </a:tcPr>
                    </a:tc>
                    <a:tc>
                      <a:txBody>
                        <a:bodyPr/>
                        <a:lstStyle/>
                        <a:p>
                          <a:pPr marL="0" marR="0" algn="just">
                            <a:lnSpc>
                              <a:spcPct val="200000"/>
                            </a:lnSpc>
                            <a:spcBef>
                              <a:spcPts val="0"/>
                            </a:spcBef>
                            <a:spcAft>
                              <a:spcPts val="0"/>
                            </a:spcAft>
                          </a:pPr>
                          <a:r>
                            <a:rPr lang="es-EC" sz="1100" b="1">
                              <a:effectLst/>
                              <a:latin typeface="Times New Roman"/>
                              <a:ea typeface="Calibri"/>
                              <a:cs typeface="Times New Roman"/>
                            </a:rPr>
                            <a:t> </a:t>
                          </a:r>
                          <a:endParaRPr lang="en-US" sz="1100">
                            <a:effectLst/>
                            <a:latin typeface="Times New Roman"/>
                            <a:ea typeface="Calibri"/>
                            <a:cs typeface="Times New Roman"/>
                          </a:endParaRPr>
                        </a:p>
                      </a:txBody>
                      <a:tcPr marL="63236" marR="63236" marT="0" marB="0">
                        <a:lnL>
                          <a:noFill/>
                        </a:lnL>
                        <a:lnR>
                          <a:noFill/>
                        </a:lnR>
                        <a:lnT>
                          <a:noFill/>
                        </a:lnT>
                        <a:lnB>
                          <a:noFill/>
                        </a:lnB>
                      </a:tcPr>
                    </a:tc>
                    <a:tc>
                      <a:txBody>
                        <a:bodyPr/>
                        <a:lstStyle/>
                        <a:p>
                          <a:pPr marL="0" marR="0" algn="just">
                            <a:lnSpc>
                              <a:spcPct val="200000"/>
                            </a:lnSpc>
                            <a:spcBef>
                              <a:spcPts val="0"/>
                            </a:spcBef>
                            <a:spcAft>
                              <a:spcPts val="0"/>
                            </a:spcAft>
                          </a:pPr>
                          <a:r>
                            <a:rPr lang="es-EC" sz="1100">
                              <a:effectLst/>
                              <a:latin typeface="Times New Roman"/>
                              <a:ea typeface="Calibri"/>
                              <a:cs typeface="Times New Roman"/>
                            </a:rPr>
                            <a:t>Triangular </a:t>
                          </a:r>
                          <a:r>
                            <a:rPr lang="es-EC" sz="1100">
                              <a:effectLst/>
                              <a:latin typeface="Times New Roman"/>
                              <a:ea typeface="Times New Roman"/>
                              <a:cs typeface="Times New Roman"/>
                            </a:rPr>
                            <a:t>la posición de </a:t>
                          </a:r>
                          <a14:m>
                            <m:oMath xmlns:m="http://schemas.openxmlformats.org/officeDocument/2006/math">
                              <m:sPre>
                                <m:sPrePr>
                                  <m:ctrlPr>
                                    <a:rPr lang="en-US" sz="1100" i="1">
                                      <a:effectLst/>
                                      <a:latin typeface="Cambria Math"/>
                                      <a:ea typeface="Calibri"/>
                                      <a:cs typeface="Times New Roman"/>
                                    </a:rPr>
                                  </m:ctrlPr>
                                </m:sPrePr>
                                <m:sub/>
                                <m:sup>
                                  <m:r>
                                    <a:rPr lang="es-EC" sz="1100" i="1">
                                      <a:effectLst/>
                                      <a:latin typeface="Cambria Math"/>
                                      <a:ea typeface="Calibri"/>
                                      <a:cs typeface="Times New Roman"/>
                                    </a:rPr>
                                    <m:t>𝐺</m:t>
                                  </m:r>
                                </m:sup>
                                <m:e>
                                  <m:sSub>
                                    <m:sSubPr>
                                      <m:ctrlPr>
                                        <a:rPr lang="en-US" sz="1100" i="1">
                                          <a:effectLst/>
                                          <a:latin typeface="Cambria Math"/>
                                          <a:ea typeface="Calibri"/>
                                          <a:cs typeface="Times New Roman"/>
                                        </a:rPr>
                                      </m:ctrlPr>
                                    </m:sSubPr>
                                    <m:e>
                                      <m:acc>
                                        <m:accPr>
                                          <m:chr m:val="̂"/>
                                          <m:ctrlPr>
                                            <a:rPr lang="en-US" sz="1100" i="1">
                                              <a:effectLst/>
                                              <a:latin typeface="Cambria Math"/>
                                              <a:ea typeface="Calibri"/>
                                              <a:cs typeface="Times New Roman"/>
                                            </a:rPr>
                                          </m:ctrlPr>
                                        </m:accPr>
                                        <m:e>
                                          <m:r>
                                            <a:rPr lang="es-EC" sz="1100" i="1">
                                              <a:effectLst/>
                                              <a:latin typeface="Cambria Math"/>
                                              <a:ea typeface="Calibri"/>
                                              <a:cs typeface="Times New Roman"/>
                                            </a:rPr>
                                            <m:t>𝑃</m:t>
                                          </m:r>
                                        </m:e>
                                      </m:acc>
                                    </m:e>
                                    <m:sub>
                                      <m:sSub>
                                        <m:sSubPr>
                                          <m:ctrlPr>
                                            <a:rPr lang="en-US" sz="1100" i="1">
                                              <a:effectLst/>
                                              <a:latin typeface="Cambria Math"/>
                                              <a:ea typeface="Calibri"/>
                                              <a:cs typeface="Times New Roman"/>
                                            </a:rPr>
                                          </m:ctrlPr>
                                        </m:sSubPr>
                                        <m:e>
                                          <m:r>
                                            <a:rPr lang="es-EC" sz="1100" i="1">
                                              <a:effectLst/>
                                              <a:latin typeface="Cambria Math"/>
                                              <a:ea typeface="Calibri"/>
                                              <a:cs typeface="Times New Roman"/>
                                            </a:rPr>
                                            <m:t>𝑓</m:t>
                                          </m:r>
                                        </m:e>
                                        <m:sub>
                                          <m:r>
                                            <a:rPr lang="es-EC" sz="1100" i="1">
                                              <a:effectLst/>
                                              <a:latin typeface="Cambria Math"/>
                                              <a:ea typeface="Calibri"/>
                                              <a:cs typeface="Times New Roman"/>
                                            </a:rPr>
                                            <m:t>𝑗</m:t>
                                          </m:r>
                                        </m:sub>
                                      </m:sSub>
                                    </m:sub>
                                  </m:sSub>
                                </m:e>
                              </m:sPre>
                            </m:oMath>
                          </a14:m>
                          <a:r>
                            <a:rPr lang="es-EC" sz="1100">
                              <a:effectLst/>
                              <a:latin typeface="Times New Roman"/>
                              <a:ea typeface="Times New Roman"/>
                              <a:cs typeface="Times New Roman"/>
                            </a:rPr>
                            <a:t> utilizando Gauss-Newton</a:t>
                          </a:r>
                          <a:endParaRPr lang="en-US" sz="1100">
                            <a:effectLst/>
                            <a:latin typeface="Times New Roman"/>
                            <a:ea typeface="Calibri"/>
                            <a:cs typeface="Times New Roman"/>
                          </a:endParaRPr>
                        </a:p>
                      </a:txBody>
                      <a:tcPr marL="63236" marR="63236" marT="0" marB="0">
                        <a:lnL>
                          <a:noFill/>
                        </a:lnL>
                        <a:lnR>
                          <a:noFill/>
                        </a:lnR>
                        <a:lnT>
                          <a:noFill/>
                        </a:lnT>
                        <a:lnB>
                          <a:noFill/>
                        </a:lnB>
                      </a:tcPr>
                    </a:tc>
                  </a:tr>
                  <a:tr h="429302">
                    <a:tc>
                      <a:txBody>
                        <a:bodyPr/>
                        <a:lstStyle/>
                        <a:p>
                          <a:pPr marL="0" marR="0" algn="just">
                            <a:lnSpc>
                              <a:spcPct val="200000"/>
                            </a:lnSpc>
                            <a:spcBef>
                              <a:spcPts val="0"/>
                            </a:spcBef>
                            <a:spcAft>
                              <a:spcPts val="0"/>
                            </a:spcAft>
                          </a:pPr>
                          <a:r>
                            <a:rPr lang="es-EC" sz="1100" b="1">
                              <a:effectLst/>
                              <a:latin typeface="Times New Roman"/>
                              <a:ea typeface="Calibri"/>
                              <a:cs typeface="Times New Roman"/>
                            </a:rPr>
                            <a:t> </a:t>
                          </a:r>
                          <a:endParaRPr lang="en-US" sz="1100">
                            <a:effectLst/>
                            <a:latin typeface="Times New Roman"/>
                            <a:ea typeface="Calibri"/>
                            <a:cs typeface="Times New Roman"/>
                          </a:endParaRPr>
                        </a:p>
                      </a:txBody>
                      <a:tcPr marL="63236" marR="63236" marT="0" marB="0">
                        <a:lnL>
                          <a:noFill/>
                        </a:lnL>
                        <a:lnR>
                          <a:noFill/>
                        </a:lnR>
                        <a:lnT>
                          <a:noFill/>
                        </a:lnT>
                        <a:lnB>
                          <a:noFill/>
                        </a:lnB>
                      </a:tcPr>
                    </a:tc>
                    <a:tc>
                      <a:txBody>
                        <a:bodyPr/>
                        <a:lstStyle/>
                        <a:p>
                          <a:pPr marL="0" marR="0" algn="just">
                            <a:lnSpc>
                              <a:spcPct val="200000"/>
                            </a:lnSpc>
                            <a:spcBef>
                              <a:spcPts val="0"/>
                            </a:spcBef>
                            <a:spcAft>
                              <a:spcPts val="0"/>
                            </a:spcAft>
                          </a:pPr>
                          <a:r>
                            <a:rPr lang="es-EC" sz="1100" b="1">
                              <a:effectLst/>
                              <a:latin typeface="Times New Roman"/>
                              <a:ea typeface="Calibri"/>
                              <a:cs typeface="Times New Roman"/>
                            </a:rPr>
                            <a:t> </a:t>
                          </a:r>
                          <a:endParaRPr lang="en-US" sz="1100">
                            <a:effectLst/>
                            <a:latin typeface="Times New Roman"/>
                            <a:ea typeface="Calibri"/>
                            <a:cs typeface="Times New Roman"/>
                          </a:endParaRPr>
                        </a:p>
                      </a:txBody>
                      <a:tcPr marL="63236" marR="63236" marT="0" marB="0">
                        <a:lnL>
                          <a:noFill/>
                        </a:lnL>
                        <a:lnR>
                          <a:noFill/>
                        </a:lnR>
                        <a:lnT>
                          <a:noFill/>
                        </a:lnT>
                        <a:lnB>
                          <a:noFill/>
                        </a:lnB>
                      </a:tcPr>
                    </a:tc>
                    <a:tc>
                      <a:txBody>
                        <a:bodyPr/>
                        <a:lstStyle/>
                        <a:p>
                          <a:pPr marL="0" marR="0" algn="just">
                            <a:lnSpc>
                              <a:spcPct val="200000"/>
                            </a:lnSpc>
                            <a:spcBef>
                              <a:spcPts val="0"/>
                            </a:spcBef>
                            <a:spcAft>
                              <a:spcPts val="0"/>
                            </a:spcAft>
                          </a:pPr>
                          <a14:m>
                            <m:oMath xmlns:m="http://schemas.openxmlformats.org/officeDocument/2006/math">
                              <m:r>
                                <a:rPr lang="es-EC" sz="1100" b="1" i="1">
                                  <a:effectLst/>
                                  <a:latin typeface="Cambria Math"/>
                                  <a:ea typeface="Calibri"/>
                                  <a:cs typeface="Times New Roman"/>
                                </a:rPr>
                                <m:t>𝒇𝒐𝒓</m:t>
                              </m:r>
                              <m:r>
                                <a:rPr lang="es-EC" sz="1100" b="1" i="1">
                                  <a:effectLst/>
                                  <a:latin typeface="Cambria Math"/>
                                  <a:ea typeface="Calibri"/>
                                  <a:cs typeface="Times New Roman"/>
                                </a:rPr>
                                <m:t> </m:t>
                              </m:r>
                            </m:oMath>
                          </a14:m>
                          <a:r>
                            <a:rPr lang="es-EC" sz="1100">
                              <a:effectLst/>
                              <a:latin typeface="Times New Roman"/>
                              <a:ea typeface="Times New Roman"/>
                              <a:cs typeface="Times New Roman"/>
                            </a:rPr>
                            <a:t>Todas las observaciones </a:t>
                          </a:r>
                          <a14:m>
                            <m:oMath xmlns:m="http://schemas.openxmlformats.org/officeDocument/2006/math">
                              <m:sSubSup>
                                <m:sSubSupPr>
                                  <m:ctrlPr>
                                    <a:rPr lang="en-US" sz="1100" i="1">
                                      <a:effectLst/>
                                      <a:latin typeface="Cambria Math"/>
                                      <a:ea typeface="Calibri"/>
                                      <a:cs typeface="Times New Roman"/>
                                    </a:rPr>
                                  </m:ctrlPr>
                                </m:sSubSupPr>
                                <m:e>
                                  <m:r>
                                    <a:rPr lang="es-EC" sz="1100" i="1">
                                      <a:effectLst/>
                                      <a:latin typeface="Cambria Math"/>
                                      <a:ea typeface="Calibri"/>
                                      <a:cs typeface="Times New Roman"/>
                                    </a:rPr>
                                    <m:t>𝑧</m:t>
                                  </m:r>
                                </m:e>
                                <m:sub>
                                  <m:r>
                                    <a:rPr lang="es-EC" sz="1100" i="1">
                                      <a:effectLst/>
                                      <a:latin typeface="Cambria Math"/>
                                      <a:ea typeface="Calibri"/>
                                      <a:cs typeface="Times New Roman"/>
                                    </a:rPr>
                                    <m:t>𝑖</m:t>
                                  </m:r>
                                </m:sub>
                                <m:sup>
                                  <m:r>
                                    <a:rPr lang="es-EC" sz="1100" i="1">
                                      <a:effectLst/>
                                      <a:latin typeface="Cambria Math"/>
                                      <a:ea typeface="Calibri"/>
                                      <a:cs typeface="Times New Roman"/>
                                    </a:rPr>
                                    <m:t>(</m:t>
                                  </m:r>
                                  <m:r>
                                    <a:rPr lang="es-EC" sz="1100" i="1">
                                      <a:effectLst/>
                                      <a:latin typeface="Cambria Math"/>
                                      <a:ea typeface="Calibri"/>
                                      <a:cs typeface="Times New Roman"/>
                                    </a:rPr>
                                    <m:t>𝑗</m:t>
                                  </m:r>
                                  <m:r>
                                    <a:rPr lang="es-EC" sz="1100" i="1">
                                      <a:effectLst/>
                                      <a:latin typeface="Cambria Math"/>
                                      <a:ea typeface="Calibri"/>
                                      <a:cs typeface="Times New Roman"/>
                                    </a:rPr>
                                    <m:t>)</m:t>
                                  </m:r>
                                </m:sup>
                              </m:sSubSup>
                            </m:oMath>
                          </a14:m>
                          <a:endParaRPr lang="en-US" sz="1100">
                            <a:effectLst/>
                            <a:latin typeface="Times New Roman"/>
                            <a:ea typeface="Calibri"/>
                            <a:cs typeface="Times New Roman"/>
                          </a:endParaRPr>
                        </a:p>
                      </a:txBody>
                      <a:tcPr marL="63236" marR="63236" marT="0" marB="0">
                        <a:lnL>
                          <a:noFill/>
                        </a:lnL>
                        <a:lnR>
                          <a:noFill/>
                        </a:lnR>
                        <a:lnT>
                          <a:noFill/>
                        </a:lnT>
                        <a:lnB>
                          <a:noFill/>
                        </a:lnB>
                      </a:tcPr>
                    </a:tc>
                  </a:tr>
                  <a:tr h="429302">
                    <a:tc>
                      <a:txBody>
                        <a:bodyPr/>
                        <a:lstStyle/>
                        <a:p>
                          <a:pPr marL="0" marR="0" algn="just">
                            <a:lnSpc>
                              <a:spcPct val="200000"/>
                            </a:lnSpc>
                            <a:spcBef>
                              <a:spcPts val="0"/>
                            </a:spcBef>
                            <a:spcAft>
                              <a:spcPts val="0"/>
                            </a:spcAft>
                          </a:pPr>
                          <a:r>
                            <a:rPr lang="es-EC" sz="1100" b="1">
                              <a:effectLst/>
                              <a:latin typeface="Times New Roman"/>
                              <a:ea typeface="Calibri"/>
                              <a:cs typeface="Times New Roman"/>
                            </a:rPr>
                            <a:t> </a:t>
                          </a:r>
                          <a:endParaRPr lang="en-US" sz="1100">
                            <a:effectLst/>
                            <a:latin typeface="Times New Roman"/>
                            <a:ea typeface="Calibri"/>
                            <a:cs typeface="Times New Roman"/>
                          </a:endParaRPr>
                        </a:p>
                      </a:txBody>
                      <a:tcPr marL="63236" marR="63236" marT="0" marB="0">
                        <a:lnL>
                          <a:noFill/>
                        </a:lnL>
                        <a:lnR>
                          <a:noFill/>
                        </a:lnR>
                        <a:lnT>
                          <a:noFill/>
                        </a:lnT>
                        <a:lnB>
                          <a:noFill/>
                        </a:lnB>
                      </a:tcPr>
                    </a:tc>
                    <a:tc>
                      <a:txBody>
                        <a:bodyPr/>
                        <a:lstStyle/>
                        <a:p>
                          <a:pPr marL="0" marR="0" algn="just">
                            <a:lnSpc>
                              <a:spcPct val="200000"/>
                            </a:lnSpc>
                            <a:spcBef>
                              <a:spcPts val="0"/>
                            </a:spcBef>
                            <a:spcAft>
                              <a:spcPts val="0"/>
                            </a:spcAft>
                          </a:pPr>
                          <a:r>
                            <a:rPr lang="es-EC" sz="1100" b="1">
                              <a:effectLst/>
                              <a:latin typeface="Times New Roman"/>
                              <a:ea typeface="Calibri"/>
                              <a:cs typeface="Times New Roman"/>
                            </a:rPr>
                            <a:t> </a:t>
                          </a:r>
                          <a:endParaRPr lang="en-US" sz="1100">
                            <a:effectLst/>
                            <a:latin typeface="Times New Roman"/>
                            <a:ea typeface="Calibri"/>
                            <a:cs typeface="Times New Roman"/>
                          </a:endParaRPr>
                        </a:p>
                      </a:txBody>
                      <a:tcPr marL="63236" marR="63236" marT="0" marB="0">
                        <a:lnL>
                          <a:noFill/>
                        </a:lnL>
                        <a:lnR>
                          <a:noFill/>
                        </a:lnR>
                        <a:lnT>
                          <a:noFill/>
                        </a:lnT>
                        <a:lnB>
                          <a:noFill/>
                        </a:lnB>
                      </a:tcPr>
                    </a:tc>
                    <a:tc>
                      <a:txBody>
                        <a:bodyPr/>
                        <a:lstStyle/>
                        <a:p>
                          <a:pPr marL="449580" marR="0" algn="just">
                            <a:lnSpc>
                              <a:spcPct val="200000"/>
                            </a:lnSpc>
                            <a:spcBef>
                              <a:spcPts val="0"/>
                            </a:spcBef>
                            <a:spcAft>
                              <a:spcPts val="0"/>
                            </a:spcAft>
                          </a:pPr>
                          <a:r>
                            <a:rPr lang="es-EC" sz="1100">
                              <a:effectLst/>
                              <a:latin typeface="Times New Roman"/>
                              <a:ea typeface="Times New Roman"/>
                              <a:cs typeface="Times New Roman"/>
                            </a:rPr>
                            <a:t>Calcular el error en la medición </a:t>
                          </a:r>
                          <a14:m>
                            <m:oMath xmlns:m="http://schemas.openxmlformats.org/officeDocument/2006/math">
                              <m:sSubSup>
                                <m:sSubSupPr>
                                  <m:ctrlPr>
                                    <a:rPr lang="en-US" sz="1100" i="1">
                                      <a:effectLst/>
                                      <a:latin typeface="Cambria Math"/>
                                      <a:ea typeface="Calibri"/>
                                      <a:cs typeface="Times New Roman"/>
                                    </a:rPr>
                                  </m:ctrlPr>
                                </m:sSubSupPr>
                                <m:e>
                                  <m:r>
                                    <a:rPr lang="es-EC" sz="1100" i="1">
                                      <a:effectLst/>
                                      <a:latin typeface="Cambria Math"/>
                                      <a:ea typeface="Calibri"/>
                                      <a:cs typeface="Cambria Math"/>
                                    </a:rPr>
                                    <m:t>𝑟</m:t>
                                  </m:r>
                                </m:e>
                                <m:sub>
                                  <m:r>
                                    <a:rPr lang="es-EC" sz="1100" i="1">
                                      <a:effectLst/>
                                      <a:latin typeface="Cambria Math"/>
                                      <a:ea typeface="Calibri"/>
                                      <a:cs typeface="Times New Roman"/>
                                    </a:rPr>
                                    <m:t>𝑖</m:t>
                                  </m:r>
                                </m:sub>
                                <m:sup>
                                  <m:r>
                                    <a:rPr lang="es-EC" sz="1100" i="1">
                                      <a:effectLst/>
                                      <a:latin typeface="Cambria Math"/>
                                      <a:ea typeface="Calibri"/>
                                      <a:cs typeface="Times New Roman"/>
                                    </a:rPr>
                                    <m:t>(</m:t>
                                  </m:r>
                                  <m:r>
                                    <a:rPr lang="es-EC" sz="1100" i="1">
                                      <a:effectLst/>
                                      <a:latin typeface="Cambria Math"/>
                                      <a:ea typeface="Calibri"/>
                                      <a:cs typeface="Times New Roman"/>
                                    </a:rPr>
                                    <m:t>𝑗</m:t>
                                  </m:r>
                                  <m:r>
                                    <a:rPr lang="es-EC" sz="1100" i="1">
                                      <a:effectLst/>
                                      <a:latin typeface="Cambria Math"/>
                                      <a:ea typeface="Calibri"/>
                                      <a:cs typeface="Times New Roman"/>
                                    </a:rPr>
                                    <m:t>)</m:t>
                                  </m:r>
                                </m:sup>
                              </m:sSubSup>
                            </m:oMath>
                          </a14:m>
                          <a:endParaRPr lang="en-US" sz="1100">
                            <a:effectLst/>
                            <a:latin typeface="Times New Roman"/>
                            <a:ea typeface="Calibri"/>
                            <a:cs typeface="Times New Roman"/>
                          </a:endParaRPr>
                        </a:p>
                      </a:txBody>
                      <a:tcPr marL="63236" marR="63236" marT="0" marB="0">
                        <a:lnL>
                          <a:noFill/>
                        </a:lnL>
                        <a:lnR>
                          <a:noFill/>
                        </a:lnR>
                        <a:lnT>
                          <a:noFill/>
                        </a:lnT>
                        <a:lnB>
                          <a:noFill/>
                        </a:lnB>
                      </a:tcPr>
                    </a:tc>
                  </a:tr>
                  <a:tr h="364427">
                    <a:tc>
                      <a:txBody>
                        <a:bodyPr/>
                        <a:lstStyle/>
                        <a:p>
                          <a:pPr marL="0" marR="0" algn="just">
                            <a:lnSpc>
                              <a:spcPct val="200000"/>
                            </a:lnSpc>
                            <a:spcBef>
                              <a:spcPts val="0"/>
                            </a:spcBef>
                            <a:spcAft>
                              <a:spcPts val="0"/>
                            </a:spcAft>
                          </a:pPr>
                          <a:r>
                            <a:rPr lang="es-EC" sz="1100" b="1">
                              <a:effectLst/>
                              <a:latin typeface="Times New Roman"/>
                              <a:ea typeface="Calibri"/>
                              <a:cs typeface="Times New Roman"/>
                            </a:rPr>
                            <a:t> </a:t>
                          </a:r>
                          <a:endParaRPr lang="en-US" sz="1100">
                            <a:effectLst/>
                            <a:latin typeface="Times New Roman"/>
                            <a:ea typeface="Calibri"/>
                            <a:cs typeface="Times New Roman"/>
                          </a:endParaRPr>
                        </a:p>
                      </a:txBody>
                      <a:tcPr marL="63236" marR="63236" marT="0" marB="0">
                        <a:lnL>
                          <a:noFill/>
                        </a:lnL>
                        <a:lnR>
                          <a:noFill/>
                        </a:lnR>
                        <a:lnT>
                          <a:noFill/>
                        </a:lnT>
                        <a:lnB>
                          <a:noFill/>
                        </a:lnB>
                      </a:tcPr>
                    </a:tc>
                    <a:tc>
                      <a:txBody>
                        <a:bodyPr/>
                        <a:lstStyle/>
                        <a:p>
                          <a:pPr marL="0" marR="0" algn="just">
                            <a:lnSpc>
                              <a:spcPct val="200000"/>
                            </a:lnSpc>
                            <a:spcBef>
                              <a:spcPts val="0"/>
                            </a:spcBef>
                            <a:spcAft>
                              <a:spcPts val="0"/>
                            </a:spcAft>
                          </a:pPr>
                          <a:r>
                            <a:rPr lang="es-EC" sz="1100" b="1">
                              <a:effectLst/>
                              <a:latin typeface="Times New Roman"/>
                              <a:ea typeface="Calibri"/>
                              <a:cs typeface="Times New Roman"/>
                            </a:rPr>
                            <a:t> </a:t>
                          </a:r>
                          <a:endParaRPr lang="en-US" sz="1100">
                            <a:effectLst/>
                            <a:latin typeface="Times New Roman"/>
                            <a:ea typeface="Calibri"/>
                            <a:cs typeface="Times New Roman"/>
                          </a:endParaRPr>
                        </a:p>
                      </a:txBody>
                      <a:tcPr marL="63236" marR="63236" marT="0" marB="0">
                        <a:lnL>
                          <a:noFill/>
                        </a:lnL>
                        <a:lnR>
                          <a:noFill/>
                        </a:lnR>
                        <a:lnT>
                          <a:noFill/>
                        </a:lnT>
                        <a:lnB>
                          <a:noFill/>
                        </a:lnB>
                      </a:tcPr>
                    </a:tc>
                    <a:tc>
                      <a:txBody>
                        <a:bodyPr/>
                        <a:lstStyle/>
                        <a:p>
                          <a:pPr marL="449580" marR="0" algn="just">
                            <a:lnSpc>
                              <a:spcPct val="200000"/>
                            </a:lnSpc>
                            <a:spcBef>
                              <a:spcPts val="0"/>
                            </a:spcBef>
                            <a:spcAft>
                              <a:spcPts val="0"/>
                            </a:spcAft>
                          </a:pPr>
                          <a:r>
                            <a:rPr lang="es-EC" sz="1100">
                              <a:effectLst/>
                              <a:latin typeface="Times New Roman"/>
                              <a:ea typeface="Times New Roman"/>
                              <a:cs typeface="Times New Roman"/>
                            </a:rPr>
                            <a:t>Calcular Jacobianos de la medición del punto de interés </a:t>
                          </a:r>
                          <a14:m>
                            <m:oMath xmlns:m="http://schemas.openxmlformats.org/officeDocument/2006/math">
                              <m:sSub>
                                <m:sSubPr>
                                  <m:ctrlPr>
                                    <a:rPr lang="en-US" sz="1100" i="1">
                                      <a:effectLst/>
                                      <a:latin typeface="Cambria Math"/>
                                      <a:ea typeface="Calibri"/>
                                      <a:cs typeface="Times New Roman"/>
                                    </a:rPr>
                                  </m:ctrlPr>
                                </m:sSubPr>
                                <m:e>
                                  <m:r>
                                    <a:rPr lang="es-EC" sz="1100" i="1">
                                      <a:effectLst/>
                                      <a:latin typeface="Cambria Math"/>
                                      <a:ea typeface="Calibri"/>
                                      <a:cs typeface="Times New Roman"/>
                                    </a:rPr>
                                    <m:t>𝑓</m:t>
                                  </m:r>
                                </m:e>
                                <m:sub>
                                  <m:r>
                                    <a:rPr lang="es-EC" sz="1100" i="1">
                                      <a:effectLst/>
                                      <a:latin typeface="Cambria Math"/>
                                      <a:ea typeface="Calibri"/>
                                      <a:cs typeface="Times New Roman"/>
                                    </a:rPr>
                                    <m:t>𝑗</m:t>
                                  </m:r>
                                </m:sub>
                              </m:sSub>
                            </m:oMath>
                          </a14:m>
                          <a:endParaRPr lang="en-US" sz="1100">
                            <a:effectLst/>
                            <a:latin typeface="Times New Roman"/>
                            <a:ea typeface="Calibri"/>
                            <a:cs typeface="Times New Roman"/>
                          </a:endParaRPr>
                        </a:p>
                      </a:txBody>
                      <a:tcPr marL="63236" marR="63236" marT="0" marB="0">
                        <a:lnL>
                          <a:noFill/>
                        </a:lnL>
                        <a:lnR>
                          <a:noFill/>
                        </a:lnR>
                        <a:lnT>
                          <a:noFill/>
                        </a:lnT>
                        <a:lnB>
                          <a:noFill/>
                        </a:lnB>
                      </a:tcPr>
                    </a:tc>
                  </a:tr>
                  <a:tr h="337259">
                    <a:tc>
                      <a:txBody>
                        <a:bodyPr/>
                        <a:lstStyle/>
                        <a:p>
                          <a:pPr marL="0" marR="0" algn="just">
                            <a:lnSpc>
                              <a:spcPct val="200000"/>
                            </a:lnSpc>
                            <a:spcBef>
                              <a:spcPts val="0"/>
                            </a:spcBef>
                            <a:spcAft>
                              <a:spcPts val="0"/>
                            </a:spcAft>
                          </a:pPr>
                          <a:r>
                            <a:rPr lang="es-EC" sz="1100" b="1">
                              <a:effectLst/>
                              <a:latin typeface="Times New Roman"/>
                              <a:ea typeface="Calibri"/>
                              <a:cs typeface="Times New Roman"/>
                            </a:rPr>
                            <a:t> </a:t>
                          </a:r>
                          <a:endParaRPr lang="en-US" sz="1100">
                            <a:effectLst/>
                            <a:latin typeface="Times New Roman"/>
                            <a:ea typeface="Calibri"/>
                            <a:cs typeface="Times New Roman"/>
                          </a:endParaRPr>
                        </a:p>
                      </a:txBody>
                      <a:tcPr marL="63236" marR="63236" marT="0" marB="0">
                        <a:lnL>
                          <a:noFill/>
                        </a:lnL>
                        <a:lnR>
                          <a:noFill/>
                        </a:lnR>
                        <a:lnT>
                          <a:noFill/>
                        </a:lnT>
                        <a:lnB>
                          <a:noFill/>
                        </a:lnB>
                      </a:tcPr>
                    </a:tc>
                    <a:tc>
                      <a:txBody>
                        <a:bodyPr/>
                        <a:lstStyle/>
                        <a:p>
                          <a:pPr marL="0" marR="0" algn="just">
                            <a:lnSpc>
                              <a:spcPct val="200000"/>
                            </a:lnSpc>
                            <a:spcBef>
                              <a:spcPts val="0"/>
                            </a:spcBef>
                            <a:spcAft>
                              <a:spcPts val="0"/>
                            </a:spcAft>
                          </a:pPr>
                          <a:r>
                            <a:rPr lang="es-EC" sz="1100" b="1">
                              <a:effectLst/>
                              <a:latin typeface="Times New Roman"/>
                              <a:ea typeface="Calibri"/>
                              <a:cs typeface="Times New Roman"/>
                            </a:rPr>
                            <a:t> </a:t>
                          </a:r>
                          <a:endParaRPr lang="en-US" sz="1100">
                            <a:effectLst/>
                            <a:latin typeface="Times New Roman"/>
                            <a:ea typeface="Calibri"/>
                            <a:cs typeface="Times New Roman"/>
                          </a:endParaRPr>
                        </a:p>
                      </a:txBody>
                      <a:tcPr marL="63236" marR="63236" marT="0" marB="0">
                        <a:lnL>
                          <a:noFill/>
                        </a:lnL>
                        <a:lnR>
                          <a:noFill/>
                        </a:lnR>
                        <a:lnT>
                          <a:noFill/>
                        </a:lnT>
                        <a:lnB>
                          <a:noFill/>
                        </a:lnB>
                      </a:tcPr>
                    </a:tc>
                    <a:tc>
                      <a:txBody>
                        <a:bodyPr/>
                        <a:lstStyle/>
                        <a:p>
                          <a:pPr marL="449580" marR="0" algn="just">
                            <a:lnSpc>
                              <a:spcPct val="200000"/>
                            </a:lnSpc>
                            <a:spcBef>
                              <a:spcPts val="0"/>
                            </a:spcBef>
                            <a:spcAft>
                              <a:spcPts val="0"/>
                            </a:spcAft>
                          </a:pPr>
                          <a:r>
                            <a:rPr lang="es-EC" sz="1100">
                              <a:effectLst/>
                              <a:latin typeface="Times New Roman"/>
                              <a:ea typeface="Times New Roman"/>
                              <a:cs typeface="Times New Roman"/>
                            </a:rPr>
                            <a:t>Apilar error en la medición y Jacobianos</a:t>
                          </a:r>
                          <a:endParaRPr lang="en-US" sz="1100">
                            <a:effectLst/>
                            <a:latin typeface="Times New Roman"/>
                            <a:ea typeface="Calibri"/>
                            <a:cs typeface="Times New Roman"/>
                          </a:endParaRPr>
                        </a:p>
                      </a:txBody>
                      <a:tcPr marL="63236" marR="63236" marT="0" marB="0">
                        <a:lnL>
                          <a:noFill/>
                        </a:lnL>
                        <a:lnR>
                          <a:noFill/>
                        </a:lnR>
                        <a:lnT>
                          <a:noFill/>
                        </a:lnT>
                        <a:lnB>
                          <a:noFill/>
                        </a:lnB>
                      </a:tcPr>
                    </a:tc>
                  </a:tr>
                  <a:tr h="337259">
                    <a:tc>
                      <a:txBody>
                        <a:bodyPr/>
                        <a:lstStyle/>
                        <a:p>
                          <a:pPr marL="0" marR="0" algn="just">
                            <a:lnSpc>
                              <a:spcPct val="200000"/>
                            </a:lnSpc>
                            <a:spcBef>
                              <a:spcPts val="0"/>
                            </a:spcBef>
                            <a:spcAft>
                              <a:spcPts val="0"/>
                            </a:spcAft>
                          </a:pPr>
                          <a:r>
                            <a:rPr lang="es-EC" sz="1100" b="1">
                              <a:effectLst/>
                              <a:latin typeface="Times New Roman"/>
                              <a:ea typeface="Calibri"/>
                              <a:cs typeface="Times New Roman"/>
                            </a:rPr>
                            <a:t> </a:t>
                          </a:r>
                          <a:endParaRPr lang="en-US" sz="1100">
                            <a:effectLst/>
                            <a:latin typeface="Times New Roman"/>
                            <a:ea typeface="Calibri"/>
                            <a:cs typeface="Times New Roman"/>
                          </a:endParaRPr>
                        </a:p>
                      </a:txBody>
                      <a:tcPr marL="63236" marR="63236" marT="0" marB="0">
                        <a:lnL>
                          <a:noFill/>
                        </a:lnL>
                        <a:lnR>
                          <a:noFill/>
                        </a:lnR>
                        <a:lnT>
                          <a:noFill/>
                        </a:lnT>
                        <a:lnB>
                          <a:noFill/>
                        </a:lnB>
                      </a:tcPr>
                    </a:tc>
                    <a:tc>
                      <a:txBody>
                        <a:bodyPr/>
                        <a:lstStyle/>
                        <a:p>
                          <a:pPr marL="0" marR="0" algn="just">
                            <a:lnSpc>
                              <a:spcPct val="200000"/>
                            </a:lnSpc>
                            <a:spcBef>
                              <a:spcPts val="0"/>
                            </a:spcBef>
                            <a:spcAft>
                              <a:spcPts val="0"/>
                            </a:spcAft>
                          </a:pPr>
                          <a:r>
                            <a:rPr lang="es-EC" sz="1100" b="1">
                              <a:effectLst/>
                              <a:latin typeface="Times New Roman"/>
                              <a:ea typeface="Calibri"/>
                              <a:cs typeface="Times New Roman"/>
                            </a:rPr>
                            <a:t> </a:t>
                          </a:r>
                          <a:endParaRPr lang="en-US" sz="1100">
                            <a:effectLst/>
                            <a:latin typeface="Times New Roman"/>
                            <a:ea typeface="Calibri"/>
                            <a:cs typeface="Times New Roman"/>
                          </a:endParaRPr>
                        </a:p>
                      </a:txBody>
                      <a:tcPr marL="63236" marR="63236" marT="0" marB="0">
                        <a:lnL>
                          <a:noFill/>
                        </a:lnL>
                        <a:lnR>
                          <a:noFill/>
                        </a:lnR>
                        <a:lnT>
                          <a:noFill/>
                        </a:lnT>
                        <a:lnB>
                          <a:noFill/>
                        </a:lnB>
                      </a:tcPr>
                    </a:tc>
                    <a:tc>
                      <a:txBody>
                        <a:bodyPr/>
                        <a:lstStyle/>
                        <a:p>
                          <a:pPr marL="0" marR="0" algn="just">
                            <a:lnSpc>
                              <a:spcPct val="200000"/>
                            </a:lnSpc>
                            <a:spcBef>
                              <a:spcPts val="0"/>
                            </a:spcBef>
                            <a:spcAft>
                              <a:spcPts val="0"/>
                            </a:spcAft>
                          </a:pPr>
                          <a14:m>
                            <m:oMathPara xmlns:m="http://schemas.openxmlformats.org/officeDocument/2006/math">
                              <m:oMathParaPr>
                                <m:jc m:val="left"/>
                              </m:oMathParaPr>
                              <m:oMath xmlns:m="http://schemas.openxmlformats.org/officeDocument/2006/math">
                                <m:r>
                                  <a:rPr lang="es-EC" sz="1100" b="1" i="1">
                                    <a:effectLst/>
                                    <a:latin typeface="Cambria Math"/>
                                    <a:ea typeface="Calibri"/>
                                    <a:cs typeface="Times New Roman"/>
                                  </a:rPr>
                                  <m:t>𝒆𝒏𝒅</m:t>
                                </m:r>
                                <m:r>
                                  <a:rPr lang="es-EC" sz="1100" b="1" i="1">
                                    <a:effectLst/>
                                    <a:latin typeface="Cambria Math"/>
                                    <a:ea typeface="Times New Roman"/>
                                    <a:cs typeface="Times New Roman"/>
                                  </a:rPr>
                                  <m:t> </m:t>
                                </m:r>
                                <m:r>
                                  <a:rPr lang="es-EC" sz="1100" b="1" i="1">
                                    <a:effectLst/>
                                    <a:latin typeface="Cambria Math"/>
                                    <a:ea typeface="Times New Roman"/>
                                    <a:cs typeface="Times New Roman"/>
                                  </a:rPr>
                                  <m:t>𝒇𝒐𝒓</m:t>
                                </m:r>
                              </m:oMath>
                            </m:oMathPara>
                          </a14:m>
                          <a:endParaRPr lang="en-US" sz="1100" dirty="0">
                            <a:effectLst/>
                            <a:latin typeface="Times New Roman"/>
                            <a:ea typeface="Calibri"/>
                            <a:cs typeface="Times New Roman"/>
                          </a:endParaRPr>
                        </a:p>
                      </a:txBody>
                      <a:tcPr marL="63236" marR="63236" marT="0" marB="0">
                        <a:lnL>
                          <a:noFill/>
                        </a:lnL>
                        <a:lnR>
                          <a:noFill/>
                        </a:lnR>
                        <a:lnT>
                          <a:noFill/>
                        </a:lnT>
                        <a:lnB>
                          <a:noFill/>
                        </a:lnB>
                      </a:tcPr>
                    </a:tc>
                  </a:tr>
                  <a:tr h="337259">
                    <a:tc>
                      <a:txBody>
                        <a:bodyPr/>
                        <a:lstStyle/>
                        <a:p>
                          <a:pPr marL="0" marR="0" algn="just">
                            <a:lnSpc>
                              <a:spcPct val="200000"/>
                            </a:lnSpc>
                            <a:spcBef>
                              <a:spcPts val="0"/>
                            </a:spcBef>
                            <a:spcAft>
                              <a:spcPts val="0"/>
                            </a:spcAft>
                          </a:pPr>
                          <a:r>
                            <a:rPr lang="es-EC" sz="1100" b="1">
                              <a:effectLst/>
                              <a:latin typeface="Times New Roman"/>
                              <a:ea typeface="Calibri"/>
                              <a:cs typeface="Times New Roman"/>
                            </a:rPr>
                            <a:t> </a:t>
                          </a:r>
                          <a:endParaRPr lang="en-US" sz="1100">
                            <a:effectLst/>
                            <a:latin typeface="Times New Roman"/>
                            <a:ea typeface="Calibri"/>
                            <a:cs typeface="Times New Roman"/>
                          </a:endParaRPr>
                        </a:p>
                      </a:txBody>
                      <a:tcPr marL="63236" marR="63236" marT="0" marB="0">
                        <a:lnL>
                          <a:noFill/>
                        </a:lnL>
                        <a:lnR>
                          <a:noFill/>
                        </a:lnR>
                        <a:lnT>
                          <a:noFill/>
                        </a:lnT>
                        <a:lnB>
                          <a:noFill/>
                        </a:lnB>
                      </a:tcPr>
                    </a:tc>
                    <a:tc>
                      <a:txBody>
                        <a:bodyPr/>
                        <a:lstStyle/>
                        <a:p>
                          <a:pPr marL="0" marR="0" algn="just">
                            <a:lnSpc>
                              <a:spcPct val="200000"/>
                            </a:lnSpc>
                            <a:spcBef>
                              <a:spcPts val="0"/>
                            </a:spcBef>
                            <a:spcAft>
                              <a:spcPts val="0"/>
                            </a:spcAft>
                          </a:pPr>
                          <a:r>
                            <a:rPr lang="es-EC" sz="1100" b="1">
                              <a:effectLst/>
                              <a:latin typeface="Times New Roman"/>
                              <a:ea typeface="Calibri"/>
                              <a:cs typeface="Times New Roman"/>
                            </a:rPr>
                            <a:t> </a:t>
                          </a:r>
                          <a:endParaRPr lang="en-US" sz="1100">
                            <a:effectLst/>
                            <a:latin typeface="Times New Roman"/>
                            <a:ea typeface="Calibri"/>
                            <a:cs typeface="Times New Roman"/>
                          </a:endParaRPr>
                        </a:p>
                      </a:txBody>
                      <a:tcPr marL="63236" marR="63236" marT="0" marB="0">
                        <a:lnL>
                          <a:noFill/>
                        </a:lnL>
                        <a:lnR>
                          <a:noFill/>
                        </a:lnR>
                        <a:lnT>
                          <a:noFill/>
                        </a:lnT>
                        <a:lnB>
                          <a:noFill/>
                        </a:lnB>
                      </a:tcPr>
                    </a:tc>
                    <a:tc>
                      <a:txBody>
                        <a:bodyPr/>
                        <a:lstStyle/>
                        <a:p>
                          <a:pPr marL="0" marR="0" algn="just">
                            <a:lnSpc>
                              <a:spcPct val="200000"/>
                            </a:lnSpc>
                            <a:spcBef>
                              <a:spcPts val="0"/>
                            </a:spcBef>
                            <a:spcAft>
                              <a:spcPts val="0"/>
                            </a:spcAft>
                          </a:pPr>
                          <a:r>
                            <a:rPr lang="es-EC" sz="1100">
                              <a:effectLst/>
                              <a:latin typeface="Times New Roman"/>
                              <a:ea typeface="Calibri"/>
                              <a:cs typeface="Times New Roman"/>
                            </a:rPr>
                            <a:t>Calcular la ganancia de Kalman K</a:t>
                          </a:r>
                          <a:endParaRPr lang="en-US" sz="1100">
                            <a:effectLst/>
                            <a:latin typeface="Times New Roman"/>
                            <a:ea typeface="Calibri"/>
                            <a:cs typeface="Times New Roman"/>
                          </a:endParaRPr>
                        </a:p>
                      </a:txBody>
                      <a:tcPr marL="63236" marR="63236" marT="0" marB="0">
                        <a:lnL>
                          <a:noFill/>
                        </a:lnL>
                        <a:lnR>
                          <a:noFill/>
                        </a:lnR>
                        <a:lnT>
                          <a:noFill/>
                        </a:lnT>
                        <a:lnB>
                          <a:noFill/>
                        </a:lnB>
                      </a:tcPr>
                    </a:tc>
                  </a:tr>
                  <a:tr h="337259">
                    <a:tc>
                      <a:txBody>
                        <a:bodyPr/>
                        <a:lstStyle/>
                        <a:p>
                          <a:pPr marL="0" marR="0" algn="just">
                            <a:lnSpc>
                              <a:spcPct val="200000"/>
                            </a:lnSpc>
                            <a:spcBef>
                              <a:spcPts val="0"/>
                            </a:spcBef>
                            <a:spcAft>
                              <a:spcPts val="0"/>
                            </a:spcAft>
                          </a:pPr>
                          <a:r>
                            <a:rPr lang="es-EC" sz="1100" b="1">
                              <a:effectLst/>
                              <a:latin typeface="Times New Roman"/>
                              <a:ea typeface="Calibri"/>
                              <a:cs typeface="Times New Roman"/>
                            </a:rPr>
                            <a:t> </a:t>
                          </a:r>
                          <a:endParaRPr lang="en-US" sz="1100">
                            <a:effectLst/>
                            <a:latin typeface="Times New Roman"/>
                            <a:ea typeface="Calibri"/>
                            <a:cs typeface="Times New Roman"/>
                          </a:endParaRPr>
                        </a:p>
                      </a:txBody>
                      <a:tcPr marL="63236" marR="63236" marT="0" marB="0">
                        <a:lnL>
                          <a:noFill/>
                        </a:lnL>
                        <a:lnR>
                          <a:noFill/>
                        </a:lnR>
                        <a:lnT>
                          <a:noFill/>
                        </a:lnT>
                        <a:lnB>
                          <a:noFill/>
                        </a:lnB>
                      </a:tcPr>
                    </a:tc>
                    <a:tc>
                      <a:txBody>
                        <a:bodyPr/>
                        <a:lstStyle/>
                        <a:p>
                          <a:pPr marL="0" marR="0" algn="just">
                            <a:lnSpc>
                              <a:spcPct val="200000"/>
                            </a:lnSpc>
                            <a:spcBef>
                              <a:spcPts val="0"/>
                            </a:spcBef>
                            <a:spcAft>
                              <a:spcPts val="0"/>
                            </a:spcAft>
                          </a:pPr>
                          <a:r>
                            <a:rPr lang="es-EC" sz="1100" b="1">
                              <a:effectLst/>
                              <a:latin typeface="Times New Roman"/>
                              <a:ea typeface="Calibri"/>
                              <a:cs typeface="Times New Roman"/>
                            </a:rPr>
                            <a:t> </a:t>
                          </a:r>
                          <a:endParaRPr lang="en-US" sz="1100">
                            <a:effectLst/>
                            <a:latin typeface="Times New Roman"/>
                            <a:ea typeface="Calibri"/>
                            <a:cs typeface="Times New Roman"/>
                          </a:endParaRPr>
                        </a:p>
                      </a:txBody>
                      <a:tcPr marL="63236" marR="63236" marT="0" marB="0">
                        <a:lnL>
                          <a:noFill/>
                        </a:lnL>
                        <a:lnR>
                          <a:noFill/>
                        </a:lnR>
                        <a:lnT>
                          <a:noFill/>
                        </a:lnT>
                        <a:lnB>
                          <a:noFill/>
                        </a:lnB>
                      </a:tcPr>
                    </a:tc>
                    <a:tc>
                      <a:txBody>
                        <a:bodyPr/>
                        <a:lstStyle/>
                        <a:p>
                          <a:pPr marL="0" marR="0" algn="just">
                            <a:lnSpc>
                              <a:spcPct val="200000"/>
                            </a:lnSpc>
                            <a:spcBef>
                              <a:spcPts val="0"/>
                            </a:spcBef>
                            <a:spcAft>
                              <a:spcPts val="0"/>
                            </a:spcAft>
                          </a:pPr>
                          <a:r>
                            <a:rPr lang="es-EC" sz="1100">
                              <a:effectLst/>
                              <a:latin typeface="Times New Roman"/>
                              <a:ea typeface="Times New Roman"/>
                              <a:cs typeface="Times New Roman"/>
                            </a:rPr>
                            <a:t>Estimar </a:t>
                          </a:r>
                          <a14:m>
                            <m:oMath xmlns:m="http://schemas.openxmlformats.org/officeDocument/2006/math">
                              <m:sSub>
                                <m:sSubPr>
                                  <m:ctrlPr>
                                    <a:rPr lang="en-US" sz="1100" i="1">
                                      <a:effectLst/>
                                      <a:latin typeface="Cambria Math"/>
                                      <a:ea typeface="Calibri"/>
                                      <a:cs typeface="Times New Roman"/>
                                    </a:rPr>
                                  </m:ctrlPr>
                                </m:sSubPr>
                                <m:e>
                                  <m:acc>
                                    <m:accPr>
                                      <m:chr m:val="̂"/>
                                      <m:ctrlPr>
                                        <a:rPr lang="en-US" sz="1100" i="1">
                                          <a:effectLst/>
                                          <a:latin typeface="Cambria Math"/>
                                          <a:ea typeface="Calibri"/>
                                          <a:cs typeface="Times New Roman"/>
                                        </a:rPr>
                                      </m:ctrlPr>
                                    </m:accPr>
                                    <m:e>
                                      <m:r>
                                        <a:rPr lang="es-EC" sz="1100" i="1">
                                          <a:effectLst/>
                                          <a:latin typeface="Cambria Math"/>
                                          <a:ea typeface="Calibri"/>
                                          <a:cs typeface="Times New Roman"/>
                                        </a:rPr>
                                        <m:t>𝑥</m:t>
                                      </m:r>
                                    </m:e>
                                  </m:acc>
                                </m:e>
                                <m:sub>
                                  <m:r>
                                    <a:rPr lang="es-EC" sz="1100" i="1">
                                      <a:effectLst/>
                                      <a:latin typeface="Cambria Math"/>
                                      <a:ea typeface="Calibri"/>
                                      <a:cs typeface="Times New Roman"/>
                                    </a:rPr>
                                    <m:t>𝑘</m:t>
                                  </m:r>
                                </m:sub>
                              </m:sSub>
                            </m:oMath>
                          </a14:m>
                          <a:r>
                            <a:rPr lang="es-EC" sz="1100">
                              <a:effectLst/>
                              <a:latin typeface="Times New Roman"/>
                              <a:ea typeface="Times New Roman"/>
                              <a:cs typeface="Times New Roman"/>
                            </a:rPr>
                            <a:t> del próximo instante</a:t>
                          </a:r>
                          <a:endParaRPr lang="en-US" sz="1100">
                            <a:effectLst/>
                            <a:latin typeface="Times New Roman"/>
                            <a:ea typeface="Calibri"/>
                            <a:cs typeface="Times New Roman"/>
                          </a:endParaRPr>
                        </a:p>
                      </a:txBody>
                      <a:tcPr marL="63236" marR="63236" marT="0" marB="0">
                        <a:lnL>
                          <a:noFill/>
                        </a:lnL>
                        <a:lnR>
                          <a:noFill/>
                        </a:lnR>
                        <a:lnT>
                          <a:noFill/>
                        </a:lnT>
                        <a:lnB>
                          <a:noFill/>
                        </a:lnB>
                      </a:tcPr>
                    </a:tc>
                  </a:tr>
                  <a:tr h="346393">
                    <a:tc>
                      <a:txBody>
                        <a:bodyPr/>
                        <a:lstStyle/>
                        <a:p>
                          <a:pPr marL="0" marR="0" algn="just">
                            <a:lnSpc>
                              <a:spcPct val="200000"/>
                            </a:lnSpc>
                            <a:spcBef>
                              <a:spcPts val="0"/>
                            </a:spcBef>
                            <a:spcAft>
                              <a:spcPts val="0"/>
                            </a:spcAft>
                          </a:pPr>
                          <a:r>
                            <a:rPr lang="es-EC" sz="1100" b="1">
                              <a:effectLst/>
                              <a:latin typeface="Times New Roman"/>
                              <a:ea typeface="Calibri"/>
                              <a:cs typeface="Times New Roman"/>
                            </a:rPr>
                            <a:t> </a:t>
                          </a:r>
                          <a:endParaRPr lang="en-US" sz="1100">
                            <a:effectLst/>
                            <a:latin typeface="Times New Roman"/>
                            <a:ea typeface="Calibri"/>
                            <a:cs typeface="Times New Roman"/>
                          </a:endParaRPr>
                        </a:p>
                      </a:txBody>
                      <a:tcPr marL="63236" marR="63236" marT="0" marB="0">
                        <a:lnL>
                          <a:noFill/>
                        </a:lnL>
                        <a:lnR>
                          <a:noFill/>
                        </a:lnR>
                        <a:lnT>
                          <a:noFill/>
                        </a:lnT>
                        <a:lnB>
                          <a:noFill/>
                        </a:lnB>
                      </a:tcPr>
                    </a:tc>
                    <a:tc>
                      <a:txBody>
                        <a:bodyPr/>
                        <a:lstStyle/>
                        <a:p>
                          <a:pPr marL="0" marR="0" algn="just">
                            <a:lnSpc>
                              <a:spcPct val="200000"/>
                            </a:lnSpc>
                            <a:spcBef>
                              <a:spcPts val="0"/>
                            </a:spcBef>
                            <a:spcAft>
                              <a:spcPts val="0"/>
                            </a:spcAft>
                          </a:pPr>
                          <a:r>
                            <a:rPr lang="es-EC" sz="1100" b="1">
                              <a:effectLst/>
                              <a:latin typeface="Times New Roman"/>
                              <a:ea typeface="Calibri"/>
                              <a:cs typeface="Times New Roman"/>
                            </a:rPr>
                            <a:t> </a:t>
                          </a:r>
                          <a:endParaRPr lang="en-US" sz="1100">
                            <a:effectLst/>
                            <a:latin typeface="Times New Roman"/>
                            <a:ea typeface="Calibri"/>
                            <a:cs typeface="Times New Roman"/>
                          </a:endParaRPr>
                        </a:p>
                      </a:txBody>
                      <a:tcPr marL="63236" marR="63236" marT="0" marB="0">
                        <a:lnL>
                          <a:noFill/>
                        </a:lnL>
                        <a:lnR>
                          <a:noFill/>
                        </a:lnR>
                        <a:lnT>
                          <a:noFill/>
                        </a:lnT>
                        <a:lnB>
                          <a:noFill/>
                        </a:lnB>
                      </a:tcPr>
                    </a:tc>
                    <a:tc>
                      <a:txBody>
                        <a:bodyPr/>
                        <a:lstStyle/>
                        <a:p>
                          <a:pPr marL="0" marR="0" algn="just">
                            <a:lnSpc>
                              <a:spcPct val="200000"/>
                            </a:lnSpc>
                            <a:spcBef>
                              <a:spcPts val="0"/>
                            </a:spcBef>
                            <a:spcAft>
                              <a:spcPts val="0"/>
                            </a:spcAft>
                          </a:pPr>
                          <a:r>
                            <a:rPr lang="es-EC" sz="1100">
                              <a:effectLst/>
                              <a:latin typeface="Times New Roman"/>
                              <a:ea typeface="Times New Roman"/>
                              <a:cs typeface="Times New Roman"/>
                            </a:rPr>
                            <a:t>Estimar </a:t>
                          </a:r>
                          <a14:m>
                            <m:oMath xmlns:m="http://schemas.openxmlformats.org/officeDocument/2006/math">
                              <m:sSub>
                                <m:sSubPr>
                                  <m:ctrlPr>
                                    <a:rPr lang="en-US" sz="1100" i="1">
                                      <a:effectLst/>
                                      <a:latin typeface="Cambria Math"/>
                                      <a:ea typeface="Calibri"/>
                                      <a:cs typeface="Times New Roman"/>
                                    </a:rPr>
                                  </m:ctrlPr>
                                </m:sSubPr>
                                <m:e>
                                  <m:acc>
                                    <m:accPr>
                                      <m:chr m:val="̂"/>
                                      <m:ctrlPr>
                                        <a:rPr lang="en-US" sz="1100" i="1">
                                          <a:effectLst/>
                                          <a:latin typeface="Cambria Math"/>
                                          <a:ea typeface="Calibri"/>
                                          <a:cs typeface="Times New Roman"/>
                                        </a:rPr>
                                      </m:ctrlPr>
                                    </m:accPr>
                                    <m:e>
                                      <m:r>
                                        <m:rPr>
                                          <m:sty m:val="p"/>
                                        </m:rPr>
                                        <a:rPr lang="es-EC" sz="1100">
                                          <a:effectLst/>
                                          <a:latin typeface="Cambria Math"/>
                                          <a:ea typeface="Calibri"/>
                                          <a:cs typeface="Times New Roman"/>
                                        </a:rPr>
                                        <m:t>P</m:t>
                                      </m:r>
                                    </m:e>
                                  </m:acc>
                                </m:e>
                                <m:sub>
                                  <m:r>
                                    <a:rPr lang="es-EC" sz="1100" i="1">
                                      <a:effectLst/>
                                      <a:latin typeface="Cambria Math"/>
                                      <a:ea typeface="Calibri"/>
                                      <a:cs typeface="Times New Roman"/>
                                    </a:rPr>
                                    <m:t>𝑘</m:t>
                                  </m:r>
                                </m:sub>
                              </m:sSub>
                            </m:oMath>
                          </a14:m>
                          <a:r>
                            <a:rPr lang="es-EC" sz="1100">
                              <a:effectLst/>
                              <a:latin typeface="Times New Roman"/>
                              <a:ea typeface="Times New Roman"/>
                              <a:cs typeface="Times New Roman"/>
                            </a:rPr>
                            <a:t> del próximo instante</a:t>
                          </a:r>
                          <a:endParaRPr lang="en-US" sz="1100">
                            <a:effectLst/>
                            <a:latin typeface="Times New Roman"/>
                            <a:ea typeface="Calibri"/>
                            <a:cs typeface="Times New Roman"/>
                          </a:endParaRPr>
                        </a:p>
                      </a:txBody>
                      <a:tcPr marL="63236" marR="63236" marT="0" marB="0">
                        <a:lnL>
                          <a:noFill/>
                        </a:lnL>
                        <a:lnR>
                          <a:noFill/>
                        </a:lnR>
                        <a:lnT>
                          <a:noFill/>
                        </a:lnT>
                        <a:lnB>
                          <a:noFill/>
                        </a:lnB>
                      </a:tcPr>
                    </a:tc>
                  </a:tr>
                  <a:tr h="337259">
                    <a:tc>
                      <a:txBody>
                        <a:bodyPr/>
                        <a:lstStyle/>
                        <a:p>
                          <a:pPr marL="0" marR="0" algn="just">
                            <a:lnSpc>
                              <a:spcPct val="200000"/>
                            </a:lnSpc>
                            <a:spcBef>
                              <a:spcPts val="0"/>
                            </a:spcBef>
                            <a:spcAft>
                              <a:spcPts val="0"/>
                            </a:spcAft>
                          </a:pPr>
                          <a:r>
                            <a:rPr lang="es-EC" sz="1100" b="1">
                              <a:effectLst/>
                              <a:latin typeface="Times New Roman"/>
                              <a:ea typeface="Calibri"/>
                              <a:cs typeface="Times New Roman"/>
                            </a:rPr>
                            <a:t> </a:t>
                          </a:r>
                          <a:endParaRPr lang="en-US" sz="1100">
                            <a:effectLst/>
                            <a:latin typeface="Times New Roman"/>
                            <a:ea typeface="Calibri"/>
                            <a:cs typeface="Times New Roman"/>
                          </a:endParaRPr>
                        </a:p>
                      </a:txBody>
                      <a:tcPr marL="63236" marR="63236" marT="0" marB="0">
                        <a:lnL>
                          <a:noFill/>
                        </a:lnL>
                        <a:lnR>
                          <a:noFill/>
                        </a:lnR>
                        <a:lnT>
                          <a:noFill/>
                        </a:lnT>
                        <a:lnB w="19050" cap="flat" cmpd="sng" algn="ctr">
                          <a:solidFill>
                            <a:srgbClr val="000000"/>
                          </a:solidFill>
                          <a:prstDash val="solid"/>
                          <a:round/>
                          <a:headEnd type="none" w="med" len="med"/>
                          <a:tailEnd type="none" w="med" len="med"/>
                        </a:lnB>
                      </a:tcPr>
                    </a:tc>
                    <a:tc gridSpan="2">
                      <a:txBody>
                        <a:bodyPr/>
                        <a:lstStyle/>
                        <a:p>
                          <a:pPr marL="0" marR="0" algn="just">
                            <a:lnSpc>
                              <a:spcPct val="200000"/>
                            </a:lnSpc>
                            <a:spcBef>
                              <a:spcPts val="0"/>
                            </a:spcBef>
                            <a:spcAft>
                              <a:spcPts val="0"/>
                            </a:spcAft>
                          </a:pPr>
                          <a14:m>
                            <m:oMathPara xmlns:m="http://schemas.openxmlformats.org/officeDocument/2006/math">
                              <m:oMathParaPr>
                                <m:jc m:val="left"/>
                              </m:oMathParaPr>
                              <m:oMath xmlns:m="http://schemas.openxmlformats.org/officeDocument/2006/math">
                                <m:r>
                                  <a:rPr lang="es-EC" sz="1100" b="1" i="1">
                                    <a:effectLst/>
                                    <a:latin typeface="Cambria Math"/>
                                    <a:ea typeface="Calibri"/>
                                    <a:cs typeface="Times New Roman"/>
                                  </a:rPr>
                                  <m:t>𝒆𝒏𝒅</m:t>
                                </m:r>
                              </m:oMath>
                            </m:oMathPara>
                          </a14:m>
                          <a:endParaRPr lang="en-US" sz="1100" dirty="0">
                            <a:effectLst/>
                            <a:latin typeface="Times New Roman"/>
                            <a:ea typeface="Calibri"/>
                            <a:cs typeface="Times New Roman"/>
                          </a:endParaRPr>
                        </a:p>
                      </a:txBody>
                      <a:tcPr marL="63236" marR="63236" marT="0" marB="0">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mc:Choice>
        <mc:Fallback>
          <p:graphicFrame>
            <p:nvGraphicFramePr>
              <p:cNvPr id="4" name="3 Tabla"/>
              <p:cNvGraphicFramePr>
                <a:graphicFrameLocks noGrp="1"/>
              </p:cNvGraphicFramePr>
              <p:nvPr>
                <p:extLst>
                  <p:ext uri="{D42A27DB-BD31-4B8C-83A1-F6EECF244321}">
                    <p14:modId xmlns:p14="http://schemas.microsoft.com/office/powerpoint/2010/main" val="2953983338"/>
                  </p:ext>
                </p:extLst>
              </p:nvPr>
            </p:nvGraphicFramePr>
            <p:xfrm>
              <a:off x="1182098" y="2235636"/>
              <a:ext cx="4395822" cy="4351342"/>
            </p:xfrm>
            <a:graphic>
              <a:graphicData uri="http://schemas.openxmlformats.org/drawingml/2006/table">
                <a:tbl>
                  <a:tblPr firstRow="1" firstCol="1" bandRow="1"/>
                  <a:tblGrid>
                    <a:gridCol w="151872"/>
                    <a:gridCol w="194924"/>
                    <a:gridCol w="4049026"/>
                  </a:tblGrid>
                  <a:tr h="337259">
                    <a:tc>
                      <a:txBody>
                        <a:bodyPr/>
                        <a:lstStyle/>
                        <a:p>
                          <a:pPr marL="0" marR="0" algn="just">
                            <a:lnSpc>
                              <a:spcPct val="200000"/>
                            </a:lnSpc>
                            <a:spcBef>
                              <a:spcPts val="0"/>
                            </a:spcBef>
                            <a:spcAft>
                              <a:spcPts val="0"/>
                            </a:spcAft>
                          </a:pPr>
                          <a:r>
                            <a:rPr lang="es-EC" sz="1100" b="1">
                              <a:effectLst/>
                              <a:latin typeface="Times New Roman"/>
                              <a:ea typeface="Calibri"/>
                              <a:cs typeface="Times New Roman"/>
                            </a:rPr>
                            <a:t> </a:t>
                          </a:r>
                          <a:endParaRPr lang="en-US" sz="1100">
                            <a:effectLst/>
                            <a:latin typeface="Times New Roman"/>
                            <a:ea typeface="Calibri"/>
                            <a:cs typeface="Times New Roman"/>
                          </a:endParaRPr>
                        </a:p>
                      </a:txBody>
                      <a:tcPr marL="63236" marR="63236" marT="0" marB="0">
                        <a:lnL>
                          <a:noFill/>
                        </a:lnL>
                        <a:lnR>
                          <a:noFill/>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L="0" marR="0" algn="just">
                            <a:lnSpc>
                              <a:spcPct val="200000"/>
                            </a:lnSpc>
                            <a:spcBef>
                              <a:spcPts val="0"/>
                            </a:spcBef>
                            <a:spcAft>
                              <a:spcPts val="0"/>
                            </a:spcAft>
                          </a:pPr>
                          <a:r>
                            <a:rPr lang="es-EC" sz="1100" b="1">
                              <a:effectLst/>
                              <a:latin typeface="Times New Roman"/>
                              <a:ea typeface="Calibri"/>
                              <a:cs typeface="Times New Roman"/>
                            </a:rPr>
                            <a:t>Algoritmo 4. </a:t>
                          </a:r>
                          <a:r>
                            <a:rPr lang="es-EC" sz="1100">
                              <a:effectLst/>
                              <a:latin typeface="Times New Roman"/>
                              <a:ea typeface="Calibri"/>
                              <a:cs typeface="Times New Roman"/>
                            </a:rPr>
                            <a:t>Etapa de actualización del estado</a:t>
                          </a:r>
                          <a:endParaRPr lang="en-US" sz="1100">
                            <a:effectLst/>
                            <a:latin typeface="Times New Roman"/>
                            <a:ea typeface="Calibri"/>
                            <a:cs typeface="Times New Roman"/>
                          </a:endParaRPr>
                        </a:p>
                      </a:txBody>
                      <a:tcPr marL="63236" marR="63236" marT="0" marB="0">
                        <a:lnL>
                          <a:noFill/>
                        </a:lnL>
                        <a:lnR>
                          <a:noFill/>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r>
                  <a:tr h="337259">
                    <a:tc>
                      <a:txBody>
                        <a:bodyPr/>
                        <a:lstStyle/>
                        <a:p>
                          <a:pPr marL="0" marR="0" algn="just">
                            <a:lnSpc>
                              <a:spcPct val="200000"/>
                            </a:lnSpc>
                            <a:spcBef>
                              <a:spcPts val="0"/>
                            </a:spcBef>
                            <a:spcAft>
                              <a:spcPts val="0"/>
                            </a:spcAft>
                          </a:pPr>
                          <a:r>
                            <a:rPr lang="es-EC" sz="1100" b="1">
                              <a:effectLst/>
                              <a:latin typeface="Times New Roman"/>
                              <a:ea typeface="Calibri"/>
                              <a:cs typeface="Times New Roman"/>
                            </a:rPr>
                            <a:t> </a:t>
                          </a:r>
                          <a:endParaRPr lang="en-US" sz="1100">
                            <a:effectLst/>
                            <a:latin typeface="Times New Roman"/>
                            <a:ea typeface="Calibri"/>
                            <a:cs typeface="Times New Roman"/>
                          </a:endParaRPr>
                        </a:p>
                      </a:txBody>
                      <a:tcPr marL="63236" marR="63236" marT="0" marB="0">
                        <a:lnL>
                          <a:noFill/>
                        </a:lnL>
                        <a:lnR>
                          <a:noFill/>
                        </a:lnR>
                        <a:lnT w="19050" cap="flat" cmpd="sng" algn="ctr">
                          <a:solidFill>
                            <a:srgbClr val="000000"/>
                          </a:solidFill>
                          <a:prstDash val="solid"/>
                          <a:round/>
                          <a:headEnd type="none" w="med" len="med"/>
                          <a:tailEnd type="none" w="med" len="med"/>
                        </a:lnT>
                        <a:lnB>
                          <a:noFill/>
                        </a:lnB>
                      </a:tcPr>
                    </a:tc>
                    <a:tc gridSpan="2">
                      <a:txBody>
                        <a:bodyPr/>
                        <a:lstStyle/>
                        <a:p>
                          <a:endParaRPr lang="en-US"/>
                        </a:p>
                      </a:txBody>
                      <a:tcPr marL="63236" marR="63236" marT="0" marB="0">
                        <a:lnL>
                          <a:noFill/>
                        </a:lnL>
                        <a:lnR>
                          <a:noFill/>
                        </a:lnR>
                        <a:lnT w="19050" cap="flat" cmpd="sng" algn="ctr">
                          <a:solidFill>
                            <a:srgbClr val="000000"/>
                          </a:solidFill>
                          <a:prstDash val="solid"/>
                          <a:round/>
                          <a:headEnd type="none" w="med" len="med"/>
                          <a:tailEnd type="none" w="med" len="med"/>
                        </a:lnT>
                        <a:lnB>
                          <a:noFill/>
                        </a:lnB>
                        <a:blipFill rotWithShape="1">
                          <a:blip r:embed="rId3"/>
                          <a:stretch>
                            <a:fillRect l="-3736" t="-100000" r="-144" b="-1076786"/>
                          </a:stretch>
                        </a:blipFill>
                      </a:tcPr>
                    </a:tc>
                    <a:tc hMerge="1">
                      <a:txBody>
                        <a:bodyPr/>
                        <a:lstStyle/>
                        <a:p>
                          <a:endParaRPr lang="en-US"/>
                        </a:p>
                      </a:txBody>
                      <a:tcPr/>
                    </a:tc>
                  </a:tr>
                  <a:tr h="421105">
                    <a:tc>
                      <a:txBody>
                        <a:bodyPr/>
                        <a:lstStyle/>
                        <a:p>
                          <a:pPr marL="0" marR="0" algn="just">
                            <a:lnSpc>
                              <a:spcPct val="200000"/>
                            </a:lnSpc>
                            <a:spcBef>
                              <a:spcPts val="0"/>
                            </a:spcBef>
                            <a:spcAft>
                              <a:spcPts val="0"/>
                            </a:spcAft>
                          </a:pPr>
                          <a:r>
                            <a:rPr lang="es-EC" sz="1100" b="1">
                              <a:effectLst/>
                              <a:latin typeface="Times New Roman"/>
                              <a:ea typeface="Calibri"/>
                              <a:cs typeface="Times New Roman"/>
                            </a:rPr>
                            <a:t> </a:t>
                          </a:r>
                          <a:endParaRPr lang="en-US" sz="1100">
                            <a:effectLst/>
                            <a:latin typeface="Times New Roman"/>
                            <a:ea typeface="Calibri"/>
                            <a:cs typeface="Times New Roman"/>
                          </a:endParaRPr>
                        </a:p>
                      </a:txBody>
                      <a:tcPr marL="63236" marR="63236" marT="0" marB="0">
                        <a:lnL>
                          <a:noFill/>
                        </a:lnL>
                        <a:lnR>
                          <a:noFill/>
                        </a:lnR>
                        <a:lnT>
                          <a:noFill/>
                        </a:lnT>
                        <a:lnB>
                          <a:noFill/>
                        </a:lnB>
                      </a:tcPr>
                    </a:tc>
                    <a:tc>
                      <a:txBody>
                        <a:bodyPr/>
                        <a:lstStyle/>
                        <a:p>
                          <a:pPr marL="0" marR="0" algn="just">
                            <a:lnSpc>
                              <a:spcPct val="200000"/>
                            </a:lnSpc>
                            <a:spcBef>
                              <a:spcPts val="0"/>
                            </a:spcBef>
                            <a:spcAft>
                              <a:spcPts val="0"/>
                            </a:spcAft>
                          </a:pPr>
                          <a:r>
                            <a:rPr lang="es-EC" sz="1100" b="1">
                              <a:effectLst/>
                              <a:latin typeface="Times New Roman"/>
                              <a:ea typeface="Calibri"/>
                              <a:cs typeface="Times New Roman"/>
                            </a:rPr>
                            <a:t> </a:t>
                          </a:r>
                          <a:endParaRPr lang="en-US" sz="1100">
                            <a:effectLst/>
                            <a:latin typeface="Times New Roman"/>
                            <a:ea typeface="Calibri"/>
                            <a:cs typeface="Times New Roman"/>
                          </a:endParaRPr>
                        </a:p>
                      </a:txBody>
                      <a:tcPr marL="63236" marR="63236" marT="0" marB="0">
                        <a:lnL>
                          <a:noFill/>
                        </a:lnL>
                        <a:lnR>
                          <a:noFill/>
                        </a:lnR>
                        <a:lnT>
                          <a:noFill/>
                        </a:lnT>
                        <a:lnB>
                          <a:noFill/>
                        </a:lnB>
                      </a:tcPr>
                    </a:tc>
                    <a:tc>
                      <a:txBody>
                        <a:bodyPr/>
                        <a:lstStyle/>
                        <a:p>
                          <a:endParaRPr lang="en-US"/>
                        </a:p>
                      </a:txBody>
                      <a:tcPr marL="63236" marR="63236" marT="0" marB="0">
                        <a:lnL>
                          <a:noFill/>
                        </a:lnL>
                        <a:lnR>
                          <a:noFill/>
                        </a:lnR>
                        <a:lnT>
                          <a:noFill/>
                        </a:lnT>
                        <a:lnB>
                          <a:noFill/>
                        </a:lnB>
                        <a:blipFill rotWithShape="1">
                          <a:blip r:embed="rId3"/>
                          <a:stretch>
                            <a:fillRect l="-8735" t="-162319" r="-151" b="-773913"/>
                          </a:stretch>
                        </a:blipFill>
                      </a:tcPr>
                    </a:tc>
                  </a:tr>
                  <a:tr h="429302">
                    <a:tc>
                      <a:txBody>
                        <a:bodyPr/>
                        <a:lstStyle/>
                        <a:p>
                          <a:pPr marL="0" marR="0" algn="just">
                            <a:lnSpc>
                              <a:spcPct val="200000"/>
                            </a:lnSpc>
                            <a:spcBef>
                              <a:spcPts val="0"/>
                            </a:spcBef>
                            <a:spcAft>
                              <a:spcPts val="0"/>
                            </a:spcAft>
                          </a:pPr>
                          <a:r>
                            <a:rPr lang="es-EC" sz="1100" b="1">
                              <a:effectLst/>
                              <a:latin typeface="Times New Roman"/>
                              <a:ea typeface="Calibri"/>
                              <a:cs typeface="Times New Roman"/>
                            </a:rPr>
                            <a:t> </a:t>
                          </a:r>
                          <a:endParaRPr lang="en-US" sz="1100">
                            <a:effectLst/>
                            <a:latin typeface="Times New Roman"/>
                            <a:ea typeface="Calibri"/>
                            <a:cs typeface="Times New Roman"/>
                          </a:endParaRPr>
                        </a:p>
                      </a:txBody>
                      <a:tcPr marL="63236" marR="63236" marT="0" marB="0">
                        <a:lnL>
                          <a:noFill/>
                        </a:lnL>
                        <a:lnR>
                          <a:noFill/>
                        </a:lnR>
                        <a:lnT>
                          <a:noFill/>
                        </a:lnT>
                        <a:lnB>
                          <a:noFill/>
                        </a:lnB>
                      </a:tcPr>
                    </a:tc>
                    <a:tc>
                      <a:txBody>
                        <a:bodyPr/>
                        <a:lstStyle/>
                        <a:p>
                          <a:pPr marL="0" marR="0" algn="just">
                            <a:lnSpc>
                              <a:spcPct val="200000"/>
                            </a:lnSpc>
                            <a:spcBef>
                              <a:spcPts val="0"/>
                            </a:spcBef>
                            <a:spcAft>
                              <a:spcPts val="0"/>
                            </a:spcAft>
                          </a:pPr>
                          <a:r>
                            <a:rPr lang="es-EC" sz="1100" b="1">
                              <a:effectLst/>
                              <a:latin typeface="Times New Roman"/>
                              <a:ea typeface="Calibri"/>
                              <a:cs typeface="Times New Roman"/>
                            </a:rPr>
                            <a:t> </a:t>
                          </a:r>
                          <a:endParaRPr lang="en-US" sz="1100">
                            <a:effectLst/>
                            <a:latin typeface="Times New Roman"/>
                            <a:ea typeface="Calibri"/>
                            <a:cs typeface="Times New Roman"/>
                          </a:endParaRPr>
                        </a:p>
                      </a:txBody>
                      <a:tcPr marL="63236" marR="63236" marT="0" marB="0">
                        <a:lnL>
                          <a:noFill/>
                        </a:lnL>
                        <a:lnR>
                          <a:noFill/>
                        </a:lnR>
                        <a:lnT>
                          <a:noFill/>
                        </a:lnT>
                        <a:lnB>
                          <a:noFill/>
                        </a:lnB>
                      </a:tcPr>
                    </a:tc>
                    <a:tc>
                      <a:txBody>
                        <a:bodyPr/>
                        <a:lstStyle/>
                        <a:p>
                          <a:endParaRPr lang="en-US"/>
                        </a:p>
                      </a:txBody>
                      <a:tcPr marL="63236" marR="63236" marT="0" marB="0">
                        <a:lnL>
                          <a:noFill/>
                        </a:lnL>
                        <a:lnR>
                          <a:noFill/>
                        </a:lnR>
                        <a:lnT>
                          <a:noFill/>
                        </a:lnT>
                        <a:lnB>
                          <a:noFill/>
                        </a:lnB>
                        <a:blipFill rotWithShape="1">
                          <a:blip r:embed="rId3"/>
                          <a:stretch>
                            <a:fillRect l="-8735" t="-258571" r="-151" b="-662857"/>
                          </a:stretch>
                        </a:blipFill>
                      </a:tcPr>
                    </a:tc>
                  </a:tr>
                  <a:tr h="429302">
                    <a:tc>
                      <a:txBody>
                        <a:bodyPr/>
                        <a:lstStyle/>
                        <a:p>
                          <a:pPr marL="0" marR="0" algn="just">
                            <a:lnSpc>
                              <a:spcPct val="200000"/>
                            </a:lnSpc>
                            <a:spcBef>
                              <a:spcPts val="0"/>
                            </a:spcBef>
                            <a:spcAft>
                              <a:spcPts val="0"/>
                            </a:spcAft>
                          </a:pPr>
                          <a:r>
                            <a:rPr lang="es-EC" sz="1100" b="1">
                              <a:effectLst/>
                              <a:latin typeface="Times New Roman"/>
                              <a:ea typeface="Calibri"/>
                              <a:cs typeface="Times New Roman"/>
                            </a:rPr>
                            <a:t> </a:t>
                          </a:r>
                          <a:endParaRPr lang="en-US" sz="1100">
                            <a:effectLst/>
                            <a:latin typeface="Times New Roman"/>
                            <a:ea typeface="Calibri"/>
                            <a:cs typeface="Times New Roman"/>
                          </a:endParaRPr>
                        </a:p>
                      </a:txBody>
                      <a:tcPr marL="63236" marR="63236" marT="0" marB="0">
                        <a:lnL>
                          <a:noFill/>
                        </a:lnL>
                        <a:lnR>
                          <a:noFill/>
                        </a:lnR>
                        <a:lnT>
                          <a:noFill/>
                        </a:lnT>
                        <a:lnB>
                          <a:noFill/>
                        </a:lnB>
                      </a:tcPr>
                    </a:tc>
                    <a:tc>
                      <a:txBody>
                        <a:bodyPr/>
                        <a:lstStyle/>
                        <a:p>
                          <a:pPr marL="0" marR="0" algn="just">
                            <a:lnSpc>
                              <a:spcPct val="200000"/>
                            </a:lnSpc>
                            <a:spcBef>
                              <a:spcPts val="0"/>
                            </a:spcBef>
                            <a:spcAft>
                              <a:spcPts val="0"/>
                            </a:spcAft>
                          </a:pPr>
                          <a:r>
                            <a:rPr lang="es-EC" sz="1100" b="1">
                              <a:effectLst/>
                              <a:latin typeface="Times New Roman"/>
                              <a:ea typeface="Calibri"/>
                              <a:cs typeface="Times New Roman"/>
                            </a:rPr>
                            <a:t> </a:t>
                          </a:r>
                          <a:endParaRPr lang="en-US" sz="1100">
                            <a:effectLst/>
                            <a:latin typeface="Times New Roman"/>
                            <a:ea typeface="Calibri"/>
                            <a:cs typeface="Times New Roman"/>
                          </a:endParaRPr>
                        </a:p>
                      </a:txBody>
                      <a:tcPr marL="63236" marR="63236" marT="0" marB="0">
                        <a:lnL>
                          <a:noFill/>
                        </a:lnL>
                        <a:lnR>
                          <a:noFill/>
                        </a:lnR>
                        <a:lnT>
                          <a:noFill/>
                        </a:lnT>
                        <a:lnB>
                          <a:noFill/>
                        </a:lnB>
                      </a:tcPr>
                    </a:tc>
                    <a:tc>
                      <a:txBody>
                        <a:bodyPr/>
                        <a:lstStyle/>
                        <a:p>
                          <a:endParaRPr lang="en-US"/>
                        </a:p>
                      </a:txBody>
                      <a:tcPr marL="63236" marR="63236" marT="0" marB="0">
                        <a:lnL>
                          <a:noFill/>
                        </a:lnL>
                        <a:lnR>
                          <a:noFill/>
                        </a:lnR>
                        <a:lnT>
                          <a:noFill/>
                        </a:lnT>
                        <a:lnB>
                          <a:noFill/>
                        </a:lnB>
                        <a:blipFill rotWithShape="1">
                          <a:blip r:embed="rId3"/>
                          <a:stretch>
                            <a:fillRect l="-8735" t="-353521" r="-151" b="-553521"/>
                          </a:stretch>
                        </a:blipFill>
                      </a:tcPr>
                    </a:tc>
                  </a:tr>
                  <a:tr h="364427">
                    <a:tc>
                      <a:txBody>
                        <a:bodyPr/>
                        <a:lstStyle/>
                        <a:p>
                          <a:pPr marL="0" marR="0" algn="just">
                            <a:lnSpc>
                              <a:spcPct val="200000"/>
                            </a:lnSpc>
                            <a:spcBef>
                              <a:spcPts val="0"/>
                            </a:spcBef>
                            <a:spcAft>
                              <a:spcPts val="0"/>
                            </a:spcAft>
                          </a:pPr>
                          <a:r>
                            <a:rPr lang="es-EC" sz="1100" b="1">
                              <a:effectLst/>
                              <a:latin typeface="Times New Roman"/>
                              <a:ea typeface="Calibri"/>
                              <a:cs typeface="Times New Roman"/>
                            </a:rPr>
                            <a:t> </a:t>
                          </a:r>
                          <a:endParaRPr lang="en-US" sz="1100">
                            <a:effectLst/>
                            <a:latin typeface="Times New Roman"/>
                            <a:ea typeface="Calibri"/>
                            <a:cs typeface="Times New Roman"/>
                          </a:endParaRPr>
                        </a:p>
                      </a:txBody>
                      <a:tcPr marL="63236" marR="63236" marT="0" marB="0">
                        <a:lnL>
                          <a:noFill/>
                        </a:lnL>
                        <a:lnR>
                          <a:noFill/>
                        </a:lnR>
                        <a:lnT>
                          <a:noFill/>
                        </a:lnT>
                        <a:lnB>
                          <a:noFill/>
                        </a:lnB>
                      </a:tcPr>
                    </a:tc>
                    <a:tc>
                      <a:txBody>
                        <a:bodyPr/>
                        <a:lstStyle/>
                        <a:p>
                          <a:pPr marL="0" marR="0" algn="just">
                            <a:lnSpc>
                              <a:spcPct val="200000"/>
                            </a:lnSpc>
                            <a:spcBef>
                              <a:spcPts val="0"/>
                            </a:spcBef>
                            <a:spcAft>
                              <a:spcPts val="0"/>
                            </a:spcAft>
                          </a:pPr>
                          <a:r>
                            <a:rPr lang="es-EC" sz="1100" b="1">
                              <a:effectLst/>
                              <a:latin typeface="Times New Roman"/>
                              <a:ea typeface="Calibri"/>
                              <a:cs typeface="Times New Roman"/>
                            </a:rPr>
                            <a:t> </a:t>
                          </a:r>
                          <a:endParaRPr lang="en-US" sz="1100">
                            <a:effectLst/>
                            <a:latin typeface="Times New Roman"/>
                            <a:ea typeface="Calibri"/>
                            <a:cs typeface="Times New Roman"/>
                          </a:endParaRPr>
                        </a:p>
                      </a:txBody>
                      <a:tcPr marL="63236" marR="63236" marT="0" marB="0">
                        <a:lnL>
                          <a:noFill/>
                        </a:lnL>
                        <a:lnR>
                          <a:noFill/>
                        </a:lnR>
                        <a:lnT>
                          <a:noFill/>
                        </a:lnT>
                        <a:lnB>
                          <a:noFill/>
                        </a:lnB>
                      </a:tcPr>
                    </a:tc>
                    <a:tc>
                      <a:txBody>
                        <a:bodyPr/>
                        <a:lstStyle/>
                        <a:p>
                          <a:endParaRPr lang="en-US"/>
                        </a:p>
                      </a:txBody>
                      <a:tcPr marL="63236" marR="63236" marT="0" marB="0">
                        <a:lnL>
                          <a:noFill/>
                        </a:lnL>
                        <a:lnR>
                          <a:noFill/>
                        </a:lnR>
                        <a:lnT>
                          <a:noFill/>
                        </a:lnT>
                        <a:lnB>
                          <a:noFill/>
                        </a:lnB>
                        <a:blipFill rotWithShape="1">
                          <a:blip r:embed="rId3"/>
                          <a:stretch>
                            <a:fillRect l="-8735" t="-545763" r="-151" b="-566102"/>
                          </a:stretch>
                        </a:blipFill>
                      </a:tcPr>
                    </a:tc>
                  </a:tr>
                  <a:tr h="337259">
                    <a:tc>
                      <a:txBody>
                        <a:bodyPr/>
                        <a:lstStyle/>
                        <a:p>
                          <a:pPr marL="0" marR="0" algn="just">
                            <a:lnSpc>
                              <a:spcPct val="200000"/>
                            </a:lnSpc>
                            <a:spcBef>
                              <a:spcPts val="0"/>
                            </a:spcBef>
                            <a:spcAft>
                              <a:spcPts val="0"/>
                            </a:spcAft>
                          </a:pPr>
                          <a:r>
                            <a:rPr lang="es-EC" sz="1100" b="1">
                              <a:effectLst/>
                              <a:latin typeface="Times New Roman"/>
                              <a:ea typeface="Calibri"/>
                              <a:cs typeface="Times New Roman"/>
                            </a:rPr>
                            <a:t> </a:t>
                          </a:r>
                          <a:endParaRPr lang="en-US" sz="1100">
                            <a:effectLst/>
                            <a:latin typeface="Times New Roman"/>
                            <a:ea typeface="Calibri"/>
                            <a:cs typeface="Times New Roman"/>
                          </a:endParaRPr>
                        </a:p>
                      </a:txBody>
                      <a:tcPr marL="63236" marR="63236" marT="0" marB="0">
                        <a:lnL>
                          <a:noFill/>
                        </a:lnL>
                        <a:lnR>
                          <a:noFill/>
                        </a:lnR>
                        <a:lnT>
                          <a:noFill/>
                        </a:lnT>
                        <a:lnB>
                          <a:noFill/>
                        </a:lnB>
                      </a:tcPr>
                    </a:tc>
                    <a:tc>
                      <a:txBody>
                        <a:bodyPr/>
                        <a:lstStyle/>
                        <a:p>
                          <a:pPr marL="0" marR="0" algn="just">
                            <a:lnSpc>
                              <a:spcPct val="200000"/>
                            </a:lnSpc>
                            <a:spcBef>
                              <a:spcPts val="0"/>
                            </a:spcBef>
                            <a:spcAft>
                              <a:spcPts val="0"/>
                            </a:spcAft>
                          </a:pPr>
                          <a:r>
                            <a:rPr lang="es-EC" sz="1100" b="1">
                              <a:effectLst/>
                              <a:latin typeface="Times New Roman"/>
                              <a:ea typeface="Calibri"/>
                              <a:cs typeface="Times New Roman"/>
                            </a:rPr>
                            <a:t> </a:t>
                          </a:r>
                          <a:endParaRPr lang="en-US" sz="1100">
                            <a:effectLst/>
                            <a:latin typeface="Times New Roman"/>
                            <a:ea typeface="Calibri"/>
                            <a:cs typeface="Times New Roman"/>
                          </a:endParaRPr>
                        </a:p>
                      </a:txBody>
                      <a:tcPr marL="63236" marR="63236" marT="0" marB="0">
                        <a:lnL>
                          <a:noFill/>
                        </a:lnL>
                        <a:lnR>
                          <a:noFill/>
                        </a:lnR>
                        <a:lnT>
                          <a:noFill/>
                        </a:lnT>
                        <a:lnB>
                          <a:noFill/>
                        </a:lnB>
                      </a:tcPr>
                    </a:tc>
                    <a:tc>
                      <a:txBody>
                        <a:bodyPr/>
                        <a:lstStyle/>
                        <a:p>
                          <a:pPr marL="449580" marR="0" algn="just">
                            <a:lnSpc>
                              <a:spcPct val="200000"/>
                            </a:lnSpc>
                            <a:spcBef>
                              <a:spcPts val="0"/>
                            </a:spcBef>
                            <a:spcAft>
                              <a:spcPts val="0"/>
                            </a:spcAft>
                          </a:pPr>
                          <a:r>
                            <a:rPr lang="es-EC" sz="1100">
                              <a:effectLst/>
                              <a:latin typeface="Times New Roman"/>
                              <a:ea typeface="Times New Roman"/>
                              <a:cs typeface="Times New Roman"/>
                            </a:rPr>
                            <a:t>Apilar error en la medición y Jacobianos</a:t>
                          </a:r>
                          <a:endParaRPr lang="en-US" sz="1100">
                            <a:effectLst/>
                            <a:latin typeface="Times New Roman"/>
                            <a:ea typeface="Calibri"/>
                            <a:cs typeface="Times New Roman"/>
                          </a:endParaRPr>
                        </a:p>
                      </a:txBody>
                      <a:tcPr marL="63236" marR="63236" marT="0" marB="0">
                        <a:lnL>
                          <a:noFill/>
                        </a:lnL>
                        <a:lnR>
                          <a:noFill/>
                        </a:lnR>
                        <a:lnT>
                          <a:noFill/>
                        </a:lnT>
                        <a:lnB>
                          <a:noFill/>
                        </a:lnB>
                      </a:tcPr>
                    </a:tc>
                  </a:tr>
                  <a:tr h="337259">
                    <a:tc>
                      <a:txBody>
                        <a:bodyPr/>
                        <a:lstStyle/>
                        <a:p>
                          <a:pPr marL="0" marR="0" algn="just">
                            <a:lnSpc>
                              <a:spcPct val="200000"/>
                            </a:lnSpc>
                            <a:spcBef>
                              <a:spcPts val="0"/>
                            </a:spcBef>
                            <a:spcAft>
                              <a:spcPts val="0"/>
                            </a:spcAft>
                          </a:pPr>
                          <a:r>
                            <a:rPr lang="es-EC" sz="1100" b="1">
                              <a:effectLst/>
                              <a:latin typeface="Times New Roman"/>
                              <a:ea typeface="Calibri"/>
                              <a:cs typeface="Times New Roman"/>
                            </a:rPr>
                            <a:t> </a:t>
                          </a:r>
                          <a:endParaRPr lang="en-US" sz="1100">
                            <a:effectLst/>
                            <a:latin typeface="Times New Roman"/>
                            <a:ea typeface="Calibri"/>
                            <a:cs typeface="Times New Roman"/>
                          </a:endParaRPr>
                        </a:p>
                      </a:txBody>
                      <a:tcPr marL="63236" marR="63236" marT="0" marB="0">
                        <a:lnL>
                          <a:noFill/>
                        </a:lnL>
                        <a:lnR>
                          <a:noFill/>
                        </a:lnR>
                        <a:lnT>
                          <a:noFill/>
                        </a:lnT>
                        <a:lnB>
                          <a:noFill/>
                        </a:lnB>
                      </a:tcPr>
                    </a:tc>
                    <a:tc>
                      <a:txBody>
                        <a:bodyPr/>
                        <a:lstStyle/>
                        <a:p>
                          <a:pPr marL="0" marR="0" algn="just">
                            <a:lnSpc>
                              <a:spcPct val="200000"/>
                            </a:lnSpc>
                            <a:spcBef>
                              <a:spcPts val="0"/>
                            </a:spcBef>
                            <a:spcAft>
                              <a:spcPts val="0"/>
                            </a:spcAft>
                          </a:pPr>
                          <a:r>
                            <a:rPr lang="es-EC" sz="1100" b="1">
                              <a:effectLst/>
                              <a:latin typeface="Times New Roman"/>
                              <a:ea typeface="Calibri"/>
                              <a:cs typeface="Times New Roman"/>
                            </a:rPr>
                            <a:t> </a:t>
                          </a:r>
                          <a:endParaRPr lang="en-US" sz="1100">
                            <a:effectLst/>
                            <a:latin typeface="Times New Roman"/>
                            <a:ea typeface="Calibri"/>
                            <a:cs typeface="Times New Roman"/>
                          </a:endParaRPr>
                        </a:p>
                      </a:txBody>
                      <a:tcPr marL="63236" marR="63236" marT="0" marB="0">
                        <a:lnL>
                          <a:noFill/>
                        </a:lnL>
                        <a:lnR>
                          <a:noFill/>
                        </a:lnR>
                        <a:lnT>
                          <a:noFill/>
                        </a:lnT>
                        <a:lnB>
                          <a:noFill/>
                        </a:lnB>
                      </a:tcPr>
                    </a:tc>
                    <a:tc>
                      <a:txBody>
                        <a:bodyPr/>
                        <a:lstStyle/>
                        <a:p>
                          <a:endParaRPr lang="en-US"/>
                        </a:p>
                      </a:txBody>
                      <a:tcPr marL="63236" marR="63236" marT="0" marB="0">
                        <a:lnL>
                          <a:noFill/>
                        </a:lnL>
                        <a:lnR>
                          <a:noFill/>
                        </a:lnR>
                        <a:lnT>
                          <a:noFill/>
                        </a:lnT>
                        <a:lnB>
                          <a:noFill/>
                        </a:lnB>
                        <a:blipFill rotWithShape="1">
                          <a:blip r:embed="rId3"/>
                          <a:stretch>
                            <a:fillRect l="-8735" t="-794545" r="-151" b="-405455"/>
                          </a:stretch>
                        </a:blipFill>
                      </a:tcPr>
                    </a:tc>
                  </a:tr>
                  <a:tr h="337259">
                    <a:tc>
                      <a:txBody>
                        <a:bodyPr/>
                        <a:lstStyle/>
                        <a:p>
                          <a:pPr marL="0" marR="0" algn="just">
                            <a:lnSpc>
                              <a:spcPct val="200000"/>
                            </a:lnSpc>
                            <a:spcBef>
                              <a:spcPts val="0"/>
                            </a:spcBef>
                            <a:spcAft>
                              <a:spcPts val="0"/>
                            </a:spcAft>
                          </a:pPr>
                          <a:r>
                            <a:rPr lang="es-EC" sz="1100" b="1">
                              <a:effectLst/>
                              <a:latin typeface="Times New Roman"/>
                              <a:ea typeface="Calibri"/>
                              <a:cs typeface="Times New Roman"/>
                            </a:rPr>
                            <a:t> </a:t>
                          </a:r>
                          <a:endParaRPr lang="en-US" sz="1100">
                            <a:effectLst/>
                            <a:latin typeface="Times New Roman"/>
                            <a:ea typeface="Calibri"/>
                            <a:cs typeface="Times New Roman"/>
                          </a:endParaRPr>
                        </a:p>
                      </a:txBody>
                      <a:tcPr marL="63236" marR="63236" marT="0" marB="0">
                        <a:lnL>
                          <a:noFill/>
                        </a:lnL>
                        <a:lnR>
                          <a:noFill/>
                        </a:lnR>
                        <a:lnT>
                          <a:noFill/>
                        </a:lnT>
                        <a:lnB>
                          <a:noFill/>
                        </a:lnB>
                      </a:tcPr>
                    </a:tc>
                    <a:tc>
                      <a:txBody>
                        <a:bodyPr/>
                        <a:lstStyle/>
                        <a:p>
                          <a:pPr marL="0" marR="0" algn="just">
                            <a:lnSpc>
                              <a:spcPct val="200000"/>
                            </a:lnSpc>
                            <a:spcBef>
                              <a:spcPts val="0"/>
                            </a:spcBef>
                            <a:spcAft>
                              <a:spcPts val="0"/>
                            </a:spcAft>
                          </a:pPr>
                          <a:r>
                            <a:rPr lang="es-EC" sz="1100" b="1">
                              <a:effectLst/>
                              <a:latin typeface="Times New Roman"/>
                              <a:ea typeface="Calibri"/>
                              <a:cs typeface="Times New Roman"/>
                            </a:rPr>
                            <a:t> </a:t>
                          </a:r>
                          <a:endParaRPr lang="en-US" sz="1100">
                            <a:effectLst/>
                            <a:latin typeface="Times New Roman"/>
                            <a:ea typeface="Calibri"/>
                            <a:cs typeface="Times New Roman"/>
                          </a:endParaRPr>
                        </a:p>
                      </a:txBody>
                      <a:tcPr marL="63236" marR="63236" marT="0" marB="0">
                        <a:lnL>
                          <a:noFill/>
                        </a:lnL>
                        <a:lnR>
                          <a:noFill/>
                        </a:lnR>
                        <a:lnT>
                          <a:noFill/>
                        </a:lnT>
                        <a:lnB>
                          <a:noFill/>
                        </a:lnB>
                      </a:tcPr>
                    </a:tc>
                    <a:tc>
                      <a:txBody>
                        <a:bodyPr/>
                        <a:lstStyle/>
                        <a:p>
                          <a:pPr marL="0" marR="0" algn="just">
                            <a:lnSpc>
                              <a:spcPct val="200000"/>
                            </a:lnSpc>
                            <a:spcBef>
                              <a:spcPts val="0"/>
                            </a:spcBef>
                            <a:spcAft>
                              <a:spcPts val="0"/>
                            </a:spcAft>
                          </a:pPr>
                          <a:r>
                            <a:rPr lang="es-EC" sz="1100">
                              <a:effectLst/>
                              <a:latin typeface="Times New Roman"/>
                              <a:ea typeface="Calibri"/>
                              <a:cs typeface="Times New Roman"/>
                            </a:rPr>
                            <a:t>Calcular la ganancia de Kalman K</a:t>
                          </a:r>
                          <a:endParaRPr lang="en-US" sz="1100">
                            <a:effectLst/>
                            <a:latin typeface="Times New Roman"/>
                            <a:ea typeface="Calibri"/>
                            <a:cs typeface="Times New Roman"/>
                          </a:endParaRPr>
                        </a:p>
                      </a:txBody>
                      <a:tcPr marL="63236" marR="63236" marT="0" marB="0">
                        <a:lnL>
                          <a:noFill/>
                        </a:lnL>
                        <a:lnR>
                          <a:noFill/>
                        </a:lnR>
                        <a:lnT>
                          <a:noFill/>
                        </a:lnT>
                        <a:lnB>
                          <a:noFill/>
                        </a:lnB>
                      </a:tcPr>
                    </a:tc>
                  </a:tr>
                  <a:tr h="337259">
                    <a:tc>
                      <a:txBody>
                        <a:bodyPr/>
                        <a:lstStyle/>
                        <a:p>
                          <a:pPr marL="0" marR="0" algn="just">
                            <a:lnSpc>
                              <a:spcPct val="200000"/>
                            </a:lnSpc>
                            <a:spcBef>
                              <a:spcPts val="0"/>
                            </a:spcBef>
                            <a:spcAft>
                              <a:spcPts val="0"/>
                            </a:spcAft>
                          </a:pPr>
                          <a:r>
                            <a:rPr lang="es-EC" sz="1100" b="1">
                              <a:effectLst/>
                              <a:latin typeface="Times New Roman"/>
                              <a:ea typeface="Calibri"/>
                              <a:cs typeface="Times New Roman"/>
                            </a:rPr>
                            <a:t> </a:t>
                          </a:r>
                          <a:endParaRPr lang="en-US" sz="1100">
                            <a:effectLst/>
                            <a:latin typeface="Times New Roman"/>
                            <a:ea typeface="Calibri"/>
                            <a:cs typeface="Times New Roman"/>
                          </a:endParaRPr>
                        </a:p>
                      </a:txBody>
                      <a:tcPr marL="63236" marR="63236" marT="0" marB="0">
                        <a:lnL>
                          <a:noFill/>
                        </a:lnL>
                        <a:lnR>
                          <a:noFill/>
                        </a:lnR>
                        <a:lnT>
                          <a:noFill/>
                        </a:lnT>
                        <a:lnB>
                          <a:noFill/>
                        </a:lnB>
                      </a:tcPr>
                    </a:tc>
                    <a:tc>
                      <a:txBody>
                        <a:bodyPr/>
                        <a:lstStyle/>
                        <a:p>
                          <a:pPr marL="0" marR="0" algn="just">
                            <a:lnSpc>
                              <a:spcPct val="200000"/>
                            </a:lnSpc>
                            <a:spcBef>
                              <a:spcPts val="0"/>
                            </a:spcBef>
                            <a:spcAft>
                              <a:spcPts val="0"/>
                            </a:spcAft>
                          </a:pPr>
                          <a:r>
                            <a:rPr lang="es-EC" sz="1100" b="1">
                              <a:effectLst/>
                              <a:latin typeface="Times New Roman"/>
                              <a:ea typeface="Calibri"/>
                              <a:cs typeface="Times New Roman"/>
                            </a:rPr>
                            <a:t> </a:t>
                          </a:r>
                          <a:endParaRPr lang="en-US" sz="1100">
                            <a:effectLst/>
                            <a:latin typeface="Times New Roman"/>
                            <a:ea typeface="Calibri"/>
                            <a:cs typeface="Times New Roman"/>
                          </a:endParaRPr>
                        </a:p>
                      </a:txBody>
                      <a:tcPr marL="63236" marR="63236" marT="0" marB="0">
                        <a:lnL>
                          <a:noFill/>
                        </a:lnL>
                        <a:lnR>
                          <a:noFill/>
                        </a:lnR>
                        <a:lnT>
                          <a:noFill/>
                        </a:lnT>
                        <a:lnB>
                          <a:noFill/>
                        </a:lnB>
                      </a:tcPr>
                    </a:tc>
                    <a:tc>
                      <a:txBody>
                        <a:bodyPr/>
                        <a:lstStyle/>
                        <a:p>
                          <a:endParaRPr lang="en-US"/>
                        </a:p>
                      </a:txBody>
                      <a:tcPr marL="63236" marR="63236" marT="0" marB="0">
                        <a:lnL>
                          <a:noFill/>
                        </a:lnL>
                        <a:lnR>
                          <a:noFill/>
                        </a:lnR>
                        <a:lnT>
                          <a:noFill/>
                        </a:lnT>
                        <a:lnB>
                          <a:noFill/>
                        </a:lnB>
                        <a:blipFill rotWithShape="1">
                          <a:blip r:embed="rId3"/>
                          <a:stretch>
                            <a:fillRect l="-8735" t="-976786" r="-151" b="-200000"/>
                          </a:stretch>
                        </a:blipFill>
                      </a:tcPr>
                    </a:tc>
                  </a:tr>
                  <a:tr h="346393">
                    <a:tc>
                      <a:txBody>
                        <a:bodyPr/>
                        <a:lstStyle/>
                        <a:p>
                          <a:pPr marL="0" marR="0" algn="just">
                            <a:lnSpc>
                              <a:spcPct val="200000"/>
                            </a:lnSpc>
                            <a:spcBef>
                              <a:spcPts val="0"/>
                            </a:spcBef>
                            <a:spcAft>
                              <a:spcPts val="0"/>
                            </a:spcAft>
                          </a:pPr>
                          <a:r>
                            <a:rPr lang="es-EC" sz="1100" b="1">
                              <a:effectLst/>
                              <a:latin typeface="Times New Roman"/>
                              <a:ea typeface="Calibri"/>
                              <a:cs typeface="Times New Roman"/>
                            </a:rPr>
                            <a:t> </a:t>
                          </a:r>
                          <a:endParaRPr lang="en-US" sz="1100">
                            <a:effectLst/>
                            <a:latin typeface="Times New Roman"/>
                            <a:ea typeface="Calibri"/>
                            <a:cs typeface="Times New Roman"/>
                          </a:endParaRPr>
                        </a:p>
                      </a:txBody>
                      <a:tcPr marL="63236" marR="63236" marT="0" marB="0">
                        <a:lnL>
                          <a:noFill/>
                        </a:lnL>
                        <a:lnR>
                          <a:noFill/>
                        </a:lnR>
                        <a:lnT>
                          <a:noFill/>
                        </a:lnT>
                        <a:lnB>
                          <a:noFill/>
                        </a:lnB>
                      </a:tcPr>
                    </a:tc>
                    <a:tc>
                      <a:txBody>
                        <a:bodyPr/>
                        <a:lstStyle/>
                        <a:p>
                          <a:pPr marL="0" marR="0" algn="just">
                            <a:lnSpc>
                              <a:spcPct val="200000"/>
                            </a:lnSpc>
                            <a:spcBef>
                              <a:spcPts val="0"/>
                            </a:spcBef>
                            <a:spcAft>
                              <a:spcPts val="0"/>
                            </a:spcAft>
                          </a:pPr>
                          <a:r>
                            <a:rPr lang="es-EC" sz="1100" b="1">
                              <a:effectLst/>
                              <a:latin typeface="Times New Roman"/>
                              <a:ea typeface="Calibri"/>
                              <a:cs typeface="Times New Roman"/>
                            </a:rPr>
                            <a:t> </a:t>
                          </a:r>
                          <a:endParaRPr lang="en-US" sz="1100">
                            <a:effectLst/>
                            <a:latin typeface="Times New Roman"/>
                            <a:ea typeface="Calibri"/>
                            <a:cs typeface="Times New Roman"/>
                          </a:endParaRPr>
                        </a:p>
                      </a:txBody>
                      <a:tcPr marL="63236" marR="63236" marT="0" marB="0">
                        <a:lnL>
                          <a:noFill/>
                        </a:lnL>
                        <a:lnR>
                          <a:noFill/>
                        </a:lnR>
                        <a:lnT>
                          <a:noFill/>
                        </a:lnT>
                        <a:lnB>
                          <a:noFill/>
                        </a:lnB>
                      </a:tcPr>
                    </a:tc>
                    <a:tc>
                      <a:txBody>
                        <a:bodyPr/>
                        <a:lstStyle/>
                        <a:p>
                          <a:endParaRPr lang="en-US"/>
                        </a:p>
                      </a:txBody>
                      <a:tcPr marL="63236" marR="63236" marT="0" marB="0">
                        <a:lnL>
                          <a:noFill/>
                        </a:lnL>
                        <a:lnR>
                          <a:noFill/>
                        </a:lnR>
                        <a:lnT>
                          <a:noFill/>
                        </a:lnT>
                        <a:lnB>
                          <a:noFill/>
                        </a:lnB>
                        <a:blipFill rotWithShape="1">
                          <a:blip r:embed="rId3"/>
                          <a:stretch>
                            <a:fillRect l="-8735" t="-1057895" r="-151" b="-96491"/>
                          </a:stretch>
                        </a:blipFill>
                      </a:tcPr>
                    </a:tc>
                  </a:tr>
                  <a:tr h="337259">
                    <a:tc>
                      <a:txBody>
                        <a:bodyPr/>
                        <a:lstStyle/>
                        <a:p>
                          <a:pPr marL="0" marR="0" algn="just">
                            <a:lnSpc>
                              <a:spcPct val="200000"/>
                            </a:lnSpc>
                            <a:spcBef>
                              <a:spcPts val="0"/>
                            </a:spcBef>
                            <a:spcAft>
                              <a:spcPts val="0"/>
                            </a:spcAft>
                          </a:pPr>
                          <a:r>
                            <a:rPr lang="es-EC" sz="1100" b="1">
                              <a:effectLst/>
                              <a:latin typeface="Times New Roman"/>
                              <a:ea typeface="Calibri"/>
                              <a:cs typeface="Times New Roman"/>
                            </a:rPr>
                            <a:t> </a:t>
                          </a:r>
                          <a:endParaRPr lang="en-US" sz="1100">
                            <a:effectLst/>
                            <a:latin typeface="Times New Roman"/>
                            <a:ea typeface="Calibri"/>
                            <a:cs typeface="Times New Roman"/>
                          </a:endParaRPr>
                        </a:p>
                      </a:txBody>
                      <a:tcPr marL="63236" marR="63236" marT="0" marB="0">
                        <a:lnL>
                          <a:noFill/>
                        </a:lnL>
                        <a:lnR>
                          <a:noFill/>
                        </a:lnR>
                        <a:lnT>
                          <a:noFill/>
                        </a:lnT>
                        <a:lnB w="19050" cap="flat" cmpd="sng" algn="ctr">
                          <a:solidFill>
                            <a:srgbClr val="000000"/>
                          </a:solidFill>
                          <a:prstDash val="solid"/>
                          <a:round/>
                          <a:headEnd type="none" w="med" len="med"/>
                          <a:tailEnd type="none" w="med" len="med"/>
                        </a:lnB>
                      </a:tcPr>
                    </a:tc>
                    <a:tc gridSpan="2">
                      <a:txBody>
                        <a:bodyPr/>
                        <a:lstStyle/>
                        <a:p>
                          <a:endParaRPr lang="en-US"/>
                        </a:p>
                      </a:txBody>
                      <a:tcPr marL="63236" marR="63236" marT="0" marB="0">
                        <a:lnL>
                          <a:noFill/>
                        </a:lnL>
                        <a:lnR>
                          <a:noFill/>
                        </a:lnR>
                        <a:lnT>
                          <a:noFill/>
                        </a:lnT>
                        <a:lnB w="19050" cap="flat" cmpd="sng" algn="ctr">
                          <a:solidFill>
                            <a:srgbClr val="000000"/>
                          </a:solidFill>
                          <a:prstDash val="solid"/>
                          <a:round/>
                          <a:headEnd type="none" w="med" len="med"/>
                          <a:tailEnd type="none" w="med" len="med"/>
                        </a:lnB>
                        <a:blipFill rotWithShape="1">
                          <a:blip r:embed="rId3"/>
                          <a:stretch>
                            <a:fillRect l="-3736" t="-1200000" r="-144"/>
                          </a:stretch>
                        </a:blipFill>
                      </a:tcPr>
                    </a:tc>
                    <a:tc hMerge="1">
                      <a:txBody>
                        <a:bodyPr/>
                        <a:lstStyle/>
                        <a:p>
                          <a:endParaRPr lang="en-US"/>
                        </a:p>
                      </a:txBody>
                      <a:tcPr/>
                    </a:tc>
                  </a:tr>
                </a:tbl>
              </a:graphicData>
            </a:graphic>
          </p:graphicFrame>
        </mc:Fallback>
      </mc:AlternateContent>
      <mc:AlternateContent xmlns:mc="http://schemas.openxmlformats.org/markup-compatibility/2006">
        <mc:Choice xmlns:a14="http://schemas.microsoft.com/office/drawing/2010/main" Requires="a14">
          <p:sp>
            <p:nvSpPr>
              <p:cNvPr id="6" name="5 Rectángulo"/>
              <p:cNvSpPr/>
              <p:nvPr/>
            </p:nvSpPr>
            <p:spPr>
              <a:xfrm>
                <a:off x="7223252" y="2975030"/>
                <a:ext cx="3361368" cy="45397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i="1"/>
                        <m:t>𝐾</m:t>
                      </m:r>
                      <m:r>
                        <a:rPr lang="es-EC" i="1"/>
                        <m:t>=</m:t>
                      </m:r>
                      <m:sSubSup>
                        <m:sSubSupPr>
                          <m:ctrlPr>
                            <a:rPr lang="en-US" i="1"/>
                          </m:ctrlPr>
                        </m:sSubSupPr>
                        <m:e>
                          <m:acc>
                            <m:accPr>
                              <m:chr m:val="̂"/>
                              <m:ctrlPr>
                                <a:rPr lang="en-US" i="1"/>
                              </m:ctrlPr>
                            </m:accPr>
                            <m:e>
                              <m:r>
                                <m:rPr>
                                  <m:sty m:val="p"/>
                                </m:rPr>
                                <a:rPr lang="es-EC"/>
                                <m:t>P</m:t>
                              </m:r>
                            </m:e>
                          </m:acc>
                        </m:e>
                        <m:sub>
                          <m:r>
                            <a:rPr lang="es-EC" i="1"/>
                            <m:t>𝑘</m:t>
                          </m:r>
                          <m:r>
                            <a:rPr lang="es-EC" i="1"/>
                            <m:t>+1</m:t>
                          </m:r>
                        </m:sub>
                        <m:sup>
                          <m:r>
                            <a:rPr lang="es-EC" i="1"/>
                            <m:t>−</m:t>
                          </m:r>
                        </m:sup>
                      </m:sSubSup>
                      <m:sSubSup>
                        <m:sSubSupPr>
                          <m:ctrlPr>
                            <a:rPr lang="en-US" i="1"/>
                          </m:ctrlPr>
                        </m:sSubSupPr>
                        <m:e>
                          <m:r>
                            <m:rPr>
                              <m:sty m:val="p"/>
                            </m:rPr>
                            <a:rPr lang="es-EC"/>
                            <m:t>T</m:t>
                          </m:r>
                        </m:e>
                        <m:sub>
                          <m:r>
                            <a:rPr lang="es-EC" i="1"/>
                            <m:t>𝐻</m:t>
                          </m:r>
                        </m:sub>
                        <m:sup>
                          <m:r>
                            <a:rPr lang="es-EC" i="1"/>
                            <m:t>𝑇</m:t>
                          </m:r>
                        </m:sup>
                      </m:sSubSup>
                      <m:sSup>
                        <m:sSupPr>
                          <m:ctrlPr>
                            <a:rPr lang="en-US" i="1"/>
                          </m:ctrlPr>
                        </m:sSupPr>
                        <m:e>
                          <m:r>
                            <a:rPr lang="es-EC" i="1"/>
                            <m:t>(</m:t>
                          </m:r>
                          <m:sSub>
                            <m:sSubPr>
                              <m:ctrlPr>
                                <a:rPr lang="en-US" i="1"/>
                              </m:ctrlPr>
                            </m:sSubPr>
                            <m:e>
                              <m:r>
                                <m:rPr>
                                  <m:sty m:val="p"/>
                                </m:rPr>
                                <a:rPr lang="es-EC"/>
                                <m:t>T</m:t>
                              </m:r>
                            </m:e>
                            <m:sub>
                              <m:r>
                                <a:rPr lang="es-EC" i="1"/>
                                <m:t>𝐻</m:t>
                              </m:r>
                            </m:sub>
                          </m:sSub>
                          <m:sSubSup>
                            <m:sSubSupPr>
                              <m:ctrlPr>
                                <a:rPr lang="en-US" i="1"/>
                              </m:ctrlPr>
                            </m:sSubSupPr>
                            <m:e>
                              <m:acc>
                                <m:accPr>
                                  <m:chr m:val="̂"/>
                                  <m:ctrlPr>
                                    <a:rPr lang="en-US" i="1"/>
                                  </m:ctrlPr>
                                </m:accPr>
                                <m:e>
                                  <m:r>
                                    <m:rPr>
                                      <m:sty m:val="p"/>
                                    </m:rPr>
                                    <a:rPr lang="es-EC"/>
                                    <m:t>P</m:t>
                                  </m:r>
                                </m:e>
                              </m:acc>
                            </m:e>
                            <m:sub>
                              <m:r>
                                <a:rPr lang="es-EC" i="1"/>
                                <m:t>𝑘</m:t>
                              </m:r>
                              <m:r>
                                <a:rPr lang="es-EC" i="1"/>
                                <m:t>+1</m:t>
                              </m:r>
                            </m:sub>
                            <m:sup>
                              <m:r>
                                <a:rPr lang="es-EC" i="1"/>
                                <m:t>−</m:t>
                              </m:r>
                            </m:sup>
                          </m:sSubSup>
                          <m:sSubSup>
                            <m:sSubSupPr>
                              <m:ctrlPr>
                                <a:rPr lang="en-US" i="1"/>
                              </m:ctrlPr>
                            </m:sSubSupPr>
                            <m:e>
                              <m:r>
                                <m:rPr>
                                  <m:sty m:val="p"/>
                                </m:rPr>
                                <a:rPr lang="es-EC"/>
                                <m:t>T</m:t>
                              </m:r>
                            </m:e>
                            <m:sub>
                              <m:r>
                                <a:rPr lang="es-EC" i="1"/>
                                <m:t>𝐻</m:t>
                              </m:r>
                            </m:sub>
                            <m:sup>
                              <m:r>
                                <a:rPr lang="es-EC" i="1"/>
                                <m:t>𝑇</m:t>
                              </m:r>
                            </m:sup>
                          </m:sSubSup>
                          <m:r>
                            <a:rPr lang="es-EC" i="1"/>
                            <m:t>+</m:t>
                          </m:r>
                          <m:sSub>
                            <m:sSubPr>
                              <m:ctrlPr>
                                <a:rPr lang="en-US" i="1"/>
                              </m:ctrlPr>
                            </m:sSubPr>
                            <m:e>
                              <m:r>
                                <m:rPr>
                                  <m:sty m:val="p"/>
                                </m:rPr>
                                <a:rPr lang="es-EC"/>
                                <m:t>R</m:t>
                              </m:r>
                            </m:e>
                            <m:sub>
                              <m:r>
                                <a:rPr lang="es-EC" i="1"/>
                                <m:t>𝑛</m:t>
                              </m:r>
                            </m:sub>
                          </m:sSub>
                          <m:r>
                            <a:rPr lang="es-EC" i="1"/>
                            <m:t>)</m:t>
                          </m:r>
                        </m:e>
                        <m:sup>
                          <m:r>
                            <a:rPr lang="es-EC" i="1"/>
                            <m:t>−1</m:t>
                          </m:r>
                        </m:sup>
                      </m:sSup>
                    </m:oMath>
                  </m:oMathPara>
                </a14:m>
                <a:endParaRPr lang="en-US" dirty="0"/>
              </a:p>
            </p:txBody>
          </p:sp>
        </mc:Choice>
        <mc:Fallback>
          <p:sp>
            <p:nvSpPr>
              <p:cNvPr id="6" name="5 Rectángulo"/>
              <p:cNvSpPr>
                <a:spLocks noRot="1" noChangeAspect="1" noMove="1" noResize="1" noEditPoints="1" noAdjustHandles="1" noChangeArrowheads="1" noChangeShapeType="1" noTextEdit="1"/>
              </p:cNvSpPr>
              <p:nvPr/>
            </p:nvSpPr>
            <p:spPr>
              <a:xfrm>
                <a:off x="7223252" y="2975030"/>
                <a:ext cx="3361368" cy="453970"/>
              </a:xfrm>
              <a:prstGeom prst="rect">
                <a:avLst/>
              </a:prstGeom>
              <a:blipFill rotWithShape="1">
                <a:blip r:embed="rId4"/>
                <a:stretch>
                  <a:fillRect b="-9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11 Rectángulo"/>
              <p:cNvSpPr/>
              <p:nvPr/>
            </p:nvSpPr>
            <p:spPr>
              <a:xfrm>
                <a:off x="8091982" y="3682692"/>
                <a:ext cx="1300228"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i="1"/>
                        <m:t>∆</m:t>
                      </m:r>
                      <m:sSub>
                        <m:sSubPr>
                          <m:ctrlPr>
                            <a:rPr lang="en-US" i="1"/>
                          </m:ctrlPr>
                        </m:sSubPr>
                        <m:e>
                          <m:r>
                            <a:rPr lang="es-EC" i="1"/>
                            <m:t>𝑥</m:t>
                          </m:r>
                        </m:e>
                        <m:sub>
                          <m:r>
                            <a:rPr lang="es-EC" i="1"/>
                            <m:t>𝑘</m:t>
                          </m:r>
                        </m:sub>
                      </m:sSub>
                      <m:r>
                        <a:rPr lang="es-EC" i="1"/>
                        <m:t>←</m:t>
                      </m:r>
                      <m:r>
                        <a:rPr lang="es-EC" i="1"/>
                        <m:t>𝐾</m:t>
                      </m:r>
                      <m:sSub>
                        <m:sSubPr>
                          <m:ctrlPr>
                            <a:rPr lang="en-US" i="1"/>
                          </m:ctrlPr>
                        </m:sSubPr>
                        <m:e>
                          <m:r>
                            <a:rPr lang="es-EC" i="1"/>
                            <m:t>𝑟</m:t>
                          </m:r>
                        </m:e>
                        <m:sub>
                          <m:r>
                            <a:rPr lang="es-EC" i="1"/>
                            <m:t>𝑛</m:t>
                          </m:r>
                        </m:sub>
                      </m:sSub>
                    </m:oMath>
                  </m:oMathPara>
                </a14:m>
                <a:endParaRPr lang="en-US" dirty="0"/>
              </a:p>
            </p:txBody>
          </p:sp>
        </mc:Choice>
        <mc:Fallback>
          <p:sp>
            <p:nvSpPr>
              <p:cNvPr id="12" name="11 Rectángulo"/>
              <p:cNvSpPr>
                <a:spLocks noRot="1" noChangeAspect="1" noMove="1" noResize="1" noEditPoints="1" noAdjustHandles="1" noChangeArrowheads="1" noChangeShapeType="1" noTextEdit="1"/>
              </p:cNvSpPr>
              <p:nvPr/>
            </p:nvSpPr>
            <p:spPr>
              <a:xfrm>
                <a:off x="8091982" y="3682692"/>
                <a:ext cx="1300228"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12 Rectángulo"/>
              <p:cNvSpPr/>
              <p:nvPr/>
            </p:nvSpPr>
            <p:spPr>
              <a:xfrm>
                <a:off x="6190949" y="4425257"/>
                <a:ext cx="5425973" cy="39222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i="1"/>
                          </m:ctrlPr>
                        </m:sSubPr>
                        <m:e>
                          <m:acc>
                            <m:accPr>
                              <m:chr m:val="̂"/>
                              <m:ctrlPr>
                                <a:rPr lang="en-US" i="1"/>
                              </m:ctrlPr>
                            </m:accPr>
                            <m:e>
                              <m:r>
                                <m:rPr>
                                  <m:sty m:val="p"/>
                                </m:rPr>
                                <a:rPr lang="es-EC"/>
                                <m:t>P</m:t>
                              </m:r>
                            </m:e>
                          </m:acc>
                        </m:e>
                        <m:sub>
                          <m:r>
                            <a:rPr lang="es-EC" i="1"/>
                            <m:t>𝑘</m:t>
                          </m:r>
                        </m:sub>
                      </m:sSub>
                      <m:r>
                        <a:rPr lang="es-EC" i="1"/>
                        <m:t>=</m:t>
                      </m:r>
                      <m:d>
                        <m:dPr>
                          <m:ctrlPr>
                            <a:rPr lang="en-US" i="1"/>
                          </m:ctrlPr>
                        </m:dPr>
                        <m:e>
                          <m:sSub>
                            <m:sSubPr>
                              <m:ctrlPr>
                                <a:rPr lang="en-US" i="1"/>
                              </m:ctrlPr>
                            </m:sSubPr>
                            <m:e>
                              <m:r>
                                <a:rPr lang="es-EC" i="1"/>
                                <m:t>1</m:t>
                              </m:r>
                            </m:e>
                            <m:sub>
                              <m:r>
                                <a:rPr lang="es-EC" i="1"/>
                                <m:t>12+6</m:t>
                              </m:r>
                              <m:r>
                                <a:rPr lang="es-EC" i="1"/>
                                <m:t>𝑁</m:t>
                              </m:r>
                            </m:sub>
                          </m:sSub>
                          <m:r>
                            <a:rPr lang="es-EC" i="1"/>
                            <m:t>−</m:t>
                          </m:r>
                          <m:r>
                            <a:rPr lang="es-EC" i="1"/>
                            <m:t>𝐾</m:t>
                          </m:r>
                          <m:sSub>
                            <m:sSubPr>
                              <m:ctrlPr>
                                <a:rPr lang="en-US" i="1"/>
                              </m:ctrlPr>
                            </m:sSubPr>
                            <m:e>
                              <m:r>
                                <m:rPr>
                                  <m:sty m:val="p"/>
                                </m:rPr>
                                <a:rPr lang="es-EC"/>
                                <m:t>T</m:t>
                              </m:r>
                            </m:e>
                            <m:sub>
                              <m:r>
                                <a:rPr lang="es-EC" i="1"/>
                                <m:t>𝐻</m:t>
                              </m:r>
                            </m:sub>
                          </m:sSub>
                        </m:e>
                      </m:d>
                      <m:sSubSup>
                        <m:sSubSupPr>
                          <m:ctrlPr>
                            <a:rPr lang="en-US" i="1"/>
                          </m:ctrlPr>
                        </m:sSubSupPr>
                        <m:e>
                          <m:acc>
                            <m:accPr>
                              <m:chr m:val="̂"/>
                              <m:ctrlPr>
                                <a:rPr lang="en-US" i="1"/>
                              </m:ctrlPr>
                            </m:accPr>
                            <m:e>
                              <m:r>
                                <m:rPr>
                                  <m:sty m:val="p"/>
                                </m:rPr>
                                <a:rPr lang="es-EC"/>
                                <m:t>P</m:t>
                              </m:r>
                            </m:e>
                          </m:acc>
                        </m:e>
                        <m:sub>
                          <m:r>
                            <a:rPr lang="es-EC" i="1"/>
                            <m:t>𝑘</m:t>
                          </m:r>
                          <m:r>
                            <a:rPr lang="es-EC" i="1"/>
                            <m:t>+1</m:t>
                          </m:r>
                        </m:sub>
                        <m:sup>
                          <m:r>
                            <a:rPr lang="es-EC" i="1"/>
                            <m:t>−</m:t>
                          </m:r>
                        </m:sup>
                      </m:sSubSup>
                      <m:sSup>
                        <m:sSupPr>
                          <m:ctrlPr>
                            <a:rPr lang="en-US" i="1"/>
                          </m:ctrlPr>
                        </m:sSupPr>
                        <m:e>
                          <m:d>
                            <m:dPr>
                              <m:ctrlPr>
                                <a:rPr lang="en-US" i="1"/>
                              </m:ctrlPr>
                            </m:dPr>
                            <m:e>
                              <m:sSub>
                                <m:sSubPr>
                                  <m:ctrlPr>
                                    <a:rPr lang="en-US" i="1"/>
                                  </m:ctrlPr>
                                </m:sSubPr>
                                <m:e>
                                  <m:r>
                                    <a:rPr lang="es-EC" i="1"/>
                                    <m:t>1</m:t>
                                  </m:r>
                                </m:e>
                                <m:sub>
                                  <m:r>
                                    <a:rPr lang="es-EC" i="1"/>
                                    <m:t>12+6</m:t>
                                  </m:r>
                                  <m:r>
                                    <a:rPr lang="es-EC" i="1"/>
                                    <m:t>𝑁</m:t>
                                  </m:r>
                                </m:sub>
                              </m:sSub>
                              <m:r>
                                <a:rPr lang="es-EC" i="1"/>
                                <m:t>−</m:t>
                              </m:r>
                              <m:r>
                                <a:rPr lang="es-EC" i="1"/>
                                <m:t>𝐾</m:t>
                              </m:r>
                              <m:sSub>
                                <m:sSubPr>
                                  <m:ctrlPr>
                                    <a:rPr lang="en-US" i="1"/>
                                  </m:ctrlPr>
                                </m:sSubPr>
                                <m:e>
                                  <m:r>
                                    <m:rPr>
                                      <m:sty m:val="p"/>
                                    </m:rPr>
                                    <a:rPr lang="es-EC"/>
                                    <m:t>T</m:t>
                                  </m:r>
                                </m:e>
                                <m:sub>
                                  <m:r>
                                    <a:rPr lang="es-EC" i="1"/>
                                    <m:t>𝐻</m:t>
                                  </m:r>
                                </m:sub>
                              </m:sSub>
                            </m:e>
                          </m:d>
                        </m:e>
                        <m:sup>
                          <m:r>
                            <a:rPr lang="es-EC" i="1"/>
                            <m:t>𝑇</m:t>
                          </m:r>
                        </m:sup>
                      </m:sSup>
                      <m:r>
                        <a:rPr lang="es-EC" i="1"/>
                        <m:t>+</m:t>
                      </m:r>
                      <m:r>
                        <a:rPr lang="es-EC" i="1"/>
                        <m:t>𝐾</m:t>
                      </m:r>
                      <m:sSub>
                        <m:sSubPr>
                          <m:ctrlPr>
                            <a:rPr lang="en-US" i="1"/>
                          </m:ctrlPr>
                        </m:sSubPr>
                        <m:e>
                          <m:r>
                            <m:rPr>
                              <m:sty m:val="p"/>
                            </m:rPr>
                            <a:rPr lang="es-EC"/>
                            <m:t>R</m:t>
                          </m:r>
                        </m:e>
                        <m:sub>
                          <m:r>
                            <a:rPr lang="es-EC" i="1"/>
                            <m:t>𝑛</m:t>
                          </m:r>
                        </m:sub>
                      </m:sSub>
                      <m:sSup>
                        <m:sSupPr>
                          <m:ctrlPr>
                            <a:rPr lang="en-US" i="1"/>
                          </m:ctrlPr>
                        </m:sSupPr>
                        <m:e>
                          <m:r>
                            <a:rPr lang="es-EC" i="1"/>
                            <m:t>𝐾</m:t>
                          </m:r>
                        </m:e>
                        <m:sup>
                          <m:r>
                            <a:rPr lang="es-EC" i="1"/>
                            <m:t>𝑇</m:t>
                          </m:r>
                        </m:sup>
                      </m:sSup>
                    </m:oMath>
                  </m:oMathPara>
                </a14:m>
                <a:endParaRPr lang="en-US" dirty="0"/>
              </a:p>
            </p:txBody>
          </p:sp>
        </mc:Choice>
        <mc:Fallback>
          <p:sp>
            <p:nvSpPr>
              <p:cNvPr id="13" name="12 Rectángulo"/>
              <p:cNvSpPr>
                <a:spLocks noRot="1" noChangeAspect="1" noMove="1" noResize="1" noEditPoints="1" noAdjustHandles="1" noChangeArrowheads="1" noChangeShapeType="1" noTextEdit="1"/>
              </p:cNvSpPr>
              <p:nvPr/>
            </p:nvSpPr>
            <p:spPr>
              <a:xfrm>
                <a:off x="6190949" y="4425257"/>
                <a:ext cx="5425973" cy="392223"/>
              </a:xfrm>
              <a:prstGeom prst="rect">
                <a:avLst/>
              </a:prstGeom>
              <a:blipFill rotWithShape="1">
                <a:blip r:embed="rId6"/>
                <a:stretch>
                  <a:fillRect b="-1563"/>
                </a:stretch>
              </a:blipFill>
            </p:spPr>
            <p:txBody>
              <a:bodyPr/>
              <a:lstStyle/>
              <a:p>
                <a:r>
                  <a:rPr lang="en-US">
                    <a:noFill/>
                  </a:rPr>
                  <a:t> </a:t>
                </a:r>
              </a:p>
            </p:txBody>
          </p:sp>
        </mc:Fallback>
      </mc:AlternateContent>
    </p:spTree>
    <p:extLst>
      <p:ext uri="{BB962C8B-B14F-4D97-AF65-F5344CB8AC3E}">
        <p14:creationId xmlns:p14="http://schemas.microsoft.com/office/powerpoint/2010/main" val="128813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9570575" cy="480053"/>
          </a:xfrm>
          <a:prstGeom prst="rect">
            <a:avLst/>
          </a:prstGeom>
          <a:solidFill>
            <a:schemeClr val="accent1">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Implementación </a:t>
            </a:r>
            <a:endParaRPr lang="es-EC" sz="3200" b="1" dirty="0">
              <a:solidFill>
                <a:schemeClr val="bg1"/>
              </a:solidFill>
              <a:latin typeface="Calibri" panose="020F0502020204030204" pitchFamily="34" charset="0"/>
            </a:endParaRP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24</a:t>
            </a:fld>
            <a:endParaRPr lang="es-ES" sz="1600">
              <a:solidFill>
                <a:srgbClr val="888888"/>
              </a:solidFill>
            </a:endParaRPr>
          </a:p>
        </p:txBody>
      </p:sp>
      <p:sp>
        <p:nvSpPr>
          <p:cNvPr id="28" name="18 Rectángulo"/>
          <p:cNvSpPr/>
          <p:nvPr/>
        </p:nvSpPr>
        <p:spPr bwMode="auto">
          <a:xfrm>
            <a:off x="3283991" y="831872"/>
            <a:ext cx="4936142" cy="572496"/>
          </a:xfrm>
          <a:prstGeom prst="rect">
            <a:avLst/>
          </a:prstGeom>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0959" tIns="60959" rIns="60959" bIns="60959" numCol="1" rtlCol="0" anchor="ctr" anchorCtr="0" compatLnSpc="1"/>
          <a:lstStyle/>
          <a:p>
            <a:pPr lvl="0" algn="ctr"/>
            <a:r>
              <a:rPr lang="es-EC" sz="2000" b="1" dirty="0" smtClean="0"/>
              <a:t>Dataset de KITTI</a:t>
            </a:r>
            <a:endParaRPr lang="es-EC" sz="2000" b="1" dirty="0"/>
          </a:p>
        </p:txBody>
      </p:sp>
      <p:pic>
        <p:nvPicPr>
          <p:cNvPr id="11" name="10 Imagen" descr="Z:\home\Guillo\Pictures\Screenshot from 2018-08-24 08:36:54.png"/>
          <p:cNvPicPr/>
          <p:nvPr/>
        </p:nvPicPr>
        <p:blipFill rotWithShape="1">
          <a:blip r:embed="rId3">
            <a:extLst>
              <a:ext uri="{28A0092B-C50C-407E-A947-70E740481C1C}">
                <a14:useLocalDpi xmlns:a14="http://schemas.microsoft.com/office/drawing/2010/main" val="0"/>
              </a:ext>
            </a:extLst>
          </a:blip>
          <a:srcRect l="30408" t="26191" r="41702" b="34007"/>
          <a:stretch/>
        </p:blipFill>
        <p:spPr bwMode="auto">
          <a:xfrm>
            <a:off x="3891512" y="2441933"/>
            <a:ext cx="3721100" cy="2987675"/>
          </a:xfrm>
          <a:prstGeom prst="rect">
            <a:avLst/>
          </a:prstGeom>
          <a:noFill/>
          <a:ln>
            <a:noFill/>
          </a:ln>
          <a:extLst>
            <a:ext uri="{53640926-AAD7-44D8-BBD7-CCE9431645EC}">
              <a14:shadowObscured xmlns:a14="http://schemas.microsoft.com/office/drawing/2010/main"/>
            </a:ext>
          </a:extLst>
        </p:spPr>
      </p:pic>
      <p:sp>
        <p:nvSpPr>
          <p:cNvPr id="14" name="CuadroTexto 20"/>
          <p:cNvSpPr txBox="1"/>
          <p:nvPr/>
        </p:nvSpPr>
        <p:spPr>
          <a:xfrm>
            <a:off x="4431947" y="1962788"/>
            <a:ext cx="2807936" cy="338554"/>
          </a:xfrm>
          <a:prstGeom prst="rect">
            <a:avLst/>
          </a:prstGeom>
          <a:noFill/>
          <a:ln w="38100">
            <a:solidFill>
              <a:schemeClr val="bg2">
                <a:lumMod val="25000"/>
              </a:schemeClr>
            </a:solidFill>
          </a:ln>
        </p:spPr>
        <p:txBody>
          <a:bodyPr wrap="square" rtlCol="0">
            <a:spAutoFit/>
          </a:bodyPr>
          <a:lstStyle/>
          <a:p>
            <a:pPr algn="ctr"/>
            <a:r>
              <a:rPr lang="es-EC" sz="1600" dirty="0" smtClean="0"/>
              <a:t>Trayectoria estimada</a:t>
            </a:r>
            <a:endParaRPr lang="es-EC" sz="1600" dirty="0"/>
          </a:p>
        </p:txBody>
      </p:sp>
      <p:sp>
        <p:nvSpPr>
          <p:cNvPr id="15" name="Rectángulo 7"/>
          <p:cNvSpPr/>
          <p:nvPr/>
        </p:nvSpPr>
        <p:spPr>
          <a:xfrm>
            <a:off x="4150100" y="5569074"/>
            <a:ext cx="3371629" cy="307777"/>
          </a:xfrm>
          <a:prstGeom prst="rect">
            <a:avLst/>
          </a:prstGeom>
        </p:spPr>
        <p:txBody>
          <a:bodyPr wrap="none">
            <a:spAutoFit/>
          </a:bodyPr>
          <a:lstStyle/>
          <a:p>
            <a:pPr algn="ctr">
              <a:spcAft>
                <a:spcPts val="80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Fuente:</a:t>
            </a:r>
            <a:r>
              <a:rPr lang="es-EC" sz="1400" dirty="0">
                <a:latin typeface="Times New Roman" panose="02020603050405020304" pitchFamily="18" charset="0"/>
                <a:ea typeface="Calibri" panose="020F0502020204030204" pitchFamily="34" charset="0"/>
                <a:cs typeface="Times New Roman" panose="02020603050405020304" pitchFamily="18" charset="0"/>
              </a:rPr>
              <a:t>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(Tesis Guillermo Rodríguez, 2018)</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260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9570575" cy="480053"/>
          </a:xfrm>
          <a:prstGeom prst="rect">
            <a:avLst/>
          </a:prstGeom>
          <a:solidFill>
            <a:schemeClr val="accent1">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Implementación </a:t>
            </a:r>
            <a:endParaRPr lang="es-EC" sz="3200" b="1" dirty="0">
              <a:solidFill>
                <a:schemeClr val="bg1"/>
              </a:solidFill>
              <a:latin typeface="Calibri" panose="020F0502020204030204" pitchFamily="34" charset="0"/>
            </a:endParaRP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25</a:t>
            </a:fld>
            <a:endParaRPr lang="es-ES" sz="1600">
              <a:solidFill>
                <a:srgbClr val="888888"/>
              </a:solidFill>
            </a:endParaRPr>
          </a:p>
        </p:txBody>
      </p:sp>
      <p:sp>
        <p:nvSpPr>
          <p:cNvPr id="28" name="18 Rectángulo"/>
          <p:cNvSpPr/>
          <p:nvPr/>
        </p:nvSpPr>
        <p:spPr bwMode="auto">
          <a:xfrm>
            <a:off x="3283991" y="831872"/>
            <a:ext cx="4936142" cy="572496"/>
          </a:xfrm>
          <a:prstGeom prst="rect">
            <a:avLst/>
          </a:prstGeom>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0959" tIns="60959" rIns="60959" bIns="60959" numCol="1" rtlCol="0" anchor="ctr" anchorCtr="0" compatLnSpc="1"/>
          <a:lstStyle/>
          <a:p>
            <a:pPr lvl="0" algn="ctr"/>
            <a:r>
              <a:rPr lang="es-EC" sz="2000" b="1" dirty="0" smtClean="0"/>
              <a:t>Datos del </a:t>
            </a:r>
            <a:r>
              <a:rPr lang="es-EC" sz="2000" b="1" dirty="0" err="1" smtClean="0"/>
              <a:t>telefono</a:t>
            </a:r>
            <a:endParaRPr lang="es-EC" sz="2000" b="1" dirty="0"/>
          </a:p>
        </p:txBody>
      </p:sp>
      <p:sp>
        <p:nvSpPr>
          <p:cNvPr id="14" name="CuadroTexto 20"/>
          <p:cNvSpPr txBox="1"/>
          <p:nvPr/>
        </p:nvSpPr>
        <p:spPr>
          <a:xfrm>
            <a:off x="4431947" y="1962788"/>
            <a:ext cx="2807936" cy="338554"/>
          </a:xfrm>
          <a:prstGeom prst="rect">
            <a:avLst/>
          </a:prstGeom>
          <a:noFill/>
          <a:ln w="38100">
            <a:solidFill>
              <a:schemeClr val="bg2">
                <a:lumMod val="25000"/>
              </a:schemeClr>
            </a:solidFill>
          </a:ln>
        </p:spPr>
        <p:txBody>
          <a:bodyPr wrap="square" rtlCol="0">
            <a:spAutoFit/>
          </a:bodyPr>
          <a:lstStyle/>
          <a:p>
            <a:pPr algn="ctr"/>
            <a:r>
              <a:rPr lang="es-EC" sz="1600" dirty="0" smtClean="0"/>
              <a:t>Trayectoria estimada</a:t>
            </a:r>
            <a:endParaRPr lang="es-EC" sz="1600" dirty="0"/>
          </a:p>
        </p:txBody>
      </p:sp>
      <p:sp>
        <p:nvSpPr>
          <p:cNvPr id="15" name="Rectángulo 7"/>
          <p:cNvSpPr/>
          <p:nvPr/>
        </p:nvSpPr>
        <p:spPr>
          <a:xfrm>
            <a:off x="4150100" y="5569074"/>
            <a:ext cx="3371629" cy="307777"/>
          </a:xfrm>
          <a:prstGeom prst="rect">
            <a:avLst/>
          </a:prstGeom>
        </p:spPr>
        <p:txBody>
          <a:bodyPr wrap="none">
            <a:spAutoFit/>
          </a:bodyPr>
          <a:lstStyle/>
          <a:p>
            <a:pPr algn="ctr">
              <a:spcAft>
                <a:spcPts val="80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Fuente:</a:t>
            </a:r>
            <a:r>
              <a:rPr lang="es-EC" sz="1400" dirty="0">
                <a:latin typeface="Times New Roman" panose="02020603050405020304" pitchFamily="18" charset="0"/>
                <a:ea typeface="Calibri" panose="020F0502020204030204" pitchFamily="34" charset="0"/>
                <a:cs typeface="Times New Roman" panose="02020603050405020304" pitchFamily="18" charset="0"/>
              </a:rPr>
              <a:t>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(Tesis Guillermo Rodríguez, 2018)</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8 Imagen"/>
          <p:cNvPicPr/>
          <p:nvPr/>
        </p:nvPicPr>
        <p:blipFill rotWithShape="1">
          <a:blip r:embed="rId3"/>
          <a:srcRect l="14976" t="30843" r="31879" b="16884"/>
          <a:stretch/>
        </p:blipFill>
        <p:spPr bwMode="auto">
          <a:xfrm>
            <a:off x="3444926" y="2557673"/>
            <a:ext cx="4992370" cy="27622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2724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9570575" cy="480053"/>
          </a:xfrm>
          <a:prstGeom prst="rect">
            <a:avLst/>
          </a:prstGeom>
          <a:solidFill>
            <a:schemeClr val="accent1">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Conclusiones</a:t>
            </a:r>
            <a:endParaRPr lang="es-EC" sz="3200" b="1" dirty="0">
              <a:solidFill>
                <a:schemeClr val="bg1"/>
              </a:solidFill>
              <a:latin typeface="Calibri" panose="020F0502020204030204" pitchFamily="34" charset="0"/>
            </a:endParaRP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1003243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26</a:t>
            </a:fld>
            <a:endParaRPr lang="es-ES" sz="1600">
              <a:solidFill>
                <a:srgbClr val="888888"/>
              </a:solidFill>
            </a:endParaRPr>
          </a:p>
        </p:txBody>
      </p:sp>
      <p:sp>
        <p:nvSpPr>
          <p:cNvPr id="2" name="Rectángulo 1"/>
          <p:cNvSpPr/>
          <p:nvPr/>
        </p:nvSpPr>
        <p:spPr>
          <a:xfrm>
            <a:off x="411481" y="889181"/>
            <a:ext cx="11362431" cy="6617196"/>
          </a:xfrm>
          <a:prstGeom prst="rect">
            <a:avLst/>
          </a:prstGeom>
        </p:spPr>
        <p:txBody>
          <a:bodyPr wrap="square">
            <a:spAutoFit/>
          </a:bodyPr>
          <a:lstStyle/>
          <a:p>
            <a:pPr marL="285750" indent="-285750" algn="just">
              <a:buFont typeface="Arial" panose="020B0604020202020204" pitchFamily="34" charset="0"/>
              <a:buChar char="•"/>
            </a:pPr>
            <a:r>
              <a:rPr lang="es-ES" sz="1600" dirty="0"/>
              <a:t>Se desarrolló satisfactoriamente el sistema de odometría visual inercial en base al algoritmo MSCKF (Filtro de Kalman </a:t>
            </a:r>
            <a:r>
              <a:rPr lang="es-ES" sz="1600" dirty="0" err="1"/>
              <a:t>Multi</a:t>
            </a:r>
            <a:r>
              <a:rPr lang="es-ES" sz="1600" dirty="0"/>
              <a:t>-Estado Restringido) y con los datos obtenidos de un teléfono inteligente. El algoritmo no pudo ser ejecutado en tiempo real, debido a limitaciones de tiempo. Hasta el momento de escribir esta tesis, la implementación en tiempo real de este algoritmo no ha sido lograda. Esto se debe mayormente a la dificultad de enviar los datos inerciales y visuales del teléfono a ROS. En esta tesis este problema ha sido solventado con éxito, facilitando implementación de este algoritmo en tiempo real para trabajos futuros</a:t>
            </a:r>
            <a:r>
              <a:rPr lang="es-ES" sz="1600" dirty="0" smtClean="0"/>
              <a:t>.</a:t>
            </a:r>
          </a:p>
          <a:p>
            <a:pPr algn="just"/>
            <a:endParaRPr lang="es-EC" sz="1600" dirty="0"/>
          </a:p>
          <a:p>
            <a:pPr marL="285750" indent="-285750" algn="just">
              <a:spcAft>
                <a:spcPts val="800"/>
              </a:spcAft>
              <a:buFont typeface="Arial" panose="020B0604020202020204" pitchFamily="34" charset="0"/>
              <a:buChar char="•"/>
            </a:pPr>
            <a:r>
              <a:rPr lang="es-ES" sz="1600" dirty="0"/>
              <a:t>Se logró desarrollar una aplicación para Android capaz de enviar los datos capturados por la cámara y por los sensores inerciales hacia un computador con ROS. Los datos se transmiten en tiempo real a tópicos de ROS. Uno de los mayores retos en esta tesis fue lograr la comunicación entre ROS, Android y </a:t>
            </a:r>
            <a:r>
              <a:rPr lang="es-ES" sz="1600" dirty="0" err="1"/>
              <a:t>OpenCV</a:t>
            </a:r>
            <a:r>
              <a:rPr lang="es-ES" sz="1600" dirty="0"/>
              <a:t>. Esta comunicación pudo lograrse con éxito</a:t>
            </a:r>
            <a:r>
              <a:rPr lang="es-ES" sz="1600" dirty="0" smtClean="0"/>
              <a:t>. </a:t>
            </a:r>
            <a:r>
              <a:rPr lang="es-EC" sz="1600" dirty="0"/>
              <a:t>La aplicación de Android consta de varias funciones que son necesarias para el correcto funcionamiento del algoritmo. Las cámaras de los teléfonos tienen algoritmos que regulan automáticamente el brillo, la exposición a la luz y el foco de la cámara. Es por eso que la aplicación está programada para deshabilitar estos mecanismos automáticos de la cámara</a:t>
            </a:r>
            <a:r>
              <a:rPr lang="es-EC" sz="1600" dirty="0" smtClean="0"/>
              <a:t>.</a:t>
            </a:r>
          </a:p>
          <a:p>
            <a:pPr algn="just">
              <a:spcAft>
                <a:spcPts val="800"/>
              </a:spcAft>
            </a:pPr>
            <a:endParaRPr lang="es-EC" sz="1600" dirty="0" smtClean="0"/>
          </a:p>
          <a:p>
            <a:pPr marL="285750" indent="-285750" algn="just">
              <a:spcAft>
                <a:spcPts val="800"/>
              </a:spcAft>
              <a:buFont typeface="Arial" panose="020B0604020202020204" pitchFamily="34" charset="0"/>
              <a:buChar char="•"/>
            </a:pPr>
            <a:r>
              <a:rPr lang="es-ES" sz="1600" dirty="0"/>
              <a:t>El algoritmo de MSCKF tiene varias ventajas frente a otros algoritmos: es ligero computacionalmente, es rápido, tiene una alta precisión y tiene una buena respuesta a rotaciones. La desventaja principal de este algoritmo es su dificultad matemática, lo cual lo hace muy difícil de implementar</a:t>
            </a:r>
            <a:r>
              <a:rPr lang="es-ES" sz="1600" dirty="0" smtClean="0"/>
              <a:t>.</a:t>
            </a:r>
          </a:p>
          <a:p>
            <a:pPr algn="just">
              <a:spcAft>
                <a:spcPts val="800"/>
              </a:spcAft>
            </a:pPr>
            <a:endParaRPr lang="es-ES" sz="1600" dirty="0" smtClean="0"/>
          </a:p>
          <a:p>
            <a:pPr marL="285750" indent="-285750" algn="just">
              <a:spcAft>
                <a:spcPts val="800"/>
              </a:spcAft>
              <a:buFont typeface="Arial" panose="020B0604020202020204" pitchFamily="34" charset="0"/>
              <a:buChar char="•"/>
            </a:pPr>
            <a:r>
              <a:rPr lang="es-ES" sz="1600" dirty="0">
                <a:ea typeface="Calibri" panose="020F0502020204030204" pitchFamily="34" charset="0"/>
              </a:rPr>
              <a:t>Mediante herramientas externas como </a:t>
            </a:r>
            <a:r>
              <a:rPr lang="es-ES" sz="1600" dirty="0" err="1">
                <a:ea typeface="Calibri" panose="020F0502020204030204" pitchFamily="34" charset="0"/>
              </a:rPr>
              <a:t>Kalibr</a:t>
            </a:r>
            <a:r>
              <a:rPr lang="es-ES" sz="1600" dirty="0">
                <a:ea typeface="Calibri" panose="020F0502020204030204" pitchFamily="34" charset="0"/>
              </a:rPr>
              <a:t> y </a:t>
            </a:r>
            <a:r>
              <a:rPr lang="es-ES" sz="1600" dirty="0" err="1">
                <a:ea typeface="Calibri" panose="020F0502020204030204" pitchFamily="34" charset="0"/>
              </a:rPr>
              <a:t>OpenCV</a:t>
            </a:r>
            <a:r>
              <a:rPr lang="es-ES" sz="1600" dirty="0">
                <a:ea typeface="Calibri" panose="020F0502020204030204" pitchFamily="34" charset="0"/>
              </a:rPr>
              <a:t> se pudo calibrar todos los parámetros de ruido de la IMU, los parámetros intrínsecos de la cámara y la transformación que hay entre el marco referencial de la cámara y el de la IMU. Se comprobé que los valores de estos parámetros estos parámetros están dentro de un rango admisible, y fueron usados satisfactoriamente en el algoritmo</a:t>
            </a:r>
            <a:r>
              <a:rPr lang="es-ES" sz="1600" dirty="0" smtClean="0">
                <a:ea typeface="Calibri" panose="020F0502020204030204" pitchFamily="34" charset="0"/>
              </a:rPr>
              <a:t>.</a:t>
            </a:r>
          </a:p>
          <a:p>
            <a:pPr marL="285750" indent="-285750" algn="just">
              <a:spcAft>
                <a:spcPts val="800"/>
              </a:spcAft>
              <a:buFont typeface="Arial" panose="020B0604020202020204" pitchFamily="34" charset="0"/>
              <a:buChar char="•"/>
            </a:pPr>
            <a:endParaRPr lang="es-EC" sz="1600" dirty="0" smtClean="0">
              <a:ea typeface="Calibri" panose="020F0502020204030204" pitchFamily="34" charset="0"/>
            </a:endParaRPr>
          </a:p>
          <a:p>
            <a:pPr marL="285750" indent="-285750" algn="just">
              <a:lnSpc>
                <a:spcPct val="150000"/>
              </a:lnSpc>
              <a:spcAft>
                <a:spcPts val="800"/>
              </a:spcAft>
              <a:buFont typeface="Arial" panose="020B0604020202020204" pitchFamily="34" charset="0"/>
              <a:buChar char="•"/>
            </a:pPr>
            <a:endParaRPr lang="es-EC"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6192881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9570575" cy="480053"/>
          </a:xfrm>
          <a:prstGeom prst="rect">
            <a:avLst/>
          </a:prstGeom>
          <a:solidFill>
            <a:schemeClr val="accent1">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Recomendaciones</a:t>
            </a:r>
            <a:endParaRPr lang="es-EC" sz="3200" b="1" dirty="0">
              <a:solidFill>
                <a:schemeClr val="bg1"/>
              </a:solidFill>
              <a:latin typeface="Calibri" panose="020F0502020204030204" pitchFamily="34" charset="0"/>
            </a:endParaRP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1003243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27</a:t>
            </a:fld>
            <a:endParaRPr lang="es-ES" sz="1600">
              <a:solidFill>
                <a:srgbClr val="888888"/>
              </a:solidFill>
            </a:endParaRPr>
          </a:p>
        </p:txBody>
      </p:sp>
      <p:sp>
        <p:nvSpPr>
          <p:cNvPr id="2" name="Rectángulo 1"/>
          <p:cNvSpPr/>
          <p:nvPr/>
        </p:nvSpPr>
        <p:spPr>
          <a:xfrm>
            <a:off x="521821" y="1242472"/>
            <a:ext cx="10942319" cy="3862596"/>
          </a:xfrm>
          <a:prstGeom prst="rect">
            <a:avLst/>
          </a:prstGeom>
        </p:spPr>
        <p:txBody>
          <a:bodyPr wrap="square">
            <a:spAutoFit/>
          </a:bodyPr>
          <a:lstStyle/>
          <a:p>
            <a:pPr marL="285750" indent="-285750">
              <a:buFont typeface="Arial" panose="020B0604020202020204" pitchFamily="34" charset="0"/>
              <a:buChar char="•"/>
            </a:pPr>
            <a:r>
              <a:rPr lang="es-ES" sz="2000" dirty="0"/>
              <a:t>El algoritmo de MSCKF tiene una complejidad matemática muy elevada, y para poder entenderlo e implementarlo en código es necesario tener claros conceptos de estadística, física, algebra lineal, calculo, trigonometría, procesos estocásticos, integraciones numéricas y cuaterniones</a:t>
            </a:r>
            <a:r>
              <a:rPr lang="es-ES" sz="2000" dirty="0" smtClean="0"/>
              <a:t>.</a:t>
            </a:r>
          </a:p>
          <a:p>
            <a:endParaRPr lang="es-EC" sz="2000" dirty="0"/>
          </a:p>
          <a:p>
            <a:pPr marL="285750" indent="-285750">
              <a:buFont typeface="Arial" panose="020B0604020202020204" pitchFamily="34" charset="0"/>
              <a:buChar char="•"/>
            </a:pPr>
            <a:r>
              <a:rPr lang="es-ES" sz="2000" dirty="0"/>
              <a:t>Se recomienda comentar el código, tabular y seguir las convenciones para nombrar variables y funciones en el código. Una vez que el código se vuelve grande, aplicar estos protocolos es algo totalmente necesario para evitar errores en el programa</a:t>
            </a:r>
            <a:r>
              <a:rPr lang="es-ES" sz="2000" dirty="0" smtClean="0"/>
              <a:t>.</a:t>
            </a:r>
          </a:p>
          <a:p>
            <a:pPr marL="285750" indent="-285750">
              <a:buFont typeface="Arial" panose="020B0604020202020204" pitchFamily="34" charset="0"/>
              <a:buChar char="•"/>
            </a:pPr>
            <a:endParaRPr lang="es-EC" sz="2000" dirty="0" smtClean="0"/>
          </a:p>
          <a:p>
            <a:pPr marL="285750" indent="-285750">
              <a:buFont typeface="Arial" panose="020B0604020202020204" pitchFamily="34" charset="0"/>
              <a:buChar char="•"/>
            </a:pPr>
            <a:r>
              <a:rPr lang="es-ES" sz="2000" dirty="0"/>
              <a:t>Al momento de tener el teléfono en la mano para la toma de datos, se introduce un poco de ruido no intencional por el movimiento de la mano. Este ruido es difícil de modelar, por lo que es normal que la gráfica de salida tenga un pequeño ruido.</a:t>
            </a:r>
            <a:endParaRPr lang="es-EC" dirty="0"/>
          </a:p>
          <a:p>
            <a:pPr algn="just">
              <a:lnSpc>
                <a:spcPct val="150000"/>
              </a:lnSpc>
              <a:spcAft>
                <a:spcPts val="800"/>
              </a:spcAft>
            </a:pPr>
            <a:endParaRPr lang="es-EC"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6873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9570575" cy="480053"/>
          </a:xfrm>
          <a:prstGeom prst="rect">
            <a:avLst/>
          </a:prstGeom>
          <a:solidFill>
            <a:schemeClr val="accent1">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Problema</a:t>
            </a:r>
            <a:endParaRPr lang="es-EC" sz="3200" b="1" dirty="0">
              <a:solidFill>
                <a:schemeClr val="bg1"/>
              </a:solidFill>
              <a:latin typeface="Calibri" panose="020F0502020204030204" pitchFamily="34" charset="0"/>
            </a:endParaRP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3</a:t>
            </a:fld>
            <a:endParaRPr lang="es-ES" sz="1600">
              <a:solidFill>
                <a:srgbClr val="888888"/>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773" t="42198" r="2947"/>
          <a:stretch/>
        </p:blipFill>
        <p:spPr bwMode="auto">
          <a:xfrm>
            <a:off x="1617140" y="2377787"/>
            <a:ext cx="3648342" cy="285748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ángulo 7"/>
          <p:cNvSpPr/>
          <p:nvPr/>
        </p:nvSpPr>
        <p:spPr>
          <a:xfrm>
            <a:off x="1617140" y="5081379"/>
            <a:ext cx="3798348" cy="307777"/>
          </a:xfrm>
          <a:prstGeom prst="rect">
            <a:avLst/>
          </a:prstGeom>
        </p:spPr>
        <p:txBody>
          <a:bodyPr wrap="none">
            <a:spAutoFit/>
          </a:bodyPr>
          <a:lstStyle/>
          <a:p>
            <a:pPr algn="ctr">
              <a:spcAft>
                <a:spcPts val="80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Fuente:</a:t>
            </a:r>
            <a:r>
              <a:rPr lang="es-EC" sz="1400" dirty="0">
                <a:latin typeface="Times New Roman" panose="02020603050405020304" pitchFamily="18" charset="0"/>
                <a:ea typeface="Calibri" panose="020F0502020204030204" pitchFamily="34" charset="0"/>
                <a:cs typeface="Times New Roman" panose="02020603050405020304" pitchFamily="18" charset="0"/>
              </a:rPr>
              <a:t>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(P</a:t>
            </a:r>
            <a:r>
              <a:rPr lang="es-EC" sz="1400" dirty="0"/>
              <a:t>á</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gina de </a:t>
            </a:r>
            <a:r>
              <a:rPr lang="es-EC" sz="1400" dirty="0" err="1" smtClean="0">
                <a:latin typeface="Times New Roman" panose="02020603050405020304" pitchFamily="18" charset="0"/>
                <a:ea typeface="Calibri" panose="020F0502020204030204" pitchFamily="34" charset="0"/>
                <a:cs typeface="Times New Roman" panose="02020603050405020304" pitchFamily="18" charset="0"/>
              </a:rPr>
              <a:t>Turtlebot</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 en ROS Wiki</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 2018)</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009" r="27099"/>
          <a:stretch/>
        </p:blipFill>
        <p:spPr bwMode="auto">
          <a:xfrm>
            <a:off x="7234276" y="2377787"/>
            <a:ext cx="3050105" cy="258724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ángulo 7"/>
          <p:cNvSpPr/>
          <p:nvPr/>
        </p:nvSpPr>
        <p:spPr>
          <a:xfrm>
            <a:off x="7008169" y="5081379"/>
            <a:ext cx="3372846" cy="307777"/>
          </a:xfrm>
          <a:prstGeom prst="rect">
            <a:avLst/>
          </a:prstGeom>
        </p:spPr>
        <p:txBody>
          <a:bodyPr wrap="none">
            <a:spAutoFit/>
          </a:bodyPr>
          <a:lstStyle/>
          <a:p>
            <a:pPr algn="ctr">
              <a:spcAft>
                <a:spcPts val="80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Fuente:</a:t>
            </a:r>
            <a:r>
              <a:rPr lang="es-EC" sz="1400" dirty="0">
                <a:latin typeface="Times New Roman" panose="02020603050405020304" pitchFamily="18" charset="0"/>
                <a:ea typeface="Calibri" panose="020F0502020204030204" pitchFamily="34" charset="0"/>
                <a:cs typeface="Times New Roman" panose="02020603050405020304" pitchFamily="18" charset="0"/>
              </a:rPr>
              <a:t>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(P</a:t>
            </a:r>
            <a:r>
              <a:rPr lang="es-EC" sz="1400" dirty="0"/>
              <a:t>á</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gina principal de </a:t>
            </a:r>
            <a:r>
              <a:rPr lang="es-EC" sz="1400" dirty="0" err="1" smtClean="0">
                <a:latin typeface="Times New Roman" panose="02020603050405020304" pitchFamily="18" charset="0"/>
                <a:ea typeface="Calibri" panose="020F0502020204030204" pitchFamily="34" charset="0"/>
                <a:cs typeface="Times New Roman" panose="02020603050405020304" pitchFamily="18" charset="0"/>
              </a:rPr>
              <a:t>Waymo</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 2018)</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 name="18 Rectángulo"/>
          <p:cNvSpPr/>
          <p:nvPr/>
        </p:nvSpPr>
        <p:spPr bwMode="auto">
          <a:xfrm>
            <a:off x="4623983" y="1091127"/>
            <a:ext cx="2384186" cy="572496"/>
          </a:xfrm>
          <a:prstGeom prst="rect">
            <a:avLst/>
          </a:prstGeom>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0959" tIns="60959" rIns="60959" bIns="60959" numCol="1" rtlCol="0" anchor="ctr" anchorCtr="0" compatLnSpc="1"/>
          <a:lstStyle/>
          <a:p>
            <a:pPr lvl="0" algn="ctr"/>
            <a:r>
              <a:rPr lang="es-EC" sz="2000" b="1" dirty="0" smtClean="0"/>
              <a:t>Robótica móvil </a:t>
            </a:r>
            <a:endParaRPr lang="es-EC" sz="2000" b="1" dirty="0"/>
          </a:p>
        </p:txBody>
      </p:sp>
      <p:sp>
        <p:nvSpPr>
          <p:cNvPr id="29" name="CuadroTexto 20"/>
          <p:cNvSpPr txBox="1"/>
          <p:nvPr/>
        </p:nvSpPr>
        <p:spPr>
          <a:xfrm>
            <a:off x="2350501" y="1922778"/>
            <a:ext cx="2181619" cy="338554"/>
          </a:xfrm>
          <a:prstGeom prst="rect">
            <a:avLst/>
          </a:prstGeom>
          <a:noFill/>
          <a:ln w="38100">
            <a:solidFill>
              <a:schemeClr val="bg2">
                <a:lumMod val="25000"/>
              </a:schemeClr>
            </a:solidFill>
          </a:ln>
        </p:spPr>
        <p:txBody>
          <a:bodyPr wrap="square" rtlCol="0">
            <a:spAutoFit/>
          </a:bodyPr>
          <a:lstStyle/>
          <a:p>
            <a:pPr algn="ctr"/>
            <a:r>
              <a:rPr lang="es-EC" sz="1600" dirty="0" err="1" smtClean="0"/>
              <a:t>Turtlebot</a:t>
            </a:r>
            <a:r>
              <a:rPr lang="es-EC" sz="1600" dirty="0" smtClean="0"/>
              <a:t> 3</a:t>
            </a:r>
            <a:endParaRPr lang="es-EC" sz="1600" dirty="0"/>
          </a:p>
        </p:txBody>
      </p:sp>
      <p:sp>
        <p:nvSpPr>
          <p:cNvPr id="30" name="CuadroTexto 20"/>
          <p:cNvSpPr txBox="1"/>
          <p:nvPr/>
        </p:nvSpPr>
        <p:spPr>
          <a:xfrm>
            <a:off x="7188417" y="1900066"/>
            <a:ext cx="3095964" cy="338554"/>
          </a:xfrm>
          <a:prstGeom prst="rect">
            <a:avLst/>
          </a:prstGeom>
          <a:noFill/>
          <a:ln w="38100">
            <a:solidFill>
              <a:schemeClr val="bg2">
                <a:lumMod val="25000"/>
              </a:schemeClr>
            </a:solidFill>
          </a:ln>
        </p:spPr>
        <p:txBody>
          <a:bodyPr wrap="square" rtlCol="0">
            <a:spAutoFit/>
          </a:bodyPr>
          <a:lstStyle/>
          <a:p>
            <a:pPr algn="ctr"/>
            <a:r>
              <a:rPr lang="es-EC" sz="1600" dirty="0" smtClean="0"/>
              <a:t>Vehículo autónomo de</a:t>
            </a:r>
            <a:r>
              <a:rPr lang="es-EC" sz="1600" dirty="0" smtClean="0"/>
              <a:t> </a:t>
            </a:r>
            <a:r>
              <a:rPr lang="es-EC" sz="1600" dirty="0" err="1" smtClean="0"/>
              <a:t>Waymo</a:t>
            </a:r>
            <a:endParaRPr lang="es-EC" sz="1600" dirty="0"/>
          </a:p>
        </p:txBody>
      </p:sp>
      <p:sp>
        <p:nvSpPr>
          <p:cNvPr id="12" name="18 Rectángulo"/>
          <p:cNvSpPr/>
          <p:nvPr/>
        </p:nvSpPr>
        <p:spPr bwMode="auto">
          <a:xfrm>
            <a:off x="1990048" y="5613225"/>
            <a:ext cx="8390967" cy="908955"/>
          </a:xfrm>
          <a:prstGeom prst="rect">
            <a:avLst/>
          </a:prstGeom>
          <a:ln w="28575">
            <a:solidFill>
              <a:schemeClr val="accent6">
                <a:lumMod val="7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0959" tIns="60959" rIns="60959" bIns="60959" numCol="1" rtlCol="0" anchor="ctr" anchorCtr="0" compatLnSpc="1"/>
          <a:lstStyle/>
          <a:p>
            <a:pPr marL="342900" lvl="0" indent="-342900">
              <a:buFont typeface="Arial"/>
              <a:buChar char="•"/>
            </a:pPr>
            <a:r>
              <a:rPr lang="es-EC" sz="2000" b="1" dirty="0" smtClean="0"/>
              <a:t>Múltiples aplicaciones</a:t>
            </a:r>
          </a:p>
          <a:p>
            <a:pPr marL="342900" lvl="0" indent="-342900">
              <a:buFont typeface="Arial"/>
              <a:buChar char="•"/>
            </a:pPr>
            <a:r>
              <a:rPr lang="es-EC" sz="2000" b="1" dirty="0" smtClean="0"/>
              <a:t>Equipos para investigación en robótica son muy costosos y poco versátiles</a:t>
            </a:r>
          </a:p>
        </p:txBody>
      </p:sp>
    </p:spTree>
    <p:extLst>
      <p:ext uri="{BB962C8B-B14F-4D97-AF65-F5344CB8AC3E}">
        <p14:creationId xmlns:p14="http://schemas.microsoft.com/office/powerpoint/2010/main" val="75132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9570575" cy="480053"/>
          </a:xfrm>
          <a:prstGeom prst="rect">
            <a:avLst/>
          </a:prstGeom>
          <a:solidFill>
            <a:schemeClr val="accent1">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Problema</a:t>
            </a:r>
            <a:endParaRPr lang="es-EC" sz="3200" b="1" dirty="0">
              <a:solidFill>
                <a:schemeClr val="bg1"/>
              </a:solidFill>
              <a:latin typeface="Calibri" panose="020F0502020204030204" pitchFamily="34" charset="0"/>
            </a:endParaRP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4</a:t>
            </a:fld>
            <a:endParaRPr lang="es-ES" sz="1600">
              <a:solidFill>
                <a:srgbClr val="888888"/>
              </a:solidFill>
            </a:endParaRPr>
          </a:p>
        </p:txBody>
      </p:sp>
      <p:sp>
        <p:nvSpPr>
          <p:cNvPr id="24" name="Rectángulo 7"/>
          <p:cNvSpPr/>
          <p:nvPr/>
        </p:nvSpPr>
        <p:spPr>
          <a:xfrm>
            <a:off x="4845044" y="5257086"/>
            <a:ext cx="2510624" cy="307777"/>
          </a:xfrm>
          <a:prstGeom prst="rect">
            <a:avLst/>
          </a:prstGeom>
        </p:spPr>
        <p:txBody>
          <a:bodyPr wrap="none">
            <a:spAutoFit/>
          </a:bodyPr>
          <a:lstStyle/>
          <a:p>
            <a:pPr algn="ctr">
              <a:spcAft>
                <a:spcPts val="80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Fuente:</a:t>
            </a:r>
            <a:r>
              <a:rPr lang="es-EC" sz="1400" dirty="0">
                <a:latin typeface="Times New Roman" panose="02020603050405020304" pitchFamily="18" charset="0"/>
                <a:ea typeface="Calibri" panose="020F0502020204030204" pitchFamily="34" charset="0"/>
                <a:cs typeface="Times New Roman" panose="02020603050405020304" pitchFamily="18" charset="0"/>
              </a:rPr>
              <a:t>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(Samsung </a:t>
            </a:r>
            <a:r>
              <a:rPr lang="es-EC" sz="1400" dirty="0" err="1" smtClean="0">
                <a:latin typeface="Times New Roman" panose="02020603050405020304" pitchFamily="18" charset="0"/>
                <a:ea typeface="Calibri" panose="020F0502020204030204" pitchFamily="34" charset="0"/>
                <a:cs typeface="Times New Roman" panose="02020603050405020304" pitchFamily="18" charset="0"/>
              </a:rPr>
              <a:t>Store</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 , 2018)</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 name="18 Rectángulo"/>
          <p:cNvSpPr/>
          <p:nvPr/>
        </p:nvSpPr>
        <p:spPr bwMode="auto">
          <a:xfrm>
            <a:off x="4288778" y="1288363"/>
            <a:ext cx="3592863" cy="572496"/>
          </a:xfrm>
          <a:prstGeom prst="rect">
            <a:avLst/>
          </a:prstGeom>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0959" tIns="60959" rIns="60959" bIns="60959" numCol="1" rtlCol="0" anchor="ctr" anchorCtr="0" compatLnSpc="1"/>
          <a:lstStyle/>
          <a:p>
            <a:pPr lvl="0" algn="ctr"/>
            <a:r>
              <a:rPr lang="es-EC" sz="2000" b="1" dirty="0" smtClean="0"/>
              <a:t>Teléfono inteligente</a:t>
            </a:r>
            <a:endParaRPr lang="es-EC" sz="2000" b="1" dirty="0"/>
          </a:p>
        </p:txBody>
      </p:sp>
      <p:sp>
        <p:nvSpPr>
          <p:cNvPr id="29" name="CuadroTexto 20"/>
          <p:cNvSpPr txBox="1"/>
          <p:nvPr/>
        </p:nvSpPr>
        <p:spPr>
          <a:xfrm>
            <a:off x="5009550" y="2317250"/>
            <a:ext cx="2181619" cy="338554"/>
          </a:xfrm>
          <a:prstGeom prst="rect">
            <a:avLst/>
          </a:prstGeom>
          <a:noFill/>
          <a:ln w="38100">
            <a:solidFill>
              <a:schemeClr val="bg2">
                <a:lumMod val="25000"/>
              </a:schemeClr>
            </a:solidFill>
          </a:ln>
        </p:spPr>
        <p:txBody>
          <a:bodyPr wrap="square" rtlCol="0">
            <a:spAutoFit/>
          </a:bodyPr>
          <a:lstStyle/>
          <a:p>
            <a:pPr algn="ctr"/>
            <a:r>
              <a:rPr lang="es-EC" sz="1600" dirty="0" smtClean="0"/>
              <a:t>Samsung </a:t>
            </a:r>
            <a:r>
              <a:rPr lang="es-EC" sz="1600" dirty="0" err="1" smtClean="0"/>
              <a:t>Galaxy</a:t>
            </a:r>
            <a:r>
              <a:rPr lang="es-EC" sz="1600" dirty="0" smtClean="0"/>
              <a:t> S8</a:t>
            </a:r>
            <a:endParaRPr lang="es-EC" sz="1600" dirty="0"/>
          </a:p>
        </p:txBody>
      </p:sp>
      <p:sp>
        <p:nvSpPr>
          <p:cNvPr id="12" name="18 Rectángulo"/>
          <p:cNvSpPr/>
          <p:nvPr/>
        </p:nvSpPr>
        <p:spPr bwMode="auto">
          <a:xfrm>
            <a:off x="635462" y="2480709"/>
            <a:ext cx="3815158" cy="3466937"/>
          </a:xfrm>
          <a:prstGeom prst="rect">
            <a:avLst/>
          </a:prstGeom>
          <a:ln w="28575">
            <a:solidFill>
              <a:schemeClr val="accent6">
                <a:lumMod val="7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0959" tIns="60959" rIns="60959" bIns="60959" numCol="1" rtlCol="0" anchor="ctr" anchorCtr="0" compatLnSpc="1"/>
          <a:lstStyle/>
          <a:p>
            <a:pPr lvl="0"/>
            <a:r>
              <a:rPr lang="es-EC" sz="2000" b="1" dirty="0" smtClean="0"/>
              <a:t>Ventajas:</a:t>
            </a:r>
          </a:p>
          <a:p>
            <a:pPr marL="342900" lvl="0" indent="-342900">
              <a:buFont typeface="Arial"/>
              <a:buChar char="•"/>
            </a:pPr>
            <a:r>
              <a:rPr lang="es-EC" sz="2000" b="1" dirty="0" smtClean="0"/>
              <a:t>Populares y de fácil acceso</a:t>
            </a:r>
          </a:p>
          <a:p>
            <a:pPr marL="342900" lvl="0" indent="-342900">
              <a:buFont typeface="Arial"/>
              <a:buChar char="•"/>
            </a:pPr>
            <a:r>
              <a:rPr lang="es-EC" sz="2000" b="1" dirty="0" smtClean="0"/>
              <a:t>Múltiples sensores embebidos</a:t>
            </a:r>
          </a:p>
          <a:p>
            <a:pPr marL="342900" lvl="0" indent="-342900">
              <a:buFont typeface="Arial"/>
              <a:buChar char="•"/>
            </a:pPr>
            <a:r>
              <a:rPr lang="es-EC" sz="2000" b="1" dirty="0" smtClean="0"/>
              <a:t>Visualización de datos en tiempo real</a:t>
            </a:r>
          </a:p>
          <a:p>
            <a:pPr marL="342900" lvl="0" indent="-342900">
              <a:buFont typeface="Arial"/>
              <a:buChar char="•"/>
            </a:pPr>
            <a:r>
              <a:rPr lang="es-EC" sz="2000" b="1" dirty="0" smtClean="0"/>
              <a:t>Conexión con redes WIFI</a:t>
            </a:r>
          </a:p>
          <a:p>
            <a:pPr marL="342900" lvl="0" indent="-342900">
              <a:buFont typeface="Arial"/>
              <a:buChar char="•"/>
            </a:pPr>
            <a:r>
              <a:rPr lang="es-EC" sz="2000" b="1" dirty="0" smtClean="0"/>
              <a:t>Programación en Java, compatibilidad con gran cantidad de librerías</a:t>
            </a:r>
          </a:p>
          <a:p>
            <a:pPr marL="342900" lvl="0" indent="-342900">
              <a:buFont typeface="Arial"/>
              <a:buChar char="•"/>
            </a:pPr>
            <a:r>
              <a:rPr lang="es-EC" sz="2000" b="1" dirty="0" smtClean="0"/>
              <a:t>Cámara de alta gama</a:t>
            </a:r>
            <a:endParaRPr lang="es-EC" sz="2000" b="1" dirty="0" smtClean="0"/>
          </a:p>
        </p:txBody>
      </p:sp>
      <p:pic>
        <p:nvPicPr>
          <p:cNvPr id="13" name="12 Imagen"/>
          <p:cNvPicPr/>
          <p:nvPr/>
        </p:nvPicPr>
        <p:blipFill rotWithShape="1">
          <a:blip r:embed="rId3"/>
          <a:srcRect l="30505" r="30963"/>
          <a:stretch/>
        </p:blipFill>
        <p:spPr bwMode="auto">
          <a:xfrm>
            <a:off x="4830945" y="2744816"/>
            <a:ext cx="1254264" cy="2474964"/>
          </a:xfrm>
          <a:prstGeom prst="rect">
            <a:avLst/>
          </a:prstGeom>
          <a:ln>
            <a:noFill/>
          </a:ln>
          <a:extLst>
            <a:ext uri="{53640926-AAD7-44D8-BBD7-CCE9431645EC}">
              <a14:shadowObscured xmlns:a14="http://schemas.microsoft.com/office/drawing/2010/main"/>
            </a:ext>
          </a:extLst>
        </p:spPr>
      </p:pic>
      <p:pic>
        <p:nvPicPr>
          <p:cNvPr id="14" name="13 Imagen"/>
          <p:cNvPicPr/>
          <p:nvPr/>
        </p:nvPicPr>
        <p:blipFill rotWithShape="1">
          <a:blip r:embed="rId4"/>
          <a:srcRect l="30318" r="28361"/>
          <a:stretch/>
        </p:blipFill>
        <p:spPr bwMode="auto">
          <a:xfrm>
            <a:off x="6118131" y="2744817"/>
            <a:ext cx="1367468" cy="2474964"/>
          </a:xfrm>
          <a:prstGeom prst="rect">
            <a:avLst/>
          </a:prstGeom>
          <a:ln>
            <a:noFill/>
          </a:ln>
          <a:extLst>
            <a:ext uri="{53640926-AAD7-44D8-BBD7-CCE9431645EC}">
              <a14:shadowObscured xmlns:a14="http://schemas.microsoft.com/office/drawing/2010/main"/>
            </a:ext>
          </a:extLst>
        </p:spPr>
      </p:pic>
      <p:sp>
        <p:nvSpPr>
          <p:cNvPr id="15" name="18 Rectángulo"/>
          <p:cNvSpPr/>
          <p:nvPr/>
        </p:nvSpPr>
        <p:spPr bwMode="auto">
          <a:xfrm>
            <a:off x="8028848" y="2739787"/>
            <a:ext cx="3815158" cy="2746613"/>
          </a:xfrm>
          <a:prstGeom prst="rect">
            <a:avLst/>
          </a:prstGeom>
          <a:ln w="28575">
            <a:solidFill>
              <a:schemeClr val="accent6">
                <a:lumMod val="7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0959" tIns="60959" rIns="60959" bIns="60959" numCol="1" rtlCol="0" anchor="ctr" anchorCtr="0" compatLnSpc="1"/>
          <a:lstStyle/>
          <a:p>
            <a:pPr lvl="0"/>
            <a:r>
              <a:rPr lang="es-EC" sz="2000" b="1" dirty="0" smtClean="0"/>
              <a:t>Desventajas:</a:t>
            </a:r>
          </a:p>
          <a:p>
            <a:pPr marL="342900" lvl="0" indent="-342900">
              <a:buFont typeface="Arial"/>
              <a:buChar char="•"/>
            </a:pPr>
            <a:r>
              <a:rPr lang="es-EC" sz="2000" b="1" dirty="0" smtClean="0"/>
              <a:t>No existe mucha información sobre el tema con estos dispositivos</a:t>
            </a:r>
          </a:p>
          <a:p>
            <a:pPr marL="342900" lvl="0" indent="-342900">
              <a:buFont typeface="Arial"/>
              <a:buChar char="•"/>
            </a:pPr>
            <a:r>
              <a:rPr lang="es-EC" sz="2000" b="1" dirty="0" smtClean="0"/>
              <a:t>Sensor IMU MEMS de media calidad</a:t>
            </a:r>
          </a:p>
          <a:p>
            <a:pPr marL="342900" lvl="0" indent="-342900">
              <a:buFont typeface="Arial"/>
              <a:buChar char="•"/>
            </a:pPr>
            <a:r>
              <a:rPr lang="es-EC" sz="2000" b="1" dirty="0" smtClean="0"/>
              <a:t>Sensores tiene gran cantidad de ruido</a:t>
            </a:r>
          </a:p>
        </p:txBody>
      </p:sp>
    </p:spTree>
    <p:extLst>
      <p:ext uri="{BB962C8B-B14F-4D97-AF65-F5344CB8AC3E}">
        <p14:creationId xmlns:p14="http://schemas.microsoft.com/office/powerpoint/2010/main" val="190658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12"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0" y="74568"/>
            <a:ext cx="9570575" cy="480053"/>
          </a:xfrm>
          <a:prstGeom prst="rect">
            <a:avLst/>
          </a:prstGeom>
          <a:solidFill>
            <a:schemeClr val="accent1">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Objetivos</a:t>
            </a:r>
            <a:endParaRPr lang="es-EC" sz="3200" b="1" dirty="0">
              <a:solidFill>
                <a:schemeClr val="bg1"/>
              </a:solidFill>
              <a:latin typeface="Calibri" panose="020F0502020204030204" pitchFamily="34" charset="0"/>
            </a:endParaRP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5</a:t>
            </a:fld>
            <a:endParaRPr lang="es-ES" sz="1600">
              <a:solidFill>
                <a:srgbClr val="888888"/>
              </a:solidFill>
            </a:endParaRPr>
          </a:p>
        </p:txBody>
      </p:sp>
      <p:sp>
        <p:nvSpPr>
          <p:cNvPr id="7" name="Rectángulo 6"/>
          <p:cNvSpPr/>
          <p:nvPr/>
        </p:nvSpPr>
        <p:spPr>
          <a:xfrm>
            <a:off x="853098" y="680117"/>
            <a:ext cx="3980159" cy="432677"/>
          </a:xfrm>
          <a:prstGeom prst="rect">
            <a:avLst/>
          </a:prstGeom>
          <a:solidFill>
            <a:schemeClr val="accent1">
              <a:lumMod val="60000"/>
              <a:lumOff val="4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algn="ctr"/>
            <a:r>
              <a:rPr lang="es-EC" sz="2000" b="1" dirty="0" smtClean="0"/>
              <a:t>Objetivo General</a:t>
            </a:r>
            <a:endParaRPr lang="es-EC" sz="2000" b="1" dirty="0"/>
          </a:p>
        </p:txBody>
      </p:sp>
      <p:sp>
        <p:nvSpPr>
          <p:cNvPr id="22" name="CuadroTexto 21"/>
          <p:cNvSpPr txBox="1"/>
          <p:nvPr/>
        </p:nvSpPr>
        <p:spPr>
          <a:xfrm>
            <a:off x="1015623" y="1336541"/>
            <a:ext cx="10497503" cy="646331"/>
          </a:xfrm>
          <a:prstGeom prst="rect">
            <a:avLst/>
          </a:prstGeom>
          <a:noFill/>
          <a:ln w="38100">
            <a:noFill/>
          </a:ln>
        </p:spPr>
        <p:txBody>
          <a:bodyPr wrap="square" rtlCol="0">
            <a:spAutoFit/>
          </a:bodyPr>
          <a:lstStyle/>
          <a:p>
            <a:r>
              <a:rPr lang="es-EC" dirty="0"/>
              <a:t>Desarrollar un sistema de estimación de movimiento basado en una cámara monocular y una IMU, basado en el Filtro de Kalman.</a:t>
            </a:r>
            <a:endParaRPr lang="en-US" dirty="0"/>
          </a:p>
        </p:txBody>
      </p:sp>
      <p:sp>
        <p:nvSpPr>
          <p:cNvPr id="23" name="CuadroTexto 22"/>
          <p:cNvSpPr txBox="1"/>
          <p:nvPr/>
        </p:nvSpPr>
        <p:spPr>
          <a:xfrm>
            <a:off x="1015624" y="2784061"/>
            <a:ext cx="10257624" cy="3970318"/>
          </a:xfrm>
          <a:prstGeom prst="rect">
            <a:avLst/>
          </a:prstGeom>
          <a:noFill/>
          <a:ln w="38100">
            <a:noFill/>
          </a:ln>
        </p:spPr>
        <p:txBody>
          <a:bodyPr wrap="square" rtlCol="0">
            <a:spAutoFit/>
          </a:bodyPr>
          <a:lstStyle/>
          <a:p>
            <a:pPr marL="285750" lvl="0" indent="-285750">
              <a:buFont typeface="Arial" panose="020B0604020202020204" pitchFamily="34" charset="0"/>
              <a:buChar char="•"/>
            </a:pPr>
            <a:r>
              <a:rPr lang="es-ES" dirty="0" smtClean="0"/>
              <a:t>Crear </a:t>
            </a:r>
            <a:r>
              <a:rPr lang="es-ES" dirty="0"/>
              <a:t>una vía de comunicación entre un dispositivo móvil que capture imágenes y datos de la IMU, y un computador que realice el procesamiento del algoritmo usando ROS y </a:t>
            </a:r>
            <a:r>
              <a:rPr lang="es-ES" dirty="0" err="1"/>
              <a:t>OpenCV</a:t>
            </a:r>
            <a:r>
              <a:rPr lang="es-ES" dirty="0" smtClean="0"/>
              <a:t>.</a:t>
            </a:r>
          </a:p>
          <a:p>
            <a:pPr marL="285750" lvl="0" indent="-285750">
              <a:buFont typeface="Arial" panose="020B0604020202020204" pitchFamily="34" charset="0"/>
              <a:buChar char="•"/>
            </a:pPr>
            <a:endParaRPr lang="es-ES" dirty="0"/>
          </a:p>
          <a:p>
            <a:pPr marL="285750" lvl="0" indent="-285750">
              <a:buFont typeface="Arial" panose="020B0604020202020204" pitchFamily="34" charset="0"/>
              <a:buChar char="•"/>
            </a:pPr>
            <a:r>
              <a:rPr lang="es-ES" dirty="0" smtClean="0"/>
              <a:t>Implementar </a:t>
            </a:r>
            <a:r>
              <a:rPr lang="es-ES" dirty="0"/>
              <a:t>un algoritmo que realice la estimación de odometría visual a partir de las imágenes de la cámara monocular</a:t>
            </a:r>
            <a:r>
              <a:rPr lang="es-ES" dirty="0" smtClean="0"/>
              <a:t>.</a:t>
            </a:r>
          </a:p>
          <a:p>
            <a:pPr marL="285750" lvl="0" indent="-285750">
              <a:buFont typeface="Arial" panose="020B0604020202020204" pitchFamily="34" charset="0"/>
              <a:buChar char="•"/>
            </a:pPr>
            <a:endParaRPr lang="es-ES" dirty="0"/>
          </a:p>
          <a:p>
            <a:pPr marL="285750" lvl="0" indent="-285750">
              <a:buFont typeface="Arial" panose="020B0604020202020204" pitchFamily="34" charset="0"/>
              <a:buChar char="•"/>
            </a:pPr>
            <a:r>
              <a:rPr lang="es-ES" dirty="0" smtClean="0"/>
              <a:t>Implementar </a:t>
            </a:r>
            <a:r>
              <a:rPr lang="es-ES" dirty="0"/>
              <a:t>un algoritmo que permita efectuar la fusión de datos entre los datos de la IMU y la odometría visual obtenida para reducir el error de la estimación, basado en el Filtro de Kalman</a:t>
            </a:r>
            <a:r>
              <a:rPr lang="es-ES" dirty="0" smtClean="0"/>
              <a:t>.</a:t>
            </a:r>
          </a:p>
          <a:p>
            <a:pPr marL="285750" lvl="0" indent="-285750">
              <a:buFont typeface="Arial" panose="020B0604020202020204" pitchFamily="34" charset="0"/>
              <a:buChar char="•"/>
            </a:pPr>
            <a:endParaRPr lang="es-ES" dirty="0"/>
          </a:p>
          <a:p>
            <a:pPr marL="285750" lvl="0" indent="-285750">
              <a:buFont typeface="Arial" panose="020B0604020202020204" pitchFamily="34" charset="0"/>
              <a:buChar char="•"/>
            </a:pPr>
            <a:r>
              <a:rPr lang="es-ES" dirty="0" smtClean="0"/>
              <a:t>Analizar </a:t>
            </a:r>
            <a:r>
              <a:rPr lang="es-ES" dirty="0"/>
              <a:t>los resultados de la estimación de movimiento obtenida y compararlos con otras propuestas que se encuentran en la literatura.</a:t>
            </a:r>
          </a:p>
          <a:p>
            <a:pPr marL="285750" indent="-285750" algn="just">
              <a:buFont typeface="Arial" panose="020B0604020202020204" pitchFamily="34" charset="0"/>
              <a:buChar char="•"/>
            </a:pPr>
            <a:endParaRPr lang="es-ES_tradnl" dirty="0" smtClean="0"/>
          </a:p>
          <a:p>
            <a:pPr marL="285750" indent="-285750" algn="just">
              <a:buFont typeface="Arial" panose="020B0604020202020204" pitchFamily="34" charset="0"/>
              <a:buChar char="•"/>
            </a:pPr>
            <a:endParaRPr lang="es-ES_tradnl" dirty="0" smtClean="0"/>
          </a:p>
          <a:p>
            <a:pPr marL="285750" indent="-285750" algn="just">
              <a:buFont typeface="Arial" panose="020B0604020202020204" pitchFamily="34" charset="0"/>
              <a:buChar char="•"/>
            </a:pPr>
            <a:endParaRPr lang="es-EC" dirty="0"/>
          </a:p>
        </p:txBody>
      </p:sp>
      <p:sp>
        <p:nvSpPr>
          <p:cNvPr id="24" name="Rectángulo 23"/>
          <p:cNvSpPr/>
          <p:nvPr/>
        </p:nvSpPr>
        <p:spPr>
          <a:xfrm>
            <a:off x="853098" y="2225888"/>
            <a:ext cx="3980159" cy="432677"/>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algn="ctr"/>
            <a:r>
              <a:rPr lang="es-EC" sz="2000" b="1" dirty="0" smtClean="0"/>
              <a:t>Objetivos Específicos  </a:t>
            </a:r>
            <a:endParaRPr lang="es-EC" sz="2000" b="1" dirty="0"/>
          </a:p>
        </p:txBody>
      </p:sp>
    </p:spTree>
    <p:extLst>
      <p:ext uri="{BB962C8B-B14F-4D97-AF65-F5344CB8AC3E}">
        <p14:creationId xmlns:p14="http://schemas.microsoft.com/office/powerpoint/2010/main" val="142153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p:bldP spid="23" grpId="0"/>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9570575" cy="480053"/>
          </a:xfrm>
          <a:prstGeom prst="rect">
            <a:avLst/>
          </a:prstGeom>
          <a:solidFill>
            <a:schemeClr val="accent1">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Unidad de Medición Inercial</a:t>
            </a:r>
            <a:endParaRPr lang="es-EC" sz="3200" b="1" dirty="0">
              <a:solidFill>
                <a:schemeClr val="bg1"/>
              </a:solidFill>
              <a:latin typeface="Calibri" panose="020F0502020204030204" pitchFamily="34" charset="0"/>
            </a:endParaRP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6</a:t>
            </a:fld>
            <a:endParaRPr lang="es-ES" sz="1600">
              <a:solidFill>
                <a:srgbClr val="888888"/>
              </a:solidFill>
            </a:endParaRPr>
          </a:p>
        </p:txBody>
      </p:sp>
      <p:sp>
        <p:nvSpPr>
          <p:cNvPr id="24" name="Rectángulo 7"/>
          <p:cNvSpPr/>
          <p:nvPr/>
        </p:nvSpPr>
        <p:spPr>
          <a:xfrm>
            <a:off x="2401728" y="5251333"/>
            <a:ext cx="2946640" cy="307777"/>
          </a:xfrm>
          <a:prstGeom prst="rect">
            <a:avLst/>
          </a:prstGeom>
        </p:spPr>
        <p:txBody>
          <a:bodyPr wrap="none">
            <a:spAutoFit/>
          </a:bodyPr>
          <a:lstStyle/>
          <a:p>
            <a:pPr algn="ctr">
              <a:spcAft>
                <a:spcPts val="80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Fuente:</a:t>
            </a:r>
            <a:r>
              <a:rPr lang="es-EC" sz="1400" dirty="0">
                <a:latin typeface="Times New Roman" panose="02020603050405020304" pitchFamily="18" charset="0"/>
                <a:ea typeface="Calibri" panose="020F0502020204030204" pitchFamily="34" charset="0"/>
                <a:cs typeface="Times New Roman" panose="02020603050405020304" pitchFamily="18" charset="0"/>
              </a:rPr>
              <a:t>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(MPU-9250 </a:t>
            </a:r>
            <a:r>
              <a:rPr lang="es-EC" sz="1400" dirty="0" err="1">
                <a:latin typeface="Times New Roman" panose="02020603050405020304" pitchFamily="18" charset="0"/>
                <a:ea typeface="Calibri" panose="020F0502020204030204" pitchFamily="34" charset="0"/>
                <a:cs typeface="Times New Roman" panose="02020603050405020304" pitchFamily="18" charset="0"/>
              </a:rPr>
              <a:t>D</a:t>
            </a:r>
            <a:r>
              <a:rPr lang="es-EC" sz="1400" dirty="0" err="1" smtClean="0">
                <a:latin typeface="Times New Roman" panose="02020603050405020304" pitchFamily="18" charset="0"/>
                <a:ea typeface="Calibri" panose="020F0502020204030204" pitchFamily="34" charset="0"/>
                <a:cs typeface="Times New Roman" panose="02020603050405020304" pitchFamily="18" charset="0"/>
              </a:rPr>
              <a:t>atasheet</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 2014)</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 name="18 Rectángulo"/>
          <p:cNvSpPr/>
          <p:nvPr/>
        </p:nvSpPr>
        <p:spPr bwMode="auto">
          <a:xfrm>
            <a:off x="5096944" y="1239811"/>
            <a:ext cx="2047285" cy="572496"/>
          </a:xfrm>
          <a:prstGeom prst="rect">
            <a:avLst/>
          </a:prstGeom>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0959" tIns="60959" rIns="60959" bIns="60959" numCol="1" rtlCol="0" anchor="ctr" anchorCtr="0" compatLnSpc="1"/>
          <a:lstStyle/>
          <a:p>
            <a:pPr lvl="0" algn="ctr"/>
            <a:r>
              <a:rPr lang="es-EC" sz="2000" b="1" dirty="0" smtClean="0"/>
              <a:t>IMU</a:t>
            </a:r>
            <a:endParaRPr lang="es-EC" sz="2000" b="1" dirty="0"/>
          </a:p>
        </p:txBody>
      </p:sp>
      <p:sp>
        <p:nvSpPr>
          <p:cNvPr id="29" name="CuadroTexto 20"/>
          <p:cNvSpPr txBox="1"/>
          <p:nvPr/>
        </p:nvSpPr>
        <p:spPr>
          <a:xfrm>
            <a:off x="2798335" y="2570510"/>
            <a:ext cx="2181619" cy="338554"/>
          </a:xfrm>
          <a:prstGeom prst="rect">
            <a:avLst/>
          </a:prstGeom>
          <a:noFill/>
          <a:ln w="38100">
            <a:solidFill>
              <a:schemeClr val="bg2">
                <a:lumMod val="25000"/>
              </a:schemeClr>
            </a:solidFill>
          </a:ln>
        </p:spPr>
        <p:txBody>
          <a:bodyPr wrap="square" rtlCol="0">
            <a:spAutoFit/>
          </a:bodyPr>
          <a:lstStyle/>
          <a:p>
            <a:pPr algn="ctr"/>
            <a:r>
              <a:rPr lang="es-EC" sz="1600" dirty="0" err="1" smtClean="0"/>
              <a:t>InvenSense</a:t>
            </a:r>
            <a:r>
              <a:rPr lang="es-EC" sz="1600" dirty="0" smtClean="0"/>
              <a:t> MPU-9250</a:t>
            </a:r>
            <a:endParaRPr lang="es-EC" sz="1600" dirty="0"/>
          </a:p>
        </p:txBody>
      </p:sp>
      <p:sp>
        <p:nvSpPr>
          <p:cNvPr id="15" name="18 Rectángulo"/>
          <p:cNvSpPr/>
          <p:nvPr/>
        </p:nvSpPr>
        <p:spPr bwMode="auto">
          <a:xfrm>
            <a:off x="7063004" y="2660132"/>
            <a:ext cx="4039268" cy="2905921"/>
          </a:xfrm>
          <a:prstGeom prst="rect">
            <a:avLst/>
          </a:prstGeom>
          <a:ln w="28575">
            <a:solidFill>
              <a:schemeClr val="accent6">
                <a:lumMod val="7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0959" tIns="60959" rIns="60959" bIns="60959" numCol="1" rtlCol="0" anchor="ctr" anchorCtr="0" compatLnSpc="1"/>
          <a:lstStyle/>
          <a:p>
            <a:pPr marL="342900" lvl="0" indent="-342900">
              <a:buFont typeface="Arial"/>
              <a:buChar char="•"/>
            </a:pPr>
            <a:r>
              <a:rPr lang="es-EC" sz="2000" b="1" dirty="0" smtClean="0"/>
              <a:t>Tres acelerómetros</a:t>
            </a:r>
          </a:p>
          <a:p>
            <a:pPr marL="342900" lvl="0" indent="-342900">
              <a:buFont typeface="Arial"/>
              <a:buChar char="•"/>
            </a:pPr>
            <a:r>
              <a:rPr lang="es-EC" sz="2000" b="1" dirty="0" smtClean="0"/>
              <a:t>Tres giroscopios</a:t>
            </a:r>
          </a:p>
          <a:p>
            <a:pPr marL="342900" lvl="0" indent="-342900">
              <a:buFont typeface="Arial"/>
              <a:buChar char="•"/>
            </a:pPr>
            <a:r>
              <a:rPr lang="es-EC" sz="2000" b="1" dirty="0" smtClean="0"/>
              <a:t>Son afectados por distintos tipos de ruido</a:t>
            </a:r>
            <a:endParaRPr lang="es-EC" sz="2000" b="1" dirty="0"/>
          </a:p>
          <a:p>
            <a:pPr marL="342900" lvl="0" indent="-342900">
              <a:buFont typeface="Arial"/>
              <a:buChar char="•"/>
            </a:pPr>
            <a:r>
              <a:rPr lang="es-EC" sz="2000" b="1" dirty="0" smtClean="0"/>
              <a:t>Sensores de buena calidad ofrecen buenos datos</a:t>
            </a:r>
          </a:p>
          <a:p>
            <a:pPr marL="342900" lvl="0" indent="-342900">
              <a:buFont typeface="Arial"/>
              <a:buChar char="•"/>
            </a:pPr>
            <a:r>
              <a:rPr lang="es-EC" sz="2000" b="1" dirty="0" smtClean="0"/>
              <a:t>Sensores MEMS son baratos, pero son mas sensibles al ruido</a:t>
            </a:r>
          </a:p>
        </p:txBody>
      </p:sp>
      <p:pic>
        <p:nvPicPr>
          <p:cNvPr id="3073"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34833" r="39510" b="58653"/>
          <a:stretch/>
        </p:blipFill>
        <p:spPr bwMode="auto">
          <a:xfrm>
            <a:off x="1445350" y="3108831"/>
            <a:ext cx="2443795" cy="2008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35173" t="50000" r="39170" b="8653"/>
          <a:stretch/>
        </p:blipFill>
        <p:spPr bwMode="auto">
          <a:xfrm>
            <a:off x="3875047" y="3242809"/>
            <a:ext cx="2443795" cy="2008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7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9570575" cy="480053"/>
          </a:xfrm>
          <a:prstGeom prst="rect">
            <a:avLst/>
          </a:prstGeom>
          <a:solidFill>
            <a:schemeClr val="accent1">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Unidad de Medición Inercial</a:t>
            </a:r>
            <a:endParaRPr lang="es-EC" sz="3200" b="1" dirty="0">
              <a:solidFill>
                <a:schemeClr val="bg1"/>
              </a:solidFill>
              <a:latin typeface="Calibri" panose="020F0502020204030204" pitchFamily="34" charset="0"/>
            </a:endParaRP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7</a:t>
            </a:fld>
            <a:endParaRPr lang="es-ES" sz="1600">
              <a:solidFill>
                <a:srgbClr val="888888"/>
              </a:solidFill>
            </a:endParaRPr>
          </a:p>
        </p:txBody>
      </p:sp>
      <p:sp>
        <p:nvSpPr>
          <p:cNvPr id="28" name="18 Rectángulo"/>
          <p:cNvSpPr/>
          <p:nvPr/>
        </p:nvSpPr>
        <p:spPr bwMode="auto">
          <a:xfrm>
            <a:off x="4256411" y="1239811"/>
            <a:ext cx="3787071" cy="572496"/>
          </a:xfrm>
          <a:prstGeom prst="rect">
            <a:avLst/>
          </a:prstGeom>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0959" tIns="60959" rIns="60959" bIns="60959" numCol="1" rtlCol="0" anchor="ctr" anchorCtr="0" compatLnSpc="1"/>
          <a:lstStyle/>
          <a:p>
            <a:pPr lvl="0" algn="ctr"/>
            <a:r>
              <a:rPr lang="es-EC" sz="2000" b="1" dirty="0" smtClean="0"/>
              <a:t>Ruido que afecta a la IMU</a:t>
            </a:r>
            <a:endParaRPr lang="es-EC" sz="2000" b="1" dirty="0"/>
          </a:p>
        </p:txBody>
      </p:sp>
      <p:sp>
        <p:nvSpPr>
          <p:cNvPr id="29" name="CuadroTexto 20"/>
          <p:cNvSpPr txBox="1"/>
          <p:nvPr/>
        </p:nvSpPr>
        <p:spPr>
          <a:xfrm>
            <a:off x="2207616" y="2204923"/>
            <a:ext cx="2181619" cy="338554"/>
          </a:xfrm>
          <a:prstGeom prst="rect">
            <a:avLst/>
          </a:prstGeom>
          <a:noFill/>
          <a:ln w="38100">
            <a:solidFill>
              <a:schemeClr val="bg2">
                <a:lumMod val="25000"/>
              </a:schemeClr>
            </a:solidFill>
          </a:ln>
        </p:spPr>
        <p:txBody>
          <a:bodyPr wrap="square" rtlCol="0">
            <a:spAutoFit/>
          </a:bodyPr>
          <a:lstStyle/>
          <a:p>
            <a:pPr algn="ctr"/>
            <a:r>
              <a:rPr lang="es-EC" sz="1600" dirty="0" smtClean="0"/>
              <a:t>Tipos de ruido</a:t>
            </a:r>
            <a:endParaRPr lang="es-EC" sz="1600" dirty="0"/>
          </a:p>
        </p:txBody>
      </p:sp>
      <p:sp>
        <p:nvSpPr>
          <p:cNvPr id="15" name="18 Rectángulo"/>
          <p:cNvSpPr/>
          <p:nvPr/>
        </p:nvSpPr>
        <p:spPr bwMode="auto">
          <a:xfrm>
            <a:off x="7063004" y="2660132"/>
            <a:ext cx="4039268" cy="2905921"/>
          </a:xfrm>
          <a:prstGeom prst="rect">
            <a:avLst/>
          </a:prstGeom>
          <a:ln w="28575">
            <a:solidFill>
              <a:schemeClr val="accent6">
                <a:lumMod val="7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0959" tIns="60959" rIns="60959" bIns="60959" numCol="1" rtlCol="0" anchor="ctr" anchorCtr="0" compatLnSpc="1"/>
          <a:lstStyle/>
          <a:p>
            <a:pPr marL="342900" lvl="0" indent="-342900">
              <a:buFont typeface="Arial"/>
              <a:buChar char="•"/>
            </a:pPr>
            <a:r>
              <a:rPr lang="es-EC" sz="2000" b="1" dirty="0" smtClean="0"/>
              <a:t>Bias es un valor sumado al valor real</a:t>
            </a:r>
          </a:p>
          <a:p>
            <a:pPr marL="342900" lvl="0" indent="-342900">
              <a:buFont typeface="Arial"/>
              <a:buChar char="•"/>
            </a:pPr>
            <a:r>
              <a:rPr lang="es-EC" sz="2000" b="1" dirty="0" smtClean="0"/>
              <a:t>El ruido blanco afecta a las mediciones de la IMU</a:t>
            </a:r>
          </a:p>
          <a:p>
            <a:pPr marL="342900" lvl="0" indent="-342900">
              <a:buFont typeface="Arial"/>
              <a:buChar char="•"/>
            </a:pPr>
            <a:r>
              <a:rPr lang="es-EC" sz="2000" b="1" dirty="0" smtClean="0"/>
              <a:t>Estos ruidos pueden ser modelados estadísticamente</a:t>
            </a:r>
          </a:p>
        </p:txBody>
      </p:sp>
      <p:pic>
        <p:nvPicPr>
          <p:cNvPr id="11" name="Picture" descr="C:\Users\Sebastian Endara\Documents\Tesis\imagenes\noisebias.png"/>
          <p:cNvPicPr/>
          <p:nvPr/>
        </p:nvPicPr>
        <p:blipFill>
          <a:blip r:embed="rId3"/>
          <a:stretch>
            <a:fillRect/>
          </a:stretch>
        </p:blipFill>
        <p:spPr bwMode="auto">
          <a:xfrm>
            <a:off x="796260" y="2660132"/>
            <a:ext cx="5353685" cy="2933700"/>
          </a:xfrm>
          <a:prstGeom prst="rect">
            <a:avLst/>
          </a:prstGeom>
          <a:noFill/>
          <a:ln w="9525">
            <a:noFill/>
            <a:miter lim="800000"/>
            <a:headEnd/>
            <a:tailEnd/>
          </a:ln>
        </p:spPr>
      </p:pic>
      <p:sp>
        <p:nvSpPr>
          <p:cNvPr id="12" name="Rectángulo 7"/>
          <p:cNvSpPr/>
          <p:nvPr/>
        </p:nvSpPr>
        <p:spPr>
          <a:xfrm>
            <a:off x="1787291" y="5615371"/>
            <a:ext cx="3371629" cy="307777"/>
          </a:xfrm>
          <a:prstGeom prst="rect">
            <a:avLst/>
          </a:prstGeom>
        </p:spPr>
        <p:txBody>
          <a:bodyPr wrap="none">
            <a:spAutoFit/>
          </a:bodyPr>
          <a:lstStyle/>
          <a:p>
            <a:pPr algn="ctr">
              <a:spcAft>
                <a:spcPts val="80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Fuente:</a:t>
            </a:r>
            <a:r>
              <a:rPr lang="es-EC" sz="1400" dirty="0">
                <a:latin typeface="Times New Roman" panose="02020603050405020304" pitchFamily="18" charset="0"/>
                <a:ea typeface="Calibri" panose="020F0502020204030204" pitchFamily="34" charset="0"/>
                <a:cs typeface="Times New Roman" panose="02020603050405020304" pitchFamily="18" charset="0"/>
              </a:rPr>
              <a:t>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(Tesis Guillermo Rodríguez, 2018)</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133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9570575" cy="480053"/>
          </a:xfrm>
          <a:prstGeom prst="rect">
            <a:avLst/>
          </a:prstGeom>
          <a:solidFill>
            <a:schemeClr val="accent1">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Unidad de Medición Inercial</a:t>
            </a:r>
            <a:endParaRPr lang="es-EC" sz="3200" b="1" dirty="0">
              <a:solidFill>
                <a:schemeClr val="bg1"/>
              </a:solidFill>
              <a:latin typeface="Calibri" panose="020F0502020204030204" pitchFamily="34" charset="0"/>
            </a:endParaRP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8</a:t>
            </a:fld>
            <a:endParaRPr lang="es-ES" sz="1600">
              <a:solidFill>
                <a:srgbClr val="888888"/>
              </a:solidFill>
            </a:endParaRPr>
          </a:p>
        </p:txBody>
      </p:sp>
      <p:sp>
        <p:nvSpPr>
          <p:cNvPr id="28" name="18 Rectángulo"/>
          <p:cNvSpPr/>
          <p:nvPr/>
        </p:nvSpPr>
        <p:spPr bwMode="auto">
          <a:xfrm>
            <a:off x="4959118" y="1264087"/>
            <a:ext cx="2103886" cy="572496"/>
          </a:xfrm>
          <a:prstGeom prst="rect">
            <a:avLst/>
          </a:prstGeom>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0959" tIns="60959" rIns="60959" bIns="60959" numCol="1" rtlCol="0" anchor="ctr" anchorCtr="0" compatLnSpc="1"/>
          <a:lstStyle/>
          <a:p>
            <a:pPr lvl="0" algn="ctr"/>
            <a:r>
              <a:rPr lang="es-EC" sz="2000" b="1" dirty="0" smtClean="0"/>
              <a:t>Acelerómetro </a:t>
            </a:r>
            <a:endParaRPr lang="es-EC" sz="2000" b="1" dirty="0"/>
          </a:p>
        </p:txBody>
      </p:sp>
      <p:sp>
        <p:nvSpPr>
          <p:cNvPr id="29" name="CuadroTexto 20"/>
          <p:cNvSpPr txBox="1"/>
          <p:nvPr/>
        </p:nvSpPr>
        <p:spPr>
          <a:xfrm>
            <a:off x="2777499" y="2299044"/>
            <a:ext cx="2181619" cy="338554"/>
          </a:xfrm>
          <a:prstGeom prst="rect">
            <a:avLst/>
          </a:prstGeom>
          <a:noFill/>
          <a:ln w="38100">
            <a:solidFill>
              <a:schemeClr val="bg2">
                <a:lumMod val="25000"/>
              </a:schemeClr>
            </a:solidFill>
          </a:ln>
        </p:spPr>
        <p:txBody>
          <a:bodyPr wrap="square" rtlCol="0">
            <a:spAutoFit/>
          </a:bodyPr>
          <a:lstStyle/>
          <a:p>
            <a:pPr algn="ctr"/>
            <a:r>
              <a:rPr lang="es-EC" sz="1600" dirty="0" smtClean="0"/>
              <a:t>Funcionamiento</a:t>
            </a:r>
            <a:endParaRPr lang="es-EC" sz="1600" dirty="0"/>
          </a:p>
        </p:txBody>
      </p:sp>
      <p:pic>
        <p:nvPicPr>
          <p:cNvPr id="11" name="Picture" descr="C:\Users\Sebastian Endara\Documents\Tesis\imagenes\acelerometro.png"/>
          <p:cNvPicPr/>
          <p:nvPr/>
        </p:nvPicPr>
        <p:blipFill>
          <a:blip r:embed="rId3"/>
          <a:stretch>
            <a:fillRect/>
          </a:stretch>
        </p:blipFill>
        <p:spPr bwMode="auto">
          <a:xfrm>
            <a:off x="1057557" y="2863629"/>
            <a:ext cx="5524500" cy="2686050"/>
          </a:xfrm>
          <a:prstGeom prst="rect">
            <a:avLst/>
          </a:prstGeom>
          <a:noFill/>
          <a:ln w="9525">
            <a:noFill/>
            <a:miter lim="800000"/>
            <a:headEnd/>
            <a:tailEnd/>
          </a:ln>
        </p:spPr>
      </p:pic>
      <p:sp>
        <p:nvSpPr>
          <p:cNvPr id="12" name="Rectángulo 7"/>
          <p:cNvSpPr/>
          <p:nvPr/>
        </p:nvSpPr>
        <p:spPr>
          <a:xfrm>
            <a:off x="2133992" y="5615371"/>
            <a:ext cx="3371629" cy="307777"/>
          </a:xfrm>
          <a:prstGeom prst="rect">
            <a:avLst/>
          </a:prstGeom>
        </p:spPr>
        <p:txBody>
          <a:bodyPr wrap="none">
            <a:spAutoFit/>
          </a:bodyPr>
          <a:lstStyle/>
          <a:p>
            <a:pPr algn="ctr">
              <a:spcAft>
                <a:spcPts val="80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Fuente:</a:t>
            </a:r>
            <a:r>
              <a:rPr lang="es-EC" sz="1400" dirty="0">
                <a:latin typeface="Times New Roman" panose="02020603050405020304" pitchFamily="18" charset="0"/>
                <a:ea typeface="Calibri" panose="020F0502020204030204" pitchFamily="34" charset="0"/>
                <a:cs typeface="Times New Roman" panose="02020603050405020304" pitchFamily="18" charset="0"/>
              </a:rPr>
              <a:t>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(Tesis Guillermo Rodríguez, 2018)</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3 Rectángulo"/>
              <p:cNvSpPr/>
              <p:nvPr/>
            </p:nvSpPr>
            <p:spPr>
              <a:xfrm>
                <a:off x="7974698" y="3539236"/>
                <a:ext cx="2099293" cy="42498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Pre>
                        <m:sPrePr>
                          <m:ctrlPr>
                            <a:rPr lang="en-US" i="1"/>
                          </m:ctrlPr>
                        </m:sPrePr>
                        <m:sub/>
                        <m:sup>
                          <m:r>
                            <a:rPr lang="es-EC" i="1"/>
                            <m:t>𝐼</m:t>
                          </m:r>
                        </m:sup>
                        <m:e>
                          <m:sSub>
                            <m:sSubPr>
                              <m:ctrlPr>
                                <a:rPr lang="en-US" i="1"/>
                              </m:ctrlPr>
                            </m:sSubPr>
                            <m:e>
                              <m:r>
                                <a:rPr lang="es-EC" i="1"/>
                                <m:t>𝑎</m:t>
                              </m:r>
                            </m:e>
                            <m:sub>
                              <m:r>
                                <a:rPr lang="es-EC" i="1"/>
                                <m:t>𝑚</m:t>
                              </m:r>
                            </m:sub>
                          </m:sSub>
                        </m:e>
                      </m:sPre>
                      <m:r>
                        <a:rPr lang="es-EC" i="1"/>
                        <m:t>=</m:t>
                      </m:r>
                      <m:sPre>
                        <m:sPrePr>
                          <m:ctrlPr>
                            <a:rPr lang="en-US" i="1"/>
                          </m:ctrlPr>
                        </m:sPrePr>
                        <m:sub>
                          <m:r>
                            <a:rPr lang="es-EC" i="1"/>
                            <m:t>𝐺</m:t>
                          </m:r>
                        </m:sub>
                        <m:sup>
                          <m:r>
                            <a:rPr lang="es-EC" i="1"/>
                            <m:t>𝐼</m:t>
                          </m:r>
                        </m:sup>
                        <m:e>
                          <m:r>
                            <a:rPr lang="es-EC" i="1"/>
                            <m:t>𝑅</m:t>
                          </m:r>
                        </m:e>
                      </m:sPre>
                      <m:d>
                        <m:dPr>
                          <m:ctrlPr>
                            <a:rPr lang="en-US" i="1"/>
                          </m:ctrlPr>
                        </m:dPr>
                        <m:e>
                          <m:r>
                            <a:rPr lang="es-EC" i="1"/>
                            <m:t>ᴳ</m:t>
                          </m:r>
                          <m:r>
                            <a:rPr lang="es-EC" i="1"/>
                            <m:t>𝑎</m:t>
                          </m:r>
                          <m:r>
                            <a:rPr lang="es-EC" i="1"/>
                            <m:t>−ᴳ</m:t>
                          </m:r>
                          <m:r>
                            <a:rPr lang="es-EC" i="1"/>
                            <m:t>𝑔</m:t>
                          </m:r>
                        </m:e>
                      </m:d>
                    </m:oMath>
                  </m:oMathPara>
                </a14:m>
                <a:endParaRPr lang="en-US" dirty="0"/>
              </a:p>
            </p:txBody>
          </p:sp>
        </mc:Choice>
        <mc:Fallback>
          <p:sp>
            <p:nvSpPr>
              <p:cNvPr id="4" name="3 Rectángulo"/>
              <p:cNvSpPr>
                <a:spLocks noRot="1" noChangeAspect="1" noMove="1" noResize="1" noEditPoints="1" noAdjustHandles="1" noChangeArrowheads="1" noChangeShapeType="1" noTextEdit="1"/>
              </p:cNvSpPr>
              <p:nvPr/>
            </p:nvSpPr>
            <p:spPr>
              <a:xfrm>
                <a:off x="7974698" y="3539236"/>
                <a:ext cx="2099293" cy="424988"/>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4 Rectángulo"/>
              <p:cNvSpPr/>
              <p:nvPr/>
            </p:nvSpPr>
            <p:spPr>
              <a:xfrm>
                <a:off x="7304939" y="4448211"/>
                <a:ext cx="3117072" cy="42498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Pre>
                        <m:sPrePr>
                          <m:ctrlPr>
                            <a:rPr lang="en-US" i="1"/>
                          </m:ctrlPr>
                        </m:sPrePr>
                        <m:sub/>
                        <m:sup>
                          <m:r>
                            <a:rPr lang="es-EC" i="1"/>
                            <m:t>𝐼</m:t>
                          </m:r>
                        </m:sup>
                        <m:e>
                          <m:sSub>
                            <m:sSubPr>
                              <m:ctrlPr>
                                <a:rPr lang="en-US" i="1"/>
                              </m:ctrlPr>
                            </m:sSubPr>
                            <m:e>
                              <m:r>
                                <a:rPr lang="es-EC" i="1"/>
                                <m:t>𝑎</m:t>
                              </m:r>
                            </m:e>
                            <m:sub>
                              <m:r>
                                <a:rPr lang="es-EC" i="1"/>
                                <m:t>𝑚</m:t>
                              </m:r>
                            </m:sub>
                          </m:sSub>
                        </m:e>
                      </m:sPre>
                      <m:r>
                        <a:rPr lang="es-EC" i="1"/>
                        <m:t>=</m:t>
                      </m:r>
                      <m:sPre>
                        <m:sPrePr>
                          <m:ctrlPr>
                            <a:rPr lang="en-US" i="1"/>
                          </m:ctrlPr>
                        </m:sPrePr>
                        <m:sub>
                          <m:r>
                            <a:rPr lang="es-EC" i="1"/>
                            <m:t>𝐺</m:t>
                          </m:r>
                        </m:sub>
                        <m:sup>
                          <m:r>
                            <a:rPr lang="es-EC" i="1"/>
                            <m:t>𝐼</m:t>
                          </m:r>
                        </m:sup>
                        <m:e>
                          <m:r>
                            <a:rPr lang="es-EC" i="1"/>
                            <m:t>𝑅</m:t>
                          </m:r>
                        </m:e>
                      </m:sPre>
                      <m:d>
                        <m:dPr>
                          <m:ctrlPr>
                            <a:rPr lang="en-US" i="1"/>
                          </m:ctrlPr>
                        </m:dPr>
                        <m:e>
                          <m:r>
                            <a:rPr lang="es-EC" i="1"/>
                            <m:t>ᴳ</m:t>
                          </m:r>
                          <m:r>
                            <a:rPr lang="es-EC" i="1"/>
                            <m:t>𝑎</m:t>
                          </m:r>
                          <m:r>
                            <a:rPr lang="es-EC" i="1"/>
                            <m:t>−ᴳ</m:t>
                          </m:r>
                          <m:r>
                            <a:rPr lang="es-EC" i="1"/>
                            <m:t>𝑔</m:t>
                          </m:r>
                        </m:e>
                      </m:d>
                      <m:r>
                        <a:rPr lang="es-EC" i="1"/>
                        <m:t>+</m:t>
                      </m:r>
                      <m:sSub>
                        <m:sSubPr>
                          <m:ctrlPr>
                            <a:rPr lang="en-US" i="1"/>
                          </m:ctrlPr>
                        </m:sSubPr>
                        <m:e>
                          <m:r>
                            <a:rPr lang="es-EC" i="1"/>
                            <m:t>𝑛</m:t>
                          </m:r>
                        </m:e>
                        <m:sub>
                          <m:r>
                            <a:rPr lang="es-EC" i="1"/>
                            <m:t>𝑎</m:t>
                          </m:r>
                        </m:sub>
                      </m:sSub>
                      <m:r>
                        <a:rPr lang="es-EC" i="1"/>
                        <m:t>+</m:t>
                      </m:r>
                      <m:sSub>
                        <m:sSubPr>
                          <m:ctrlPr>
                            <a:rPr lang="en-US" i="1"/>
                          </m:ctrlPr>
                        </m:sSubPr>
                        <m:e>
                          <m:r>
                            <a:rPr lang="es-EC" i="1"/>
                            <m:t>𝑏</m:t>
                          </m:r>
                        </m:e>
                        <m:sub>
                          <m:r>
                            <a:rPr lang="es-EC" i="1"/>
                            <m:t>𝑎</m:t>
                          </m:r>
                        </m:sub>
                      </m:sSub>
                    </m:oMath>
                  </m:oMathPara>
                </a14:m>
                <a:endParaRPr lang="en-US" dirty="0"/>
              </a:p>
            </p:txBody>
          </p:sp>
        </mc:Choice>
        <mc:Fallback>
          <p:sp>
            <p:nvSpPr>
              <p:cNvPr id="5" name="4 Rectángulo"/>
              <p:cNvSpPr>
                <a:spLocks noRot="1" noChangeAspect="1" noMove="1" noResize="1" noEditPoints="1" noAdjustHandles="1" noChangeArrowheads="1" noChangeShapeType="1" noTextEdit="1"/>
              </p:cNvSpPr>
              <p:nvPr/>
            </p:nvSpPr>
            <p:spPr>
              <a:xfrm>
                <a:off x="7304939" y="4448211"/>
                <a:ext cx="3117072" cy="424988"/>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145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9570575" cy="480053"/>
          </a:xfrm>
          <a:prstGeom prst="rect">
            <a:avLst/>
          </a:prstGeom>
          <a:solidFill>
            <a:schemeClr val="accent1">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Unidad de Medición Inercial</a:t>
            </a:r>
            <a:endParaRPr lang="es-EC" sz="3200" b="1" dirty="0">
              <a:solidFill>
                <a:schemeClr val="bg1"/>
              </a:solidFill>
              <a:latin typeface="Calibri" panose="020F0502020204030204" pitchFamily="34" charset="0"/>
            </a:endParaRP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9</a:t>
            </a:fld>
            <a:endParaRPr lang="es-ES" sz="1600">
              <a:solidFill>
                <a:srgbClr val="888888"/>
              </a:solidFill>
            </a:endParaRPr>
          </a:p>
        </p:txBody>
      </p:sp>
      <p:sp>
        <p:nvSpPr>
          <p:cNvPr id="28" name="18 Rectángulo"/>
          <p:cNvSpPr/>
          <p:nvPr/>
        </p:nvSpPr>
        <p:spPr bwMode="auto">
          <a:xfrm>
            <a:off x="4959118" y="1264087"/>
            <a:ext cx="2103886" cy="572496"/>
          </a:xfrm>
          <a:prstGeom prst="rect">
            <a:avLst/>
          </a:prstGeom>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0959" tIns="60959" rIns="60959" bIns="60959" numCol="1" rtlCol="0" anchor="ctr" anchorCtr="0" compatLnSpc="1"/>
          <a:lstStyle/>
          <a:p>
            <a:pPr lvl="0" algn="ctr"/>
            <a:r>
              <a:rPr lang="es-EC" sz="2000" b="1" dirty="0" smtClean="0"/>
              <a:t>Giroscopio</a:t>
            </a:r>
            <a:endParaRPr lang="es-EC" sz="2000" b="1" dirty="0"/>
          </a:p>
        </p:txBody>
      </p:sp>
      <p:sp>
        <p:nvSpPr>
          <p:cNvPr id="29" name="CuadroTexto 20"/>
          <p:cNvSpPr txBox="1"/>
          <p:nvPr/>
        </p:nvSpPr>
        <p:spPr>
          <a:xfrm>
            <a:off x="3367361" y="2504282"/>
            <a:ext cx="2181619" cy="338554"/>
          </a:xfrm>
          <a:prstGeom prst="rect">
            <a:avLst/>
          </a:prstGeom>
          <a:noFill/>
          <a:ln w="38100">
            <a:solidFill>
              <a:schemeClr val="bg2">
                <a:lumMod val="25000"/>
              </a:schemeClr>
            </a:solidFill>
          </a:ln>
        </p:spPr>
        <p:txBody>
          <a:bodyPr wrap="square" rtlCol="0">
            <a:spAutoFit/>
          </a:bodyPr>
          <a:lstStyle/>
          <a:p>
            <a:pPr algn="ctr"/>
            <a:r>
              <a:rPr lang="es-EC" sz="1600" dirty="0" smtClean="0"/>
              <a:t>Funcionamiento</a:t>
            </a:r>
            <a:endParaRPr lang="es-EC" sz="1600" dirty="0"/>
          </a:p>
        </p:txBody>
      </p:sp>
      <p:sp>
        <p:nvSpPr>
          <p:cNvPr id="12" name="Rectángulo 7"/>
          <p:cNvSpPr/>
          <p:nvPr/>
        </p:nvSpPr>
        <p:spPr>
          <a:xfrm>
            <a:off x="2467021" y="5615369"/>
            <a:ext cx="3371629" cy="307777"/>
          </a:xfrm>
          <a:prstGeom prst="rect">
            <a:avLst/>
          </a:prstGeom>
        </p:spPr>
        <p:txBody>
          <a:bodyPr wrap="none">
            <a:spAutoFit/>
          </a:bodyPr>
          <a:lstStyle/>
          <a:p>
            <a:pPr algn="ctr">
              <a:spcAft>
                <a:spcPts val="80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Fuente:</a:t>
            </a:r>
            <a:r>
              <a:rPr lang="es-EC" sz="1400" dirty="0">
                <a:latin typeface="Times New Roman" panose="02020603050405020304" pitchFamily="18" charset="0"/>
                <a:ea typeface="Calibri" panose="020F0502020204030204" pitchFamily="34" charset="0"/>
                <a:cs typeface="Times New Roman" panose="02020603050405020304" pitchFamily="18" charset="0"/>
              </a:rPr>
              <a:t>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(Tesis Guillermo Rodríguez, 2018)</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 name="Picture" descr="C:\Users\Sebastian Endara\Documents\Tesis\imagenes\giroscopio.png"/>
          <p:cNvPicPr/>
          <p:nvPr/>
        </p:nvPicPr>
        <p:blipFill rotWithShape="1">
          <a:blip r:embed="rId3"/>
          <a:srcRect b="10372"/>
          <a:stretch/>
        </p:blipFill>
        <p:spPr bwMode="auto">
          <a:xfrm>
            <a:off x="1691476" y="3043785"/>
            <a:ext cx="5533390" cy="2324100"/>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mc:Choice xmlns:a14="http://schemas.microsoft.com/office/drawing/2010/main" Requires="a14">
          <p:sp>
            <p:nvSpPr>
              <p:cNvPr id="2" name="1 Rectángulo"/>
              <p:cNvSpPr/>
              <p:nvPr/>
            </p:nvSpPr>
            <p:spPr>
              <a:xfrm>
                <a:off x="8174104" y="3660724"/>
                <a:ext cx="2204129" cy="407547"/>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Pre>
                        <m:sPrePr>
                          <m:ctrlPr>
                            <a:rPr lang="en-US" i="1"/>
                          </m:ctrlPr>
                        </m:sPrePr>
                        <m:sub/>
                        <m:sup>
                          <m:r>
                            <a:rPr lang="es-EC" i="1"/>
                            <m:t>𝐼</m:t>
                          </m:r>
                        </m:sup>
                        <m:e>
                          <m:sSub>
                            <m:sSubPr>
                              <m:ctrlPr>
                                <a:rPr lang="en-US" i="1"/>
                              </m:ctrlPr>
                            </m:sSubPr>
                            <m:e>
                              <m:r>
                                <a:rPr lang="es-EC" i="1"/>
                                <m:t>𝜔</m:t>
                              </m:r>
                            </m:e>
                            <m:sub>
                              <m:r>
                                <a:rPr lang="es-EC" i="1"/>
                                <m:t>𝑚</m:t>
                              </m:r>
                            </m:sub>
                          </m:sSub>
                        </m:e>
                      </m:sPre>
                      <m:r>
                        <a:rPr lang="es-EC" i="1"/>
                        <m:t>=</m:t>
                      </m:r>
                      <m:sPre>
                        <m:sPrePr>
                          <m:ctrlPr>
                            <a:rPr lang="en-US" i="1"/>
                          </m:ctrlPr>
                        </m:sPrePr>
                        <m:sub/>
                        <m:sup>
                          <m:r>
                            <a:rPr lang="es-EC" i="1"/>
                            <m:t>𝐼</m:t>
                          </m:r>
                        </m:sup>
                        <m:e>
                          <m:r>
                            <a:rPr lang="es-EC" i="1"/>
                            <m:t>𝜔</m:t>
                          </m:r>
                        </m:e>
                      </m:sPre>
                      <m:r>
                        <a:rPr lang="es-EC" i="1"/>
                        <m:t>+</m:t>
                      </m:r>
                      <m:sSub>
                        <m:sSubPr>
                          <m:ctrlPr>
                            <a:rPr lang="en-US" i="1"/>
                          </m:ctrlPr>
                        </m:sSubPr>
                        <m:e>
                          <m:r>
                            <a:rPr lang="es-EC" i="1"/>
                            <m:t>𝑛</m:t>
                          </m:r>
                        </m:e>
                        <m:sub>
                          <m:r>
                            <a:rPr lang="es-EC" i="1"/>
                            <m:t>𝑔</m:t>
                          </m:r>
                        </m:sub>
                      </m:sSub>
                      <m:r>
                        <a:rPr lang="es-EC" i="1"/>
                        <m:t>+</m:t>
                      </m:r>
                      <m:sSub>
                        <m:sSubPr>
                          <m:ctrlPr>
                            <a:rPr lang="en-US" i="1"/>
                          </m:ctrlPr>
                        </m:sSubPr>
                        <m:e>
                          <m:r>
                            <a:rPr lang="es-EC" i="1"/>
                            <m:t>𝑏</m:t>
                          </m:r>
                        </m:e>
                        <m:sub>
                          <m:r>
                            <a:rPr lang="es-EC" i="1"/>
                            <m:t>𝑔</m:t>
                          </m:r>
                        </m:sub>
                      </m:sSub>
                    </m:oMath>
                  </m:oMathPara>
                </a14:m>
                <a:endParaRPr lang="en-US" dirty="0"/>
              </a:p>
            </p:txBody>
          </p:sp>
        </mc:Choice>
        <mc:Fallback>
          <p:sp>
            <p:nvSpPr>
              <p:cNvPr id="2" name="1 Rectángulo"/>
              <p:cNvSpPr>
                <a:spLocks noRot="1" noChangeAspect="1" noMove="1" noResize="1" noEditPoints="1" noAdjustHandles="1" noChangeArrowheads="1" noChangeShapeType="1" noTextEdit="1"/>
              </p:cNvSpPr>
              <p:nvPr/>
            </p:nvSpPr>
            <p:spPr>
              <a:xfrm>
                <a:off x="8174104" y="3660724"/>
                <a:ext cx="2204129" cy="407547"/>
              </a:xfrm>
              <a:prstGeom prst="rect">
                <a:avLst/>
              </a:prstGeom>
              <a:blipFill rotWithShape="1">
                <a:blip r:embed="rId4"/>
                <a:stretch>
                  <a:fillRect b="-3030"/>
                </a:stretch>
              </a:blipFill>
            </p:spPr>
            <p:txBody>
              <a:bodyPr/>
              <a:lstStyle/>
              <a:p>
                <a:r>
                  <a:rPr lang="en-US">
                    <a:noFill/>
                  </a:rPr>
                  <a:t> </a:t>
                </a:r>
              </a:p>
            </p:txBody>
          </p:sp>
        </mc:Fallback>
      </mc:AlternateContent>
    </p:spTree>
    <p:extLst>
      <p:ext uri="{BB962C8B-B14F-4D97-AF65-F5344CB8AC3E}">
        <p14:creationId xmlns:p14="http://schemas.microsoft.com/office/powerpoint/2010/main" val="120117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6422</TotalTime>
  <Words>2894</Words>
  <Application>Microsoft Office PowerPoint</Application>
  <PresentationFormat>Personalizado</PresentationFormat>
  <Paragraphs>355</Paragraphs>
  <Slides>27</Slides>
  <Notes>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DEFENSA TESIS</dc:title>
  <dc:creator>George Cobeña</dc:creator>
  <cp:lastModifiedBy>Guillo</cp:lastModifiedBy>
  <cp:revision>375</cp:revision>
  <dcterms:created xsi:type="dcterms:W3CDTF">2017-08-13T23:40:25Z</dcterms:created>
  <dcterms:modified xsi:type="dcterms:W3CDTF">2018-09-10T15:55:09Z</dcterms:modified>
</cp:coreProperties>
</file>