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1"/>
  </p:notesMasterIdLst>
  <p:sldIdLst>
    <p:sldId id="400" r:id="rId2"/>
    <p:sldId id="259" r:id="rId3"/>
    <p:sldId id="268" r:id="rId4"/>
    <p:sldId id="261" r:id="rId5"/>
    <p:sldId id="260" r:id="rId6"/>
    <p:sldId id="263" r:id="rId7"/>
    <p:sldId id="266" r:id="rId8"/>
    <p:sldId id="394" r:id="rId9"/>
    <p:sldId id="267" r:id="rId10"/>
    <p:sldId id="383" r:id="rId11"/>
    <p:sldId id="384" r:id="rId12"/>
    <p:sldId id="386" r:id="rId13"/>
    <p:sldId id="387" r:id="rId14"/>
    <p:sldId id="389" r:id="rId15"/>
    <p:sldId id="390" r:id="rId16"/>
    <p:sldId id="391" r:id="rId17"/>
    <p:sldId id="392" r:id="rId18"/>
    <p:sldId id="393" r:id="rId19"/>
    <p:sldId id="357" r:id="rId20"/>
    <p:sldId id="265" r:id="rId21"/>
    <p:sldId id="395" r:id="rId22"/>
    <p:sldId id="396" r:id="rId23"/>
    <p:sldId id="358" r:id="rId24"/>
    <p:sldId id="360" r:id="rId25"/>
    <p:sldId id="361" r:id="rId26"/>
    <p:sldId id="362" r:id="rId27"/>
    <p:sldId id="363" r:id="rId28"/>
    <p:sldId id="364" r:id="rId29"/>
    <p:sldId id="366" r:id="rId30"/>
    <p:sldId id="367" r:id="rId31"/>
    <p:sldId id="368" r:id="rId32"/>
    <p:sldId id="397" r:id="rId33"/>
    <p:sldId id="369" r:id="rId34"/>
    <p:sldId id="269" r:id="rId35"/>
    <p:sldId id="398" r:id="rId36"/>
    <p:sldId id="399" r:id="rId37"/>
    <p:sldId id="342" r:id="rId38"/>
    <p:sldId id="343" r:id="rId39"/>
    <p:sldId id="344"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3C"/>
    <a:srgbClr val="9BB6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74" d="100"/>
          <a:sy n="74" d="100"/>
        </p:scale>
        <p:origin x="49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ES"/>
        </a:p>
      </dgm:t>
    </dgm:pt>
    <dgm:pt modelId="{FEB73FE2-2C7D-4D2E-B50C-09D20DBC1D19}">
      <dgm:prSet phldrT="[Texto]"/>
      <dgm:spPr/>
      <dgm:t>
        <a:bodyPr/>
        <a:lstStyle/>
        <a:p>
          <a:r>
            <a:rPr lang="es-ES" dirty="0" smtClean="0"/>
            <a:t>Introducción</a:t>
          </a:r>
          <a:endParaRPr lang="es-ES" dirty="0"/>
        </a:p>
      </dgm:t>
    </dgm:pt>
    <dgm:pt modelId="{00F70177-D656-44A6-8B02-B8A206A50F2C}" type="parTrans" cxnId="{D8497DB6-9888-4F7B-81E8-3C3DA2F99899}">
      <dgm:prSet/>
      <dgm:spPr/>
      <dgm:t>
        <a:bodyPr/>
        <a:lstStyle/>
        <a:p>
          <a:endParaRPr lang="es-ES"/>
        </a:p>
      </dgm:t>
    </dgm:pt>
    <dgm:pt modelId="{1667B7FD-0523-42C9-BD33-64B64B035436}" type="sibTrans" cxnId="{D8497DB6-9888-4F7B-81E8-3C3DA2F99899}">
      <dgm:prSet/>
      <dgm:spPr/>
      <dgm:t>
        <a:bodyPr/>
        <a:lstStyle/>
        <a:p>
          <a:endParaRPr lang="es-ES"/>
        </a:p>
      </dgm:t>
    </dgm:pt>
    <dgm:pt modelId="{6130DA7C-6F0C-40F3-A56A-3ADA834E765A}">
      <dgm:prSet phldrT="[Texto]"/>
      <dgm:spPr/>
      <dgm:t>
        <a:bodyPr/>
        <a:lstStyle/>
        <a:p>
          <a:r>
            <a:rPr lang="es-ES" dirty="0" smtClean="0"/>
            <a:t>Resumen</a:t>
          </a:r>
          <a:endParaRPr lang="es-ES" dirty="0"/>
        </a:p>
      </dgm:t>
    </dgm:pt>
    <dgm:pt modelId="{2E4471D7-AE0E-4263-BE23-3612A99F371A}" type="parTrans" cxnId="{99B4E3C0-14D9-4234-95CA-60BEA045BBEE}">
      <dgm:prSet/>
      <dgm:spPr/>
      <dgm:t>
        <a:bodyPr/>
        <a:lstStyle/>
        <a:p>
          <a:endParaRPr lang="es-ES"/>
        </a:p>
      </dgm:t>
    </dgm:pt>
    <dgm:pt modelId="{2EF13742-1C93-4FD2-9602-B6A3B55C4036}" type="sibTrans" cxnId="{99B4E3C0-14D9-4234-95CA-60BEA045BBEE}">
      <dgm:prSet/>
      <dgm:spPr/>
      <dgm:t>
        <a:bodyPr/>
        <a:lstStyle/>
        <a:p>
          <a:endParaRPr lang="es-ES"/>
        </a:p>
      </dgm:t>
    </dgm:pt>
    <dgm:pt modelId="{479939E9-39D8-419B-99D2-BB738AF39A9F}">
      <dgm:prSet phldrT="[Texto]"/>
      <dgm:spPr/>
      <dgm:t>
        <a:bodyPr/>
        <a:lstStyle/>
        <a:p>
          <a:r>
            <a:rPr lang="es-ES" dirty="0"/>
            <a:t>Diseño </a:t>
          </a:r>
          <a:r>
            <a:rPr lang="es-ES" dirty="0" smtClean="0"/>
            <a:t>del medidor de velocidad</a:t>
          </a:r>
          <a:endParaRPr lang="es-ES" dirty="0"/>
        </a:p>
      </dgm:t>
    </dgm:pt>
    <dgm:pt modelId="{43343BB5-7E2F-4B1E-B058-A559D2F6A071}" type="parTrans" cxnId="{21F9698F-F2A4-407E-ACBC-89D46EC97F21}">
      <dgm:prSet/>
      <dgm:spPr/>
      <dgm:t>
        <a:bodyPr/>
        <a:lstStyle/>
        <a:p>
          <a:endParaRPr lang="es-ES"/>
        </a:p>
      </dgm:t>
    </dgm:pt>
    <dgm:pt modelId="{6BF3D780-28CA-4A6F-AC03-1C1C79B0492C}" type="sibTrans" cxnId="{21F9698F-F2A4-407E-ACBC-89D46EC97F21}">
      <dgm:prSet/>
      <dgm:spPr/>
      <dgm:t>
        <a:bodyPr/>
        <a:lstStyle/>
        <a:p>
          <a:endParaRPr lang="es-ES"/>
        </a:p>
      </dgm:t>
    </dgm:pt>
    <dgm:pt modelId="{F2F6E57C-FE3A-4FEF-971E-FF7DA9E5E2A8}">
      <dgm:prSet phldrT="[Texto]"/>
      <dgm:spPr/>
      <dgm:t>
        <a:bodyPr/>
        <a:lstStyle/>
        <a:p>
          <a:r>
            <a:rPr lang="es-EC" dirty="0" smtClean="0"/>
            <a:t>Tipos de radares de velocidad vehicular</a:t>
          </a:r>
          <a:endParaRPr lang="es-ES" dirty="0"/>
        </a:p>
      </dgm:t>
    </dgm:pt>
    <dgm:pt modelId="{DFBC1085-DF34-41F6-83CD-F0E8D832B61A}" type="parTrans" cxnId="{EA49CB69-EA21-47F5-91E5-4238F681AEF6}">
      <dgm:prSet/>
      <dgm:spPr/>
      <dgm:t>
        <a:bodyPr/>
        <a:lstStyle/>
        <a:p>
          <a:endParaRPr lang="es-ES"/>
        </a:p>
      </dgm:t>
    </dgm:pt>
    <dgm:pt modelId="{F2E5E021-E02F-4FD7-A22D-274FA245CC7C}" type="sibTrans" cxnId="{EA49CB69-EA21-47F5-91E5-4238F681AEF6}">
      <dgm:prSet/>
      <dgm:spPr/>
      <dgm:t>
        <a:bodyPr/>
        <a:lstStyle/>
        <a:p>
          <a:endParaRPr lang="es-ES"/>
        </a:p>
      </dgm:t>
    </dgm:pt>
    <dgm:pt modelId="{6F16247D-6D36-441E-A960-8FB9C20FD453}">
      <dgm:prSet phldrT="[Texto]"/>
      <dgm:spPr/>
      <dgm:t>
        <a:bodyPr/>
        <a:lstStyle/>
        <a:p>
          <a:r>
            <a:rPr lang="es-ES" dirty="0"/>
            <a:t>Antecedentes</a:t>
          </a:r>
        </a:p>
      </dgm:t>
    </dgm:pt>
    <dgm:pt modelId="{0B034F76-95D8-4D79-839C-352ACF3E00CE}" type="parTrans" cxnId="{5B70DE08-5DEA-4F4B-8FA6-B9608F6FF1A9}">
      <dgm:prSet/>
      <dgm:spPr/>
      <dgm:t>
        <a:bodyPr/>
        <a:lstStyle/>
        <a:p>
          <a:endParaRPr lang="es-ES"/>
        </a:p>
      </dgm:t>
    </dgm:pt>
    <dgm:pt modelId="{9563138C-C02E-4DF8-9940-71D4E49B5A4B}" type="sibTrans" cxnId="{5B70DE08-5DEA-4F4B-8FA6-B9608F6FF1A9}">
      <dgm:prSet/>
      <dgm:spPr/>
      <dgm:t>
        <a:bodyPr/>
        <a:lstStyle/>
        <a:p>
          <a:endParaRPr lang="es-ES"/>
        </a:p>
      </dgm:t>
    </dgm:pt>
    <dgm:pt modelId="{FB7888EE-3D05-46FA-9FE2-2773C1B0BD0B}">
      <dgm:prSet phldrT="[Texto]"/>
      <dgm:spPr/>
      <dgm:t>
        <a:bodyPr/>
        <a:lstStyle/>
        <a:p>
          <a:r>
            <a:rPr lang="es-EC" dirty="0" smtClean="0"/>
            <a:t>Justificación e Importancia</a:t>
          </a:r>
          <a:endParaRPr lang="es-ES" dirty="0"/>
        </a:p>
      </dgm:t>
    </dgm:pt>
    <dgm:pt modelId="{6D7EBF16-533A-473A-A26E-94E357C126CC}" type="parTrans" cxnId="{A7B4CDB4-B973-4C25-ABF5-2278FF7BE5FC}">
      <dgm:prSet/>
      <dgm:spPr/>
      <dgm:t>
        <a:bodyPr/>
        <a:lstStyle/>
        <a:p>
          <a:endParaRPr lang="es-ES"/>
        </a:p>
      </dgm:t>
    </dgm:pt>
    <dgm:pt modelId="{C78886C6-5F11-4D56-85B2-4B21230BC9EF}" type="sibTrans" cxnId="{A7B4CDB4-B973-4C25-ABF5-2278FF7BE5FC}">
      <dgm:prSet/>
      <dgm:spPr/>
      <dgm:t>
        <a:bodyPr/>
        <a:lstStyle/>
        <a:p>
          <a:endParaRPr lang="es-ES"/>
        </a:p>
      </dgm:t>
    </dgm:pt>
    <dgm:pt modelId="{892DF42E-9568-4E56-9B43-71D24AB034EF}">
      <dgm:prSet phldrT="[Texto]"/>
      <dgm:spPr/>
      <dgm:t>
        <a:bodyPr/>
        <a:lstStyle/>
        <a:p>
          <a:r>
            <a:rPr lang="es-ES" dirty="0"/>
            <a:t> </a:t>
          </a:r>
          <a:r>
            <a:rPr lang="es-ES" dirty="0" smtClean="0"/>
            <a:t>Diseño del sistema de alimentación basado en energía fotovoltaica</a:t>
          </a:r>
          <a:endParaRPr lang="es-ES" dirty="0"/>
        </a:p>
      </dgm:t>
    </dgm:pt>
    <dgm:pt modelId="{0A510B80-C67F-4D0A-9052-2A7650028F09}" type="parTrans" cxnId="{90ED2901-A427-442A-ABDB-FB647068C1B5}">
      <dgm:prSet/>
      <dgm:spPr/>
      <dgm:t>
        <a:bodyPr/>
        <a:lstStyle/>
        <a:p>
          <a:endParaRPr lang="es-ES"/>
        </a:p>
      </dgm:t>
    </dgm:pt>
    <dgm:pt modelId="{12C98A6C-0765-432E-A518-EA538050BEC7}" type="sibTrans" cxnId="{90ED2901-A427-442A-ABDB-FB647068C1B5}">
      <dgm:prSet/>
      <dgm:spPr/>
      <dgm:t>
        <a:bodyPr/>
        <a:lstStyle/>
        <a:p>
          <a:endParaRPr lang="es-ES"/>
        </a:p>
      </dgm:t>
    </dgm:pt>
    <dgm:pt modelId="{FDDDFBF5-0840-471E-ADE5-C3DE17DDF174}">
      <dgm:prSet phldrT="[Texto]"/>
      <dgm:spPr/>
      <dgm:t>
        <a:bodyPr/>
        <a:lstStyle/>
        <a:p>
          <a:r>
            <a:rPr lang="es-EC" dirty="0" smtClean="0"/>
            <a:t>Objetivos del Proyecto</a:t>
          </a:r>
          <a:endParaRPr lang="es-ES" dirty="0"/>
        </a:p>
      </dgm:t>
    </dgm:pt>
    <dgm:pt modelId="{D56279EE-22BA-4A1E-883E-3F2960C93F22}" type="parTrans" cxnId="{E387666D-FF56-42B7-982F-DCBCFBA1C186}">
      <dgm:prSet/>
      <dgm:spPr/>
      <dgm:t>
        <a:bodyPr/>
        <a:lstStyle/>
        <a:p>
          <a:endParaRPr lang="es-ES"/>
        </a:p>
      </dgm:t>
    </dgm:pt>
    <dgm:pt modelId="{FC4E1ECC-1BB1-4346-8CA3-4C7F891CCCE8}" type="sibTrans" cxnId="{E387666D-FF56-42B7-982F-DCBCFBA1C186}">
      <dgm:prSet/>
      <dgm:spPr/>
      <dgm:t>
        <a:bodyPr/>
        <a:lstStyle/>
        <a:p>
          <a:endParaRPr lang="es-ES"/>
        </a:p>
      </dgm:t>
    </dgm:pt>
    <dgm:pt modelId="{1849B904-D64D-4A23-99B5-87DA213E3D42}">
      <dgm:prSet phldrT="[Texto]"/>
      <dgm:spPr/>
      <dgm:t>
        <a:bodyPr/>
        <a:lstStyle/>
        <a:p>
          <a:r>
            <a:rPr lang="es-EC" dirty="0" smtClean="0"/>
            <a:t>Pruebas y resultados simulados</a:t>
          </a:r>
          <a:endParaRPr lang="es-ES" dirty="0"/>
        </a:p>
      </dgm:t>
    </dgm:pt>
    <dgm:pt modelId="{AE4D30EF-0ED4-474D-826D-5A518C6F0373}" type="parTrans" cxnId="{E4A5D049-B6FC-402E-B033-0DAFCB38D1C6}">
      <dgm:prSet/>
      <dgm:spPr/>
      <dgm:t>
        <a:bodyPr/>
        <a:lstStyle/>
        <a:p>
          <a:endParaRPr lang="es-ES"/>
        </a:p>
      </dgm:t>
    </dgm:pt>
    <dgm:pt modelId="{72268FA5-1EA0-43F9-B4A5-AE1454CED284}" type="sibTrans" cxnId="{E4A5D049-B6FC-402E-B033-0DAFCB38D1C6}">
      <dgm:prSet/>
      <dgm:spPr/>
      <dgm:t>
        <a:bodyPr/>
        <a:lstStyle/>
        <a:p>
          <a:endParaRPr lang="es-ES"/>
        </a:p>
      </dgm:t>
    </dgm:pt>
    <dgm:pt modelId="{6C9ACF3F-7F6D-47F7-B223-3B5FA86B8918}">
      <dgm:prSet phldrT="[Texto]"/>
      <dgm:spPr/>
      <dgm:t>
        <a:bodyPr/>
        <a:lstStyle/>
        <a:p>
          <a:r>
            <a:rPr lang="es-ES" dirty="0"/>
            <a:t>Conclusiones y recomendaciones</a:t>
          </a:r>
        </a:p>
      </dgm:t>
    </dgm:pt>
    <dgm:pt modelId="{908C9EC3-89CF-43F7-ACB3-46A45960CF00}" type="parTrans" cxnId="{F13EABB1-952C-4C21-B5B7-93003515393A}">
      <dgm:prSet/>
      <dgm:spPr/>
      <dgm:t>
        <a:bodyPr/>
        <a:lstStyle/>
        <a:p>
          <a:endParaRPr lang="es-ES"/>
        </a:p>
      </dgm:t>
    </dgm:pt>
    <dgm:pt modelId="{EF08B548-B075-402B-AF58-5CF88C3CFC77}" type="sibTrans" cxnId="{F13EABB1-952C-4C21-B5B7-93003515393A}">
      <dgm:prSet/>
      <dgm:spPr/>
      <dgm:t>
        <a:bodyPr/>
        <a:lstStyle/>
        <a:p>
          <a:endParaRPr lang="es-ES"/>
        </a:p>
      </dgm:t>
    </dgm:pt>
    <dgm:pt modelId="{69BC16C1-5494-49A5-9441-F62814BB5B09}">
      <dgm:prSet phldrT="[Texto]"/>
      <dgm:spPr/>
      <dgm:t>
        <a:bodyPr/>
        <a:lstStyle/>
        <a:p>
          <a:r>
            <a:rPr lang="es-ES" dirty="0" smtClean="0"/>
            <a:t>Selección de componentes del radar de velocidad vehicular</a:t>
          </a:r>
          <a:endParaRPr lang="es-ES" dirty="0"/>
        </a:p>
      </dgm:t>
    </dgm:pt>
    <dgm:pt modelId="{DBBE425B-2263-4CB7-AE06-C5D5D4F138A1}" type="sibTrans" cxnId="{DA83BA6D-866F-4D51-9FE0-3C74B8D7FE4E}">
      <dgm:prSet/>
      <dgm:spPr/>
      <dgm:t>
        <a:bodyPr/>
        <a:lstStyle/>
        <a:p>
          <a:endParaRPr lang="es-ES"/>
        </a:p>
      </dgm:t>
    </dgm:pt>
    <dgm:pt modelId="{D825DCAB-A509-49D6-8923-3087A13AB786}" type="parTrans" cxnId="{DA83BA6D-866F-4D51-9FE0-3C74B8D7FE4E}">
      <dgm:prSet/>
      <dgm:spPr/>
      <dgm:t>
        <a:bodyPr/>
        <a:lstStyle/>
        <a:p>
          <a:endParaRPr lang="es-ES"/>
        </a:p>
      </dgm:t>
    </dgm:pt>
    <dgm:pt modelId="{8EFB3700-398B-44BB-A241-CA360199B084}">
      <dgm:prSet phldrT="[Texto]"/>
      <dgm:spPr/>
      <dgm:t>
        <a:bodyPr/>
        <a:lstStyle/>
        <a:p>
          <a:r>
            <a:rPr lang="es-ES" dirty="0" smtClean="0"/>
            <a:t>Pruebas y resultados</a:t>
          </a:r>
          <a:endParaRPr lang="es-ES" dirty="0"/>
        </a:p>
      </dgm:t>
    </dgm:pt>
    <dgm:pt modelId="{1A1DAEAF-5FB1-4F96-B2B3-43344282238E}" type="parTrans" cxnId="{1F75DB4A-0555-4B1F-BE7D-9CF54FB1079B}">
      <dgm:prSet/>
      <dgm:spPr/>
      <dgm:t>
        <a:bodyPr/>
        <a:lstStyle/>
        <a:p>
          <a:endParaRPr lang="es-EC"/>
        </a:p>
      </dgm:t>
    </dgm:pt>
    <dgm:pt modelId="{F22C446E-860E-4D9E-9DFA-7CFAFBC93A1E}" type="sibTrans" cxnId="{1F75DB4A-0555-4B1F-BE7D-9CF54FB1079B}">
      <dgm:prSet/>
      <dgm:spPr/>
      <dgm:t>
        <a:bodyPr/>
        <a:lstStyle/>
        <a:p>
          <a:endParaRPr lang="es-EC"/>
        </a:p>
      </dgm:t>
    </dgm:pt>
    <dgm:pt modelId="{90ED8A87-F6E6-4AB6-9326-35AA26D62472}">
      <dgm:prSet phldrT="[Texto]"/>
      <dgm:spPr/>
      <dgm:t>
        <a:bodyPr/>
        <a:lstStyle/>
        <a:p>
          <a:r>
            <a:rPr lang="es-ES" dirty="0" smtClean="0"/>
            <a:t>Dimensionamiento del generador fotovoltaico</a:t>
          </a:r>
          <a:endParaRPr lang="es-ES" dirty="0"/>
        </a:p>
      </dgm:t>
    </dgm:pt>
    <dgm:pt modelId="{97B97CA5-4FD7-40E5-BC19-88C81A691251}" type="parTrans" cxnId="{91D8F72D-955B-4F14-A78D-2032BA2D35EE}">
      <dgm:prSet/>
      <dgm:spPr/>
      <dgm:t>
        <a:bodyPr/>
        <a:lstStyle/>
        <a:p>
          <a:endParaRPr lang="es-EC"/>
        </a:p>
      </dgm:t>
    </dgm:pt>
    <dgm:pt modelId="{F8F0E4B3-93D7-4CFA-B8F1-FE76A78186A0}" type="sibTrans" cxnId="{91D8F72D-955B-4F14-A78D-2032BA2D35EE}">
      <dgm:prSet/>
      <dgm:spPr/>
      <dgm:t>
        <a:bodyPr/>
        <a:lstStyle/>
        <a:p>
          <a:endParaRPr lang="es-EC"/>
        </a:p>
      </dgm:t>
    </dgm:pt>
    <dgm:pt modelId="{7410F1A5-9D2F-4138-B91A-30134B230777}">
      <dgm:prSet phldrT="[Texto]"/>
      <dgm:spPr/>
      <dgm:t>
        <a:bodyPr/>
        <a:lstStyle/>
        <a:p>
          <a:r>
            <a:rPr lang="es-ES" dirty="0" smtClean="0"/>
            <a:t>Dimensionamiento del sistema autónomo de almacenamiento de energía</a:t>
          </a:r>
          <a:endParaRPr lang="es-ES" dirty="0"/>
        </a:p>
      </dgm:t>
    </dgm:pt>
    <dgm:pt modelId="{A6CD958C-3E6F-4FFF-8314-5727FA23CE47}" type="parTrans" cxnId="{4E64E2FE-37F0-44B7-B53A-B5336D0398AC}">
      <dgm:prSet/>
      <dgm:spPr/>
      <dgm:t>
        <a:bodyPr/>
        <a:lstStyle/>
        <a:p>
          <a:endParaRPr lang="es-EC"/>
        </a:p>
      </dgm:t>
    </dgm:pt>
    <dgm:pt modelId="{DA98AFD2-9117-4AF8-A10A-287F21428B1A}" type="sibTrans" cxnId="{4E64E2FE-37F0-44B7-B53A-B5336D0398AC}">
      <dgm:prSet/>
      <dgm:spPr/>
      <dgm:t>
        <a:bodyPr/>
        <a:lstStyle/>
        <a:p>
          <a:endParaRPr lang="es-EC"/>
        </a:p>
      </dgm:t>
    </dgm:pt>
    <dgm:pt modelId="{6F5377D8-2E04-4FC8-8DA8-0FBD39524AE3}">
      <dgm:prSet phldrT="[Texto]"/>
      <dgm:spPr/>
      <dgm:t>
        <a:bodyPr/>
        <a:lstStyle/>
        <a:p>
          <a:r>
            <a:rPr lang="es-ES" dirty="0" smtClean="0"/>
            <a:t>Estudio de consumo energético del radar</a:t>
          </a:r>
          <a:endParaRPr lang="es-ES" dirty="0"/>
        </a:p>
      </dgm:t>
    </dgm:pt>
    <dgm:pt modelId="{3A6E4B88-41A4-4D65-A2F0-29D1A741B83E}" type="parTrans" cxnId="{E328FA11-E1F6-4811-BA07-93437840BA3B}">
      <dgm:prSet/>
      <dgm:spPr/>
      <dgm:t>
        <a:bodyPr/>
        <a:lstStyle/>
        <a:p>
          <a:endParaRPr lang="es-EC"/>
        </a:p>
      </dgm:t>
    </dgm:pt>
    <dgm:pt modelId="{4E22C5E9-0E89-4B63-A92A-438B70B42058}" type="sibTrans" cxnId="{E328FA11-E1F6-4811-BA07-93437840BA3B}">
      <dgm:prSet/>
      <dgm:spPr/>
      <dgm:t>
        <a:bodyPr/>
        <a:lstStyle/>
        <a:p>
          <a:endParaRPr lang="es-EC"/>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FE465687-0209-4B7D-B836-86FEC002F06F}" type="pres">
      <dgm:prSet presAssocID="{FEB73FE2-2C7D-4D2E-B50C-09D20DBC1D19}" presName="parentText" presStyleLbl="node1" presStyleIdx="0" presStyleCnt="5">
        <dgm:presLayoutVars>
          <dgm:chMax val="0"/>
          <dgm:bulletEnabled val="1"/>
        </dgm:presLayoutVars>
      </dgm:prSet>
      <dgm:spPr/>
      <dgm:t>
        <a:bodyPr/>
        <a:lstStyle/>
        <a:p>
          <a:endParaRPr lang="es-EC"/>
        </a:p>
      </dgm:t>
    </dgm:pt>
    <dgm:pt modelId="{01201C11-1814-4DAA-8DC3-9D5C6276D3EE}" type="pres">
      <dgm:prSet presAssocID="{FEB73FE2-2C7D-4D2E-B50C-09D20DBC1D19}" presName="childText" presStyleLbl="revTx" presStyleIdx="0" presStyleCnt="4">
        <dgm:presLayoutVars>
          <dgm:bulletEnabled val="1"/>
        </dgm:presLayoutVars>
      </dgm:prSet>
      <dgm:spPr/>
      <dgm:t>
        <a:bodyPr/>
        <a:lstStyle/>
        <a:p>
          <a:endParaRPr lang="es-EC"/>
        </a:p>
      </dgm:t>
    </dgm:pt>
    <dgm:pt modelId="{D98D5023-E80A-47C0-92B4-6ED093E30EFC}" type="pres">
      <dgm:prSet presAssocID="{479939E9-39D8-419B-99D2-BB738AF39A9F}" presName="parentText" presStyleLbl="node1" presStyleIdx="1" presStyleCnt="5">
        <dgm:presLayoutVars>
          <dgm:chMax val="0"/>
          <dgm:bulletEnabled val="1"/>
        </dgm:presLayoutVars>
      </dgm:prSet>
      <dgm:spPr/>
      <dgm:t>
        <a:bodyPr/>
        <a:lstStyle/>
        <a:p>
          <a:endParaRPr lang="es-EC"/>
        </a:p>
      </dgm:t>
    </dgm:pt>
    <dgm:pt modelId="{3EAE9E86-26E4-4424-8F6E-A1985EAB8346}" type="pres">
      <dgm:prSet presAssocID="{479939E9-39D8-419B-99D2-BB738AF39A9F}" presName="childText" presStyleLbl="revTx" presStyleIdx="1" presStyleCnt="4" custLinFactNeighborY="2983">
        <dgm:presLayoutVars>
          <dgm:bulletEnabled val="1"/>
        </dgm:presLayoutVars>
      </dgm:prSet>
      <dgm:spPr/>
      <dgm:t>
        <a:bodyPr/>
        <a:lstStyle/>
        <a:p>
          <a:endParaRPr lang="es-EC"/>
        </a:p>
      </dgm:t>
    </dgm:pt>
    <dgm:pt modelId="{4D97C937-39F3-425E-ACCD-A0E8B29BF903}" type="pres">
      <dgm:prSet presAssocID="{892DF42E-9568-4E56-9B43-71D24AB034EF}" presName="parentText" presStyleLbl="node1" presStyleIdx="2" presStyleCnt="5">
        <dgm:presLayoutVars>
          <dgm:chMax val="0"/>
          <dgm:bulletEnabled val="1"/>
        </dgm:presLayoutVars>
      </dgm:prSet>
      <dgm:spPr/>
      <dgm:t>
        <a:bodyPr/>
        <a:lstStyle/>
        <a:p>
          <a:endParaRPr lang="es-EC"/>
        </a:p>
      </dgm:t>
    </dgm:pt>
    <dgm:pt modelId="{E1FBCAB3-1672-4C6D-9F33-7EA8857C7499}" type="pres">
      <dgm:prSet presAssocID="{892DF42E-9568-4E56-9B43-71D24AB034EF}" presName="childText" presStyleLbl="revTx" presStyleIdx="2" presStyleCnt="4">
        <dgm:presLayoutVars>
          <dgm:bulletEnabled val="1"/>
        </dgm:presLayoutVars>
      </dgm:prSet>
      <dgm:spPr/>
      <dgm:t>
        <a:bodyPr/>
        <a:lstStyle/>
        <a:p>
          <a:endParaRPr lang="es-EC"/>
        </a:p>
      </dgm:t>
    </dgm:pt>
    <dgm:pt modelId="{B4E8CD13-5C4D-46F6-833A-AAD4A6896E16}" type="pres">
      <dgm:prSet presAssocID="{8EFB3700-398B-44BB-A241-CA360199B084}" presName="parentText" presStyleLbl="node1" presStyleIdx="3" presStyleCnt="5">
        <dgm:presLayoutVars>
          <dgm:chMax val="0"/>
          <dgm:bulletEnabled val="1"/>
        </dgm:presLayoutVars>
      </dgm:prSet>
      <dgm:spPr/>
      <dgm:t>
        <a:bodyPr/>
        <a:lstStyle/>
        <a:p>
          <a:endParaRPr lang="es-EC"/>
        </a:p>
      </dgm:t>
    </dgm:pt>
    <dgm:pt modelId="{3B5FFE34-86D0-400A-8EB9-1A536C2A70F1}" type="pres">
      <dgm:prSet presAssocID="{8EFB3700-398B-44BB-A241-CA360199B084}" presName="childText" presStyleLbl="revTx" presStyleIdx="3" presStyleCnt="4">
        <dgm:presLayoutVars>
          <dgm:bulletEnabled val="1"/>
        </dgm:presLayoutVars>
      </dgm:prSet>
      <dgm:spPr/>
      <dgm:t>
        <a:bodyPr/>
        <a:lstStyle/>
        <a:p>
          <a:endParaRPr lang="es-EC"/>
        </a:p>
      </dgm:t>
    </dgm:pt>
    <dgm:pt modelId="{DC9DD15B-4C00-47DE-948C-33E0BAB6EE1D}" type="pres">
      <dgm:prSet presAssocID="{6C9ACF3F-7F6D-47F7-B223-3B5FA86B8918}" presName="parentText" presStyleLbl="node1" presStyleIdx="4" presStyleCnt="5">
        <dgm:presLayoutVars>
          <dgm:chMax val="0"/>
          <dgm:bulletEnabled val="1"/>
        </dgm:presLayoutVars>
      </dgm:prSet>
      <dgm:spPr/>
      <dgm:t>
        <a:bodyPr/>
        <a:lstStyle/>
        <a:p>
          <a:endParaRPr lang="es-EC"/>
        </a:p>
      </dgm:t>
    </dgm:pt>
  </dgm:ptLst>
  <dgm:cxnLst>
    <dgm:cxn modelId="{06C0945C-4089-4133-8A05-298FA5066643}" type="presOf" srcId="{892DF42E-9568-4E56-9B43-71D24AB034EF}" destId="{4D97C937-39F3-425E-ACCD-A0E8B29BF903}" srcOrd="0" destOrd="0" presId="urn:microsoft.com/office/officeart/2005/8/layout/vList2"/>
    <dgm:cxn modelId="{D8497DB6-9888-4F7B-81E8-3C3DA2F99899}" srcId="{8B6FB25A-4DFE-49C2-8101-568F4B3EB992}" destId="{FEB73FE2-2C7D-4D2E-B50C-09D20DBC1D19}" srcOrd="0" destOrd="0" parTransId="{00F70177-D656-44A6-8B02-B8A206A50F2C}" sibTransId="{1667B7FD-0523-42C9-BD33-64B64B035436}"/>
    <dgm:cxn modelId="{736E2A32-8A19-407A-957C-CAA51B4FE709}" type="presOf" srcId="{FDDDFBF5-0840-471E-ADE5-C3DE17DDF174}" destId="{01201C11-1814-4DAA-8DC3-9D5C6276D3EE}" srcOrd="0" destOrd="3" presId="urn:microsoft.com/office/officeart/2005/8/layout/vList2"/>
    <dgm:cxn modelId="{F13EABB1-952C-4C21-B5B7-93003515393A}" srcId="{8B6FB25A-4DFE-49C2-8101-568F4B3EB992}" destId="{6C9ACF3F-7F6D-47F7-B223-3B5FA86B8918}" srcOrd="4" destOrd="0" parTransId="{908C9EC3-89CF-43F7-ACB3-46A45960CF00}" sibTransId="{EF08B548-B075-402B-AF58-5CF88C3CFC77}"/>
    <dgm:cxn modelId="{E387666D-FF56-42B7-982F-DCBCFBA1C186}" srcId="{FEB73FE2-2C7D-4D2E-B50C-09D20DBC1D19}" destId="{FDDDFBF5-0840-471E-ADE5-C3DE17DDF174}" srcOrd="3" destOrd="0" parTransId="{D56279EE-22BA-4A1E-883E-3F2960C93F22}" sibTransId="{FC4E1ECC-1BB1-4346-8CA3-4C7F891CCCE8}"/>
    <dgm:cxn modelId="{663AC4A6-DED0-4D6B-BB50-2ECA253872DC}" type="presOf" srcId="{6F16247D-6D36-441E-A960-8FB9C20FD453}" destId="{01201C11-1814-4DAA-8DC3-9D5C6276D3EE}" srcOrd="0" destOrd="1" presId="urn:microsoft.com/office/officeart/2005/8/layout/vList2"/>
    <dgm:cxn modelId="{DCCD0913-36B9-41AC-84F8-F05137279969}" type="presOf" srcId="{FEB73FE2-2C7D-4D2E-B50C-09D20DBC1D19}" destId="{FE465687-0209-4B7D-B836-86FEC002F06F}" srcOrd="0" destOrd="0" presId="urn:microsoft.com/office/officeart/2005/8/layout/vList2"/>
    <dgm:cxn modelId="{99B4E3C0-14D9-4234-95CA-60BEA045BBEE}" srcId="{FEB73FE2-2C7D-4D2E-B50C-09D20DBC1D19}" destId="{6130DA7C-6F0C-40F3-A56A-3ADA834E765A}" srcOrd="0" destOrd="0" parTransId="{2E4471D7-AE0E-4263-BE23-3612A99F371A}" sibTransId="{2EF13742-1C93-4FD2-9602-B6A3B55C4036}"/>
    <dgm:cxn modelId="{4E64E2FE-37F0-44B7-B53A-B5336D0398AC}" srcId="{892DF42E-9568-4E56-9B43-71D24AB034EF}" destId="{7410F1A5-9D2F-4138-B91A-30134B230777}" srcOrd="1" destOrd="0" parTransId="{A6CD958C-3E6F-4FFF-8314-5727FA23CE47}" sibTransId="{DA98AFD2-9117-4AF8-A10A-287F21428B1A}"/>
    <dgm:cxn modelId="{E328FA11-E1F6-4811-BA07-93437840BA3B}" srcId="{479939E9-39D8-419B-99D2-BB738AF39A9F}" destId="{6F5377D8-2E04-4FC8-8DA8-0FBD39524AE3}" srcOrd="2" destOrd="0" parTransId="{3A6E4B88-41A4-4D65-A2F0-29D1A741B83E}" sibTransId="{4E22C5E9-0E89-4B63-A92A-438B70B42058}"/>
    <dgm:cxn modelId="{EA49CB69-EA21-47F5-91E5-4238F681AEF6}" srcId="{479939E9-39D8-419B-99D2-BB738AF39A9F}" destId="{F2F6E57C-FE3A-4FEF-971E-FF7DA9E5E2A8}" srcOrd="0" destOrd="0" parTransId="{DFBC1085-DF34-41F6-83CD-F0E8D832B61A}" sibTransId="{F2E5E021-E02F-4FD7-A22D-274FA245CC7C}"/>
    <dgm:cxn modelId="{5572C0BE-E565-4333-90E8-BE51C246D3B1}" type="presOf" srcId="{FB7888EE-3D05-46FA-9FE2-2773C1B0BD0B}" destId="{01201C11-1814-4DAA-8DC3-9D5C6276D3EE}" srcOrd="0" destOrd="2" presId="urn:microsoft.com/office/officeart/2005/8/layout/vList2"/>
    <dgm:cxn modelId="{3F6BE2C5-CC4D-488A-BC8E-CF8FB8CF303C}" type="presOf" srcId="{6C9ACF3F-7F6D-47F7-B223-3B5FA86B8918}" destId="{DC9DD15B-4C00-47DE-948C-33E0BAB6EE1D}" srcOrd="0" destOrd="0" presId="urn:microsoft.com/office/officeart/2005/8/layout/vList2"/>
    <dgm:cxn modelId="{A7B4CDB4-B973-4C25-ABF5-2278FF7BE5FC}" srcId="{FEB73FE2-2C7D-4D2E-B50C-09D20DBC1D19}" destId="{FB7888EE-3D05-46FA-9FE2-2773C1B0BD0B}" srcOrd="2" destOrd="0" parTransId="{6D7EBF16-533A-473A-A26E-94E357C126CC}" sibTransId="{C78886C6-5F11-4D56-85B2-4B21230BC9EF}"/>
    <dgm:cxn modelId="{5B70DE08-5DEA-4F4B-8FA6-B9608F6FF1A9}" srcId="{FEB73FE2-2C7D-4D2E-B50C-09D20DBC1D19}" destId="{6F16247D-6D36-441E-A960-8FB9C20FD453}" srcOrd="1" destOrd="0" parTransId="{0B034F76-95D8-4D79-839C-352ACF3E00CE}" sibTransId="{9563138C-C02E-4DF8-9940-71D4E49B5A4B}"/>
    <dgm:cxn modelId="{73A57C5D-2F7C-4C53-A2FE-2BAD33D599DE}" type="presOf" srcId="{6F5377D8-2E04-4FC8-8DA8-0FBD39524AE3}" destId="{3EAE9E86-26E4-4424-8F6E-A1985EAB8346}" srcOrd="0" destOrd="2" presId="urn:microsoft.com/office/officeart/2005/8/layout/vList2"/>
    <dgm:cxn modelId="{90ED2901-A427-442A-ABDB-FB647068C1B5}" srcId="{8B6FB25A-4DFE-49C2-8101-568F4B3EB992}" destId="{892DF42E-9568-4E56-9B43-71D24AB034EF}" srcOrd="2" destOrd="0" parTransId="{0A510B80-C67F-4D0A-9052-2A7650028F09}" sibTransId="{12C98A6C-0765-432E-A518-EA538050BEC7}"/>
    <dgm:cxn modelId="{0D501BC7-BFC2-43E2-94A0-1BFAB754F392}" type="presOf" srcId="{F2F6E57C-FE3A-4FEF-971E-FF7DA9E5E2A8}" destId="{3EAE9E86-26E4-4424-8F6E-A1985EAB8346}" srcOrd="0" destOrd="0" presId="urn:microsoft.com/office/officeart/2005/8/layout/vList2"/>
    <dgm:cxn modelId="{21F9698F-F2A4-407E-ACBC-89D46EC97F21}" srcId="{8B6FB25A-4DFE-49C2-8101-568F4B3EB992}" destId="{479939E9-39D8-419B-99D2-BB738AF39A9F}" srcOrd="1" destOrd="0" parTransId="{43343BB5-7E2F-4B1E-B058-A559D2F6A071}" sibTransId="{6BF3D780-28CA-4A6F-AC03-1C1C79B0492C}"/>
    <dgm:cxn modelId="{DA83BA6D-866F-4D51-9FE0-3C74B8D7FE4E}" srcId="{479939E9-39D8-419B-99D2-BB738AF39A9F}" destId="{69BC16C1-5494-49A5-9441-F62814BB5B09}" srcOrd="1" destOrd="0" parTransId="{D825DCAB-A509-49D6-8923-3087A13AB786}" sibTransId="{DBBE425B-2263-4CB7-AE06-C5D5D4F138A1}"/>
    <dgm:cxn modelId="{48317C86-756C-428C-AC84-FDB222A66F26}" type="presOf" srcId="{8EFB3700-398B-44BB-A241-CA360199B084}" destId="{B4E8CD13-5C4D-46F6-833A-AAD4A6896E16}" srcOrd="0" destOrd="0" presId="urn:microsoft.com/office/officeart/2005/8/layout/vList2"/>
    <dgm:cxn modelId="{D3B8DDDA-0D64-4150-AB5F-E4E925E7195C}" type="presOf" srcId="{6130DA7C-6F0C-40F3-A56A-3ADA834E765A}" destId="{01201C11-1814-4DAA-8DC3-9D5C6276D3EE}" srcOrd="0" destOrd="0" presId="urn:microsoft.com/office/officeart/2005/8/layout/vList2"/>
    <dgm:cxn modelId="{1F75DB4A-0555-4B1F-BE7D-9CF54FB1079B}" srcId="{8B6FB25A-4DFE-49C2-8101-568F4B3EB992}" destId="{8EFB3700-398B-44BB-A241-CA360199B084}" srcOrd="3" destOrd="0" parTransId="{1A1DAEAF-5FB1-4F96-B2B3-43344282238E}" sibTransId="{F22C446E-860E-4D9E-9DFA-7CFAFBC93A1E}"/>
    <dgm:cxn modelId="{91D8F72D-955B-4F14-A78D-2032BA2D35EE}" srcId="{892DF42E-9568-4E56-9B43-71D24AB034EF}" destId="{90ED8A87-F6E6-4AB6-9326-35AA26D62472}" srcOrd="0" destOrd="0" parTransId="{97B97CA5-4FD7-40E5-BC19-88C81A691251}" sibTransId="{F8F0E4B3-93D7-4CFA-B8F1-FE76A78186A0}"/>
    <dgm:cxn modelId="{29791D67-4BD1-465B-BC99-A661BA2D597C}" type="presOf" srcId="{479939E9-39D8-419B-99D2-BB738AF39A9F}" destId="{D98D5023-E80A-47C0-92B4-6ED093E30EFC}" srcOrd="0" destOrd="0" presId="urn:microsoft.com/office/officeart/2005/8/layout/vList2"/>
    <dgm:cxn modelId="{6B2D8112-775A-411C-A52C-C75292C3A348}" type="presOf" srcId="{7410F1A5-9D2F-4138-B91A-30134B230777}" destId="{E1FBCAB3-1672-4C6D-9F33-7EA8857C7499}" srcOrd="0" destOrd="1" presId="urn:microsoft.com/office/officeart/2005/8/layout/vList2"/>
    <dgm:cxn modelId="{12FF451B-C9D0-466B-ACFA-C54A7E734202}" type="presOf" srcId="{1849B904-D64D-4A23-99B5-87DA213E3D42}" destId="{3B5FFE34-86D0-400A-8EB9-1A536C2A70F1}" srcOrd="0" destOrd="0" presId="urn:microsoft.com/office/officeart/2005/8/layout/vList2"/>
    <dgm:cxn modelId="{A9191B88-5CA1-428E-8F76-58FF50BF8604}" type="presOf" srcId="{69BC16C1-5494-49A5-9441-F62814BB5B09}" destId="{3EAE9E86-26E4-4424-8F6E-A1985EAB8346}" srcOrd="0" destOrd="1" presId="urn:microsoft.com/office/officeart/2005/8/layout/vList2"/>
    <dgm:cxn modelId="{EFCEC58E-BF92-47F5-B1D3-90CC34BAC9D5}" type="presOf" srcId="{90ED8A87-F6E6-4AB6-9326-35AA26D62472}" destId="{E1FBCAB3-1672-4C6D-9F33-7EA8857C7499}" srcOrd="0" destOrd="0" presId="urn:microsoft.com/office/officeart/2005/8/layout/vList2"/>
    <dgm:cxn modelId="{E4A5D049-B6FC-402E-B033-0DAFCB38D1C6}" srcId="{8EFB3700-398B-44BB-A241-CA360199B084}" destId="{1849B904-D64D-4A23-99B5-87DA213E3D42}" srcOrd="0" destOrd="0" parTransId="{AE4D30EF-0ED4-474D-826D-5A518C6F0373}" sibTransId="{72268FA5-1EA0-43F9-B4A5-AE1454CED284}"/>
    <dgm:cxn modelId="{D9D4EA97-38B3-4100-AE5E-1D9D5488FC05}" type="presOf" srcId="{8B6FB25A-4DFE-49C2-8101-568F4B3EB992}" destId="{27FAD484-7101-4B6C-976D-9C4BE2AFCB07}" srcOrd="0" destOrd="0" presId="urn:microsoft.com/office/officeart/2005/8/layout/vList2"/>
    <dgm:cxn modelId="{B4C653C3-AD29-4111-9080-6338D9B873C4}" type="presParOf" srcId="{27FAD484-7101-4B6C-976D-9C4BE2AFCB07}" destId="{FE465687-0209-4B7D-B836-86FEC002F06F}" srcOrd="0" destOrd="0" presId="urn:microsoft.com/office/officeart/2005/8/layout/vList2"/>
    <dgm:cxn modelId="{3CD6B335-51AE-43F6-9026-5B096BB58DFB}" type="presParOf" srcId="{27FAD484-7101-4B6C-976D-9C4BE2AFCB07}" destId="{01201C11-1814-4DAA-8DC3-9D5C6276D3EE}" srcOrd="1" destOrd="0" presId="urn:microsoft.com/office/officeart/2005/8/layout/vList2"/>
    <dgm:cxn modelId="{3B7FB1EA-4FEB-4275-B091-17E292B986E3}" type="presParOf" srcId="{27FAD484-7101-4B6C-976D-9C4BE2AFCB07}" destId="{D98D5023-E80A-47C0-92B4-6ED093E30EFC}" srcOrd="2" destOrd="0" presId="urn:microsoft.com/office/officeart/2005/8/layout/vList2"/>
    <dgm:cxn modelId="{E40756FD-6CC8-4309-9358-D412C972511E}" type="presParOf" srcId="{27FAD484-7101-4B6C-976D-9C4BE2AFCB07}" destId="{3EAE9E86-26E4-4424-8F6E-A1985EAB8346}" srcOrd="3" destOrd="0" presId="urn:microsoft.com/office/officeart/2005/8/layout/vList2"/>
    <dgm:cxn modelId="{8409831F-3A0F-46A0-AB87-EEF4A865C078}" type="presParOf" srcId="{27FAD484-7101-4B6C-976D-9C4BE2AFCB07}" destId="{4D97C937-39F3-425E-ACCD-A0E8B29BF903}" srcOrd="4" destOrd="0" presId="urn:microsoft.com/office/officeart/2005/8/layout/vList2"/>
    <dgm:cxn modelId="{634CA1FC-48D1-4C0B-96A4-891CED72F96A}" type="presParOf" srcId="{27FAD484-7101-4B6C-976D-9C4BE2AFCB07}" destId="{E1FBCAB3-1672-4C6D-9F33-7EA8857C7499}" srcOrd="5" destOrd="0" presId="urn:microsoft.com/office/officeart/2005/8/layout/vList2"/>
    <dgm:cxn modelId="{E26F3D6B-7727-487B-82BF-2E15001D6D1A}" type="presParOf" srcId="{27FAD484-7101-4B6C-976D-9C4BE2AFCB07}" destId="{B4E8CD13-5C4D-46F6-833A-AAD4A6896E16}" srcOrd="6" destOrd="0" presId="urn:microsoft.com/office/officeart/2005/8/layout/vList2"/>
    <dgm:cxn modelId="{2C4448F9-C19B-484C-8CDC-36F8AF65FBB3}" type="presParOf" srcId="{27FAD484-7101-4B6C-976D-9C4BE2AFCB07}" destId="{3B5FFE34-86D0-400A-8EB9-1A536C2A70F1}" srcOrd="7" destOrd="0" presId="urn:microsoft.com/office/officeart/2005/8/layout/vList2"/>
    <dgm:cxn modelId="{54A16219-A889-4670-AA02-B6DA7069103D}" type="presParOf" srcId="{27FAD484-7101-4B6C-976D-9C4BE2AFCB07}" destId="{DC9DD15B-4C00-47DE-948C-33E0BAB6EE1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AFA6F5-E6F6-4051-926A-C76B6352A82B}"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s-EC"/>
        </a:p>
      </dgm:t>
    </dgm:pt>
    <dgm:pt modelId="{FE3B7CF7-DAAC-4414-AF87-39B7DE68843C}">
      <dgm:prSet phldrT="[Texto]" custT="1"/>
      <dgm:spPr/>
      <dgm:t>
        <a:bodyPr/>
        <a:lstStyle/>
        <a:p>
          <a:r>
            <a:rPr lang="es-EC" sz="3200" dirty="0" smtClean="0"/>
            <a:t>Energía Fotovoltaica</a:t>
          </a:r>
          <a:endParaRPr lang="es-EC" sz="2700" dirty="0"/>
        </a:p>
      </dgm:t>
    </dgm:pt>
    <dgm:pt modelId="{03D6C52D-D579-4F64-A6A4-F0C401503EC5}" type="parTrans" cxnId="{F3C94A4D-D950-44C3-83D4-2243FA570A16}">
      <dgm:prSet/>
      <dgm:spPr/>
      <dgm:t>
        <a:bodyPr/>
        <a:lstStyle/>
        <a:p>
          <a:endParaRPr lang="es-EC"/>
        </a:p>
      </dgm:t>
    </dgm:pt>
    <dgm:pt modelId="{FC9C0371-4D40-4F8C-9B55-3D70668D1658}" type="sibTrans" cxnId="{F3C94A4D-D950-44C3-83D4-2243FA570A16}">
      <dgm:prSet/>
      <dgm:spPr/>
      <dgm:t>
        <a:bodyPr/>
        <a:lstStyle/>
        <a:p>
          <a:endParaRPr lang="es-EC"/>
        </a:p>
      </dgm:t>
    </dgm:pt>
    <dgm:pt modelId="{1957E660-B49D-405C-95C1-7B8BBFC5BFF5}">
      <dgm:prSet phldrT="[Texto]" custT="1"/>
      <dgm:spPr/>
      <dgm:t>
        <a:bodyPr/>
        <a:lstStyle/>
        <a:p>
          <a:r>
            <a:rPr lang="es-EC" sz="3200" dirty="0" smtClean="0"/>
            <a:t>Radares de velocidad vehicular</a:t>
          </a:r>
          <a:endParaRPr lang="es-EC" sz="2700" dirty="0"/>
        </a:p>
      </dgm:t>
    </dgm:pt>
    <dgm:pt modelId="{7DD20C0C-C9B4-493A-BC60-AB6DC147875B}" type="parTrans" cxnId="{C9B2E34B-2CD1-4E27-B4F4-DEB27E6EFA81}">
      <dgm:prSet/>
      <dgm:spPr/>
      <dgm:t>
        <a:bodyPr/>
        <a:lstStyle/>
        <a:p>
          <a:endParaRPr lang="es-EC"/>
        </a:p>
      </dgm:t>
    </dgm:pt>
    <dgm:pt modelId="{6E717DD1-3E70-4D22-BDE9-E525C4761142}" type="sibTrans" cxnId="{C9B2E34B-2CD1-4E27-B4F4-DEB27E6EFA81}">
      <dgm:prSet/>
      <dgm:spPr/>
      <dgm:t>
        <a:bodyPr/>
        <a:lstStyle/>
        <a:p>
          <a:endParaRPr lang="es-EC"/>
        </a:p>
      </dgm:t>
    </dgm:pt>
    <dgm:pt modelId="{20960AD5-671D-4364-A2AA-7807A24316CE}">
      <dgm:prSet phldrT="[Texto]" custT="1"/>
      <dgm:spPr/>
      <dgm:t>
        <a:bodyPr/>
        <a:lstStyle/>
        <a:p>
          <a:r>
            <a:rPr lang="es-EC" sz="3200" dirty="0" smtClean="0"/>
            <a:t>Sistemas de almacenamiento</a:t>
          </a:r>
        </a:p>
        <a:p>
          <a:r>
            <a:rPr lang="es-EC" sz="3200" dirty="0" smtClean="0"/>
            <a:t>de energía</a:t>
          </a:r>
          <a:endParaRPr lang="es-EC" sz="3200" dirty="0"/>
        </a:p>
      </dgm:t>
    </dgm:pt>
    <dgm:pt modelId="{96E6EE08-341E-4D36-98F0-2388000E63DB}" type="parTrans" cxnId="{2B98EE06-9E47-4D0F-BC23-7C38D1E52CB2}">
      <dgm:prSet/>
      <dgm:spPr/>
      <dgm:t>
        <a:bodyPr/>
        <a:lstStyle/>
        <a:p>
          <a:endParaRPr lang="es-EC"/>
        </a:p>
      </dgm:t>
    </dgm:pt>
    <dgm:pt modelId="{3B376118-586D-4C8A-8036-7B68168C016C}" type="sibTrans" cxnId="{2B98EE06-9E47-4D0F-BC23-7C38D1E52CB2}">
      <dgm:prSet/>
      <dgm:spPr/>
      <dgm:t>
        <a:bodyPr/>
        <a:lstStyle/>
        <a:p>
          <a:endParaRPr lang="es-EC"/>
        </a:p>
      </dgm:t>
    </dgm:pt>
    <dgm:pt modelId="{80103020-9B8F-4648-88B3-94A96447C777}" type="pres">
      <dgm:prSet presAssocID="{BBAFA6F5-E6F6-4051-926A-C76B6352A82B}" presName="linear" presStyleCnt="0">
        <dgm:presLayoutVars>
          <dgm:dir/>
          <dgm:animLvl val="lvl"/>
          <dgm:resizeHandles val="exact"/>
        </dgm:presLayoutVars>
      </dgm:prSet>
      <dgm:spPr/>
      <dgm:t>
        <a:bodyPr/>
        <a:lstStyle/>
        <a:p>
          <a:endParaRPr lang="es-ES"/>
        </a:p>
      </dgm:t>
    </dgm:pt>
    <dgm:pt modelId="{40BD7745-69E8-422A-A5B6-6E03532711EC}" type="pres">
      <dgm:prSet presAssocID="{FE3B7CF7-DAAC-4414-AF87-39B7DE68843C}" presName="parentLin" presStyleCnt="0"/>
      <dgm:spPr/>
    </dgm:pt>
    <dgm:pt modelId="{690F0670-41B5-446B-837E-DE35668E8EFE}" type="pres">
      <dgm:prSet presAssocID="{FE3B7CF7-DAAC-4414-AF87-39B7DE68843C}" presName="parentLeftMargin" presStyleLbl="node1" presStyleIdx="0" presStyleCnt="3"/>
      <dgm:spPr/>
      <dgm:t>
        <a:bodyPr/>
        <a:lstStyle/>
        <a:p>
          <a:endParaRPr lang="es-ES"/>
        </a:p>
      </dgm:t>
    </dgm:pt>
    <dgm:pt modelId="{F42620DF-8DCB-44AF-9E46-B69327DB776D}" type="pres">
      <dgm:prSet presAssocID="{FE3B7CF7-DAAC-4414-AF87-39B7DE68843C}" presName="parentText" presStyleLbl="node1" presStyleIdx="0" presStyleCnt="3" custScaleX="109959" custScaleY="119778">
        <dgm:presLayoutVars>
          <dgm:chMax val="0"/>
          <dgm:bulletEnabled val="1"/>
        </dgm:presLayoutVars>
      </dgm:prSet>
      <dgm:spPr/>
      <dgm:t>
        <a:bodyPr/>
        <a:lstStyle/>
        <a:p>
          <a:endParaRPr lang="es-ES"/>
        </a:p>
      </dgm:t>
    </dgm:pt>
    <dgm:pt modelId="{85FA8E7E-0CAD-4DFF-A3C7-DEB56A1C2136}" type="pres">
      <dgm:prSet presAssocID="{FE3B7CF7-DAAC-4414-AF87-39B7DE68843C}" presName="negativeSpace" presStyleCnt="0"/>
      <dgm:spPr/>
    </dgm:pt>
    <dgm:pt modelId="{8ED9033D-F05B-481A-A03A-7E8A83362EAC}" type="pres">
      <dgm:prSet presAssocID="{FE3B7CF7-DAAC-4414-AF87-39B7DE68843C}" presName="childText" presStyleLbl="conFgAcc1" presStyleIdx="0" presStyleCnt="3">
        <dgm:presLayoutVars>
          <dgm:bulletEnabled val="1"/>
        </dgm:presLayoutVars>
      </dgm:prSet>
      <dgm:spPr/>
    </dgm:pt>
    <dgm:pt modelId="{1E6CF27C-6891-415D-AAD2-3592F0DA18A9}" type="pres">
      <dgm:prSet presAssocID="{FC9C0371-4D40-4F8C-9B55-3D70668D1658}" presName="spaceBetweenRectangles" presStyleCnt="0"/>
      <dgm:spPr/>
    </dgm:pt>
    <dgm:pt modelId="{423A5C70-FA7A-4194-9A64-60C5ADBBECE3}" type="pres">
      <dgm:prSet presAssocID="{1957E660-B49D-405C-95C1-7B8BBFC5BFF5}" presName="parentLin" presStyleCnt="0"/>
      <dgm:spPr/>
    </dgm:pt>
    <dgm:pt modelId="{B9C2C1CA-F7A7-4F09-A584-2242D581C905}" type="pres">
      <dgm:prSet presAssocID="{1957E660-B49D-405C-95C1-7B8BBFC5BFF5}" presName="parentLeftMargin" presStyleLbl="node1" presStyleIdx="0" presStyleCnt="3"/>
      <dgm:spPr/>
      <dgm:t>
        <a:bodyPr/>
        <a:lstStyle/>
        <a:p>
          <a:endParaRPr lang="es-ES"/>
        </a:p>
      </dgm:t>
    </dgm:pt>
    <dgm:pt modelId="{12B77D8D-868C-42CE-8B32-D90CC87C76BD}" type="pres">
      <dgm:prSet presAssocID="{1957E660-B49D-405C-95C1-7B8BBFC5BFF5}" presName="parentText" presStyleLbl="node1" presStyleIdx="1" presStyleCnt="3" custScaleX="110204" custScaleY="119082">
        <dgm:presLayoutVars>
          <dgm:chMax val="0"/>
          <dgm:bulletEnabled val="1"/>
        </dgm:presLayoutVars>
      </dgm:prSet>
      <dgm:spPr/>
      <dgm:t>
        <a:bodyPr/>
        <a:lstStyle/>
        <a:p>
          <a:endParaRPr lang="es-EC"/>
        </a:p>
      </dgm:t>
    </dgm:pt>
    <dgm:pt modelId="{4393F157-C4E7-4DC0-B95A-3F9CF373B305}" type="pres">
      <dgm:prSet presAssocID="{1957E660-B49D-405C-95C1-7B8BBFC5BFF5}" presName="negativeSpace" presStyleCnt="0"/>
      <dgm:spPr/>
    </dgm:pt>
    <dgm:pt modelId="{C3B748FE-DE17-45B1-9556-5C51BB6FD88D}" type="pres">
      <dgm:prSet presAssocID="{1957E660-B49D-405C-95C1-7B8BBFC5BFF5}" presName="childText" presStyleLbl="conFgAcc1" presStyleIdx="1" presStyleCnt="3">
        <dgm:presLayoutVars>
          <dgm:bulletEnabled val="1"/>
        </dgm:presLayoutVars>
      </dgm:prSet>
      <dgm:spPr/>
    </dgm:pt>
    <dgm:pt modelId="{55195D8B-780E-4883-AC2C-29AC5D43668F}" type="pres">
      <dgm:prSet presAssocID="{6E717DD1-3E70-4D22-BDE9-E525C4761142}" presName="spaceBetweenRectangles" presStyleCnt="0"/>
      <dgm:spPr/>
    </dgm:pt>
    <dgm:pt modelId="{F6E937AB-D7D8-485B-8C2C-49DFC0D6E7CD}" type="pres">
      <dgm:prSet presAssocID="{20960AD5-671D-4364-A2AA-7807A24316CE}" presName="parentLin" presStyleCnt="0"/>
      <dgm:spPr/>
    </dgm:pt>
    <dgm:pt modelId="{90600C91-B64E-4324-AFC2-B642662E1FDF}" type="pres">
      <dgm:prSet presAssocID="{20960AD5-671D-4364-A2AA-7807A24316CE}" presName="parentLeftMargin" presStyleLbl="node1" presStyleIdx="1" presStyleCnt="3"/>
      <dgm:spPr/>
      <dgm:t>
        <a:bodyPr/>
        <a:lstStyle/>
        <a:p>
          <a:endParaRPr lang="es-ES"/>
        </a:p>
      </dgm:t>
    </dgm:pt>
    <dgm:pt modelId="{FD4D4AFD-9190-4E6E-B9FA-6E3473D9BCA6}" type="pres">
      <dgm:prSet presAssocID="{20960AD5-671D-4364-A2AA-7807A24316CE}" presName="parentText" presStyleLbl="node1" presStyleIdx="2" presStyleCnt="3" custScaleX="111883" custScaleY="138666" custLinFactNeighborX="-29526">
        <dgm:presLayoutVars>
          <dgm:chMax val="0"/>
          <dgm:bulletEnabled val="1"/>
        </dgm:presLayoutVars>
      </dgm:prSet>
      <dgm:spPr/>
      <dgm:t>
        <a:bodyPr/>
        <a:lstStyle/>
        <a:p>
          <a:endParaRPr lang="es-EC"/>
        </a:p>
      </dgm:t>
    </dgm:pt>
    <dgm:pt modelId="{645A7AF8-4745-41F0-828F-75E272030973}" type="pres">
      <dgm:prSet presAssocID="{20960AD5-671D-4364-A2AA-7807A24316CE}" presName="negativeSpace" presStyleCnt="0"/>
      <dgm:spPr/>
    </dgm:pt>
    <dgm:pt modelId="{C24D8E2F-1A61-478A-8DF1-6A42B51B82A4}" type="pres">
      <dgm:prSet presAssocID="{20960AD5-671D-4364-A2AA-7807A24316CE}" presName="childText" presStyleLbl="conFgAcc1" presStyleIdx="2" presStyleCnt="3" custLinFactY="4217" custLinFactNeighborX="-4060" custLinFactNeighborY="100000">
        <dgm:presLayoutVars>
          <dgm:bulletEnabled val="1"/>
        </dgm:presLayoutVars>
      </dgm:prSet>
      <dgm:spPr/>
    </dgm:pt>
  </dgm:ptLst>
  <dgm:cxnLst>
    <dgm:cxn modelId="{2B98EE06-9E47-4D0F-BC23-7C38D1E52CB2}" srcId="{BBAFA6F5-E6F6-4051-926A-C76B6352A82B}" destId="{20960AD5-671D-4364-A2AA-7807A24316CE}" srcOrd="2" destOrd="0" parTransId="{96E6EE08-341E-4D36-98F0-2388000E63DB}" sibTransId="{3B376118-586D-4C8A-8036-7B68168C016C}"/>
    <dgm:cxn modelId="{4F211D61-7461-4D99-B28B-E682F129CD2B}" type="presOf" srcId="{BBAFA6F5-E6F6-4051-926A-C76B6352A82B}" destId="{80103020-9B8F-4648-88B3-94A96447C777}" srcOrd="0" destOrd="0" presId="urn:microsoft.com/office/officeart/2005/8/layout/list1"/>
    <dgm:cxn modelId="{C9B2E34B-2CD1-4E27-B4F4-DEB27E6EFA81}" srcId="{BBAFA6F5-E6F6-4051-926A-C76B6352A82B}" destId="{1957E660-B49D-405C-95C1-7B8BBFC5BFF5}" srcOrd="1" destOrd="0" parTransId="{7DD20C0C-C9B4-493A-BC60-AB6DC147875B}" sibTransId="{6E717DD1-3E70-4D22-BDE9-E525C4761142}"/>
    <dgm:cxn modelId="{FE7917C1-67C5-4310-8D71-2000583EF2E4}" type="presOf" srcId="{20960AD5-671D-4364-A2AA-7807A24316CE}" destId="{90600C91-B64E-4324-AFC2-B642662E1FDF}" srcOrd="0" destOrd="0" presId="urn:microsoft.com/office/officeart/2005/8/layout/list1"/>
    <dgm:cxn modelId="{4124FD34-EA12-43BC-8996-E407160CD2DF}" type="presOf" srcId="{FE3B7CF7-DAAC-4414-AF87-39B7DE68843C}" destId="{F42620DF-8DCB-44AF-9E46-B69327DB776D}" srcOrd="1" destOrd="0" presId="urn:microsoft.com/office/officeart/2005/8/layout/list1"/>
    <dgm:cxn modelId="{F7494FC4-7287-4E9F-9F4E-938C8487A8DF}" type="presOf" srcId="{1957E660-B49D-405C-95C1-7B8BBFC5BFF5}" destId="{B9C2C1CA-F7A7-4F09-A584-2242D581C905}" srcOrd="0" destOrd="0" presId="urn:microsoft.com/office/officeart/2005/8/layout/list1"/>
    <dgm:cxn modelId="{97E08968-8000-47A8-B115-CA490419B001}" type="presOf" srcId="{FE3B7CF7-DAAC-4414-AF87-39B7DE68843C}" destId="{690F0670-41B5-446B-837E-DE35668E8EFE}" srcOrd="0" destOrd="0" presId="urn:microsoft.com/office/officeart/2005/8/layout/list1"/>
    <dgm:cxn modelId="{9CAE1A7C-E572-40AF-869F-8E514E4F0DCF}" type="presOf" srcId="{1957E660-B49D-405C-95C1-7B8BBFC5BFF5}" destId="{12B77D8D-868C-42CE-8B32-D90CC87C76BD}" srcOrd="1" destOrd="0" presId="urn:microsoft.com/office/officeart/2005/8/layout/list1"/>
    <dgm:cxn modelId="{F3C94A4D-D950-44C3-83D4-2243FA570A16}" srcId="{BBAFA6F5-E6F6-4051-926A-C76B6352A82B}" destId="{FE3B7CF7-DAAC-4414-AF87-39B7DE68843C}" srcOrd="0" destOrd="0" parTransId="{03D6C52D-D579-4F64-A6A4-F0C401503EC5}" sibTransId="{FC9C0371-4D40-4F8C-9B55-3D70668D1658}"/>
    <dgm:cxn modelId="{9D50A6C0-CDC0-4174-B583-CF92DE720209}" type="presOf" srcId="{20960AD5-671D-4364-A2AA-7807A24316CE}" destId="{FD4D4AFD-9190-4E6E-B9FA-6E3473D9BCA6}" srcOrd="1" destOrd="0" presId="urn:microsoft.com/office/officeart/2005/8/layout/list1"/>
    <dgm:cxn modelId="{20EB890B-97D2-4128-8A2E-B8F301872BC5}" type="presParOf" srcId="{80103020-9B8F-4648-88B3-94A96447C777}" destId="{40BD7745-69E8-422A-A5B6-6E03532711EC}" srcOrd="0" destOrd="0" presId="urn:microsoft.com/office/officeart/2005/8/layout/list1"/>
    <dgm:cxn modelId="{68FA6BC4-8994-4084-894E-8AAB39C234B0}" type="presParOf" srcId="{40BD7745-69E8-422A-A5B6-6E03532711EC}" destId="{690F0670-41B5-446B-837E-DE35668E8EFE}" srcOrd="0" destOrd="0" presId="urn:microsoft.com/office/officeart/2005/8/layout/list1"/>
    <dgm:cxn modelId="{7FC003E5-B517-43AA-B765-13604FF829FB}" type="presParOf" srcId="{40BD7745-69E8-422A-A5B6-6E03532711EC}" destId="{F42620DF-8DCB-44AF-9E46-B69327DB776D}" srcOrd="1" destOrd="0" presId="urn:microsoft.com/office/officeart/2005/8/layout/list1"/>
    <dgm:cxn modelId="{4EB8219E-1AB5-48F7-8373-9CD74BA7C90F}" type="presParOf" srcId="{80103020-9B8F-4648-88B3-94A96447C777}" destId="{85FA8E7E-0CAD-4DFF-A3C7-DEB56A1C2136}" srcOrd="1" destOrd="0" presId="urn:microsoft.com/office/officeart/2005/8/layout/list1"/>
    <dgm:cxn modelId="{D9F99042-665B-4CDB-B9E6-C72EF2C6E06F}" type="presParOf" srcId="{80103020-9B8F-4648-88B3-94A96447C777}" destId="{8ED9033D-F05B-481A-A03A-7E8A83362EAC}" srcOrd="2" destOrd="0" presId="urn:microsoft.com/office/officeart/2005/8/layout/list1"/>
    <dgm:cxn modelId="{45F6F497-4C07-4E3A-8DA7-3DA35ABD5AFC}" type="presParOf" srcId="{80103020-9B8F-4648-88B3-94A96447C777}" destId="{1E6CF27C-6891-415D-AAD2-3592F0DA18A9}" srcOrd="3" destOrd="0" presId="urn:microsoft.com/office/officeart/2005/8/layout/list1"/>
    <dgm:cxn modelId="{B6330054-5FBD-4582-90D7-D55C30F39704}" type="presParOf" srcId="{80103020-9B8F-4648-88B3-94A96447C777}" destId="{423A5C70-FA7A-4194-9A64-60C5ADBBECE3}" srcOrd="4" destOrd="0" presId="urn:microsoft.com/office/officeart/2005/8/layout/list1"/>
    <dgm:cxn modelId="{6435AD30-16C6-44EF-9852-C63F34035E07}" type="presParOf" srcId="{423A5C70-FA7A-4194-9A64-60C5ADBBECE3}" destId="{B9C2C1CA-F7A7-4F09-A584-2242D581C905}" srcOrd="0" destOrd="0" presId="urn:microsoft.com/office/officeart/2005/8/layout/list1"/>
    <dgm:cxn modelId="{136085BE-BB3A-40E2-A478-8FB8759BEAD2}" type="presParOf" srcId="{423A5C70-FA7A-4194-9A64-60C5ADBBECE3}" destId="{12B77D8D-868C-42CE-8B32-D90CC87C76BD}" srcOrd="1" destOrd="0" presId="urn:microsoft.com/office/officeart/2005/8/layout/list1"/>
    <dgm:cxn modelId="{0D3A91B9-DD94-47AF-B056-CB1D002ECBAF}" type="presParOf" srcId="{80103020-9B8F-4648-88B3-94A96447C777}" destId="{4393F157-C4E7-4DC0-B95A-3F9CF373B305}" srcOrd="5" destOrd="0" presId="urn:microsoft.com/office/officeart/2005/8/layout/list1"/>
    <dgm:cxn modelId="{F2FAB0EA-40B9-4CCC-9DE8-A2642A2B7B4D}" type="presParOf" srcId="{80103020-9B8F-4648-88B3-94A96447C777}" destId="{C3B748FE-DE17-45B1-9556-5C51BB6FD88D}" srcOrd="6" destOrd="0" presId="urn:microsoft.com/office/officeart/2005/8/layout/list1"/>
    <dgm:cxn modelId="{B927C720-D20A-4C67-A7BE-1CD3676E43EA}" type="presParOf" srcId="{80103020-9B8F-4648-88B3-94A96447C777}" destId="{55195D8B-780E-4883-AC2C-29AC5D43668F}" srcOrd="7" destOrd="0" presId="urn:microsoft.com/office/officeart/2005/8/layout/list1"/>
    <dgm:cxn modelId="{E85C9E39-1F31-4156-9417-7D4FEF94ACBB}" type="presParOf" srcId="{80103020-9B8F-4648-88B3-94A96447C777}" destId="{F6E937AB-D7D8-485B-8C2C-49DFC0D6E7CD}" srcOrd="8" destOrd="0" presId="urn:microsoft.com/office/officeart/2005/8/layout/list1"/>
    <dgm:cxn modelId="{B9582A06-910E-41F3-82F0-DD8312DAEF6E}" type="presParOf" srcId="{F6E937AB-D7D8-485B-8C2C-49DFC0D6E7CD}" destId="{90600C91-B64E-4324-AFC2-B642662E1FDF}" srcOrd="0" destOrd="0" presId="urn:microsoft.com/office/officeart/2005/8/layout/list1"/>
    <dgm:cxn modelId="{21B35D5C-1658-4256-AEC5-429C82188360}" type="presParOf" srcId="{F6E937AB-D7D8-485B-8C2C-49DFC0D6E7CD}" destId="{FD4D4AFD-9190-4E6E-B9FA-6E3473D9BCA6}" srcOrd="1" destOrd="0" presId="urn:microsoft.com/office/officeart/2005/8/layout/list1"/>
    <dgm:cxn modelId="{9B95D822-072E-4E8C-9657-17F747E47C3F}" type="presParOf" srcId="{80103020-9B8F-4648-88B3-94A96447C777}" destId="{645A7AF8-4745-41F0-828F-75E272030973}" srcOrd="9" destOrd="0" presId="urn:microsoft.com/office/officeart/2005/8/layout/list1"/>
    <dgm:cxn modelId="{74A84A26-29B3-4834-8893-ED592047CB85}" type="presParOf" srcId="{80103020-9B8F-4648-88B3-94A96447C777}" destId="{C24D8E2F-1A61-478A-8DF1-6A42B51B82A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943753-FA67-4539-8BC3-5083A81A0A63}" type="datetimeFigureOut">
              <a:rPr lang="es-ES" smtClean="0"/>
              <a:t>07/09/2018</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1D2546-D78A-4CFE-9F3A-31844929C925}" type="slidenum">
              <a:rPr lang="es-ES" smtClean="0"/>
              <a:t>‹Nº›</a:t>
            </a:fld>
            <a:endParaRPr lang="es-ES"/>
          </a:p>
        </p:txBody>
      </p:sp>
    </p:spTree>
    <p:extLst>
      <p:ext uri="{BB962C8B-B14F-4D97-AF65-F5344CB8AC3E}">
        <p14:creationId xmlns:p14="http://schemas.microsoft.com/office/powerpoint/2010/main" val="3418483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943833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3083812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5F3971-D4EA-4750-870A-E840FF82DE7C}" type="slidenum">
              <a:rPr lang="es-ES" smtClean="0"/>
              <a:t>‹Nº›</a:t>
            </a:fld>
            <a:endParaRPr lang="es-ES" dirty="0"/>
          </a:p>
        </p:txBody>
      </p:sp>
    </p:spTree>
    <p:extLst>
      <p:ext uri="{BB962C8B-B14F-4D97-AF65-F5344CB8AC3E}">
        <p14:creationId xmlns:p14="http://schemas.microsoft.com/office/powerpoint/2010/main" val="273721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2155566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C764DE79-268F-4C1A-8933-263129D2AF90}" type="datetimeFigureOut">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3746395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4196462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3941187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1964784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760508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smtClean="0"/>
              <a:t>9/7/2018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4270307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smtClean="0"/>
              <a:t>9/7/2018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1741616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9/7/2018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5F3971-D4EA-4750-870A-E840FF82DE7C}" type="slidenum">
              <a:rPr lang="es-ES" smtClean="0"/>
              <a:pPr/>
              <a:t>‹Nº›</a:t>
            </a:fld>
            <a:endParaRPr lang="es-ES"/>
          </a:p>
        </p:txBody>
      </p:sp>
      <p:pic>
        <p:nvPicPr>
          <p:cNvPr id="7" name="Imagen 6">
            <a:extLst>
              <a:ext uri="{FF2B5EF4-FFF2-40B4-BE49-F238E27FC236}">
                <a16:creationId xmlns:a16="http://schemas.microsoft.com/office/drawing/2014/main" xmlns="" id="{0E5CB41B-90D6-47F3-B21E-C7478BC8867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404424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24.png"/><Relationship Id="rId3" Type="http://schemas.openxmlformats.org/officeDocument/2006/relationships/image" Target="../media/image22.png"/><Relationship Id="rId7" Type="http://schemas.openxmlformats.org/officeDocument/2006/relationships/oleObject" Target="../embeddings/oleObject2.bin"/><Relationship Id="rId12"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8.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20.wmf"/><Relationship Id="rId4" Type="http://schemas.openxmlformats.org/officeDocument/2006/relationships/image" Target="../media/image23.png"/><Relationship Id="rId9"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3.wmf"/><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0.wmf"/><Relationship Id="rId5" Type="http://schemas.openxmlformats.org/officeDocument/2006/relationships/oleObject" Target="../embeddings/oleObject7.bin"/><Relationship Id="rId4" Type="http://schemas.openxmlformats.org/officeDocument/2006/relationships/image" Target="../media/image29.wmf"/><Relationship Id="rId9"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9.bin"/><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20.png"/><Relationship Id="rId5" Type="http://schemas.openxmlformats.org/officeDocument/2006/relationships/image" Target="../media/image37.png"/><Relationship Id="rId4" Type="http://schemas.openxmlformats.org/officeDocument/2006/relationships/image" Target="../media/image35.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wmf"/></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41.wmf"/><Relationship Id="rId4" Type="http://schemas.openxmlformats.org/officeDocument/2006/relationships/oleObject" Target="../embeddings/oleObject12.bin"/></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5.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3.bin"/><Relationship Id="rId5" Type="http://schemas.openxmlformats.org/officeDocument/2006/relationships/image" Target="../media/image48.png"/><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43639"/>
            <a:ext cx="12192000" cy="6858000"/>
          </a:xfrm>
          <a:prstGeom prst="rect">
            <a:avLst/>
          </a:prstGeom>
        </p:spPr>
      </p:pic>
      <p:sp>
        <p:nvSpPr>
          <p:cNvPr id="2" name="Título 1"/>
          <p:cNvSpPr>
            <a:spLocks noGrp="1"/>
          </p:cNvSpPr>
          <p:nvPr>
            <p:ph type="ctrTitle"/>
          </p:nvPr>
        </p:nvSpPr>
        <p:spPr>
          <a:xfrm>
            <a:off x="1987825" y="1342419"/>
            <a:ext cx="8216347" cy="2045892"/>
          </a:xfrm>
        </p:spPr>
        <p:txBody>
          <a:bodyPr>
            <a:normAutofit fontScale="90000"/>
          </a:bodyPr>
          <a:lstStyle/>
          <a:p>
            <a:r>
              <a:rPr lang="es-ES" dirty="0">
                <a:latin typeface="+mn-lt"/>
              </a:rPr>
              <a:t/>
            </a:r>
            <a:br>
              <a:rPr lang="es-ES" dirty="0">
                <a:latin typeface="+mn-lt"/>
              </a:rPr>
            </a:br>
            <a:r>
              <a:rPr lang="es-EC" sz="3200" dirty="0" smtClean="0">
                <a:latin typeface="+mn-lt"/>
              </a:rPr>
              <a:t>DIMENSIONAMIENTO DEL SISTEMA DE ALIMENTACIÓN BASADO EN ENERGÍA FOTOVOLTAICA PARA UN MEDIDOR DE VELOCIDAD VEHICULAR</a:t>
            </a:r>
            <a:endParaRPr lang="es-ES" sz="3200" i="1" dirty="0">
              <a:latin typeface="+mn-lt"/>
            </a:endParaRPr>
          </a:p>
        </p:txBody>
      </p:sp>
      <p:sp>
        <p:nvSpPr>
          <p:cNvPr id="3" name="Subtítulo 2"/>
          <p:cNvSpPr>
            <a:spLocks noGrp="1"/>
          </p:cNvSpPr>
          <p:nvPr>
            <p:ph type="subTitle" idx="1"/>
          </p:nvPr>
        </p:nvSpPr>
        <p:spPr>
          <a:xfrm>
            <a:off x="1523999" y="3749202"/>
            <a:ext cx="9144000" cy="491493"/>
          </a:xfrm>
        </p:spPr>
        <p:txBody>
          <a:bodyPr>
            <a:normAutofit/>
          </a:bodyPr>
          <a:lstStyle/>
          <a:p>
            <a:r>
              <a:rPr lang="es-EC" sz="2400" dirty="0">
                <a:latin typeface="+mn-lt"/>
              </a:rPr>
              <a:t>DEPARTAMENTO </a:t>
            </a:r>
            <a:r>
              <a:rPr lang="es-EC" sz="2400">
                <a:latin typeface="+mn-lt"/>
              </a:rPr>
              <a:t>DE </a:t>
            </a:r>
            <a:r>
              <a:rPr lang="es-EC" sz="2400" smtClean="0">
                <a:latin typeface="+mn-lt"/>
              </a:rPr>
              <a:t>ELÉCTRICA, ELECTRÓNICA Y TELECOMUNICACIONES</a:t>
            </a:r>
            <a:endParaRPr lang="es-ES" sz="2400"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1</a:t>
            </a:fld>
            <a:endParaRPr lang="es-ES" dirty="0">
              <a:latin typeface="+mn-lt"/>
            </a:endParaRPr>
          </a:p>
        </p:txBody>
      </p:sp>
      <p:sp>
        <p:nvSpPr>
          <p:cNvPr id="9" name="Subtítulo 2">
            <a:extLst>
              <a:ext uri="{FF2B5EF4-FFF2-40B4-BE49-F238E27FC236}">
                <a16:creationId xmlns:a16="http://schemas.microsoft.com/office/drawing/2014/main" xmlns="" id="{255D3533-22E3-400B-B72A-3840F0B8DF4C}"/>
              </a:ext>
            </a:extLst>
          </p:cNvPr>
          <p:cNvSpPr txBox="1">
            <a:spLocks/>
          </p:cNvSpPr>
          <p:nvPr/>
        </p:nvSpPr>
        <p:spPr>
          <a:xfrm>
            <a:off x="1093302" y="4189480"/>
            <a:ext cx="10005394" cy="4914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accent3">
                    <a:lumMod val="50000"/>
                  </a:schemeClr>
                </a:solidFill>
                <a:effectLst>
                  <a:outerShdw blurRad="38100" dist="38100" dir="2700000" algn="tl">
                    <a:srgbClr val="000000">
                      <a:alpha val="43137"/>
                    </a:srgbClr>
                  </a:outerShdw>
                </a:effectLst>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Diavlo Medium" panose="02000000000000000000" pitchFamily="50"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Diavlo Medium" panose="02000000000000000000" pitchFamily="50"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Diavlo Medium" panose="02000000000000000000" pitchFamily="50"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Diavlo Medium" panose="02000000000000000000" pitchFamily="50"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1800" dirty="0">
                <a:effectLst/>
              </a:rPr>
              <a:t>CARRERA DE INGENIERÍA EN ELECTRÓNICA, AUTOMATIZACIÓN Y CONTROL</a:t>
            </a:r>
            <a:endParaRPr lang="es-ES" sz="1800" dirty="0">
              <a:effectLst/>
            </a:endParaRPr>
          </a:p>
        </p:txBody>
      </p:sp>
      <p:sp>
        <p:nvSpPr>
          <p:cNvPr id="10" name="CuadroTexto 9">
            <a:extLst>
              <a:ext uri="{FF2B5EF4-FFF2-40B4-BE49-F238E27FC236}">
                <a16:creationId xmlns:a16="http://schemas.microsoft.com/office/drawing/2014/main" xmlns="" id="{A42F3B2A-A2CC-4EC3-9163-3EB28833DE2B}"/>
              </a:ext>
            </a:extLst>
          </p:cNvPr>
          <p:cNvSpPr txBox="1"/>
          <p:nvPr/>
        </p:nvSpPr>
        <p:spPr>
          <a:xfrm>
            <a:off x="3631095" y="4799990"/>
            <a:ext cx="4929808" cy="1200329"/>
          </a:xfrm>
          <a:prstGeom prst="rect">
            <a:avLst/>
          </a:prstGeom>
          <a:noFill/>
        </p:spPr>
        <p:txBody>
          <a:bodyPr wrap="square" rtlCol="0">
            <a:spAutoFit/>
          </a:bodyPr>
          <a:lstStyle/>
          <a:p>
            <a:pPr algn="ctr"/>
            <a:r>
              <a:rPr lang="es-ES" dirty="0" smtClean="0"/>
              <a:t>AUTORES: BÁEZ ESPINOSA, ALEX MAURICIO</a:t>
            </a:r>
          </a:p>
          <a:p>
            <a:pPr algn="ctr"/>
            <a:r>
              <a:rPr lang="es-ES" dirty="0" smtClean="0"/>
              <a:t>             </a:t>
            </a:r>
          </a:p>
          <a:p>
            <a:pPr algn="ctr"/>
            <a:endParaRPr lang="es-ES" dirty="0"/>
          </a:p>
          <a:p>
            <a:pPr algn="ctr"/>
            <a:r>
              <a:rPr lang="es-ES" dirty="0"/>
              <a:t>DIRECTOR: </a:t>
            </a:r>
            <a:r>
              <a:rPr lang="es-ES" dirty="0" smtClean="0"/>
              <a:t>DR. ARCOS AVILÉS, DIEGO GUSTAVO</a:t>
            </a:r>
            <a:endParaRPr lang="es-ES" dirty="0"/>
          </a:p>
        </p:txBody>
      </p:sp>
      <p:sp>
        <p:nvSpPr>
          <p:cNvPr id="12" name="Rectángulo 11">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a:solidFill>
                  <a:srgbClr val="9BB69B"/>
                </a:solidFill>
              </a:rPr>
              <a:t>2018</a:t>
            </a:r>
          </a:p>
        </p:txBody>
      </p:sp>
    </p:spTree>
    <p:extLst>
      <p:ext uri="{BB962C8B-B14F-4D97-AF65-F5344CB8AC3E}">
        <p14:creationId xmlns:p14="http://schemas.microsoft.com/office/powerpoint/2010/main" val="358473667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76776348-01E0-46CB-A116-87FE72B312F4}"/>
              </a:ext>
            </a:extLst>
          </p:cNvPr>
          <p:cNvSpPr>
            <a:spLocks noGrp="1"/>
          </p:cNvSpPr>
          <p:nvPr>
            <p:ph type="sldNum" sz="quarter" idx="12"/>
          </p:nvPr>
        </p:nvSpPr>
        <p:spPr/>
        <p:txBody>
          <a:bodyPr/>
          <a:lstStyle/>
          <a:p>
            <a:fld id="{885F3971-D4EA-4750-870A-E840FF82DE7C}" type="slidenum">
              <a:rPr lang="es-ES" smtClean="0"/>
              <a:pPr/>
              <a:t>10</a:t>
            </a:fld>
            <a:endParaRPr lang="es-ES"/>
          </a:p>
        </p:txBody>
      </p:sp>
      <p:sp>
        <p:nvSpPr>
          <p:cNvPr id="6" name="Título 1">
            <a:extLst>
              <a:ext uri="{FF2B5EF4-FFF2-40B4-BE49-F238E27FC236}">
                <a16:creationId xmlns:a16="http://schemas.microsoft.com/office/drawing/2014/main" xmlns="" id="{105FE110-87B5-4884-9976-A677529C1179}"/>
              </a:ext>
            </a:extLst>
          </p:cNvPr>
          <p:cNvSpPr txBox="1">
            <a:spLocks/>
          </p:cNvSpPr>
          <p:nvPr/>
        </p:nvSpPr>
        <p:spPr>
          <a:xfrm>
            <a:off x="255104" y="136525"/>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Tipos de radares de velocidad</a:t>
            </a:r>
            <a:endParaRPr lang="es-ES" b="1" dirty="0">
              <a:solidFill>
                <a:schemeClr val="bg1"/>
              </a:solidFill>
              <a:effectLst>
                <a:outerShdw blurRad="38100" dist="38100" dir="2700000" algn="tl">
                  <a:srgbClr val="000000">
                    <a:alpha val="43137"/>
                  </a:srgbClr>
                </a:outerShdw>
              </a:effectLst>
              <a:latin typeface="+mn-lt"/>
            </a:endParaRPr>
          </a:p>
        </p:txBody>
      </p:sp>
      <p:sp>
        <p:nvSpPr>
          <p:cNvPr id="9" name="Rectángulo 8">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2" name="Rectángulo 11">
            <a:extLst>
              <a:ext uri="{FF2B5EF4-FFF2-40B4-BE49-F238E27FC236}">
                <a16:creationId xmlns:a16="http://schemas.microsoft.com/office/drawing/2014/main" xmlns="" id="{C6787479-1741-4100-A420-7A4F4E44C846}"/>
              </a:ext>
            </a:extLst>
          </p:cNvPr>
          <p:cNvSpPr/>
          <p:nvPr/>
        </p:nvSpPr>
        <p:spPr>
          <a:xfrm>
            <a:off x="4014078" y="4795762"/>
            <a:ext cx="3932186" cy="52322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800" dirty="0" smtClean="0"/>
              <a:t>Radar por microonda</a:t>
            </a:r>
            <a:endParaRPr lang="es-ES" sz="2800" dirty="0"/>
          </a:p>
        </p:txBody>
      </p:sp>
      <p:pic>
        <p:nvPicPr>
          <p:cNvPr id="8" name="Imagen 7" descr="Resultado de imagen para radar de velocidad ultrasonido"/>
          <p:cNvPicPr/>
          <p:nvPr/>
        </p:nvPicPr>
        <p:blipFill rotWithShape="1">
          <a:blip r:embed="rId2">
            <a:extLst>
              <a:ext uri="{28A0092B-C50C-407E-A947-70E740481C1C}">
                <a14:useLocalDpi xmlns:a14="http://schemas.microsoft.com/office/drawing/2010/main" val="0"/>
              </a:ext>
            </a:extLst>
          </a:blip>
          <a:srcRect b="2965"/>
          <a:stretch/>
        </p:blipFill>
        <p:spPr bwMode="auto">
          <a:xfrm>
            <a:off x="5259293" y="1578046"/>
            <a:ext cx="6094507" cy="3091363"/>
          </a:xfrm>
          <a:prstGeom prst="rect">
            <a:avLst/>
          </a:prstGeom>
          <a:noFill/>
          <a:ln>
            <a:noFill/>
          </a:ln>
          <a:extLst>
            <a:ext uri="{53640926-AAD7-44D8-BBD7-CCE9431645EC}">
              <a14:shadowObscured xmlns:a14="http://schemas.microsoft.com/office/drawing/2010/main"/>
            </a:ext>
          </a:extLst>
        </p:spPr>
      </p:pic>
      <p:pic>
        <p:nvPicPr>
          <p:cNvPr id="11" name="Imagen 10" descr="Resultado de imagen para radar de velocidad vehicula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865" y="1777922"/>
            <a:ext cx="4155284" cy="2614335"/>
          </a:xfrm>
          <a:prstGeom prst="rect">
            <a:avLst/>
          </a:prstGeom>
          <a:noFill/>
          <a:ln>
            <a:noFill/>
          </a:ln>
        </p:spPr>
      </p:pic>
      <p:sp>
        <p:nvSpPr>
          <p:cNvPr id="13" name="Rectángulo 12">
            <a:extLst>
              <a:ext uri="{FF2B5EF4-FFF2-40B4-BE49-F238E27FC236}">
                <a16:creationId xmlns:a16="http://schemas.microsoft.com/office/drawing/2014/main" xmlns="" id="{C6787479-1741-4100-A420-7A4F4E44C846}"/>
              </a:ext>
            </a:extLst>
          </p:cNvPr>
          <p:cNvSpPr/>
          <p:nvPr/>
        </p:nvSpPr>
        <p:spPr>
          <a:xfrm>
            <a:off x="4770783" y="5574125"/>
            <a:ext cx="2232176" cy="52322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800" dirty="0" smtClean="0"/>
              <a:t>Sensor OEM</a:t>
            </a:r>
            <a:endParaRPr lang="es-ES" sz="2800" dirty="0"/>
          </a:p>
        </p:txBody>
      </p:sp>
    </p:spTree>
    <p:extLst>
      <p:ext uri="{BB962C8B-B14F-4D97-AF65-F5344CB8AC3E}">
        <p14:creationId xmlns:p14="http://schemas.microsoft.com/office/powerpoint/2010/main" val="2768474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76776348-01E0-46CB-A116-87FE72B312F4}"/>
              </a:ext>
            </a:extLst>
          </p:cNvPr>
          <p:cNvSpPr>
            <a:spLocks noGrp="1"/>
          </p:cNvSpPr>
          <p:nvPr>
            <p:ph type="sldNum" sz="quarter" idx="12"/>
          </p:nvPr>
        </p:nvSpPr>
        <p:spPr/>
        <p:txBody>
          <a:bodyPr/>
          <a:lstStyle/>
          <a:p>
            <a:fld id="{885F3971-D4EA-4750-870A-E840FF82DE7C}" type="slidenum">
              <a:rPr lang="es-ES" smtClean="0"/>
              <a:pPr/>
              <a:t>11</a:t>
            </a:fld>
            <a:endParaRPr lang="es-ES"/>
          </a:p>
        </p:txBody>
      </p:sp>
      <p:sp>
        <p:nvSpPr>
          <p:cNvPr id="6" name="Título 1">
            <a:extLst>
              <a:ext uri="{FF2B5EF4-FFF2-40B4-BE49-F238E27FC236}">
                <a16:creationId xmlns:a16="http://schemas.microsoft.com/office/drawing/2014/main" xmlns="" id="{105FE110-87B5-4884-9976-A677529C1179}"/>
              </a:ext>
            </a:extLst>
          </p:cNvPr>
          <p:cNvSpPr txBox="1">
            <a:spLocks/>
          </p:cNvSpPr>
          <p:nvPr/>
        </p:nvSpPr>
        <p:spPr>
          <a:xfrm>
            <a:off x="255104" y="136525"/>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Diseño del radar de velocidad</a:t>
            </a:r>
            <a:endParaRPr lang="es-ES" b="1" dirty="0">
              <a:solidFill>
                <a:schemeClr val="bg1"/>
              </a:solidFill>
              <a:effectLst>
                <a:outerShdw blurRad="38100" dist="38100" dir="2700000" algn="tl">
                  <a:srgbClr val="000000">
                    <a:alpha val="43137"/>
                  </a:srgbClr>
                </a:outerShdw>
              </a:effectLst>
              <a:latin typeface="+mn-lt"/>
            </a:endParaRPr>
          </a:p>
        </p:txBody>
      </p:sp>
      <p:sp>
        <p:nvSpPr>
          <p:cNvPr id="9" name="Rectángulo 8">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2" name="Rectángulo 11">
            <a:extLst>
              <a:ext uri="{FF2B5EF4-FFF2-40B4-BE49-F238E27FC236}">
                <a16:creationId xmlns:a16="http://schemas.microsoft.com/office/drawing/2014/main" xmlns="" id="{C6787479-1741-4100-A420-7A4F4E44C846}"/>
              </a:ext>
            </a:extLst>
          </p:cNvPr>
          <p:cNvSpPr/>
          <p:nvPr/>
        </p:nvSpPr>
        <p:spPr>
          <a:xfrm>
            <a:off x="867773" y="4755587"/>
            <a:ext cx="3815492" cy="52322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800" dirty="0" smtClean="0"/>
              <a:t>Radar por ultrasonido</a:t>
            </a:r>
            <a:endParaRPr lang="es-ES" sz="2800" dirty="0"/>
          </a:p>
        </p:txBody>
      </p:sp>
      <p:pic>
        <p:nvPicPr>
          <p:cNvPr id="10" name="Picture 2" descr="Resultado de imagen para radar de velocidad por ultrasoni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608" y="1424786"/>
            <a:ext cx="4183822" cy="3137867"/>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descr="C:\Users\AlexMauricio\Documents\Tesis\Investigacion _Dr_Arcos\lazo inductivo.png"/>
          <p:cNvPicPr/>
          <p:nvPr/>
        </p:nvPicPr>
        <p:blipFill rotWithShape="1">
          <a:blip r:embed="rId3">
            <a:extLst>
              <a:ext uri="{28A0092B-C50C-407E-A947-70E740481C1C}">
                <a14:useLocalDpi xmlns:a14="http://schemas.microsoft.com/office/drawing/2010/main" val="0"/>
              </a:ext>
            </a:extLst>
          </a:blip>
          <a:srcRect b="6026"/>
          <a:stretch/>
        </p:blipFill>
        <p:spPr bwMode="auto">
          <a:xfrm>
            <a:off x="5754383" y="1559274"/>
            <a:ext cx="5398721" cy="2343025"/>
          </a:xfrm>
          <a:prstGeom prst="rect">
            <a:avLst/>
          </a:prstGeom>
          <a:noFill/>
          <a:ln>
            <a:noFill/>
          </a:ln>
          <a:extLst>
            <a:ext uri="{53640926-AAD7-44D8-BBD7-CCE9431645EC}">
              <a14:shadowObscured xmlns:a14="http://schemas.microsoft.com/office/drawing/2010/main"/>
            </a:ext>
          </a:extLst>
        </p:spPr>
      </p:pic>
      <p:sp>
        <p:nvSpPr>
          <p:cNvPr id="14" name="Rectángulo 13">
            <a:extLst>
              <a:ext uri="{FF2B5EF4-FFF2-40B4-BE49-F238E27FC236}">
                <a16:creationId xmlns:a16="http://schemas.microsoft.com/office/drawing/2014/main" xmlns="" id="{C6787479-1741-4100-A420-7A4F4E44C846}"/>
              </a:ext>
            </a:extLst>
          </p:cNvPr>
          <p:cNvSpPr/>
          <p:nvPr/>
        </p:nvSpPr>
        <p:spPr>
          <a:xfrm>
            <a:off x="5754383" y="4863653"/>
            <a:ext cx="4982888" cy="52322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800" dirty="0" smtClean="0"/>
              <a:t>Radar por sensor lazo inductivo</a:t>
            </a:r>
            <a:endParaRPr lang="es-ES" sz="2800" dirty="0"/>
          </a:p>
        </p:txBody>
      </p:sp>
    </p:spTree>
    <p:extLst>
      <p:ext uri="{BB962C8B-B14F-4D97-AF65-F5344CB8AC3E}">
        <p14:creationId xmlns:p14="http://schemas.microsoft.com/office/powerpoint/2010/main" val="3801244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76776348-01E0-46CB-A116-87FE72B312F4}"/>
              </a:ext>
            </a:extLst>
          </p:cNvPr>
          <p:cNvSpPr>
            <a:spLocks noGrp="1"/>
          </p:cNvSpPr>
          <p:nvPr>
            <p:ph type="sldNum" sz="quarter" idx="12"/>
          </p:nvPr>
        </p:nvSpPr>
        <p:spPr/>
        <p:txBody>
          <a:bodyPr/>
          <a:lstStyle/>
          <a:p>
            <a:fld id="{885F3971-D4EA-4750-870A-E840FF82DE7C}" type="slidenum">
              <a:rPr lang="es-ES" smtClean="0"/>
              <a:pPr/>
              <a:t>12</a:t>
            </a:fld>
            <a:endParaRPr lang="es-ES"/>
          </a:p>
        </p:txBody>
      </p:sp>
      <p:sp>
        <p:nvSpPr>
          <p:cNvPr id="6" name="Título 1">
            <a:extLst>
              <a:ext uri="{FF2B5EF4-FFF2-40B4-BE49-F238E27FC236}">
                <a16:creationId xmlns:a16="http://schemas.microsoft.com/office/drawing/2014/main" xmlns="" id="{105FE110-87B5-4884-9976-A677529C1179}"/>
              </a:ext>
            </a:extLst>
          </p:cNvPr>
          <p:cNvSpPr txBox="1">
            <a:spLocks/>
          </p:cNvSpPr>
          <p:nvPr/>
        </p:nvSpPr>
        <p:spPr>
          <a:xfrm>
            <a:off x="255104" y="136525"/>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Etapas del radar de velocidad</a:t>
            </a:r>
            <a:endParaRPr lang="es-ES" b="1" dirty="0">
              <a:solidFill>
                <a:schemeClr val="bg1"/>
              </a:solidFill>
              <a:effectLst>
                <a:outerShdw blurRad="38100" dist="38100" dir="2700000" algn="tl">
                  <a:srgbClr val="000000">
                    <a:alpha val="43137"/>
                  </a:srgbClr>
                </a:outerShdw>
              </a:effectLst>
              <a:latin typeface="+mn-lt"/>
            </a:endParaRPr>
          </a:p>
        </p:txBody>
      </p:sp>
      <p:sp>
        <p:nvSpPr>
          <p:cNvPr id="9" name="Rectángulo 8">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pic>
        <p:nvPicPr>
          <p:cNvPr id="10" name="Imagen 9" descr="C:\Users\AlexMauricio\Documents\Tesis\Investigacion _Dr_Arcos\Diagrama_Radar.png"/>
          <p:cNvPicPr/>
          <p:nvPr/>
        </p:nvPicPr>
        <p:blipFill rotWithShape="1">
          <a:blip r:embed="rId2">
            <a:extLst>
              <a:ext uri="{28A0092B-C50C-407E-A947-70E740481C1C}">
                <a14:useLocalDpi xmlns:a14="http://schemas.microsoft.com/office/drawing/2010/main" val="0"/>
              </a:ext>
            </a:extLst>
          </a:blip>
          <a:srcRect l="6004" t="6845" r="6162" b="5418"/>
          <a:stretch/>
        </p:blipFill>
        <p:spPr bwMode="auto">
          <a:xfrm>
            <a:off x="4056790" y="1314567"/>
            <a:ext cx="5217360" cy="4823083"/>
          </a:xfrm>
          <a:prstGeom prst="rect">
            <a:avLst/>
          </a:prstGeom>
          <a:noFill/>
          <a:ln>
            <a:noFill/>
          </a:ln>
          <a:extLst>
            <a:ext uri="{53640926-AAD7-44D8-BBD7-CCE9431645EC}">
              <a14:shadowObscured xmlns:a14="http://schemas.microsoft.com/office/drawing/2010/main"/>
            </a:ext>
          </a:extLst>
        </p:spPr>
      </p:pic>
      <p:pic>
        <p:nvPicPr>
          <p:cNvPr id="11" name="Imagen 10"/>
          <p:cNvPicPr/>
          <p:nvPr/>
        </p:nvPicPr>
        <p:blipFill>
          <a:blip r:embed="rId3"/>
          <a:stretch>
            <a:fillRect/>
          </a:stretch>
        </p:blipFill>
        <p:spPr>
          <a:xfrm>
            <a:off x="429115" y="1314567"/>
            <a:ext cx="2629633" cy="1934210"/>
          </a:xfrm>
          <a:prstGeom prst="rect">
            <a:avLst/>
          </a:prstGeom>
        </p:spPr>
      </p:pic>
      <p:sp>
        <p:nvSpPr>
          <p:cNvPr id="14" name="Rectángulo 13">
            <a:extLst>
              <a:ext uri="{FF2B5EF4-FFF2-40B4-BE49-F238E27FC236}">
                <a16:creationId xmlns:a16="http://schemas.microsoft.com/office/drawing/2014/main" xmlns="" id="{C6787479-1741-4100-A420-7A4F4E44C846}"/>
              </a:ext>
            </a:extLst>
          </p:cNvPr>
          <p:cNvSpPr/>
          <p:nvPr/>
        </p:nvSpPr>
        <p:spPr>
          <a:xfrm>
            <a:off x="8914327" y="1813107"/>
            <a:ext cx="3129932" cy="707886"/>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000" dirty="0" smtClean="0"/>
              <a:t>Etapa adquisición de señales</a:t>
            </a:r>
            <a:endParaRPr lang="es-ES" sz="2000" dirty="0"/>
          </a:p>
        </p:txBody>
      </p:sp>
      <p:sp>
        <p:nvSpPr>
          <p:cNvPr id="15" name="Rectángulo 14">
            <a:extLst>
              <a:ext uri="{FF2B5EF4-FFF2-40B4-BE49-F238E27FC236}">
                <a16:creationId xmlns:a16="http://schemas.microsoft.com/office/drawing/2014/main" xmlns="" id="{C6787479-1741-4100-A420-7A4F4E44C846}"/>
              </a:ext>
            </a:extLst>
          </p:cNvPr>
          <p:cNvSpPr/>
          <p:nvPr/>
        </p:nvSpPr>
        <p:spPr>
          <a:xfrm>
            <a:off x="9087826" y="5183140"/>
            <a:ext cx="3129932" cy="40011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000" dirty="0" smtClean="0"/>
              <a:t>Etapa transmisión de datos</a:t>
            </a:r>
            <a:endParaRPr lang="es-ES" sz="2000" dirty="0"/>
          </a:p>
        </p:txBody>
      </p:sp>
      <p:sp>
        <p:nvSpPr>
          <p:cNvPr id="16" name="Rectángulo 15">
            <a:extLst>
              <a:ext uri="{FF2B5EF4-FFF2-40B4-BE49-F238E27FC236}">
                <a16:creationId xmlns:a16="http://schemas.microsoft.com/office/drawing/2014/main" xmlns="" id="{C6787479-1741-4100-A420-7A4F4E44C846}"/>
              </a:ext>
            </a:extLst>
          </p:cNvPr>
          <p:cNvSpPr/>
          <p:nvPr/>
        </p:nvSpPr>
        <p:spPr>
          <a:xfrm>
            <a:off x="907539" y="4933637"/>
            <a:ext cx="3129932" cy="707886"/>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000" dirty="0" smtClean="0"/>
              <a:t>Etapa procesamiento de señales</a:t>
            </a:r>
            <a:endParaRPr lang="es-ES" sz="2000" dirty="0"/>
          </a:p>
        </p:txBody>
      </p:sp>
      <p:sp>
        <p:nvSpPr>
          <p:cNvPr id="17" name="Rectángulo 16">
            <a:extLst>
              <a:ext uri="{FF2B5EF4-FFF2-40B4-BE49-F238E27FC236}">
                <a16:creationId xmlns:a16="http://schemas.microsoft.com/office/drawing/2014/main" xmlns="" id="{C6787479-1741-4100-A420-7A4F4E44C846}"/>
              </a:ext>
            </a:extLst>
          </p:cNvPr>
          <p:cNvSpPr/>
          <p:nvPr/>
        </p:nvSpPr>
        <p:spPr>
          <a:xfrm>
            <a:off x="255104" y="3279916"/>
            <a:ext cx="3129932" cy="40011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000" dirty="0" smtClean="0"/>
              <a:t>Etapa actuadores</a:t>
            </a:r>
            <a:endParaRPr lang="es-ES" sz="2000" dirty="0"/>
          </a:p>
        </p:txBody>
      </p:sp>
      <p:sp>
        <p:nvSpPr>
          <p:cNvPr id="3" name="Flecha abajo 2"/>
          <p:cNvSpPr/>
          <p:nvPr/>
        </p:nvSpPr>
        <p:spPr>
          <a:xfrm rot="5400000">
            <a:off x="3146935" y="1982971"/>
            <a:ext cx="758772" cy="9321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Cerrar llave 4"/>
          <p:cNvSpPr/>
          <p:nvPr/>
        </p:nvSpPr>
        <p:spPr>
          <a:xfrm>
            <a:off x="8461420" y="1725769"/>
            <a:ext cx="362753" cy="222804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29306414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76776348-01E0-46CB-A116-87FE72B312F4}"/>
              </a:ext>
            </a:extLst>
          </p:cNvPr>
          <p:cNvSpPr>
            <a:spLocks noGrp="1"/>
          </p:cNvSpPr>
          <p:nvPr>
            <p:ph type="sldNum" sz="quarter" idx="12"/>
          </p:nvPr>
        </p:nvSpPr>
        <p:spPr/>
        <p:txBody>
          <a:bodyPr/>
          <a:lstStyle/>
          <a:p>
            <a:fld id="{885F3971-D4EA-4750-870A-E840FF82DE7C}" type="slidenum">
              <a:rPr lang="es-ES" smtClean="0"/>
              <a:pPr/>
              <a:t>13</a:t>
            </a:fld>
            <a:endParaRPr lang="es-ES"/>
          </a:p>
        </p:txBody>
      </p:sp>
      <p:sp>
        <p:nvSpPr>
          <p:cNvPr id="6" name="Título 1">
            <a:extLst>
              <a:ext uri="{FF2B5EF4-FFF2-40B4-BE49-F238E27FC236}">
                <a16:creationId xmlns:a16="http://schemas.microsoft.com/office/drawing/2014/main" xmlns="" id="{105FE110-87B5-4884-9976-A677529C1179}"/>
              </a:ext>
            </a:extLst>
          </p:cNvPr>
          <p:cNvSpPr txBox="1">
            <a:spLocks/>
          </p:cNvSpPr>
          <p:nvPr/>
        </p:nvSpPr>
        <p:spPr>
          <a:xfrm>
            <a:off x="0" y="94151"/>
            <a:ext cx="7935859"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Elementos del radar de velocidad</a:t>
            </a:r>
            <a:endParaRPr lang="es-ES" b="1" dirty="0">
              <a:solidFill>
                <a:schemeClr val="bg1"/>
              </a:solidFill>
              <a:effectLst>
                <a:outerShdw blurRad="38100" dist="38100" dir="2700000" algn="tl">
                  <a:srgbClr val="000000">
                    <a:alpha val="43137"/>
                  </a:srgbClr>
                </a:outerShdw>
              </a:effectLst>
              <a:latin typeface="+mn-lt"/>
            </a:endParaRPr>
          </a:p>
        </p:txBody>
      </p:sp>
      <p:sp>
        <p:nvSpPr>
          <p:cNvPr id="9" name="Rectángulo 8">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2" name="Rectángulo 11">
            <a:extLst>
              <a:ext uri="{FF2B5EF4-FFF2-40B4-BE49-F238E27FC236}">
                <a16:creationId xmlns:a16="http://schemas.microsoft.com/office/drawing/2014/main" xmlns="" id="{C6787479-1741-4100-A420-7A4F4E44C846}"/>
              </a:ext>
            </a:extLst>
          </p:cNvPr>
          <p:cNvSpPr/>
          <p:nvPr/>
        </p:nvSpPr>
        <p:spPr>
          <a:xfrm>
            <a:off x="3735146" y="1374836"/>
            <a:ext cx="4704919" cy="52322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800" dirty="0" smtClean="0"/>
              <a:t>Etapa adquisición de señales</a:t>
            </a:r>
            <a:endParaRPr lang="es-ES" sz="2800" dirty="0"/>
          </a:p>
        </p:txBody>
      </p:sp>
      <p:pic>
        <p:nvPicPr>
          <p:cNvPr id="8" name="Imagen 7" descr="C:\Users\AlexMauricio\Documents\Tesis\Investigacion _Dr_Arcos\camara.png"/>
          <p:cNvPicPr/>
          <p:nvPr/>
        </p:nvPicPr>
        <p:blipFill rotWithShape="1">
          <a:blip r:embed="rId2">
            <a:extLst>
              <a:ext uri="{28A0092B-C50C-407E-A947-70E740481C1C}">
                <a14:useLocalDpi xmlns:a14="http://schemas.microsoft.com/office/drawing/2010/main" val="0"/>
              </a:ext>
            </a:extLst>
          </a:blip>
          <a:srcRect l="9788" t="11827" r="10285" b="5640"/>
          <a:stretch/>
        </p:blipFill>
        <p:spPr bwMode="auto">
          <a:xfrm>
            <a:off x="6878891" y="2514105"/>
            <a:ext cx="3463418" cy="2632739"/>
          </a:xfrm>
          <a:prstGeom prst="rect">
            <a:avLst/>
          </a:prstGeom>
          <a:noFill/>
          <a:ln>
            <a:noFill/>
          </a:ln>
          <a:extLst>
            <a:ext uri="{53640926-AAD7-44D8-BBD7-CCE9431645EC}">
              <a14:shadowObscured xmlns:a14="http://schemas.microsoft.com/office/drawing/2010/main"/>
            </a:ext>
          </a:extLst>
        </p:spPr>
      </p:pic>
      <p:pic>
        <p:nvPicPr>
          <p:cNvPr id="2" name="Imagen 1"/>
          <p:cNvPicPr>
            <a:picLocks noChangeAspect="1"/>
          </p:cNvPicPr>
          <p:nvPr/>
        </p:nvPicPr>
        <p:blipFill rotWithShape="1">
          <a:blip r:embed="rId3"/>
          <a:srcRect t="7880" b="2767"/>
          <a:stretch/>
        </p:blipFill>
        <p:spPr>
          <a:xfrm>
            <a:off x="718198" y="2078948"/>
            <a:ext cx="4523503" cy="3193960"/>
          </a:xfrm>
          <a:prstGeom prst="rect">
            <a:avLst/>
          </a:prstGeom>
        </p:spPr>
      </p:pic>
      <p:sp>
        <p:nvSpPr>
          <p:cNvPr id="11" name="Rectángulo 10">
            <a:extLst>
              <a:ext uri="{FF2B5EF4-FFF2-40B4-BE49-F238E27FC236}">
                <a16:creationId xmlns:a16="http://schemas.microsoft.com/office/drawing/2014/main" xmlns="" id="{C6787479-1741-4100-A420-7A4F4E44C846}"/>
              </a:ext>
            </a:extLst>
          </p:cNvPr>
          <p:cNvSpPr/>
          <p:nvPr/>
        </p:nvSpPr>
        <p:spPr>
          <a:xfrm>
            <a:off x="950563" y="5453800"/>
            <a:ext cx="4291138" cy="707886"/>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000" dirty="0" smtClean="0"/>
              <a:t>Sensor de onda electromagnética (OEM)</a:t>
            </a:r>
            <a:endParaRPr lang="es-ES" sz="2000" dirty="0"/>
          </a:p>
        </p:txBody>
      </p:sp>
      <p:sp>
        <p:nvSpPr>
          <p:cNvPr id="13" name="Rectángulo 12">
            <a:extLst>
              <a:ext uri="{FF2B5EF4-FFF2-40B4-BE49-F238E27FC236}">
                <a16:creationId xmlns:a16="http://schemas.microsoft.com/office/drawing/2014/main" xmlns="" id="{C6787479-1741-4100-A420-7A4F4E44C846}"/>
              </a:ext>
            </a:extLst>
          </p:cNvPr>
          <p:cNvSpPr/>
          <p:nvPr/>
        </p:nvSpPr>
        <p:spPr>
          <a:xfrm>
            <a:off x="7018986" y="5337446"/>
            <a:ext cx="3323323" cy="40011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000" dirty="0" smtClean="0"/>
              <a:t>Cámara de video Genius 312</a:t>
            </a:r>
            <a:endParaRPr lang="es-ES" sz="2000" dirty="0"/>
          </a:p>
        </p:txBody>
      </p:sp>
    </p:spTree>
    <p:extLst>
      <p:ext uri="{BB962C8B-B14F-4D97-AF65-F5344CB8AC3E}">
        <p14:creationId xmlns:p14="http://schemas.microsoft.com/office/powerpoint/2010/main" val="1954502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76776348-01E0-46CB-A116-87FE72B312F4}"/>
              </a:ext>
            </a:extLst>
          </p:cNvPr>
          <p:cNvSpPr>
            <a:spLocks noGrp="1"/>
          </p:cNvSpPr>
          <p:nvPr>
            <p:ph type="sldNum" sz="quarter" idx="12"/>
          </p:nvPr>
        </p:nvSpPr>
        <p:spPr/>
        <p:txBody>
          <a:bodyPr/>
          <a:lstStyle/>
          <a:p>
            <a:fld id="{885F3971-D4EA-4750-870A-E840FF82DE7C}" type="slidenum">
              <a:rPr lang="es-ES" smtClean="0"/>
              <a:pPr/>
              <a:t>14</a:t>
            </a:fld>
            <a:endParaRPr lang="es-ES"/>
          </a:p>
        </p:txBody>
      </p:sp>
      <p:sp>
        <p:nvSpPr>
          <p:cNvPr id="9" name="Rectángulo 8">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pic>
        <p:nvPicPr>
          <p:cNvPr id="10" name="Picture 2" descr="Resultado de imagen para odroid x-u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491" y="2362937"/>
            <a:ext cx="4048125" cy="304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esultado de imagen para PIC18F23K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0" y="2843468"/>
            <a:ext cx="2971800" cy="2133601"/>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12">
            <a:extLst>
              <a:ext uri="{FF2B5EF4-FFF2-40B4-BE49-F238E27FC236}">
                <a16:creationId xmlns:a16="http://schemas.microsoft.com/office/drawing/2014/main" xmlns="" id="{C6787479-1741-4100-A420-7A4F4E44C846}"/>
              </a:ext>
            </a:extLst>
          </p:cNvPr>
          <p:cNvSpPr/>
          <p:nvPr/>
        </p:nvSpPr>
        <p:spPr>
          <a:xfrm>
            <a:off x="3735146" y="1374836"/>
            <a:ext cx="5009609" cy="52322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800" dirty="0" smtClean="0"/>
              <a:t>Etapa procesamiento de señales</a:t>
            </a:r>
            <a:endParaRPr lang="es-ES" sz="2800" dirty="0"/>
          </a:p>
        </p:txBody>
      </p:sp>
      <p:sp>
        <p:nvSpPr>
          <p:cNvPr id="14" name="Rectángulo 13">
            <a:extLst>
              <a:ext uri="{FF2B5EF4-FFF2-40B4-BE49-F238E27FC236}">
                <a16:creationId xmlns:a16="http://schemas.microsoft.com/office/drawing/2014/main" xmlns="" id="{C6787479-1741-4100-A420-7A4F4E44C846}"/>
              </a:ext>
            </a:extLst>
          </p:cNvPr>
          <p:cNvSpPr/>
          <p:nvPr/>
        </p:nvSpPr>
        <p:spPr>
          <a:xfrm>
            <a:off x="873290" y="5481503"/>
            <a:ext cx="3129932" cy="40011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000" dirty="0" smtClean="0"/>
              <a:t>Tarjeta Odroid X-U4</a:t>
            </a:r>
            <a:endParaRPr lang="es-ES" sz="2000" dirty="0"/>
          </a:p>
        </p:txBody>
      </p:sp>
      <p:sp>
        <p:nvSpPr>
          <p:cNvPr id="15" name="Rectángulo 14">
            <a:extLst>
              <a:ext uri="{FF2B5EF4-FFF2-40B4-BE49-F238E27FC236}">
                <a16:creationId xmlns:a16="http://schemas.microsoft.com/office/drawing/2014/main" xmlns="" id="{C6787479-1741-4100-A420-7A4F4E44C846}"/>
              </a:ext>
            </a:extLst>
          </p:cNvPr>
          <p:cNvSpPr/>
          <p:nvPr/>
        </p:nvSpPr>
        <p:spPr>
          <a:xfrm>
            <a:off x="6588433" y="5468932"/>
            <a:ext cx="4255577" cy="40011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000" dirty="0" smtClean="0"/>
              <a:t>Microcontrolador PIC 18F23K22</a:t>
            </a:r>
            <a:endParaRPr lang="es-ES" sz="2000" dirty="0"/>
          </a:p>
        </p:txBody>
      </p:sp>
      <p:sp>
        <p:nvSpPr>
          <p:cNvPr id="16" name="Título 1">
            <a:extLst>
              <a:ext uri="{FF2B5EF4-FFF2-40B4-BE49-F238E27FC236}">
                <a16:creationId xmlns:a16="http://schemas.microsoft.com/office/drawing/2014/main" xmlns="" id="{105FE110-87B5-4884-9976-A677529C1179}"/>
              </a:ext>
            </a:extLst>
          </p:cNvPr>
          <p:cNvSpPr txBox="1">
            <a:spLocks/>
          </p:cNvSpPr>
          <p:nvPr/>
        </p:nvSpPr>
        <p:spPr>
          <a:xfrm>
            <a:off x="0" y="94151"/>
            <a:ext cx="7935859"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Elementos del radar de velocidad</a:t>
            </a:r>
            <a:endParaRPr lang="es-ES" b="1"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1944923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76776348-01E0-46CB-A116-87FE72B312F4}"/>
              </a:ext>
            </a:extLst>
          </p:cNvPr>
          <p:cNvSpPr>
            <a:spLocks noGrp="1"/>
          </p:cNvSpPr>
          <p:nvPr>
            <p:ph type="sldNum" sz="quarter" idx="12"/>
          </p:nvPr>
        </p:nvSpPr>
        <p:spPr/>
        <p:txBody>
          <a:bodyPr/>
          <a:lstStyle/>
          <a:p>
            <a:fld id="{885F3971-D4EA-4750-870A-E840FF82DE7C}" type="slidenum">
              <a:rPr lang="es-ES" smtClean="0"/>
              <a:pPr/>
              <a:t>15</a:t>
            </a:fld>
            <a:endParaRPr lang="es-ES"/>
          </a:p>
        </p:txBody>
      </p:sp>
      <p:sp>
        <p:nvSpPr>
          <p:cNvPr id="9" name="Rectángulo 8">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3" name="Rectángulo 12">
            <a:extLst>
              <a:ext uri="{FF2B5EF4-FFF2-40B4-BE49-F238E27FC236}">
                <a16:creationId xmlns:a16="http://schemas.microsoft.com/office/drawing/2014/main" xmlns="" id="{C6787479-1741-4100-A420-7A4F4E44C846}"/>
              </a:ext>
            </a:extLst>
          </p:cNvPr>
          <p:cNvSpPr/>
          <p:nvPr/>
        </p:nvSpPr>
        <p:spPr>
          <a:xfrm>
            <a:off x="3735145" y="1236337"/>
            <a:ext cx="5009609" cy="52322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800" dirty="0" smtClean="0"/>
              <a:t>Etapa transmisión de datos</a:t>
            </a:r>
            <a:endParaRPr lang="es-ES" sz="2800" dirty="0"/>
          </a:p>
        </p:txBody>
      </p:sp>
      <p:pic>
        <p:nvPicPr>
          <p:cNvPr id="8" name="Imagen 7" descr="Resultado de imagen para módulo gsm gprs sim900 partes"/>
          <p:cNvPicPr/>
          <p:nvPr/>
        </p:nvPicPr>
        <p:blipFill rotWithShape="1">
          <a:blip r:embed="rId2">
            <a:extLst>
              <a:ext uri="{28A0092B-C50C-407E-A947-70E740481C1C}">
                <a14:useLocalDpi xmlns:a14="http://schemas.microsoft.com/office/drawing/2010/main" val="0"/>
              </a:ext>
            </a:extLst>
          </a:blip>
          <a:srcRect t="43185" r="3770"/>
          <a:stretch/>
        </p:blipFill>
        <p:spPr bwMode="auto">
          <a:xfrm>
            <a:off x="3453364" y="2000728"/>
            <a:ext cx="5573170" cy="3409642"/>
          </a:xfrm>
          <a:prstGeom prst="rect">
            <a:avLst/>
          </a:prstGeom>
          <a:noFill/>
          <a:ln>
            <a:noFill/>
          </a:ln>
          <a:extLst>
            <a:ext uri="{53640926-AAD7-44D8-BBD7-CCE9431645EC}">
              <a14:shadowObscured xmlns:a14="http://schemas.microsoft.com/office/drawing/2010/main"/>
            </a:ext>
          </a:extLst>
        </p:spPr>
      </p:pic>
      <p:sp>
        <p:nvSpPr>
          <p:cNvPr id="12" name="Rectángulo 11">
            <a:extLst>
              <a:ext uri="{FF2B5EF4-FFF2-40B4-BE49-F238E27FC236}">
                <a16:creationId xmlns:a16="http://schemas.microsoft.com/office/drawing/2014/main" xmlns="" id="{C6787479-1741-4100-A420-7A4F4E44C846}"/>
              </a:ext>
            </a:extLst>
          </p:cNvPr>
          <p:cNvSpPr/>
          <p:nvPr/>
        </p:nvSpPr>
        <p:spPr>
          <a:xfrm>
            <a:off x="3968210" y="5651541"/>
            <a:ext cx="4255577" cy="40011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000" dirty="0" smtClean="0"/>
              <a:t>Módulo GSM/GPRS SIM 900</a:t>
            </a:r>
            <a:endParaRPr lang="es-ES" sz="2000" dirty="0"/>
          </a:p>
        </p:txBody>
      </p:sp>
      <p:sp>
        <p:nvSpPr>
          <p:cNvPr id="14" name="Título 1">
            <a:extLst>
              <a:ext uri="{FF2B5EF4-FFF2-40B4-BE49-F238E27FC236}">
                <a16:creationId xmlns:a16="http://schemas.microsoft.com/office/drawing/2014/main" xmlns="" id="{105FE110-87B5-4884-9976-A677529C1179}"/>
              </a:ext>
            </a:extLst>
          </p:cNvPr>
          <p:cNvSpPr txBox="1">
            <a:spLocks/>
          </p:cNvSpPr>
          <p:nvPr/>
        </p:nvSpPr>
        <p:spPr>
          <a:xfrm>
            <a:off x="0" y="94151"/>
            <a:ext cx="7935859"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Elementos del radar de velocidad</a:t>
            </a:r>
            <a:endParaRPr lang="es-ES" b="1"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673948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76776348-01E0-46CB-A116-87FE72B312F4}"/>
              </a:ext>
            </a:extLst>
          </p:cNvPr>
          <p:cNvSpPr>
            <a:spLocks noGrp="1"/>
          </p:cNvSpPr>
          <p:nvPr>
            <p:ph type="sldNum" sz="quarter" idx="12"/>
          </p:nvPr>
        </p:nvSpPr>
        <p:spPr/>
        <p:txBody>
          <a:bodyPr/>
          <a:lstStyle/>
          <a:p>
            <a:fld id="{885F3971-D4EA-4750-870A-E840FF82DE7C}" type="slidenum">
              <a:rPr lang="es-ES" smtClean="0"/>
              <a:pPr/>
              <a:t>16</a:t>
            </a:fld>
            <a:endParaRPr lang="es-ES"/>
          </a:p>
        </p:txBody>
      </p:sp>
      <p:sp>
        <p:nvSpPr>
          <p:cNvPr id="9" name="Rectángulo 8">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3" name="Rectángulo 12">
            <a:extLst>
              <a:ext uri="{FF2B5EF4-FFF2-40B4-BE49-F238E27FC236}">
                <a16:creationId xmlns:a16="http://schemas.microsoft.com/office/drawing/2014/main" xmlns="" id="{C6787479-1741-4100-A420-7A4F4E44C846}"/>
              </a:ext>
            </a:extLst>
          </p:cNvPr>
          <p:cNvSpPr/>
          <p:nvPr/>
        </p:nvSpPr>
        <p:spPr>
          <a:xfrm>
            <a:off x="3653353" y="1284710"/>
            <a:ext cx="5009609" cy="52322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800" dirty="0" smtClean="0"/>
              <a:t>Etapa actuadores</a:t>
            </a:r>
            <a:endParaRPr lang="es-ES" sz="2800" dirty="0"/>
          </a:p>
        </p:txBody>
      </p:sp>
      <p:pic>
        <p:nvPicPr>
          <p:cNvPr id="7" name="Imagen 6"/>
          <p:cNvPicPr/>
          <p:nvPr/>
        </p:nvPicPr>
        <p:blipFill>
          <a:blip r:embed="rId2"/>
          <a:stretch>
            <a:fillRect/>
          </a:stretch>
        </p:blipFill>
        <p:spPr>
          <a:xfrm>
            <a:off x="4112472" y="1992710"/>
            <a:ext cx="4091370" cy="3231675"/>
          </a:xfrm>
          <a:prstGeom prst="rect">
            <a:avLst/>
          </a:prstGeom>
        </p:spPr>
      </p:pic>
      <p:sp>
        <p:nvSpPr>
          <p:cNvPr id="10" name="Rectángulo 9">
            <a:extLst>
              <a:ext uri="{FF2B5EF4-FFF2-40B4-BE49-F238E27FC236}">
                <a16:creationId xmlns:a16="http://schemas.microsoft.com/office/drawing/2014/main" xmlns="" id="{C6787479-1741-4100-A420-7A4F4E44C846}"/>
              </a:ext>
            </a:extLst>
          </p:cNvPr>
          <p:cNvSpPr/>
          <p:nvPr/>
        </p:nvSpPr>
        <p:spPr>
          <a:xfrm>
            <a:off x="3968210" y="5535616"/>
            <a:ext cx="4255577" cy="40011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000" dirty="0" smtClean="0"/>
              <a:t>Indicador de velocidad basado en leds</a:t>
            </a:r>
            <a:endParaRPr lang="es-ES" sz="2000" dirty="0"/>
          </a:p>
        </p:txBody>
      </p:sp>
      <p:sp>
        <p:nvSpPr>
          <p:cNvPr id="11" name="Título 1">
            <a:extLst>
              <a:ext uri="{FF2B5EF4-FFF2-40B4-BE49-F238E27FC236}">
                <a16:creationId xmlns:a16="http://schemas.microsoft.com/office/drawing/2014/main" xmlns="" id="{105FE110-87B5-4884-9976-A677529C1179}"/>
              </a:ext>
            </a:extLst>
          </p:cNvPr>
          <p:cNvSpPr txBox="1">
            <a:spLocks/>
          </p:cNvSpPr>
          <p:nvPr/>
        </p:nvSpPr>
        <p:spPr>
          <a:xfrm>
            <a:off x="0" y="107030"/>
            <a:ext cx="7935859"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Elementos del radar de velocidad</a:t>
            </a:r>
            <a:endParaRPr lang="es-ES" b="1"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4015887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76776348-01E0-46CB-A116-87FE72B312F4}"/>
              </a:ext>
            </a:extLst>
          </p:cNvPr>
          <p:cNvSpPr>
            <a:spLocks noGrp="1"/>
          </p:cNvSpPr>
          <p:nvPr>
            <p:ph type="sldNum" sz="quarter" idx="12"/>
          </p:nvPr>
        </p:nvSpPr>
        <p:spPr/>
        <p:txBody>
          <a:bodyPr/>
          <a:lstStyle/>
          <a:p>
            <a:fld id="{885F3971-D4EA-4750-870A-E840FF82DE7C}" type="slidenum">
              <a:rPr lang="es-ES" smtClean="0"/>
              <a:pPr/>
              <a:t>17</a:t>
            </a:fld>
            <a:endParaRPr lang="es-ES"/>
          </a:p>
        </p:txBody>
      </p:sp>
      <p:sp>
        <p:nvSpPr>
          <p:cNvPr id="6" name="Título 1">
            <a:extLst>
              <a:ext uri="{FF2B5EF4-FFF2-40B4-BE49-F238E27FC236}">
                <a16:creationId xmlns:a16="http://schemas.microsoft.com/office/drawing/2014/main" xmlns="" id="{105FE110-87B5-4884-9976-A677529C1179}"/>
              </a:ext>
            </a:extLst>
          </p:cNvPr>
          <p:cNvSpPr txBox="1">
            <a:spLocks/>
          </p:cNvSpPr>
          <p:nvPr/>
        </p:nvSpPr>
        <p:spPr>
          <a:xfrm>
            <a:off x="109328" y="167509"/>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Consumo de energía del radar</a:t>
            </a:r>
            <a:endParaRPr lang="es-ES" b="1" dirty="0">
              <a:solidFill>
                <a:schemeClr val="bg1"/>
              </a:solidFill>
              <a:effectLst>
                <a:outerShdw blurRad="38100" dist="38100" dir="2700000" algn="tl">
                  <a:srgbClr val="000000">
                    <a:alpha val="43137"/>
                  </a:srgbClr>
                </a:outerShdw>
              </a:effectLst>
              <a:latin typeface="+mn-lt"/>
            </a:endParaRPr>
          </a:p>
        </p:txBody>
      </p:sp>
      <p:sp>
        <p:nvSpPr>
          <p:cNvPr id="9" name="Rectángulo 8">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3" name="Rectángulo 12">
            <a:extLst>
              <a:ext uri="{FF2B5EF4-FFF2-40B4-BE49-F238E27FC236}">
                <a16:creationId xmlns:a16="http://schemas.microsoft.com/office/drawing/2014/main" xmlns="" id="{C6787479-1741-4100-A420-7A4F4E44C846}"/>
              </a:ext>
            </a:extLst>
          </p:cNvPr>
          <p:cNvSpPr/>
          <p:nvPr/>
        </p:nvSpPr>
        <p:spPr>
          <a:xfrm>
            <a:off x="3709388" y="1258926"/>
            <a:ext cx="5009609" cy="52322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800" dirty="0" smtClean="0"/>
              <a:t>Estudio del consumo de potencia</a:t>
            </a:r>
            <a:endParaRPr lang="es-ES" sz="2800" dirty="0"/>
          </a:p>
        </p:txBody>
      </p:sp>
      <p:pic>
        <p:nvPicPr>
          <p:cNvPr id="5" name="Imagen 4"/>
          <p:cNvPicPr>
            <a:picLocks noChangeAspect="1"/>
          </p:cNvPicPr>
          <p:nvPr/>
        </p:nvPicPr>
        <p:blipFill>
          <a:blip r:embed="rId2"/>
          <a:stretch>
            <a:fillRect/>
          </a:stretch>
        </p:blipFill>
        <p:spPr>
          <a:xfrm>
            <a:off x="2564437" y="1941142"/>
            <a:ext cx="7207937" cy="4137686"/>
          </a:xfrm>
          <a:prstGeom prst="rect">
            <a:avLst/>
          </a:prstGeom>
        </p:spPr>
      </p:pic>
    </p:spTree>
    <p:extLst>
      <p:ext uri="{BB962C8B-B14F-4D97-AF65-F5344CB8AC3E}">
        <p14:creationId xmlns:p14="http://schemas.microsoft.com/office/powerpoint/2010/main" val="35230604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76776348-01E0-46CB-A116-87FE72B312F4}"/>
              </a:ext>
            </a:extLst>
          </p:cNvPr>
          <p:cNvSpPr>
            <a:spLocks noGrp="1"/>
          </p:cNvSpPr>
          <p:nvPr>
            <p:ph type="sldNum" sz="quarter" idx="12"/>
          </p:nvPr>
        </p:nvSpPr>
        <p:spPr/>
        <p:txBody>
          <a:bodyPr/>
          <a:lstStyle/>
          <a:p>
            <a:fld id="{885F3971-D4EA-4750-870A-E840FF82DE7C}" type="slidenum">
              <a:rPr lang="es-ES" smtClean="0"/>
              <a:pPr/>
              <a:t>18</a:t>
            </a:fld>
            <a:endParaRPr lang="es-ES"/>
          </a:p>
        </p:txBody>
      </p:sp>
      <p:sp>
        <p:nvSpPr>
          <p:cNvPr id="9" name="Rectángulo 8">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3" name="Rectángulo 12">
            <a:extLst>
              <a:ext uri="{FF2B5EF4-FFF2-40B4-BE49-F238E27FC236}">
                <a16:creationId xmlns:a16="http://schemas.microsoft.com/office/drawing/2014/main" xmlns="" id="{C6787479-1741-4100-A420-7A4F4E44C846}"/>
              </a:ext>
            </a:extLst>
          </p:cNvPr>
          <p:cNvSpPr/>
          <p:nvPr/>
        </p:nvSpPr>
        <p:spPr>
          <a:xfrm>
            <a:off x="3709388" y="1258926"/>
            <a:ext cx="5009609" cy="52322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800" dirty="0" smtClean="0"/>
              <a:t>Estudio del consumo de energía</a:t>
            </a:r>
            <a:endParaRPr lang="es-ES" sz="2800" dirty="0"/>
          </a:p>
        </p:txBody>
      </p:sp>
      <p:pic>
        <p:nvPicPr>
          <p:cNvPr id="2" name="Imagen 1"/>
          <p:cNvPicPr>
            <a:picLocks noChangeAspect="1"/>
          </p:cNvPicPr>
          <p:nvPr/>
        </p:nvPicPr>
        <p:blipFill>
          <a:blip r:embed="rId2"/>
          <a:stretch>
            <a:fillRect/>
          </a:stretch>
        </p:blipFill>
        <p:spPr>
          <a:xfrm>
            <a:off x="2037948" y="1941142"/>
            <a:ext cx="8248633" cy="3870356"/>
          </a:xfrm>
          <a:prstGeom prst="rect">
            <a:avLst/>
          </a:prstGeom>
        </p:spPr>
      </p:pic>
      <p:sp>
        <p:nvSpPr>
          <p:cNvPr id="8" name="Título 1">
            <a:extLst>
              <a:ext uri="{FF2B5EF4-FFF2-40B4-BE49-F238E27FC236}">
                <a16:creationId xmlns:a16="http://schemas.microsoft.com/office/drawing/2014/main" xmlns="" id="{105FE110-87B5-4884-9976-A677529C1179}"/>
              </a:ext>
            </a:extLst>
          </p:cNvPr>
          <p:cNvSpPr txBox="1">
            <a:spLocks/>
          </p:cNvSpPr>
          <p:nvPr/>
        </p:nvSpPr>
        <p:spPr>
          <a:xfrm>
            <a:off x="109328" y="167509"/>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Consumo de energía del radar</a:t>
            </a:r>
            <a:endParaRPr lang="es-ES" b="1"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41497040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30760"/>
            <a:ext cx="12192000" cy="6858000"/>
          </a:xfrm>
          <a:prstGeom prst="rect">
            <a:avLst/>
          </a:prstGeom>
        </p:spPr>
      </p:pic>
      <p:sp>
        <p:nvSpPr>
          <p:cNvPr id="2" name="Título 1"/>
          <p:cNvSpPr>
            <a:spLocks noGrp="1"/>
          </p:cNvSpPr>
          <p:nvPr>
            <p:ph type="ctrTitle"/>
          </p:nvPr>
        </p:nvSpPr>
        <p:spPr>
          <a:xfrm>
            <a:off x="1987825" y="2694659"/>
            <a:ext cx="9075127" cy="989668"/>
          </a:xfrm>
        </p:spPr>
        <p:txBody>
          <a:bodyPr>
            <a:normAutofit fontScale="90000"/>
          </a:bodyPr>
          <a:lstStyle/>
          <a:p>
            <a:r>
              <a:rPr lang="es-ES" dirty="0" smtClean="0"/>
              <a:t>Diseño del sistema de alimentación basado en energía fotovoltaica</a:t>
            </a:r>
            <a:endParaRPr lang="es-ES" sz="3200"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19</a:t>
            </a:fld>
            <a:endParaRPr lang="es-ES" dirty="0">
              <a:latin typeface="+mn-lt"/>
            </a:endParaRPr>
          </a:p>
        </p:txBody>
      </p:sp>
      <p:sp>
        <p:nvSpPr>
          <p:cNvPr id="12" name="Rectángulo 11">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Tree>
    <p:extLst>
      <p:ext uri="{BB962C8B-B14F-4D97-AF65-F5344CB8AC3E}">
        <p14:creationId xmlns:p14="http://schemas.microsoft.com/office/powerpoint/2010/main" val="3653710085"/>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2</a:t>
            </a:fld>
            <a:endParaRPr lang="es-ES" dirty="0">
              <a:latin typeface="+mn-lt"/>
            </a:endParaRPr>
          </a:p>
        </p:txBody>
      </p:sp>
      <p:sp>
        <p:nvSpPr>
          <p:cNvPr id="12" name="Rectángulo 11">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4" name="Rectángulo 13">
            <a:extLst>
              <a:ext uri="{FF2B5EF4-FFF2-40B4-BE49-F238E27FC236}">
                <a16:creationId xmlns:a16="http://schemas.microsoft.com/office/drawing/2014/main" xmlns="" id="{5E4871D4-47D3-4A88-9E90-08397F67AE1F}"/>
              </a:ext>
            </a:extLst>
          </p:cNvPr>
          <p:cNvSpPr/>
          <p:nvPr/>
        </p:nvSpPr>
        <p:spPr>
          <a:xfrm>
            <a:off x="7964557" y="136525"/>
            <a:ext cx="4227443" cy="1519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3" name="Diagrama 12">
            <a:extLst>
              <a:ext uri="{FF2B5EF4-FFF2-40B4-BE49-F238E27FC236}">
                <a16:creationId xmlns:a16="http://schemas.microsoft.com/office/drawing/2014/main" xmlns="" id="{E8C3F032-E1FB-4C15-A8FF-5091DFB77D39}"/>
              </a:ext>
            </a:extLst>
          </p:cNvPr>
          <p:cNvGraphicFramePr/>
          <p:nvPr>
            <p:extLst>
              <p:ext uri="{D42A27DB-BD31-4B8C-83A1-F6EECF244321}">
                <p14:modId xmlns:p14="http://schemas.microsoft.com/office/powerpoint/2010/main" val="3970141684"/>
              </p:ext>
            </p:extLst>
          </p:nvPr>
        </p:nvGraphicFramePr>
        <p:xfrm>
          <a:off x="1840391" y="476572"/>
          <a:ext cx="8511216" cy="5399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CuadroTexto 14">
            <a:extLst>
              <a:ext uri="{FF2B5EF4-FFF2-40B4-BE49-F238E27FC236}">
                <a16:creationId xmlns:a16="http://schemas.microsoft.com/office/drawing/2014/main" xmlns="" id="{6595D9CD-9C7C-4FAD-A83C-24BA6A95B992}"/>
              </a:ext>
            </a:extLst>
          </p:cNvPr>
          <p:cNvSpPr txBox="1"/>
          <p:nvPr/>
        </p:nvSpPr>
        <p:spPr>
          <a:xfrm>
            <a:off x="1113183" y="136525"/>
            <a:ext cx="3657600" cy="369332"/>
          </a:xfrm>
          <a:prstGeom prst="rect">
            <a:avLst/>
          </a:prstGeom>
          <a:noFill/>
        </p:spPr>
        <p:txBody>
          <a:bodyPr wrap="square" rtlCol="0">
            <a:spAutoFit/>
          </a:bodyPr>
          <a:lstStyle/>
          <a:p>
            <a:r>
              <a:rPr lang="es-ES" b="1" dirty="0"/>
              <a:t>Temario:</a:t>
            </a:r>
          </a:p>
        </p:txBody>
      </p:sp>
    </p:spTree>
    <p:extLst>
      <p:ext uri="{BB962C8B-B14F-4D97-AF65-F5344CB8AC3E}">
        <p14:creationId xmlns:p14="http://schemas.microsoft.com/office/powerpoint/2010/main" val="964621303"/>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20</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255103" y="136525"/>
            <a:ext cx="6441911"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Radiación solar en Quito</a:t>
            </a:r>
            <a:endParaRPr lang="es-ES" b="1" dirty="0">
              <a:solidFill>
                <a:schemeClr val="bg1"/>
              </a:solidFill>
              <a:effectLst>
                <a:outerShdw blurRad="38100" dist="38100" dir="2700000" algn="tl">
                  <a:srgbClr val="000000">
                    <a:alpha val="43137"/>
                  </a:srgbClr>
                </a:outerShdw>
              </a:effectLst>
              <a:latin typeface="+mn-lt"/>
            </a:endParaRPr>
          </a:p>
        </p:txBody>
      </p:sp>
      <p:sp>
        <p:nvSpPr>
          <p:cNvPr id="7" name="Rectángulo 6">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9" name="Rectángulo 8">
            <a:extLst>
              <a:ext uri="{FF2B5EF4-FFF2-40B4-BE49-F238E27FC236}">
                <a16:creationId xmlns:a16="http://schemas.microsoft.com/office/drawing/2014/main" xmlns="" id="{C6787479-1741-4100-A420-7A4F4E44C846}"/>
              </a:ext>
            </a:extLst>
          </p:cNvPr>
          <p:cNvSpPr/>
          <p:nvPr/>
        </p:nvSpPr>
        <p:spPr>
          <a:xfrm>
            <a:off x="654812" y="3711289"/>
            <a:ext cx="5009609" cy="52322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800" dirty="0" smtClean="0"/>
              <a:t>Irradiación solar</a:t>
            </a:r>
            <a:endParaRPr lang="es-ES" sz="2800" dirty="0"/>
          </a:p>
        </p:txBody>
      </p:sp>
      <p:sp>
        <p:nvSpPr>
          <p:cNvPr id="10" name="Rectángulo 9">
            <a:extLst>
              <a:ext uri="{FF2B5EF4-FFF2-40B4-BE49-F238E27FC236}">
                <a16:creationId xmlns:a16="http://schemas.microsoft.com/office/drawing/2014/main" xmlns="" id="{C6787479-1741-4100-A420-7A4F4E44C846}"/>
              </a:ext>
            </a:extLst>
          </p:cNvPr>
          <p:cNvSpPr/>
          <p:nvPr/>
        </p:nvSpPr>
        <p:spPr>
          <a:xfrm>
            <a:off x="535819" y="1593510"/>
            <a:ext cx="5009609" cy="52322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800" dirty="0" smtClean="0"/>
              <a:t>Irradiancia solar</a:t>
            </a:r>
            <a:endParaRPr lang="es-ES" sz="2800" dirty="0"/>
          </a:p>
        </p:txBody>
      </p:sp>
      <p:pic>
        <p:nvPicPr>
          <p:cNvPr id="13" name="Imagen 12" descr="C:\Users\AlexMauricio\Documents\Tesis\Investigacion _Dr_Arcos\mapa_solar_ecuador.png"/>
          <p:cNvPicPr/>
          <p:nvPr/>
        </p:nvPicPr>
        <p:blipFill>
          <a:blip r:embed="rId3">
            <a:extLst>
              <a:ext uri="{28A0092B-C50C-407E-A947-70E740481C1C}">
                <a14:useLocalDpi xmlns:a14="http://schemas.microsoft.com/office/drawing/2010/main" val="0"/>
              </a:ext>
            </a:extLst>
          </a:blip>
          <a:srcRect/>
          <a:stretch>
            <a:fillRect/>
          </a:stretch>
        </p:blipFill>
        <p:spPr bwMode="auto">
          <a:xfrm>
            <a:off x="6697014" y="1348537"/>
            <a:ext cx="4767613" cy="3738344"/>
          </a:xfrm>
          <a:prstGeom prst="rect">
            <a:avLst/>
          </a:prstGeom>
          <a:noFill/>
          <a:ln>
            <a:noFill/>
          </a:ln>
        </p:spPr>
      </p:pic>
      <mc:AlternateContent xmlns:mc="http://schemas.openxmlformats.org/markup-compatibility/2006" xmlns:a14="http://schemas.microsoft.com/office/drawing/2010/main">
        <mc:Choice Requires="a14">
          <p:sp>
            <p:nvSpPr>
              <p:cNvPr id="3" name="Rectángulo 2"/>
              <p:cNvSpPr/>
              <p:nvPr/>
            </p:nvSpPr>
            <p:spPr>
              <a:xfrm>
                <a:off x="2217745" y="2465938"/>
                <a:ext cx="1883741" cy="89614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2800" i="1">
                          <a:latin typeface="Cambria Math" panose="02040503050406030204" pitchFamily="18" charset="0"/>
                        </a:rPr>
                        <m:t>𝐼𝑟𝑟</m:t>
                      </m:r>
                      <m:r>
                        <a:rPr lang="es-EC" sz="2800" i="0">
                          <a:latin typeface="Cambria Math" panose="02040503050406030204" pitchFamily="18" charset="0"/>
                        </a:rPr>
                        <m:t>=</m:t>
                      </m:r>
                      <m:f>
                        <m:fPr>
                          <m:ctrlPr>
                            <a:rPr lang="es-EC" sz="2800" i="1">
                              <a:latin typeface="Cambria Math" panose="02040503050406030204" pitchFamily="18" charset="0"/>
                            </a:rPr>
                          </m:ctrlPr>
                        </m:fPr>
                        <m:num>
                          <m:sSub>
                            <m:sSubPr>
                              <m:ctrlPr>
                                <a:rPr lang="es-EC" sz="2800" i="1">
                                  <a:latin typeface="Cambria Math" panose="02040503050406030204" pitchFamily="18" charset="0"/>
                                </a:rPr>
                              </m:ctrlPr>
                            </m:sSubPr>
                            <m:e>
                              <m:r>
                                <a:rPr lang="es-EC" sz="2800" i="1">
                                  <a:latin typeface="Cambria Math" panose="02040503050406030204" pitchFamily="18" charset="0"/>
                                </a:rPr>
                                <m:t>𝑃</m:t>
                              </m:r>
                            </m:e>
                            <m:sub>
                              <m:r>
                                <a:rPr lang="es-EC" sz="2800" i="1">
                                  <a:latin typeface="Cambria Math" panose="02040503050406030204" pitchFamily="18" charset="0"/>
                                </a:rPr>
                                <m:t>𝑖𝑛</m:t>
                              </m:r>
                            </m:sub>
                          </m:sSub>
                        </m:num>
                        <m:den>
                          <m:r>
                            <a:rPr lang="es-EC" sz="2800" i="1">
                              <a:latin typeface="Cambria Math" panose="02040503050406030204" pitchFamily="18" charset="0"/>
                            </a:rPr>
                            <m:t>𝐴</m:t>
                          </m:r>
                        </m:den>
                      </m:f>
                    </m:oMath>
                  </m:oMathPara>
                </a14:m>
                <a:endParaRPr lang="es-EC" dirty="0"/>
              </a:p>
            </p:txBody>
          </p:sp>
        </mc:Choice>
        <mc:Fallback xmlns="">
          <p:sp>
            <p:nvSpPr>
              <p:cNvPr id="3" name="Rectángulo 2"/>
              <p:cNvSpPr>
                <a:spLocks noRot="1" noChangeAspect="1" noMove="1" noResize="1" noEditPoints="1" noAdjustHandles="1" noChangeArrowheads="1" noChangeShapeType="1" noTextEdit="1"/>
              </p:cNvSpPr>
              <p:nvPr/>
            </p:nvSpPr>
            <p:spPr>
              <a:xfrm>
                <a:off x="2217745" y="2465938"/>
                <a:ext cx="1883741" cy="896143"/>
              </a:xfrm>
              <a:prstGeom prst="rect">
                <a:avLst/>
              </a:prstGeom>
              <a:blipFill rotWithShape="0">
                <a:blip r:embed="rId4"/>
                <a:stretch>
                  <a:fillRect/>
                </a:stretch>
              </a:blipFill>
            </p:spPr>
            <p:txBody>
              <a:bodyPr/>
              <a:lstStyle/>
              <a:p>
                <a:r>
                  <a:rPr lang="es-EC">
                    <a:noFill/>
                  </a:rPr>
                  <a:t> </a:t>
                </a:r>
              </a:p>
            </p:txBody>
          </p:sp>
        </mc:Fallback>
      </mc:AlternateContent>
      <p:graphicFrame>
        <p:nvGraphicFramePr>
          <p:cNvPr id="6" name="Objeto 5"/>
          <p:cNvGraphicFramePr>
            <a:graphicFrameLocks noChangeAspect="1"/>
          </p:cNvGraphicFramePr>
          <p:nvPr>
            <p:extLst>
              <p:ext uri="{D42A27DB-BD31-4B8C-83A1-F6EECF244321}">
                <p14:modId xmlns:p14="http://schemas.microsoft.com/office/powerpoint/2010/main" val="52480668"/>
              </p:ext>
            </p:extLst>
          </p:nvPr>
        </p:nvGraphicFramePr>
        <p:xfrm>
          <a:off x="4068763" y="4676775"/>
          <a:ext cx="1239837" cy="974725"/>
        </p:xfrm>
        <a:graphic>
          <a:graphicData uri="http://schemas.openxmlformats.org/presentationml/2006/ole">
            <mc:AlternateContent xmlns:mc="http://schemas.openxmlformats.org/markup-compatibility/2006">
              <mc:Choice xmlns:v="urn:schemas-microsoft-com:vml" Requires="v">
                <p:oleObj spid="_x0000_s34907" name="Equation" r:id="rId5" imgW="596880" imgH="469800" progId="Equation.DSMT4">
                  <p:embed/>
                </p:oleObj>
              </mc:Choice>
              <mc:Fallback>
                <p:oleObj name="Equation" r:id="rId5" imgW="596880" imgH="469800" progId="Equation.DSMT4">
                  <p:embed/>
                  <p:pic>
                    <p:nvPicPr>
                      <p:cNvPr id="0" name=""/>
                      <p:cNvPicPr/>
                      <p:nvPr/>
                    </p:nvPicPr>
                    <p:blipFill>
                      <a:blip r:embed="rId6"/>
                      <a:stretch>
                        <a:fillRect/>
                      </a:stretch>
                    </p:blipFill>
                    <p:spPr>
                      <a:xfrm>
                        <a:off x="4068763" y="4676775"/>
                        <a:ext cx="1239837" cy="974725"/>
                      </a:xfrm>
                      <a:prstGeom prst="rect">
                        <a:avLst/>
                      </a:prstGeom>
                    </p:spPr>
                  </p:pic>
                </p:oleObj>
              </mc:Fallback>
            </mc:AlternateContent>
          </a:graphicData>
        </a:graphic>
      </p:graphicFrame>
      <p:graphicFrame>
        <p:nvGraphicFramePr>
          <p:cNvPr id="14" name="Objeto 13"/>
          <p:cNvGraphicFramePr>
            <a:graphicFrameLocks noChangeAspect="1"/>
          </p:cNvGraphicFramePr>
          <p:nvPr>
            <p:extLst>
              <p:ext uri="{D42A27DB-BD31-4B8C-83A1-F6EECF244321}">
                <p14:modId xmlns:p14="http://schemas.microsoft.com/office/powerpoint/2010/main" val="3005569493"/>
              </p:ext>
            </p:extLst>
          </p:nvPr>
        </p:nvGraphicFramePr>
        <p:xfrm>
          <a:off x="1786200" y="4879076"/>
          <a:ext cx="1969599" cy="422057"/>
        </p:xfrm>
        <a:graphic>
          <a:graphicData uri="http://schemas.openxmlformats.org/presentationml/2006/ole">
            <mc:AlternateContent xmlns:mc="http://schemas.openxmlformats.org/markup-compatibility/2006">
              <mc:Choice xmlns:v="urn:schemas-microsoft-com:vml" Requires="v">
                <p:oleObj spid="_x0000_s34908" name="Equation" r:id="rId7" imgW="1066680" imgH="228600" progId="Equation.DSMT4">
                  <p:embed/>
                </p:oleObj>
              </mc:Choice>
              <mc:Fallback>
                <p:oleObj name="Equation" r:id="rId7" imgW="1066680" imgH="228600" progId="Equation.DSMT4">
                  <p:embed/>
                  <p:pic>
                    <p:nvPicPr>
                      <p:cNvPr id="0" name=""/>
                      <p:cNvPicPr/>
                      <p:nvPr/>
                    </p:nvPicPr>
                    <p:blipFill>
                      <a:blip r:embed="rId8"/>
                      <a:stretch>
                        <a:fillRect/>
                      </a:stretch>
                    </p:blipFill>
                    <p:spPr>
                      <a:xfrm>
                        <a:off x="1786200" y="4879076"/>
                        <a:ext cx="1969599" cy="422057"/>
                      </a:xfrm>
                      <a:prstGeom prst="rect">
                        <a:avLst/>
                      </a:prstGeom>
                    </p:spPr>
                  </p:pic>
                </p:oleObj>
              </mc:Fallback>
            </mc:AlternateContent>
          </a:graphicData>
        </a:graphic>
      </p:graphicFrame>
      <p:graphicFrame>
        <p:nvGraphicFramePr>
          <p:cNvPr id="17" name="Objeto 16"/>
          <p:cNvGraphicFramePr>
            <a:graphicFrameLocks noChangeAspect="1"/>
          </p:cNvGraphicFramePr>
          <p:nvPr>
            <p:extLst>
              <p:ext uri="{D42A27DB-BD31-4B8C-83A1-F6EECF244321}">
                <p14:modId xmlns:p14="http://schemas.microsoft.com/office/powerpoint/2010/main" val="2990039759"/>
              </p:ext>
            </p:extLst>
          </p:nvPr>
        </p:nvGraphicFramePr>
        <p:xfrm>
          <a:off x="4101486" y="2598515"/>
          <a:ext cx="1012825" cy="723900"/>
        </p:xfrm>
        <a:graphic>
          <a:graphicData uri="http://schemas.openxmlformats.org/presentationml/2006/ole">
            <mc:AlternateContent xmlns:mc="http://schemas.openxmlformats.org/markup-compatibility/2006">
              <mc:Choice xmlns:v="urn:schemas-microsoft-com:vml" Requires="v">
                <p:oleObj spid="_x0000_s34909" name="Equation" r:id="rId9" imgW="533160" imgH="380880" progId="Equation.DSMT4">
                  <p:embed/>
                </p:oleObj>
              </mc:Choice>
              <mc:Fallback>
                <p:oleObj name="Equation" r:id="rId9" imgW="533160" imgH="380880" progId="Equation.DSMT4">
                  <p:embed/>
                  <p:pic>
                    <p:nvPicPr>
                      <p:cNvPr id="0" name=""/>
                      <p:cNvPicPr/>
                      <p:nvPr/>
                    </p:nvPicPr>
                    <p:blipFill>
                      <a:blip r:embed="rId10"/>
                      <a:stretch>
                        <a:fillRect/>
                      </a:stretch>
                    </p:blipFill>
                    <p:spPr>
                      <a:xfrm>
                        <a:off x="4101486" y="2598515"/>
                        <a:ext cx="1012825" cy="723900"/>
                      </a:xfrm>
                      <a:prstGeom prst="rect">
                        <a:avLst/>
                      </a:prstGeom>
                    </p:spPr>
                  </p:pic>
                </p:oleObj>
              </mc:Fallback>
            </mc:AlternateContent>
          </a:graphicData>
        </a:graphic>
      </p:graphicFrame>
      <p:graphicFrame>
        <p:nvGraphicFramePr>
          <p:cNvPr id="18" name="Objeto 17"/>
          <p:cNvGraphicFramePr>
            <a:graphicFrameLocks noChangeAspect="1"/>
          </p:cNvGraphicFramePr>
          <p:nvPr>
            <p:extLst>
              <p:ext uri="{D42A27DB-BD31-4B8C-83A1-F6EECF244321}">
                <p14:modId xmlns:p14="http://schemas.microsoft.com/office/powerpoint/2010/main" val="1509240308"/>
              </p:ext>
            </p:extLst>
          </p:nvPr>
        </p:nvGraphicFramePr>
        <p:xfrm>
          <a:off x="7766050" y="5373688"/>
          <a:ext cx="1163638" cy="369887"/>
        </p:xfrm>
        <a:graphic>
          <a:graphicData uri="http://schemas.openxmlformats.org/presentationml/2006/ole">
            <mc:AlternateContent xmlns:mc="http://schemas.openxmlformats.org/markup-compatibility/2006">
              <mc:Choice xmlns:v="urn:schemas-microsoft-com:vml" Requires="v">
                <p:oleObj spid="_x0000_s34910" name="Equation" r:id="rId11" imgW="558720" imgH="177480" progId="Equation.DSMT4">
                  <p:embed/>
                </p:oleObj>
              </mc:Choice>
              <mc:Fallback>
                <p:oleObj name="Equation" r:id="rId11" imgW="558720" imgH="177480" progId="Equation.DSMT4">
                  <p:embed/>
                  <p:pic>
                    <p:nvPicPr>
                      <p:cNvPr id="0" name=""/>
                      <p:cNvPicPr/>
                      <p:nvPr/>
                    </p:nvPicPr>
                    <p:blipFill>
                      <a:blip r:embed="rId12"/>
                      <a:stretch>
                        <a:fillRect/>
                      </a:stretch>
                    </p:blipFill>
                    <p:spPr>
                      <a:xfrm>
                        <a:off x="7766050" y="5373688"/>
                        <a:ext cx="1163638" cy="369887"/>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9" name="Rectángulo 18"/>
              <p:cNvSpPr/>
              <p:nvPr/>
            </p:nvSpPr>
            <p:spPr>
              <a:xfrm>
                <a:off x="8929688" y="5344184"/>
                <a:ext cx="1762213"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type m:val="lin"/>
                          <m:ctrlPr>
                            <a:rPr lang="es-EC" sz="2400" i="1">
                              <a:latin typeface="Cambria Math" panose="02040503050406030204" pitchFamily="18" charset="0"/>
                            </a:rPr>
                          </m:ctrlPr>
                        </m:fPr>
                        <m:num>
                          <m:r>
                            <a:rPr lang="es-EC" sz="2400" i="1">
                              <a:latin typeface="Cambria Math" panose="02040503050406030204" pitchFamily="18" charset="0"/>
                            </a:rPr>
                            <m:t>𝑘𝑊</m:t>
                          </m:r>
                        </m:num>
                        <m:den>
                          <m:f>
                            <m:fPr>
                              <m:type m:val="lin"/>
                              <m:ctrlPr>
                                <a:rPr lang="es-EC" sz="2400" i="1">
                                  <a:latin typeface="Cambria Math" panose="02040503050406030204" pitchFamily="18" charset="0"/>
                                </a:rPr>
                              </m:ctrlPr>
                            </m:fPr>
                            <m:num>
                              <m:sSup>
                                <m:sSupPr>
                                  <m:ctrlPr>
                                    <a:rPr lang="es-EC" sz="2400" i="1">
                                      <a:latin typeface="Cambria Math" panose="02040503050406030204" pitchFamily="18" charset="0"/>
                                    </a:rPr>
                                  </m:ctrlPr>
                                </m:sSupPr>
                                <m:e>
                                  <m:r>
                                    <a:rPr lang="es-EC" sz="2400" i="1">
                                      <a:latin typeface="Cambria Math" panose="02040503050406030204" pitchFamily="18" charset="0"/>
                                    </a:rPr>
                                    <m:t>𝑚</m:t>
                                  </m:r>
                                </m:e>
                                <m:sup>
                                  <m:r>
                                    <a:rPr lang="es-EC" sz="2400" i="0">
                                      <a:latin typeface="Cambria Math" panose="02040503050406030204" pitchFamily="18" charset="0"/>
                                    </a:rPr>
                                    <m:t>2</m:t>
                                  </m:r>
                                </m:sup>
                              </m:sSup>
                            </m:num>
                            <m:den>
                              <m:r>
                                <a:rPr lang="es-EC" sz="2400" i="1">
                                  <a:latin typeface="Cambria Math" panose="02040503050406030204" pitchFamily="18" charset="0"/>
                                </a:rPr>
                                <m:t>h</m:t>
                              </m:r>
                            </m:den>
                          </m:f>
                        </m:den>
                      </m:f>
                    </m:oMath>
                  </m:oMathPara>
                </a14:m>
                <a:endParaRPr lang="es-EC" dirty="0"/>
              </a:p>
            </p:txBody>
          </p:sp>
        </mc:Choice>
        <mc:Fallback xmlns="">
          <p:sp>
            <p:nvSpPr>
              <p:cNvPr id="19" name="Rectángulo 18"/>
              <p:cNvSpPr>
                <a:spLocks noRot="1" noChangeAspect="1" noMove="1" noResize="1" noEditPoints="1" noAdjustHandles="1" noChangeArrowheads="1" noChangeShapeType="1" noTextEdit="1"/>
              </p:cNvSpPr>
              <p:nvPr/>
            </p:nvSpPr>
            <p:spPr>
              <a:xfrm>
                <a:off x="8929688" y="5344184"/>
                <a:ext cx="1762213" cy="461665"/>
              </a:xfrm>
              <a:prstGeom prst="rect">
                <a:avLst/>
              </a:prstGeom>
              <a:blipFill rotWithShape="0">
                <a:blip r:embed="rId13"/>
                <a:stretch>
                  <a:fillRect t="-126667" r="-34256" b="-194667"/>
                </a:stretch>
              </a:blipFill>
            </p:spPr>
            <p:txBody>
              <a:bodyPr/>
              <a:lstStyle/>
              <a:p>
                <a:r>
                  <a:rPr lang="es-EC">
                    <a:noFill/>
                  </a:rPr>
                  <a:t> </a:t>
                </a:r>
              </a:p>
            </p:txBody>
          </p:sp>
        </mc:Fallback>
      </mc:AlternateContent>
    </p:spTree>
    <p:extLst>
      <p:ext uri="{BB962C8B-B14F-4D97-AF65-F5344CB8AC3E}">
        <p14:creationId xmlns:p14="http://schemas.microsoft.com/office/powerpoint/2010/main" val="1067100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21</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255103" y="136525"/>
            <a:ext cx="6441911"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Generador fotovoltaico</a:t>
            </a:r>
            <a:endParaRPr lang="es-ES" b="1" dirty="0">
              <a:solidFill>
                <a:schemeClr val="bg1"/>
              </a:solidFill>
              <a:effectLst>
                <a:outerShdw blurRad="38100" dist="38100" dir="2700000" algn="tl">
                  <a:srgbClr val="000000">
                    <a:alpha val="43137"/>
                  </a:srgbClr>
                </a:outerShdw>
              </a:effectLst>
              <a:latin typeface="+mn-lt"/>
            </a:endParaRPr>
          </a:p>
        </p:txBody>
      </p:sp>
      <p:sp>
        <p:nvSpPr>
          <p:cNvPr id="7" name="Rectángulo 6">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pic>
        <p:nvPicPr>
          <p:cNvPr id="15" name="Imagen 14" descr="Imagen relacionada"/>
          <p:cNvPicPr/>
          <p:nvPr/>
        </p:nvPicPr>
        <p:blipFill rotWithShape="1">
          <a:blip r:embed="rId3">
            <a:extLst>
              <a:ext uri="{28A0092B-C50C-407E-A947-70E740481C1C}">
                <a14:useLocalDpi xmlns:a14="http://schemas.microsoft.com/office/drawing/2010/main" val="0"/>
              </a:ext>
            </a:extLst>
          </a:blip>
          <a:srcRect t="2537" b="3249"/>
          <a:stretch/>
        </p:blipFill>
        <p:spPr bwMode="auto">
          <a:xfrm>
            <a:off x="714371" y="2266560"/>
            <a:ext cx="4398542" cy="2949384"/>
          </a:xfrm>
          <a:prstGeom prst="rect">
            <a:avLst/>
          </a:prstGeom>
          <a:noFill/>
          <a:ln>
            <a:noFill/>
          </a:ln>
          <a:extLst>
            <a:ext uri="{53640926-AAD7-44D8-BBD7-CCE9431645EC}">
              <a14:shadowObscured xmlns:a14="http://schemas.microsoft.com/office/drawing/2010/main"/>
            </a:ext>
          </a:extLst>
        </p:spPr>
      </p:pic>
      <p:sp>
        <p:nvSpPr>
          <p:cNvPr id="16" name="Rectángulo 15">
            <a:extLst>
              <a:ext uri="{FF2B5EF4-FFF2-40B4-BE49-F238E27FC236}">
                <a16:creationId xmlns:a16="http://schemas.microsoft.com/office/drawing/2014/main" xmlns="" id="{C6787479-1741-4100-A420-7A4F4E44C846}"/>
              </a:ext>
            </a:extLst>
          </p:cNvPr>
          <p:cNvSpPr/>
          <p:nvPr/>
        </p:nvSpPr>
        <p:spPr>
          <a:xfrm>
            <a:off x="6344191" y="1312445"/>
            <a:ext cx="5009609" cy="52322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800" dirty="0" smtClean="0"/>
              <a:t>Especificaciones eléctricas</a:t>
            </a:r>
            <a:endParaRPr lang="es-ES" sz="2800" dirty="0"/>
          </a:p>
        </p:txBody>
      </p:sp>
      <p:sp>
        <p:nvSpPr>
          <p:cNvPr id="20" name="Rectángulo 19">
            <a:extLst>
              <a:ext uri="{FF2B5EF4-FFF2-40B4-BE49-F238E27FC236}">
                <a16:creationId xmlns:a16="http://schemas.microsoft.com/office/drawing/2014/main" xmlns="" id="{C6787479-1741-4100-A420-7A4F4E44C846}"/>
              </a:ext>
            </a:extLst>
          </p:cNvPr>
          <p:cNvSpPr/>
          <p:nvPr/>
        </p:nvSpPr>
        <p:spPr>
          <a:xfrm>
            <a:off x="6344191" y="3680940"/>
            <a:ext cx="4847550" cy="52322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800" dirty="0" smtClean="0"/>
              <a:t>Modelo matemático</a:t>
            </a:r>
            <a:endParaRPr lang="es-ES" sz="2800" dirty="0"/>
          </a:p>
        </p:txBody>
      </p:sp>
      <p:graphicFrame>
        <p:nvGraphicFramePr>
          <p:cNvPr id="8" name="Tabla 7"/>
          <p:cNvGraphicFramePr>
            <a:graphicFrameLocks noGrp="1"/>
          </p:cNvGraphicFramePr>
          <p:nvPr>
            <p:extLst>
              <p:ext uri="{D42A27DB-BD31-4B8C-83A1-F6EECF244321}">
                <p14:modId xmlns:p14="http://schemas.microsoft.com/office/powerpoint/2010/main" val="2602354420"/>
              </p:ext>
            </p:extLst>
          </p:nvPr>
        </p:nvGraphicFramePr>
        <p:xfrm>
          <a:off x="6004891" y="2032270"/>
          <a:ext cx="5211418" cy="1473200"/>
        </p:xfrm>
        <a:graphic>
          <a:graphicData uri="http://schemas.openxmlformats.org/drawingml/2006/table">
            <a:tbl>
              <a:tblPr firstRow="1" bandRow="1">
                <a:tableStyleId>{5C22544A-7EE6-4342-B048-85BDC9FD1C3A}</a:tableStyleId>
              </a:tblPr>
              <a:tblGrid>
                <a:gridCol w="2605709"/>
                <a:gridCol w="2605709"/>
              </a:tblGrid>
              <a:tr h="0">
                <a:tc>
                  <a:txBody>
                    <a:bodyPr/>
                    <a:lstStyle/>
                    <a:p>
                      <a:r>
                        <a:rPr lang="es-EC" dirty="0" smtClean="0"/>
                        <a:t>Parámetro</a:t>
                      </a:r>
                      <a:endParaRPr lang="es-EC" dirty="0"/>
                    </a:p>
                  </a:txBody>
                  <a:tcPr/>
                </a:tc>
                <a:tc>
                  <a:txBody>
                    <a:bodyPr/>
                    <a:lstStyle/>
                    <a:p>
                      <a:r>
                        <a:rPr lang="es-EC" dirty="0" smtClean="0"/>
                        <a:t>Valor</a:t>
                      </a:r>
                      <a:endParaRPr lang="es-EC" dirty="0"/>
                    </a:p>
                  </a:txBody>
                  <a:tcPr/>
                </a:tc>
              </a:tr>
              <a:tr h="359603">
                <a:tc>
                  <a:txBody>
                    <a:bodyPr/>
                    <a:lstStyle/>
                    <a:p>
                      <a:r>
                        <a:rPr lang="es-EC" dirty="0" smtClean="0"/>
                        <a:t>Potencia máxima </a:t>
                      </a:r>
                      <a:endParaRPr lang="es-EC" dirty="0"/>
                    </a:p>
                  </a:txBody>
                  <a:tcPr/>
                </a:tc>
                <a:tc>
                  <a:txBody>
                    <a:bodyPr/>
                    <a:lstStyle/>
                    <a:p>
                      <a:r>
                        <a:rPr lang="es-EC" dirty="0" smtClean="0"/>
                        <a:t>150</a:t>
                      </a:r>
                      <a:r>
                        <a:rPr lang="es-EC" baseline="0" dirty="0" smtClean="0"/>
                        <a:t> (W)</a:t>
                      </a:r>
                      <a:endParaRPr lang="es-EC" dirty="0"/>
                    </a:p>
                  </a:txBody>
                  <a:tcPr/>
                </a:tc>
              </a:tr>
              <a:tr h="370840">
                <a:tc>
                  <a:txBody>
                    <a:bodyPr/>
                    <a:lstStyle/>
                    <a:p>
                      <a:r>
                        <a:rPr lang="es-EC" dirty="0" smtClean="0"/>
                        <a:t>Voltaje máximo (Vmp)</a:t>
                      </a:r>
                      <a:endParaRPr lang="es-EC" dirty="0"/>
                    </a:p>
                  </a:txBody>
                  <a:tcPr/>
                </a:tc>
                <a:tc>
                  <a:txBody>
                    <a:bodyPr/>
                    <a:lstStyle/>
                    <a:p>
                      <a:r>
                        <a:rPr lang="es-EC" dirty="0" smtClean="0"/>
                        <a:t>18.1 (V)</a:t>
                      </a:r>
                      <a:endParaRPr lang="es-EC" dirty="0"/>
                    </a:p>
                  </a:txBody>
                  <a:tcPr/>
                </a:tc>
              </a:tr>
              <a:tr h="370840">
                <a:tc>
                  <a:txBody>
                    <a:bodyPr/>
                    <a:lstStyle/>
                    <a:p>
                      <a:r>
                        <a:rPr lang="es-EC" dirty="0" smtClean="0"/>
                        <a:t>Corriente</a:t>
                      </a:r>
                      <a:r>
                        <a:rPr lang="es-EC" baseline="0" dirty="0" smtClean="0"/>
                        <a:t> máxima (Imp)</a:t>
                      </a:r>
                      <a:endParaRPr lang="es-EC" dirty="0"/>
                    </a:p>
                  </a:txBody>
                  <a:tcPr/>
                </a:tc>
                <a:tc>
                  <a:txBody>
                    <a:bodyPr/>
                    <a:lstStyle/>
                    <a:p>
                      <a:r>
                        <a:rPr lang="es-EC" dirty="0" smtClean="0"/>
                        <a:t>8.33</a:t>
                      </a:r>
                      <a:r>
                        <a:rPr lang="es-EC" baseline="0" dirty="0" smtClean="0"/>
                        <a:t> (A)</a:t>
                      </a:r>
                      <a:endParaRPr lang="es-EC" dirty="0"/>
                    </a:p>
                  </a:txBody>
                  <a:tcPr/>
                </a:tc>
              </a:tr>
            </a:tbl>
          </a:graphicData>
        </a:graphic>
      </p:graphicFrame>
      <p:graphicFrame>
        <p:nvGraphicFramePr>
          <p:cNvPr id="11" name="Objeto 10"/>
          <p:cNvGraphicFramePr>
            <a:graphicFrameLocks noChangeAspect="1"/>
          </p:cNvGraphicFramePr>
          <p:nvPr>
            <p:extLst>
              <p:ext uri="{D42A27DB-BD31-4B8C-83A1-F6EECF244321}">
                <p14:modId xmlns:p14="http://schemas.microsoft.com/office/powerpoint/2010/main" val="305823255"/>
              </p:ext>
            </p:extLst>
          </p:nvPr>
        </p:nvGraphicFramePr>
        <p:xfrm>
          <a:off x="6115862" y="4559001"/>
          <a:ext cx="5529898" cy="1172098"/>
        </p:xfrm>
        <a:graphic>
          <a:graphicData uri="http://schemas.openxmlformats.org/presentationml/2006/ole">
            <mc:AlternateContent xmlns:mc="http://schemas.openxmlformats.org/markup-compatibility/2006">
              <mc:Choice xmlns:v="urn:schemas-microsoft-com:vml" Requires="v">
                <p:oleObj spid="_x0000_s35865" name="Equation" r:id="rId4" imgW="2336760" imgH="495000" progId="Equation.DSMT4">
                  <p:embed/>
                </p:oleObj>
              </mc:Choice>
              <mc:Fallback>
                <p:oleObj name="Equation" r:id="rId4" imgW="2336760" imgH="495000" progId="Equation.DSMT4">
                  <p:embed/>
                  <p:pic>
                    <p:nvPicPr>
                      <p:cNvPr id="0" name=""/>
                      <p:cNvPicPr/>
                      <p:nvPr/>
                    </p:nvPicPr>
                    <p:blipFill>
                      <a:blip r:embed="rId5"/>
                      <a:stretch>
                        <a:fillRect/>
                      </a:stretch>
                    </p:blipFill>
                    <p:spPr>
                      <a:xfrm>
                        <a:off x="6115862" y="4559001"/>
                        <a:ext cx="5529898" cy="1172098"/>
                      </a:xfrm>
                      <a:prstGeom prst="rect">
                        <a:avLst/>
                      </a:prstGeom>
                    </p:spPr>
                  </p:pic>
                </p:oleObj>
              </mc:Fallback>
            </mc:AlternateContent>
          </a:graphicData>
        </a:graphic>
      </p:graphicFrame>
    </p:spTree>
    <p:extLst>
      <p:ext uri="{BB962C8B-B14F-4D97-AF65-F5344CB8AC3E}">
        <p14:creationId xmlns:p14="http://schemas.microsoft.com/office/powerpoint/2010/main" val="38327036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22</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255103" y="136525"/>
            <a:ext cx="6441911"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Generador fotovoltaico</a:t>
            </a:r>
            <a:endParaRPr lang="es-ES" b="1" dirty="0">
              <a:solidFill>
                <a:schemeClr val="bg1"/>
              </a:solidFill>
              <a:effectLst>
                <a:outerShdw blurRad="38100" dist="38100" dir="2700000" algn="tl">
                  <a:srgbClr val="000000">
                    <a:alpha val="43137"/>
                  </a:srgbClr>
                </a:outerShdw>
              </a:effectLst>
              <a:latin typeface="+mn-lt"/>
            </a:endParaRPr>
          </a:p>
        </p:txBody>
      </p:sp>
      <p:sp>
        <p:nvSpPr>
          <p:cNvPr id="7" name="Rectángulo 6">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6" name="Rectángulo 15">
            <a:extLst>
              <a:ext uri="{FF2B5EF4-FFF2-40B4-BE49-F238E27FC236}">
                <a16:creationId xmlns:a16="http://schemas.microsoft.com/office/drawing/2014/main" xmlns="" id="{C6787479-1741-4100-A420-7A4F4E44C846}"/>
              </a:ext>
            </a:extLst>
          </p:cNvPr>
          <p:cNvSpPr/>
          <p:nvPr/>
        </p:nvSpPr>
        <p:spPr>
          <a:xfrm>
            <a:off x="638850" y="1248049"/>
            <a:ext cx="5009609" cy="52322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800" dirty="0" smtClean="0"/>
              <a:t>Gráfica P-V</a:t>
            </a:r>
            <a:endParaRPr lang="es-ES" sz="2800" dirty="0"/>
          </a:p>
        </p:txBody>
      </p:sp>
      <p:sp>
        <p:nvSpPr>
          <p:cNvPr id="20" name="Rectángulo 19">
            <a:extLst>
              <a:ext uri="{FF2B5EF4-FFF2-40B4-BE49-F238E27FC236}">
                <a16:creationId xmlns:a16="http://schemas.microsoft.com/office/drawing/2014/main" xmlns="" id="{C6787479-1741-4100-A420-7A4F4E44C846}"/>
              </a:ext>
            </a:extLst>
          </p:cNvPr>
          <p:cNvSpPr/>
          <p:nvPr/>
        </p:nvSpPr>
        <p:spPr>
          <a:xfrm>
            <a:off x="6709893" y="1235170"/>
            <a:ext cx="4847550" cy="52322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800" dirty="0" smtClean="0"/>
              <a:t>Gráfica V-I</a:t>
            </a:r>
            <a:endParaRPr lang="es-ES" sz="2800" dirty="0"/>
          </a:p>
        </p:txBody>
      </p:sp>
      <p:pic>
        <p:nvPicPr>
          <p:cNvPr id="10" name="Imagen 9" descr="C:\Users\AlexMauricio\Documents\Matlab\PV_panel\Battery\Imagenes_estimacion_bateria_100Ah\Diagrama PV.png"/>
          <p:cNvPicPr/>
          <p:nvPr/>
        </p:nvPicPr>
        <p:blipFill rotWithShape="1">
          <a:blip r:embed="rId2">
            <a:extLst>
              <a:ext uri="{28A0092B-C50C-407E-A947-70E740481C1C}">
                <a14:useLocalDpi xmlns:a14="http://schemas.microsoft.com/office/drawing/2010/main" val="0"/>
              </a:ext>
            </a:extLst>
          </a:blip>
          <a:srcRect l="4301" t="5973" r="7499"/>
          <a:stretch/>
        </p:blipFill>
        <p:spPr bwMode="auto">
          <a:xfrm>
            <a:off x="473570" y="1919388"/>
            <a:ext cx="5118007" cy="4219595"/>
          </a:xfrm>
          <a:prstGeom prst="rect">
            <a:avLst/>
          </a:prstGeom>
          <a:noFill/>
          <a:ln>
            <a:noFill/>
          </a:ln>
          <a:extLst>
            <a:ext uri="{53640926-AAD7-44D8-BBD7-CCE9431645EC}">
              <a14:shadowObscured xmlns:a14="http://schemas.microsoft.com/office/drawing/2010/main"/>
            </a:ext>
          </a:extLst>
        </p:spPr>
      </p:pic>
      <p:pic>
        <p:nvPicPr>
          <p:cNvPr id="12" name="Imagen 11" descr="C:\Users\AlexMauricio\Documents\Matlab\PV_panel\Battery\Imagenes_estimacion_bateria_100Ah\Diagrama IV.png"/>
          <p:cNvPicPr/>
          <p:nvPr/>
        </p:nvPicPr>
        <p:blipFill rotWithShape="1">
          <a:blip r:embed="rId3">
            <a:extLst>
              <a:ext uri="{28A0092B-C50C-407E-A947-70E740481C1C}">
                <a14:useLocalDpi xmlns:a14="http://schemas.microsoft.com/office/drawing/2010/main" val="0"/>
              </a:ext>
            </a:extLst>
          </a:blip>
          <a:srcRect l="5068" t="6364" r="7599"/>
          <a:stretch/>
        </p:blipFill>
        <p:spPr bwMode="auto">
          <a:xfrm>
            <a:off x="6450972" y="1971695"/>
            <a:ext cx="5255924" cy="42616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12253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23</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255103" y="136525"/>
            <a:ext cx="7437468"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solidFill>
                  <a:schemeClr val="bg1"/>
                </a:solidFill>
                <a:effectLst>
                  <a:outerShdw blurRad="38100" dist="38100" dir="2700000" algn="tl">
                    <a:srgbClr val="000000">
                      <a:alpha val="43137"/>
                    </a:srgbClr>
                  </a:outerShdw>
                </a:effectLst>
                <a:latin typeface="+mn-lt"/>
              </a:rPr>
              <a:t>Diseño del convertidor DC-DC tipo reductor</a:t>
            </a:r>
            <a:endParaRPr lang="es-ES" b="1" dirty="0">
              <a:solidFill>
                <a:schemeClr val="bg1"/>
              </a:solidFill>
              <a:effectLst>
                <a:outerShdw blurRad="38100" dist="38100" dir="2700000" algn="tl">
                  <a:srgbClr val="000000">
                    <a:alpha val="43137"/>
                  </a:srgbClr>
                </a:outerShdw>
              </a:effectLst>
              <a:latin typeface="+mn-lt"/>
            </a:endParaRPr>
          </a:p>
        </p:txBody>
      </p:sp>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ext uri="{D42A27DB-BD31-4B8C-83A1-F6EECF244321}">
                    <p14:modId xmlns:p14="http://schemas.microsoft.com/office/powerpoint/2010/main" val="4168096801"/>
                  </p:ext>
                </p:extLst>
              </p:nvPr>
            </p:nvGraphicFramePr>
            <p:xfrm>
              <a:off x="255103" y="1723285"/>
              <a:ext cx="5394330" cy="3863387"/>
            </p:xfrm>
            <a:graphic>
              <a:graphicData uri="http://schemas.openxmlformats.org/drawingml/2006/table">
                <a:tbl>
                  <a:tblPr firstRow="1" firstCol="1" bandRow="1">
                    <a:tableStyleId>{5C22544A-7EE6-4342-B048-85BDC9FD1C3A}</a:tableStyleId>
                  </a:tblPr>
                  <a:tblGrid>
                    <a:gridCol w="4260989">
                      <a:extLst>
                        <a:ext uri="{9D8B030D-6E8A-4147-A177-3AD203B41FA5}">
                          <a16:colId xmlns:a16="http://schemas.microsoft.com/office/drawing/2014/main" xmlns="" val="20000"/>
                        </a:ext>
                      </a:extLst>
                    </a:gridCol>
                    <a:gridCol w="1133341">
                      <a:extLst>
                        <a:ext uri="{9D8B030D-6E8A-4147-A177-3AD203B41FA5}">
                          <a16:colId xmlns:a16="http://schemas.microsoft.com/office/drawing/2014/main" xmlns="" val="20001"/>
                        </a:ext>
                      </a:extLst>
                    </a:gridCol>
                  </a:tblGrid>
                  <a:tr h="387727">
                    <a:tc>
                      <a:txBody>
                        <a:bodyPr/>
                        <a:lstStyle/>
                        <a:p>
                          <a:pPr algn="just">
                            <a:lnSpc>
                              <a:spcPct val="150000"/>
                            </a:lnSpc>
                            <a:spcAft>
                              <a:spcPts val="0"/>
                            </a:spcAft>
                          </a:pPr>
                          <a:r>
                            <a:rPr lang="es-EC" sz="2000" dirty="0">
                              <a:effectLst/>
                            </a:rPr>
                            <a:t>Parámetros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2000" dirty="0">
                              <a:effectLst/>
                            </a:rPr>
                            <a:t>Valor</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691504">
                    <a:tc>
                      <a:txBody>
                        <a:bodyPr/>
                        <a:lstStyle/>
                        <a:p>
                          <a:pPr algn="just">
                            <a:lnSpc>
                              <a:spcPct val="200000"/>
                            </a:lnSpc>
                            <a:spcAft>
                              <a:spcPts val="0"/>
                            </a:spcAft>
                          </a:pPr>
                          <a:r>
                            <a:rPr lang="es-EC" sz="2000" dirty="0">
                              <a:effectLst/>
                            </a:rPr>
                            <a:t>Voltaje de entrada (</a:t>
                          </a:r>
                          <a14:m>
                            <m:oMath xmlns:m="http://schemas.openxmlformats.org/officeDocument/2006/math">
                              <m:sSub>
                                <m:sSubPr>
                                  <m:ctrlPr>
                                    <a:rPr lang="es-EC" sz="2000" i="1">
                                      <a:effectLst/>
                                      <a:latin typeface="Cambria Math" panose="02040503050406030204" pitchFamily="18" charset="0"/>
                                    </a:rPr>
                                  </m:ctrlPr>
                                </m:sSubPr>
                                <m:e>
                                  <m:r>
                                    <a:rPr lang="es-EC" sz="2000">
                                      <a:effectLst/>
                                      <a:latin typeface="Cambria Math" panose="02040503050406030204" pitchFamily="18" charset="0"/>
                                    </a:rPr>
                                    <m:t>𝑽</m:t>
                                  </m:r>
                                </m:e>
                                <m:sub>
                                  <m:r>
                                    <a:rPr lang="es-EC" sz="2000">
                                      <a:effectLst/>
                                      <a:latin typeface="Cambria Math" panose="02040503050406030204" pitchFamily="18" charset="0"/>
                                    </a:rPr>
                                    <m:t>𝒊𝒏</m:t>
                                  </m:r>
                                </m:sub>
                              </m:sSub>
                            </m:oMath>
                          </a14:m>
                          <a:r>
                            <a:rPr lang="es-EC" sz="2000" dirty="0">
                              <a:effectLst/>
                            </a:rPr>
                            <a:t>)</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2000" dirty="0" smtClean="0">
                              <a:effectLst/>
                            </a:rPr>
                            <a:t>18.1 </a:t>
                          </a:r>
                          <a:r>
                            <a:rPr lang="es-EC" sz="2000" dirty="0">
                              <a:effectLst/>
                            </a:rPr>
                            <a:t>(V)</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682580">
                    <a:tc>
                      <a:txBody>
                        <a:bodyPr/>
                        <a:lstStyle/>
                        <a:p>
                          <a:pPr algn="just">
                            <a:lnSpc>
                              <a:spcPct val="200000"/>
                            </a:lnSpc>
                            <a:spcAft>
                              <a:spcPts val="0"/>
                            </a:spcAft>
                          </a:pPr>
                          <a:r>
                            <a:rPr lang="es-EC" sz="2000">
                              <a:effectLst/>
                            </a:rPr>
                            <a:t>Voltaje de salida (</a:t>
                          </a:r>
                          <a14:m>
                            <m:oMath xmlns:m="http://schemas.openxmlformats.org/officeDocument/2006/math">
                              <m:sSub>
                                <m:sSubPr>
                                  <m:ctrlPr>
                                    <a:rPr lang="es-EC" sz="2000" i="1">
                                      <a:effectLst/>
                                      <a:latin typeface="Cambria Math" panose="02040503050406030204" pitchFamily="18" charset="0"/>
                                    </a:rPr>
                                  </m:ctrlPr>
                                </m:sSubPr>
                                <m:e>
                                  <m:r>
                                    <a:rPr lang="es-EC" sz="2000">
                                      <a:effectLst/>
                                      <a:latin typeface="Cambria Math" panose="02040503050406030204" pitchFamily="18" charset="0"/>
                                    </a:rPr>
                                    <m:t>𝑽</m:t>
                                  </m:r>
                                </m:e>
                                <m:sub>
                                  <m:r>
                                    <a:rPr lang="es-EC" sz="2000">
                                      <a:effectLst/>
                                      <a:latin typeface="Cambria Math" panose="02040503050406030204" pitchFamily="18" charset="0"/>
                                    </a:rPr>
                                    <m:t>𝒐</m:t>
                                  </m:r>
                                </m:sub>
                              </m:sSub>
                            </m:oMath>
                          </a14:m>
                          <a:r>
                            <a:rPr lang="es-EC" sz="2000">
                              <a:effectLst/>
                            </a:rPr>
                            <a:t>)</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2000" dirty="0" smtClean="0">
                              <a:effectLst/>
                            </a:rPr>
                            <a:t>14.4(V</a:t>
                          </a:r>
                          <a:r>
                            <a:rPr lang="es-EC" sz="2000" dirty="0">
                              <a:effectLst/>
                            </a:rPr>
                            <a:t>)</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690061">
                    <a:tc>
                      <a:txBody>
                        <a:bodyPr/>
                        <a:lstStyle/>
                        <a:p>
                          <a:pPr algn="just">
                            <a:lnSpc>
                              <a:spcPct val="200000"/>
                            </a:lnSpc>
                            <a:spcAft>
                              <a:spcPts val="0"/>
                            </a:spcAft>
                          </a:pPr>
                          <a:r>
                            <a:rPr lang="es-EC" sz="2000" dirty="0" smtClean="0">
                              <a:effectLst/>
                            </a:rPr>
                            <a:t>Corriente de salida máxima (</a:t>
                          </a:r>
                          <a14:m>
                            <m:oMath xmlns:m="http://schemas.openxmlformats.org/officeDocument/2006/math">
                              <m:r>
                                <a:rPr lang="es-EC" sz="2000" b="1" i="1" smtClean="0">
                                  <a:effectLst/>
                                  <a:latin typeface="Cambria Math" panose="02040503050406030204" pitchFamily="18" charset="0"/>
                                </a:rPr>
                                <m:t>𝑰𝒐𝒎𝒂𝒙</m:t>
                              </m:r>
                            </m:oMath>
                          </a14:m>
                          <a:r>
                            <a:rPr lang="es-EC" sz="2000" dirty="0" smtClean="0">
                              <a:effectLst/>
                            </a:rPr>
                            <a:t>)</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2000" dirty="0" smtClean="0">
                              <a:effectLst/>
                            </a:rPr>
                            <a:t>8.33(A)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690061">
                    <a:tc>
                      <a:txBody>
                        <a:bodyPr/>
                        <a:lstStyle/>
                        <a:p>
                          <a:pPr algn="just">
                            <a:lnSpc>
                              <a:spcPct val="200000"/>
                            </a:lnSpc>
                            <a:spcAft>
                              <a:spcPts val="0"/>
                            </a:spcAft>
                          </a:pPr>
                          <a:r>
                            <a:rPr lang="es-EC" sz="2000" dirty="0" smtClean="0">
                              <a:effectLst/>
                            </a:rPr>
                            <a:t>Corriente de salida mínima (</a:t>
                          </a:r>
                          <a14:m>
                            <m:oMath xmlns:m="http://schemas.openxmlformats.org/officeDocument/2006/math">
                              <m:r>
                                <a:rPr lang="es-EC" sz="2000" b="1" i="1" smtClean="0">
                                  <a:effectLst/>
                                  <a:latin typeface="Cambria Math" panose="02040503050406030204" pitchFamily="18" charset="0"/>
                                </a:rPr>
                                <m:t>𝑰𝒐𝒎𝒊𝒏</m:t>
                              </m:r>
                            </m:oMath>
                          </a14:m>
                          <a:r>
                            <a:rPr lang="es-EC" sz="2000" dirty="0" smtClean="0">
                              <a:effectLst/>
                            </a:rPr>
                            <a:t>)</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2000" dirty="0" smtClean="0">
                              <a:effectLst/>
                              <a:latin typeface="Calibri" panose="020F0502020204030204" pitchFamily="34" charset="0"/>
                              <a:ea typeface="Calibri" panose="020F0502020204030204" pitchFamily="34" charset="0"/>
                              <a:cs typeface="Times New Roman" panose="02020603050405020304" pitchFamily="18" charset="0"/>
                            </a:rPr>
                            <a:t>8 (A)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51981">
                    <a:tc>
                      <a:txBody>
                        <a:bodyPr/>
                        <a:lstStyle/>
                        <a:p>
                          <a:pPr algn="just">
                            <a:lnSpc>
                              <a:spcPct val="200000"/>
                            </a:lnSpc>
                            <a:spcAft>
                              <a:spcPts val="0"/>
                            </a:spcAft>
                          </a:pPr>
                          <a:r>
                            <a:rPr lang="es-EC" sz="2000" dirty="0">
                              <a:effectLst/>
                            </a:rPr>
                            <a:t>Frecuencia (</a:t>
                          </a:r>
                          <a14:m>
                            <m:oMath xmlns:m="http://schemas.openxmlformats.org/officeDocument/2006/math">
                              <m:sSub>
                                <m:sSubPr>
                                  <m:ctrlPr>
                                    <a:rPr lang="es-EC" sz="2000" i="1">
                                      <a:effectLst/>
                                      <a:latin typeface="Cambria Math" panose="02040503050406030204" pitchFamily="18" charset="0"/>
                                    </a:rPr>
                                  </m:ctrlPr>
                                </m:sSubPr>
                                <m:e>
                                  <m:r>
                                    <a:rPr lang="es-EC" sz="2000">
                                      <a:effectLst/>
                                      <a:latin typeface="Cambria Math" panose="02040503050406030204" pitchFamily="18" charset="0"/>
                                    </a:rPr>
                                    <m:t>𝑭</m:t>
                                  </m:r>
                                </m:e>
                                <m:sub>
                                  <m:r>
                                    <a:rPr lang="es-EC" sz="2000">
                                      <a:effectLst/>
                                      <a:latin typeface="Cambria Math" panose="02040503050406030204" pitchFamily="18" charset="0"/>
                                    </a:rPr>
                                    <m:t>𝒔</m:t>
                                  </m:r>
                                </m:sub>
                              </m:sSub>
                            </m:oMath>
                          </a14:m>
                          <a:r>
                            <a:rPr lang="es-EC" sz="2000" dirty="0">
                              <a:effectLst/>
                            </a:rPr>
                            <a:t>)</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2000" dirty="0" smtClean="0">
                              <a:effectLst/>
                            </a:rPr>
                            <a:t>40 kHz</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4168096801"/>
                  </p:ext>
                </p:extLst>
              </p:nvPr>
            </p:nvGraphicFramePr>
            <p:xfrm>
              <a:off x="255103" y="1723285"/>
              <a:ext cx="5394330" cy="3863387"/>
            </p:xfrm>
            <a:graphic>
              <a:graphicData uri="http://schemas.openxmlformats.org/drawingml/2006/table">
                <a:tbl>
                  <a:tblPr firstRow="1" firstCol="1" bandRow="1">
                    <a:tableStyleId>{5C22544A-7EE6-4342-B048-85BDC9FD1C3A}</a:tableStyleId>
                  </a:tblPr>
                  <a:tblGrid>
                    <a:gridCol w="4260989">
                      <a:extLst>
                        <a:ext uri="{9D8B030D-6E8A-4147-A177-3AD203B41FA5}">
                          <a16:colId xmlns:a16="http://schemas.microsoft.com/office/drawing/2014/main" xmlns="" xmlns:a14="http://schemas.microsoft.com/office/drawing/2010/main" val="20000"/>
                        </a:ext>
                      </a:extLst>
                    </a:gridCol>
                    <a:gridCol w="1133341">
                      <a:extLst>
                        <a:ext uri="{9D8B030D-6E8A-4147-A177-3AD203B41FA5}">
                          <a16:colId xmlns:a16="http://schemas.microsoft.com/office/drawing/2014/main" xmlns="" xmlns:a14="http://schemas.microsoft.com/office/drawing/2010/main" val="20001"/>
                        </a:ext>
                      </a:extLst>
                    </a:gridCol>
                  </a:tblGrid>
                  <a:tr h="457200">
                    <a:tc>
                      <a:txBody>
                        <a:bodyPr/>
                        <a:lstStyle/>
                        <a:p>
                          <a:pPr algn="just">
                            <a:lnSpc>
                              <a:spcPct val="150000"/>
                            </a:lnSpc>
                            <a:spcAft>
                              <a:spcPts val="0"/>
                            </a:spcAft>
                          </a:pPr>
                          <a:r>
                            <a:rPr lang="es-EC" sz="2000" dirty="0">
                              <a:effectLst/>
                            </a:rPr>
                            <a:t>Parámetros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2000">
                              <a:effectLst/>
                            </a:rPr>
                            <a:t>Valor</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xmlns:a14="http://schemas.microsoft.com/office/drawing/2010/main" val="10000"/>
                      </a:ext>
                    </a:extLst>
                  </a:tr>
                  <a:tr h="691504">
                    <a:tc>
                      <a:txBody>
                        <a:bodyPr/>
                        <a:lstStyle/>
                        <a:p>
                          <a:endParaRPr lang="es-EC"/>
                        </a:p>
                      </a:txBody>
                      <a:tcPr marL="68580" marR="68580" marT="0" marB="0">
                        <a:blipFill rotWithShape="0">
                          <a:blip r:embed="rId2"/>
                          <a:stretch>
                            <a:fillRect l="-143" t="-66667" r="-27143" b="-394737"/>
                          </a:stretch>
                        </a:blipFill>
                      </a:tcPr>
                    </a:tc>
                    <a:tc>
                      <a:txBody>
                        <a:bodyPr/>
                        <a:lstStyle/>
                        <a:p>
                          <a:pPr algn="just">
                            <a:lnSpc>
                              <a:spcPct val="200000"/>
                            </a:lnSpc>
                            <a:spcAft>
                              <a:spcPts val="0"/>
                            </a:spcAft>
                          </a:pPr>
                          <a:r>
                            <a:rPr lang="es-EC" sz="2000" dirty="0" smtClean="0">
                              <a:effectLst/>
                            </a:rPr>
                            <a:t>18.1 </a:t>
                          </a:r>
                          <a:r>
                            <a:rPr lang="es-EC" sz="2000" dirty="0">
                              <a:effectLst/>
                            </a:rPr>
                            <a:t>(V)</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xmlns:a14="http://schemas.microsoft.com/office/drawing/2010/main" val="10001"/>
                      </a:ext>
                    </a:extLst>
                  </a:tr>
                  <a:tr h="682580">
                    <a:tc>
                      <a:txBody>
                        <a:bodyPr/>
                        <a:lstStyle/>
                        <a:p>
                          <a:endParaRPr lang="es-EC"/>
                        </a:p>
                      </a:txBody>
                      <a:tcPr marL="68580" marR="68580" marT="0" marB="0">
                        <a:blipFill rotWithShape="0">
                          <a:blip r:embed="rId2"/>
                          <a:stretch>
                            <a:fillRect l="-143" t="-169643" r="-27143" b="-301786"/>
                          </a:stretch>
                        </a:blipFill>
                      </a:tcPr>
                    </a:tc>
                    <a:tc>
                      <a:txBody>
                        <a:bodyPr/>
                        <a:lstStyle/>
                        <a:p>
                          <a:pPr algn="just">
                            <a:lnSpc>
                              <a:spcPct val="200000"/>
                            </a:lnSpc>
                            <a:spcAft>
                              <a:spcPts val="0"/>
                            </a:spcAft>
                          </a:pPr>
                          <a:r>
                            <a:rPr lang="es-EC" sz="2000" dirty="0" smtClean="0">
                              <a:effectLst/>
                            </a:rPr>
                            <a:t>14.4(V</a:t>
                          </a:r>
                          <a:r>
                            <a:rPr lang="es-EC" sz="2000" dirty="0">
                              <a:effectLst/>
                            </a:rPr>
                            <a:t>)</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xmlns:a14="http://schemas.microsoft.com/office/drawing/2010/main" val="10002"/>
                      </a:ext>
                    </a:extLst>
                  </a:tr>
                  <a:tr h="690061">
                    <a:tc>
                      <a:txBody>
                        <a:bodyPr/>
                        <a:lstStyle/>
                        <a:p>
                          <a:endParaRPr lang="es-EC"/>
                        </a:p>
                      </a:txBody>
                      <a:tcPr marL="68580" marR="68580" marT="0" marB="0">
                        <a:blipFill rotWithShape="0">
                          <a:blip r:embed="rId2"/>
                          <a:stretch>
                            <a:fillRect l="-143" t="-267257" r="-27143" b="-199115"/>
                          </a:stretch>
                        </a:blipFill>
                      </a:tcPr>
                    </a:tc>
                    <a:tc>
                      <a:txBody>
                        <a:bodyPr/>
                        <a:lstStyle/>
                        <a:p>
                          <a:pPr algn="just">
                            <a:lnSpc>
                              <a:spcPct val="200000"/>
                            </a:lnSpc>
                            <a:spcAft>
                              <a:spcPts val="0"/>
                            </a:spcAft>
                          </a:pPr>
                          <a:r>
                            <a:rPr lang="es-EC" sz="2000" dirty="0" smtClean="0">
                              <a:effectLst/>
                            </a:rPr>
                            <a:t>8.33(A)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xmlns:a14="http://schemas.microsoft.com/office/drawing/2010/main" val="10003"/>
                      </a:ext>
                    </a:extLst>
                  </a:tr>
                  <a:tr h="690061">
                    <a:tc>
                      <a:txBody>
                        <a:bodyPr/>
                        <a:lstStyle/>
                        <a:p>
                          <a:endParaRPr lang="es-EC"/>
                        </a:p>
                      </a:txBody>
                      <a:tcPr marL="68580" marR="68580" marT="0" marB="0">
                        <a:blipFill rotWithShape="0">
                          <a:blip r:embed="rId2"/>
                          <a:stretch>
                            <a:fillRect l="-143" t="-364035" r="-27143" b="-97368"/>
                          </a:stretch>
                        </a:blipFill>
                      </a:tcPr>
                    </a:tc>
                    <a:tc>
                      <a:txBody>
                        <a:bodyPr/>
                        <a:lstStyle/>
                        <a:p>
                          <a:pPr algn="just">
                            <a:lnSpc>
                              <a:spcPct val="200000"/>
                            </a:lnSpc>
                            <a:spcAft>
                              <a:spcPts val="0"/>
                            </a:spcAft>
                          </a:pPr>
                          <a:r>
                            <a:rPr lang="es-EC" sz="2000" dirty="0" smtClean="0">
                              <a:effectLst/>
                              <a:latin typeface="Calibri" panose="020F0502020204030204" pitchFamily="34" charset="0"/>
                              <a:ea typeface="Calibri" panose="020F0502020204030204" pitchFamily="34" charset="0"/>
                              <a:cs typeface="Times New Roman" panose="02020603050405020304" pitchFamily="18" charset="0"/>
                            </a:rPr>
                            <a:t>8 (A)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51981">
                    <a:tc>
                      <a:txBody>
                        <a:bodyPr/>
                        <a:lstStyle/>
                        <a:p>
                          <a:endParaRPr lang="es-EC"/>
                        </a:p>
                      </a:txBody>
                      <a:tcPr marL="68580" marR="68580" marT="0" marB="0">
                        <a:blipFill rotWithShape="0">
                          <a:blip r:embed="rId2"/>
                          <a:stretch>
                            <a:fillRect l="-143" t="-494393" r="-27143" b="-3738"/>
                          </a:stretch>
                        </a:blipFill>
                      </a:tcPr>
                    </a:tc>
                    <a:tc>
                      <a:txBody>
                        <a:bodyPr/>
                        <a:lstStyle/>
                        <a:p>
                          <a:pPr algn="just">
                            <a:lnSpc>
                              <a:spcPct val="200000"/>
                            </a:lnSpc>
                            <a:spcAft>
                              <a:spcPts val="0"/>
                            </a:spcAft>
                          </a:pPr>
                          <a:r>
                            <a:rPr lang="es-EC" sz="2000" dirty="0" smtClean="0">
                              <a:effectLst/>
                            </a:rPr>
                            <a:t>40 kHz</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xmlns:a14="http://schemas.microsoft.com/office/drawing/2010/main" val="10004"/>
                      </a:ext>
                    </a:extLst>
                  </a:tr>
                </a:tbl>
              </a:graphicData>
            </a:graphic>
          </p:graphicFrame>
        </mc:Fallback>
      </mc:AlternateContent>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5849892" y="1911370"/>
            <a:ext cx="5882762" cy="2815175"/>
          </a:xfrm>
          <a:prstGeom prst="rect">
            <a:avLst/>
          </a:prstGeom>
          <a:noFill/>
          <a:ln>
            <a:noFill/>
          </a:ln>
        </p:spPr>
      </p:pic>
      <p:sp>
        <p:nvSpPr>
          <p:cNvPr id="6" name="Rectángulo 5">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Tree>
    <p:extLst>
      <p:ext uri="{BB962C8B-B14F-4D97-AF65-F5344CB8AC3E}">
        <p14:creationId xmlns:p14="http://schemas.microsoft.com/office/powerpoint/2010/main" val="3537369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24</a:t>
            </a:fld>
            <a:endParaRPr lang="es-ES"/>
          </a:p>
        </p:txBody>
      </p:sp>
      <p:sp>
        <p:nvSpPr>
          <p:cNvPr id="9" name="Rectángulo 8">
            <a:extLst>
              <a:ext uri="{FF2B5EF4-FFF2-40B4-BE49-F238E27FC236}">
                <a16:creationId xmlns:a16="http://schemas.microsoft.com/office/drawing/2014/main" xmlns="" id="{F4DFB63F-6B36-4D5A-BF18-5B9D099528D0}"/>
              </a:ext>
            </a:extLst>
          </p:cNvPr>
          <p:cNvSpPr/>
          <p:nvPr/>
        </p:nvSpPr>
        <p:spPr>
          <a:xfrm>
            <a:off x="383895" y="1413015"/>
            <a:ext cx="10112387" cy="461665"/>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400" dirty="0" smtClean="0"/>
              <a:t>Fórmulas para encontrar los valores de los elementos del convertidor reductor</a:t>
            </a:r>
            <a:endParaRPr lang="es-EC" sz="2400" dirty="0"/>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Objeto 2"/>
          <p:cNvGraphicFramePr>
            <a:graphicFrameLocks noChangeAspect="1"/>
          </p:cNvGraphicFramePr>
          <p:nvPr>
            <p:extLst>
              <p:ext uri="{D42A27DB-BD31-4B8C-83A1-F6EECF244321}">
                <p14:modId xmlns:p14="http://schemas.microsoft.com/office/powerpoint/2010/main" val="2485109251"/>
              </p:ext>
            </p:extLst>
          </p:nvPr>
        </p:nvGraphicFramePr>
        <p:xfrm>
          <a:off x="383895" y="2284343"/>
          <a:ext cx="1664686" cy="832343"/>
        </p:xfrm>
        <a:graphic>
          <a:graphicData uri="http://schemas.openxmlformats.org/presentationml/2006/ole">
            <mc:AlternateContent xmlns:mc="http://schemas.openxmlformats.org/markup-compatibility/2006">
              <mc:Choice xmlns:v="urn:schemas-microsoft-com:vml" Requires="v">
                <p:oleObj spid="_x0000_s12414" name="Equation" r:id="rId3" imgW="888840" imgH="431640" progId="Equation.DSMT4">
                  <p:embed/>
                </p:oleObj>
              </mc:Choice>
              <mc:Fallback>
                <p:oleObj name="Equation" r:id="rId3" imgW="888840" imgH="431640" progId="Equation.DSMT4">
                  <p:embed/>
                  <p:pic>
                    <p:nvPicPr>
                      <p:cNvPr id="0" name="Object 1"/>
                      <p:cNvPicPr>
                        <a:picLocks noChangeAspect="1" noChangeArrowheads="1"/>
                      </p:cNvPicPr>
                      <p:nvPr/>
                    </p:nvPicPr>
                    <p:blipFill>
                      <a:blip r:embed="rId4"/>
                      <a:srcRect/>
                      <a:stretch>
                        <a:fillRect/>
                      </a:stretch>
                    </p:blipFill>
                    <p:spPr bwMode="auto">
                      <a:xfrm>
                        <a:off x="383895" y="2284343"/>
                        <a:ext cx="1664686" cy="832343"/>
                      </a:xfrm>
                      <a:prstGeom prst="rect">
                        <a:avLst/>
                      </a:prstGeom>
                      <a:noFill/>
                    </p:spPr>
                  </p:pic>
                </p:oleObj>
              </mc:Fallback>
            </mc:AlternateContent>
          </a:graphicData>
        </a:graphic>
      </p:graphicFrame>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1" name="Objeto 10"/>
          <p:cNvGraphicFramePr>
            <a:graphicFrameLocks noChangeAspect="1"/>
          </p:cNvGraphicFramePr>
          <p:nvPr>
            <p:extLst>
              <p:ext uri="{D42A27DB-BD31-4B8C-83A1-F6EECF244321}">
                <p14:modId xmlns:p14="http://schemas.microsoft.com/office/powerpoint/2010/main" val="2262451208"/>
              </p:ext>
            </p:extLst>
          </p:nvPr>
        </p:nvGraphicFramePr>
        <p:xfrm>
          <a:off x="393280" y="3424260"/>
          <a:ext cx="1655301" cy="800952"/>
        </p:xfrm>
        <a:graphic>
          <a:graphicData uri="http://schemas.openxmlformats.org/presentationml/2006/ole">
            <mc:AlternateContent xmlns:mc="http://schemas.openxmlformats.org/markup-compatibility/2006">
              <mc:Choice xmlns:v="urn:schemas-microsoft-com:vml" Requires="v">
                <p:oleObj spid="_x0000_s12415" name="Equation" r:id="rId5" imgW="888614" imgH="431613" progId="Equation.DSMT4">
                  <p:embed/>
                </p:oleObj>
              </mc:Choice>
              <mc:Fallback>
                <p:oleObj name="Equation" r:id="rId5" imgW="888614" imgH="431613"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280" y="3424260"/>
                        <a:ext cx="1655301" cy="800952"/>
                      </a:xfrm>
                      <a:prstGeom prst="rect">
                        <a:avLst/>
                      </a:prstGeom>
                      <a:noFill/>
                    </p:spPr>
                  </p:pic>
                </p:oleObj>
              </mc:Fallback>
            </mc:AlternateContent>
          </a:graphicData>
        </a:graphic>
      </p:graphicFrame>
      <p:sp>
        <p:nvSpPr>
          <p:cNvPr id="12" name="Rectangle 8"/>
          <p:cNvSpPr>
            <a:spLocks noChangeArrowheads="1"/>
          </p:cNvSpPr>
          <p:nvPr/>
        </p:nvSpPr>
        <p:spPr bwMode="auto">
          <a:xfrm>
            <a:off x="0" y="1365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3" name="Objeto 12"/>
          <p:cNvGraphicFramePr>
            <a:graphicFrameLocks noChangeAspect="1"/>
          </p:cNvGraphicFramePr>
          <p:nvPr>
            <p:extLst>
              <p:ext uri="{D42A27DB-BD31-4B8C-83A1-F6EECF244321}">
                <p14:modId xmlns:p14="http://schemas.microsoft.com/office/powerpoint/2010/main" val="1320276803"/>
              </p:ext>
            </p:extLst>
          </p:nvPr>
        </p:nvGraphicFramePr>
        <p:xfrm>
          <a:off x="255103" y="4391118"/>
          <a:ext cx="2204762" cy="1251857"/>
        </p:xfrm>
        <a:graphic>
          <a:graphicData uri="http://schemas.openxmlformats.org/presentationml/2006/ole">
            <mc:AlternateContent xmlns:mc="http://schemas.openxmlformats.org/markup-compatibility/2006">
              <mc:Choice xmlns:v="urn:schemas-microsoft-com:vml" Requires="v">
                <p:oleObj spid="_x0000_s12416" name="Equation" r:id="rId7" imgW="1155700" imgH="622300" progId="Equation.DSMT4">
                  <p:embed/>
                </p:oleObj>
              </mc:Choice>
              <mc:Fallback>
                <p:oleObj name="Equation" r:id="rId7" imgW="1155700" imgH="62230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103" y="4391118"/>
                        <a:ext cx="2204762" cy="1251857"/>
                      </a:xfrm>
                      <a:prstGeom prst="rect">
                        <a:avLst/>
                      </a:prstGeom>
                      <a:noFill/>
                    </p:spPr>
                  </p:pic>
                </p:oleObj>
              </mc:Fallback>
            </mc:AlternateContent>
          </a:graphicData>
        </a:graphic>
      </p:graphicFrame>
      <p:sp>
        <p:nvSpPr>
          <p:cNvPr id="15" name="Rectángulo 14">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6" name="Título 1">
            <a:extLst>
              <a:ext uri="{FF2B5EF4-FFF2-40B4-BE49-F238E27FC236}">
                <a16:creationId xmlns:a16="http://schemas.microsoft.com/office/drawing/2014/main" xmlns="" id="{4E9629B0-43DA-46C9-BCF2-D0D8C823A494}"/>
              </a:ext>
            </a:extLst>
          </p:cNvPr>
          <p:cNvSpPr txBox="1">
            <a:spLocks/>
          </p:cNvSpPr>
          <p:nvPr/>
        </p:nvSpPr>
        <p:spPr>
          <a:xfrm>
            <a:off x="255103" y="136525"/>
            <a:ext cx="7437468"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solidFill>
                  <a:schemeClr val="bg1"/>
                </a:solidFill>
                <a:effectLst>
                  <a:outerShdw blurRad="38100" dist="38100" dir="2700000" algn="tl">
                    <a:srgbClr val="000000">
                      <a:alpha val="43137"/>
                    </a:srgbClr>
                  </a:outerShdw>
                </a:effectLst>
                <a:latin typeface="+mn-lt"/>
              </a:rPr>
              <a:t>Diseño del convertidor DC-DC tipo reductor</a:t>
            </a:r>
            <a:endParaRPr lang="es-ES" b="1" dirty="0">
              <a:solidFill>
                <a:schemeClr val="bg1"/>
              </a:solidFill>
              <a:effectLst>
                <a:outerShdw blurRad="38100" dist="38100" dir="2700000" algn="tl">
                  <a:srgbClr val="000000">
                    <a:alpha val="43137"/>
                  </a:srgbClr>
                </a:outerShdw>
              </a:effectLst>
              <a:latin typeface="+mn-lt"/>
            </a:endParaRPr>
          </a:p>
        </p:txBody>
      </p:sp>
      <p:pic>
        <p:nvPicPr>
          <p:cNvPr id="7" name="Imagen 6"/>
          <p:cNvPicPr>
            <a:picLocks noChangeAspect="1"/>
          </p:cNvPicPr>
          <p:nvPr/>
        </p:nvPicPr>
        <p:blipFill rotWithShape="1">
          <a:blip r:embed="rId9">
            <a:extLst>
              <a:ext uri="{28A0092B-C50C-407E-A947-70E740481C1C}">
                <a14:useLocalDpi xmlns:a14="http://schemas.microsoft.com/office/drawing/2010/main" val="0"/>
              </a:ext>
            </a:extLst>
          </a:blip>
          <a:srcRect t="3826" r="1862"/>
          <a:stretch/>
        </p:blipFill>
        <p:spPr>
          <a:xfrm>
            <a:off x="2897181" y="2565062"/>
            <a:ext cx="9048068" cy="2776193"/>
          </a:xfrm>
          <a:prstGeom prst="rect">
            <a:avLst/>
          </a:prstGeom>
        </p:spPr>
      </p:pic>
    </p:spTree>
    <p:extLst>
      <p:ext uri="{BB962C8B-B14F-4D97-AF65-F5344CB8AC3E}">
        <p14:creationId xmlns:p14="http://schemas.microsoft.com/office/powerpoint/2010/main" val="42472064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25</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255103" y="136525"/>
            <a:ext cx="7008582"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Simulación del convertidor</a:t>
            </a:r>
            <a:endParaRPr lang="es-ES" b="1" dirty="0">
              <a:solidFill>
                <a:schemeClr val="bg1"/>
              </a:solidFill>
              <a:effectLst>
                <a:outerShdw blurRad="38100" dist="38100" dir="2700000" algn="tl">
                  <a:srgbClr val="000000">
                    <a:alpha val="43137"/>
                  </a:srgbClr>
                </a:outerShdw>
              </a:effectLst>
              <a:latin typeface="+mn-lt"/>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8"/>
          <p:cNvSpPr>
            <a:spLocks noChangeArrowheads="1"/>
          </p:cNvSpPr>
          <p:nvPr/>
        </p:nvSpPr>
        <p:spPr bwMode="auto">
          <a:xfrm>
            <a:off x="0" y="1365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5" name="Imagen 14"/>
          <p:cNvPicPr/>
          <p:nvPr/>
        </p:nvPicPr>
        <p:blipFill rotWithShape="1">
          <a:blip r:embed="rId2">
            <a:extLst>
              <a:ext uri="{28A0092B-C50C-407E-A947-70E740481C1C}">
                <a14:useLocalDpi xmlns:a14="http://schemas.microsoft.com/office/drawing/2010/main" val="0"/>
              </a:ext>
            </a:extLst>
          </a:blip>
          <a:srcRect t="5011" b="1194"/>
          <a:stretch/>
        </p:blipFill>
        <p:spPr bwMode="auto">
          <a:xfrm>
            <a:off x="255103" y="1890443"/>
            <a:ext cx="5622290" cy="3952875"/>
          </a:xfrm>
          <a:prstGeom prst="rect">
            <a:avLst/>
          </a:prstGeom>
          <a:noFill/>
          <a:ln>
            <a:noFill/>
          </a:ln>
          <a:extLst>
            <a:ext uri="{53640926-AAD7-44D8-BBD7-CCE9431645EC}">
              <a14:shadowObscured xmlns:a14="http://schemas.microsoft.com/office/drawing/2010/main"/>
            </a:ext>
          </a:extLst>
        </p:spPr>
      </p:pic>
      <p:pic>
        <p:nvPicPr>
          <p:cNvPr id="16" name="Imagen 15"/>
          <p:cNvPicPr/>
          <p:nvPr/>
        </p:nvPicPr>
        <p:blipFill rotWithShape="1">
          <a:blip r:embed="rId3">
            <a:extLst>
              <a:ext uri="{28A0092B-C50C-407E-A947-70E740481C1C}">
                <a14:useLocalDpi xmlns:a14="http://schemas.microsoft.com/office/drawing/2010/main" val="0"/>
              </a:ext>
            </a:extLst>
          </a:blip>
          <a:srcRect t="4774" r="6105"/>
          <a:stretch/>
        </p:blipFill>
        <p:spPr bwMode="auto">
          <a:xfrm>
            <a:off x="5656307" y="1890443"/>
            <a:ext cx="5844527" cy="4111112"/>
          </a:xfrm>
          <a:prstGeom prst="rect">
            <a:avLst/>
          </a:prstGeom>
          <a:noFill/>
          <a:ln>
            <a:noFill/>
          </a:ln>
          <a:extLst>
            <a:ext uri="{53640926-AAD7-44D8-BBD7-CCE9431645EC}">
              <a14:shadowObscured xmlns:a14="http://schemas.microsoft.com/office/drawing/2010/main"/>
            </a:ext>
          </a:extLst>
        </p:spPr>
      </p:pic>
      <p:sp>
        <p:nvSpPr>
          <p:cNvPr id="17" name="Rectángulo 16">
            <a:extLst>
              <a:ext uri="{FF2B5EF4-FFF2-40B4-BE49-F238E27FC236}">
                <a16:creationId xmlns:a16="http://schemas.microsoft.com/office/drawing/2014/main" xmlns="" id="{F4DFB63F-6B36-4D5A-BF18-5B9D099528D0}"/>
              </a:ext>
            </a:extLst>
          </p:cNvPr>
          <p:cNvSpPr/>
          <p:nvPr/>
        </p:nvSpPr>
        <p:spPr>
          <a:xfrm>
            <a:off x="1839208" y="1350779"/>
            <a:ext cx="2931575" cy="461665"/>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400" dirty="0" smtClean="0"/>
              <a:t>Voltaje en el capacitor</a:t>
            </a:r>
            <a:endParaRPr lang="es-EC" sz="2400" dirty="0"/>
          </a:p>
        </p:txBody>
      </p:sp>
      <p:sp>
        <p:nvSpPr>
          <p:cNvPr id="18" name="Rectángulo 17">
            <a:extLst>
              <a:ext uri="{FF2B5EF4-FFF2-40B4-BE49-F238E27FC236}">
                <a16:creationId xmlns:a16="http://schemas.microsoft.com/office/drawing/2014/main" xmlns="" id="{F4DFB63F-6B36-4D5A-BF18-5B9D099528D0}"/>
              </a:ext>
            </a:extLst>
          </p:cNvPr>
          <p:cNvSpPr/>
          <p:nvPr/>
        </p:nvSpPr>
        <p:spPr>
          <a:xfrm>
            <a:off x="7263685" y="1386664"/>
            <a:ext cx="3336949" cy="461665"/>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400" dirty="0" smtClean="0"/>
              <a:t>Corriente en el inductor</a:t>
            </a:r>
            <a:endParaRPr lang="es-EC" sz="2400" dirty="0"/>
          </a:p>
        </p:txBody>
      </p:sp>
      <p:sp>
        <p:nvSpPr>
          <p:cNvPr id="11" name="Rectángulo 10">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Tree>
    <p:extLst>
      <p:ext uri="{BB962C8B-B14F-4D97-AF65-F5344CB8AC3E}">
        <p14:creationId xmlns:p14="http://schemas.microsoft.com/office/powerpoint/2010/main" val="38661075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26</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139192" y="309375"/>
            <a:ext cx="7704041"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smtClean="0">
                <a:solidFill>
                  <a:schemeClr val="bg1"/>
                </a:solidFill>
                <a:effectLst>
                  <a:outerShdw blurRad="38100" dist="38100" dir="2700000" algn="tl">
                    <a:srgbClr val="000000">
                      <a:alpha val="43137"/>
                    </a:srgbClr>
                  </a:outerShdw>
                </a:effectLst>
                <a:latin typeface="+mn-lt"/>
              </a:rPr>
              <a:t>Función de transferencia del convertidor</a:t>
            </a:r>
            <a:endParaRPr lang="es-ES" sz="3200" b="1" dirty="0">
              <a:solidFill>
                <a:schemeClr val="bg1"/>
              </a:solidFill>
              <a:effectLst>
                <a:outerShdw blurRad="38100" dist="38100" dir="2700000" algn="tl">
                  <a:srgbClr val="000000">
                    <a:alpha val="43137"/>
                  </a:srgbClr>
                </a:outerShdw>
              </a:effectLst>
              <a:latin typeface="+mn-lt"/>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8"/>
          <p:cNvSpPr>
            <a:spLocks noChangeArrowheads="1"/>
          </p:cNvSpPr>
          <p:nvPr/>
        </p:nvSpPr>
        <p:spPr bwMode="auto">
          <a:xfrm>
            <a:off x="0" y="1365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386364" y="1557986"/>
            <a:ext cx="1373746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6" name="Objeto 5"/>
          <p:cNvGraphicFramePr>
            <a:graphicFrameLocks noChangeAspect="1"/>
          </p:cNvGraphicFramePr>
          <p:nvPr>
            <p:extLst>
              <p:ext uri="{D42A27DB-BD31-4B8C-83A1-F6EECF244321}">
                <p14:modId xmlns:p14="http://schemas.microsoft.com/office/powerpoint/2010/main" val="1898875797"/>
              </p:ext>
            </p:extLst>
          </p:nvPr>
        </p:nvGraphicFramePr>
        <p:xfrm>
          <a:off x="3863658" y="1252603"/>
          <a:ext cx="3285003" cy="1314001"/>
        </p:xfrm>
        <a:graphic>
          <a:graphicData uri="http://schemas.openxmlformats.org/presentationml/2006/ole">
            <mc:AlternateContent xmlns:mc="http://schemas.openxmlformats.org/markup-compatibility/2006">
              <mc:Choice xmlns:v="urn:schemas-microsoft-com:vml" Requires="v">
                <p:oleObj spid="_x0000_s13390" name="Equation" r:id="rId3" imgW="2260600" imgH="927100" progId="Equation.DSMT4">
                  <p:embed/>
                </p:oleObj>
              </mc:Choice>
              <mc:Fallback>
                <p:oleObj name="Equation" r:id="rId3" imgW="2260600" imgH="9271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3658" y="1252603"/>
                        <a:ext cx="3285003" cy="1314001"/>
                      </a:xfrm>
                      <a:prstGeom prst="rect">
                        <a:avLst/>
                      </a:prstGeom>
                      <a:noFill/>
                    </p:spPr>
                  </p:pic>
                </p:oleObj>
              </mc:Fallback>
            </mc:AlternateContent>
          </a:graphicData>
        </a:graphic>
      </p:graphicFrame>
      <p:pic>
        <p:nvPicPr>
          <p:cNvPr id="7" name="Imagen 6"/>
          <p:cNvPicPr>
            <a:picLocks noChangeAspect="1"/>
          </p:cNvPicPr>
          <p:nvPr/>
        </p:nvPicPr>
        <p:blipFill>
          <a:blip r:embed="rId5"/>
          <a:stretch>
            <a:fillRect/>
          </a:stretch>
        </p:blipFill>
        <p:spPr>
          <a:xfrm>
            <a:off x="70467" y="1272780"/>
            <a:ext cx="3333884" cy="4654013"/>
          </a:xfrm>
          <a:prstGeom prst="rect">
            <a:avLst/>
          </a:prstGeom>
        </p:spPr>
      </p:pic>
      <mc:AlternateContent xmlns:mc="http://schemas.openxmlformats.org/markup-compatibility/2006" xmlns:a14="http://schemas.microsoft.com/office/drawing/2010/main">
        <mc:Choice Requires="a14">
          <p:graphicFrame>
            <p:nvGraphicFramePr>
              <p:cNvPr id="20" name="Tabla 19"/>
              <p:cNvGraphicFramePr>
                <a:graphicFrameLocks noGrp="1"/>
              </p:cNvGraphicFramePr>
              <p:nvPr>
                <p:extLst>
                  <p:ext uri="{D42A27DB-BD31-4B8C-83A1-F6EECF244321}">
                    <p14:modId xmlns:p14="http://schemas.microsoft.com/office/powerpoint/2010/main" val="3783950734"/>
                  </p:ext>
                </p:extLst>
              </p:nvPr>
            </p:nvGraphicFramePr>
            <p:xfrm>
              <a:off x="8933826" y="1272780"/>
              <a:ext cx="2875916" cy="5242560"/>
            </p:xfrm>
            <a:graphic>
              <a:graphicData uri="http://schemas.openxmlformats.org/drawingml/2006/table">
                <a:tbl>
                  <a:tblPr firstRow="1" firstCol="1" bandRow="1">
                    <a:tableStyleId>{5C22544A-7EE6-4342-B048-85BDC9FD1C3A}</a:tableStyleId>
                  </a:tblPr>
                  <a:tblGrid>
                    <a:gridCol w="1437958">
                      <a:extLst>
                        <a:ext uri="{9D8B030D-6E8A-4147-A177-3AD203B41FA5}">
                          <a16:colId xmlns:a16="http://schemas.microsoft.com/office/drawing/2014/main" xmlns="" val="20000"/>
                        </a:ext>
                      </a:extLst>
                    </a:gridCol>
                    <a:gridCol w="1437958">
                      <a:extLst>
                        <a:ext uri="{9D8B030D-6E8A-4147-A177-3AD203B41FA5}">
                          <a16:colId xmlns:a16="http://schemas.microsoft.com/office/drawing/2014/main" xmlns="" val="20001"/>
                        </a:ext>
                      </a:extLst>
                    </a:gridCol>
                  </a:tblGrid>
                  <a:tr h="249555">
                    <a:tc>
                      <a:txBody>
                        <a:bodyPr/>
                        <a:lstStyle/>
                        <a:p>
                          <a:pPr algn="just">
                            <a:lnSpc>
                              <a:spcPct val="150000"/>
                            </a:lnSpc>
                            <a:spcAft>
                              <a:spcPts val="0"/>
                            </a:spcAft>
                          </a:pPr>
                          <a:r>
                            <a:rPr lang="es-EC" sz="1600" dirty="0">
                              <a:effectLst/>
                            </a:rPr>
                            <a:t>Constante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rPr>
                            <a:t>Valor</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344805">
                    <a:tc>
                      <a:txBody>
                        <a:bodyPr/>
                        <a:lstStyle/>
                        <a:p>
                          <a:pPr algn="just">
                            <a:lnSpc>
                              <a:spcPct val="200000"/>
                            </a:lnSpc>
                            <a:spcAft>
                              <a:spcPts val="0"/>
                            </a:spcAft>
                          </a:pPr>
                          <a:r>
                            <a:rPr lang="es-EC" sz="1600" dirty="0">
                              <a:effectLst/>
                            </a:rPr>
                            <a:t>Ciclo de trabajo (</a:t>
                          </a:r>
                          <a14:m>
                            <m:oMath xmlns:m="http://schemas.openxmlformats.org/officeDocument/2006/math">
                              <m:r>
                                <a:rPr lang="es-EC" sz="1600">
                                  <a:effectLst/>
                                  <a:latin typeface="Cambria Math" panose="02040503050406030204" pitchFamily="18" charset="0"/>
                                </a:rPr>
                                <m:t>𝑫</m:t>
                              </m:r>
                            </m:oMath>
                          </a14:m>
                          <a:r>
                            <a:rPr lang="es-EC" sz="1600" dirty="0">
                              <a:effectLst/>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1600">
                              <a:effectLst/>
                            </a:rPr>
                            <a:t>0.68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365760">
                    <a:tc>
                      <a:txBody>
                        <a:bodyPr/>
                        <a:lstStyle/>
                        <a:p>
                          <a:pPr algn="just">
                            <a:lnSpc>
                              <a:spcPct val="200000"/>
                            </a:lnSpc>
                            <a:spcAft>
                              <a:spcPts val="0"/>
                            </a:spcAft>
                          </a:pPr>
                          <a:r>
                            <a:rPr lang="es-EC" sz="1600" dirty="0">
                              <a:effectLst/>
                            </a:rPr>
                            <a:t>Resistencia de carga (</a:t>
                          </a:r>
                          <a14:m>
                            <m:oMath xmlns:m="http://schemas.openxmlformats.org/officeDocument/2006/math">
                              <m:r>
                                <a:rPr lang="es-EC" sz="1600">
                                  <a:effectLst/>
                                  <a:latin typeface="Cambria Math" panose="02040503050406030204" pitchFamily="18" charset="0"/>
                                </a:rPr>
                                <m:t>𝑹</m:t>
                              </m:r>
                            </m:oMath>
                          </a14:m>
                          <a:r>
                            <a:rPr lang="es-EC" sz="1600" dirty="0">
                              <a:effectLst/>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1600" dirty="0">
                              <a:effectLst/>
                            </a:rPr>
                            <a:t>65 (Ω)</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344805">
                    <a:tc>
                      <a:txBody>
                        <a:bodyPr/>
                        <a:lstStyle/>
                        <a:p>
                          <a:pPr algn="just">
                            <a:lnSpc>
                              <a:spcPct val="200000"/>
                            </a:lnSpc>
                            <a:spcAft>
                              <a:spcPts val="0"/>
                            </a:spcAft>
                          </a:pPr>
                          <a:r>
                            <a:rPr lang="es-EC" sz="1600">
                              <a:effectLst/>
                            </a:rPr>
                            <a:t>Capacitor (</a:t>
                          </a:r>
                          <a14:m>
                            <m:oMath xmlns:m="http://schemas.openxmlformats.org/officeDocument/2006/math">
                              <m:r>
                                <a:rPr lang="es-EC" sz="1600">
                                  <a:effectLst/>
                                  <a:latin typeface="Cambria Math" panose="02040503050406030204" pitchFamily="18" charset="0"/>
                                </a:rPr>
                                <m:t>𝑪</m:t>
                              </m:r>
                            </m:oMath>
                          </a14:m>
                          <a:r>
                            <a:rPr lang="es-EC" sz="1600">
                              <a:effectLst/>
                            </a:rPr>
                            <a:t>)</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1600" dirty="0">
                              <a:effectLst/>
                            </a:rPr>
                            <a:t>10 (</a:t>
                          </a:r>
                          <a:r>
                            <a:rPr lang="es-EC" sz="1600" dirty="0" err="1">
                              <a:effectLst/>
                            </a:rPr>
                            <a:t>uF</a:t>
                          </a:r>
                          <a:r>
                            <a:rPr lang="es-EC" sz="1600" dirty="0">
                              <a:effectLst/>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365760">
                    <a:tc>
                      <a:txBody>
                        <a:bodyPr/>
                        <a:lstStyle/>
                        <a:p>
                          <a:pPr algn="just">
                            <a:lnSpc>
                              <a:spcPct val="200000"/>
                            </a:lnSpc>
                            <a:spcAft>
                              <a:spcPts val="0"/>
                            </a:spcAft>
                          </a:pPr>
                          <a:r>
                            <a:rPr lang="es-EC" sz="1600">
                              <a:effectLst/>
                            </a:rPr>
                            <a:t>Inductor (</a:t>
                          </a:r>
                          <a14:m>
                            <m:oMath xmlns:m="http://schemas.openxmlformats.org/officeDocument/2006/math">
                              <m:r>
                                <a:rPr lang="es-EC" sz="1600">
                                  <a:effectLst/>
                                  <a:latin typeface="Cambria Math" panose="02040503050406030204" pitchFamily="18" charset="0"/>
                                </a:rPr>
                                <m:t>𝑳</m:t>
                              </m:r>
                            </m:oMath>
                          </a14:m>
                          <a:r>
                            <a:rPr lang="es-EC" sz="1600">
                              <a:effectLst/>
                            </a:rPr>
                            <a:t>)</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1600" dirty="0">
                              <a:effectLst/>
                            </a:rPr>
                            <a:t>20 (</a:t>
                          </a:r>
                          <a:r>
                            <a:rPr lang="es-EC" sz="1600" dirty="0" err="1">
                              <a:effectLst/>
                            </a:rPr>
                            <a:t>mH</a:t>
                          </a:r>
                          <a:r>
                            <a:rPr lang="es-EC" sz="1600" dirty="0">
                              <a:effectLst/>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344805">
                    <a:tc>
                      <a:txBody>
                        <a:bodyPr/>
                        <a:lstStyle/>
                        <a:p>
                          <a:pPr algn="just">
                            <a:lnSpc>
                              <a:spcPct val="200000"/>
                            </a:lnSpc>
                            <a:spcAft>
                              <a:spcPts val="0"/>
                            </a:spcAft>
                          </a:pPr>
                          <a:r>
                            <a:rPr lang="es-EC" sz="1600">
                              <a:effectLst/>
                            </a:rPr>
                            <a:t>Resistencia del capacitor (</a:t>
                          </a:r>
                          <a14:m>
                            <m:oMath xmlns:m="http://schemas.openxmlformats.org/officeDocument/2006/math">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𝑹</m:t>
                                  </m:r>
                                </m:e>
                                <m:sub>
                                  <m:r>
                                    <a:rPr lang="es-EC" sz="1600">
                                      <a:effectLst/>
                                      <a:latin typeface="Cambria Math" panose="02040503050406030204" pitchFamily="18" charset="0"/>
                                    </a:rPr>
                                    <m:t>𝑪</m:t>
                                  </m:r>
                                </m:sub>
                              </m:sSub>
                            </m:oMath>
                          </a14:m>
                          <a:r>
                            <a:rPr lang="es-EC" sz="1600">
                              <a:effectLst/>
                            </a:rPr>
                            <a:t>)</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1600" dirty="0">
                              <a:effectLst/>
                            </a:rPr>
                            <a:t>0.01 (Ω)</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365760">
                    <a:tc>
                      <a:txBody>
                        <a:bodyPr/>
                        <a:lstStyle/>
                        <a:p>
                          <a:pPr algn="just">
                            <a:lnSpc>
                              <a:spcPct val="200000"/>
                            </a:lnSpc>
                            <a:spcAft>
                              <a:spcPts val="0"/>
                            </a:spcAft>
                          </a:pPr>
                          <a:r>
                            <a:rPr lang="es-EC" sz="1600" dirty="0">
                              <a:effectLst/>
                            </a:rPr>
                            <a:t>Resistencia del inductor (</a:t>
                          </a:r>
                          <a14:m>
                            <m:oMath xmlns:m="http://schemas.openxmlformats.org/officeDocument/2006/math">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𝑹</m:t>
                                  </m:r>
                                </m:e>
                                <m:sub>
                                  <m:r>
                                    <a:rPr lang="es-EC" sz="1600">
                                      <a:effectLst/>
                                      <a:latin typeface="Cambria Math" panose="02040503050406030204" pitchFamily="18" charset="0"/>
                                    </a:rPr>
                                    <m:t>𝒍</m:t>
                                  </m:r>
                                </m:sub>
                              </m:sSub>
                            </m:oMath>
                          </a14:m>
                          <a:r>
                            <a:rPr lang="es-EC" sz="1600" dirty="0">
                              <a:effectLst/>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1600" dirty="0">
                              <a:effectLst/>
                            </a:rPr>
                            <a:t>1.5 (Ω)</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bl>
              </a:graphicData>
            </a:graphic>
          </p:graphicFrame>
        </mc:Choice>
        <mc:Fallback xmlns="">
          <p:graphicFrame>
            <p:nvGraphicFramePr>
              <p:cNvPr id="20" name="Tabla 19"/>
              <p:cNvGraphicFramePr>
                <a:graphicFrameLocks noGrp="1"/>
              </p:cNvGraphicFramePr>
              <p:nvPr>
                <p:extLst>
                  <p:ext uri="{D42A27DB-BD31-4B8C-83A1-F6EECF244321}">
                    <p14:modId xmlns:p14="http://schemas.microsoft.com/office/powerpoint/2010/main" val="3783950734"/>
                  </p:ext>
                </p:extLst>
              </p:nvPr>
            </p:nvGraphicFramePr>
            <p:xfrm>
              <a:off x="8933826" y="1272780"/>
              <a:ext cx="2875916" cy="4792218"/>
            </p:xfrm>
            <a:graphic>
              <a:graphicData uri="http://schemas.openxmlformats.org/drawingml/2006/table">
                <a:tbl>
                  <a:tblPr firstRow="1" firstCol="1" bandRow="1">
                    <a:tableStyleId>{5C22544A-7EE6-4342-B048-85BDC9FD1C3A}</a:tableStyleId>
                  </a:tblPr>
                  <a:tblGrid>
                    <a:gridCol w="1437958"/>
                    <a:gridCol w="1437958"/>
                  </a:tblGrid>
                  <a:tr h="327914">
                    <a:tc>
                      <a:txBody>
                        <a:bodyPr/>
                        <a:lstStyle/>
                        <a:p>
                          <a:pPr algn="just">
                            <a:lnSpc>
                              <a:spcPct val="150000"/>
                            </a:lnSpc>
                            <a:spcAft>
                              <a:spcPts val="0"/>
                            </a:spcAft>
                          </a:pPr>
                          <a:r>
                            <a:rPr lang="es-EC" sz="1600" dirty="0">
                              <a:effectLst/>
                            </a:rPr>
                            <a:t>Constante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rPr>
                            <a:t>Valor</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06399">
                    <a:tc>
                      <a:txBody>
                        <a:bodyPr/>
                        <a:lstStyle/>
                        <a:p>
                          <a:endParaRPr lang="es-EC"/>
                        </a:p>
                      </a:txBody>
                      <a:tcPr marL="68580" marR="68580" marT="0" marB="0">
                        <a:blipFill rotWithShape="0">
                          <a:blip r:embed="rId6"/>
                          <a:stretch>
                            <a:fillRect l="-422" t="-36913" r="-101266" b="-406040"/>
                          </a:stretch>
                        </a:blipFill>
                      </a:tcPr>
                    </a:tc>
                    <a:tc>
                      <a:txBody>
                        <a:bodyPr/>
                        <a:lstStyle/>
                        <a:p>
                          <a:pPr algn="just">
                            <a:lnSpc>
                              <a:spcPct val="200000"/>
                            </a:lnSpc>
                            <a:spcAft>
                              <a:spcPts val="0"/>
                            </a:spcAft>
                          </a:pPr>
                          <a:r>
                            <a:rPr lang="es-EC" sz="1600">
                              <a:effectLst/>
                            </a:rPr>
                            <a:t>0.68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06399">
                    <a:tc>
                      <a:txBody>
                        <a:bodyPr/>
                        <a:lstStyle/>
                        <a:p>
                          <a:endParaRPr lang="es-EC"/>
                        </a:p>
                      </a:txBody>
                      <a:tcPr marL="68580" marR="68580" marT="0" marB="0">
                        <a:blipFill rotWithShape="0">
                          <a:blip r:embed="rId6"/>
                          <a:stretch>
                            <a:fillRect l="-422" t="-136913" r="-101266" b="-306040"/>
                          </a:stretch>
                        </a:blipFill>
                      </a:tcPr>
                    </a:tc>
                    <a:tc>
                      <a:txBody>
                        <a:bodyPr/>
                        <a:lstStyle/>
                        <a:p>
                          <a:pPr algn="just">
                            <a:lnSpc>
                              <a:spcPct val="200000"/>
                            </a:lnSpc>
                            <a:spcAft>
                              <a:spcPts val="0"/>
                            </a:spcAft>
                          </a:pPr>
                          <a:r>
                            <a:rPr lang="es-EC" sz="1600" dirty="0">
                              <a:effectLst/>
                            </a:rPr>
                            <a:t>65 (Ω)</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9354">
                    <a:tc>
                      <a:txBody>
                        <a:bodyPr/>
                        <a:lstStyle/>
                        <a:p>
                          <a:endParaRPr lang="es-EC"/>
                        </a:p>
                      </a:txBody>
                      <a:tcPr marL="68580" marR="68580" marT="0" marB="0">
                        <a:blipFill rotWithShape="0">
                          <a:blip r:embed="rId6"/>
                          <a:stretch>
                            <a:fillRect l="-422" t="-519118" r="-101266" b="-570588"/>
                          </a:stretch>
                        </a:blipFill>
                      </a:tcPr>
                    </a:tc>
                    <a:tc>
                      <a:txBody>
                        <a:bodyPr/>
                        <a:lstStyle/>
                        <a:p>
                          <a:pPr algn="just">
                            <a:lnSpc>
                              <a:spcPct val="200000"/>
                            </a:lnSpc>
                            <a:spcAft>
                              <a:spcPts val="0"/>
                            </a:spcAft>
                          </a:pPr>
                          <a:r>
                            <a:rPr lang="es-EC" sz="1600" dirty="0">
                              <a:effectLst/>
                            </a:rPr>
                            <a:t>10 (</a:t>
                          </a:r>
                          <a:r>
                            <a:rPr lang="es-EC" sz="1600" dirty="0" err="1">
                              <a:effectLst/>
                            </a:rPr>
                            <a:t>uF</a:t>
                          </a:r>
                          <a:r>
                            <a:rPr lang="es-EC" sz="1600" dirty="0">
                              <a:effectLst/>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9354">
                    <a:tc>
                      <a:txBody>
                        <a:bodyPr/>
                        <a:lstStyle/>
                        <a:p>
                          <a:endParaRPr lang="es-EC"/>
                        </a:p>
                      </a:txBody>
                      <a:tcPr marL="68580" marR="68580" marT="0" marB="0">
                        <a:blipFill rotWithShape="0">
                          <a:blip r:embed="rId6"/>
                          <a:stretch>
                            <a:fillRect l="-422" t="-610145" r="-101266" b="-462319"/>
                          </a:stretch>
                        </a:blipFill>
                      </a:tcPr>
                    </a:tc>
                    <a:tc>
                      <a:txBody>
                        <a:bodyPr/>
                        <a:lstStyle/>
                        <a:p>
                          <a:pPr algn="just">
                            <a:lnSpc>
                              <a:spcPct val="200000"/>
                            </a:lnSpc>
                            <a:spcAft>
                              <a:spcPts val="0"/>
                            </a:spcAft>
                          </a:pPr>
                          <a:r>
                            <a:rPr lang="es-EC" sz="1600" dirty="0">
                              <a:effectLst/>
                            </a:rPr>
                            <a:t>20 (</a:t>
                          </a:r>
                          <a:r>
                            <a:rPr lang="es-EC" sz="1600" dirty="0" err="1">
                              <a:effectLst/>
                            </a:rPr>
                            <a:t>mH</a:t>
                          </a:r>
                          <a:r>
                            <a:rPr lang="es-EC" sz="1600" dirty="0">
                              <a:effectLst/>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06399">
                    <a:tc>
                      <a:txBody>
                        <a:bodyPr/>
                        <a:lstStyle/>
                        <a:p>
                          <a:endParaRPr lang="es-EC"/>
                        </a:p>
                      </a:txBody>
                      <a:tcPr marL="68580" marR="68580" marT="0" marB="0">
                        <a:blipFill rotWithShape="0">
                          <a:blip r:embed="rId6"/>
                          <a:stretch>
                            <a:fillRect l="-422" t="-328859" r="-101266" b="-114094"/>
                          </a:stretch>
                        </a:blipFill>
                      </a:tcPr>
                    </a:tc>
                    <a:tc>
                      <a:txBody>
                        <a:bodyPr/>
                        <a:lstStyle/>
                        <a:p>
                          <a:pPr algn="just">
                            <a:lnSpc>
                              <a:spcPct val="200000"/>
                            </a:lnSpc>
                            <a:spcAft>
                              <a:spcPts val="0"/>
                            </a:spcAft>
                          </a:pPr>
                          <a:r>
                            <a:rPr lang="es-EC" sz="1600" dirty="0">
                              <a:effectLst/>
                            </a:rPr>
                            <a:t>0.01 (Ω)</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06399">
                    <a:tc>
                      <a:txBody>
                        <a:bodyPr/>
                        <a:lstStyle/>
                        <a:p>
                          <a:endParaRPr lang="es-EC"/>
                        </a:p>
                      </a:txBody>
                      <a:tcPr marL="68580" marR="68580" marT="0" marB="0">
                        <a:blipFill rotWithShape="0">
                          <a:blip r:embed="rId6"/>
                          <a:stretch>
                            <a:fillRect l="-422" t="-428859" r="-101266" b="-14094"/>
                          </a:stretch>
                        </a:blipFill>
                      </a:tcPr>
                    </a:tc>
                    <a:tc>
                      <a:txBody>
                        <a:bodyPr/>
                        <a:lstStyle/>
                        <a:p>
                          <a:pPr algn="just">
                            <a:lnSpc>
                              <a:spcPct val="200000"/>
                            </a:lnSpc>
                            <a:spcAft>
                              <a:spcPts val="0"/>
                            </a:spcAft>
                          </a:pPr>
                          <a:r>
                            <a:rPr lang="es-EC" sz="1600" dirty="0">
                              <a:effectLst/>
                            </a:rPr>
                            <a:t>1.5 (Ω)</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mc:Fallback>
      </mc:AlternateContent>
      <p:sp>
        <p:nvSpPr>
          <p:cNvPr id="10" name="Rectangle 5"/>
          <p:cNvSpPr>
            <a:spLocks noChangeArrowheads="1"/>
          </p:cNvSpPr>
          <p:nvPr/>
        </p:nvSpPr>
        <p:spPr bwMode="auto">
          <a:xfrm>
            <a:off x="4700789" y="367544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1" name="Objeto 10"/>
          <p:cNvGraphicFramePr>
            <a:graphicFrameLocks noChangeAspect="1"/>
          </p:cNvGraphicFramePr>
          <p:nvPr>
            <p:extLst>
              <p:ext uri="{D42A27DB-BD31-4B8C-83A1-F6EECF244321}">
                <p14:modId xmlns:p14="http://schemas.microsoft.com/office/powerpoint/2010/main" val="1060816092"/>
              </p:ext>
            </p:extLst>
          </p:nvPr>
        </p:nvGraphicFramePr>
        <p:xfrm>
          <a:off x="3991212" y="4096540"/>
          <a:ext cx="3648334" cy="790772"/>
        </p:xfrm>
        <a:graphic>
          <a:graphicData uri="http://schemas.openxmlformats.org/presentationml/2006/ole">
            <mc:AlternateContent xmlns:mc="http://schemas.openxmlformats.org/markup-compatibility/2006">
              <mc:Choice xmlns:v="urn:schemas-microsoft-com:vml" Requires="v">
                <p:oleObj spid="_x0000_s13391" name="Equation" r:id="rId7" imgW="1930400" imgH="419100" progId="Equation.DSMT4">
                  <p:embed/>
                </p:oleObj>
              </mc:Choice>
              <mc:Fallback>
                <p:oleObj name="Equation" r:id="rId7" imgW="1930400" imgH="4191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1212" y="4096540"/>
                        <a:ext cx="3648334" cy="790772"/>
                      </a:xfrm>
                      <a:prstGeom prst="rect">
                        <a:avLst/>
                      </a:prstGeom>
                      <a:noFill/>
                    </p:spPr>
                  </p:pic>
                </p:oleObj>
              </mc:Fallback>
            </mc:AlternateContent>
          </a:graphicData>
        </a:graphic>
      </p:graphicFrame>
      <p:sp>
        <p:nvSpPr>
          <p:cNvPr id="14" name="Flecha derecha 13"/>
          <p:cNvSpPr/>
          <p:nvPr/>
        </p:nvSpPr>
        <p:spPr>
          <a:xfrm>
            <a:off x="2584958" y="1580845"/>
            <a:ext cx="978408" cy="48463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21" name="Flecha derecha 20"/>
          <p:cNvSpPr/>
          <p:nvPr/>
        </p:nvSpPr>
        <p:spPr>
          <a:xfrm rot="5400000">
            <a:off x="5849111" y="3034304"/>
            <a:ext cx="978408" cy="48463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22" name="Flecha derecha 21"/>
          <p:cNvSpPr/>
          <p:nvPr/>
        </p:nvSpPr>
        <p:spPr>
          <a:xfrm rot="10800000">
            <a:off x="7632192" y="1527218"/>
            <a:ext cx="978408" cy="48463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16" name="Rectángulo 15">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Tree>
    <p:extLst>
      <p:ext uri="{BB962C8B-B14F-4D97-AF65-F5344CB8AC3E}">
        <p14:creationId xmlns:p14="http://schemas.microsoft.com/office/powerpoint/2010/main" val="27310876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27</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255103" y="136525"/>
            <a:ext cx="7008582"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Diseño del controlador PID</a:t>
            </a:r>
            <a:endParaRPr lang="es-ES" b="1" dirty="0">
              <a:solidFill>
                <a:schemeClr val="bg1"/>
              </a:solidFill>
              <a:effectLst>
                <a:outerShdw blurRad="38100" dist="38100" dir="2700000" algn="tl">
                  <a:srgbClr val="000000">
                    <a:alpha val="43137"/>
                  </a:srgbClr>
                </a:outerShdw>
              </a:effectLst>
              <a:latin typeface="+mn-lt"/>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8"/>
          <p:cNvSpPr>
            <a:spLocks noChangeArrowheads="1"/>
          </p:cNvSpPr>
          <p:nvPr/>
        </p:nvSpPr>
        <p:spPr bwMode="auto">
          <a:xfrm>
            <a:off x="0" y="1365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3" name="Rectángulo 12">
            <a:extLst>
              <a:ext uri="{FF2B5EF4-FFF2-40B4-BE49-F238E27FC236}">
                <a16:creationId xmlns:a16="http://schemas.microsoft.com/office/drawing/2014/main" xmlns="" id="{F4DFB63F-6B36-4D5A-BF18-5B9D099528D0}"/>
              </a:ext>
            </a:extLst>
          </p:cNvPr>
          <p:cNvSpPr/>
          <p:nvPr/>
        </p:nvSpPr>
        <p:spPr>
          <a:xfrm>
            <a:off x="255103" y="4179192"/>
            <a:ext cx="6351759" cy="830997"/>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400" dirty="0"/>
              <a:t>Para el diseño del controlador </a:t>
            </a:r>
            <a:r>
              <a:rPr lang="es-EC" sz="2400" dirty="0" smtClean="0"/>
              <a:t>PID </a:t>
            </a:r>
            <a:r>
              <a:rPr lang="es-EC" sz="2400" dirty="0"/>
              <a:t>se </a:t>
            </a:r>
            <a:r>
              <a:rPr lang="es-EC" sz="2400" dirty="0" smtClean="0"/>
              <a:t>utiliza el método de última ganancia de Ziegler-Nichols</a:t>
            </a:r>
            <a:endParaRPr lang="es-EC" sz="2400" dirty="0"/>
          </a:p>
        </p:txBody>
      </p:sp>
      <p:sp>
        <p:nvSpPr>
          <p:cNvPr id="6" name="Rectangle 2"/>
          <p:cNvSpPr>
            <a:spLocks noChangeArrowheads="1"/>
          </p:cNvSpPr>
          <p:nvPr/>
        </p:nvSpPr>
        <p:spPr bwMode="auto">
          <a:xfrm>
            <a:off x="7843233" y="1726241"/>
            <a:ext cx="149917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7" name="Objeto 6"/>
          <p:cNvGraphicFramePr>
            <a:graphicFrameLocks noChangeAspect="1"/>
          </p:cNvGraphicFramePr>
          <p:nvPr>
            <p:extLst>
              <p:ext uri="{D42A27DB-BD31-4B8C-83A1-F6EECF244321}">
                <p14:modId xmlns:p14="http://schemas.microsoft.com/office/powerpoint/2010/main" val="2136509388"/>
              </p:ext>
            </p:extLst>
          </p:nvPr>
        </p:nvGraphicFramePr>
        <p:xfrm>
          <a:off x="8137420" y="1464232"/>
          <a:ext cx="2808288" cy="660400"/>
        </p:xfrm>
        <a:graphic>
          <a:graphicData uri="http://schemas.openxmlformats.org/presentationml/2006/ole">
            <mc:AlternateContent xmlns:mc="http://schemas.openxmlformats.org/markup-compatibility/2006">
              <mc:Choice xmlns:v="urn:schemas-microsoft-com:vml" Requires="v">
                <p:oleObj spid="_x0000_s16424" name="Equation" r:id="rId3" imgW="1663560" imgH="393480" progId="Equation.DSMT4">
                  <p:embed/>
                </p:oleObj>
              </mc:Choice>
              <mc:Fallback>
                <p:oleObj name="Equation" r:id="rId3" imgW="1663560" imgH="393480" progId="Equation.DSMT4">
                  <p:embed/>
                  <p:pic>
                    <p:nvPicPr>
                      <p:cNvPr id="0" name="Object 1"/>
                      <p:cNvPicPr>
                        <a:picLocks noChangeAspect="1" noChangeArrowheads="1"/>
                      </p:cNvPicPr>
                      <p:nvPr/>
                    </p:nvPicPr>
                    <p:blipFill>
                      <a:blip r:embed="rId4"/>
                      <a:srcRect/>
                      <a:stretch>
                        <a:fillRect/>
                      </a:stretch>
                    </p:blipFill>
                    <p:spPr bwMode="auto">
                      <a:xfrm>
                        <a:off x="8137420" y="1464232"/>
                        <a:ext cx="2808288" cy="660400"/>
                      </a:xfrm>
                      <a:prstGeom prst="rect">
                        <a:avLst/>
                      </a:prstGeom>
                      <a:noFill/>
                    </p:spPr>
                  </p:pic>
                </p:oleObj>
              </mc:Fallback>
            </mc:AlternateContent>
          </a:graphicData>
        </a:graphic>
      </p:graphicFrame>
      <p:sp>
        <p:nvSpPr>
          <p:cNvPr id="15" name="Rectángulo 14">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pic>
        <p:nvPicPr>
          <p:cNvPr id="16" name="Imagen 15"/>
          <p:cNvPicPr/>
          <p:nvPr/>
        </p:nvPicPr>
        <p:blipFill rotWithShape="1">
          <a:blip r:embed="rId5"/>
          <a:srcRect t="4683" r="884" b="3567"/>
          <a:stretch/>
        </p:blipFill>
        <p:spPr bwMode="auto">
          <a:xfrm>
            <a:off x="292949" y="1319061"/>
            <a:ext cx="6433699" cy="2261141"/>
          </a:xfrm>
          <a:prstGeom prst="rect">
            <a:avLst/>
          </a:prstGeom>
          <a:ln>
            <a:noFill/>
          </a:ln>
          <a:extLst>
            <a:ext uri="{53640926-AAD7-44D8-BBD7-CCE9431645EC}">
              <a14:shadowObscured xmlns:a14="http://schemas.microsoft.com/office/drawing/2010/main"/>
            </a:ext>
          </a:extLst>
        </p:spPr>
      </p:pic>
      <p:pic>
        <p:nvPicPr>
          <p:cNvPr id="17" name="Imagen 16" descr="C:\Users\AlexMauricio\Documents\Tesis\Investigacion _Dr_Arcos\Respuesta al escalon Planta Buck Tesis.png"/>
          <p:cNvPicPr/>
          <p:nvPr/>
        </p:nvPicPr>
        <p:blipFill rotWithShape="1">
          <a:blip r:embed="rId6">
            <a:extLst>
              <a:ext uri="{28A0092B-C50C-407E-A947-70E740481C1C}">
                <a14:useLocalDpi xmlns:a14="http://schemas.microsoft.com/office/drawing/2010/main" val="0"/>
              </a:ext>
            </a:extLst>
          </a:blip>
          <a:srcRect l="5178" t="5953" r="8436"/>
          <a:stretch/>
        </p:blipFill>
        <p:spPr bwMode="auto">
          <a:xfrm>
            <a:off x="6966139" y="2274038"/>
            <a:ext cx="5037175" cy="32559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576453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28</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255103" y="136525"/>
            <a:ext cx="7008582"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600" b="1" dirty="0" smtClean="0">
                <a:solidFill>
                  <a:schemeClr val="bg1"/>
                </a:solidFill>
                <a:effectLst>
                  <a:outerShdw blurRad="38100" dist="38100" dir="2700000" algn="tl">
                    <a:srgbClr val="000000">
                      <a:alpha val="43137"/>
                    </a:srgbClr>
                  </a:outerShdw>
                </a:effectLst>
                <a:latin typeface="+mn-lt"/>
              </a:rPr>
              <a:t>Simulación </a:t>
            </a:r>
            <a:r>
              <a:rPr lang="es-EC" sz="3600" b="1" dirty="0">
                <a:solidFill>
                  <a:schemeClr val="bg1"/>
                </a:solidFill>
                <a:effectLst>
                  <a:outerShdw blurRad="38100" dist="38100" dir="2700000" algn="tl">
                    <a:srgbClr val="000000">
                      <a:alpha val="43137"/>
                    </a:srgbClr>
                  </a:outerShdw>
                </a:effectLst>
                <a:latin typeface="+mn-lt"/>
              </a:rPr>
              <a:t>del </a:t>
            </a:r>
            <a:r>
              <a:rPr lang="es-EC" sz="3600" b="1" dirty="0" smtClean="0">
                <a:solidFill>
                  <a:schemeClr val="bg1"/>
                </a:solidFill>
                <a:effectLst>
                  <a:outerShdw blurRad="38100" dist="38100" dir="2700000" algn="tl">
                    <a:srgbClr val="000000">
                      <a:alpha val="43137"/>
                    </a:srgbClr>
                  </a:outerShdw>
                </a:effectLst>
                <a:latin typeface="+mn-lt"/>
              </a:rPr>
              <a:t>controlador PID y el convertidor DC-DC reductor</a:t>
            </a:r>
            <a:endParaRPr lang="es-ES" sz="3600" b="1" dirty="0">
              <a:solidFill>
                <a:schemeClr val="bg1"/>
              </a:solidFill>
              <a:effectLst>
                <a:outerShdw blurRad="38100" dist="38100" dir="2700000" algn="tl">
                  <a:srgbClr val="000000">
                    <a:alpha val="43137"/>
                  </a:srgbClr>
                </a:outerShdw>
              </a:effectLst>
              <a:latin typeface="+mn-lt"/>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8"/>
          <p:cNvSpPr>
            <a:spLocks noChangeArrowheads="1"/>
          </p:cNvSpPr>
          <p:nvPr/>
        </p:nvSpPr>
        <p:spPr bwMode="auto">
          <a:xfrm>
            <a:off x="0" y="1365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2"/>
          <p:cNvSpPr>
            <a:spLocks noChangeArrowheads="1"/>
          </p:cNvSpPr>
          <p:nvPr/>
        </p:nvSpPr>
        <p:spPr bwMode="auto">
          <a:xfrm>
            <a:off x="144221" y="3865541"/>
            <a:ext cx="91382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3" name="Rectángulo 12">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pic>
        <p:nvPicPr>
          <p:cNvPr id="19" name="Imagen 18" descr="C:\Users\AlexMauricio\Documents\Tesis\Investigacion _Dr_Arcos\Salida Voltaje con PID.png"/>
          <p:cNvPicPr/>
          <p:nvPr/>
        </p:nvPicPr>
        <p:blipFill>
          <a:blip r:embed="rId3">
            <a:extLst>
              <a:ext uri="{28A0092B-C50C-407E-A947-70E740481C1C}">
                <a14:useLocalDpi xmlns:a14="http://schemas.microsoft.com/office/drawing/2010/main" val="0"/>
              </a:ext>
            </a:extLst>
          </a:blip>
          <a:srcRect/>
          <a:stretch>
            <a:fillRect/>
          </a:stretch>
        </p:blipFill>
        <p:spPr bwMode="auto">
          <a:xfrm>
            <a:off x="2531351" y="1609860"/>
            <a:ext cx="7129296" cy="4185634"/>
          </a:xfrm>
          <a:prstGeom prst="rect">
            <a:avLst/>
          </a:prstGeom>
          <a:noFill/>
          <a:ln>
            <a:noFill/>
          </a:ln>
        </p:spPr>
      </p:pic>
      <p:graphicFrame>
        <p:nvGraphicFramePr>
          <p:cNvPr id="14" name="Objeto 13"/>
          <p:cNvGraphicFramePr>
            <a:graphicFrameLocks noChangeAspect="1"/>
          </p:cNvGraphicFramePr>
          <p:nvPr>
            <p:extLst>
              <p:ext uri="{D42A27DB-BD31-4B8C-83A1-F6EECF244321}">
                <p14:modId xmlns:p14="http://schemas.microsoft.com/office/powerpoint/2010/main" val="3839341665"/>
              </p:ext>
            </p:extLst>
          </p:nvPr>
        </p:nvGraphicFramePr>
        <p:xfrm>
          <a:off x="625670" y="4184854"/>
          <a:ext cx="1905681" cy="1288099"/>
        </p:xfrm>
        <a:graphic>
          <a:graphicData uri="http://schemas.openxmlformats.org/presentationml/2006/ole">
            <mc:AlternateContent xmlns:mc="http://schemas.openxmlformats.org/markup-compatibility/2006">
              <mc:Choice xmlns:v="urn:schemas-microsoft-com:vml" Requires="v">
                <p:oleObj spid="_x0000_s15400" name="Equation" r:id="rId4" imgW="1016000" imgH="660400" progId="Equation.DSMT4">
                  <p:embed/>
                </p:oleObj>
              </mc:Choice>
              <mc:Fallback>
                <p:oleObj name="Equation" r:id="rId4" imgW="1016000" imgH="660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670" y="4184854"/>
                        <a:ext cx="1905681" cy="1288099"/>
                      </a:xfrm>
                      <a:prstGeom prst="rect">
                        <a:avLst/>
                      </a:prstGeom>
                      <a:noFill/>
                    </p:spPr>
                  </p:pic>
                </p:oleObj>
              </mc:Fallback>
            </mc:AlternateContent>
          </a:graphicData>
        </a:graphic>
      </p:graphicFrame>
    </p:spTree>
    <p:extLst>
      <p:ext uri="{BB962C8B-B14F-4D97-AF65-F5344CB8AC3E}">
        <p14:creationId xmlns:p14="http://schemas.microsoft.com/office/powerpoint/2010/main" val="18782289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29</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255103" y="136525"/>
            <a:ext cx="7008582"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b="1" dirty="0" smtClean="0">
                <a:solidFill>
                  <a:schemeClr val="bg1"/>
                </a:solidFill>
                <a:effectLst>
                  <a:outerShdw blurRad="38100" dist="38100" dir="2700000" algn="tl">
                    <a:srgbClr val="000000">
                      <a:alpha val="43137"/>
                    </a:srgbClr>
                  </a:outerShdw>
                </a:effectLst>
                <a:latin typeface="+mn-lt"/>
              </a:rPr>
              <a:t>Diseño del algoritmo MPPT </a:t>
            </a:r>
          </a:p>
          <a:p>
            <a:r>
              <a:rPr lang="es-EC" sz="4000" b="1" dirty="0" smtClean="0">
                <a:solidFill>
                  <a:schemeClr val="bg1"/>
                </a:solidFill>
                <a:effectLst>
                  <a:outerShdw blurRad="38100" dist="38100" dir="2700000" algn="tl">
                    <a:srgbClr val="000000">
                      <a:alpha val="43137"/>
                    </a:srgbClr>
                  </a:outerShdw>
                </a:effectLst>
                <a:latin typeface="+mn-lt"/>
              </a:rPr>
              <a:t>P&amp;O </a:t>
            </a:r>
            <a:r>
              <a:rPr lang="es-EC" sz="2800" b="1" dirty="0" smtClean="0">
                <a:solidFill>
                  <a:schemeClr val="bg1"/>
                </a:solidFill>
                <a:effectLst>
                  <a:outerShdw blurRad="38100" dist="38100" dir="2700000" algn="tl">
                    <a:srgbClr val="000000">
                      <a:alpha val="43137"/>
                    </a:srgbClr>
                  </a:outerShdw>
                </a:effectLst>
                <a:latin typeface="+mn-lt"/>
              </a:rPr>
              <a:t>(Perturbar y Observar)</a:t>
            </a:r>
            <a:endParaRPr lang="es-ES" sz="4000" b="1" dirty="0">
              <a:solidFill>
                <a:schemeClr val="bg1"/>
              </a:solidFill>
              <a:effectLst>
                <a:outerShdw blurRad="38100" dist="38100" dir="2700000" algn="tl">
                  <a:srgbClr val="000000">
                    <a:alpha val="43137"/>
                  </a:srgbClr>
                </a:outerShdw>
              </a:effectLst>
              <a:latin typeface="+mn-lt"/>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8"/>
          <p:cNvSpPr>
            <a:spLocks noChangeArrowheads="1"/>
          </p:cNvSpPr>
          <p:nvPr/>
        </p:nvSpPr>
        <p:spPr bwMode="auto">
          <a:xfrm>
            <a:off x="0" y="1365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2"/>
          <p:cNvSpPr>
            <a:spLocks noChangeArrowheads="1"/>
          </p:cNvSpPr>
          <p:nvPr/>
        </p:nvSpPr>
        <p:spPr bwMode="auto">
          <a:xfrm>
            <a:off x="144221" y="3865541"/>
            <a:ext cx="91382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5" name="Rectángulo 14">
            <a:extLst>
              <a:ext uri="{FF2B5EF4-FFF2-40B4-BE49-F238E27FC236}">
                <a16:creationId xmlns:a16="http://schemas.microsoft.com/office/drawing/2014/main" xmlns="" id="{F4DFB63F-6B36-4D5A-BF18-5B9D099528D0}"/>
              </a:ext>
            </a:extLst>
          </p:cNvPr>
          <p:cNvSpPr/>
          <p:nvPr/>
        </p:nvSpPr>
        <p:spPr>
          <a:xfrm>
            <a:off x="9291782" y="1420394"/>
            <a:ext cx="2900218" cy="1938992"/>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400" dirty="0" smtClean="0">
                <a:latin typeface="Times New Roman" panose="02020603050405020304" pitchFamily="18" charset="0"/>
                <a:ea typeface="Calibri" panose="020F0502020204030204" pitchFamily="34" charset="0"/>
              </a:rPr>
              <a:t>Variables Iniciales del algoritmo MPPT</a:t>
            </a:r>
          </a:p>
          <a:p>
            <a:pPr algn="just"/>
            <a:r>
              <a:rPr lang="es-EC" sz="2200" i="1" dirty="0" smtClean="0">
                <a:latin typeface="Times New Roman" panose="02020603050405020304" pitchFamily="18" charset="0"/>
                <a:ea typeface="Calibri" panose="020F0502020204030204" pitchFamily="34" charset="0"/>
              </a:rPr>
              <a:t>Vref = </a:t>
            </a:r>
            <a:r>
              <a:rPr lang="es-EC" sz="2200" dirty="0" smtClean="0">
                <a:latin typeface="Times New Roman" panose="02020603050405020304" pitchFamily="18" charset="0"/>
                <a:ea typeface="Calibri" panose="020F0502020204030204" pitchFamily="34" charset="0"/>
              </a:rPr>
              <a:t>14. 1 (</a:t>
            </a:r>
            <a:r>
              <a:rPr lang="es-EC" sz="2200" i="1" dirty="0" smtClean="0">
                <a:latin typeface="Times New Roman" panose="02020603050405020304" pitchFamily="18" charset="0"/>
                <a:ea typeface="Calibri" panose="020F0502020204030204" pitchFamily="34" charset="0"/>
              </a:rPr>
              <a:t>V)</a:t>
            </a:r>
          </a:p>
          <a:p>
            <a:pPr algn="just"/>
            <a:r>
              <a:rPr lang="es-EC" sz="2200" i="1" dirty="0" smtClean="0">
                <a:latin typeface="Times New Roman" panose="02020603050405020304" pitchFamily="18" charset="0"/>
                <a:ea typeface="Calibri" panose="020F0502020204030204" pitchFamily="34" charset="0"/>
              </a:rPr>
              <a:t>Ts = </a:t>
            </a:r>
            <a:r>
              <a:rPr lang="es-EC" sz="2200" dirty="0" smtClean="0">
                <a:latin typeface="Times New Roman" panose="02020603050405020304" pitchFamily="18" charset="0"/>
                <a:ea typeface="Calibri" panose="020F0502020204030204" pitchFamily="34" charset="0"/>
              </a:rPr>
              <a:t>0.001 (s)</a:t>
            </a:r>
            <a:endParaRPr lang="es-EC" sz="2200" dirty="0">
              <a:latin typeface="Times New Roman" panose="02020603050405020304" pitchFamily="18" charset="0"/>
              <a:ea typeface="Calibri" panose="020F0502020204030204" pitchFamily="34" charset="0"/>
            </a:endParaRPr>
          </a:p>
          <a:p>
            <a:pPr algn="just"/>
            <a:endParaRPr lang="es-EC" sz="2400" dirty="0"/>
          </a:p>
        </p:txBody>
      </p:sp>
      <p:sp>
        <p:nvSpPr>
          <p:cNvPr id="16" name="Rectángulo 15">
            <a:extLst>
              <a:ext uri="{FF2B5EF4-FFF2-40B4-BE49-F238E27FC236}">
                <a16:creationId xmlns:a16="http://schemas.microsoft.com/office/drawing/2014/main" xmlns="" id="{F4DFB63F-6B36-4D5A-BF18-5B9D099528D0}"/>
              </a:ext>
            </a:extLst>
          </p:cNvPr>
          <p:cNvSpPr/>
          <p:nvPr/>
        </p:nvSpPr>
        <p:spPr>
          <a:xfrm>
            <a:off x="9291781" y="3473845"/>
            <a:ext cx="2887339" cy="1508105"/>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400" dirty="0" smtClean="0">
                <a:latin typeface="Times New Roman" panose="02020603050405020304" pitchFamily="18" charset="0"/>
                <a:ea typeface="Calibri" panose="020F0502020204030204" pitchFamily="34" charset="0"/>
              </a:rPr>
              <a:t>Entradas</a:t>
            </a:r>
          </a:p>
          <a:p>
            <a:pPr algn="just"/>
            <a:r>
              <a:rPr lang="es-EC" sz="2200" i="1" dirty="0" smtClean="0">
                <a:latin typeface="Times New Roman" panose="02020603050405020304" pitchFamily="18" charset="0"/>
                <a:ea typeface="Calibri" panose="020F0502020204030204" pitchFamily="34" charset="0"/>
              </a:rPr>
              <a:t>I</a:t>
            </a:r>
            <a:r>
              <a:rPr lang="es-EC" sz="2200" dirty="0" smtClean="0">
                <a:latin typeface="Times New Roman" panose="02020603050405020304" pitchFamily="18" charset="0"/>
                <a:ea typeface="Calibri" panose="020F0502020204030204" pitchFamily="34" charset="0"/>
              </a:rPr>
              <a:t>: Corriente del panel</a:t>
            </a:r>
          </a:p>
          <a:p>
            <a:pPr algn="just"/>
            <a:r>
              <a:rPr lang="es-EC" sz="2200" i="1" dirty="0" smtClean="0">
                <a:latin typeface="Times New Roman" panose="02020603050405020304" pitchFamily="18" charset="0"/>
                <a:ea typeface="Calibri" panose="020F0502020204030204" pitchFamily="34" charset="0"/>
              </a:rPr>
              <a:t>V</a:t>
            </a:r>
            <a:r>
              <a:rPr lang="es-EC" sz="2200" dirty="0" smtClean="0">
                <a:latin typeface="Times New Roman" panose="02020603050405020304" pitchFamily="18" charset="0"/>
                <a:ea typeface="Calibri" panose="020F0502020204030204" pitchFamily="34" charset="0"/>
              </a:rPr>
              <a:t>: Voltaje del panel</a:t>
            </a:r>
            <a:endParaRPr lang="es-EC" sz="2200" i="1" dirty="0">
              <a:latin typeface="Times New Roman" panose="02020603050405020304" pitchFamily="18" charset="0"/>
              <a:ea typeface="Calibri" panose="020F0502020204030204" pitchFamily="34" charset="0"/>
            </a:endParaRPr>
          </a:p>
          <a:p>
            <a:pPr algn="just"/>
            <a:endParaRPr lang="es-EC" sz="2400" dirty="0"/>
          </a:p>
        </p:txBody>
      </p:sp>
      <p:sp>
        <p:nvSpPr>
          <p:cNvPr id="11" name="Rectángulo 10">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pic>
        <p:nvPicPr>
          <p:cNvPr id="13" name="Imagen 12" descr="C:\Users\AlexMauricio\Documents\Matlab\PV_panel\Battery\Imagenes_estimacion_bateria_100Ah\Diagrama PV.png"/>
          <p:cNvPicPr/>
          <p:nvPr/>
        </p:nvPicPr>
        <p:blipFill rotWithShape="1">
          <a:blip r:embed="rId2">
            <a:extLst>
              <a:ext uri="{28A0092B-C50C-407E-A947-70E740481C1C}">
                <a14:useLocalDpi xmlns:a14="http://schemas.microsoft.com/office/drawing/2010/main" val="0"/>
              </a:ext>
            </a:extLst>
          </a:blip>
          <a:srcRect l="4301" t="5973" r="7499"/>
          <a:stretch/>
        </p:blipFill>
        <p:spPr bwMode="auto">
          <a:xfrm>
            <a:off x="0" y="1526270"/>
            <a:ext cx="4968692" cy="4133659"/>
          </a:xfrm>
          <a:prstGeom prst="rect">
            <a:avLst/>
          </a:prstGeom>
          <a:noFill/>
          <a:ln>
            <a:noFill/>
          </a:ln>
          <a:extLst>
            <a:ext uri="{53640926-AAD7-44D8-BBD7-CCE9431645EC}">
              <a14:shadowObscured xmlns:a14="http://schemas.microsoft.com/office/drawing/2010/main"/>
            </a:ext>
          </a:extLst>
        </p:spPr>
      </p:pic>
      <p:pic>
        <p:nvPicPr>
          <p:cNvPr id="14" name="Imagen 13"/>
          <p:cNvPicPr/>
          <p:nvPr/>
        </p:nvPicPr>
        <p:blipFill>
          <a:blip r:embed="rId3"/>
          <a:stretch>
            <a:fillRect/>
          </a:stretch>
        </p:blipFill>
        <p:spPr>
          <a:xfrm>
            <a:off x="4968692" y="1612218"/>
            <a:ext cx="4169516" cy="3791099"/>
          </a:xfrm>
          <a:prstGeom prst="rect">
            <a:avLst/>
          </a:prstGeom>
        </p:spPr>
      </p:pic>
      <p:sp>
        <p:nvSpPr>
          <p:cNvPr id="18" name="Rectángulo 17">
            <a:extLst>
              <a:ext uri="{FF2B5EF4-FFF2-40B4-BE49-F238E27FC236}">
                <a16:creationId xmlns:a16="http://schemas.microsoft.com/office/drawing/2014/main" xmlns="" id="{F4DFB63F-6B36-4D5A-BF18-5B9D099528D0}"/>
              </a:ext>
            </a:extLst>
          </p:cNvPr>
          <p:cNvSpPr/>
          <p:nvPr/>
        </p:nvSpPr>
        <p:spPr>
          <a:xfrm>
            <a:off x="9291781" y="5050233"/>
            <a:ext cx="2887339" cy="1169551"/>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400" dirty="0" smtClean="0">
                <a:latin typeface="Times New Roman" panose="02020603050405020304" pitchFamily="18" charset="0"/>
                <a:ea typeface="Calibri" panose="020F0502020204030204" pitchFamily="34" charset="0"/>
              </a:rPr>
              <a:t>Salidas</a:t>
            </a:r>
          </a:p>
          <a:p>
            <a:pPr algn="just"/>
            <a:r>
              <a:rPr lang="es-EC" sz="2200" i="1" dirty="0" smtClean="0">
                <a:latin typeface="Times New Roman" panose="02020603050405020304" pitchFamily="18" charset="0"/>
                <a:ea typeface="Calibri" panose="020F0502020204030204" pitchFamily="34" charset="0"/>
              </a:rPr>
              <a:t>Vref</a:t>
            </a:r>
            <a:endParaRPr lang="es-EC" sz="2200" i="1" dirty="0">
              <a:latin typeface="Times New Roman" panose="02020603050405020304" pitchFamily="18" charset="0"/>
              <a:ea typeface="Calibri" panose="020F0502020204030204" pitchFamily="34" charset="0"/>
            </a:endParaRPr>
          </a:p>
          <a:p>
            <a:pPr algn="just"/>
            <a:endParaRPr lang="es-EC" sz="2400" dirty="0"/>
          </a:p>
        </p:txBody>
      </p:sp>
    </p:spTree>
    <p:extLst>
      <p:ext uri="{BB962C8B-B14F-4D97-AF65-F5344CB8AC3E}">
        <p14:creationId xmlns:p14="http://schemas.microsoft.com/office/powerpoint/2010/main" val="3498504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30760"/>
            <a:ext cx="12192000" cy="6858000"/>
          </a:xfrm>
          <a:prstGeom prst="rect">
            <a:avLst/>
          </a:prstGeom>
        </p:spPr>
      </p:pic>
      <p:sp>
        <p:nvSpPr>
          <p:cNvPr id="2" name="Título 1"/>
          <p:cNvSpPr>
            <a:spLocks noGrp="1"/>
          </p:cNvSpPr>
          <p:nvPr>
            <p:ph type="ctrTitle"/>
          </p:nvPr>
        </p:nvSpPr>
        <p:spPr>
          <a:xfrm>
            <a:off x="1987825" y="2694659"/>
            <a:ext cx="8216347" cy="989668"/>
          </a:xfrm>
        </p:spPr>
        <p:txBody>
          <a:bodyPr>
            <a:normAutofit/>
          </a:bodyPr>
          <a:lstStyle/>
          <a:p>
            <a:r>
              <a:rPr lang="es-ES" dirty="0" smtClean="0"/>
              <a:t>Introducción</a:t>
            </a:r>
            <a:endParaRPr lang="es-ES" sz="3200"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3</a:t>
            </a:fld>
            <a:endParaRPr lang="es-ES" dirty="0">
              <a:latin typeface="+mn-lt"/>
            </a:endParaRPr>
          </a:p>
        </p:txBody>
      </p:sp>
      <p:sp>
        <p:nvSpPr>
          <p:cNvPr id="12" name="Rectángulo 11">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Tree>
    <p:extLst>
      <p:ext uri="{BB962C8B-B14F-4D97-AF65-F5344CB8AC3E}">
        <p14:creationId xmlns:p14="http://schemas.microsoft.com/office/powerpoint/2010/main" val="269108075"/>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30</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255103" y="136525"/>
            <a:ext cx="7008582"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b="1" dirty="0" smtClean="0">
                <a:solidFill>
                  <a:schemeClr val="bg1"/>
                </a:solidFill>
                <a:effectLst>
                  <a:outerShdw blurRad="38100" dist="38100" dir="2700000" algn="tl">
                    <a:srgbClr val="000000">
                      <a:alpha val="43137"/>
                    </a:srgbClr>
                  </a:outerShdw>
                </a:effectLst>
                <a:latin typeface="+mn-lt"/>
              </a:rPr>
              <a:t>Implementación del controlador PID y algoritmo MPPT P&amp;O</a:t>
            </a:r>
            <a:endParaRPr lang="es-ES" sz="4000" b="1" dirty="0">
              <a:solidFill>
                <a:schemeClr val="bg1"/>
              </a:solidFill>
              <a:effectLst>
                <a:outerShdw blurRad="38100" dist="38100" dir="2700000" algn="tl">
                  <a:srgbClr val="000000">
                    <a:alpha val="43137"/>
                  </a:srgbClr>
                </a:outerShdw>
              </a:effectLst>
              <a:latin typeface="+mn-lt"/>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8"/>
          <p:cNvSpPr>
            <a:spLocks noChangeArrowheads="1"/>
          </p:cNvSpPr>
          <p:nvPr/>
        </p:nvSpPr>
        <p:spPr bwMode="auto">
          <a:xfrm>
            <a:off x="0" y="1365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2"/>
          <p:cNvSpPr>
            <a:spLocks noChangeArrowheads="1"/>
          </p:cNvSpPr>
          <p:nvPr/>
        </p:nvSpPr>
        <p:spPr bwMode="auto">
          <a:xfrm>
            <a:off x="144221" y="3865541"/>
            <a:ext cx="91382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9" name="Rectángulo 8">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pic>
        <p:nvPicPr>
          <p:cNvPr id="10" name="Imagen 9"/>
          <p:cNvPicPr/>
          <p:nvPr/>
        </p:nvPicPr>
        <p:blipFill rotWithShape="1">
          <a:blip r:embed="rId2"/>
          <a:srcRect t="1363" b="4242"/>
          <a:stretch/>
        </p:blipFill>
        <p:spPr bwMode="auto">
          <a:xfrm>
            <a:off x="1224154" y="1661375"/>
            <a:ext cx="8447880" cy="40439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727235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31</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255103" y="136525"/>
            <a:ext cx="7008582"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b="1" dirty="0" smtClean="0">
                <a:solidFill>
                  <a:schemeClr val="bg1"/>
                </a:solidFill>
                <a:effectLst>
                  <a:outerShdw blurRad="38100" dist="38100" dir="2700000" algn="tl">
                    <a:srgbClr val="000000">
                      <a:alpha val="43137"/>
                    </a:srgbClr>
                  </a:outerShdw>
                </a:effectLst>
                <a:latin typeface="+mn-lt"/>
              </a:rPr>
              <a:t>Diseño del sistema autónomo de almacenamiento de energía</a:t>
            </a:r>
            <a:endParaRPr lang="es-ES" sz="4000" b="1" dirty="0">
              <a:solidFill>
                <a:schemeClr val="bg1"/>
              </a:solidFill>
              <a:effectLst>
                <a:outerShdw blurRad="38100" dist="38100" dir="2700000" algn="tl">
                  <a:srgbClr val="000000">
                    <a:alpha val="43137"/>
                  </a:srgbClr>
                </a:outerShdw>
              </a:effectLst>
              <a:latin typeface="+mn-lt"/>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8"/>
          <p:cNvSpPr>
            <a:spLocks noChangeArrowheads="1"/>
          </p:cNvSpPr>
          <p:nvPr/>
        </p:nvSpPr>
        <p:spPr bwMode="auto">
          <a:xfrm>
            <a:off x="0" y="1365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2"/>
          <p:cNvSpPr>
            <a:spLocks noChangeArrowheads="1"/>
          </p:cNvSpPr>
          <p:nvPr/>
        </p:nvSpPr>
        <p:spPr bwMode="auto">
          <a:xfrm>
            <a:off x="144221" y="3865541"/>
            <a:ext cx="91382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1" name="Rectángulo 10">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4" name="Rectángulo 13">
            <a:extLst>
              <a:ext uri="{FF2B5EF4-FFF2-40B4-BE49-F238E27FC236}">
                <a16:creationId xmlns:a16="http://schemas.microsoft.com/office/drawing/2014/main" xmlns="" id="{C6787479-1741-4100-A420-7A4F4E44C846}"/>
              </a:ext>
            </a:extLst>
          </p:cNvPr>
          <p:cNvSpPr/>
          <p:nvPr/>
        </p:nvSpPr>
        <p:spPr>
          <a:xfrm>
            <a:off x="3005325" y="1236454"/>
            <a:ext cx="6277104" cy="52322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800" dirty="0" smtClean="0"/>
              <a:t>Modelo eléctrico para una batería de litio</a:t>
            </a:r>
            <a:endParaRPr lang="es-ES" sz="2800" dirty="0"/>
          </a:p>
        </p:txBody>
      </p:sp>
      <p:pic>
        <p:nvPicPr>
          <p:cNvPr id="16" name="Imagen 15" descr="C:\Users\AlexMauricio\Documents\Tesis\Investigacion _Dr_Arcos\Modelo electrico celda litio.png"/>
          <p:cNvPicPr/>
          <p:nvPr/>
        </p:nvPicPr>
        <p:blipFill rotWithShape="1">
          <a:blip r:embed="rId3" cstate="print">
            <a:extLst>
              <a:ext uri="{28A0092B-C50C-407E-A947-70E740481C1C}">
                <a14:useLocalDpi xmlns:a14="http://schemas.microsoft.com/office/drawing/2010/main" val="0"/>
              </a:ext>
            </a:extLst>
          </a:blip>
          <a:srcRect r="4878" b="3024"/>
          <a:stretch/>
        </p:blipFill>
        <p:spPr bwMode="auto">
          <a:xfrm>
            <a:off x="480432" y="1795945"/>
            <a:ext cx="2725420" cy="1991995"/>
          </a:xfrm>
          <a:prstGeom prst="rect">
            <a:avLst/>
          </a:prstGeom>
          <a:noFill/>
          <a:ln>
            <a:noFill/>
          </a:ln>
          <a:extLst>
            <a:ext uri="{53640926-AAD7-44D8-BBD7-CCE9431645EC}">
              <a14:shadowObscured xmlns:a14="http://schemas.microsoft.com/office/drawing/2010/main"/>
            </a:ext>
          </a:extLst>
        </p:spPr>
      </p:pic>
      <p:pic>
        <p:nvPicPr>
          <p:cNvPr id="17" name="Imagen 16" descr="C:\Users\AlexMauricio\Documents\Matlab\PV_panel\Battery\Imagenes_estimacion_bateria_100Ah\Datos Iniciales 80Ah.png"/>
          <p:cNvPicPr/>
          <p:nvPr/>
        </p:nvPicPr>
        <p:blipFill>
          <a:blip r:embed="rId4">
            <a:extLst>
              <a:ext uri="{28A0092B-C50C-407E-A947-70E740481C1C}">
                <a14:useLocalDpi xmlns:a14="http://schemas.microsoft.com/office/drawing/2010/main" val="0"/>
              </a:ext>
            </a:extLst>
          </a:blip>
          <a:srcRect/>
          <a:stretch>
            <a:fillRect/>
          </a:stretch>
        </p:blipFill>
        <p:spPr bwMode="auto">
          <a:xfrm>
            <a:off x="7145999" y="2063411"/>
            <a:ext cx="4316198" cy="3912386"/>
          </a:xfrm>
          <a:prstGeom prst="rect">
            <a:avLst/>
          </a:prstGeom>
          <a:noFill/>
          <a:ln>
            <a:noFill/>
          </a:ln>
        </p:spPr>
      </p:pic>
      <p:pic>
        <p:nvPicPr>
          <p:cNvPr id="18" name="Imagen 17"/>
          <p:cNvPicPr/>
          <p:nvPr/>
        </p:nvPicPr>
        <p:blipFill>
          <a:blip r:embed="rId5"/>
          <a:stretch>
            <a:fillRect/>
          </a:stretch>
        </p:blipFill>
        <p:spPr>
          <a:xfrm>
            <a:off x="255103" y="3906882"/>
            <a:ext cx="3176079" cy="2261560"/>
          </a:xfrm>
          <a:prstGeom prst="rect">
            <a:avLst/>
          </a:prstGeom>
        </p:spPr>
      </p:pic>
      <p:sp>
        <p:nvSpPr>
          <p:cNvPr id="3" name="Rectangle 2"/>
          <p:cNvSpPr>
            <a:spLocks noChangeArrowheads="1"/>
          </p:cNvSpPr>
          <p:nvPr/>
        </p:nvSpPr>
        <p:spPr bwMode="auto">
          <a:xfrm>
            <a:off x="4111630" y="342685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Objeto 5"/>
          <p:cNvGraphicFramePr>
            <a:graphicFrameLocks noChangeAspect="1"/>
          </p:cNvGraphicFramePr>
          <p:nvPr>
            <p:extLst>
              <p:ext uri="{D42A27DB-BD31-4B8C-83A1-F6EECF244321}">
                <p14:modId xmlns:p14="http://schemas.microsoft.com/office/powerpoint/2010/main" val="1386924837"/>
              </p:ext>
            </p:extLst>
          </p:nvPr>
        </p:nvGraphicFramePr>
        <p:xfrm>
          <a:off x="3863355" y="3444316"/>
          <a:ext cx="2850470" cy="617112"/>
        </p:xfrm>
        <a:graphic>
          <a:graphicData uri="http://schemas.openxmlformats.org/presentationml/2006/ole">
            <mc:AlternateContent xmlns:mc="http://schemas.openxmlformats.org/markup-compatibility/2006">
              <mc:Choice xmlns:v="urn:schemas-microsoft-com:vml" Requires="v">
                <p:oleObj spid="_x0000_s36879" name="Equation" r:id="rId6" imgW="1841500" imgH="393700" progId="Equation.DSMT4">
                  <p:embed/>
                </p:oleObj>
              </mc:Choice>
              <mc:Fallback>
                <p:oleObj name="Equation" r:id="rId6" imgW="1841500" imgH="39370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3355" y="3444316"/>
                        <a:ext cx="2850470" cy="617112"/>
                      </a:xfrm>
                      <a:prstGeom prst="rect">
                        <a:avLst/>
                      </a:prstGeom>
                      <a:noFill/>
                    </p:spPr>
                  </p:pic>
                </p:oleObj>
              </mc:Fallback>
            </mc:AlternateContent>
          </a:graphicData>
        </a:graphic>
      </p:graphicFrame>
    </p:spTree>
    <p:extLst>
      <p:ext uri="{BB962C8B-B14F-4D97-AF65-F5344CB8AC3E}">
        <p14:creationId xmlns:p14="http://schemas.microsoft.com/office/powerpoint/2010/main" val="39835601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32</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255103" y="136525"/>
            <a:ext cx="7008582"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b="1" dirty="0" smtClean="0">
                <a:solidFill>
                  <a:schemeClr val="bg1"/>
                </a:solidFill>
                <a:effectLst>
                  <a:outerShdw blurRad="38100" dist="38100" dir="2700000" algn="tl">
                    <a:srgbClr val="000000">
                      <a:alpha val="43137"/>
                    </a:srgbClr>
                  </a:outerShdw>
                </a:effectLst>
                <a:latin typeface="+mn-lt"/>
              </a:rPr>
              <a:t>Diseño del sistema autónomo de almacenamiento de energía</a:t>
            </a:r>
            <a:endParaRPr lang="es-ES" sz="4000" b="1" dirty="0">
              <a:solidFill>
                <a:schemeClr val="bg1"/>
              </a:solidFill>
              <a:effectLst>
                <a:outerShdw blurRad="38100" dist="38100" dir="2700000" algn="tl">
                  <a:srgbClr val="000000">
                    <a:alpha val="43137"/>
                  </a:srgbClr>
                </a:outerShdw>
              </a:effectLst>
              <a:latin typeface="+mn-lt"/>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8"/>
          <p:cNvSpPr>
            <a:spLocks noChangeArrowheads="1"/>
          </p:cNvSpPr>
          <p:nvPr/>
        </p:nvSpPr>
        <p:spPr bwMode="auto">
          <a:xfrm>
            <a:off x="0" y="1365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2"/>
          <p:cNvSpPr>
            <a:spLocks noChangeArrowheads="1"/>
          </p:cNvSpPr>
          <p:nvPr/>
        </p:nvSpPr>
        <p:spPr bwMode="auto">
          <a:xfrm>
            <a:off x="144221" y="3865541"/>
            <a:ext cx="91382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1" name="Rectángulo 10">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4" name="Rectángulo 13">
            <a:extLst>
              <a:ext uri="{FF2B5EF4-FFF2-40B4-BE49-F238E27FC236}">
                <a16:creationId xmlns:a16="http://schemas.microsoft.com/office/drawing/2014/main" xmlns="" id="{C6787479-1741-4100-A420-7A4F4E44C846}"/>
              </a:ext>
            </a:extLst>
          </p:cNvPr>
          <p:cNvSpPr/>
          <p:nvPr/>
        </p:nvSpPr>
        <p:spPr>
          <a:xfrm>
            <a:off x="3005325" y="1236454"/>
            <a:ext cx="6277104" cy="52322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800" dirty="0" smtClean="0"/>
              <a:t>Controlador tipo On/Off</a:t>
            </a:r>
            <a:endParaRPr lang="es-ES" sz="2800" dirty="0"/>
          </a:p>
        </p:txBody>
      </p:sp>
      <p:sp>
        <p:nvSpPr>
          <p:cNvPr id="3" name="Rectangle 2"/>
          <p:cNvSpPr>
            <a:spLocks noChangeArrowheads="1"/>
          </p:cNvSpPr>
          <p:nvPr/>
        </p:nvSpPr>
        <p:spPr bwMode="auto">
          <a:xfrm>
            <a:off x="4111630" y="342685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5" name="Imagen 14"/>
          <p:cNvPicPr/>
          <p:nvPr/>
        </p:nvPicPr>
        <p:blipFill>
          <a:blip r:embed="rId2"/>
          <a:stretch>
            <a:fillRect/>
          </a:stretch>
        </p:blipFill>
        <p:spPr>
          <a:xfrm>
            <a:off x="0" y="2224484"/>
            <a:ext cx="6454790" cy="3196431"/>
          </a:xfrm>
          <a:prstGeom prst="rect">
            <a:avLst/>
          </a:prstGeom>
        </p:spPr>
      </p:pic>
      <p:pic>
        <p:nvPicPr>
          <p:cNvPr id="19" name="Imagen 18" descr="C:\Users\AlexMauricio\Documents\Matlab\PV_panel\Battery\Imagenes_estimacion_bateria_100Ah\Diagrama SOC 80 Ah.png"/>
          <p:cNvPicPr/>
          <p:nvPr/>
        </p:nvPicPr>
        <p:blipFill rotWithShape="1">
          <a:blip r:embed="rId3">
            <a:extLst>
              <a:ext uri="{28A0092B-C50C-407E-A947-70E740481C1C}">
                <a14:useLocalDpi xmlns:a14="http://schemas.microsoft.com/office/drawing/2010/main" val="0"/>
              </a:ext>
            </a:extLst>
          </a:blip>
          <a:srcRect l="878" r="1452"/>
          <a:stretch/>
        </p:blipFill>
        <p:spPr bwMode="auto">
          <a:xfrm>
            <a:off x="6599011" y="2270338"/>
            <a:ext cx="5442735" cy="297136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92182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30760"/>
            <a:ext cx="12192000" cy="6858000"/>
          </a:xfrm>
          <a:prstGeom prst="rect">
            <a:avLst/>
          </a:prstGeom>
        </p:spPr>
      </p:pic>
      <p:sp>
        <p:nvSpPr>
          <p:cNvPr id="2" name="Título 1"/>
          <p:cNvSpPr>
            <a:spLocks noGrp="1"/>
          </p:cNvSpPr>
          <p:nvPr>
            <p:ph type="ctrTitle"/>
          </p:nvPr>
        </p:nvSpPr>
        <p:spPr>
          <a:xfrm>
            <a:off x="1987825" y="2694659"/>
            <a:ext cx="9075127" cy="989668"/>
          </a:xfrm>
        </p:spPr>
        <p:txBody>
          <a:bodyPr>
            <a:normAutofit/>
          </a:bodyPr>
          <a:lstStyle/>
          <a:p>
            <a:r>
              <a:rPr lang="es-ES" dirty="0" smtClean="0"/>
              <a:t>Pruebas y Resultados</a:t>
            </a:r>
            <a:endParaRPr lang="es-ES" sz="3200"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33</a:t>
            </a:fld>
            <a:endParaRPr lang="es-ES" dirty="0">
              <a:latin typeface="+mn-lt"/>
            </a:endParaRPr>
          </a:p>
        </p:txBody>
      </p:sp>
      <p:sp>
        <p:nvSpPr>
          <p:cNvPr id="12" name="Rectángulo 11">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Tree>
    <p:extLst>
      <p:ext uri="{BB962C8B-B14F-4D97-AF65-F5344CB8AC3E}">
        <p14:creationId xmlns:p14="http://schemas.microsoft.com/office/powerpoint/2010/main" val="2604639876"/>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34</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255104" y="136525"/>
            <a:ext cx="7781313" cy="7778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Pruebas y Resultados del Generador fotovoltaico</a:t>
            </a:r>
            <a:endParaRPr lang="es-ES" b="1" dirty="0">
              <a:solidFill>
                <a:schemeClr val="bg1"/>
              </a:solidFill>
              <a:effectLst>
                <a:outerShdw blurRad="38100" dist="38100" dir="2700000" algn="tl">
                  <a:srgbClr val="000000">
                    <a:alpha val="43137"/>
                  </a:srgbClr>
                </a:outerShdw>
              </a:effectLst>
              <a:latin typeface="+mn-lt"/>
            </a:endParaRPr>
          </a:p>
        </p:txBody>
      </p:sp>
      <p:sp>
        <p:nvSpPr>
          <p:cNvPr id="13" name="Rectángulo 12">
            <a:extLst>
              <a:ext uri="{FF2B5EF4-FFF2-40B4-BE49-F238E27FC236}">
                <a16:creationId xmlns:a16="http://schemas.microsoft.com/office/drawing/2014/main" xmlns="" id="{F4DFB63F-6B36-4D5A-BF18-5B9D099528D0}"/>
              </a:ext>
            </a:extLst>
          </p:cNvPr>
          <p:cNvSpPr/>
          <p:nvPr/>
        </p:nvSpPr>
        <p:spPr>
          <a:xfrm>
            <a:off x="538442" y="1329144"/>
            <a:ext cx="10686570" cy="830997"/>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400" dirty="0" smtClean="0"/>
              <a:t>Se realizaron las pruebas en el generador fotovoltaico ante una irradiación de entrada</a:t>
            </a:r>
            <a:endParaRPr lang="es-EC" sz="2400" dirty="0"/>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ángulo 7">
            <a:extLst>
              <a:ext uri="{FF2B5EF4-FFF2-40B4-BE49-F238E27FC236}">
                <a16:creationId xmlns:a16="http://schemas.microsoft.com/office/drawing/2014/main" xmlns="" id="{3DAE1F83-26AC-4219-95ED-174F225BDFBE}"/>
              </a:ext>
            </a:extLst>
          </p:cNvPr>
          <p:cNvSpPr/>
          <p:nvPr/>
        </p:nvSpPr>
        <p:spPr>
          <a:xfrm>
            <a:off x="4770783" y="6365351"/>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pic>
        <p:nvPicPr>
          <p:cNvPr id="11" name="Imagen 10" descr="C:\Users\AlexMauricio\Documents\Matlab\PV_panel\Battery\Imagenes_estimacion_bateria_100Ah\Irradiancia para 80 Ah.png"/>
          <p:cNvPicPr/>
          <p:nvPr/>
        </p:nvPicPr>
        <p:blipFill rotWithShape="1">
          <a:blip r:embed="rId2">
            <a:extLst>
              <a:ext uri="{28A0092B-C50C-407E-A947-70E740481C1C}">
                <a14:useLocalDpi xmlns:a14="http://schemas.microsoft.com/office/drawing/2010/main" val="0"/>
              </a:ext>
            </a:extLst>
          </a:blip>
          <a:srcRect l="5346" t="4346" r="7672" b="-1700"/>
          <a:stretch/>
        </p:blipFill>
        <p:spPr bwMode="auto">
          <a:xfrm>
            <a:off x="3039341" y="2420255"/>
            <a:ext cx="6181932" cy="368433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171682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35</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255104" y="136525"/>
            <a:ext cx="7781313" cy="7778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Pruebas y Resultados del Generador fotovoltaico</a:t>
            </a:r>
            <a:endParaRPr lang="es-ES" b="1" dirty="0">
              <a:solidFill>
                <a:schemeClr val="bg1"/>
              </a:solidFill>
              <a:effectLst>
                <a:outerShdw blurRad="38100" dist="38100" dir="2700000" algn="tl">
                  <a:srgbClr val="000000">
                    <a:alpha val="43137"/>
                  </a:srgbClr>
                </a:outerShdw>
              </a:effectLst>
              <a:latin typeface="+mn-lt"/>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ángulo 7">
            <a:extLst>
              <a:ext uri="{FF2B5EF4-FFF2-40B4-BE49-F238E27FC236}">
                <a16:creationId xmlns:a16="http://schemas.microsoft.com/office/drawing/2014/main" xmlns="" id="{3DAE1F83-26AC-4219-95ED-174F225BDFBE}"/>
              </a:ext>
            </a:extLst>
          </p:cNvPr>
          <p:cNvSpPr/>
          <p:nvPr/>
        </p:nvSpPr>
        <p:spPr>
          <a:xfrm>
            <a:off x="4770783" y="6365351"/>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pic>
        <p:nvPicPr>
          <p:cNvPr id="9" name="Imagen 8" descr="C:\Users\AlexMauricio\Documents\Matlab\PV_panel\Ejercicio 1\Imagenes con varios controladores\Salida convertidor buck -  MPPT.png"/>
          <p:cNvPicPr/>
          <p:nvPr/>
        </p:nvPicPr>
        <p:blipFill rotWithShape="1">
          <a:blip r:embed="rId2">
            <a:extLst>
              <a:ext uri="{28A0092B-C50C-407E-A947-70E740481C1C}">
                <a14:useLocalDpi xmlns:a14="http://schemas.microsoft.com/office/drawing/2010/main" val="0"/>
              </a:ext>
            </a:extLst>
          </a:blip>
          <a:srcRect l="7336" t="3113" r="7036" b="2456"/>
          <a:stretch/>
        </p:blipFill>
        <p:spPr bwMode="auto">
          <a:xfrm>
            <a:off x="412395" y="1792629"/>
            <a:ext cx="5447491" cy="3389545"/>
          </a:xfrm>
          <a:prstGeom prst="rect">
            <a:avLst/>
          </a:prstGeom>
          <a:noFill/>
          <a:ln>
            <a:noFill/>
          </a:ln>
          <a:extLst>
            <a:ext uri="{53640926-AAD7-44D8-BBD7-CCE9431645EC}">
              <a14:shadowObscured xmlns:a14="http://schemas.microsoft.com/office/drawing/2010/main"/>
            </a:ext>
          </a:extLst>
        </p:spPr>
      </p:pic>
      <p:pic>
        <p:nvPicPr>
          <p:cNvPr id="10" name="Imagen 9" descr="C:\Users\AlexMauricio\Documents\Matlab\PV_panel\Ejercicio 1\Imagenes con varios controladores\Salida convertidor buck -  MPPT y PID.png"/>
          <p:cNvPicPr/>
          <p:nvPr/>
        </p:nvPicPr>
        <p:blipFill rotWithShape="1">
          <a:blip r:embed="rId3">
            <a:extLst>
              <a:ext uri="{28A0092B-C50C-407E-A947-70E740481C1C}">
                <a14:useLocalDpi xmlns:a14="http://schemas.microsoft.com/office/drawing/2010/main" val="0"/>
              </a:ext>
            </a:extLst>
          </a:blip>
          <a:srcRect l="7465" t="2589" r="8204" b="2357"/>
          <a:stretch/>
        </p:blipFill>
        <p:spPr bwMode="auto">
          <a:xfrm>
            <a:off x="6186151" y="1792629"/>
            <a:ext cx="5443471" cy="33895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56361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36</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255104" y="136525"/>
            <a:ext cx="7781313" cy="7778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Pruebas y Resultados del Sistema de almacenamiento</a:t>
            </a:r>
            <a:endParaRPr lang="es-ES" b="1" dirty="0">
              <a:solidFill>
                <a:schemeClr val="bg1"/>
              </a:solidFill>
              <a:effectLst>
                <a:outerShdw blurRad="38100" dist="38100" dir="2700000" algn="tl">
                  <a:srgbClr val="000000">
                    <a:alpha val="43137"/>
                  </a:srgbClr>
                </a:outerShdw>
              </a:effectLst>
              <a:latin typeface="+mn-lt"/>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ángulo 7">
            <a:extLst>
              <a:ext uri="{FF2B5EF4-FFF2-40B4-BE49-F238E27FC236}">
                <a16:creationId xmlns:a16="http://schemas.microsoft.com/office/drawing/2014/main" xmlns="" id="{3DAE1F83-26AC-4219-95ED-174F225BDFBE}"/>
              </a:ext>
            </a:extLst>
          </p:cNvPr>
          <p:cNvSpPr/>
          <p:nvPr/>
        </p:nvSpPr>
        <p:spPr>
          <a:xfrm>
            <a:off x="4770783" y="6365351"/>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pic>
        <p:nvPicPr>
          <p:cNvPr id="11" name="Imagen 10" descr="C:\Users\AlexMauricio\Documents\Matlab\PV_panel\Battery\Imagenes_estimacion_bateria_100Ah\Voltaje final salida Sistem Complet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374" y="1792629"/>
            <a:ext cx="5207635" cy="2965450"/>
          </a:xfrm>
          <a:prstGeom prst="rect">
            <a:avLst/>
          </a:prstGeom>
          <a:noFill/>
          <a:ln>
            <a:noFill/>
          </a:ln>
        </p:spPr>
      </p:pic>
      <p:pic>
        <p:nvPicPr>
          <p:cNvPr id="12" name="Imagen 11" descr="C:\Users\AlexMauricio\Documents\Matlab\PV_panel\Battery\Imagenes_estimacion_bateria_100Ah\Voltaje final salida Sistem Completo_carga.png"/>
          <p:cNvPicPr/>
          <p:nvPr/>
        </p:nvPicPr>
        <p:blipFill>
          <a:blip r:embed="rId3">
            <a:extLst>
              <a:ext uri="{28A0092B-C50C-407E-A947-70E740481C1C}">
                <a14:useLocalDpi xmlns:a14="http://schemas.microsoft.com/office/drawing/2010/main" val="0"/>
              </a:ext>
            </a:extLst>
          </a:blip>
          <a:srcRect/>
          <a:stretch>
            <a:fillRect/>
          </a:stretch>
        </p:blipFill>
        <p:spPr bwMode="auto">
          <a:xfrm>
            <a:off x="6315272" y="2120606"/>
            <a:ext cx="4893310" cy="2309495"/>
          </a:xfrm>
          <a:prstGeom prst="rect">
            <a:avLst/>
          </a:prstGeom>
          <a:noFill/>
          <a:ln>
            <a:noFill/>
          </a:ln>
        </p:spPr>
      </p:pic>
    </p:spTree>
    <p:extLst>
      <p:ext uri="{BB962C8B-B14F-4D97-AF65-F5344CB8AC3E}">
        <p14:creationId xmlns:p14="http://schemas.microsoft.com/office/powerpoint/2010/main" val="41233970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30760"/>
            <a:ext cx="12192000" cy="6858000"/>
          </a:xfrm>
          <a:prstGeom prst="rect">
            <a:avLst/>
          </a:prstGeom>
        </p:spPr>
      </p:pic>
      <p:sp>
        <p:nvSpPr>
          <p:cNvPr id="2" name="Título 1"/>
          <p:cNvSpPr>
            <a:spLocks noGrp="1"/>
          </p:cNvSpPr>
          <p:nvPr>
            <p:ph type="ctrTitle"/>
          </p:nvPr>
        </p:nvSpPr>
        <p:spPr>
          <a:xfrm>
            <a:off x="1987825" y="2431607"/>
            <a:ext cx="9051236" cy="1572541"/>
          </a:xfrm>
        </p:spPr>
        <p:txBody>
          <a:bodyPr>
            <a:normAutofit/>
          </a:bodyPr>
          <a:lstStyle/>
          <a:p>
            <a:r>
              <a:rPr lang="es-ES" dirty="0"/>
              <a:t>Conclusiones</a:t>
            </a:r>
            <a:endParaRPr lang="es-ES" sz="3200"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37</a:t>
            </a:fld>
            <a:endParaRPr lang="es-ES" dirty="0">
              <a:latin typeface="+mn-lt"/>
            </a:endParaRPr>
          </a:p>
        </p:txBody>
      </p:sp>
      <p:sp>
        <p:nvSpPr>
          <p:cNvPr id="12" name="Rectángulo 11">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Tree>
    <p:extLst>
      <p:ext uri="{BB962C8B-B14F-4D97-AF65-F5344CB8AC3E}">
        <p14:creationId xmlns:p14="http://schemas.microsoft.com/office/powerpoint/2010/main" val="2108855586"/>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883DB3E3-BB55-47FB-9036-76FA61676E1B}"/>
              </a:ext>
            </a:extLst>
          </p:cNvPr>
          <p:cNvSpPr>
            <a:spLocks noGrp="1"/>
          </p:cNvSpPr>
          <p:nvPr>
            <p:ph type="sldNum" sz="quarter" idx="12"/>
          </p:nvPr>
        </p:nvSpPr>
        <p:spPr/>
        <p:txBody>
          <a:bodyPr/>
          <a:lstStyle/>
          <a:p>
            <a:fld id="{885F3971-D4EA-4750-870A-E840FF82DE7C}" type="slidenum">
              <a:rPr lang="es-ES" smtClean="0"/>
              <a:pPr/>
              <a:t>38</a:t>
            </a:fld>
            <a:endParaRPr lang="es-ES"/>
          </a:p>
        </p:txBody>
      </p:sp>
      <p:sp>
        <p:nvSpPr>
          <p:cNvPr id="8" name="Rectángulo 7">
            <a:extLst>
              <a:ext uri="{FF2B5EF4-FFF2-40B4-BE49-F238E27FC236}">
                <a16:creationId xmlns:a16="http://schemas.microsoft.com/office/drawing/2014/main" xmlns="" id="{BBB809BC-6E60-49FC-8113-CB12429CBA6B}"/>
              </a:ext>
            </a:extLst>
          </p:cNvPr>
          <p:cNvSpPr/>
          <p:nvPr/>
        </p:nvSpPr>
        <p:spPr>
          <a:xfrm>
            <a:off x="815008" y="1261838"/>
            <a:ext cx="10561983" cy="1631216"/>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es-EC" sz="2000" dirty="0"/>
              <a:t>El algoritmo MPPT P&amp;O es una técnica que hace el seguimiento de potencia del módulo PV para tratar de extraer su potencia al máximo, por medio de la lectura de su corriente y voltaje en cada instante de tiempo. Si se tiene una variación de irradiación solar, la salida de voltaje del módulo PV no siempre será la misma, por lo que fue necesario la implementación de un controlador PID que regule la tensión de salida del convertidor DC-DC reductor. </a:t>
            </a:r>
          </a:p>
        </p:txBody>
      </p:sp>
      <p:sp>
        <p:nvSpPr>
          <p:cNvPr id="9" name="Título 1">
            <a:extLst>
              <a:ext uri="{FF2B5EF4-FFF2-40B4-BE49-F238E27FC236}">
                <a16:creationId xmlns:a16="http://schemas.microsoft.com/office/drawing/2014/main" xmlns="" id="{A4F722DC-890C-425D-941A-61BB7E1E9CFA}"/>
              </a:ext>
            </a:extLst>
          </p:cNvPr>
          <p:cNvSpPr txBox="1">
            <a:spLocks/>
          </p:cNvSpPr>
          <p:nvPr/>
        </p:nvSpPr>
        <p:spPr>
          <a:xfrm>
            <a:off x="183031" y="256505"/>
            <a:ext cx="8355497"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bg1"/>
                </a:solidFill>
                <a:effectLst>
                  <a:outerShdw blurRad="38100" dist="38100" dir="2700000" algn="tl">
                    <a:srgbClr val="000000">
                      <a:alpha val="43137"/>
                    </a:srgbClr>
                  </a:outerShdw>
                </a:effectLst>
                <a:latin typeface="+mn-lt"/>
              </a:rPr>
              <a:t>Conclusiones </a:t>
            </a:r>
          </a:p>
        </p:txBody>
      </p:sp>
      <p:sp>
        <p:nvSpPr>
          <p:cNvPr id="10" name="Rectángulo 9">
            <a:extLst>
              <a:ext uri="{FF2B5EF4-FFF2-40B4-BE49-F238E27FC236}">
                <a16:creationId xmlns:a16="http://schemas.microsoft.com/office/drawing/2014/main" xmlns="" id="{A95828FE-5174-49EF-8FAC-1D4EFD5288AF}"/>
              </a:ext>
            </a:extLst>
          </p:cNvPr>
          <p:cNvSpPr/>
          <p:nvPr/>
        </p:nvSpPr>
        <p:spPr>
          <a:xfrm>
            <a:off x="791817" y="2938431"/>
            <a:ext cx="10561983" cy="1938992"/>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000" dirty="0"/>
              <a:t>El generador fotovoltaico que utiliza en conjunto la técnica MPPT P&amp;O y el controlador PID, aprovecha con mayor eficiencia la cantidad de energía que se extrae del módulo PV, esto debido a la tarea del algoritmo MPPT P&amp;O que extrae la energía al máximo del módulo PV y también al controlador PID que trata de regular en lo posible la tensión de salida del convertidor DC-DC reductor a un valor alrededor de 14.4 (V), el cual es el voltaje requerido para cargar las baterías del sistema de almacenamiento.</a:t>
            </a:r>
            <a:endParaRPr lang="es-ES" sz="2000" dirty="0"/>
          </a:p>
        </p:txBody>
      </p:sp>
      <p:sp>
        <p:nvSpPr>
          <p:cNvPr id="7" name="Rectángulo 6">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Tree>
    <p:extLst>
      <p:ext uri="{BB962C8B-B14F-4D97-AF65-F5344CB8AC3E}">
        <p14:creationId xmlns:p14="http://schemas.microsoft.com/office/powerpoint/2010/main" val="39183546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883DB3E3-BB55-47FB-9036-76FA61676E1B}"/>
              </a:ext>
            </a:extLst>
          </p:cNvPr>
          <p:cNvSpPr>
            <a:spLocks noGrp="1"/>
          </p:cNvSpPr>
          <p:nvPr>
            <p:ph type="sldNum" sz="quarter" idx="12"/>
          </p:nvPr>
        </p:nvSpPr>
        <p:spPr/>
        <p:txBody>
          <a:bodyPr/>
          <a:lstStyle/>
          <a:p>
            <a:fld id="{885F3971-D4EA-4750-870A-E840FF82DE7C}" type="slidenum">
              <a:rPr lang="es-ES" smtClean="0"/>
              <a:pPr/>
              <a:t>39</a:t>
            </a:fld>
            <a:endParaRPr lang="es-ES"/>
          </a:p>
        </p:txBody>
      </p:sp>
      <p:sp>
        <p:nvSpPr>
          <p:cNvPr id="8" name="Rectángulo 7">
            <a:extLst>
              <a:ext uri="{FF2B5EF4-FFF2-40B4-BE49-F238E27FC236}">
                <a16:creationId xmlns:a16="http://schemas.microsoft.com/office/drawing/2014/main" xmlns="" id="{BBB809BC-6E60-49FC-8113-CB12429CBA6B}"/>
              </a:ext>
            </a:extLst>
          </p:cNvPr>
          <p:cNvSpPr/>
          <p:nvPr/>
        </p:nvSpPr>
        <p:spPr>
          <a:xfrm>
            <a:off x="815008" y="1261838"/>
            <a:ext cx="10561983" cy="1323439"/>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es-EC" sz="2000" dirty="0"/>
              <a:t>El modelo eléctrico de la batería es una herramienta útil en la medición SOC de cada batería dentro del sistema almacenamiento, que en consecuencia también ha servido para la administración autónoma de energía realizada a través del algoritmo de control tipo On/Off que realiza la conmutación de las baterías.</a:t>
            </a:r>
          </a:p>
        </p:txBody>
      </p:sp>
      <p:sp>
        <p:nvSpPr>
          <p:cNvPr id="9" name="Título 1">
            <a:extLst>
              <a:ext uri="{FF2B5EF4-FFF2-40B4-BE49-F238E27FC236}">
                <a16:creationId xmlns:a16="http://schemas.microsoft.com/office/drawing/2014/main" xmlns="" id="{A4F722DC-890C-425D-941A-61BB7E1E9CFA}"/>
              </a:ext>
            </a:extLst>
          </p:cNvPr>
          <p:cNvSpPr txBox="1">
            <a:spLocks/>
          </p:cNvSpPr>
          <p:nvPr/>
        </p:nvSpPr>
        <p:spPr>
          <a:xfrm>
            <a:off x="183031" y="256505"/>
            <a:ext cx="8355497"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bg1"/>
                </a:solidFill>
                <a:effectLst>
                  <a:outerShdw blurRad="38100" dist="38100" dir="2700000" algn="tl">
                    <a:srgbClr val="000000">
                      <a:alpha val="43137"/>
                    </a:srgbClr>
                  </a:outerShdw>
                </a:effectLst>
                <a:latin typeface="+mn-lt"/>
              </a:rPr>
              <a:t>Conclusiones </a:t>
            </a:r>
          </a:p>
        </p:txBody>
      </p:sp>
      <p:sp>
        <p:nvSpPr>
          <p:cNvPr id="10" name="Rectángulo 9">
            <a:extLst>
              <a:ext uri="{FF2B5EF4-FFF2-40B4-BE49-F238E27FC236}">
                <a16:creationId xmlns:a16="http://schemas.microsoft.com/office/drawing/2014/main" xmlns="" id="{A95828FE-5174-49EF-8FAC-1D4EFD5288AF}"/>
              </a:ext>
            </a:extLst>
          </p:cNvPr>
          <p:cNvSpPr/>
          <p:nvPr/>
        </p:nvSpPr>
        <p:spPr>
          <a:xfrm>
            <a:off x="815008" y="2742764"/>
            <a:ext cx="10561983" cy="1631216"/>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000" dirty="0"/>
              <a:t>El modelo eléctrico de la celda de litio es útil para la conformación del modelo de una batería completa, puesto que se realiza la simulación, estimación y pronóstico del consumo de energía cuando la batería se conecta hacia alguna carga, que en este caso es el radar de velocidad, de tal forma que se puede diseñar y simular un arreglo de baterías para el suministro correcto de energía hacia el radar de velocidad en el transcurso del tiempo.</a:t>
            </a:r>
            <a:endParaRPr lang="es-ES" sz="2000" dirty="0"/>
          </a:p>
        </p:txBody>
      </p:sp>
      <p:sp>
        <p:nvSpPr>
          <p:cNvPr id="6" name="Rectángulo 5">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7" name="Rectángulo 6">
            <a:extLst>
              <a:ext uri="{FF2B5EF4-FFF2-40B4-BE49-F238E27FC236}">
                <a16:creationId xmlns:a16="http://schemas.microsoft.com/office/drawing/2014/main" xmlns="" id="{A95828FE-5174-49EF-8FAC-1D4EFD5288AF}"/>
              </a:ext>
            </a:extLst>
          </p:cNvPr>
          <p:cNvSpPr/>
          <p:nvPr/>
        </p:nvSpPr>
        <p:spPr>
          <a:xfrm>
            <a:off x="791817" y="4531467"/>
            <a:ext cx="10561983" cy="1631216"/>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000" dirty="0"/>
              <a:t>El sistema autónomo de almacenamiento de energía proporciona la potencia suficiente y necesaria hacia el medidor de velocidad, puesto que el nivel de voltaje y corriente requeridas por los componentes del medidor están siempre entre los rangos que la carga necesita, por lo tanto el algoritmo de control de las baterías, puede funcionar con cualquier otro tipo y arreglo de dos baterías que busquen automatizar su almacenamiento de energía eléctrica.</a:t>
            </a:r>
            <a:endParaRPr lang="es-ES" sz="2000" dirty="0"/>
          </a:p>
        </p:txBody>
      </p:sp>
    </p:spTree>
    <p:extLst>
      <p:ext uri="{BB962C8B-B14F-4D97-AF65-F5344CB8AC3E}">
        <p14:creationId xmlns:p14="http://schemas.microsoft.com/office/powerpoint/2010/main" val="1324218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DDFF7A5-3579-4ECD-8A60-340538BFED0A}"/>
              </a:ext>
            </a:extLst>
          </p:cNvPr>
          <p:cNvSpPr>
            <a:spLocks noGrp="1"/>
          </p:cNvSpPr>
          <p:nvPr>
            <p:ph type="title"/>
          </p:nvPr>
        </p:nvSpPr>
        <p:spPr>
          <a:xfrm>
            <a:off x="255104" y="136525"/>
            <a:ext cx="3909391" cy="963405"/>
          </a:xfrm>
        </p:spPr>
        <p:txBody>
          <a:bodyPr/>
          <a:lstStyle/>
          <a:p>
            <a:r>
              <a:rPr lang="es-ES" b="1" dirty="0" smtClean="0">
                <a:solidFill>
                  <a:schemeClr val="bg1"/>
                </a:solidFill>
                <a:effectLst>
                  <a:outerShdw blurRad="38100" dist="38100" dir="2700000" algn="tl">
                    <a:srgbClr val="000000">
                      <a:alpha val="43137"/>
                    </a:srgbClr>
                  </a:outerShdw>
                </a:effectLst>
                <a:latin typeface="+mn-lt"/>
              </a:rPr>
              <a:t>Resumen </a:t>
            </a:r>
            <a:endParaRPr lang="es-ES" b="1" dirty="0">
              <a:solidFill>
                <a:schemeClr val="bg1"/>
              </a:solidFill>
              <a:effectLst>
                <a:outerShdw blurRad="38100" dist="38100" dir="2700000" algn="tl">
                  <a:srgbClr val="000000">
                    <a:alpha val="43137"/>
                  </a:srgbClr>
                </a:outerShdw>
              </a:effectLst>
              <a:latin typeface="+mn-lt"/>
            </a:endParaRPr>
          </a:p>
        </p:txBody>
      </p:sp>
      <p:sp>
        <p:nvSpPr>
          <p:cNvPr id="5" name="Marcador de número de diapositiva 4">
            <a:extLst>
              <a:ext uri="{FF2B5EF4-FFF2-40B4-BE49-F238E27FC236}">
                <a16:creationId xmlns:a16="http://schemas.microsoft.com/office/drawing/2014/main" xmlns="" id="{9564979F-A26D-470B-BADE-1C9358926C66}"/>
              </a:ext>
            </a:extLst>
          </p:cNvPr>
          <p:cNvSpPr>
            <a:spLocks noGrp="1"/>
          </p:cNvSpPr>
          <p:nvPr>
            <p:ph type="sldNum" sz="quarter" idx="12"/>
          </p:nvPr>
        </p:nvSpPr>
        <p:spPr/>
        <p:txBody>
          <a:bodyPr/>
          <a:lstStyle/>
          <a:p>
            <a:fld id="{885F3971-D4EA-4750-870A-E840FF82DE7C}" type="slidenum">
              <a:rPr lang="es-ES" smtClean="0"/>
              <a:pPr/>
              <a:t>4</a:t>
            </a:fld>
            <a:endParaRPr lang="es-ES"/>
          </a:p>
        </p:txBody>
      </p:sp>
      <p:sp>
        <p:nvSpPr>
          <p:cNvPr id="6" name="Rectángulo 5">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pic>
        <p:nvPicPr>
          <p:cNvPr id="37892" name="Picture 4" descr="Resultado de imagen para EnergÃ­a so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5743" y="1764404"/>
            <a:ext cx="6008039" cy="4005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912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xmlns="" id="{A2089319-D265-435E-AED2-C260BB950A51}"/>
              </a:ext>
            </a:extLst>
          </p:cNvPr>
          <p:cNvSpPr>
            <a:spLocks noGrp="1"/>
          </p:cNvSpPr>
          <p:nvPr>
            <p:ph type="sldNum" sz="quarter" idx="12"/>
          </p:nvPr>
        </p:nvSpPr>
        <p:spPr/>
        <p:txBody>
          <a:bodyPr/>
          <a:lstStyle/>
          <a:p>
            <a:fld id="{885F3971-D4EA-4750-870A-E840FF82DE7C}" type="slidenum">
              <a:rPr lang="es-ES" smtClean="0"/>
              <a:pPr/>
              <a:t>5</a:t>
            </a:fld>
            <a:endParaRPr lang="es-ES"/>
          </a:p>
        </p:txBody>
      </p:sp>
      <p:sp>
        <p:nvSpPr>
          <p:cNvPr id="7" name="Título 1">
            <a:extLst>
              <a:ext uri="{FF2B5EF4-FFF2-40B4-BE49-F238E27FC236}">
                <a16:creationId xmlns:a16="http://schemas.microsoft.com/office/drawing/2014/main" xmlns="" id="{5CB79318-FF08-4269-933C-181AA93CEA69}"/>
              </a:ext>
            </a:extLst>
          </p:cNvPr>
          <p:cNvSpPr>
            <a:spLocks noGrp="1"/>
          </p:cNvSpPr>
          <p:nvPr>
            <p:ph type="title"/>
          </p:nvPr>
        </p:nvSpPr>
        <p:spPr>
          <a:xfrm>
            <a:off x="255104" y="136525"/>
            <a:ext cx="3909391" cy="963405"/>
          </a:xfrm>
        </p:spPr>
        <p:txBody>
          <a:bodyPr/>
          <a:lstStyle/>
          <a:p>
            <a:r>
              <a:rPr lang="es-ES" b="1" dirty="0" smtClean="0">
                <a:solidFill>
                  <a:schemeClr val="bg1"/>
                </a:solidFill>
                <a:effectLst>
                  <a:outerShdw blurRad="38100" dist="38100" dir="2700000" algn="tl">
                    <a:srgbClr val="000000">
                      <a:alpha val="43137"/>
                    </a:srgbClr>
                  </a:outerShdw>
                </a:effectLst>
                <a:latin typeface="+mn-lt"/>
              </a:rPr>
              <a:t>Antecedentes</a:t>
            </a:r>
            <a:endParaRPr lang="es-ES" b="1" dirty="0">
              <a:solidFill>
                <a:schemeClr val="bg1"/>
              </a:solidFill>
              <a:effectLst>
                <a:outerShdw blurRad="38100" dist="38100" dir="2700000" algn="tl">
                  <a:srgbClr val="000000">
                    <a:alpha val="43137"/>
                  </a:srgbClr>
                </a:outerShdw>
              </a:effectLst>
              <a:latin typeface="+mn-lt"/>
            </a:endParaRPr>
          </a:p>
        </p:txBody>
      </p:sp>
      <p:graphicFrame>
        <p:nvGraphicFramePr>
          <p:cNvPr id="2" name="Diagrama 1"/>
          <p:cNvGraphicFramePr/>
          <p:nvPr>
            <p:extLst>
              <p:ext uri="{D42A27DB-BD31-4B8C-83A1-F6EECF244321}">
                <p14:modId xmlns:p14="http://schemas.microsoft.com/office/powerpoint/2010/main" val="3259878370"/>
              </p:ext>
            </p:extLst>
          </p:nvPr>
        </p:nvGraphicFramePr>
        <p:xfrm>
          <a:off x="1631682" y="1428005"/>
          <a:ext cx="6978918" cy="4586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ángulo 7">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Tree>
    <p:extLst>
      <p:ext uri="{BB962C8B-B14F-4D97-AF65-F5344CB8AC3E}">
        <p14:creationId xmlns:p14="http://schemas.microsoft.com/office/powerpoint/2010/main" val="2346283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F2C34726-FE52-48DE-BC5D-3272F1A3C3DF}"/>
              </a:ext>
            </a:extLst>
          </p:cNvPr>
          <p:cNvSpPr>
            <a:spLocks noGrp="1"/>
          </p:cNvSpPr>
          <p:nvPr>
            <p:ph type="sldNum" sz="quarter" idx="12"/>
          </p:nvPr>
        </p:nvSpPr>
        <p:spPr/>
        <p:txBody>
          <a:bodyPr/>
          <a:lstStyle/>
          <a:p>
            <a:fld id="{885F3971-D4EA-4750-870A-E840FF82DE7C}" type="slidenum">
              <a:rPr lang="es-ES" smtClean="0"/>
              <a:pPr/>
              <a:t>6</a:t>
            </a:fld>
            <a:endParaRPr lang="es-ES"/>
          </a:p>
        </p:txBody>
      </p:sp>
      <p:sp>
        <p:nvSpPr>
          <p:cNvPr id="6" name="Título 1">
            <a:extLst>
              <a:ext uri="{FF2B5EF4-FFF2-40B4-BE49-F238E27FC236}">
                <a16:creationId xmlns:a16="http://schemas.microsoft.com/office/drawing/2014/main" xmlns="" id="{164B185C-B394-4ADF-9B46-A00BF6447968}"/>
              </a:ext>
            </a:extLst>
          </p:cNvPr>
          <p:cNvSpPr txBox="1">
            <a:spLocks/>
          </p:cNvSpPr>
          <p:nvPr/>
        </p:nvSpPr>
        <p:spPr>
          <a:xfrm>
            <a:off x="255104" y="136525"/>
            <a:ext cx="6995702"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Justificación e Importancia</a:t>
            </a:r>
            <a:endParaRPr lang="es-ES" b="1" dirty="0">
              <a:solidFill>
                <a:schemeClr val="bg1"/>
              </a:solidFill>
              <a:effectLst>
                <a:outerShdw blurRad="38100" dist="38100" dir="2700000" algn="tl">
                  <a:srgbClr val="000000">
                    <a:alpha val="43137"/>
                  </a:srgbClr>
                </a:outerShdw>
              </a:effectLst>
              <a:latin typeface="+mn-lt"/>
            </a:endParaRPr>
          </a:p>
        </p:txBody>
      </p:sp>
      <p:sp>
        <p:nvSpPr>
          <p:cNvPr id="8" name="Rectángulo 7">
            <a:extLst>
              <a:ext uri="{FF2B5EF4-FFF2-40B4-BE49-F238E27FC236}">
                <a16:creationId xmlns:a16="http://schemas.microsoft.com/office/drawing/2014/main" xmlns="" id="{ABA4C3F1-9610-4D4E-9100-0AE4A533A7D1}"/>
              </a:ext>
            </a:extLst>
          </p:cNvPr>
          <p:cNvSpPr/>
          <p:nvPr/>
        </p:nvSpPr>
        <p:spPr>
          <a:xfrm>
            <a:off x="837127" y="1779252"/>
            <a:ext cx="10393250" cy="1200329"/>
          </a:xfrm>
          <a:prstGeom prst="rect">
            <a:avLst/>
          </a:prstGeom>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a:r>
              <a:rPr lang="es-EC" sz="2400" dirty="0">
                <a:solidFill>
                  <a:schemeClr val="tx1"/>
                </a:solidFill>
              </a:rPr>
              <a:t>Este trabajo de investigación busca aportar al crecimiento deseado de generación eléctrica en el Ecuador, a través de fuentes de energía renovable </a:t>
            </a:r>
            <a:r>
              <a:rPr lang="es-EC" sz="2400" dirty="0" smtClean="0">
                <a:solidFill>
                  <a:schemeClr val="tx1"/>
                </a:solidFill>
              </a:rPr>
              <a:t>y brindar </a:t>
            </a:r>
            <a:r>
              <a:rPr lang="es-EC" sz="2400" dirty="0">
                <a:solidFill>
                  <a:schemeClr val="tx1"/>
                </a:solidFill>
              </a:rPr>
              <a:t>una alternativa de energía </a:t>
            </a:r>
            <a:r>
              <a:rPr lang="es-EC" sz="2400" dirty="0" smtClean="0">
                <a:solidFill>
                  <a:schemeClr val="tx1"/>
                </a:solidFill>
              </a:rPr>
              <a:t>limpia para evitar </a:t>
            </a:r>
            <a:r>
              <a:rPr lang="es-EC" sz="2400" dirty="0">
                <a:solidFill>
                  <a:schemeClr val="tx1"/>
                </a:solidFill>
              </a:rPr>
              <a:t>la contaminación al medio ambiente.</a:t>
            </a:r>
            <a:endParaRPr lang="es-ES" sz="2400" dirty="0">
              <a:solidFill>
                <a:schemeClr val="tx1"/>
              </a:solidFill>
            </a:endParaRPr>
          </a:p>
        </p:txBody>
      </p:sp>
      <p:sp>
        <p:nvSpPr>
          <p:cNvPr id="7" name="Rectángulo 6">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
        <p:nvSpPr>
          <p:cNvPr id="10" name="Rectángulo 9">
            <a:extLst>
              <a:ext uri="{FF2B5EF4-FFF2-40B4-BE49-F238E27FC236}">
                <a16:creationId xmlns:a16="http://schemas.microsoft.com/office/drawing/2014/main" xmlns="" id="{ABA4C3F1-9610-4D4E-9100-0AE4A533A7D1}"/>
              </a:ext>
            </a:extLst>
          </p:cNvPr>
          <p:cNvSpPr/>
          <p:nvPr/>
        </p:nvSpPr>
        <p:spPr>
          <a:xfrm>
            <a:off x="837127" y="3325076"/>
            <a:ext cx="10393250" cy="2677656"/>
          </a:xfrm>
          <a:prstGeom prst="rect">
            <a:avLst/>
          </a:prstGeom>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a:r>
              <a:rPr lang="es-EC" sz="2400" dirty="0">
                <a:solidFill>
                  <a:schemeClr val="tx1"/>
                </a:solidFill>
              </a:rPr>
              <a:t>En la actualidad gran parte de los medidores de velocidad vehicular trabajan con sistemas de alimentación basados en energía fotovoltaica, puesto que estos medidores se encuentran en su mayoría instalados en sectores perimetrales de la ciudad o lugares remotos de las carreteras que no cuentan con la red de suministro eléctrico </a:t>
            </a:r>
            <a:r>
              <a:rPr lang="es-EC" sz="2400" dirty="0" smtClean="0">
                <a:solidFill>
                  <a:schemeClr val="tx1"/>
                </a:solidFill>
              </a:rPr>
              <a:t>público. </a:t>
            </a:r>
            <a:r>
              <a:rPr lang="es-EC" sz="2400" dirty="0">
                <a:solidFill>
                  <a:schemeClr val="tx1"/>
                </a:solidFill>
              </a:rPr>
              <a:t>Por este motivo resulta primordial que el sistema de alimentación de energía hacia el medidor de velocidad esté siempre disponible para su correcto </a:t>
            </a:r>
            <a:r>
              <a:rPr lang="es-EC" sz="2400" dirty="0" smtClean="0">
                <a:solidFill>
                  <a:schemeClr val="tx1"/>
                </a:solidFill>
              </a:rPr>
              <a:t>funcionamiento.</a:t>
            </a:r>
            <a:endParaRPr lang="es-ES" sz="2400" dirty="0">
              <a:solidFill>
                <a:schemeClr val="tx1"/>
              </a:solidFill>
            </a:endParaRPr>
          </a:p>
        </p:txBody>
      </p:sp>
    </p:spTree>
    <p:extLst>
      <p:ext uri="{BB962C8B-B14F-4D97-AF65-F5344CB8AC3E}">
        <p14:creationId xmlns:p14="http://schemas.microsoft.com/office/powerpoint/2010/main" val="719507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0127F482-82B4-4AE0-B949-22CA0D0D4F8C}"/>
              </a:ext>
            </a:extLst>
          </p:cNvPr>
          <p:cNvSpPr>
            <a:spLocks noGrp="1"/>
          </p:cNvSpPr>
          <p:nvPr>
            <p:ph type="sldNum" sz="quarter" idx="12"/>
          </p:nvPr>
        </p:nvSpPr>
        <p:spPr/>
        <p:txBody>
          <a:bodyPr/>
          <a:lstStyle/>
          <a:p>
            <a:fld id="{885F3971-D4EA-4750-870A-E840FF82DE7C}" type="slidenum">
              <a:rPr lang="es-ES" smtClean="0"/>
              <a:pPr/>
              <a:t>7</a:t>
            </a:fld>
            <a:endParaRPr lang="es-ES"/>
          </a:p>
        </p:txBody>
      </p:sp>
      <p:sp>
        <p:nvSpPr>
          <p:cNvPr id="5" name="Título 1">
            <a:extLst>
              <a:ext uri="{FF2B5EF4-FFF2-40B4-BE49-F238E27FC236}">
                <a16:creationId xmlns:a16="http://schemas.microsoft.com/office/drawing/2014/main" xmlns="" id="{34514C6B-7C5B-48F3-91B4-ED606CDCF384}"/>
              </a:ext>
            </a:extLst>
          </p:cNvPr>
          <p:cNvSpPr txBox="1">
            <a:spLocks/>
          </p:cNvSpPr>
          <p:nvPr/>
        </p:nvSpPr>
        <p:spPr>
          <a:xfrm>
            <a:off x="255104" y="136525"/>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Objetivos del Proyecto</a:t>
            </a:r>
            <a:endParaRPr lang="es-ES" b="1" dirty="0">
              <a:solidFill>
                <a:schemeClr val="bg1"/>
              </a:solidFill>
              <a:effectLst>
                <a:outerShdw blurRad="38100" dist="38100" dir="2700000" algn="tl">
                  <a:srgbClr val="000000">
                    <a:alpha val="43137"/>
                  </a:srgbClr>
                </a:outerShdw>
              </a:effectLst>
              <a:latin typeface="+mn-lt"/>
            </a:endParaRPr>
          </a:p>
        </p:txBody>
      </p:sp>
      <p:sp>
        <p:nvSpPr>
          <p:cNvPr id="8" name="Rectángulo 7">
            <a:extLst>
              <a:ext uri="{FF2B5EF4-FFF2-40B4-BE49-F238E27FC236}">
                <a16:creationId xmlns:a16="http://schemas.microsoft.com/office/drawing/2014/main" xmlns="" id="{55461A1D-1746-48DC-B4CE-F17ADDCBF277}"/>
              </a:ext>
            </a:extLst>
          </p:cNvPr>
          <p:cNvSpPr/>
          <p:nvPr/>
        </p:nvSpPr>
        <p:spPr>
          <a:xfrm>
            <a:off x="585374" y="1217470"/>
            <a:ext cx="9854026" cy="830997"/>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es-EC" sz="2400" dirty="0" smtClean="0"/>
              <a:t>Identificar el consumo energético requerido por el radar de velocidad vehicular para dimensionar el sistema de alimentación fotovoltaico.</a:t>
            </a:r>
            <a:endParaRPr lang="es-EC" sz="2400" dirty="0"/>
          </a:p>
        </p:txBody>
      </p:sp>
      <p:sp>
        <p:nvSpPr>
          <p:cNvPr id="11" name="Rectángulo 10">
            <a:extLst>
              <a:ext uri="{FF2B5EF4-FFF2-40B4-BE49-F238E27FC236}">
                <a16:creationId xmlns:a16="http://schemas.microsoft.com/office/drawing/2014/main" xmlns="" id="{76FF49B3-7529-4D85-A99D-626B02099E7A}"/>
              </a:ext>
            </a:extLst>
          </p:cNvPr>
          <p:cNvSpPr/>
          <p:nvPr/>
        </p:nvSpPr>
        <p:spPr>
          <a:xfrm>
            <a:off x="3161607" y="3939793"/>
            <a:ext cx="237566" cy="369332"/>
          </a:xfrm>
          <a:prstGeom prst="rect">
            <a:avLst/>
          </a:prstGeom>
        </p:spPr>
        <p:txBody>
          <a:bodyPr wrap="none">
            <a:spAutoFit/>
          </a:bodyPr>
          <a:lstStyle/>
          <a:p>
            <a:r>
              <a:rPr lang="es-ES" dirty="0"/>
              <a:t> </a:t>
            </a:r>
          </a:p>
        </p:txBody>
      </p:sp>
      <p:sp>
        <p:nvSpPr>
          <p:cNvPr id="13" name="Rectángulo 12">
            <a:extLst>
              <a:ext uri="{FF2B5EF4-FFF2-40B4-BE49-F238E27FC236}">
                <a16:creationId xmlns:a16="http://schemas.microsoft.com/office/drawing/2014/main" xmlns="" id="{55461A1D-1746-48DC-B4CE-F17ADDCBF277}"/>
              </a:ext>
            </a:extLst>
          </p:cNvPr>
          <p:cNvSpPr/>
          <p:nvPr/>
        </p:nvSpPr>
        <p:spPr>
          <a:xfrm>
            <a:off x="585374" y="2202390"/>
            <a:ext cx="9854026" cy="156966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sz="2400" dirty="0"/>
              <a:t> </a:t>
            </a:r>
            <a:r>
              <a:rPr lang="es-EC" sz="2400" dirty="0" smtClean="0"/>
              <a:t>Diseñar el sistema de alimentación con el convertidor DC/DC tipo reductor, con un regulador MPPT para substraer al máximo la energía del módulo fotovoltaico y un controlador PID para regular el voltaje de salida del convertidor DC-DC reductor.</a:t>
            </a:r>
            <a:endParaRPr lang="es-EC" sz="2400" dirty="0"/>
          </a:p>
        </p:txBody>
      </p:sp>
      <p:sp>
        <p:nvSpPr>
          <p:cNvPr id="17" name="Rectángulo 16">
            <a:extLst>
              <a:ext uri="{FF2B5EF4-FFF2-40B4-BE49-F238E27FC236}">
                <a16:creationId xmlns:a16="http://schemas.microsoft.com/office/drawing/2014/main" xmlns="" id="{55461A1D-1746-48DC-B4CE-F17ADDCBF277}"/>
              </a:ext>
            </a:extLst>
          </p:cNvPr>
          <p:cNvSpPr/>
          <p:nvPr/>
        </p:nvSpPr>
        <p:spPr>
          <a:xfrm>
            <a:off x="572495" y="3938638"/>
            <a:ext cx="9854026" cy="830997"/>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es-ES" sz="2400" dirty="0"/>
              <a:t> </a:t>
            </a:r>
            <a:r>
              <a:rPr lang="es-EC" sz="2400" dirty="0" smtClean="0"/>
              <a:t>Analizar</a:t>
            </a:r>
            <a:r>
              <a:rPr lang="en-US" sz="2400" dirty="0" smtClean="0"/>
              <a:t> </a:t>
            </a:r>
            <a:r>
              <a:rPr lang="en-US" sz="2400" dirty="0"/>
              <a:t>el </a:t>
            </a:r>
            <a:r>
              <a:rPr lang="es-EC" sz="2400" dirty="0" smtClean="0"/>
              <a:t>sistema autónomo de almacenamiento de energía para evaluar el rendimiento de suministro hacia el medidor de velocidad vehicular.</a:t>
            </a:r>
            <a:endParaRPr lang="es-EC" sz="2400" dirty="0"/>
          </a:p>
        </p:txBody>
      </p:sp>
      <p:sp>
        <p:nvSpPr>
          <p:cNvPr id="19" name="Rectángulo 18">
            <a:extLst>
              <a:ext uri="{FF2B5EF4-FFF2-40B4-BE49-F238E27FC236}">
                <a16:creationId xmlns:a16="http://schemas.microsoft.com/office/drawing/2014/main" xmlns="" id="{55461A1D-1746-48DC-B4CE-F17ADDCBF277}"/>
              </a:ext>
            </a:extLst>
          </p:cNvPr>
          <p:cNvSpPr/>
          <p:nvPr/>
        </p:nvSpPr>
        <p:spPr>
          <a:xfrm>
            <a:off x="585374" y="4947869"/>
            <a:ext cx="9854026" cy="1200329"/>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400" dirty="0" smtClean="0"/>
              <a:t>Simular el sistema de alimentación y almacenamiento de energía fotovoltaica hacia el radar de velocidad vehicular </a:t>
            </a:r>
            <a:r>
              <a:rPr lang="es-EC" sz="2400" dirty="0"/>
              <a:t>para obtener un análisis de resultados como beneficio </a:t>
            </a:r>
            <a:r>
              <a:rPr lang="es-EC" sz="2400" dirty="0" smtClean="0"/>
              <a:t>de una </a:t>
            </a:r>
            <a:r>
              <a:rPr lang="es-EC" sz="2400" dirty="0"/>
              <a:t>implementación real del </a:t>
            </a:r>
            <a:r>
              <a:rPr lang="es-EC" sz="2400" dirty="0" smtClean="0"/>
              <a:t>sistema.</a:t>
            </a:r>
            <a:endParaRPr lang="es-EC" sz="2400" dirty="0"/>
          </a:p>
        </p:txBody>
      </p:sp>
      <p:sp>
        <p:nvSpPr>
          <p:cNvPr id="10" name="Rectángulo 9">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Tree>
    <p:extLst>
      <p:ext uri="{BB962C8B-B14F-4D97-AF65-F5344CB8AC3E}">
        <p14:creationId xmlns:p14="http://schemas.microsoft.com/office/powerpoint/2010/main" val="1952614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30760"/>
            <a:ext cx="12192000" cy="6858000"/>
          </a:xfrm>
          <a:prstGeom prst="rect">
            <a:avLst/>
          </a:prstGeom>
        </p:spPr>
      </p:pic>
      <p:sp>
        <p:nvSpPr>
          <p:cNvPr id="2" name="Título 1"/>
          <p:cNvSpPr>
            <a:spLocks noGrp="1"/>
          </p:cNvSpPr>
          <p:nvPr>
            <p:ph type="ctrTitle"/>
          </p:nvPr>
        </p:nvSpPr>
        <p:spPr>
          <a:xfrm>
            <a:off x="1987825" y="2694659"/>
            <a:ext cx="9075127" cy="989668"/>
          </a:xfrm>
        </p:spPr>
        <p:txBody>
          <a:bodyPr>
            <a:normAutofit fontScale="90000"/>
          </a:bodyPr>
          <a:lstStyle/>
          <a:p>
            <a:r>
              <a:rPr lang="es-ES" dirty="0" smtClean="0"/>
              <a:t>Diseño del medidor de velocidad vehicular</a:t>
            </a:r>
            <a:endParaRPr lang="es-ES" sz="3200"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8</a:t>
            </a:fld>
            <a:endParaRPr lang="es-ES" dirty="0">
              <a:latin typeface="+mn-lt"/>
            </a:endParaRPr>
          </a:p>
        </p:txBody>
      </p:sp>
      <p:sp>
        <p:nvSpPr>
          <p:cNvPr id="12" name="Rectángulo 11">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Tree>
    <p:extLst>
      <p:ext uri="{BB962C8B-B14F-4D97-AF65-F5344CB8AC3E}">
        <p14:creationId xmlns:p14="http://schemas.microsoft.com/office/powerpoint/2010/main" val="1585951890"/>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76776348-01E0-46CB-A116-87FE72B312F4}"/>
              </a:ext>
            </a:extLst>
          </p:cNvPr>
          <p:cNvSpPr>
            <a:spLocks noGrp="1"/>
          </p:cNvSpPr>
          <p:nvPr>
            <p:ph type="sldNum" sz="quarter" idx="12"/>
          </p:nvPr>
        </p:nvSpPr>
        <p:spPr/>
        <p:txBody>
          <a:bodyPr/>
          <a:lstStyle/>
          <a:p>
            <a:fld id="{885F3971-D4EA-4750-870A-E840FF82DE7C}" type="slidenum">
              <a:rPr lang="es-ES" smtClean="0"/>
              <a:pPr/>
              <a:t>9</a:t>
            </a:fld>
            <a:endParaRPr lang="es-ES"/>
          </a:p>
        </p:txBody>
      </p:sp>
      <p:sp>
        <p:nvSpPr>
          <p:cNvPr id="6" name="Título 1">
            <a:extLst>
              <a:ext uri="{FF2B5EF4-FFF2-40B4-BE49-F238E27FC236}">
                <a16:creationId xmlns:a16="http://schemas.microsoft.com/office/drawing/2014/main" xmlns="" id="{105FE110-87B5-4884-9976-A677529C1179}"/>
              </a:ext>
            </a:extLst>
          </p:cNvPr>
          <p:cNvSpPr txBox="1">
            <a:spLocks/>
          </p:cNvSpPr>
          <p:nvPr/>
        </p:nvSpPr>
        <p:spPr>
          <a:xfrm>
            <a:off x="255104" y="136525"/>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Tipos de radares de velocidad</a:t>
            </a:r>
            <a:endParaRPr lang="es-ES" b="1" dirty="0">
              <a:solidFill>
                <a:schemeClr val="bg1"/>
              </a:solidFill>
              <a:effectLst>
                <a:outerShdw blurRad="38100" dist="38100" dir="2700000" algn="tl">
                  <a:srgbClr val="000000">
                    <a:alpha val="43137"/>
                  </a:srgbClr>
                </a:outerShdw>
              </a:effectLst>
              <a:latin typeface="+mn-lt"/>
            </a:endParaRPr>
          </a:p>
        </p:txBody>
      </p:sp>
      <p:sp>
        <p:nvSpPr>
          <p:cNvPr id="9" name="Rectángulo 8">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pic>
        <p:nvPicPr>
          <p:cNvPr id="10" name="Imagen 9"/>
          <p:cNvPicPr/>
          <p:nvPr/>
        </p:nvPicPr>
        <p:blipFill rotWithShape="1">
          <a:blip r:embed="rId2"/>
          <a:srcRect t="6191"/>
          <a:stretch/>
        </p:blipFill>
        <p:spPr bwMode="auto">
          <a:xfrm>
            <a:off x="3305729" y="1313211"/>
            <a:ext cx="5014023" cy="3632276"/>
          </a:xfrm>
          <a:prstGeom prst="rect">
            <a:avLst/>
          </a:prstGeom>
          <a:ln>
            <a:noFill/>
          </a:ln>
          <a:extLst>
            <a:ext uri="{53640926-AAD7-44D8-BBD7-CCE9431645EC}">
              <a14:shadowObscured xmlns:a14="http://schemas.microsoft.com/office/drawing/2010/main"/>
            </a:ext>
          </a:extLst>
        </p:spPr>
      </p:pic>
      <p:sp>
        <p:nvSpPr>
          <p:cNvPr id="12" name="Rectángulo 11">
            <a:extLst>
              <a:ext uri="{FF2B5EF4-FFF2-40B4-BE49-F238E27FC236}">
                <a16:creationId xmlns:a16="http://schemas.microsoft.com/office/drawing/2014/main" xmlns="" id="{C6787479-1741-4100-A420-7A4F4E44C846}"/>
              </a:ext>
            </a:extLst>
          </p:cNvPr>
          <p:cNvSpPr/>
          <p:nvPr/>
        </p:nvSpPr>
        <p:spPr>
          <a:xfrm>
            <a:off x="4092136" y="5139268"/>
            <a:ext cx="3815492" cy="523220"/>
          </a:xfrm>
          <a:prstGeom prst="rect">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800" dirty="0" smtClean="0"/>
              <a:t>Radar por visión artificial</a:t>
            </a:r>
            <a:endParaRPr lang="es-ES" sz="2800" dirty="0"/>
          </a:p>
        </p:txBody>
      </p:sp>
    </p:spTree>
    <p:extLst>
      <p:ext uri="{BB962C8B-B14F-4D97-AF65-F5344CB8AC3E}">
        <p14:creationId xmlns:p14="http://schemas.microsoft.com/office/powerpoint/2010/main" val="2244176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2715</TotalTime>
  <Words>1412</Words>
  <Application>Microsoft Office PowerPoint</Application>
  <PresentationFormat>Panorámica</PresentationFormat>
  <Paragraphs>272</Paragraphs>
  <Slides>39</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39</vt:i4>
      </vt:variant>
    </vt:vector>
  </HeadingPairs>
  <TitlesOfParts>
    <vt:vector size="46" baseType="lpstr">
      <vt:lpstr>Arial</vt:lpstr>
      <vt:lpstr>Calibri</vt:lpstr>
      <vt:lpstr>Calibri Light</vt:lpstr>
      <vt:lpstr>Cambria Math</vt:lpstr>
      <vt:lpstr>Times New Roman</vt:lpstr>
      <vt:lpstr>Office Theme</vt:lpstr>
      <vt:lpstr>Equation</vt:lpstr>
      <vt:lpstr> DIMENSIONAMIENTO DEL SISTEMA DE ALIMENTACIÓN BASADO EN ENERGÍA FOTOVOLTAICA PARA UN MEDIDOR DE VELOCIDAD VEHICULAR</vt:lpstr>
      <vt:lpstr>Presentación de PowerPoint</vt:lpstr>
      <vt:lpstr>Introducción</vt:lpstr>
      <vt:lpstr>Resumen </vt:lpstr>
      <vt:lpstr>Antecedentes</vt:lpstr>
      <vt:lpstr>Presentación de PowerPoint</vt:lpstr>
      <vt:lpstr>Presentación de PowerPoint</vt:lpstr>
      <vt:lpstr>Diseño del medidor de velocidad vehicular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Diseño del sistema de alimentación basado en energía fotovoltaica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Pruebas y Resultados</vt:lpstr>
      <vt:lpstr>Presentación de PowerPoint</vt:lpstr>
      <vt:lpstr>Presentación de PowerPoint</vt:lpstr>
      <vt:lpstr>Presentación de PowerPoint</vt:lpstr>
      <vt:lpstr>Conclusiones</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Andy Rodriguez</dc:creator>
  <cp:lastModifiedBy>AlexMauricio</cp:lastModifiedBy>
  <cp:revision>252</cp:revision>
  <dcterms:created xsi:type="dcterms:W3CDTF">2016-11-13T18:46:28Z</dcterms:created>
  <dcterms:modified xsi:type="dcterms:W3CDTF">2018-09-07T22:50:12Z</dcterms:modified>
</cp:coreProperties>
</file>