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2" r:id="rId4"/>
  </p:sldMasterIdLst>
  <p:notesMasterIdLst>
    <p:notesMasterId r:id="rId39"/>
  </p:notesMasterIdLst>
  <p:handoutMasterIdLst>
    <p:handoutMasterId r:id="rId40"/>
  </p:handoutMasterIdLst>
  <p:sldIdLst>
    <p:sldId id="316" r:id="rId5"/>
    <p:sldId id="315" r:id="rId6"/>
    <p:sldId id="318" r:id="rId7"/>
    <p:sldId id="334" r:id="rId8"/>
    <p:sldId id="317" r:id="rId9"/>
    <p:sldId id="320" r:id="rId10"/>
    <p:sldId id="319" r:id="rId11"/>
    <p:sldId id="323" r:id="rId12"/>
    <p:sldId id="284" r:id="rId13"/>
    <p:sldId id="285" r:id="rId14"/>
    <p:sldId id="287" r:id="rId15"/>
    <p:sldId id="322" r:id="rId16"/>
    <p:sldId id="286" r:id="rId17"/>
    <p:sldId id="288" r:id="rId18"/>
    <p:sldId id="289" r:id="rId19"/>
    <p:sldId id="290" r:id="rId20"/>
    <p:sldId id="291" r:id="rId21"/>
    <p:sldId id="324" r:id="rId22"/>
    <p:sldId id="325" r:id="rId23"/>
    <p:sldId id="326" r:id="rId24"/>
    <p:sldId id="327" r:id="rId25"/>
    <p:sldId id="329" r:id="rId26"/>
    <p:sldId id="330" r:id="rId27"/>
    <p:sldId id="304" r:id="rId28"/>
    <p:sldId id="309" r:id="rId29"/>
    <p:sldId id="305" r:id="rId30"/>
    <p:sldId id="308" r:id="rId31"/>
    <p:sldId id="307" r:id="rId32"/>
    <p:sldId id="306" r:id="rId33"/>
    <p:sldId id="331" r:id="rId34"/>
    <p:sldId id="333" r:id="rId35"/>
    <p:sldId id="310" r:id="rId36"/>
    <p:sldId id="311" r:id="rId37"/>
    <p:sldId id="266" r:id="rId38"/>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9900"/>
    <a:srgbClr val="33CCFF"/>
    <a:srgbClr val="FFCCFF"/>
    <a:srgbClr val="3366CC"/>
    <a:srgbClr val="008000"/>
    <a:srgbClr val="66FF66"/>
    <a:srgbClr val="DDDDDD"/>
    <a:srgbClr val="00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434" autoAdjust="0"/>
  </p:normalViewPr>
  <p:slideViewPr>
    <p:cSldViewPr showGuides="1">
      <p:cViewPr varScale="1">
        <p:scale>
          <a:sx n="74" d="100"/>
          <a:sy n="74" d="100"/>
        </p:scale>
        <p:origin x="588" y="54"/>
      </p:cViewPr>
      <p:guideLst>
        <p:guide pos="3839"/>
        <p:guide orient="horz" pos="2160"/>
      </p:guideLst>
    </p:cSldViewPr>
  </p:slideViewPr>
  <p:outlineViewPr>
    <p:cViewPr>
      <p:scale>
        <a:sx n="33" d="100"/>
        <a:sy n="33" d="100"/>
      </p:scale>
      <p:origin x="0" y="0"/>
    </p:cViewPr>
  </p:outlineViewPr>
  <p:notesTextViewPr>
    <p:cViewPr>
      <p:scale>
        <a:sx n="1" d="1"/>
        <a:sy n="1" d="1"/>
      </p:scale>
      <p:origin x="0" y="-48"/>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pbaldeonc\AppData\Roaming\Microsoft\Excel\Resultados%20preguntas%20selecci&#243;n%20m&#250;ltiple%20(version%201).xlsb"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apbaldeonc\AppData\Roaming\Microsoft\Excel\Resultados%20preguntas%20selecci&#243;n%20m&#250;ltiple%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r>
              <a:rPr lang="es-EC" dirty="0"/>
              <a:t>Edad</a:t>
            </a:r>
          </a:p>
        </c:rich>
      </c:tx>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spPr>
            <a:noFill/>
            <a:ln w="25400" cap="flat" cmpd="sng" algn="ctr">
              <a:solidFill>
                <a:schemeClr val="accent6"/>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Hoja1!$B$2:$B$46</c:f>
              <c:numCache>
                <c:formatCode>General</c:formatCode>
                <c:ptCount val="45"/>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52</c:v>
                </c:pt>
                <c:pt idx="36">
                  <c:v>54</c:v>
                </c:pt>
                <c:pt idx="37">
                  <c:v>55</c:v>
                </c:pt>
                <c:pt idx="38">
                  <c:v>56</c:v>
                </c:pt>
                <c:pt idx="39">
                  <c:v>58</c:v>
                </c:pt>
                <c:pt idx="40">
                  <c:v>60</c:v>
                </c:pt>
                <c:pt idx="41">
                  <c:v>61</c:v>
                </c:pt>
                <c:pt idx="42">
                  <c:v>62</c:v>
                </c:pt>
                <c:pt idx="43">
                  <c:v>65</c:v>
                </c:pt>
                <c:pt idx="44">
                  <c:v>69</c:v>
                </c:pt>
              </c:numCache>
            </c:numRef>
          </c:cat>
          <c:val>
            <c:numRef>
              <c:f>Hoja1!$C$2:$C$46</c:f>
              <c:numCache>
                <c:formatCode>General</c:formatCode>
                <c:ptCount val="45"/>
                <c:pt idx="0">
                  <c:v>2</c:v>
                </c:pt>
                <c:pt idx="1">
                  <c:v>2</c:v>
                </c:pt>
                <c:pt idx="2">
                  <c:v>11</c:v>
                </c:pt>
                <c:pt idx="3">
                  <c:v>9</c:v>
                </c:pt>
                <c:pt idx="4">
                  <c:v>5</c:v>
                </c:pt>
                <c:pt idx="5">
                  <c:v>12</c:v>
                </c:pt>
                <c:pt idx="6">
                  <c:v>15</c:v>
                </c:pt>
                <c:pt idx="7">
                  <c:v>28</c:v>
                </c:pt>
                <c:pt idx="8">
                  <c:v>43</c:v>
                </c:pt>
                <c:pt idx="9">
                  <c:v>44</c:v>
                </c:pt>
                <c:pt idx="10">
                  <c:v>47</c:v>
                </c:pt>
                <c:pt idx="11">
                  <c:v>15</c:v>
                </c:pt>
                <c:pt idx="12">
                  <c:v>14</c:v>
                </c:pt>
                <c:pt idx="13">
                  <c:v>22</c:v>
                </c:pt>
                <c:pt idx="14">
                  <c:v>14</c:v>
                </c:pt>
                <c:pt idx="15">
                  <c:v>6</c:v>
                </c:pt>
                <c:pt idx="16">
                  <c:v>7</c:v>
                </c:pt>
                <c:pt idx="17">
                  <c:v>8</c:v>
                </c:pt>
                <c:pt idx="18">
                  <c:v>4</c:v>
                </c:pt>
                <c:pt idx="19">
                  <c:v>8</c:v>
                </c:pt>
                <c:pt idx="20">
                  <c:v>2</c:v>
                </c:pt>
                <c:pt idx="21">
                  <c:v>6</c:v>
                </c:pt>
                <c:pt idx="22">
                  <c:v>3</c:v>
                </c:pt>
                <c:pt idx="23">
                  <c:v>6</c:v>
                </c:pt>
                <c:pt idx="24">
                  <c:v>7</c:v>
                </c:pt>
                <c:pt idx="25">
                  <c:v>1</c:v>
                </c:pt>
                <c:pt idx="26">
                  <c:v>6</c:v>
                </c:pt>
                <c:pt idx="27">
                  <c:v>2</c:v>
                </c:pt>
                <c:pt idx="28">
                  <c:v>8</c:v>
                </c:pt>
                <c:pt idx="29">
                  <c:v>8</c:v>
                </c:pt>
                <c:pt idx="30">
                  <c:v>4</c:v>
                </c:pt>
                <c:pt idx="31">
                  <c:v>4</c:v>
                </c:pt>
                <c:pt idx="32">
                  <c:v>1</c:v>
                </c:pt>
                <c:pt idx="33">
                  <c:v>3</c:v>
                </c:pt>
                <c:pt idx="34">
                  <c:v>2</c:v>
                </c:pt>
                <c:pt idx="35">
                  <c:v>4</c:v>
                </c:pt>
                <c:pt idx="36">
                  <c:v>3</c:v>
                </c:pt>
                <c:pt idx="37">
                  <c:v>1</c:v>
                </c:pt>
                <c:pt idx="38">
                  <c:v>2</c:v>
                </c:pt>
                <c:pt idx="39">
                  <c:v>2</c:v>
                </c:pt>
                <c:pt idx="40">
                  <c:v>3</c:v>
                </c:pt>
                <c:pt idx="41">
                  <c:v>3</c:v>
                </c:pt>
                <c:pt idx="42">
                  <c:v>2</c:v>
                </c:pt>
                <c:pt idx="43">
                  <c:v>1</c:v>
                </c:pt>
                <c:pt idx="44">
                  <c:v>1</c:v>
                </c:pt>
              </c:numCache>
            </c:numRef>
          </c:val>
        </c:ser>
        <c:dLbls>
          <c:showLegendKey val="0"/>
          <c:showVal val="0"/>
          <c:showCatName val="0"/>
          <c:showSerName val="0"/>
          <c:showPercent val="0"/>
          <c:showBubbleSize val="0"/>
        </c:dLbls>
        <c:gapWidth val="164"/>
        <c:overlap val="-35"/>
        <c:axId val="1298010016"/>
        <c:axId val="1298010560"/>
      </c:barChart>
      <c:catAx>
        <c:axId val="1298010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1298010560"/>
        <c:crosses val="autoZero"/>
        <c:auto val="1"/>
        <c:lblAlgn val="ctr"/>
        <c:lblOffset val="100"/>
        <c:noMultiLvlLbl val="0"/>
      </c:catAx>
      <c:valAx>
        <c:axId val="1298010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crossAx val="129801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EC" sz="2400" dirty="0">
                <a:latin typeface="Arial" panose="020B0604020202020204" pitchFamily="34" charset="0"/>
                <a:cs typeface="Arial" panose="020B0604020202020204" pitchFamily="34" charset="0"/>
              </a:rPr>
              <a:t>Ubicación Geográfica</a:t>
            </a:r>
          </a:p>
        </c:rich>
      </c:tx>
      <c:layout>
        <c:manualLayout>
          <c:xMode val="edge"/>
          <c:yMode val="edge"/>
          <c:x val="0.35079761252581121"/>
          <c:y val="1.3161884757024353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36316155028263075"/>
          <c:y val="0.1944385090150747"/>
          <c:w val="0.30682012214899307"/>
          <c:h val="0.75069912009951745"/>
        </c:manualLayout>
      </c:layout>
      <c:doughnutChart>
        <c:varyColors val="1"/>
        <c:ser>
          <c:idx val="0"/>
          <c:order val="0"/>
          <c:explosion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6.5727686571747379E-2"/>
                  <c:y val="-0.18506698024870338"/>
                </c:manualLayout>
              </c:layout>
              <c:tx>
                <c:rich>
                  <a:bodyPr/>
                  <a:lstStyle/>
                  <a:p>
                    <a:fld id="{B71501BA-0B9D-4ADD-9E9E-6C6CB292B225}" type="CATEGORYNAME">
                      <a:rPr lang="en-US">
                        <a:solidFill>
                          <a:schemeClr val="tx1"/>
                        </a:solidFill>
                      </a:rPr>
                      <a:pPr/>
                      <a:t>[NOMBRE DE CATEGORÍA]</a:t>
                    </a:fld>
                    <a:r>
                      <a:rPr lang="en-US" baseline="0" dirty="0"/>
                      <a:t>
</a:t>
                    </a:r>
                    <a:fld id="{E8454CFE-E7BF-4EA6-BFCE-71FA77F0E883}" type="PERCENTAGE">
                      <a:rPr lang="en-US" baseline="0">
                        <a:solidFill>
                          <a:schemeClr val="tx1"/>
                        </a:solidFill>
                      </a:rPr>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18622844528661756"/>
                  <c:y val="-0.17104675447228643"/>
                </c:manualLayout>
              </c:layout>
              <c:tx>
                <c:rich>
                  <a:bodyPr/>
                  <a:lstStyle/>
                  <a:p>
                    <a:fld id="{3B64BD5F-9E0B-49B8-9206-5A4ACED4D44D}" type="CATEGORYNAME">
                      <a:rPr lang="en-US"/>
                      <a:pPr/>
                      <a:t>[NOMBRE DE CATEGORÍA]</a:t>
                    </a:fld>
                    <a:r>
                      <a:rPr lang="en-US" baseline="0" dirty="0"/>
                      <a:t>
</a:t>
                    </a:r>
                    <a:fld id="{4F9E80FB-EA7D-45DD-B2A5-BD52AC989F8F}"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13583721891494457"/>
                  <c:y val="6.7297083726801113E-2"/>
                </c:manualLayout>
              </c:layout>
              <c:tx>
                <c:rich>
                  <a:bodyPr/>
                  <a:lstStyle/>
                  <a:p>
                    <a:fld id="{DA388BFC-8AB3-43EC-A4C8-46AFF794B784}" type="CATEGORYNAME">
                      <a:rPr lang="en-US">
                        <a:solidFill>
                          <a:schemeClr val="tx1"/>
                        </a:solidFill>
                      </a:rPr>
                      <a:pPr/>
                      <a:t>[NOMBRE DE CATEGORÍA]</a:t>
                    </a:fld>
                    <a:r>
                      <a:rPr lang="en-US" baseline="0" dirty="0">
                        <a:solidFill>
                          <a:schemeClr val="tx1"/>
                        </a:solidFill>
                      </a:rPr>
                      <a:t>
</a:t>
                    </a:r>
                    <a:fld id="{703C6CB5-4D69-4B92-BBCC-7D3C10E5CC18}" type="PERCENTAGE">
                      <a:rPr lang="en-US" baseline="0">
                        <a:solidFill>
                          <a:schemeClr val="tx1"/>
                        </a:solidFill>
                      </a:rPr>
                      <a:pPr/>
                      <a:t>[PORCENTAJE]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0.17856021518658041"/>
                  <c:y val="8.6925399813784901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2159622015773265"/>
                  <c:y val="-3.3648541863400709E-2"/>
                </c:manualLayout>
              </c:layout>
              <c:tx>
                <c:rich>
                  <a:bodyPr/>
                  <a:lstStyle/>
                  <a:p>
                    <a:fld id="{DE2D8819-74D1-481B-91A4-858BE94A5959}" type="CATEGORYNAME">
                      <a:rPr lang="en-US">
                        <a:solidFill>
                          <a:schemeClr val="tx1"/>
                        </a:solidFill>
                      </a:rPr>
                      <a:pPr/>
                      <a:t>[NOMBRE DE CATEGORÍA]</a:t>
                    </a:fld>
                    <a:r>
                      <a:rPr lang="en-US" baseline="0" dirty="0">
                        <a:solidFill>
                          <a:schemeClr val="tx1"/>
                        </a:solidFill>
                      </a:rPr>
                      <a:t>
</a:t>
                    </a:r>
                    <a:fld id="{A468FC51-7341-4B7E-8E79-54865B3C1974}" type="PERCENTAGE">
                      <a:rPr lang="en-US" baseline="0">
                        <a:solidFill>
                          <a:schemeClr val="tx1"/>
                        </a:solidFill>
                      </a:rPr>
                      <a:pPr/>
                      <a:t>[PORCENTAJE]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0.18008631224883059"/>
                  <c:y val="-2.8609999260032623E-3"/>
                </c:manualLayout>
              </c:layout>
              <c:tx>
                <c:rich>
                  <a:bodyPr/>
                  <a:lstStyle/>
                  <a:p>
                    <a:fld id="{E9F0ADF9-C1C8-4A9F-8657-86811B0A0115}" type="CATEGORYNAME">
                      <a:rPr lang="en-US">
                        <a:solidFill>
                          <a:schemeClr val="tx1"/>
                        </a:solidFill>
                      </a:rPr>
                      <a:pPr/>
                      <a:t>[NOMBRE DE CATEGORÍA]</a:t>
                    </a:fld>
                    <a:r>
                      <a:rPr lang="en-US" baseline="0" dirty="0">
                        <a:solidFill>
                          <a:schemeClr val="tx1"/>
                        </a:solidFill>
                      </a:rPr>
                      <a:t>
</a:t>
                    </a:r>
                    <a:fld id="{987A27E8-FE68-45E5-AE91-C48875FAF2C4}" type="PERCENTAGE">
                      <a:rPr lang="en-US" baseline="0">
                        <a:solidFill>
                          <a:schemeClr val="tx1"/>
                        </a:solidFill>
                      </a:rPr>
                      <a:pPr/>
                      <a:t>[PORCENTAJE]</a:t>
                    </a:fld>
                    <a:endParaRPr lang="en-US" baseline="0"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layout>
                <c:manualLayout>
                  <c:x val="-0.20893090422903202"/>
                  <c:y val="-6.5923424361757438E-2"/>
                </c:manualLayout>
              </c:layout>
              <c:tx>
                <c:rich>
                  <a:bodyPr/>
                  <a:lstStyle/>
                  <a:p>
                    <a:fld id="{34D2117B-2486-4BF3-B3AD-08506587C7C1}" type="CATEGORYNAME">
                      <a:rPr lang="es-EC"/>
                      <a:pPr/>
                      <a:t>[NOMBRE DE CATEGORÍA]</a:t>
                    </a:fld>
                    <a:r>
                      <a:rPr lang="es-EC" baseline="0" dirty="0"/>
                      <a:t>
</a:t>
                    </a:r>
                    <a:fld id="{7F712047-8D46-42D1-A258-A8AB7F28C0C3}" type="PERCENTAGE">
                      <a:rPr lang="es-EC" baseline="0"/>
                      <a:pPr/>
                      <a:t>[PORCENTAJE]</a:t>
                    </a:fld>
                    <a:endParaRPr lang="es-EC"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showLegendKey val="0"/>
            <c:showVal val="0"/>
            <c:showCatName val="0"/>
            <c:showSerName val="0"/>
            <c:showPercent val="1"/>
            <c:showBubbleSize val="0"/>
            <c:showLeaderLines val="1"/>
            <c:leaderLines>
              <c:spPr>
                <a:ln w="25400" cap="flat" cmpd="sng" algn="ctr">
                  <a:solidFill>
                    <a:schemeClr val="dk1"/>
                  </a:solidFill>
                  <a:prstDash val="solid"/>
                  <a:round/>
                </a:ln>
                <a:effectLst>
                  <a:outerShdw blurRad="38100" dist="25400" dir="2700000" algn="br" rotWithShape="0">
                    <a:srgbClr val="000000">
                      <a:alpha val="60000"/>
                    </a:srgbClr>
                  </a:outerShdw>
                </a:effectLst>
              </c:spPr>
            </c:leaderLines>
            <c:extLst>
              <c:ext xmlns:c15="http://schemas.microsoft.com/office/drawing/2012/chart" uri="{CE6537A1-D6FC-4f65-9D91-7224C49458BB}"/>
            </c:extLst>
          </c:dLbls>
          <c:cat>
            <c:strRef>
              <c:f>Hoja2!$A$2:$A$8</c:f>
              <c:strCache>
                <c:ptCount val="7"/>
                <c:pt idx="0">
                  <c:v>Norte</c:v>
                </c:pt>
                <c:pt idx="1">
                  <c:v>Centro norte</c:v>
                </c:pt>
                <c:pt idx="2">
                  <c:v>Centro sur</c:v>
                </c:pt>
                <c:pt idx="3">
                  <c:v>Centro</c:v>
                </c:pt>
                <c:pt idx="4">
                  <c:v>Sur</c:v>
                </c:pt>
                <c:pt idx="5">
                  <c:v>Valle de Tumbaco</c:v>
                </c:pt>
                <c:pt idx="6">
                  <c:v>Valle de los Chillos</c:v>
                </c:pt>
              </c:strCache>
            </c:strRef>
          </c:cat>
          <c:val>
            <c:numRef>
              <c:f>Hoja2!$B$2:$B$8</c:f>
              <c:numCache>
                <c:formatCode>General</c:formatCode>
                <c:ptCount val="7"/>
                <c:pt idx="0">
                  <c:v>146</c:v>
                </c:pt>
                <c:pt idx="1">
                  <c:v>33</c:v>
                </c:pt>
                <c:pt idx="2">
                  <c:v>22</c:v>
                </c:pt>
                <c:pt idx="3">
                  <c:v>28</c:v>
                </c:pt>
                <c:pt idx="4">
                  <c:v>67</c:v>
                </c:pt>
                <c:pt idx="5">
                  <c:v>49</c:v>
                </c:pt>
                <c:pt idx="6">
                  <c:v>56</c:v>
                </c:pt>
              </c:numCache>
            </c:numRef>
          </c:val>
        </c:ser>
        <c:dLbls>
          <c:showLegendKey val="0"/>
          <c:showVal val="0"/>
          <c:showCatName val="0"/>
          <c:showSerName val="0"/>
          <c:showPercent val="1"/>
          <c:showBubbleSize val="0"/>
          <c:showLeaderLines val="1"/>
        </c:dLbls>
        <c:firstSliceAng val="0"/>
        <c:holeSize val="50"/>
        <c:extLst>
          <c:ext xmlns:c15="http://schemas.microsoft.com/office/drawing/2012/chart" uri="{02D57815-91ED-43cb-92C2-25804820EDAC}">
            <c15:filteredPieSeries>
              <c15: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Hoja2!$A$2:$A$8</c15:sqref>
                        </c15:formulaRef>
                      </c:ext>
                    </c:extLst>
                    <c:strCache>
                      <c:ptCount val="7"/>
                      <c:pt idx="0">
                        <c:v>Norte</c:v>
                      </c:pt>
                      <c:pt idx="1">
                        <c:v>Centro norte</c:v>
                      </c:pt>
                      <c:pt idx="2">
                        <c:v>Centro sur</c:v>
                      </c:pt>
                      <c:pt idx="3">
                        <c:v>Centro</c:v>
                      </c:pt>
                      <c:pt idx="4">
                        <c:v>Sur</c:v>
                      </c:pt>
                      <c:pt idx="5">
                        <c:v>Valle de Tumbaco</c:v>
                      </c:pt>
                      <c:pt idx="6">
                        <c:v>Valle de los Chillos</c:v>
                      </c:pt>
                    </c:strCache>
                  </c:strRef>
                </c:cat>
                <c:val>
                  <c:numRef>
                    <c:extLst>
                      <c:ext uri="{02D57815-91ED-43cb-92C2-25804820EDAC}">
                        <c15:formulaRef>
                          <c15:sqref>Hoja2!$C$2:$C$8</c15:sqref>
                        </c15:formulaRef>
                      </c:ext>
                    </c:extLst>
                    <c:numCache>
                      <c:formatCode>General</c:formatCode>
                      <c:ptCount val="7"/>
                    </c:numCache>
                  </c:numRef>
                </c:val>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s-EC" sz="1200" b="0" i="0" u="none" strike="noStrike" cap="all" baseline="0">
                <a:effectLst/>
                <a:latin typeface="Times New Roman" panose="02020603050405020304" pitchFamily="18" charset="0"/>
                <a:cs typeface="Times New Roman" panose="02020603050405020304" pitchFamily="18" charset="0"/>
              </a:rPr>
              <a:t>¿En qué días de la semana Ud. Consume la cantidad de cigarrillos mencionada en la pregunta anterior?</a:t>
            </a:r>
            <a:endParaRPr lang="es-EC" sz="1200" b="0">
              <a:latin typeface="Times New Roman" panose="02020603050405020304" pitchFamily="18" charset="0"/>
              <a:cs typeface="Times New Roman" panose="02020603050405020304" pitchFamily="18" charset="0"/>
            </a:endParaRPr>
          </a:p>
        </c:rich>
      </c:tx>
      <c:layout>
        <c:manualLayout>
          <c:xMode val="edge"/>
          <c:yMode val="edge"/>
          <c:x val="0.11158333333333335"/>
          <c:y val="5.5555555555555546E-2"/>
        </c:manualLayout>
      </c:layout>
      <c:overlay val="0"/>
      <c:spPr>
        <a:noFill/>
        <a:ln>
          <a:noFill/>
        </a:ln>
        <a:effectLst/>
      </c:sp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Pt>
            <c:idx val="0"/>
            <c:invertIfNegative val="0"/>
            <c:bubble3D val="0"/>
            <c:spPr>
              <a:solidFill>
                <a:schemeClr val="accent2">
                  <a:lumMod val="60000"/>
                  <a:lumOff val="40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1-0BCE-44E0-8A97-345A75110C96}"/>
              </c:ext>
            </c:extLst>
          </c:dPt>
          <c:dPt>
            <c:idx val="1"/>
            <c:invertIfNegative val="0"/>
            <c:bubble3D val="0"/>
            <c:spPr>
              <a:solidFill>
                <a:schemeClr val="accent1">
                  <a:lumMod val="40000"/>
                  <a:lumOff val="60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3-0BCE-44E0-8A97-345A75110C96}"/>
              </c:ext>
            </c:extLst>
          </c:dPt>
          <c:dPt>
            <c:idx val="2"/>
            <c:invertIfNegative val="0"/>
            <c:bubble3D val="0"/>
            <c:spPr>
              <a:solidFill>
                <a:schemeClr val="accent6">
                  <a:lumMod val="60000"/>
                  <a:lumOff val="40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5-0BCE-44E0-8A97-345A75110C96}"/>
              </c:ext>
            </c:extLst>
          </c:dPt>
          <c:dPt>
            <c:idx val="3"/>
            <c:invertIfNegative val="0"/>
            <c:bubble3D val="0"/>
            <c:spPr>
              <a:solidFill>
                <a:srgbClr val="00FFFF"/>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7-0BCE-44E0-8A97-345A75110C96}"/>
              </c:ext>
            </c:extLst>
          </c:dPt>
          <c:dPt>
            <c:idx val="4"/>
            <c:invertIfNegative val="0"/>
            <c:bubble3D val="0"/>
            <c:spPr>
              <a:solidFill>
                <a:schemeClr val="accent4">
                  <a:lumMod val="60000"/>
                  <a:lumOff val="40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9-0BCE-44E0-8A97-345A75110C96}"/>
              </c:ext>
            </c:extLst>
          </c:dPt>
          <c:dPt>
            <c:idx val="5"/>
            <c:invertIfNegative val="0"/>
            <c:bubble3D val="0"/>
            <c:spPr>
              <a:solidFill>
                <a:srgbClr val="FF33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B-0BCE-44E0-8A97-345A75110C96}"/>
              </c:ext>
            </c:extLst>
          </c:dPt>
          <c:dPt>
            <c:idx val="6"/>
            <c:invertIfNegative val="0"/>
            <c:bubble3D val="0"/>
            <c:spPr>
              <a:solidFill>
                <a:schemeClr val="bg1"/>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D-0BCE-44E0-8A97-345A75110C96}"/>
              </c:ext>
            </c:extLst>
          </c:dPt>
          <c:dLbls>
            <c:spPr>
              <a:solidFill>
                <a:srgbClr val="ED7D31">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Hoja1!$D$6:$D$12</c:f>
              <c:strCache>
                <c:ptCount val="7"/>
                <c:pt idx="0">
                  <c:v>Lunes</c:v>
                </c:pt>
                <c:pt idx="1">
                  <c:v>Martes</c:v>
                </c:pt>
                <c:pt idx="2">
                  <c:v>Miércoles</c:v>
                </c:pt>
                <c:pt idx="3">
                  <c:v>Jueves</c:v>
                </c:pt>
                <c:pt idx="4">
                  <c:v>Viernes</c:v>
                </c:pt>
                <c:pt idx="5">
                  <c:v>Sábado</c:v>
                </c:pt>
                <c:pt idx="6">
                  <c:v>Domingo</c:v>
                </c:pt>
              </c:strCache>
            </c:strRef>
          </c:cat>
          <c:val>
            <c:numRef>
              <c:f>Hoja1!$E$6:$E$12</c:f>
              <c:numCache>
                <c:formatCode>0.00%</c:formatCode>
                <c:ptCount val="7"/>
                <c:pt idx="0">
                  <c:v>0.11799999999999999</c:v>
                </c:pt>
                <c:pt idx="1">
                  <c:v>0.11600000000000003</c:v>
                </c:pt>
                <c:pt idx="2">
                  <c:v>0.13</c:v>
                </c:pt>
                <c:pt idx="3">
                  <c:v>0.12100000000000001</c:v>
                </c:pt>
                <c:pt idx="4">
                  <c:v>0.23600000000000002</c:v>
                </c:pt>
                <c:pt idx="5">
                  <c:v>0.20900000000000002</c:v>
                </c:pt>
                <c:pt idx="6">
                  <c:v>7.0000000000000021E-2</c:v>
                </c:pt>
              </c:numCache>
            </c:numRef>
          </c:val>
          <c:extLst xmlns:c16r2="http://schemas.microsoft.com/office/drawing/2015/06/chart">
            <c:ext xmlns:c16="http://schemas.microsoft.com/office/drawing/2014/chart" uri="{C3380CC4-5D6E-409C-BE32-E72D297353CC}">
              <c16:uniqueId val="{00000000-5D06-461C-8348-38FC28C58AD3}"/>
            </c:ext>
          </c:extLst>
        </c:ser>
        <c:dLbls>
          <c:showLegendKey val="0"/>
          <c:showVal val="1"/>
          <c:showCatName val="0"/>
          <c:showSerName val="0"/>
          <c:showPercent val="0"/>
          <c:showBubbleSize val="0"/>
        </c:dLbls>
        <c:gapWidth val="84"/>
        <c:gapDepth val="53"/>
        <c:shape val="box"/>
        <c:axId val="1298020896"/>
        <c:axId val="1298012192"/>
        <c:axId val="1296392112"/>
      </c:bar3DChart>
      <c:catAx>
        <c:axId val="1298020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s-EC"/>
          </a:p>
        </c:txPr>
        <c:crossAx val="1298012192"/>
        <c:crosses val="autoZero"/>
        <c:auto val="1"/>
        <c:lblAlgn val="ctr"/>
        <c:lblOffset val="100"/>
        <c:noMultiLvlLbl val="0"/>
      </c:catAx>
      <c:valAx>
        <c:axId val="1298012192"/>
        <c:scaling>
          <c:orientation val="minMax"/>
        </c:scaling>
        <c:delete val="1"/>
        <c:axPos val="l"/>
        <c:numFmt formatCode="0.00%" sourceLinked="1"/>
        <c:majorTickMark val="out"/>
        <c:minorTickMark val="none"/>
        <c:tickLblPos val="nextTo"/>
        <c:crossAx val="1298020896"/>
        <c:crosses val="autoZero"/>
        <c:crossBetween val="between"/>
      </c:valAx>
      <c:serAx>
        <c:axId val="1296392112"/>
        <c:scaling>
          <c:orientation val="minMax"/>
        </c:scaling>
        <c:delete val="1"/>
        <c:axPos val="b"/>
        <c:majorTickMark val="none"/>
        <c:minorTickMark val="none"/>
        <c:tickLblPos val="nextTo"/>
        <c:crossAx val="1298012192"/>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r>
              <a:rPr lang="es-EC"/>
              <a:t>¿Cuánto gasta en el consumo de cigarrillo?</a:t>
            </a:r>
          </a:p>
        </c:rich>
      </c:tx>
      <c:overlay val="0"/>
      <c:spPr>
        <a:noFill/>
        <a:ln>
          <a:noFill/>
        </a:ln>
        <a:effectLst/>
      </c:spPr>
      <c:txPr>
        <a:bodyPr rot="0" spcFirstLastPara="1" vertOverflow="ellipsis" vert="horz" wrap="square" anchor="ctr" anchorCtr="1"/>
        <a:lstStyle/>
        <a:p>
          <a:pPr>
            <a:defRPr sz="1600" b="0" i="0" u="none" strike="noStrike" kern="1200" cap="none" spc="5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4"/>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fld id="{2B44A0FA-6354-45DB-A697-9031DDF35596}" type="VALUE">
                      <a:rPr lang="en-US" sz="1200"/>
                      <a:pPr>
                        <a:defRPr sz="1200"/>
                      </a:pPr>
                      <a:t>[VALOR]</a:t>
                    </a:fld>
                    <a:r>
                      <a:rPr lang="en-US" sz="1200"/>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0"/>
              <c:tx>
                <c:rich>
                  <a:bodyPr/>
                  <a:lstStyle/>
                  <a:p>
                    <a:fld id="{97B9DA7B-B507-43DA-B70E-F2EA6EFEE248}" type="VALUE">
                      <a:rPr lang="en-US" sz="120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7"/>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fld id="{1551F7D8-E1B7-4CE6-9485-FEBD1C5E842C}" type="VALUE">
                      <a:rPr lang="en-US" sz="1200"/>
                      <a:pPr>
                        <a:defRPr sz="1200"/>
                      </a:pPr>
                      <a:t>[VALOR]</a:t>
                    </a:fld>
                    <a:r>
                      <a:rPr lang="en-US" sz="1200"/>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Hoja1!$A$1:$A$30</c:f>
              <c:numCache>
                <c:formatCode>General</c:formatCode>
                <c:ptCount val="30"/>
                <c:pt idx="0">
                  <c:v>0.25</c:v>
                </c:pt>
                <c:pt idx="1">
                  <c:v>0.5</c:v>
                </c:pt>
                <c:pt idx="2">
                  <c:v>0.6</c:v>
                </c:pt>
                <c:pt idx="3">
                  <c:v>0.75</c:v>
                </c:pt>
                <c:pt idx="4">
                  <c:v>1</c:v>
                </c:pt>
                <c:pt idx="5">
                  <c:v>1.2</c:v>
                </c:pt>
                <c:pt idx="6">
                  <c:v>1.25</c:v>
                </c:pt>
                <c:pt idx="7">
                  <c:v>1.5</c:v>
                </c:pt>
                <c:pt idx="8">
                  <c:v>1.6</c:v>
                </c:pt>
                <c:pt idx="9">
                  <c:v>1.9</c:v>
                </c:pt>
                <c:pt idx="10">
                  <c:v>2</c:v>
                </c:pt>
                <c:pt idx="11">
                  <c:v>2.25</c:v>
                </c:pt>
                <c:pt idx="12">
                  <c:v>2.5</c:v>
                </c:pt>
                <c:pt idx="13">
                  <c:v>3</c:v>
                </c:pt>
                <c:pt idx="14">
                  <c:v>3.5</c:v>
                </c:pt>
                <c:pt idx="15">
                  <c:v>4</c:v>
                </c:pt>
                <c:pt idx="16">
                  <c:v>4.5</c:v>
                </c:pt>
                <c:pt idx="17">
                  <c:v>5</c:v>
                </c:pt>
                <c:pt idx="18">
                  <c:v>5.75</c:v>
                </c:pt>
                <c:pt idx="19">
                  <c:v>6</c:v>
                </c:pt>
                <c:pt idx="20">
                  <c:v>6.5</c:v>
                </c:pt>
                <c:pt idx="21">
                  <c:v>7</c:v>
                </c:pt>
                <c:pt idx="22">
                  <c:v>7.5</c:v>
                </c:pt>
                <c:pt idx="23">
                  <c:v>9</c:v>
                </c:pt>
                <c:pt idx="24">
                  <c:v>10</c:v>
                </c:pt>
                <c:pt idx="25">
                  <c:v>12</c:v>
                </c:pt>
                <c:pt idx="26">
                  <c:v>15</c:v>
                </c:pt>
                <c:pt idx="27">
                  <c:v>17</c:v>
                </c:pt>
                <c:pt idx="28">
                  <c:v>20</c:v>
                </c:pt>
                <c:pt idx="29">
                  <c:v>40</c:v>
                </c:pt>
              </c:numCache>
            </c:numRef>
          </c:cat>
          <c:val>
            <c:numRef>
              <c:f>Hoja1!$C$1:$C$30</c:f>
              <c:numCache>
                <c:formatCode>General</c:formatCode>
                <c:ptCount val="30"/>
                <c:pt idx="0">
                  <c:v>0.2</c:v>
                </c:pt>
                <c:pt idx="1">
                  <c:v>9.5</c:v>
                </c:pt>
                <c:pt idx="2">
                  <c:v>0.2</c:v>
                </c:pt>
                <c:pt idx="3">
                  <c:v>0.5</c:v>
                </c:pt>
                <c:pt idx="4">
                  <c:v>13</c:v>
                </c:pt>
                <c:pt idx="5">
                  <c:v>0.2</c:v>
                </c:pt>
                <c:pt idx="6">
                  <c:v>0.7</c:v>
                </c:pt>
                <c:pt idx="7">
                  <c:v>4.2</c:v>
                </c:pt>
                <c:pt idx="8">
                  <c:v>0.2</c:v>
                </c:pt>
                <c:pt idx="9">
                  <c:v>0.2</c:v>
                </c:pt>
                <c:pt idx="10">
                  <c:v>6.7</c:v>
                </c:pt>
                <c:pt idx="11">
                  <c:v>0.2</c:v>
                </c:pt>
                <c:pt idx="12">
                  <c:v>5.5</c:v>
                </c:pt>
                <c:pt idx="13">
                  <c:v>5.2</c:v>
                </c:pt>
                <c:pt idx="14">
                  <c:v>0.7</c:v>
                </c:pt>
                <c:pt idx="15">
                  <c:v>3.7</c:v>
                </c:pt>
                <c:pt idx="16">
                  <c:v>0.5</c:v>
                </c:pt>
                <c:pt idx="17">
                  <c:v>5.5</c:v>
                </c:pt>
                <c:pt idx="18">
                  <c:v>0.2</c:v>
                </c:pt>
                <c:pt idx="19">
                  <c:v>1.2</c:v>
                </c:pt>
                <c:pt idx="20">
                  <c:v>0.2</c:v>
                </c:pt>
                <c:pt idx="21">
                  <c:v>1</c:v>
                </c:pt>
                <c:pt idx="22">
                  <c:v>0.5</c:v>
                </c:pt>
                <c:pt idx="23">
                  <c:v>0.7</c:v>
                </c:pt>
                <c:pt idx="24">
                  <c:v>0.7</c:v>
                </c:pt>
                <c:pt idx="25">
                  <c:v>0.5</c:v>
                </c:pt>
                <c:pt idx="26">
                  <c:v>0.5</c:v>
                </c:pt>
                <c:pt idx="27">
                  <c:v>0.2</c:v>
                </c:pt>
                <c:pt idx="28">
                  <c:v>1.5</c:v>
                </c:pt>
                <c:pt idx="29">
                  <c:v>0.2</c:v>
                </c:pt>
              </c:numCache>
            </c:numRef>
          </c:val>
        </c:ser>
        <c:dLbls>
          <c:showLegendKey val="0"/>
          <c:showVal val="1"/>
          <c:showCatName val="0"/>
          <c:showSerName val="0"/>
          <c:showPercent val="0"/>
          <c:showBubbleSize val="0"/>
        </c:dLbls>
        <c:gapWidth val="150"/>
        <c:shape val="box"/>
        <c:axId val="1298012736"/>
        <c:axId val="1298013280"/>
        <c:axId val="0"/>
      </c:bar3DChart>
      <c:catAx>
        <c:axId val="129801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298013280"/>
        <c:crosses val="autoZero"/>
        <c:auto val="1"/>
        <c:lblAlgn val="ctr"/>
        <c:lblOffset val="100"/>
        <c:noMultiLvlLbl val="0"/>
      </c:catAx>
      <c:valAx>
        <c:axId val="129801328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29801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cap="all" spc="150" baseline="0">
                <a:solidFill>
                  <a:sysClr val="windowText" lastClr="000000">
                    <a:lumMod val="50000"/>
                    <a:lumOff val="50000"/>
                  </a:sysClr>
                </a:solidFill>
                <a:latin typeface="+mn-lt"/>
                <a:ea typeface="+mn-ea"/>
                <a:cs typeface="+mn-cs"/>
              </a:defRPr>
            </a:pPr>
            <a:r>
              <a:rPr lang="es-EC" sz="1200" b="1">
                <a:effectLst/>
                <a:latin typeface="Times New Roman" panose="02020603050405020304" pitchFamily="18" charset="0"/>
                <a:cs typeface="Times New Roman" panose="02020603050405020304" pitchFamily="18" charset="0"/>
              </a:rPr>
              <a:t>Seleccione las tres principales marcas de cigarrillo que ha escuchado/ consume/ consumió en algún momento.</a:t>
            </a:r>
            <a:endParaRPr lang="es-EC" sz="1200">
              <a:effectLst/>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Pt>
            <c:idx val="0"/>
            <c:invertIfNegative val="0"/>
            <c:bubble3D val="0"/>
            <c:spPr>
              <a:solidFill>
                <a:schemeClr val="accent5">
                  <a:lumMod val="75000"/>
                </a:schemeClr>
              </a:solidFill>
              <a:ln>
                <a:solidFill>
                  <a:schemeClr val="tx1"/>
                </a:solidFill>
              </a:ln>
              <a:effectLst/>
              <a:sp3d>
                <a:contourClr>
                  <a:schemeClr val="tx1"/>
                </a:contourClr>
              </a:sp3d>
            </c:spPr>
            <c:extLst xmlns:c16r2="http://schemas.microsoft.com/office/drawing/2015/06/chart">
              <c:ext xmlns:c16="http://schemas.microsoft.com/office/drawing/2014/chart" uri="{C3380CC4-5D6E-409C-BE32-E72D297353CC}">
                <c16:uniqueId val="{00000000-909C-4CF5-8434-13380AF2013C}"/>
              </c:ext>
            </c:extLst>
          </c:dPt>
          <c:dPt>
            <c:idx val="1"/>
            <c:invertIfNegative val="0"/>
            <c:bubble3D val="0"/>
            <c:spPr>
              <a:solidFill>
                <a:schemeClr val="accent4"/>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1-909C-4CF5-8434-13380AF2013C}"/>
              </c:ext>
            </c:extLst>
          </c:dPt>
          <c:dPt>
            <c:idx val="3"/>
            <c:invertIfNegative val="0"/>
            <c:bubble3D val="0"/>
            <c:spPr>
              <a:solidFill>
                <a:schemeClr val="accent6"/>
              </a:solidFill>
              <a:ln>
                <a:solidFill>
                  <a:schemeClr val="tx1"/>
                </a:solidFill>
              </a:ln>
              <a:effectLst/>
              <a:sp3d>
                <a:contourClr>
                  <a:schemeClr val="tx1"/>
                </a:contourClr>
              </a:sp3d>
            </c:spPr>
            <c:extLst xmlns:c16r2="http://schemas.microsoft.com/office/drawing/2015/06/chart">
              <c:ext xmlns:c16="http://schemas.microsoft.com/office/drawing/2014/chart" uri="{C3380CC4-5D6E-409C-BE32-E72D297353CC}">
                <c16:uniqueId val="{00000003-909C-4CF5-8434-13380AF2013C}"/>
              </c:ext>
            </c:extLst>
          </c:dPt>
          <c:dPt>
            <c:idx val="4"/>
            <c:invertIfNegative val="0"/>
            <c:bubble3D val="0"/>
            <c:spPr>
              <a:solidFill>
                <a:srgbClr val="FF66FF"/>
              </a:solidFill>
              <a:ln>
                <a:solidFill>
                  <a:schemeClr val="tx1"/>
                </a:solidFill>
              </a:ln>
              <a:effectLst/>
              <a:sp3d>
                <a:contourClr>
                  <a:schemeClr val="tx1"/>
                </a:contourClr>
              </a:sp3d>
            </c:spPr>
            <c:extLst xmlns:c16r2="http://schemas.microsoft.com/office/drawing/2015/06/chart">
              <c:ext xmlns:c16="http://schemas.microsoft.com/office/drawing/2014/chart" uri="{C3380CC4-5D6E-409C-BE32-E72D297353CC}">
                <c16:uniqueId val="{00000004-909C-4CF5-8434-13380AF2013C}"/>
              </c:ext>
            </c:extLst>
          </c:dPt>
          <c:dPt>
            <c:idx val="5"/>
            <c:invertIfNegative val="0"/>
            <c:bubble3D val="0"/>
            <c:spPr>
              <a:solidFill>
                <a:schemeClr val="tx1"/>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5-909C-4CF5-8434-13380AF2013C}"/>
              </c:ext>
            </c:extLst>
          </c:dPt>
          <c:dPt>
            <c:idx val="6"/>
            <c:invertIfNegative val="0"/>
            <c:bubble3D val="0"/>
            <c:spPr>
              <a:solidFill>
                <a:srgbClr val="00FFFF"/>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6-909C-4CF5-8434-13380AF2013C}"/>
              </c:ext>
            </c:extLst>
          </c:dPt>
          <c:dPt>
            <c:idx val="7"/>
            <c:invertIfNegative val="0"/>
            <c:bubble3D val="0"/>
            <c:spPr>
              <a:solidFill>
                <a:srgbClr val="66FF66"/>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7-909C-4CF5-8434-13380AF2013C}"/>
              </c:ext>
            </c:extLst>
          </c:dPt>
          <c:dPt>
            <c:idx val="8"/>
            <c:invertIfNegative val="0"/>
            <c:bubble3D val="0"/>
            <c:spPr>
              <a:solidFill>
                <a:schemeClr val="bg1">
                  <a:lumMod val="75000"/>
                </a:schemeClr>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8-909C-4CF5-8434-13380AF2013C}"/>
              </c:ext>
            </c:extLst>
          </c:dPt>
          <c:dPt>
            <c:idx val="9"/>
            <c:invertIfNegative val="0"/>
            <c:bubble3D val="0"/>
            <c:spPr>
              <a:solidFill>
                <a:srgbClr val="7030A0"/>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9-909C-4CF5-8434-13380AF2013C}"/>
              </c:ext>
            </c:extLst>
          </c:dPt>
          <c:dPt>
            <c:idx val="10"/>
            <c:invertIfNegative val="0"/>
            <c:bubble3D val="0"/>
            <c:spPr>
              <a:solidFill>
                <a:schemeClr val="accent1"/>
              </a:solidFill>
              <a:ln>
                <a:solidFill>
                  <a:schemeClr val="accent2"/>
                </a:solidFill>
              </a:ln>
              <a:effectLst/>
              <a:sp3d>
                <a:contourClr>
                  <a:schemeClr val="accent2"/>
                </a:contourClr>
              </a:sp3d>
            </c:spPr>
            <c:extLst xmlns:c16r2="http://schemas.microsoft.com/office/drawing/2015/06/chart">
              <c:ext xmlns:c16="http://schemas.microsoft.com/office/drawing/2014/chart" uri="{C3380CC4-5D6E-409C-BE32-E72D297353CC}">
                <c16:uniqueId val="{0000000A-909C-4CF5-8434-13380AF2013C}"/>
              </c:ext>
            </c:extLst>
          </c:dPt>
          <c:dLbls>
            <c:dLbl>
              <c:idx val="0"/>
              <c:layout>
                <c:manualLayout>
                  <c:x val="-1.5748031496063023E-2"/>
                  <c:y val="-0.1987083643391398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09C-4CF5-8434-13380AF2013C}"/>
                </c:ext>
                <c:ext xmlns:c15="http://schemas.microsoft.com/office/drawing/2012/chart" uri="{CE6537A1-D6FC-4f65-9D91-7224C49458BB}"/>
              </c:extLst>
            </c:dLbl>
            <c:dLbl>
              <c:idx val="1"/>
              <c:layout>
                <c:manualLayout>
                  <c:x val="7.874015748031496E-2"/>
                  <c:y val="-0.2622950409276645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09C-4CF5-8434-13380AF2013C}"/>
                </c:ext>
                <c:ext xmlns:c15="http://schemas.microsoft.com/office/drawing/2012/chart" uri="{CE6537A1-D6FC-4f65-9D91-7224C49458BB}"/>
              </c:extLst>
            </c:dLbl>
            <c:dLbl>
              <c:idx val="2"/>
              <c:layout>
                <c:manualLayout>
                  <c:x val="7.874015748031496E-3"/>
                  <c:y val="-0.238450037206967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09C-4CF5-8434-13380AF2013C}"/>
                </c:ext>
                <c:ext xmlns:c15="http://schemas.microsoft.com/office/drawing/2012/chart" uri="{CE6537A1-D6FC-4f65-9D91-7224C49458BB}"/>
              </c:extLst>
            </c:dLbl>
            <c:dLbl>
              <c:idx val="3"/>
              <c:layout>
                <c:manualLayout>
                  <c:x val="2.8871391076115447E-2"/>
                  <c:y val="-0.2265275353466193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09C-4CF5-8434-13380AF2013C}"/>
                </c:ext>
                <c:ext xmlns:c15="http://schemas.microsoft.com/office/drawing/2012/chart" uri="{CE6537A1-D6FC-4f65-9D91-7224C49458BB}"/>
              </c:extLst>
            </c:dLbl>
            <c:dLbl>
              <c:idx val="4"/>
              <c:layout>
                <c:manualLayout>
                  <c:x val="6.8241469816272868E-2"/>
                  <c:y val="-0.1231991858902666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09C-4CF5-8434-13380AF2013C}"/>
                </c:ext>
                <c:ext xmlns:c15="http://schemas.microsoft.com/office/drawing/2012/chart" uri="{CE6537A1-D6FC-4f65-9D91-7224C49458BB}"/>
              </c:extLst>
            </c:dLbl>
            <c:dLbl>
              <c:idx val="5"/>
              <c:layout>
                <c:manualLayout>
                  <c:x val="2.6246719160104995E-3"/>
                  <c:y val="-0.107302516743135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09C-4CF5-8434-13380AF2013C}"/>
                </c:ext>
                <c:ext xmlns:c15="http://schemas.microsoft.com/office/drawing/2012/chart" uri="{CE6537A1-D6FC-4f65-9D91-7224C49458BB}"/>
              </c:extLst>
            </c:dLbl>
            <c:dLbl>
              <c:idx val="6"/>
              <c:layout>
                <c:manualLayout>
                  <c:x val="2.6246719160104032E-3"/>
                  <c:y val="-0.131147520463832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09C-4CF5-8434-13380AF2013C}"/>
                </c:ext>
                <c:ext xmlns:c15="http://schemas.microsoft.com/office/drawing/2012/chart" uri="{CE6537A1-D6FC-4f65-9D91-7224C49458BB}"/>
              </c:extLst>
            </c:dLbl>
            <c:dLbl>
              <c:idx val="7"/>
              <c:layout>
                <c:manualLayout>
                  <c:x val="2.0997375328083996E-2"/>
                  <c:y val="-0.1947341970523570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09C-4CF5-8434-13380AF2013C}"/>
                </c:ext>
                <c:ext xmlns:c15="http://schemas.microsoft.com/office/drawing/2012/chart" uri="{CE6537A1-D6FC-4f65-9D91-7224C49458BB}"/>
              </c:extLst>
            </c:dLbl>
            <c:dLbl>
              <c:idx val="8"/>
              <c:layout>
                <c:manualLayout>
                  <c:x val="1.0498687664041897E-2"/>
                  <c:y val="-0.1311475204638323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09C-4CF5-8434-13380AF2013C}"/>
                </c:ext>
                <c:ext xmlns:c15="http://schemas.microsoft.com/office/drawing/2012/chart" uri="{CE6537A1-D6FC-4f65-9D91-7224C49458BB}"/>
              </c:extLst>
            </c:dLbl>
            <c:dLbl>
              <c:idx val="9"/>
              <c:layout>
                <c:manualLayout>
                  <c:x val="3.1496062992125991E-2"/>
                  <c:y val="-0.143070022324180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09C-4CF5-8434-13380AF2013C}"/>
                </c:ext>
                <c:ext xmlns:c15="http://schemas.microsoft.com/office/drawing/2012/chart" uri="{CE6537A1-D6FC-4f65-9D91-7224C49458BB}"/>
              </c:extLst>
            </c:dLbl>
            <c:dLbl>
              <c:idx val="10"/>
              <c:layout>
                <c:manualLayout>
                  <c:x val="7.874015748031496E-3"/>
                  <c:y val="-7.94833457356559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09C-4CF5-8434-13380AF2013C}"/>
                </c:ext>
                <c:ext xmlns:c15="http://schemas.microsoft.com/office/drawing/2012/chart" uri="{CE6537A1-D6FC-4f65-9D91-7224C49458BB}"/>
              </c:extLst>
            </c:dLbl>
            <c:dLbl>
              <c:idx val="11"/>
              <c:layout>
                <c:manualLayout>
                  <c:x val="3.1496062992125796E-2"/>
                  <c:y val="-7.94833457356558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09C-4CF5-8434-13380AF2013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Hoja1!$E$49:$E$60</c:f>
              <c:strCache>
                <c:ptCount val="12"/>
                <c:pt idx="0">
                  <c:v>PM</c:v>
                </c:pt>
                <c:pt idx="1">
                  <c:v>Lark</c:v>
                </c:pt>
                <c:pt idx="2">
                  <c:v>Líder</c:v>
                </c:pt>
                <c:pt idx="3">
                  <c:v>MB</c:v>
                </c:pt>
                <c:pt idx="4">
                  <c:v>MR</c:v>
                </c:pt>
                <c:pt idx="5">
                  <c:v>Jet</c:v>
                </c:pt>
                <c:pt idx="6">
                  <c:v>ML</c:v>
                </c:pt>
                <c:pt idx="7">
                  <c:v>MBI</c:v>
                </c:pt>
                <c:pt idx="8">
                  <c:v>SE</c:v>
                </c:pt>
                <c:pt idx="9">
                  <c:v>Lucky</c:v>
                </c:pt>
                <c:pt idx="10">
                  <c:v>More</c:v>
                </c:pt>
                <c:pt idx="11">
                  <c:v>CigarrillosOtros</c:v>
                </c:pt>
              </c:strCache>
            </c:strRef>
          </c:cat>
          <c:val>
            <c:numRef>
              <c:f>Hoja1!$G$49:$G$60</c:f>
              <c:numCache>
                <c:formatCode>0.00%</c:formatCode>
                <c:ptCount val="12"/>
                <c:pt idx="0">
                  <c:v>9.3000000000000041E-2</c:v>
                </c:pt>
                <c:pt idx="1">
                  <c:v>0.24000000000000002</c:v>
                </c:pt>
                <c:pt idx="2">
                  <c:v>0.111</c:v>
                </c:pt>
                <c:pt idx="3">
                  <c:v>0.15600000000000003</c:v>
                </c:pt>
                <c:pt idx="4">
                  <c:v>0.15400000000000003</c:v>
                </c:pt>
                <c:pt idx="5">
                  <c:v>3.6999999999999998E-2</c:v>
                </c:pt>
                <c:pt idx="6">
                  <c:v>5.1000000000000004E-2</c:v>
                </c:pt>
                <c:pt idx="7">
                  <c:v>7.0000000000000021E-2</c:v>
                </c:pt>
                <c:pt idx="8">
                  <c:v>2.0000000000000004E-2</c:v>
                </c:pt>
                <c:pt idx="9">
                  <c:v>4.8000000000000001E-2</c:v>
                </c:pt>
                <c:pt idx="10">
                  <c:v>1.9000000000000003E-2</c:v>
                </c:pt>
                <c:pt idx="11">
                  <c:v>2.0000000000000005E-3</c:v>
                </c:pt>
              </c:numCache>
            </c:numRef>
          </c:val>
          <c:extLst xmlns:c16r2="http://schemas.microsoft.com/office/drawing/2015/06/chart">
            <c:ext xmlns:c16="http://schemas.microsoft.com/office/drawing/2014/chart" uri="{C3380CC4-5D6E-409C-BE32-E72D297353CC}">
              <c16:uniqueId val="{0000000C-909C-4CF5-8434-13380AF2013C}"/>
            </c:ext>
          </c:extLst>
        </c:ser>
        <c:dLbls>
          <c:showLegendKey val="0"/>
          <c:showVal val="1"/>
          <c:showCatName val="0"/>
          <c:showSerName val="0"/>
          <c:showPercent val="0"/>
          <c:showBubbleSize val="0"/>
        </c:dLbls>
        <c:gapWidth val="150"/>
        <c:shape val="box"/>
        <c:axId val="1331882544"/>
        <c:axId val="1331891248"/>
        <c:axId val="0"/>
      </c:bar3DChart>
      <c:catAx>
        <c:axId val="13318825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331891248"/>
        <c:crosses val="autoZero"/>
        <c:auto val="1"/>
        <c:lblAlgn val="ctr"/>
        <c:lblOffset val="100"/>
        <c:noMultiLvlLbl val="0"/>
      </c:catAx>
      <c:valAx>
        <c:axId val="1331891248"/>
        <c:scaling>
          <c:orientation val="minMax"/>
        </c:scaling>
        <c:delete val="0"/>
        <c:axPos val="l"/>
        <c:majorGridlines>
          <c:spPr>
            <a:ln>
              <a:solidFill>
                <a:schemeClr val="tx1">
                  <a:lumMod val="15000"/>
                  <a:lumOff val="85000"/>
                </a:schemeClr>
              </a:solidFill>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18825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tx1"/>
    </cs:fontRef>
    <cs:spPr>
      <a:sp3d/>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 Id="rId4"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7B366-E15D-4A8A-BA52-28F17BBA39DC}" type="doc">
      <dgm:prSet loTypeId="urn:microsoft.com/office/officeart/2008/layout/CaptionedPictures" loCatId="picture" qsTypeId="urn:microsoft.com/office/officeart/2005/8/quickstyle/3d3" qsCatId="3D" csTypeId="urn:microsoft.com/office/officeart/2005/8/colors/accent1_2" csCatId="accent1" phldr="1"/>
      <dgm:spPr/>
      <dgm:t>
        <a:bodyPr/>
        <a:lstStyle/>
        <a:p>
          <a:endParaRPr lang="es-EC"/>
        </a:p>
      </dgm:t>
    </dgm:pt>
    <dgm:pt modelId="{947DFF73-2C48-45E4-93F3-7B9675ECB3E5}">
      <dgm:prSet phldrT="[Texto]" custT="1"/>
      <dgm:spPr/>
      <dgm:t>
        <a:bodyPr/>
        <a:lstStyle/>
        <a:p>
          <a:r>
            <a:rPr lang="es-EC" sz="1800" b="1" i="1" dirty="0" smtClean="0">
              <a:latin typeface="Arial" panose="020B0604020202020204" pitchFamily="34" charset="0"/>
              <a:cs typeface="Arial" panose="020B0604020202020204" pitchFamily="34" charset="0"/>
            </a:rPr>
            <a:t>Prohibición publicidad</a:t>
          </a:r>
          <a:endParaRPr lang="es-EC" sz="1800" b="1" i="1" dirty="0">
            <a:latin typeface="Arial" panose="020B0604020202020204" pitchFamily="34" charset="0"/>
            <a:cs typeface="Arial" panose="020B0604020202020204" pitchFamily="34" charset="0"/>
          </a:endParaRPr>
        </a:p>
      </dgm:t>
    </dgm:pt>
    <dgm:pt modelId="{DA6B90AF-B77B-43B0-81F3-5C8D9EA3DB3C}" type="parTrans" cxnId="{98694007-7453-4C7D-A879-02A0C290F45A}">
      <dgm:prSet/>
      <dgm:spPr/>
      <dgm:t>
        <a:bodyPr/>
        <a:lstStyle/>
        <a:p>
          <a:endParaRPr lang="es-EC"/>
        </a:p>
      </dgm:t>
    </dgm:pt>
    <dgm:pt modelId="{8679D07F-F04F-445C-898C-E83AE2E6D903}" type="sibTrans" cxnId="{98694007-7453-4C7D-A879-02A0C290F45A}">
      <dgm:prSet/>
      <dgm:spPr/>
      <dgm:t>
        <a:bodyPr/>
        <a:lstStyle/>
        <a:p>
          <a:endParaRPr lang="es-EC"/>
        </a:p>
      </dgm:t>
    </dgm:pt>
    <dgm:pt modelId="{1F952989-349A-44DF-83B1-E8ED9FA96E1D}">
      <dgm:prSet phldrT="[Texto]" custT="1"/>
      <dgm:spPr/>
      <dgm:t>
        <a:bodyPr/>
        <a:lstStyle/>
        <a:p>
          <a:pPr algn="ctr"/>
          <a:r>
            <a:rPr lang="es-EC" sz="1900" dirty="0" smtClean="0">
              <a:solidFill>
                <a:schemeClr val="tx1">
                  <a:lumMod val="85000"/>
                  <a:lumOff val="15000"/>
                </a:schemeClr>
              </a:solidFill>
              <a:latin typeface="Arial" panose="020B0604020202020204" pitchFamily="34" charset="0"/>
              <a:cs typeface="Arial" panose="020B0604020202020204" pitchFamily="34" charset="0"/>
            </a:rPr>
            <a:t>Ley orgánica para regulación y control cigarrillo 2011.</a:t>
          </a:r>
        </a:p>
        <a:p>
          <a:pPr algn="ctr"/>
          <a:r>
            <a:rPr lang="es-EC" sz="1900" dirty="0" smtClean="0">
              <a:solidFill>
                <a:schemeClr val="tx1">
                  <a:lumMod val="85000"/>
                  <a:lumOff val="15000"/>
                </a:schemeClr>
              </a:solidFill>
              <a:latin typeface="Arial" panose="020B0604020202020204" pitchFamily="34" charset="0"/>
              <a:cs typeface="Arial" panose="020B0604020202020204" pitchFamily="34" charset="0"/>
            </a:rPr>
            <a:t>OMS – CMCT adoptado por AMS 21/05/2003.</a:t>
          </a:r>
        </a:p>
        <a:p>
          <a:pPr algn="ctr"/>
          <a:r>
            <a:rPr lang="es-EC" sz="1900" dirty="0" smtClean="0">
              <a:solidFill>
                <a:schemeClr val="tx1">
                  <a:lumMod val="85000"/>
                  <a:lumOff val="15000"/>
                </a:schemeClr>
              </a:solidFill>
              <a:latin typeface="Arial" panose="020B0604020202020204" pitchFamily="34" charset="0"/>
              <a:cs typeface="Arial" panose="020B0604020202020204" pitchFamily="34" charset="0"/>
            </a:rPr>
            <a:t>Vigencia 27/02/2005</a:t>
          </a:r>
        </a:p>
      </dgm:t>
    </dgm:pt>
    <dgm:pt modelId="{00690A2D-577B-4B69-862B-EE37601793C9}" type="parTrans" cxnId="{E20E7500-D0E3-4732-8F47-D91C8259A440}">
      <dgm:prSet/>
      <dgm:spPr/>
      <dgm:t>
        <a:bodyPr/>
        <a:lstStyle/>
        <a:p>
          <a:endParaRPr lang="es-EC"/>
        </a:p>
      </dgm:t>
    </dgm:pt>
    <dgm:pt modelId="{D884E187-4D70-4168-8EC8-64ADA0259AB9}" type="sibTrans" cxnId="{E20E7500-D0E3-4732-8F47-D91C8259A440}">
      <dgm:prSet/>
      <dgm:spPr/>
      <dgm:t>
        <a:bodyPr/>
        <a:lstStyle/>
        <a:p>
          <a:endParaRPr lang="es-EC"/>
        </a:p>
      </dgm:t>
    </dgm:pt>
    <dgm:pt modelId="{49D77716-5AB9-42FD-A94E-6088ABD737D2}">
      <dgm:prSet phldrT="[Texto]" custT="1"/>
      <dgm:spPr/>
      <dgm:t>
        <a:bodyPr/>
        <a:lstStyle/>
        <a:p>
          <a:r>
            <a:rPr lang="es-EC" sz="1800" b="1" i="1" dirty="0" smtClean="0">
              <a:latin typeface="Arial" panose="020B0604020202020204" pitchFamily="34" charset="0"/>
              <a:cs typeface="Arial" panose="020B0604020202020204" pitchFamily="34" charset="0"/>
            </a:rPr>
            <a:t>Estrategias publicitarias y comunicacionales</a:t>
          </a:r>
          <a:endParaRPr lang="es-EC" sz="1800" b="1" i="1" dirty="0">
            <a:latin typeface="Arial" panose="020B0604020202020204" pitchFamily="34" charset="0"/>
            <a:cs typeface="Arial" panose="020B0604020202020204" pitchFamily="34" charset="0"/>
          </a:endParaRPr>
        </a:p>
      </dgm:t>
    </dgm:pt>
    <dgm:pt modelId="{52205592-6336-490D-AC27-3D51523EA4C5}" type="parTrans" cxnId="{EF6D5849-004A-4366-A883-3264E4E7369D}">
      <dgm:prSet/>
      <dgm:spPr/>
      <dgm:t>
        <a:bodyPr/>
        <a:lstStyle/>
        <a:p>
          <a:endParaRPr lang="es-EC"/>
        </a:p>
      </dgm:t>
    </dgm:pt>
    <dgm:pt modelId="{B73D85DF-3A22-440F-B704-8034DB1DD1F9}" type="sibTrans" cxnId="{EF6D5849-004A-4366-A883-3264E4E7369D}">
      <dgm:prSet/>
      <dgm:spPr/>
      <dgm:t>
        <a:bodyPr/>
        <a:lstStyle/>
        <a:p>
          <a:endParaRPr lang="es-EC"/>
        </a:p>
      </dgm:t>
    </dgm:pt>
    <dgm:pt modelId="{BC09C26C-5C5F-451F-8FFF-FD796B9ABEC4}">
      <dgm:prSet phldrT="[Texto]" custT="1"/>
      <dgm:spPr/>
      <dgm:t>
        <a:bodyPr/>
        <a:lstStyle/>
        <a:p>
          <a:r>
            <a:rPr lang="es-EC" sz="1900" dirty="0" smtClean="0">
              <a:solidFill>
                <a:schemeClr val="tx1">
                  <a:lumMod val="85000"/>
                  <a:lumOff val="15000"/>
                </a:schemeClr>
              </a:solidFill>
              <a:latin typeface="Arial" panose="020B0604020202020204" pitchFamily="34" charset="0"/>
              <a:cs typeface="Arial" panose="020B0604020202020204" pitchFamily="34" charset="0"/>
            </a:rPr>
            <a:t>IT escogen nuevos medios donde publicitar</a:t>
          </a:r>
          <a:endParaRPr lang="es-EC" sz="1900" dirty="0">
            <a:solidFill>
              <a:schemeClr val="tx1">
                <a:lumMod val="85000"/>
                <a:lumOff val="15000"/>
              </a:schemeClr>
            </a:solidFill>
            <a:latin typeface="Arial" panose="020B0604020202020204" pitchFamily="34" charset="0"/>
            <a:cs typeface="Arial" panose="020B0604020202020204" pitchFamily="34" charset="0"/>
          </a:endParaRPr>
        </a:p>
      </dgm:t>
    </dgm:pt>
    <dgm:pt modelId="{9BEAB61B-CFB9-443A-BAE6-F07F7D50D3AC}" type="parTrans" cxnId="{BDF5F49D-B6FF-4A7D-9DB4-A75B67A526FA}">
      <dgm:prSet/>
      <dgm:spPr/>
      <dgm:t>
        <a:bodyPr/>
        <a:lstStyle/>
        <a:p>
          <a:endParaRPr lang="es-EC"/>
        </a:p>
      </dgm:t>
    </dgm:pt>
    <dgm:pt modelId="{3C42B725-78F4-4526-A0FD-2DE68472B6CA}" type="sibTrans" cxnId="{BDF5F49D-B6FF-4A7D-9DB4-A75B67A526FA}">
      <dgm:prSet/>
      <dgm:spPr/>
      <dgm:t>
        <a:bodyPr/>
        <a:lstStyle/>
        <a:p>
          <a:endParaRPr lang="es-EC"/>
        </a:p>
      </dgm:t>
    </dgm:pt>
    <dgm:pt modelId="{F97CAB10-56A4-4A73-A9D4-42E5B59ED8A7}">
      <dgm:prSet phldrT="[Texto]"/>
      <dgm:spPr/>
      <dgm:t>
        <a:bodyPr/>
        <a:lstStyle/>
        <a:p>
          <a:r>
            <a:rPr lang="es-EC" dirty="0" smtClean="0"/>
            <a:t> </a:t>
          </a:r>
          <a:r>
            <a:rPr lang="es-EC" b="1" i="1" dirty="0" smtClean="0">
              <a:latin typeface="Arial" panose="020B0604020202020204" pitchFamily="34" charset="0"/>
              <a:cs typeface="Arial" panose="020B0604020202020204" pitchFamily="34" charset="0"/>
            </a:rPr>
            <a:t>Contrabando</a:t>
          </a:r>
          <a:endParaRPr lang="es-EC" b="1" i="1" dirty="0">
            <a:latin typeface="Arial" panose="020B0604020202020204" pitchFamily="34" charset="0"/>
            <a:cs typeface="Arial" panose="020B0604020202020204" pitchFamily="34" charset="0"/>
          </a:endParaRPr>
        </a:p>
      </dgm:t>
    </dgm:pt>
    <dgm:pt modelId="{A69C4D76-2625-4796-A9FD-74D3F156D050}" type="sibTrans" cxnId="{D251CBFE-5BFE-42A5-9380-3C9CF0F0CA23}">
      <dgm:prSet/>
      <dgm:spPr/>
      <dgm:t>
        <a:bodyPr/>
        <a:lstStyle/>
        <a:p>
          <a:endParaRPr lang="es-EC"/>
        </a:p>
      </dgm:t>
    </dgm:pt>
    <dgm:pt modelId="{EDD47FE1-BA56-47C9-A974-1A66D4EFE5DD}" type="parTrans" cxnId="{D251CBFE-5BFE-42A5-9380-3C9CF0F0CA23}">
      <dgm:prSet/>
      <dgm:spPr/>
      <dgm:t>
        <a:bodyPr/>
        <a:lstStyle/>
        <a:p>
          <a:endParaRPr lang="es-EC"/>
        </a:p>
      </dgm:t>
    </dgm:pt>
    <dgm:pt modelId="{4ED87F4D-0D60-4339-8044-27BF01551447}">
      <dgm:prSet phldrT="[Texto]" custT="1"/>
      <dgm:spPr/>
      <dgm:t>
        <a:bodyPr/>
        <a:lstStyle/>
        <a:p>
          <a:r>
            <a:rPr lang="es-EC" sz="1900" dirty="0" smtClean="0">
              <a:solidFill>
                <a:schemeClr val="tx1">
                  <a:lumMod val="85000"/>
                  <a:lumOff val="15000"/>
                </a:schemeClr>
              </a:solidFill>
              <a:latin typeface="Arial" panose="020B0604020202020204" pitchFamily="34" charset="0"/>
              <a:cs typeface="Arial" panose="020B0604020202020204" pitchFamily="34" charset="0"/>
            </a:rPr>
            <a:t>Constante consumo por ciudadanía.</a:t>
          </a:r>
          <a:endParaRPr lang="es-EC" sz="1900" dirty="0">
            <a:solidFill>
              <a:schemeClr val="tx1">
                <a:lumMod val="85000"/>
                <a:lumOff val="15000"/>
              </a:schemeClr>
            </a:solidFill>
            <a:latin typeface="Arial" panose="020B0604020202020204" pitchFamily="34" charset="0"/>
            <a:cs typeface="Arial" panose="020B0604020202020204" pitchFamily="34" charset="0"/>
          </a:endParaRPr>
        </a:p>
      </dgm:t>
    </dgm:pt>
    <dgm:pt modelId="{100E147D-CA80-4338-ABD2-76D6F4F4A6D4}" type="parTrans" cxnId="{37EC0F08-6CC0-4113-94D5-8F5DCD25F36F}">
      <dgm:prSet/>
      <dgm:spPr/>
      <dgm:t>
        <a:bodyPr/>
        <a:lstStyle/>
        <a:p>
          <a:endParaRPr lang="es-EC"/>
        </a:p>
      </dgm:t>
    </dgm:pt>
    <dgm:pt modelId="{4C98F850-D122-4AE8-B5F9-4C776BC3E510}" type="sibTrans" cxnId="{37EC0F08-6CC0-4113-94D5-8F5DCD25F36F}">
      <dgm:prSet/>
      <dgm:spPr/>
      <dgm:t>
        <a:bodyPr/>
        <a:lstStyle/>
        <a:p>
          <a:endParaRPr lang="es-EC"/>
        </a:p>
      </dgm:t>
    </dgm:pt>
    <dgm:pt modelId="{3E90EA04-D61F-4AEF-AEBE-6B6D1866A9A1}" type="pres">
      <dgm:prSet presAssocID="{38C7B366-E15D-4A8A-BA52-28F17BBA39DC}" presName="Name0" presStyleCnt="0">
        <dgm:presLayoutVars>
          <dgm:chMax/>
          <dgm:chPref/>
          <dgm:dir/>
        </dgm:presLayoutVars>
      </dgm:prSet>
      <dgm:spPr/>
      <dgm:t>
        <a:bodyPr/>
        <a:lstStyle/>
        <a:p>
          <a:endParaRPr lang="es-EC"/>
        </a:p>
      </dgm:t>
    </dgm:pt>
    <dgm:pt modelId="{1CA852DF-0D53-437A-8D15-5C55DE2F842B}" type="pres">
      <dgm:prSet presAssocID="{947DFF73-2C48-45E4-93F3-7B9675ECB3E5}" presName="composite" presStyleCnt="0">
        <dgm:presLayoutVars>
          <dgm:chMax val="1"/>
          <dgm:chPref val="1"/>
        </dgm:presLayoutVars>
      </dgm:prSet>
      <dgm:spPr/>
    </dgm:pt>
    <dgm:pt modelId="{4B6CAD97-F920-4ABA-B03F-6E41109506F9}" type="pres">
      <dgm:prSet presAssocID="{947DFF73-2C48-45E4-93F3-7B9675ECB3E5}" presName="Accent" presStyleLbl="trAlignAcc1" presStyleIdx="0" presStyleCnt="3" custScaleX="95898" custScaleY="117275" custLinFactNeighborX="7312" custLinFactNeighborY="539">
        <dgm:presLayoutVars>
          <dgm:chMax val="0"/>
          <dgm:chPref val="0"/>
        </dgm:presLayoutVars>
      </dgm:prSet>
      <dgm:spPr/>
    </dgm:pt>
    <dgm:pt modelId="{014706EE-642A-4FAB-B992-3A9A5DCB01AC}" type="pres">
      <dgm:prSet presAssocID="{947DFF73-2C48-45E4-93F3-7B9675ECB3E5}" presName="Image" presStyleLbl="alignImgPlace1" presStyleIdx="0" presStyleCnt="3" custScaleX="97074" custScaleY="92049" custLinFactNeighborX="6904" custLinFactNeighborY="-18474">
        <dgm:presLayoutVars>
          <dgm:chMax val="0"/>
          <dgm:chPref val="0"/>
        </dgm:presLayoutVars>
      </dgm:prSet>
      <dgm:spPr>
        <a:blipFill rotWithShape="1">
          <a:blip xmlns:r="http://schemas.openxmlformats.org/officeDocument/2006/relationships" r:embed="rId1"/>
          <a:stretch>
            <a:fillRect/>
          </a:stretch>
        </a:blipFill>
      </dgm:spPr>
    </dgm:pt>
    <dgm:pt modelId="{EEB75980-2795-4FAF-86FB-AD2A7B1238E7}" type="pres">
      <dgm:prSet presAssocID="{947DFF73-2C48-45E4-93F3-7B9675ECB3E5}" presName="ChildComposite" presStyleCnt="0"/>
      <dgm:spPr/>
    </dgm:pt>
    <dgm:pt modelId="{3302E24C-D278-4524-B7B6-E96ED45D9FFF}" type="pres">
      <dgm:prSet presAssocID="{947DFF73-2C48-45E4-93F3-7B9675ECB3E5}" presName="Child" presStyleLbl="node1" presStyleIdx="0" presStyleCnt="3" custScaleX="92323" custScaleY="248714" custLinFactNeighborX="7217" custLinFactNeighborY="20379">
        <dgm:presLayoutVars>
          <dgm:chMax val="0"/>
          <dgm:chPref val="0"/>
          <dgm:bulletEnabled val="1"/>
        </dgm:presLayoutVars>
      </dgm:prSet>
      <dgm:spPr/>
      <dgm:t>
        <a:bodyPr/>
        <a:lstStyle/>
        <a:p>
          <a:endParaRPr lang="es-EC"/>
        </a:p>
      </dgm:t>
    </dgm:pt>
    <dgm:pt modelId="{6D68CBFB-5FC1-42A6-B288-355DCE130952}" type="pres">
      <dgm:prSet presAssocID="{947DFF73-2C48-45E4-93F3-7B9675ECB3E5}" presName="Parent" presStyleLbl="revTx" presStyleIdx="0" presStyleCnt="3" custLinFactY="-5060" custLinFactNeighborX="6719" custLinFactNeighborY="-100000">
        <dgm:presLayoutVars>
          <dgm:chMax val="1"/>
          <dgm:chPref val="0"/>
          <dgm:bulletEnabled val="1"/>
        </dgm:presLayoutVars>
      </dgm:prSet>
      <dgm:spPr/>
      <dgm:t>
        <a:bodyPr/>
        <a:lstStyle/>
        <a:p>
          <a:endParaRPr lang="es-EC"/>
        </a:p>
      </dgm:t>
    </dgm:pt>
    <dgm:pt modelId="{CAF17C10-E731-4BA0-81E8-FB85D97DF699}" type="pres">
      <dgm:prSet presAssocID="{8679D07F-F04F-445C-898C-E83AE2E6D903}" presName="sibTrans" presStyleCnt="0"/>
      <dgm:spPr/>
    </dgm:pt>
    <dgm:pt modelId="{2ED8ECF1-EEAC-4314-A4DD-B34FD00948B3}" type="pres">
      <dgm:prSet presAssocID="{49D77716-5AB9-42FD-A94E-6088ABD737D2}" presName="composite" presStyleCnt="0">
        <dgm:presLayoutVars>
          <dgm:chMax val="1"/>
          <dgm:chPref val="1"/>
        </dgm:presLayoutVars>
      </dgm:prSet>
      <dgm:spPr/>
    </dgm:pt>
    <dgm:pt modelId="{B9A46BBF-155F-403C-9551-1BE5B6ED7770}" type="pres">
      <dgm:prSet presAssocID="{49D77716-5AB9-42FD-A94E-6088ABD737D2}" presName="Accent" presStyleLbl="trAlignAcc1" presStyleIdx="1" presStyleCnt="3" custScaleX="96026" custScaleY="114747">
        <dgm:presLayoutVars>
          <dgm:chMax val="0"/>
          <dgm:chPref val="0"/>
        </dgm:presLayoutVars>
      </dgm:prSet>
      <dgm:spPr/>
    </dgm:pt>
    <dgm:pt modelId="{1363F4F8-EF61-42FC-8D24-DEFEB523ECC1}" type="pres">
      <dgm:prSet presAssocID="{49D77716-5AB9-42FD-A94E-6088ABD737D2}" presName="Image" presStyleLbl="alignImgPlace1" presStyleIdx="1" presStyleCnt="3" custLinFactNeighborX="-498" custLinFactNeighborY="-10874">
        <dgm:presLayoutVars>
          <dgm:chMax val="0"/>
          <dgm:chPref val="0"/>
        </dgm:presLayoutVars>
      </dgm:prSet>
      <dgm:spPr>
        <a:blipFill rotWithShape="1">
          <a:blip xmlns:r="http://schemas.openxmlformats.org/officeDocument/2006/relationships" r:embed="rId2"/>
          <a:stretch>
            <a:fillRect/>
          </a:stretch>
        </a:blipFill>
      </dgm:spPr>
    </dgm:pt>
    <dgm:pt modelId="{DB1E8808-4E36-4662-BE1F-1BCFE5E5E35B}" type="pres">
      <dgm:prSet presAssocID="{49D77716-5AB9-42FD-A94E-6088ABD737D2}" presName="ChildComposite" presStyleCnt="0"/>
      <dgm:spPr/>
    </dgm:pt>
    <dgm:pt modelId="{2A037789-7D3A-411C-9904-FDA56221882F}" type="pres">
      <dgm:prSet presAssocID="{49D77716-5AB9-42FD-A94E-6088ABD737D2}" presName="Child" presStyleLbl="node1" presStyleIdx="1" presStyleCnt="3" custScaleY="137807" custLinFactNeighborX="-498" custLinFactNeighborY="20588">
        <dgm:presLayoutVars>
          <dgm:chMax val="0"/>
          <dgm:chPref val="0"/>
          <dgm:bulletEnabled val="1"/>
        </dgm:presLayoutVars>
      </dgm:prSet>
      <dgm:spPr/>
      <dgm:t>
        <a:bodyPr/>
        <a:lstStyle/>
        <a:p>
          <a:endParaRPr lang="es-EC"/>
        </a:p>
      </dgm:t>
    </dgm:pt>
    <dgm:pt modelId="{BA8E894F-E076-4FA0-A3DB-385E3B63FC37}" type="pres">
      <dgm:prSet presAssocID="{49D77716-5AB9-42FD-A94E-6088ABD737D2}" presName="Parent" presStyleLbl="revTx" presStyleIdx="1" presStyleCnt="3" custLinFactNeighborX="-498" custLinFactNeighborY="-38802">
        <dgm:presLayoutVars>
          <dgm:chMax val="1"/>
          <dgm:chPref val="0"/>
          <dgm:bulletEnabled val="1"/>
        </dgm:presLayoutVars>
      </dgm:prSet>
      <dgm:spPr/>
      <dgm:t>
        <a:bodyPr/>
        <a:lstStyle/>
        <a:p>
          <a:endParaRPr lang="es-EC"/>
        </a:p>
      </dgm:t>
    </dgm:pt>
    <dgm:pt modelId="{63F88853-562C-4D53-B9FA-5E2ACD6128F3}" type="pres">
      <dgm:prSet presAssocID="{B73D85DF-3A22-440F-B704-8034DB1DD1F9}" presName="sibTrans" presStyleCnt="0"/>
      <dgm:spPr/>
    </dgm:pt>
    <dgm:pt modelId="{2D4828A2-716A-4757-8A64-7BFA1E7F7DF1}" type="pres">
      <dgm:prSet presAssocID="{F97CAB10-56A4-4A73-A9D4-42E5B59ED8A7}" presName="composite" presStyleCnt="0">
        <dgm:presLayoutVars>
          <dgm:chMax val="1"/>
          <dgm:chPref val="1"/>
        </dgm:presLayoutVars>
      </dgm:prSet>
      <dgm:spPr/>
    </dgm:pt>
    <dgm:pt modelId="{32087684-B8C3-405F-A659-7C73AE83BF82}" type="pres">
      <dgm:prSet presAssocID="{F97CAB10-56A4-4A73-A9D4-42E5B59ED8A7}" presName="Accent" presStyleLbl="trAlignAcc1" presStyleIdx="2" presStyleCnt="3" custScaleY="115140" custLinFactNeighborX="-9728" custLinFactNeighborY="616">
        <dgm:presLayoutVars>
          <dgm:chMax val="0"/>
          <dgm:chPref val="0"/>
        </dgm:presLayoutVars>
      </dgm:prSet>
      <dgm:spPr/>
    </dgm:pt>
    <dgm:pt modelId="{161BAE7F-3DB2-4028-B77E-8909CA4442EE}" type="pres">
      <dgm:prSet presAssocID="{F97CAB10-56A4-4A73-A9D4-42E5B59ED8A7}" presName="Image" presStyleLbl="alignImgPlace1" presStyleIdx="2" presStyleCnt="3" custLinFactNeighborX="-11673" custLinFactNeighborY="-10874">
        <dgm:presLayoutVars>
          <dgm:chMax val="0"/>
          <dgm:chPref val="0"/>
        </dgm:presLayoutVars>
      </dgm:prSet>
      <dgm:spPr>
        <a:blipFill rotWithShape="1">
          <a:blip xmlns:r="http://schemas.openxmlformats.org/officeDocument/2006/relationships" r:embed="rId3"/>
          <a:stretch>
            <a:fillRect/>
          </a:stretch>
        </a:blipFill>
      </dgm:spPr>
    </dgm:pt>
    <dgm:pt modelId="{4B2D234C-538C-43AB-8FBE-0E7E3BA79519}" type="pres">
      <dgm:prSet presAssocID="{F97CAB10-56A4-4A73-A9D4-42E5B59ED8A7}" presName="ChildComposite" presStyleCnt="0"/>
      <dgm:spPr/>
    </dgm:pt>
    <dgm:pt modelId="{30E2C84F-8B47-49E0-A7E8-E2EAA67A98E2}" type="pres">
      <dgm:prSet presAssocID="{F97CAB10-56A4-4A73-A9D4-42E5B59ED8A7}" presName="Child" presStyleLbl="node1" presStyleIdx="2" presStyleCnt="3" custLinFactNeighborX="-11673" custLinFactNeighborY="-7767">
        <dgm:presLayoutVars>
          <dgm:chMax val="0"/>
          <dgm:chPref val="0"/>
          <dgm:bulletEnabled val="1"/>
        </dgm:presLayoutVars>
      </dgm:prSet>
      <dgm:spPr/>
      <dgm:t>
        <a:bodyPr/>
        <a:lstStyle/>
        <a:p>
          <a:endParaRPr lang="es-EC"/>
        </a:p>
      </dgm:t>
    </dgm:pt>
    <dgm:pt modelId="{A91D13B8-EA43-49EA-8EEE-9289CF44AA73}" type="pres">
      <dgm:prSet presAssocID="{F97CAB10-56A4-4A73-A9D4-42E5B59ED8A7}" presName="Parent" presStyleLbl="revTx" presStyleIdx="2" presStyleCnt="3" custLinFactNeighborX="-11673" custLinFactNeighborY="-38801">
        <dgm:presLayoutVars>
          <dgm:chMax val="1"/>
          <dgm:chPref val="0"/>
          <dgm:bulletEnabled val="1"/>
        </dgm:presLayoutVars>
      </dgm:prSet>
      <dgm:spPr/>
      <dgm:t>
        <a:bodyPr/>
        <a:lstStyle/>
        <a:p>
          <a:endParaRPr lang="es-EC"/>
        </a:p>
      </dgm:t>
    </dgm:pt>
  </dgm:ptLst>
  <dgm:cxnLst>
    <dgm:cxn modelId="{37EC0F08-6CC0-4113-94D5-8F5DCD25F36F}" srcId="{F97CAB10-56A4-4A73-A9D4-42E5B59ED8A7}" destId="{4ED87F4D-0D60-4339-8044-27BF01551447}" srcOrd="0" destOrd="0" parTransId="{100E147D-CA80-4338-ABD2-76D6F4F4A6D4}" sibTransId="{4C98F850-D122-4AE8-B5F9-4C776BC3E510}"/>
    <dgm:cxn modelId="{EF6D5849-004A-4366-A883-3264E4E7369D}" srcId="{38C7B366-E15D-4A8A-BA52-28F17BBA39DC}" destId="{49D77716-5AB9-42FD-A94E-6088ABD737D2}" srcOrd="1" destOrd="0" parTransId="{52205592-6336-490D-AC27-3D51523EA4C5}" sibTransId="{B73D85DF-3A22-440F-B704-8034DB1DD1F9}"/>
    <dgm:cxn modelId="{71797ACC-05DA-43FC-BB07-BF751A716CBD}" type="presOf" srcId="{F97CAB10-56A4-4A73-A9D4-42E5B59ED8A7}" destId="{A91D13B8-EA43-49EA-8EEE-9289CF44AA73}" srcOrd="0" destOrd="0" presId="urn:microsoft.com/office/officeart/2008/layout/CaptionedPictures"/>
    <dgm:cxn modelId="{A857EF19-6857-4A58-AF69-DFB6357F36DB}" type="presOf" srcId="{38C7B366-E15D-4A8A-BA52-28F17BBA39DC}" destId="{3E90EA04-D61F-4AEF-AEBE-6B6D1866A9A1}" srcOrd="0" destOrd="0" presId="urn:microsoft.com/office/officeart/2008/layout/CaptionedPictures"/>
    <dgm:cxn modelId="{A93B4C83-179B-4D31-A2BA-21707BC0C66E}" type="presOf" srcId="{947DFF73-2C48-45E4-93F3-7B9675ECB3E5}" destId="{6D68CBFB-5FC1-42A6-B288-355DCE130952}" srcOrd="0" destOrd="0" presId="urn:microsoft.com/office/officeart/2008/layout/CaptionedPictures"/>
    <dgm:cxn modelId="{E65C87DB-5AA6-4517-8D50-87B957B57C16}" type="presOf" srcId="{4ED87F4D-0D60-4339-8044-27BF01551447}" destId="{30E2C84F-8B47-49E0-A7E8-E2EAA67A98E2}" srcOrd="0" destOrd="0" presId="urn:microsoft.com/office/officeart/2008/layout/CaptionedPictures"/>
    <dgm:cxn modelId="{859E3F45-6E76-4F1B-AD4A-5D8EE71BC64D}" type="presOf" srcId="{1F952989-349A-44DF-83B1-E8ED9FA96E1D}" destId="{3302E24C-D278-4524-B7B6-E96ED45D9FFF}" srcOrd="0" destOrd="0" presId="urn:microsoft.com/office/officeart/2008/layout/CaptionedPictures"/>
    <dgm:cxn modelId="{98694007-7453-4C7D-A879-02A0C290F45A}" srcId="{38C7B366-E15D-4A8A-BA52-28F17BBA39DC}" destId="{947DFF73-2C48-45E4-93F3-7B9675ECB3E5}" srcOrd="0" destOrd="0" parTransId="{DA6B90AF-B77B-43B0-81F3-5C8D9EA3DB3C}" sibTransId="{8679D07F-F04F-445C-898C-E83AE2E6D903}"/>
    <dgm:cxn modelId="{52F0179E-DF07-4476-801E-DCBF975CF933}" type="presOf" srcId="{49D77716-5AB9-42FD-A94E-6088ABD737D2}" destId="{BA8E894F-E076-4FA0-A3DB-385E3B63FC37}" srcOrd="0" destOrd="0" presId="urn:microsoft.com/office/officeart/2008/layout/CaptionedPictures"/>
    <dgm:cxn modelId="{F3C72A94-9204-46B6-80CD-BBF959B15DA2}" type="presOf" srcId="{BC09C26C-5C5F-451F-8FFF-FD796B9ABEC4}" destId="{2A037789-7D3A-411C-9904-FDA56221882F}" srcOrd="0" destOrd="0" presId="urn:microsoft.com/office/officeart/2008/layout/CaptionedPictures"/>
    <dgm:cxn modelId="{E20E7500-D0E3-4732-8F47-D91C8259A440}" srcId="{947DFF73-2C48-45E4-93F3-7B9675ECB3E5}" destId="{1F952989-349A-44DF-83B1-E8ED9FA96E1D}" srcOrd="0" destOrd="0" parTransId="{00690A2D-577B-4B69-862B-EE37601793C9}" sibTransId="{D884E187-4D70-4168-8EC8-64ADA0259AB9}"/>
    <dgm:cxn modelId="{D251CBFE-5BFE-42A5-9380-3C9CF0F0CA23}" srcId="{38C7B366-E15D-4A8A-BA52-28F17BBA39DC}" destId="{F97CAB10-56A4-4A73-A9D4-42E5B59ED8A7}" srcOrd="2" destOrd="0" parTransId="{EDD47FE1-BA56-47C9-A974-1A66D4EFE5DD}" sibTransId="{A69C4D76-2625-4796-A9FD-74D3F156D050}"/>
    <dgm:cxn modelId="{BDF5F49D-B6FF-4A7D-9DB4-A75B67A526FA}" srcId="{49D77716-5AB9-42FD-A94E-6088ABD737D2}" destId="{BC09C26C-5C5F-451F-8FFF-FD796B9ABEC4}" srcOrd="0" destOrd="0" parTransId="{9BEAB61B-CFB9-443A-BAE6-F07F7D50D3AC}" sibTransId="{3C42B725-78F4-4526-A0FD-2DE68472B6CA}"/>
    <dgm:cxn modelId="{0366F9DB-C952-4845-AA38-01B94DC6BD48}" type="presParOf" srcId="{3E90EA04-D61F-4AEF-AEBE-6B6D1866A9A1}" destId="{1CA852DF-0D53-437A-8D15-5C55DE2F842B}" srcOrd="0" destOrd="0" presId="urn:microsoft.com/office/officeart/2008/layout/CaptionedPictures"/>
    <dgm:cxn modelId="{6A24CE4C-FD6F-4027-91CB-603F5BE43767}" type="presParOf" srcId="{1CA852DF-0D53-437A-8D15-5C55DE2F842B}" destId="{4B6CAD97-F920-4ABA-B03F-6E41109506F9}" srcOrd="0" destOrd="0" presId="urn:microsoft.com/office/officeart/2008/layout/CaptionedPictures"/>
    <dgm:cxn modelId="{366B3C00-3EE2-4EE2-88B7-18F76EA31DE1}" type="presParOf" srcId="{1CA852DF-0D53-437A-8D15-5C55DE2F842B}" destId="{014706EE-642A-4FAB-B992-3A9A5DCB01AC}" srcOrd="1" destOrd="0" presId="urn:microsoft.com/office/officeart/2008/layout/CaptionedPictures"/>
    <dgm:cxn modelId="{3CA9B1C7-FED1-441C-B1DB-425C31316D72}" type="presParOf" srcId="{1CA852DF-0D53-437A-8D15-5C55DE2F842B}" destId="{EEB75980-2795-4FAF-86FB-AD2A7B1238E7}" srcOrd="2" destOrd="0" presId="urn:microsoft.com/office/officeart/2008/layout/CaptionedPictures"/>
    <dgm:cxn modelId="{43D361ED-D45D-4A8B-A2DC-D0EC7D013BAB}" type="presParOf" srcId="{EEB75980-2795-4FAF-86FB-AD2A7B1238E7}" destId="{3302E24C-D278-4524-B7B6-E96ED45D9FFF}" srcOrd="0" destOrd="0" presId="urn:microsoft.com/office/officeart/2008/layout/CaptionedPictures"/>
    <dgm:cxn modelId="{972B7433-308E-4B7F-BD7C-04C72DE84402}" type="presParOf" srcId="{EEB75980-2795-4FAF-86FB-AD2A7B1238E7}" destId="{6D68CBFB-5FC1-42A6-B288-355DCE130952}" srcOrd="1" destOrd="0" presId="urn:microsoft.com/office/officeart/2008/layout/CaptionedPictures"/>
    <dgm:cxn modelId="{6A372B73-C01D-4BF4-AAC3-1C31CDB07040}" type="presParOf" srcId="{3E90EA04-D61F-4AEF-AEBE-6B6D1866A9A1}" destId="{CAF17C10-E731-4BA0-81E8-FB85D97DF699}" srcOrd="1" destOrd="0" presId="urn:microsoft.com/office/officeart/2008/layout/CaptionedPictures"/>
    <dgm:cxn modelId="{60258B0B-67D2-4D20-B3C1-DD12E166A5E5}" type="presParOf" srcId="{3E90EA04-D61F-4AEF-AEBE-6B6D1866A9A1}" destId="{2ED8ECF1-EEAC-4314-A4DD-B34FD00948B3}" srcOrd="2" destOrd="0" presId="urn:microsoft.com/office/officeart/2008/layout/CaptionedPictures"/>
    <dgm:cxn modelId="{8E25360E-EBA8-4703-AE24-A71C2A70950B}" type="presParOf" srcId="{2ED8ECF1-EEAC-4314-A4DD-B34FD00948B3}" destId="{B9A46BBF-155F-403C-9551-1BE5B6ED7770}" srcOrd="0" destOrd="0" presId="urn:microsoft.com/office/officeart/2008/layout/CaptionedPictures"/>
    <dgm:cxn modelId="{6C618487-DF57-4825-9A22-B623038E2412}" type="presParOf" srcId="{2ED8ECF1-EEAC-4314-A4DD-B34FD00948B3}" destId="{1363F4F8-EF61-42FC-8D24-DEFEB523ECC1}" srcOrd="1" destOrd="0" presId="urn:microsoft.com/office/officeart/2008/layout/CaptionedPictures"/>
    <dgm:cxn modelId="{5EFD47C1-2999-49AE-963C-344393283AC7}" type="presParOf" srcId="{2ED8ECF1-EEAC-4314-A4DD-B34FD00948B3}" destId="{DB1E8808-4E36-4662-BE1F-1BCFE5E5E35B}" srcOrd="2" destOrd="0" presId="urn:microsoft.com/office/officeart/2008/layout/CaptionedPictures"/>
    <dgm:cxn modelId="{52B23A38-2AF0-47E9-A9B6-7FDE1DE1A727}" type="presParOf" srcId="{DB1E8808-4E36-4662-BE1F-1BCFE5E5E35B}" destId="{2A037789-7D3A-411C-9904-FDA56221882F}" srcOrd="0" destOrd="0" presId="urn:microsoft.com/office/officeart/2008/layout/CaptionedPictures"/>
    <dgm:cxn modelId="{8FB1E9B3-17B9-468E-9B77-ADD40EC6006E}" type="presParOf" srcId="{DB1E8808-4E36-4662-BE1F-1BCFE5E5E35B}" destId="{BA8E894F-E076-4FA0-A3DB-385E3B63FC37}" srcOrd="1" destOrd="0" presId="urn:microsoft.com/office/officeart/2008/layout/CaptionedPictures"/>
    <dgm:cxn modelId="{E0E5B18D-6DAF-49B1-BF71-8108D11BE895}" type="presParOf" srcId="{3E90EA04-D61F-4AEF-AEBE-6B6D1866A9A1}" destId="{63F88853-562C-4D53-B9FA-5E2ACD6128F3}" srcOrd="3" destOrd="0" presId="urn:microsoft.com/office/officeart/2008/layout/CaptionedPictures"/>
    <dgm:cxn modelId="{CB118FC2-6259-4F13-91FD-D0D9423C0058}" type="presParOf" srcId="{3E90EA04-D61F-4AEF-AEBE-6B6D1866A9A1}" destId="{2D4828A2-716A-4757-8A64-7BFA1E7F7DF1}" srcOrd="4" destOrd="0" presId="urn:microsoft.com/office/officeart/2008/layout/CaptionedPictures"/>
    <dgm:cxn modelId="{F4D6899A-DD51-44FE-8BE0-CCD125864E4A}" type="presParOf" srcId="{2D4828A2-716A-4757-8A64-7BFA1E7F7DF1}" destId="{32087684-B8C3-405F-A659-7C73AE83BF82}" srcOrd="0" destOrd="0" presId="urn:microsoft.com/office/officeart/2008/layout/CaptionedPictures"/>
    <dgm:cxn modelId="{CE4E9041-EF9E-4138-8E84-73101EBA75F5}" type="presParOf" srcId="{2D4828A2-716A-4757-8A64-7BFA1E7F7DF1}" destId="{161BAE7F-3DB2-4028-B77E-8909CA4442EE}" srcOrd="1" destOrd="0" presId="urn:microsoft.com/office/officeart/2008/layout/CaptionedPictures"/>
    <dgm:cxn modelId="{9603AE79-839A-4F25-AE2B-12C1E63380A5}" type="presParOf" srcId="{2D4828A2-716A-4757-8A64-7BFA1E7F7DF1}" destId="{4B2D234C-538C-43AB-8FBE-0E7E3BA79519}" srcOrd="2" destOrd="0" presId="urn:microsoft.com/office/officeart/2008/layout/CaptionedPictures"/>
    <dgm:cxn modelId="{86149D81-42D9-485A-B9F8-4862B1D376EE}" type="presParOf" srcId="{4B2D234C-538C-43AB-8FBE-0E7E3BA79519}" destId="{30E2C84F-8B47-49E0-A7E8-E2EAA67A98E2}" srcOrd="0" destOrd="0" presId="urn:microsoft.com/office/officeart/2008/layout/CaptionedPictures"/>
    <dgm:cxn modelId="{CEA0452D-C064-4A91-9CA2-1A5F59F98E58}" type="presParOf" srcId="{4B2D234C-538C-43AB-8FBE-0E7E3BA79519}" destId="{A91D13B8-EA43-49EA-8EEE-9289CF44AA73}"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34D30-D8BD-4FD5-8C83-C719D1C5C38C}"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es-EC"/>
        </a:p>
      </dgm:t>
    </dgm:pt>
    <dgm:pt modelId="{CA4D1B56-5F49-4F4A-B8E4-35165D08E6B6}">
      <dgm:prSet phldrT="[Texto]" custT="1"/>
      <dgm:spPr/>
      <dgm:t>
        <a:bodyPr/>
        <a:lstStyle/>
        <a:p>
          <a:pPr algn="just"/>
          <a:r>
            <a:rPr lang="es-EC" sz="1500" b="1" dirty="0" smtClean="0">
              <a:latin typeface="Arial" panose="020B0604020202020204" pitchFamily="34" charset="0"/>
              <a:cs typeface="Arial" panose="020B0604020202020204" pitchFamily="34" charset="0"/>
            </a:rPr>
            <a:t>Necesidad de satisfacer un gusto, deseo ha ido creciendo de generación en generación y las </a:t>
          </a:r>
          <a:r>
            <a:rPr lang="es-EC" sz="1500" b="1" dirty="0" err="1" smtClean="0">
              <a:latin typeface="Arial" panose="020B0604020202020204" pitchFamily="34" charset="0"/>
              <a:cs typeface="Arial" panose="020B0604020202020204" pitchFamily="34" charset="0"/>
            </a:rPr>
            <a:t>estrate</a:t>
          </a:r>
          <a:r>
            <a:rPr lang="es-EC" sz="1500" b="1" dirty="0" smtClean="0">
              <a:latin typeface="Arial" panose="020B0604020202020204" pitchFamily="34" charset="0"/>
              <a:cs typeface="Arial" panose="020B0604020202020204" pitchFamily="34" charset="0"/>
            </a:rPr>
            <a:t>. </a:t>
          </a:r>
          <a:r>
            <a:rPr lang="es-EC" sz="1500" b="1" dirty="0" err="1" smtClean="0">
              <a:latin typeface="Arial" panose="020B0604020202020204" pitchFamily="34" charset="0"/>
              <a:cs typeface="Arial" panose="020B0604020202020204" pitchFamily="34" charset="0"/>
            </a:rPr>
            <a:t>publi</a:t>
          </a:r>
          <a:r>
            <a:rPr lang="es-EC" sz="1500" b="1" dirty="0" smtClean="0">
              <a:latin typeface="Arial" panose="020B0604020202020204" pitchFamily="34" charset="0"/>
              <a:cs typeface="Arial" panose="020B0604020202020204" pitchFamily="34" charset="0"/>
            </a:rPr>
            <a:t> no se quedan atrás.</a:t>
          </a:r>
          <a:endParaRPr lang="es-EC" sz="1500" b="1" dirty="0">
            <a:latin typeface="Arial" panose="020B0604020202020204" pitchFamily="34" charset="0"/>
            <a:cs typeface="Arial" panose="020B0604020202020204" pitchFamily="34" charset="0"/>
          </a:endParaRPr>
        </a:p>
      </dgm:t>
    </dgm:pt>
    <dgm:pt modelId="{095FC1E3-01B4-4D39-9190-93803587AAAB}" type="parTrans" cxnId="{B0BC9EF3-2C76-4D43-9448-E9C17D941C3E}">
      <dgm:prSet/>
      <dgm:spPr/>
      <dgm:t>
        <a:bodyPr/>
        <a:lstStyle/>
        <a:p>
          <a:endParaRPr lang="es-EC"/>
        </a:p>
      </dgm:t>
    </dgm:pt>
    <dgm:pt modelId="{BE4AF354-1689-4C9B-926F-4949CF98F240}" type="sibTrans" cxnId="{B0BC9EF3-2C76-4D43-9448-E9C17D941C3E}">
      <dgm:prSet/>
      <dgm:spPr/>
      <dgm:t>
        <a:bodyPr/>
        <a:lstStyle/>
        <a:p>
          <a:endParaRPr lang="es-EC"/>
        </a:p>
      </dgm:t>
    </dgm:pt>
    <dgm:pt modelId="{69E373C8-DD07-428E-A5C6-50534586BDB2}">
      <dgm:prSet phldrT="[Texto]" custT="1"/>
      <dgm:spPr/>
      <dgm:t>
        <a:bodyPr/>
        <a:lstStyle/>
        <a:p>
          <a:pPr algn="l"/>
          <a:r>
            <a:rPr lang="es-EC" sz="1500" b="1" dirty="0" smtClean="0">
              <a:latin typeface="Arial" panose="020B0604020202020204" pitchFamily="34" charset="0"/>
              <a:cs typeface="Arial" panose="020B0604020202020204" pitchFamily="34" charset="0"/>
            </a:rPr>
            <a:t>Fieles consumidores: adultos.</a:t>
          </a:r>
          <a:br>
            <a:rPr lang="es-EC" sz="1500" b="1" dirty="0" smtClean="0">
              <a:latin typeface="Arial" panose="020B0604020202020204" pitchFamily="34" charset="0"/>
              <a:cs typeface="Arial" panose="020B0604020202020204" pitchFamily="34" charset="0"/>
            </a:rPr>
          </a:br>
          <a:r>
            <a:rPr lang="es-EC" sz="1500" b="1" dirty="0" smtClean="0">
              <a:latin typeface="Arial" panose="020B0604020202020204" pitchFamily="34" charset="0"/>
              <a:cs typeface="Arial" panose="020B0604020202020204" pitchFamily="34" charset="0"/>
            </a:rPr>
            <a:t>Nuevos mercados: adolescentes y menores de edad.</a:t>
          </a:r>
          <a:endParaRPr lang="es-EC" sz="1500" b="1" dirty="0">
            <a:latin typeface="Arial" panose="020B0604020202020204" pitchFamily="34" charset="0"/>
            <a:cs typeface="Arial" panose="020B0604020202020204" pitchFamily="34" charset="0"/>
          </a:endParaRPr>
        </a:p>
      </dgm:t>
    </dgm:pt>
    <dgm:pt modelId="{E36D0924-283C-4259-BF8D-DDB0FAF94ACA}" type="parTrans" cxnId="{64D5B914-D2A9-4D15-BC02-7E84B9C2A1D9}">
      <dgm:prSet/>
      <dgm:spPr/>
      <dgm:t>
        <a:bodyPr/>
        <a:lstStyle/>
        <a:p>
          <a:endParaRPr lang="es-EC"/>
        </a:p>
      </dgm:t>
    </dgm:pt>
    <dgm:pt modelId="{804C8E4B-C0D6-4940-B7F5-2F39452D0638}" type="sibTrans" cxnId="{64D5B914-D2A9-4D15-BC02-7E84B9C2A1D9}">
      <dgm:prSet/>
      <dgm:spPr/>
      <dgm:t>
        <a:bodyPr/>
        <a:lstStyle/>
        <a:p>
          <a:endParaRPr lang="es-EC"/>
        </a:p>
      </dgm:t>
    </dgm:pt>
    <dgm:pt modelId="{0EAD3E77-8212-4C4F-B2AC-7540A3203836}">
      <dgm:prSet phldrT="[Texto]"/>
      <dgm:spPr/>
      <dgm:t>
        <a:bodyPr/>
        <a:lstStyle/>
        <a:p>
          <a:pPr algn="ctr"/>
          <a:r>
            <a:rPr lang="es-EC" b="1" dirty="0" smtClean="0">
              <a:latin typeface="Arial" panose="020B0604020202020204" pitchFamily="34" charset="0"/>
              <a:cs typeface="Arial" panose="020B0604020202020204" pitchFamily="34" charset="0"/>
            </a:rPr>
            <a:t>Implementación Ley orgánica para regulación y control tabaco 2011. </a:t>
          </a:r>
          <a:br>
            <a:rPr lang="es-EC" b="1" dirty="0" smtClean="0">
              <a:latin typeface="Arial" panose="020B0604020202020204" pitchFamily="34" charset="0"/>
              <a:cs typeface="Arial" panose="020B0604020202020204" pitchFamily="34" charset="0"/>
            </a:rPr>
          </a:br>
          <a:r>
            <a:rPr lang="es-EC" b="1" dirty="0" smtClean="0">
              <a:latin typeface="Arial" panose="020B0604020202020204" pitchFamily="34" charset="0"/>
              <a:cs typeface="Arial" panose="020B0604020202020204" pitchFamily="34" charset="0"/>
            </a:rPr>
            <a:t>OMS &gt; CMCT adoptado 21/05/2003 por AMS. Entró en vigor el 27/02/2005.</a:t>
          </a:r>
          <a:endParaRPr lang="es-EC" b="1" dirty="0">
            <a:latin typeface="Arial" panose="020B0604020202020204" pitchFamily="34" charset="0"/>
            <a:cs typeface="Arial" panose="020B0604020202020204" pitchFamily="34" charset="0"/>
          </a:endParaRPr>
        </a:p>
      </dgm:t>
    </dgm:pt>
    <dgm:pt modelId="{0BB25857-122E-44AA-9464-E5D59BB88254}" type="parTrans" cxnId="{60CC33F7-3AB5-4F15-8974-05CBD8241AB5}">
      <dgm:prSet/>
      <dgm:spPr/>
      <dgm:t>
        <a:bodyPr/>
        <a:lstStyle/>
        <a:p>
          <a:endParaRPr lang="es-EC"/>
        </a:p>
      </dgm:t>
    </dgm:pt>
    <dgm:pt modelId="{061B818D-84FF-447D-BCC8-9C6EF7E568D7}" type="sibTrans" cxnId="{60CC33F7-3AB5-4F15-8974-05CBD8241AB5}">
      <dgm:prSet/>
      <dgm:spPr/>
      <dgm:t>
        <a:bodyPr/>
        <a:lstStyle/>
        <a:p>
          <a:endParaRPr lang="es-EC"/>
        </a:p>
      </dgm:t>
    </dgm:pt>
    <dgm:pt modelId="{54A7295C-E38A-485F-BC22-87707B1777C2}">
      <dgm:prSet phldrT="[Texto]" custT="1"/>
      <dgm:spPr/>
      <dgm:t>
        <a:bodyPr/>
        <a:lstStyle/>
        <a:p>
          <a:pPr algn="l"/>
          <a:r>
            <a:rPr lang="es-EC" sz="1500" b="1" dirty="0" smtClean="0">
              <a:latin typeface="Arial" panose="020B0604020202020204" pitchFamily="34" charset="0"/>
              <a:cs typeface="Arial" panose="020B0604020202020204" pitchFamily="34" charset="0"/>
            </a:rPr>
            <a:t>INEC 2014 DMQ el 2,8% población 15 años consume de manera habitual.</a:t>
          </a:r>
          <a:endParaRPr lang="es-EC" sz="1500" b="1" dirty="0">
            <a:latin typeface="Arial" panose="020B0604020202020204" pitchFamily="34" charset="0"/>
            <a:cs typeface="Arial" panose="020B0604020202020204" pitchFamily="34" charset="0"/>
          </a:endParaRPr>
        </a:p>
      </dgm:t>
    </dgm:pt>
    <dgm:pt modelId="{107ED4D8-2C0C-417B-8D1E-2BF55A51AD19}" type="parTrans" cxnId="{E357BF4B-DE94-4240-83AA-02D8B8FFB495}">
      <dgm:prSet/>
      <dgm:spPr/>
      <dgm:t>
        <a:bodyPr/>
        <a:lstStyle/>
        <a:p>
          <a:endParaRPr lang="es-EC"/>
        </a:p>
      </dgm:t>
    </dgm:pt>
    <dgm:pt modelId="{9E3FA66B-A2CB-46F0-8017-5CF87E1B1059}" type="sibTrans" cxnId="{E357BF4B-DE94-4240-83AA-02D8B8FFB495}">
      <dgm:prSet/>
      <dgm:spPr/>
      <dgm:t>
        <a:bodyPr/>
        <a:lstStyle/>
        <a:p>
          <a:endParaRPr lang="es-EC"/>
        </a:p>
      </dgm:t>
    </dgm:pt>
    <dgm:pt modelId="{1319441B-CCEA-4FAC-9547-2C541ADAD13F}">
      <dgm:prSet phldrT="[Texto]" custT="1"/>
      <dgm:spPr/>
      <dgm:t>
        <a:bodyPr/>
        <a:lstStyle/>
        <a:p>
          <a:pPr algn="l"/>
          <a:r>
            <a:rPr lang="es-EC" sz="1500" b="1" dirty="0" smtClean="0">
              <a:latin typeface="Arial" panose="020B0604020202020204" pitchFamily="34" charset="0"/>
              <a:cs typeface="Arial" panose="020B0604020202020204" pitchFamily="34" charset="0"/>
            </a:rPr>
            <a:t>Día Mundial sin Tabaco 31 de Mayo</a:t>
          </a:r>
          <a:endParaRPr lang="es-EC" sz="1500" b="1" dirty="0">
            <a:latin typeface="Arial" panose="020B0604020202020204" pitchFamily="34" charset="0"/>
            <a:cs typeface="Arial" panose="020B0604020202020204" pitchFamily="34" charset="0"/>
          </a:endParaRPr>
        </a:p>
      </dgm:t>
    </dgm:pt>
    <dgm:pt modelId="{E8EF24D0-4804-46CE-A6B3-89C440E42B53}" type="parTrans" cxnId="{F42998E3-1C55-4B70-B813-055C92A6C4D5}">
      <dgm:prSet/>
      <dgm:spPr/>
      <dgm:t>
        <a:bodyPr/>
        <a:lstStyle/>
        <a:p>
          <a:endParaRPr lang="es-EC"/>
        </a:p>
      </dgm:t>
    </dgm:pt>
    <dgm:pt modelId="{6792F3AE-7168-4571-B71D-E8D849B792C1}" type="sibTrans" cxnId="{F42998E3-1C55-4B70-B813-055C92A6C4D5}">
      <dgm:prSet/>
      <dgm:spPr/>
      <dgm:t>
        <a:bodyPr/>
        <a:lstStyle/>
        <a:p>
          <a:endParaRPr lang="es-EC"/>
        </a:p>
      </dgm:t>
    </dgm:pt>
    <dgm:pt modelId="{890709F2-F0C9-4C90-BFE0-7EF3F7E71644}" type="pres">
      <dgm:prSet presAssocID="{95A34D30-D8BD-4FD5-8C83-C719D1C5C38C}" presName="arrowDiagram" presStyleCnt="0">
        <dgm:presLayoutVars>
          <dgm:chMax val="5"/>
          <dgm:dir/>
          <dgm:resizeHandles val="exact"/>
        </dgm:presLayoutVars>
      </dgm:prSet>
      <dgm:spPr/>
      <dgm:t>
        <a:bodyPr/>
        <a:lstStyle/>
        <a:p>
          <a:endParaRPr lang="es-EC"/>
        </a:p>
      </dgm:t>
    </dgm:pt>
    <dgm:pt modelId="{B5B39BD0-76B2-4C08-9ED1-AB616DAA6060}" type="pres">
      <dgm:prSet presAssocID="{95A34D30-D8BD-4FD5-8C83-C719D1C5C38C}" presName="arrow" presStyleLbl="bgShp" presStyleIdx="0" presStyleCnt="1" custLinFactNeighborX="-73"/>
      <dgm:spPr>
        <a:solidFill>
          <a:srgbClr val="FF99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pt>
    <dgm:pt modelId="{8D2FF0B1-AB26-4B1D-AFF7-061225A02512}" type="pres">
      <dgm:prSet presAssocID="{95A34D30-D8BD-4FD5-8C83-C719D1C5C38C}" presName="arrowDiagram5" presStyleCnt="0"/>
      <dgm:spPr/>
    </dgm:pt>
    <dgm:pt modelId="{CF2C5712-01F2-4262-AA69-D435992F9C1E}" type="pres">
      <dgm:prSet presAssocID="{CA4D1B56-5F49-4F4A-B8E4-35165D08E6B6}" presName="bullet5a" presStyleLbl="node1" presStyleIdx="0" presStyleCnt="5"/>
      <dgm:spPr>
        <a:solidFill>
          <a:srgbClr val="92D050"/>
        </a:solidFill>
      </dgm:spPr>
    </dgm:pt>
    <dgm:pt modelId="{8CB92DE4-9B3E-4DCF-9D30-0C8C21BE6345}" type="pres">
      <dgm:prSet presAssocID="{CA4D1B56-5F49-4F4A-B8E4-35165D08E6B6}" presName="textBox5a" presStyleLbl="revTx" presStyleIdx="0" presStyleCnt="5" custScaleX="303470" custScaleY="68067" custLinFactNeighborX="85856" custLinFactNeighborY="0">
        <dgm:presLayoutVars>
          <dgm:bulletEnabled val="1"/>
        </dgm:presLayoutVars>
      </dgm:prSet>
      <dgm:spPr/>
      <dgm:t>
        <a:bodyPr/>
        <a:lstStyle/>
        <a:p>
          <a:endParaRPr lang="es-EC"/>
        </a:p>
      </dgm:t>
    </dgm:pt>
    <dgm:pt modelId="{494CBD07-93EE-420B-B90C-70D04B11A445}" type="pres">
      <dgm:prSet presAssocID="{69E373C8-DD07-428E-A5C6-50534586BDB2}" presName="bullet5b" presStyleLbl="node1" presStyleIdx="1" presStyleCnt="5"/>
      <dgm:spPr>
        <a:solidFill>
          <a:srgbClr val="92D050"/>
        </a:solidFill>
      </dgm:spPr>
    </dgm:pt>
    <dgm:pt modelId="{D6AB9380-3F42-4C93-B4E5-F9AFFFE40E87}" type="pres">
      <dgm:prSet presAssocID="{69E373C8-DD07-428E-A5C6-50534586BDB2}" presName="textBox5b" presStyleLbl="revTx" presStyleIdx="1" presStyleCnt="5" custScaleX="164108" custLinFactNeighborX="41744" custLinFactNeighborY="1551">
        <dgm:presLayoutVars>
          <dgm:bulletEnabled val="1"/>
        </dgm:presLayoutVars>
      </dgm:prSet>
      <dgm:spPr/>
      <dgm:t>
        <a:bodyPr/>
        <a:lstStyle/>
        <a:p>
          <a:endParaRPr lang="es-EC"/>
        </a:p>
      </dgm:t>
    </dgm:pt>
    <dgm:pt modelId="{25F4D90E-D032-4E06-B494-E749DBA5494C}" type="pres">
      <dgm:prSet presAssocID="{54A7295C-E38A-485F-BC22-87707B1777C2}" presName="bullet5c" presStyleLbl="node1" presStyleIdx="2" presStyleCnt="5"/>
      <dgm:spPr>
        <a:solidFill>
          <a:srgbClr val="92D050"/>
        </a:solidFill>
      </dgm:spPr>
    </dgm:pt>
    <dgm:pt modelId="{F3F90F9D-31A6-4FE0-8868-C56373DF8981}" type="pres">
      <dgm:prSet presAssocID="{54A7295C-E38A-485F-BC22-87707B1777C2}" presName="textBox5c" presStyleLbl="revTx" presStyleIdx="2" presStyleCnt="5" custScaleX="118587" custLinFactNeighborX="12576" custLinFactNeighborY="-2313">
        <dgm:presLayoutVars>
          <dgm:bulletEnabled val="1"/>
        </dgm:presLayoutVars>
      </dgm:prSet>
      <dgm:spPr/>
      <dgm:t>
        <a:bodyPr/>
        <a:lstStyle/>
        <a:p>
          <a:endParaRPr lang="es-EC"/>
        </a:p>
      </dgm:t>
    </dgm:pt>
    <dgm:pt modelId="{E3685C9B-849B-410C-907C-2112D020267C}" type="pres">
      <dgm:prSet presAssocID="{1319441B-CCEA-4FAC-9547-2C541ADAD13F}" presName="bullet5d" presStyleLbl="node1" presStyleIdx="3" presStyleCnt="5"/>
      <dgm:spPr>
        <a:solidFill>
          <a:srgbClr val="92D050"/>
        </a:solidFill>
      </dgm:spPr>
    </dgm:pt>
    <dgm:pt modelId="{D1EB1742-2B91-42FF-9EFD-2360B2EC8BB3}" type="pres">
      <dgm:prSet presAssocID="{1319441B-CCEA-4FAC-9547-2C541ADAD13F}" presName="textBox5d" presStyleLbl="revTx" presStyleIdx="3" presStyleCnt="5" custLinFactNeighborX="4324" custLinFactNeighborY="-746">
        <dgm:presLayoutVars>
          <dgm:bulletEnabled val="1"/>
        </dgm:presLayoutVars>
      </dgm:prSet>
      <dgm:spPr/>
      <dgm:t>
        <a:bodyPr/>
        <a:lstStyle/>
        <a:p>
          <a:endParaRPr lang="es-EC"/>
        </a:p>
      </dgm:t>
    </dgm:pt>
    <dgm:pt modelId="{EF6457D3-B9CE-400B-BC59-5BDD836BE32B}" type="pres">
      <dgm:prSet presAssocID="{0EAD3E77-8212-4C4F-B2AC-7540A3203836}" presName="bullet5e" presStyleLbl="node1" presStyleIdx="4" presStyleCnt="5"/>
      <dgm:spPr>
        <a:solidFill>
          <a:srgbClr val="92D050"/>
        </a:solidFill>
      </dgm:spPr>
    </dgm:pt>
    <dgm:pt modelId="{317A0AE8-675F-45BA-9028-9ED4C99B7C1C}" type="pres">
      <dgm:prSet presAssocID="{0EAD3E77-8212-4C4F-B2AC-7540A3203836}" presName="textBox5e" presStyleLbl="revTx" presStyleIdx="4" presStyleCnt="5" custScaleX="131252" custScaleY="55842" custLinFactNeighborX="25419" custLinFactNeighborY="-23981">
        <dgm:presLayoutVars>
          <dgm:bulletEnabled val="1"/>
        </dgm:presLayoutVars>
      </dgm:prSet>
      <dgm:spPr/>
      <dgm:t>
        <a:bodyPr/>
        <a:lstStyle/>
        <a:p>
          <a:endParaRPr lang="es-EC"/>
        </a:p>
      </dgm:t>
    </dgm:pt>
  </dgm:ptLst>
  <dgm:cxnLst>
    <dgm:cxn modelId="{B0BC9EF3-2C76-4D43-9448-E9C17D941C3E}" srcId="{95A34D30-D8BD-4FD5-8C83-C719D1C5C38C}" destId="{CA4D1B56-5F49-4F4A-B8E4-35165D08E6B6}" srcOrd="0" destOrd="0" parTransId="{095FC1E3-01B4-4D39-9190-93803587AAAB}" sibTransId="{BE4AF354-1689-4C9B-926F-4949CF98F240}"/>
    <dgm:cxn modelId="{64D5B914-D2A9-4D15-BC02-7E84B9C2A1D9}" srcId="{95A34D30-D8BD-4FD5-8C83-C719D1C5C38C}" destId="{69E373C8-DD07-428E-A5C6-50534586BDB2}" srcOrd="1" destOrd="0" parTransId="{E36D0924-283C-4259-BF8D-DDB0FAF94ACA}" sibTransId="{804C8E4B-C0D6-4940-B7F5-2F39452D0638}"/>
    <dgm:cxn modelId="{A0FF3921-4EB3-4F46-9F7E-FD4DBBE7CCE2}" type="presOf" srcId="{0EAD3E77-8212-4C4F-B2AC-7540A3203836}" destId="{317A0AE8-675F-45BA-9028-9ED4C99B7C1C}" srcOrd="0" destOrd="0" presId="urn:microsoft.com/office/officeart/2005/8/layout/arrow2"/>
    <dgm:cxn modelId="{E52C0864-E10C-4763-9FBA-C6B4040DFDA3}" type="presOf" srcId="{CA4D1B56-5F49-4F4A-B8E4-35165D08E6B6}" destId="{8CB92DE4-9B3E-4DCF-9D30-0C8C21BE6345}" srcOrd="0" destOrd="0" presId="urn:microsoft.com/office/officeart/2005/8/layout/arrow2"/>
    <dgm:cxn modelId="{60CC33F7-3AB5-4F15-8974-05CBD8241AB5}" srcId="{95A34D30-D8BD-4FD5-8C83-C719D1C5C38C}" destId="{0EAD3E77-8212-4C4F-B2AC-7540A3203836}" srcOrd="4" destOrd="0" parTransId="{0BB25857-122E-44AA-9464-E5D59BB88254}" sibTransId="{061B818D-84FF-447D-BCC8-9C6EF7E568D7}"/>
    <dgm:cxn modelId="{F42998E3-1C55-4B70-B813-055C92A6C4D5}" srcId="{95A34D30-D8BD-4FD5-8C83-C719D1C5C38C}" destId="{1319441B-CCEA-4FAC-9547-2C541ADAD13F}" srcOrd="3" destOrd="0" parTransId="{E8EF24D0-4804-46CE-A6B3-89C440E42B53}" sibTransId="{6792F3AE-7168-4571-B71D-E8D849B792C1}"/>
    <dgm:cxn modelId="{71783804-69F2-41C8-A9FD-55315EE83BBE}" type="presOf" srcId="{95A34D30-D8BD-4FD5-8C83-C719D1C5C38C}" destId="{890709F2-F0C9-4C90-BFE0-7EF3F7E71644}" srcOrd="0" destOrd="0" presId="urn:microsoft.com/office/officeart/2005/8/layout/arrow2"/>
    <dgm:cxn modelId="{8175B02A-B335-4FB8-9E1D-D7F4C93F1641}" type="presOf" srcId="{54A7295C-E38A-485F-BC22-87707B1777C2}" destId="{F3F90F9D-31A6-4FE0-8868-C56373DF8981}" srcOrd="0" destOrd="0" presId="urn:microsoft.com/office/officeart/2005/8/layout/arrow2"/>
    <dgm:cxn modelId="{E69FDC53-B7A7-4206-8557-C074B5216E68}" type="presOf" srcId="{1319441B-CCEA-4FAC-9547-2C541ADAD13F}" destId="{D1EB1742-2B91-42FF-9EFD-2360B2EC8BB3}" srcOrd="0" destOrd="0" presId="urn:microsoft.com/office/officeart/2005/8/layout/arrow2"/>
    <dgm:cxn modelId="{E357BF4B-DE94-4240-83AA-02D8B8FFB495}" srcId="{95A34D30-D8BD-4FD5-8C83-C719D1C5C38C}" destId="{54A7295C-E38A-485F-BC22-87707B1777C2}" srcOrd="2" destOrd="0" parTransId="{107ED4D8-2C0C-417B-8D1E-2BF55A51AD19}" sibTransId="{9E3FA66B-A2CB-46F0-8017-5CF87E1B1059}"/>
    <dgm:cxn modelId="{725EB5F2-5B29-4299-BC73-EC992487FB4F}" type="presOf" srcId="{69E373C8-DD07-428E-A5C6-50534586BDB2}" destId="{D6AB9380-3F42-4C93-B4E5-F9AFFFE40E87}" srcOrd="0" destOrd="0" presId="urn:microsoft.com/office/officeart/2005/8/layout/arrow2"/>
    <dgm:cxn modelId="{FA2DD4ED-C485-413E-9406-B091975851F7}" type="presParOf" srcId="{890709F2-F0C9-4C90-BFE0-7EF3F7E71644}" destId="{B5B39BD0-76B2-4C08-9ED1-AB616DAA6060}" srcOrd="0" destOrd="0" presId="urn:microsoft.com/office/officeart/2005/8/layout/arrow2"/>
    <dgm:cxn modelId="{532CB59F-7D51-4B3F-A253-944BD870B3F7}" type="presParOf" srcId="{890709F2-F0C9-4C90-BFE0-7EF3F7E71644}" destId="{8D2FF0B1-AB26-4B1D-AFF7-061225A02512}" srcOrd="1" destOrd="0" presId="urn:microsoft.com/office/officeart/2005/8/layout/arrow2"/>
    <dgm:cxn modelId="{5173D7B0-506D-4794-BF22-720FB61693B1}" type="presParOf" srcId="{8D2FF0B1-AB26-4B1D-AFF7-061225A02512}" destId="{CF2C5712-01F2-4262-AA69-D435992F9C1E}" srcOrd="0" destOrd="0" presId="urn:microsoft.com/office/officeart/2005/8/layout/arrow2"/>
    <dgm:cxn modelId="{390EAA8A-3A10-47C1-A6E8-0145843F4A3C}" type="presParOf" srcId="{8D2FF0B1-AB26-4B1D-AFF7-061225A02512}" destId="{8CB92DE4-9B3E-4DCF-9D30-0C8C21BE6345}" srcOrd="1" destOrd="0" presId="urn:microsoft.com/office/officeart/2005/8/layout/arrow2"/>
    <dgm:cxn modelId="{CF9BEB22-E5C2-4395-B225-923A4A2F48D3}" type="presParOf" srcId="{8D2FF0B1-AB26-4B1D-AFF7-061225A02512}" destId="{494CBD07-93EE-420B-B90C-70D04B11A445}" srcOrd="2" destOrd="0" presId="urn:microsoft.com/office/officeart/2005/8/layout/arrow2"/>
    <dgm:cxn modelId="{AC62B113-BDD5-4952-911D-2A00EF1813F4}" type="presParOf" srcId="{8D2FF0B1-AB26-4B1D-AFF7-061225A02512}" destId="{D6AB9380-3F42-4C93-B4E5-F9AFFFE40E87}" srcOrd="3" destOrd="0" presId="urn:microsoft.com/office/officeart/2005/8/layout/arrow2"/>
    <dgm:cxn modelId="{A1A65FF7-6E4C-4518-9D2D-4FC9CFAF205A}" type="presParOf" srcId="{8D2FF0B1-AB26-4B1D-AFF7-061225A02512}" destId="{25F4D90E-D032-4E06-B494-E749DBA5494C}" srcOrd="4" destOrd="0" presId="urn:microsoft.com/office/officeart/2005/8/layout/arrow2"/>
    <dgm:cxn modelId="{11E6F4B1-9EED-460E-BC88-152027859A10}" type="presParOf" srcId="{8D2FF0B1-AB26-4B1D-AFF7-061225A02512}" destId="{F3F90F9D-31A6-4FE0-8868-C56373DF8981}" srcOrd="5" destOrd="0" presId="urn:microsoft.com/office/officeart/2005/8/layout/arrow2"/>
    <dgm:cxn modelId="{C408E601-2DE4-4244-97B3-3F4F8E76ED6C}" type="presParOf" srcId="{8D2FF0B1-AB26-4B1D-AFF7-061225A02512}" destId="{E3685C9B-849B-410C-907C-2112D020267C}" srcOrd="6" destOrd="0" presId="urn:microsoft.com/office/officeart/2005/8/layout/arrow2"/>
    <dgm:cxn modelId="{8A54723F-5E7F-4ADA-A0D8-F7A7B0A89645}" type="presParOf" srcId="{8D2FF0B1-AB26-4B1D-AFF7-061225A02512}" destId="{D1EB1742-2B91-42FF-9EFD-2360B2EC8BB3}" srcOrd="7" destOrd="0" presId="urn:microsoft.com/office/officeart/2005/8/layout/arrow2"/>
    <dgm:cxn modelId="{4781B586-06BF-41C2-B5C7-E58C23E12E62}" type="presParOf" srcId="{8D2FF0B1-AB26-4B1D-AFF7-061225A02512}" destId="{EF6457D3-B9CE-400B-BC59-5BDD836BE32B}" srcOrd="8" destOrd="0" presId="urn:microsoft.com/office/officeart/2005/8/layout/arrow2"/>
    <dgm:cxn modelId="{A1C0B4A3-A33F-4A5B-AAA8-8104AA9367E1}" type="presParOf" srcId="{8D2FF0B1-AB26-4B1D-AFF7-061225A02512}" destId="{317A0AE8-675F-45BA-9028-9ED4C99B7C1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C1379-A9C0-487C-B859-656082B01FC0}" type="doc">
      <dgm:prSet loTypeId="urn:microsoft.com/office/officeart/2005/8/layout/hList6" loCatId="list" qsTypeId="urn:microsoft.com/office/officeart/2005/8/quickstyle/3d3" qsCatId="3D" csTypeId="urn:microsoft.com/office/officeart/2005/8/colors/accent3_4" csCatId="accent3" phldr="1"/>
      <dgm:spPr/>
      <dgm:t>
        <a:bodyPr/>
        <a:lstStyle/>
        <a:p>
          <a:endParaRPr lang="es-EC"/>
        </a:p>
      </dgm:t>
    </dgm:pt>
    <dgm:pt modelId="{A476B78B-83D8-41DC-A3B5-B0B1B99E46B3}">
      <dgm:prSet phldrT="[Texto]" custT="1"/>
      <dgm:spPr/>
      <dgm:t>
        <a:bodyPr/>
        <a:lstStyle/>
        <a:p>
          <a:r>
            <a:rPr lang="es-EC" sz="1600" dirty="0" smtClean="0">
              <a:latin typeface="Arial" panose="020B0604020202020204" pitchFamily="34" charset="0"/>
              <a:cs typeface="Arial" panose="020B0604020202020204" pitchFamily="34" charset="0"/>
            </a:rPr>
            <a:t>Teoría funcional de las actitudes</a:t>
          </a:r>
        </a:p>
        <a:p>
          <a:endParaRPr lang="es-EC" sz="1600" dirty="0">
            <a:latin typeface="Arial" panose="020B0604020202020204" pitchFamily="34" charset="0"/>
            <a:cs typeface="Arial" panose="020B0604020202020204" pitchFamily="34" charset="0"/>
          </a:endParaRPr>
        </a:p>
      </dgm:t>
    </dgm:pt>
    <dgm:pt modelId="{F74D0B2F-AEAD-4D00-B0D9-3FB63EFA39AE}" type="parTrans" cxnId="{9084E867-59C4-4D5B-A2C5-37D04E863687}">
      <dgm:prSet/>
      <dgm:spPr/>
      <dgm:t>
        <a:bodyPr/>
        <a:lstStyle/>
        <a:p>
          <a:endParaRPr lang="es-EC"/>
        </a:p>
      </dgm:t>
    </dgm:pt>
    <dgm:pt modelId="{41A6476E-AFF6-4850-84F0-F97AE8C87FAF}" type="sibTrans" cxnId="{9084E867-59C4-4D5B-A2C5-37D04E863687}">
      <dgm:prSet/>
      <dgm:spPr/>
      <dgm:t>
        <a:bodyPr/>
        <a:lstStyle/>
        <a:p>
          <a:endParaRPr lang="es-EC"/>
        </a:p>
      </dgm:t>
    </dgm:pt>
    <dgm:pt modelId="{BEEBD05C-4A87-4238-9A62-C81FD1CF5CD8}">
      <dgm:prSet phldrT="[Texto]" custT="1"/>
      <dgm:spPr/>
      <dgm:t>
        <a:bodyPr/>
        <a:lstStyle/>
        <a:p>
          <a:r>
            <a:rPr lang="es-EC" sz="1600" dirty="0" smtClean="0">
              <a:latin typeface="Arial" panose="020B0604020202020204" pitchFamily="34" charset="0"/>
              <a:cs typeface="Arial" panose="020B0604020202020204" pitchFamily="34" charset="0"/>
            </a:rPr>
            <a:t>Actitudes favorecen comportamiento social</a:t>
          </a:r>
          <a:endParaRPr lang="es-EC" sz="1600" dirty="0">
            <a:latin typeface="Arial" panose="020B0604020202020204" pitchFamily="34" charset="0"/>
            <a:cs typeface="Arial" panose="020B0604020202020204" pitchFamily="34" charset="0"/>
          </a:endParaRPr>
        </a:p>
      </dgm:t>
    </dgm:pt>
    <dgm:pt modelId="{C4418396-E91C-43B5-BF1C-076C85CAD5AF}" type="parTrans" cxnId="{B1E5CDC9-2DBF-41CF-8E17-65B589654912}">
      <dgm:prSet/>
      <dgm:spPr/>
      <dgm:t>
        <a:bodyPr/>
        <a:lstStyle/>
        <a:p>
          <a:endParaRPr lang="es-EC"/>
        </a:p>
      </dgm:t>
    </dgm:pt>
    <dgm:pt modelId="{6DF0BE67-1EA4-47BF-9BDC-BAEE3C14F753}" type="sibTrans" cxnId="{B1E5CDC9-2DBF-41CF-8E17-65B589654912}">
      <dgm:prSet/>
      <dgm:spPr/>
      <dgm:t>
        <a:bodyPr/>
        <a:lstStyle/>
        <a:p>
          <a:endParaRPr lang="es-EC"/>
        </a:p>
      </dgm:t>
    </dgm:pt>
    <dgm:pt modelId="{FB33AE0E-C861-4252-AD55-0F54460C43D7}">
      <dgm:prSet phldrT="[Texto]" custT="1"/>
      <dgm:spPr>
        <a:solidFill>
          <a:srgbClr val="FF9999"/>
        </a:solidFill>
      </dgm:spPr>
      <dgm:t>
        <a:bodyPr/>
        <a:lstStyle/>
        <a:p>
          <a:r>
            <a:rPr lang="es-EC" sz="1600" dirty="0" smtClean="0">
              <a:solidFill>
                <a:schemeClr val="tx1"/>
              </a:solidFill>
              <a:latin typeface="Arial" panose="020B0604020202020204" pitchFamily="34" charset="0"/>
              <a:cs typeface="Arial" panose="020B0604020202020204" pitchFamily="34" charset="0"/>
            </a:rPr>
            <a:t>Teoría del comportamiento del consumidor</a:t>
          </a:r>
        </a:p>
      </dgm:t>
    </dgm:pt>
    <dgm:pt modelId="{36A0A2C0-1053-4447-8298-DB18C494D21F}" type="parTrans" cxnId="{2BC134A4-B302-40B0-BC82-FF045383EB39}">
      <dgm:prSet/>
      <dgm:spPr/>
      <dgm:t>
        <a:bodyPr/>
        <a:lstStyle/>
        <a:p>
          <a:endParaRPr lang="es-EC"/>
        </a:p>
      </dgm:t>
    </dgm:pt>
    <dgm:pt modelId="{5CA55253-B60A-4FE2-8F7D-3E530553852A}" type="sibTrans" cxnId="{2BC134A4-B302-40B0-BC82-FF045383EB39}">
      <dgm:prSet/>
      <dgm:spPr/>
      <dgm:t>
        <a:bodyPr/>
        <a:lstStyle/>
        <a:p>
          <a:endParaRPr lang="es-EC"/>
        </a:p>
      </dgm:t>
    </dgm:pt>
    <dgm:pt modelId="{B08842DC-F727-4F9A-932C-24E4279A1103}">
      <dgm:prSet phldrT="[Texto]" custT="1"/>
      <dgm:spPr>
        <a:solidFill>
          <a:srgbClr val="FF9999"/>
        </a:solidFill>
      </dgm:spPr>
      <dgm:t>
        <a:bodyPr/>
        <a:lstStyle/>
        <a:p>
          <a:r>
            <a:rPr lang="es-EC" sz="1600" dirty="0" smtClean="0">
              <a:solidFill>
                <a:schemeClr val="tx1"/>
              </a:solidFill>
              <a:latin typeface="Arial" panose="020B0604020202020204" pitchFamily="34" charset="0"/>
              <a:cs typeface="Arial" panose="020B0604020202020204" pitchFamily="34" charset="0"/>
            </a:rPr>
            <a:t>Diferentes cambios / decisiones que toma el consumidor al momento de compra. </a:t>
          </a:r>
          <a:endParaRPr lang="es-EC" sz="1600" dirty="0">
            <a:solidFill>
              <a:schemeClr val="tx1"/>
            </a:solidFill>
            <a:latin typeface="Arial" panose="020B0604020202020204" pitchFamily="34" charset="0"/>
            <a:cs typeface="Arial" panose="020B0604020202020204" pitchFamily="34" charset="0"/>
          </a:endParaRPr>
        </a:p>
      </dgm:t>
    </dgm:pt>
    <dgm:pt modelId="{1B497E70-7CFB-4F8D-A623-D58B2CFF28A5}" type="parTrans" cxnId="{480D13FE-8346-4139-8C11-B5B9D19A84AE}">
      <dgm:prSet/>
      <dgm:spPr/>
      <dgm:t>
        <a:bodyPr/>
        <a:lstStyle/>
        <a:p>
          <a:endParaRPr lang="es-EC"/>
        </a:p>
      </dgm:t>
    </dgm:pt>
    <dgm:pt modelId="{B4896DE4-054B-4450-97FF-80E783318FB5}" type="sibTrans" cxnId="{480D13FE-8346-4139-8C11-B5B9D19A84AE}">
      <dgm:prSet/>
      <dgm:spPr/>
      <dgm:t>
        <a:bodyPr/>
        <a:lstStyle/>
        <a:p>
          <a:endParaRPr lang="es-EC"/>
        </a:p>
      </dgm:t>
    </dgm:pt>
    <dgm:pt modelId="{3F32419D-A815-49BF-AFD5-B40FC76B6E0A}">
      <dgm:prSet phldrT="[Texto]" custT="1"/>
      <dgm:spPr>
        <a:solidFill>
          <a:srgbClr val="FF9999"/>
        </a:solidFill>
      </dgm:spPr>
      <dgm:t>
        <a:bodyPr/>
        <a:lstStyle/>
        <a:p>
          <a:r>
            <a:rPr lang="es-EC" sz="1600" dirty="0" smtClean="0">
              <a:solidFill>
                <a:schemeClr val="tx1"/>
              </a:solidFill>
              <a:latin typeface="Arial" panose="020B0604020202020204" pitchFamily="34" charset="0"/>
              <a:cs typeface="Arial" panose="020B0604020202020204" pitchFamily="34" charset="0"/>
            </a:rPr>
            <a:t>Características propias del individuo.</a:t>
          </a:r>
          <a:endParaRPr lang="es-EC" sz="1600" dirty="0">
            <a:solidFill>
              <a:schemeClr val="tx1"/>
            </a:solidFill>
            <a:latin typeface="Arial" panose="020B0604020202020204" pitchFamily="34" charset="0"/>
            <a:cs typeface="Arial" panose="020B0604020202020204" pitchFamily="34" charset="0"/>
          </a:endParaRPr>
        </a:p>
      </dgm:t>
    </dgm:pt>
    <dgm:pt modelId="{6811F858-55D8-4FFF-8B30-6387B926E724}" type="parTrans" cxnId="{0D1B4E41-BFAB-4E6C-A4CF-AC9E928A3666}">
      <dgm:prSet/>
      <dgm:spPr/>
      <dgm:t>
        <a:bodyPr/>
        <a:lstStyle/>
        <a:p>
          <a:endParaRPr lang="es-EC"/>
        </a:p>
      </dgm:t>
    </dgm:pt>
    <dgm:pt modelId="{ACA9AFD0-AB4D-4095-9C8D-BF50F1119EEA}" type="sibTrans" cxnId="{0D1B4E41-BFAB-4E6C-A4CF-AC9E928A3666}">
      <dgm:prSet/>
      <dgm:spPr/>
      <dgm:t>
        <a:bodyPr/>
        <a:lstStyle/>
        <a:p>
          <a:endParaRPr lang="es-EC"/>
        </a:p>
      </dgm:t>
    </dgm:pt>
    <dgm:pt modelId="{F4978C46-40AF-4F29-9006-77181AA8FDAD}">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Teoría de la segmentación de mercados</a:t>
          </a:r>
        </a:p>
        <a:p>
          <a:endParaRPr lang="es-EC" sz="1600" dirty="0">
            <a:solidFill>
              <a:schemeClr val="tx1"/>
            </a:solidFill>
            <a:latin typeface="Arial" panose="020B0604020202020204" pitchFamily="34" charset="0"/>
            <a:cs typeface="Arial" panose="020B0604020202020204" pitchFamily="34" charset="0"/>
          </a:endParaRPr>
        </a:p>
      </dgm:t>
    </dgm:pt>
    <dgm:pt modelId="{D2CD9849-B324-4B48-9F4B-4D8454E58922}" type="parTrans" cxnId="{DC37DD7C-8887-485D-90CF-BCC957FE3EC8}">
      <dgm:prSet/>
      <dgm:spPr/>
      <dgm:t>
        <a:bodyPr/>
        <a:lstStyle/>
        <a:p>
          <a:endParaRPr lang="es-EC"/>
        </a:p>
      </dgm:t>
    </dgm:pt>
    <dgm:pt modelId="{CE2B97BE-0141-45FA-A590-62B60E89F9BE}" type="sibTrans" cxnId="{DC37DD7C-8887-485D-90CF-BCC957FE3EC8}">
      <dgm:prSet/>
      <dgm:spPr/>
      <dgm:t>
        <a:bodyPr/>
        <a:lstStyle/>
        <a:p>
          <a:endParaRPr lang="es-EC"/>
        </a:p>
      </dgm:t>
    </dgm:pt>
    <dgm:pt modelId="{4C99599D-00F8-4F44-A55D-6753D349543A}">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Mercado: conjunto clientes interactúan entre sí. </a:t>
          </a:r>
          <a:endParaRPr lang="es-EC" sz="1600" dirty="0">
            <a:solidFill>
              <a:schemeClr val="tx1"/>
            </a:solidFill>
            <a:latin typeface="Arial" panose="020B0604020202020204" pitchFamily="34" charset="0"/>
            <a:cs typeface="Arial" panose="020B0604020202020204" pitchFamily="34" charset="0"/>
          </a:endParaRPr>
        </a:p>
      </dgm:t>
    </dgm:pt>
    <dgm:pt modelId="{2D5DA4FD-4C66-4F92-A83A-39D73C8BC74F}" type="parTrans" cxnId="{2EA88574-3AA7-435B-A360-3B780FDBED41}">
      <dgm:prSet/>
      <dgm:spPr/>
      <dgm:t>
        <a:bodyPr/>
        <a:lstStyle/>
        <a:p>
          <a:endParaRPr lang="es-EC"/>
        </a:p>
      </dgm:t>
    </dgm:pt>
    <dgm:pt modelId="{F8BB458F-76A5-4184-83FC-EEEE00531B91}" type="sibTrans" cxnId="{2EA88574-3AA7-435B-A360-3B780FDBED41}">
      <dgm:prSet/>
      <dgm:spPr/>
      <dgm:t>
        <a:bodyPr/>
        <a:lstStyle/>
        <a:p>
          <a:endParaRPr lang="es-EC"/>
        </a:p>
      </dgm:t>
    </dgm:pt>
    <dgm:pt modelId="{E1BD9954-8330-4564-B85D-8F71BF20688D}">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Segmentación: agrupación consumidores con características homogéneas entre sí. </a:t>
          </a:r>
          <a:endParaRPr lang="es-EC" sz="1600" dirty="0">
            <a:solidFill>
              <a:schemeClr val="tx1"/>
            </a:solidFill>
            <a:latin typeface="Arial" panose="020B0604020202020204" pitchFamily="34" charset="0"/>
            <a:cs typeface="Arial" panose="020B0604020202020204" pitchFamily="34" charset="0"/>
          </a:endParaRPr>
        </a:p>
      </dgm:t>
    </dgm:pt>
    <dgm:pt modelId="{D0CC6AFD-3C4B-4FF9-B16E-6146F96FC46D}" type="parTrans" cxnId="{3B3CDF96-AA0C-4E1A-B713-35E668C2A0B0}">
      <dgm:prSet/>
      <dgm:spPr/>
      <dgm:t>
        <a:bodyPr/>
        <a:lstStyle/>
        <a:p>
          <a:endParaRPr lang="es-EC"/>
        </a:p>
      </dgm:t>
    </dgm:pt>
    <dgm:pt modelId="{D04E154B-2A3D-4686-94F7-BE5FB318C375}" type="sibTrans" cxnId="{3B3CDF96-AA0C-4E1A-B713-35E668C2A0B0}">
      <dgm:prSet/>
      <dgm:spPr/>
      <dgm:t>
        <a:bodyPr/>
        <a:lstStyle/>
        <a:p>
          <a:endParaRPr lang="es-EC"/>
        </a:p>
      </dgm:t>
    </dgm:pt>
    <dgm:pt modelId="{2BB88AD2-B633-4A4E-92CC-F2172C598B18}">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Permite conocer # personas de cada grupo.</a:t>
          </a:r>
          <a:endParaRPr lang="es-EC" sz="1600" dirty="0">
            <a:solidFill>
              <a:schemeClr val="tx1"/>
            </a:solidFill>
            <a:latin typeface="Arial" panose="020B0604020202020204" pitchFamily="34" charset="0"/>
            <a:cs typeface="Arial" panose="020B0604020202020204" pitchFamily="34" charset="0"/>
          </a:endParaRPr>
        </a:p>
      </dgm:t>
    </dgm:pt>
    <dgm:pt modelId="{E8915CB3-2B92-4019-BFF4-3A9D340116A4}" type="parTrans" cxnId="{62623618-11B9-4D85-AC63-19E068453AA4}">
      <dgm:prSet/>
      <dgm:spPr/>
      <dgm:t>
        <a:bodyPr/>
        <a:lstStyle/>
        <a:p>
          <a:endParaRPr lang="es-EC"/>
        </a:p>
      </dgm:t>
    </dgm:pt>
    <dgm:pt modelId="{A27DD085-4710-473B-B7B8-173D4BB1AF59}" type="sibTrans" cxnId="{62623618-11B9-4D85-AC63-19E068453AA4}">
      <dgm:prSet/>
      <dgm:spPr/>
      <dgm:t>
        <a:bodyPr/>
        <a:lstStyle/>
        <a:p>
          <a:endParaRPr lang="es-EC"/>
        </a:p>
      </dgm:t>
    </dgm:pt>
    <dgm:pt modelId="{FD68C327-3772-447D-9C95-6075E8EADBC1}">
      <dgm:prSet phldrT="[Texto]" custT="1"/>
      <dgm:spPr>
        <a:solidFill>
          <a:srgbClr val="FF9999"/>
        </a:solidFill>
      </dgm:spPr>
      <dgm:t>
        <a:bodyPr/>
        <a:lstStyle/>
        <a:p>
          <a:r>
            <a:rPr lang="es-EC" sz="1600" dirty="0" smtClean="0">
              <a:solidFill>
                <a:schemeClr val="tx1"/>
              </a:solidFill>
              <a:latin typeface="Arial" panose="020B0604020202020204" pitchFamily="34" charset="0"/>
              <a:cs typeface="Arial" panose="020B0604020202020204" pitchFamily="34" charset="0"/>
            </a:rPr>
            <a:t>Influencia informativa: cambios juicios valor, conducta por postura ajena.</a:t>
          </a:r>
          <a:endParaRPr lang="es-EC" sz="1600" dirty="0">
            <a:solidFill>
              <a:schemeClr val="tx1"/>
            </a:solidFill>
            <a:latin typeface="Arial" panose="020B0604020202020204" pitchFamily="34" charset="0"/>
            <a:cs typeface="Arial" panose="020B0604020202020204" pitchFamily="34" charset="0"/>
          </a:endParaRPr>
        </a:p>
      </dgm:t>
    </dgm:pt>
    <dgm:pt modelId="{4D5E0DA1-37A3-4FA1-A42A-1917CA32E9B7}" type="parTrans" cxnId="{42928E8B-1556-4B10-84EE-557B94002694}">
      <dgm:prSet/>
      <dgm:spPr/>
      <dgm:t>
        <a:bodyPr/>
        <a:lstStyle/>
        <a:p>
          <a:endParaRPr lang="es-EC"/>
        </a:p>
      </dgm:t>
    </dgm:pt>
    <dgm:pt modelId="{7A0828AF-14CF-48AE-B594-0CE4E0DC7D49}" type="sibTrans" cxnId="{42928E8B-1556-4B10-84EE-557B94002694}">
      <dgm:prSet/>
      <dgm:spPr/>
      <dgm:t>
        <a:bodyPr/>
        <a:lstStyle/>
        <a:p>
          <a:endParaRPr lang="es-EC"/>
        </a:p>
      </dgm:t>
    </dgm:pt>
    <dgm:pt modelId="{C19AED29-FBA4-41CA-9544-5AF7BAC5D76D}">
      <dgm:prSet phldrT="[Texto]" custT="1"/>
      <dgm:spPr>
        <a:solidFill>
          <a:srgbClr val="FF9999"/>
        </a:solidFill>
      </dgm:spPr>
      <dgm:t>
        <a:bodyPr/>
        <a:lstStyle/>
        <a:p>
          <a:r>
            <a:rPr lang="es-EC" sz="1600" dirty="0" smtClean="0">
              <a:solidFill>
                <a:schemeClr val="tx1"/>
              </a:solidFill>
              <a:latin typeface="Arial" panose="020B0604020202020204" pitchFamily="34" charset="0"/>
              <a:cs typeface="Arial" panose="020B0604020202020204" pitchFamily="34" charset="0"/>
            </a:rPr>
            <a:t>Influencia normativa:  individuo no es realmente convencido por opiniones pero por inclusión accede. Evita rechazo social</a:t>
          </a:r>
          <a:r>
            <a:rPr lang="es-EC" sz="1500" dirty="0" smtClean="0">
              <a:solidFill>
                <a:schemeClr val="tx1"/>
              </a:solidFill>
              <a:latin typeface="Arial" panose="020B0604020202020204" pitchFamily="34" charset="0"/>
              <a:cs typeface="Arial" panose="020B0604020202020204" pitchFamily="34" charset="0"/>
            </a:rPr>
            <a:t>.</a:t>
          </a:r>
          <a:endParaRPr lang="es-EC" sz="1500" dirty="0">
            <a:solidFill>
              <a:schemeClr val="tx1"/>
            </a:solidFill>
            <a:latin typeface="Arial" panose="020B0604020202020204" pitchFamily="34" charset="0"/>
            <a:cs typeface="Arial" panose="020B0604020202020204" pitchFamily="34" charset="0"/>
          </a:endParaRPr>
        </a:p>
      </dgm:t>
    </dgm:pt>
    <dgm:pt modelId="{07F2DF97-84D2-4C3B-868C-8D5015CAFB76}" type="parTrans" cxnId="{F909ECD9-675B-4A18-B4AD-E2240094AB27}">
      <dgm:prSet/>
      <dgm:spPr/>
      <dgm:t>
        <a:bodyPr/>
        <a:lstStyle/>
        <a:p>
          <a:endParaRPr lang="es-EC"/>
        </a:p>
      </dgm:t>
    </dgm:pt>
    <dgm:pt modelId="{33CC2073-001E-490A-AA6F-3F24F9F315B2}" type="sibTrans" cxnId="{F909ECD9-675B-4A18-B4AD-E2240094AB27}">
      <dgm:prSet/>
      <dgm:spPr/>
      <dgm:t>
        <a:bodyPr/>
        <a:lstStyle/>
        <a:p>
          <a:endParaRPr lang="es-EC"/>
        </a:p>
      </dgm:t>
    </dgm:pt>
    <dgm:pt modelId="{049B2D0D-865C-464B-A6A2-CFA37BF113A7}">
      <dgm:prSet phldrT="[Texto]" custT="1"/>
      <dgm:spPr/>
      <dgm:t>
        <a:bodyPr/>
        <a:lstStyle/>
        <a:p>
          <a:r>
            <a:rPr lang="es-EC" sz="1600" dirty="0" smtClean="0">
              <a:latin typeface="Arial" panose="020B0604020202020204" pitchFamily="34" charset="0"/>
              <a:cs typeface="Arial" panose="020B0604020202020204" pitchFamily="34" charset="0"/>
            </a:rPr>
            <a:t>Función adaptativa</a:t>
          </a:r>
          <a:endParaRPr lang="es-EC" sz="1600" dirty="0">
            <a:latin typeface="Arial" panose="020B0604020202020204" pitchFamily="34" charset="0"/>
            <a:cs typeface="Arial" panose="020B0604020202020204" pitchFamily="34" charset="0"/>
          </a:endParaRPr>
        </a:p>
      </dgm:t>
    </dgm:pt>
    <dgm:pt modelId="{5E8F56FD-87E7-4AC9-B65F-F3205B49CE2C}" type="parTrans" cxnId="{30554CB6-0695-4C4A-ABFD-9FF79D1D9D5B}">
      <dgm:prSet/>
      <dgm:spPr/>
      <dgm:t>
        <a:bodyPr/>
        <a:lstStyle/>
        <a:p>
          <a:endParaRPr lang="es-EC"/>
        </a:p>
      </dgm:t>
    </dgm:pt>
    <dgm:pt modelId="{DD17D1F8-0EF3-400A-BB47-DC2611B5CF1B}" type="sibTrans" cxnId="{30554CB6-0695-4C4A-ABFD-9FF79D1D9D5B}">
      <dgm:prSet/>
      <dgm:spPr/>
      <dgm:t>
        <a:bodyPr/>
        <a:lstStyle/>
        <a:p>
          <a:endParaRPr lang="es-EC"/>
        </a:p>
      </dgm:t>
    </dgm:pt>
    <dgm:pt modelId="{826A1CA1-0DF4-44FE-B311-6593C449D776}">
      <dgm:prSet phldrT="[Texto]" custT="1"/>
      <dgm:spPr/>
      <dgm:t>
        <a:bodyPr/>
        <a:lstStyle/>
        <a:p>
          <a:r>
            <a:rPr lang="es-EC" sz="1600" dirty="0" smtClean="0">
              <a:latin typeface="Arial" panose="020B0604020202020204" pitchFamily="34" charset="0"/>
              <a:cs typeface="Arial" panose="020B0604020202020204" pitchFamily="34" charset="0"/>
            </a:rPr>
            <a:t>Función cognitiva</a:t>
          </a:r>
          <a:endParaRPr lang="es-EC" sz="1600" dirty="0">
            <a:latin typeface="Arial" panose="020B0604020202020204" pitchFamily="34" charset="0"/>
            <a:cs typeface="Arial" panose="020B0604020202020204" pitchFamily="34" charset="0"/>
          </a:endParaRPr>
        </a:p>
      </dgm:t>
    </dgm:pt>
    <dgm:pt modelId="{76DD37A3-3C07-4AF2-8656-53812930E67C}" type="parTrans" cxnId="{A6E9DAE2-BF2B-41DF-A0F2-0E6A3E181056}">
      <dgm:prSet/>
      <dgm:spPr/>
      <dgm:t>
        <a:bodyPr/>
        <a:lstStyle/>
        <a:p>
          <a:endParaRPr lang="es-EC"/>
        </a:p>
      </dgm:t>
    </dgm:pt>
    <dgm:pt modelId="{69D0A269-B2DE-4430-8020-1615804120BB}" type="sibTrans" cxnId="{A6E9DAE2-BF2B-41DF-A0F2-0E6A3E181056}">
      <dgm:prSet/>
      <dgm:spPr/>
      <dgm:t>
        <a:bodyPr/>
        <a:lstStyle/>
        <a:p>
          <a:endParaRPr lang="es-EC"/>
        </a:p>
      </dgm:t>
    </dgm:pt>
    <dgm:pt modelId="{446CBCA2-59A4-461E-ABBD-02E4589BC1BC}">
      <dgm:prSet phldrT="[Texto]" custT="1"/>
      <dgm:spPr/>
      <dgm:t>
        <a:bodyPr/>
        <a:lstStyle/>
        <a:p>
          <a:r>
            <a:rPr lang="es-EC" sz="1600" dirty="0" smtClean="0">
              <a:latin typeface="Arial" panose="020B0604020202020204" pitchFamily="34" charset="0"/>
              <a:cs typeface="Arial" panose="020B0604020202020204" pitchFamily="34" charset="0"/>
            </a:rPr>
            <a:t>Función defensiva del yo</a:t>
          </a:r>
          <a:endParaRPr lang="es-EC" sz="1600" dirty="0">
            <a:latin typeface="Arial" panose="020B0604020202020204" pitchFamily="34" charset="0"/>
            <a:cs typeface="Arial" panose="020B0604020202020204" pitchFamily="34" charset="0"/>
          </a:endParaRPr>
        </a:p>
      </dgm:t>
    </dgm:pt>
    <dgm:pt modelId="{35B756DC-5E50-4060-B7AD-9410831B41B5}" type="parTrans" cxnId="{FEC93D1B-A28C-4561-B768-7A07D716328E}">
      <dgm:prSet/>
      <dgm:spPr/>
      <dgm:t>
        <a:bodyPr/>
        <a:lstStyle/>
        <a:p>
          <a:endParaRPr lang="es-EC"/>
        </a:p>
      </dgm:t>
    </dgm:pt>
    <dgm:pt modelId="{D4389515-9399-49E6-8AB6-B5688D47FDAA}" type="sibTrans" cxnId="{FEC93D1B-A28C-4561-B768-7A07D716328E}">
      <dgm:prSet/>
      <dgm:spPr/>
      <dgm:t>
        <a:bodyPr/>
        <a:lstStyle/>
        <a:p>
          <a:endParaRPr lang="es-EC"/>
        </a:p>
      </dgm:t>
    </dgm:pt>
    <dgm:pt modelId="{A2EBD712-24E2-467C-B6D8-8B03F7DF1CD8}">
      <dgm:prSet phldrT="[Texto]" custT="1"/>
      <dgm:spPr/>
      <dgm:t>
        <a:bodyPr/>
        <a:lstStyle/>
        <a:p>
          <a:r>
            <a:rPr lang="es-EC" sz="1600" dirty="0" smtClean="0">
              <a:latin typeface="Arial" panose="020B0604020202020204" pitchFamily="34" charset="0"/>
              <a:cs typeface="Arial" panose="020B0604020202020204" pitchFamily="34" charset="0"/>
            </a:rPr>
            <a:t>Función expresiva</a:t>
          </a:r>
          <a:endParaRPr lang="es-EC" sz="1600" dirty="0">
            <a:latin typeface="Arial" panose="020B0604020202020204" pitchFamily="34" charset="0"/>
            <a:cs typeface="Arial" panose="020B0604020202020204" pitchFamily="34" charset="0"/>
          </a:endParaRPr>
        </a:p>
      </dgm:t>
    </dgm:pt>
    <dgm:pt modelId="{BD9F508D-92BE-4712-8303-0ED7DBD34CD4}" type="parTrans" cxnId="{212007C7-7868-4791-96B0-10629045EEB3}">
      <dgm:prSet/>
      <dgm:spPr/>
    </dgm:pt>
    <dgm:pt modelId="{85E6888B-CE42-4E7B-A951-18AB1B141071}" type="sibTrans" cxnId="{212007C7-7868-4791-96B0-10629045EEB3}">
      <dgm:prSet/>
      <dgm:spPr/>
    </dgm:pt>
    <dgm:pt modelId="{4DEEE463-E26E-4E3B-9C4B-B4E6B33CE138}">
      <dgm:prSet phldrT="[Texto]" custT="1"/>
      <dgm:spPr/>
      <dgm:t>
        <a:bodyPr/>
        <a:lstStyle/>
        <a:p>
          <a:endParaRPr lang="es-EC" sz="1600" dirty="0">
            <a:latin typeface="Arial" panose="020B0604020202020204" pitchFamily="34" charset="0"/>
            <a:cs typeface="Arial" panose="020B0604020202020204" pitchFamily="34" charset="0"/>
          </a:endParaRPr>
        </a:p>
      </dgm:t>
    </dgm:pt>
    <dgm:pt modelId="{C68DA896-4385-4C0A-967E-A553C3AA373A}" type="parTrans" cxnId="{B257E3FB-B8CD-47BB-B36B-D01CE459D173}">
      <dgm:prSet/>
      <dgm:spPr/>
    </dgm:pt>
    <dgm:pt modelId="{F5A4BADF-FB7A-4D5A-BAFB-E8921551E808}" type="sibTrans" cxnId="{B257E3FB-B8CD-47BB-B36B-D01CE459D173}">
      <dgm:prSet/>
      <dgm:spPr/>
    </dgm:pt>
    <dgm:pt modelId="{3823F581-FFAB-45D7-90B8-D672B5E4ECC6}">
      <dgm:prSet phldrT="[Texto]" custT="1"/>
      <dgm:spPr/>
      <dgm:t>
        <a:bodyPr/>
        <a:lstStyle/>
        <a:p>
          <a:endParaRPr lang="es-EC" sz="1600" dirty="0">
            <a:latin typeface="Arial" panose="020B0604020202020204" pitchFamily="34" charset="0"/>
            <a:cs typeface="Arial" panose="020B0604020202020204" pitchFamily="34" charset="0"/>
          </a:endParaRPr>
        </a:p>
      </dgm:t>
    </dgm:pt>
    <dgm:pt modelId="{85840D7C-9A77-44C5-9FE1-ACB502A6097A}" type="sibTrans" cxnId="{1669671B-6B04-44DA-BBA4-4F8AE86D5E89}">
      <dgm:prSet/>
      <dgm:spPr/>
    </dgm:pt>
    <dgm:pt modelId="{647C13B6-48B3-4897-B971-1DEBE46A9A43}" type="parTrans" cxnId="{1669671B-6B04-44DA-BBA4-4F8AE86D5E89}">
      <dgm:prSet/>
      <dgm:spPr/>
    </dgm:pt>
    <dgm:pt modelId="{FF1B5D9B-399D-4C06-8A97-77D915E61C44}">
      <dgm:prSet phldrT="[Texto]" custT="1"/>
      <dgm:spPr/>
      <dgm:t>
        <a:bodyPr/>
        <a:lstStyle/>
        <a:p>
          <a:endParaRPr lang="es-EC" sz="1600" dirty="0">
            <a:latin typeface="Arial" panose="020B0604020202020204" pitchFamily="34" charset="0"/>
            <a:cs typeface="Arial" panose="020B0604020202020204" pitchFamily="34" charset="0"/>
          </a:endParaRPr>
        </a:p>
      </dgm:t>
    </dgm:pt>
    <dgm:pt modelId="{246E308E-4C48-4C78-BD03-FF0C6D0073CD}" type="parTrans" cxnId="{5F48EA6E-4820-4C59-928D-C54707706DE0}">
      <dgm:prSet/>
      <dgm:spPr/>
    </dgm:pt>
    <dgm:pt modelId="{5E4153B5-5AF9-42FC-B67C-4071DE8F8F45}" type="sibTrans" cxnId="{5F48EA6E-4820-4C59-928D-C54707706DE0}">
      <dgm:prSet/>
      <dgm:spPr/>
    </dgm:pt>
    <dgm:pt modelId="{E3F044F5-AE6E-4EDD-A7A4-17D66029D183}">
      <dgm:prSet phldrT="[Texto]" custT="1"/>
      <dgm:spPr/>
      <dgm:t>
        <a:bodyPr/>
        <a:lstStyle/>
        <a:p>
          <a:endParaRPr lang="es-EC" sz="1600" dirty="0">
            <a:latin typeface="Arial" panose="020B0604020202020204" pitchFamily="34" charset="0"/>
            <a:cs typeface="Arial" panose="020B0604020202020204" pitchFamily="34" charset="0"/>
          </a:endParaRPr>
        </a:p>
      </dgm:t>
    </dgm:pt>
    <dgm:pt modelId="{26B00E48-D39D-4C7D-BE98-8FD0FF49A6BC}" type="parTrans" cxnId="{C83F59E5-4FD8-49C4-BDFD-1D64CA575394}">
      <dgm:prSet/>
      <dgm:spPr/>
    </dgm:pt>
    <dgm:pt modelId="{8E1EEDA2-8D13-45B6-8517-2738954FD343}" type="sibTrans" cxnId="{C83F59E5-4FD8-49C4-BDFD-1D64CA575394}">
      <dgm:prSet/>
      <dgm:spPr/>
    </dgm:pt>
    <dgm:pt modelId="{2A453BCA-BD52-4715-8293-E6C4C917D5FE}" type="pres">
      <dgm:prSet presAssocID="{ED0C1379-A9C0-487C-B859-656082B01FC0}" presName="Name0" presStyleCnt="0">
        <dgm:presLayoutVars>
          <dgm:dir/>
          <dgm:resizeHandles val="exact"/>
        </dgm:presLayoutVars>
      </dgm:prSet>
      <dgm:spPr/>
      <dgm:t>
        <a:bodyPr/>
        <a:lstStyle/>
        <a:p>
          <a:endParaRPr lang="es-EC"/>
        </a:p>
      </dgm:t>
    </dgm:pt>
    <dgm:pt modelId="{E0C87D98-5FB4-4B89-B173-B8B8E7DB3BFC}" type="pres">
      <dgm:prSet presAssocID="{A476B78B-83D8-41DC-A3B5-B0B1B99E46B3}" presName="node" presStyleLbl="node1" presStyleIdx="0" presStyleCnt="3">
        <dgm:presLayoutVars>
          <dgm:bulletEnabled val="1"/>
        </dgm:presLayoutVars>
      </dgm:prSet>
      <dgm:spPr/>
      <dgm:t>
        <a:bodyPr/>
        <a:lstStyle/>
        <a:p>
          <a:endParaRPr lang="es-EC"/>
        </a:p>
      </dgm:t>
    </dgm:pt>
    <dgm:pt modelId="{E7FE0583-D19B-45A9-81A2-FDF69DD8B677}" type="pres">
      <dgm:prSet presAssocID="{41A6476E-AFF6-4850-84F0-F97AE8C87FAF}" presName="sibTrans" presStyleCnt="0"/>
      <dgm:spPr/>
    </dgm:pt>
    <dgm:pt modelId="{BEB34257-2CB6-48FB-9F78-52D8CE48BF88}" type="pres">
      <dgm:prSet presAssocID="{FB33AE0E-C861-4252-AD55-0F54460C43D7}" presName="node" presStyleLbl="node1" presStyleIdx="1" presStyleCnt="3">
        <dgm:presLayoutVars>
          <dgm:bulletEnabled val="1"/>
        </dgm:presLayoutVars>
      </dgm:prSet>
      <dgm:spPr/>
      <dgm:t>
        <a:bodyPr/>
        <a:lstStyle/>
        <a:p>
          <a:endParaRPr lang="es-EC"/>
        </a:p>
      </dgm:t>
    </dgm:pt>
    <dgm:pt modelId="{F2E62871-AB88-42C7-8201-459C0EE505D8}" type="pres">
      <dgm:prSet presAssocID="{5CA55253-B60A-4FE2-8F7D-3E530553852A}" presName="sibTrans" presStyleCnt="0"/>
      <dgm:spPr/>
    </dgm:pt>
    <dgm:pt modelId="{53AA559E-386A-4F7C-92EC-F8D4385447E6}" type="pres">
      <dgm:prSet presAssocID="{F4978C46-40AF-4F29-9006-77181AA8FDAD}" presName="node" presStyleLbl="node1" presStyleIdx="2" presStyleCnt="3">
        <dgm:presLayoutVars>
          <dgm:bulletEnabled val="1"/>
        </dgm:presLayoutVars>
      </dgm:prSet>
      <dgm:spPr/>
      <dgm:t>
        <a:bodyPr/>
        <a:lstStyle/>
        <a:p>
          <a:endParaRPr lang="es-EC"/>
        </a:p>
      </dgm:t>
    </dgm:pt>
  </dgm:ptLst>
  <dgm:cxnLst>
    <dgm:cxn modelId="{649F9828-B53E-43FF-8E41-04956F4936A6}" type="presOf" srcId="{3823F581-FFAB-45D7-90B8-D672B5E4ECC6}" destId="{E0C87D98-5FB4-4B89-B173-B8B8E7DB3BFC}" srcOrd="0" destOrd="4" presId="urn:microsoft.com/office/officeart/2005/8/layout/hList6"/>
    <dgm:cxn modelId="{42928E8B-1556-4B10-84EE-557B94002694}" srcId="{FB33AE0E-C861-4252-AD55-0F54460C43D7}" destId="{FD68C327-3772-447D-9C95-6075E8EADBC1}" srcOrd="2" destOrd="0" parTransId="{4D5E0DA1-37A3-4FA1-A42A-1917CA32E9B7}" sibTransId="{7A0828AF-14CF-48AE-B594-0CE4E0DC7D49}"/>
    <dgm:cxn modelId="{2BC134A4-B302-40B0-BC82-FF045383EB39}" srcId="{ED0C1379-A9C0-487C-B859-656082B01FC0}" destId="{FB33AE0E-C861-4252-AD55-0F54460C43D7}" srcOrd="1" destOrd="0" parTransId="{36A0A2C0-1053-4447-8298-DB18C494D21F}" sibTransId="{5CA55253-B60A-4FE2-8F7D-3E530553852A}"/>
    <dgm:cxn modelId="{B257E3FB-B8CD-47BB-B36B-D01CE459D173}" srcId="{FF1B5D9B-399D-4C06-8A97-77D915E61C44}" destId="{4DEEE463-E26E-4E3B-9C4B-B4E6B33CE138}" srcOrd="1" destOrd="0" parTransId="{C68DA896-4385-4C0A-967E-A553C3AA373A}" sibTransId="{F5A4BADF-FB7A-4D5A-BAFB-E8921551E808}"/>
    <dgm:cxn modelId="{9084E867-59C4-4D5B-A2C5-37D04E863687}" srcId="{ED0C1379-A9C0-487C-B859-656082B01FC0}" destId="{A476B78B-83D8-41DC-A3B5-B0B1B99E46B3}" srcOrd="0" destOrd="0" parTransId="{F74D0B2F-AEAD-4D00-B0D9-3FB63EFA39AE}" sibTransId="{41A6476E-AFF6-4850-84F0-F97AE8C87FAF}"/>
    <dgm:cxn modelId="{C83F59E5-4FD8-49C4-BDFD-1D64CA575394}" srcId="{A476B78B-83D8-41DC-A3B5-B0B1B99E46B3}" destId="{E3F044F5-AE6E-4EDD-A7A4-17D66029D183}" srcOrd="1" destOrd="0" parTransId="{26B00E48-D39D-4C7D-BE98-8FD0FF49A6BC}" sibTransId="{8E1EEDA2-8D13-45B6-8517-2738954FD343}"/>
    <dgm:cxn modelId="{1669671B-6B04-44DA-BBA4-4F8AE86D5E89}" srcId="{A476B78B-83D8-41DC-A3B5-B0B1B99E46B3}" destId="{3823F581-FFAB-45D7-90B8-D672B5E4ECC6}" srcOrd="2" destOrd="0" parTransId="{647C13B6-48B3-4897-B971-1DEBE46A9A43}" sibTransId="{85840D7C-9A77-44C5-9FE1-ACB502A6097A}"/>
    <dgm:cxn modelId="{7A352D49-D5E8-45FF-81AD-C2694CDA8501}" type="presOf" srcId="{3F32419D-A815-49BF-AFD5-B40FC76B6E0A}" destId="{BEB34257-2CB6-48FB-9F78-52D8CE48BF88}" srcOrd="0" destOrd="2" presId="urn:microsoft.com/office/officeart/2005/8/layout/hList6"/>
    <dgm:cxn modelId="{FA67CD68-282C-40A1-BF0B-381796F526EB}" type="presOf" srcId="{FB33AE0E-C861-4252-AD55-0F54460C43D7}" destId="{BEB34257-2CB6-48FB-9F78-52D8CE48BF88}" srcOrd="0" destOrd="0" presId="urn:microsoft.com/office/officeart/2005/8/layout/hList6"/>
    <dgm:cxn modelId="{34547987-D518-40DC-9FF3-20BD9E10FE1D}" type="presOf" srcId="{C19AED29-FBA4-41CA-9544-5AF7BAC5D76D}" destId="{BEB34257-2CB6-48FB-9F78-52D8CE48BF88}" srcOrd="0" destOrd="4" presId="urn:microsoft.com/office/officeart/2005/8/layout/hList6"/>
    <dgm:cxn modelId="{62623618-11B9-4D85-AC63-19E068453AA4}" srcId="{F4978C46-40AF-4F29-9006-77181AA8FDAD}" destId="{2BB88AD2-B633-4A4E-92CC-F2172C598B18}" srcOrd="2" destOrd="0" parTransId="{E8915CB3-2B92-4019-BFF4-3A9D340116A4}" sibTransId="{A27DD085-4710-473B-B7B8-173D4BB1AF59}"/>
    <dgm:cxn modelId="{B1E5CDC9-2DBF-41CF-8E17-65B589654912}" srcId="{A476B78B-83D8-41DC-A3B5-B0B1B99E46B3}" destId="{BEEBD05C-4A87-4238-9A62-C81FD1CF5CD8}" srcOrd="0" destOrd="0" parTransId="{C4418396-E91C-43B5-BF1C-076C85CAD5AF}" sibTransId="{6DF0BE67-1EA4-47BF-9BDC-BAEE3C14F753}"/>
    <dgm:cxn modelId="{FEC93D1B-A28C-4561-B768-7A07D716328E}" srcId="{FF1B5D9B-399D-4C06-8A97-77D915E61C44}" destId="{446CBCA2-59A4-461E-ABBD-02E4589BC1BC}" srcOrd="0" destOrd="0" parTransId="{35B756DC-5E50-4060-B7AD-9410831B41B5}" sibTransId="{D4389515-9399-49E6-8AB6-B5688D47FDAA}"/>
    <dgm:cxn modelId="{3EFE6D42-81A0-4738-BF73-15BDDDC4723C}" type="presOf" srcId="{049B2D0D-865C-464B-A6A2-CFA37BF113A7}" destId="{E0C87D98-5FB4-4B89-B173-B8B8E7DB3BFC}" srcOrd="0" destOrd="3" presId="urn:microsoft.com/office/officeart/2005/8/layout/hList6"/>
    <dgm:cxn modelId="{072581D1-A171-41C2-B688-77FBC9B45200}" type="presOf" srcId="{FD68C327-3772-447D-9C95-6075E8EADBC1}" destId="{BEB34257-2CB6-48FB-9F78-52D8CE48BF88}" srcOrd="0" destOrd="3" presId="urn:microsoft.com/office/officeart/2005/8/layout/hList6"/>
    <dgm:cxn modelId="{212007C7-7868-4791-96B0-10629045EEB3}" srcId="{FF1B5D9B-399D-4C06-8A97-77D915E61C44}" destId="{A2EBD712-24E2-467C-B6D8-8B03F7DF1CD8}" srcOrd="2" destOrd="0" parTransId="{BD9F508D-92BE-4712-8303-0ED7DBD34CD4}" sibTransId="{85E6888B-CE42-4E7B-A951-18AB1B141071}"/>
    <dgm:cxn modelId="{C2689F57-42DB-4FC8-80AA-6FA31AE0195F}" type="presOf" srcId="{2BB88AD2-B633-4A4E-92CC-F2172C598B18}" destId="{53AA559E-386A-4F7C-92EC-F8D4385447E6}" srcOrd="0" destOrd="3" presId="urn:microsoft.com/office/officeart/2005/8/layout/hList6"/>
    <dgm:cxn modelId="{30554CB6-0695-4C4A-ABFD-9FF79D1D9D5B}" srcId="{E3F044F5-AE6E-4EDD-A7A4-17D66029D183}" destId="{049B2D0D-865C-464B-A6A2-CFA37BF113A7}" srcOrd="0" destOrd="0" parTransId="{5E8F56FD-87E7-4AC9-B65F-F3205B49CE2C}" sibTransId="{DD17D1F8-0EF3-400A-BB47-DC2611B5CF1B}"/>
    <dgm:cxn modelId="{BD06D60B-9DDE-4B53-8353-1F6365F28BE0}" type="presOf" srcId="{A476B78B-83D8-41DC-A3B5-B0B1B99E46B3}" destId="{E0C87D98-5FB4-4B89-B173-B8B8E7DB3BFC}" srcOrd="0" destOrd="0" presId="urn:microsoft.com/office/officeart/2005/8/layout/hList6"/>
    <dgm:cxn modelId="{7FF72F7E-7235-4027-918F-123769B8B24D}" type="presOf" srcId="{E1BD9954-8330-4564-B85D-8F71BF20688D}" destId="{53AA559E-386A-4F7C-92EC-F8D4385447E6}" srcOrd="0" destOrd="2" presId="urn:microsoft.com/office/officeart/2005/8/layout/hList6"/>
    <dgm:cxn modelId="{DA160CE0-7E60-4017-BD87-F92994FC0A70}" type="presOf" srcId="{826A1CA1-0DF4-44FE-B311-6593C449D776}" destId="{E0C87D98-5FB4-4B89-B173-B8B8E7DB3BFC}" srcOrd="0" destOrd="5" presId="urn:microsoft.com/office/officeart/2005/8/layout/hList6"/>
    <dgm:cxn modelId="{480D13FE-8346-4139-8C11-B5B9D19A84AE}" srcId="{FB33AE0E-C861-4252-AD55-0F54460C43D7}" destId="{B08842DC-F727-4F9A-932C-24E4279A1103}" srcOrd="0" destOrd="0" parTransId="{1B497E70-7CFB-4F8D-A623-D58B2CFF28A5}" sibTransId="{B4896DE4-054B-4450-97FF-80E783318FB5}"/>
    <dgm:cxn modelId="{5E60D648-AD2E-40B3-973B-D6689190DB98}" type="presOf" srcId="{B08842DC-F727-4F9A-932C-24E4279A1103}" destId="{BEB34257-2CB6-48FB-9F78-52D8CE48BF88}" srcOrd="0" destOrd="1" presId="urn:microsoft.com/office/officeart/2005/8/layout/hList6"/>
    <dgm:cxn modelId="{E8B683D3-2A1D-457F-9649-A53AE4CD3F56}" type="presOf" srcId="{F4978C46-40AF-4F29-9006-77181AA8FDAD}" destId="{53AA559E-386A-4F7C-92EC-F8D4385447E6}" srcOrd="0" destOrd="0" presId="urn:microsoft.com/office/officeart/2005/8/layout/hList6"/>
    <dgm:cxn modelId="{07DAC824-70E8-47FE-90D1-1BC859A2568C}" type="presOf" srcId="{FF1B5D9B-399D-4C06-8A97-77D915E61C44}" destId="{E0C87D98-5FB4-4B89-B173-B8B8E7DB3BFC}" srcOrd="0" destOrd="6" presId="urn:microsoft.com/office/officeart/2005/8/layout/hList6"/>
    <dgm:cxn modelId="{979BBD56-DFEF-4292-A8BE-DB4A35DCE419}" type="presOf" srcId="{4C99599D-00F8-4F44-A55D-6753D349543A}" destId="{53AA559E-386A-4F7C-92EC-F8D4385447E6}" srcOrd="0" destOrd="1" presId="urn:microsoft.com/office/officeart/2005/8/layout/hList6"/>
    <dgm:cxn modelId="{DC37DD7C-8887-485D-90CF-BCC957FE3EC8}" srcId="{ED0C1379-A9C0-487C-B859-656082B01FC0}" destId="{F4978C46-40AF-4F29-9006-77181AA8FDAD}" srcOrd="2" destOrd="0" parTransId="{D2CD9849-B324-4B48-9F4B-4D8454E58922}" sibTransId="{CE2B97BE-0141-45FA-A590-62B60E89F9BE}"/>
    <dgm:cxn modelId="{A6E9DAE2-BF2B-41DF-A0F2-0E6A3E181056}" srcId="{3823F581-FFAB-45D7-90B8-D672B5E4ECC6}" destId="{826A1CA1-0DF4-44FE-B311-6593C449D776}" srcOrd="0" destOrd="0" parTransId="{76DD37A3-3C07-4AF2-8656-53812930E67C}" sibTransId="{69D0A269-B2DE-4430-8020-1615804120BB}"/>
    <dgm:cxn modelId="{1F7A2F39-3B78-4EEA-87CA-AEFF2AE4DAD7}" type="presOf" srcId="{A2EBD712-24E2-467C-B6D8-8B03F7DF1CD8}" destId="{E0C87D98-5FB4-4B89-B173-B8B8E7DB3BFC}" srcOrd="0" destOrd="9" presId="urn:microsoft.com/office/officeart/2005/8/layout/hList6"/>
    <dgm:cxn modelId="{59269EC4-86A2-4DE8-9A66-2FC537907E80}" type="presOf" srcId="{ED0C1379-A9C0-487C-B859-656082B01FC0}" destId="{2A453BCA-BD52-4715-8293-E6C4C917D5FE}" srcOrd="0" destOrd="0" presId="urn:microsoft.com/office/officeart/2005/8/layout/hList6"/>
    <dgm:cxn modelId="{F909ECD9-675B-4A18-B4AD-E2240094AB27}" srcId="{FB33AE0E-C861-4252-AD55-0F54460C43D7}" destId="{C19AED29-FBA4-41CA-9544-5AF7BAC5D76D}" srcOrd="3" destOrd="0" parTransId="{07F2DF97-84D2-4C3B-868C-8D5015CAFB76}" sibTransId="{33CC2073-001E-490A-AA6F-3F24F9F315B2}"/>
    <dgm:cxn modelId="{01F76C09-71B8-485C-AA35-3673EC23A1E6}" type="presOf" srcId="{E3F044F5-AE6E-4EDD-A7A4-17D66029D183}" destId="{E0C87D98-5FB4-4B89-B173-B8B8E7DB3BFC}" srcOrd="0" destOrd="2" presId="urn:microsoft.com/office/officeart/2005/8/layout/hList6"/>
    <dgm:cxn modelId="{74747518-92DE-4992-8A4F-2A64EC042200}" type="presOf" srcId="{4DEEE463-E26E-4E3B-9C4B-B4E6B33CE138}" destId="{E0C87D98-5FB4-4B89-B173-B8B8E7DB3BFC}" srcOrd="0" destOrd="8" presId="urn:microsoft.com/office/officeart/2005/8/layout/hList6"/>
    <dgm:cxn modelId="{AD23FD3B-3ABC-4CD9-AC02-D5B3B1796025}" type="presOf" srcId="{446CBCA2-59A4-461E-ABBD-02E4589BC1BC}" destId="{E0C87D98-5FB4-4B89-B173-B8B8E7DB3BFC}" srcOrd="0" destOrd="7" presId="urn:microsoft.com/office/officeart/2005/8/layout/hList6"/>
    <dgm:cxn modelId="{2EA88574-3AA7-435B-A360-3B780FDBED41}" srcId="{F4978C46-40AF-4F29-9006-77181AA8FDAD}" destId="{4C99599D-00F8-4F44-A55D-6753D349543A}" srcOrd="0" destOrd="0" parTransId="{2D5DA4FD-4C66-4F92-A83A-39D73C8BC74F}" sibTransId="{F8BB458F-76A5-4184-83FC-EEEE00531B91}"/>
    <dgm:cxn modelId="{5B3FB7DA-F155-4415-BDF1-B519514E3962}" type="presOf" srcId="{BEEBD05C-4A87-4238-9A62-C81FD1CF5CD8}" destId="{E0C87D98-5FB4-4B89-B173-B8B8E7DB3BFC}" srcOrd="0" destOrd="1" presId="urn:microsoft.com/office/officeart/2005/8/layout/hList6"/>
    <dgm:cxn modelId="{3B3CDF96-AA0C-4E1A-B713-35E668C2A0B0}" srcId="{F4978C46-40AF-4F29-9006-77181AA8FDAD}" destId="{E1BD9954-8330-4564-B85D-8F71BF20688D}" srcOrd="1" destOrd="0" parTransId="{D0CC6AFD-3C4B-4FF9-B16E-6146F96FC46D}" sibTransId="{D04E154B-2A3D-4686-94F7-BE5FB318C375}"/>
    <dgm:cxn modelId="{5F48EA6E-4820-4C59-928D-C54707706DE0}" srcId="{A476B78B-83D8-41DC-A3B5-B0B1B99E46B3}" destId="{FF1B5D9B-399D-4C06-8A97-77D915E61C44}" srcOrd="3" destOrd="0" parTransId="{246E308E-4C48-4C78-BD03-FF0C6D0073CD}" sibTransId="{5E4153B5-5AF9-42FC-B67C-4071DE8F8F45}"/>
    <dgm:cxn modelId="{0D1B4E41-BFAB-4E6C-A4CF-AC9E928A3666}" srcId="{FB33AE0E-C861-4252-AD55-0F54460C43D7}" destId="{3F32419D-A815-49BF-AFD5-B40FC76B6E0A}" srcOrd="1" destOrd="0" parTransId="{6811F858-55D8-4FFF-8B30-6387B926E724}" sibTransId="{ACA9AFD0-AB4D-4095-9C8D-BF50F1119EEA}"/>
    <dgm:cxn modelId="{DFE6DD33-358F-4F4F-B8D2-2DF8BF7D9BDA}" type="presParOf" srcId="{2A453BCA-BD52-4715-8293-E6C4C917D5FE}" destId="{E0C87D98-5FB4-4B89-B173-B8B8E7DB3BFC}" srcOrd="0" destOrd="0" presId="urn:microsoft.com/office/officeart/2005/8/layout/hList6"/>
    <dgm:cxn modelId="{07760854-FE50-4892-8513-B8CB6039669A}" type="presParOf" srcId="{2A453BCA-BD52-4715-8293-E6C4C917D5FE}" destId="{E7FE0583-D19B-45A9-81A2-FDF69DD8B677}" srcOrd="1" destOrd="0" presId="urn:microsoft.com/office/officeart/2005/8/layout/hList6"/>
    <dgm:cxn modelId="{3FCF4945-64C0-4DD6-8843-21D00F318D92}" type="presParOf" srcId="{2A453BCA-BD52-4715-8293-E6C4C917D5FE}" destId="{BEB34257-2CB6-48FB-9F78-52D8CE48BF88}" srcOrd="2" destOrd="0" presId="urn:microsoft.com/office/officeart/2005/8/layout/hList6"/>
    <dgm:cxn modelId="{A0014F38-6668-4DE3-975D-821E926E6F7D}" type="presParOf" srcId="{2A453BCA-BD52-4715-8293-E6C4C917D5FE}" destId="{F2E62871-AB88-42C7-8201-459C0EE505D8}" srcOrd="3" destOrd="0" presId="urn:microsoft.com/office/officeart/2005/8/layout/hList6"/>
    <dgm:cxn modelId="{A42565CF-CEB6-4A3D-AD2F-7064040BCAE6}" type="presParOf" srcId="{2A453BCA-BD52-4715-8293-E6C4C917D5FE}" destId="{53AA559E-386A-4F7C-92EC-F8D4385447E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AFC63-2B02-4B21-B959-4678D5C15B6C}" type="doc">
      <dgm:prSet loTypeId="urn:microsoft.com/office/officeart/2005/8/layout/hList2" loCatId="list" qsTypeId="urn:microsoft.com/office/officeart/2005/8/quickstyle/simple1" qsCatId="simple" csTypeId="urn:microsoft.com/office/officeart/2005/8/colors/accent0_3" csCatId="mainScheme" phldr="1"/>
      <dgm:spPr/>
      <dgm:t>
        <a:bodyPr/>
        <a:lstStyle/>
        <a:p>
          <a:endParaRPr lang="es-CO"/>
        </a:p>
      </dgm:t>
    </dgm:pt>
    <dgm:pt modelId="{0466FB30-22A2-4380-B9A3-41D22163EEE1}">
      <dgm:prSet phldrT="[Texto]"/>
      <dgm:spPr/>
      <dgm:t>
        <a:bodyPr/>
        <a:lstStyle/>
        <a:p>
          <a:r>
            <a:rPr lang="es-CO" dirty="0" smtClean="0"/>
            <a:t>Tipología de la investigación</a:t>
          </a:r>
          <a:endParaRPr lang="es-CO" dirty="0"/>
        </a:p>
      </dgm:t>
    </dgm:pt>
    <dgm:pt modelId="{60568E13-3D47-48B9-B602-A78D81C7D344}" type="parTrans" cxnId="{AE7D7B8B-40E7-4603-8D43-8E9DF8981DF1}">
      <dgm:prSet/>
      <dgm:spPr/>
      <dgm:t>
        <a:bodyPr/>
        <a:lstStyle/>
        <a:p>
          <a:endParaRPr lang="es-CO"/>
        </a:p>
      </dgm:t>
    </dgm:pt>
    <dgm:pt modelId="{10686886-8E2F-4A12-AC41-D19560FB56D4}" type="sibTrans" cxnId="{AE7D7B8B-40E7-4603-8D43-8E9DF8981DF1}">
      <dgm:prSet/>
      <dgm:spPr/>
      <dgm:t>
        <a:bodyPr/>
        <a:lstStyle/>
        <a:p>
          <a:endParaRPr lang="es-CO"/>
        </a:p>
      </dgm:t>
    </dgm:pt>
    <dgm:pt modelId="{3A467977-48BF-47C4-B48B-9A0E5EBC8C22}">
      <dgm:prSet phldrT="[Texto]" custT="1"/>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s-CO" sz="1700" dirty="0" smtClean="0">
              <a:solidFill>
                <a:sysClr val="windowText" lastClr="000000"/>
              </a:solidFill>
              <a:latin typeface="Arial" panose="020B0604020202020204" pitchFamily="34" charset="0"/>
              <a:cs typeface="Arial" panose="020B0604020202020204" pitchFamily="34" charset="0"/>
            </a:rPr>
            <a:t>Por afinidad: Aplicada.</a:t>
          </a:r>
          <a:endParaRPr lang="es-CO" sz="1700" dirty="0">
            <a:solidFill>
              <a:sysClr val="windowText" lastClr="000000"/>
            </a:solidFill>
            <a:latin typeface="Arial" panose="020B0604020202020204" pitchFamily="34" charset="0"/>
            <a:cs typeface="Arial" panose="020B0604020202020204" pitchFamily="34" charset="0"/>
          </a:endParaRPr>
        </a:p>
      </dgm:t>
    </dgm:pt>
    <dgm:pt modelId="{B557842A-1A99-44F0-AF82-478A98C028BF}" type="parTrans" cxnId="{31E7B984-C31B-4103-B35D-E218140543AD}">
      <dgm:prSet/>
      <dgm:spPr/>
      <dgm:t>
        <a:bodyPr/>
        <a:lstStyle/>
        <a:p>
          <a:endParaRPr lang="es-CO"/>
        </a:p>
      </dgm:t>
    </dgm:pt>
    <dgm:pt modelId="{04FF8AE0-4F54-42DE-9A59-9543288A36EF}" type="sibTrans" cxnId="{31E7B984-C31B-4103-B35D-E218140543AD}">
      <dgm:prSet/>
      <dgm:spPr/>
      <dgm:t>
        <a:bodyPr/>
        <a:lstStyle/>
        <a:p>
          <a:endParaRPr lang="es-CO"/>
        </a:p>
      </dgm:t>
    </dgm:pt>
    <dgm:pt modelId="{9BE36BBC-7F0A-4BE4-827F-3021A6BA60CA}">
      <dgm:prSet phldrT="[Texto]"/>
      <dgm:spPr/>
      <dgm:t>
        <a:bodyPr/>
        <a:lstStyle/>
        <a:p>
          <a:r>
            <a:rPr lang="es-CO" dirty="0" smtClean="0"/>
            <a:t>Instrumento inicial</a:t>
          </a:r>
          <a:endParaRPr lang="es-CO" dirty="0"/>
        </a:p>
      </dgm:t>
    </dgm:pt>
    <dgm:pt modelId="{EA28532B-838B-4927-8DC0-7BAD45DECB64}" type="parTrans" cxnId="{F886FBB9-8A6A-448B-9366-55320C92F991}">
      <dgm:prSet/>
      <dgm:spPr/>
      <dgm:t>
        <a:bodyPr/>
        <a:lstStyle/>
        <a:p>
          <a:endParaRPr lang="es-CO"/>
        </a:p>
      </dgm:t>
    </dgm:pt>
    <dgm:pt modelId="{9FAA02BF-9373-4FA8-ACD5-67054188A2E3}" type="sibTrans" cxnId="{F886FBB9-8A6A-448B-9366-55320C92F991}">
      <dgm:prSet/>
      <dgm:spPr/>
      <dgm:t>
        <a:bodyPr/>
        <a:lstStyle/>
        <a:p>
          <a:endParaRPr lang="es-CO"/>
        </a:p>
      </dgm:t>
    </dgm:pt>
    <dgm:pt modelId="{1254D385-1160-46B9-A25D-6B59E33486C0}">
      <dgm:prSet phldrT="[Texto]" custT="1"/>
      <dgm:spPr>
        <a:scene3d>
          <a:camera prst="orthographicFront">
            <a:rot lat="0" lon="0" rev="0"/>
          </a:camera>
          <a:lightRig rig="glow" dir="t">
            <a:rot lat="0" lon="0" rev="4800000"/>
          </a:lightRig>
        </a:scene3d>
        <a:sp3d prstMaterial="matte">
          <a:bevelT w="127000" h="63500"/>
        </a:sp3d>
      </dgm:spPr>
      <dgm:t>
        <a:bodyPr/>
        <a:lstStyle/>
        <a:p>
          <a:r>
            <a:rPr lang="es-CO" sz="1600" dirty="0" smtClean="0">
              <a:latin typeface="Arial" panose="020B0604020202020204" pitchFamily="34" charset="0"/>
              <a:cs typeface="Arial" panose="020B0604020202020204" pitchFamily="34" charset="0"/>
            </a:rPr>
            <a:t>Encuesta estructurada en 2 secciones:</a:t>
          </a:r>
          <a:endParaRPr lang="es-CO" sz="1600" dirty="0">
            <a:latin typeface="Arial" panose="020B0604020202020204" pitchFamily="34" charset="0"/>
            <a:cs typeface="Arial" panose="020B0604020202020204" pitchFamily="34" charset="0"/>
          </a:endParaRPr>
        </a:p>
      </dgm:t>
    </dgm:pt>
    <dgm:pt modelId="{B386842F-3A69-4039-BCF4-529041D4C6E1}" type="parTrans" cxnId="{E0E80588-8422-47A8-A983-1FE0E3A04607}">
      <dgm:prSet/>
      <dgm:spPr/>
      <dgm:t>
        <a:bodyPr/>
        <a:lstStyle/>
        <a:p>
          <a:endParaRPr lang="es-CO"/>
        </a:p>
      </dgm:t>
    </dgm:pt>
    <dgm:pt modelId="{1979A391-D8F2-49F2-855E-5FFAB38F5900}" type="sibTrans" cxnId="{E0E80588-8422-47A8-A983-1FE0E3A04607}">
      <dgm:prSet/>
      <dgm:spPr/>
      <dgm:t>
        <a:bodyPr/>
        <a:lstStyle/>
        <a:p>
          <a:endParaRPr lang="es-CO"/>
        </a:p>
      </dgm:t>
    </dgm:pt>
    <dgm:pt modelId="{49A295A5-1C86-4DCB-ACC5-99FC3320C7C3}">
      <dgm:prSet phldrT="[Texto]" custT="1"/>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s-CO" sz="1700" dirty="0" smtClean="0">
              <a:solidFill>
                <a:sysClr val="windowText" lastClr="000000"/>
              </a:solidFill>
              <a:latin typeface="Arial" panose="020B0604020202020204" pitchFamily="34" charset="0"/>
              <a:cs typeface="Arial" panose="020B0604020202020204" pitchFamily="34" charset="0"/>
            </a:rPr>
            <a:t>Por unidades de análisis: In situ</a:t>
          </a:r>
          <a:endParaRPr lang="es-CO" sz="1700" dirty="0">
            <a:solidFill>
              <a:sysClr val="windowText" lastClr="000000"/>
            </a:solidFill>
            <a:latin typeface="Arial" panose="020B0604020202020204" pitchFamily="34" charset="0"/>
            <a:cs typeface="Arial" panose="020B0604020202020204" pitchFamily="34" charset="0"/>
          </a:endParaRPr>
        </a:p>
      </dgm:t>
    </dgm:pt>
    <dgm:pt modelId="{349D27FC-361E-4657-914D-CC88FD5724DD}" type="parTrans" cxnId="{4C7FB0D6-FE8E-4883-8D4D-D4580D4A906B}">
      <dgm:prSet/>
      <dgm:spPr/>
      <dgm:t>
        <a:bodyPr/>
        <a:lstStyle/>
        <a:p>
          <a:endParaRPr lang="es-CO"/>
        </a:p>
      </dgm:t>
    </dgm:pt>
    <dgm:pt modelId="{7B86DBC1-6E9B-456B-8FF0-64B722A1A09F}" type="sibTrans" cxnId="{4C7FB0D6-FE8E-4883-8D4D-D4580D4A906B}">
      <dgm:prSet/>
      <dgm:spPr/>
      <dgm:t>
        <a:bodyPr/>
        <a:lstStyle/>
        <a:p>
          <a:endParaRPr lang="es-CO"/>
        </a:p>
      </dgm:t>
    </dgm:pt>
    <dgm:pt modelId="{ACDA4284-B4B1-4BF8-83DA-52DC02E8C1B8}">
      <dgm:prSet phldrT="[Texto]" custT="1"/>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s-CO" sz="1700" dirty="0" smtClean="0">
              <a:solidFill>
                <a:sysClr val="windowText" lastClr="000000"/>
              </a:solidFill>
              <a:latin typeface="Arial" panose="020B0604020202020204" pitchFamily="34" charset="0"/>
              <a:cs typeface="Arial" panose="020B0604020202020204" pitchFamily="34" charset="0"/>
            </a:rPr>
            <a:t>Por el control de variables: No experimental transversal</a:t>
          </a:r>
          <a:endParaRPr lang="es-CO" sz="1700" dirty="0">
            <a:solidFill>
              <a:sysClr val="windowText" lastClr="000000"/>
            </a:solidFill>
            <a:latin typeface="Arial" panose="020B0604020202020204" pitchFamily="34" charset="0"/>
            <a:cs typeface="Arial" panose="020B0604020202020204" pitchFamily="34" charset="0"/>
          </a:endParaRPr>
        </a:p>
      </dgm:t>
    </dgm:pt>
    <dgm:pt modelId="{A403D747-0812-473B-84BF-7F3C9312A479}" type="parTrans" cxnId="{0806C2B9-3418-45F9-809F-0800DDDEF242}">
      <dgm:prSet/>
      <dgm:spPr/>
      <dgm:t>
        <a:bodyPr/>
        <a:lstStyle/>
        <a:p>
          <a:endParaRPr lang="es-CO"/>
        </a:p>
      </dgm:t>
    </dgm:pt>
    <dgm:pt modelId="{AFFCE2F1-5574-4654-B988-8952C1288C95}" type="sibTrans" cxnId="{0806C2B9-3418-45F9-809F-0800DDDEF242}">
      <dgm:prSet/>
      <dgm:spPr/>
      <dgm:t>
        <a:bodyPr/>
        <a:lstStyle/>
        <a:p>
          <a:endParaRPr lang="es-CO"/>
        </a:p>
      </dgm:t>
    </dgm:pt>
    <dgm:pt modelId="{63370B66-3172-4CCE-8E5B-5936167E0CFC}">
      <dgm:prSet phldrT="[Texto]"/>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endParaRPr lang="es-CO" sz="1300" dirty="0">
            <a:solidFill>
              <a:sysClr val="windowText" lastClr="000000"/>
            </a:solidFill>
          </a:endParaRPr>
        </a:p>
      </dgm:t>
    </dgm:pt>
    <dgm:pt modelId="{36EB913D-0C01-4715-AD35-A3660BC40553}" type="parTrans" cxnId="{70401BDA-FBA0-4B76-8157-579A3110FD1D}">
      <dgm:prSet/>
      <dgm:spPr/>
      <dgm:t>
        <a:bodyPr/>
        <a:lstStyle/>
        <a:p>
          <a:endParaRPr lang="es-CO"/>
        </a:p>
      </dgm:t>
    </dgm:pt>
    <dgm:pt modelId="{C10606B3-3302-425C-BEBB-90799B3B1672}" type="sibTrans" cxnId="{70401BDA-FBA0-4B76-8157-579A3110FD1D}">
      <dgm:prSet/>
      <dgm:spPr/>
      <dgm:t>
        <a:bodyPr/>
        <a:lstStyle/>
        <a:p>
          <a:endParaRPr lang="es-CO"/>
        </a:p>
      </dgm:t>
    </dgm:pt>
    <dgm:pt modelId="{C3389702-0A4D-4D4C-A248-457E5CB569FB}">
      <dgm:prSet phldrT="[Texto]" custT="1"/>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s-CO" sz="1700" dirty="0" smtClean="0">
              <a:solidFill>
                <a:sysClr val="windowText" lastClr="000000"/>
              </a:solidFill>
              <a:latin typeface="Arial" panose="020B0604020202020204" pitchFamily="34" charset="0"/>
              <a:cs typeface="Arial" panose="020B0604020202020204" pitchFamily="34" charset="0"/>
            </a:rPr>
            <a:t>Por el alcance: Correlacional</a:t>
          </a:r>
          <a:endParaRPr lang="es-CO" sz="1700" dirty="0">
            <a:solidFill>
              <a:sysClr val="windowText" lastClr="000000"/>
            </a:solidFill>
            <a:latin typeface="Arial" panose="020B0604020202020204" pitchFamily="34" charset="0"/>
            <a:cs typeface="Arial" panose="020B0604020202020204" pitchFamily="34" charset="0"/>
          </a:endParaRPr>
        </a:p>
      </dgm:t>
    </dgm:pt>
    <dgm:pt modelId="{D2EB1A36-3DED-4D3C-852B-CD96C16F5A1E}" type="parTrans" cxnId="{4D1A5640-5F06-4A4D-B4A3-92D9B21DB31E}">
      <dgm:prSet/>
      <dgm:spPr/>
      <dgm:t>
        <a:bodyPr/>
        <a:lstStyle/>
        <a:p>
          <a:endParaRPr lang="es-CO"/>
        </a:p>
      </dgm:t>
    </dgm:pt>
    <dgm:pt modelId="{A6C4DA0D-6DB4-43E0-BA98-243D71D598E4}" type="sibTrans" cxnId="{4D1A5640-5F06-4A4D-B4A3-92D9B21DB31E}">
      <dgm:prSet/>
      <dgm:spPr/>
      <dgm:t>
        <a:bodyPr/>
        <a:lstStyle/>
        <a:p>
          <a:endParaRPr lang="es-CO"/>
        </a:p>
      </dgm:t>
    </dgm:pt>
    <dgm:pt modelId="{75084D95-0E1E-476C-8DF2-82D3575CEDD0}">
      <dgm:prSet phldrT="[Texto]"/>
      <dgm:spPr/>
      <dgm:t>
        <a:bodyPr/>
        <a:lstStyle/>
        <a:p>
          <a:r>
            <a:rPr lang="es-CO" dirty="0" smtClean="0"/>
            <a:t>Instrumento final</a:t>
          </a:r>
          <a:endParaRPr lang="es-CO" dirty="0"/>
        </a:p>
      </dgm:t>
    </dgm:pt>
    <dgm:pt modelId="{59036951-873E-4E58-95E1-6FBA9B8CA4B7}" type="sibTrans" cxnId="{2F179C63-1081-4555-BEA7-EE3E0C5619D8}">
      <dgm:prSet/>
      <dgm:spPr/>
      <dgm:t>
        <a:bodyPr/>
        <a:lstStyle/>
        <a:p>
          <a:endParaRPr lang="es-CO"/>
        </a:p>
      </dgm:t>
    </dgm:pt>
    <dgm:pt modelId="{FA98112F-49C4-4A0C-9144-6128BF281810}" type="parTrans" cxnId="{2F179C63-1081-4555-BEA7-EE3E0C5619D8}">
      <dgm:prSet/>
      <dgm:spPr/>
      <dgm:t>
        <a:bodyPr/>
        <a:lstStyle/>
        <a:p>
          <a:endParaRPr lang="es-CO"/>
        </a:p>
      </dgm:t>
    </dgm:pt>
    <dgm:pt modelId="{8E9AA0F2-DCE9-415D-A5FD-615674B265FF}">
      <dgm:prSet phldrT="[Texto]"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Encuesta estructurada en 2 secciones:</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D2190C2B-AE92-480E-88C0-CC341DE268C4}" type="sibTrans" cxnId="{3A905EA8-67C9-4616-B90A-521517DE8669}">
      <dgm:prSet/>
      <dgm:spPr/>
      <dgm:t>
        <a:bodyPr/>
        <a:lstStyle/>
        <a:p>
          <a:endParaRPr lang="es-CO"/>
        </a:p>
      </dgm:t>
    </dgm:pt>
    <dgm:pt modelId="{979570ED-CD0E-46C5-9B9F-474910255BE3}" type="parTrans" cxnId="{3A905EA8-67C9-4616-B90A-521517DE8669}">
      <dgm:prSet/>
      <dgm:spPr/>
      <dgm:t>
        <a:bodyPr/>
        <a:lstStyle/>
        <a:p>
          <a:endParaRPr lang="es-CO"/>
        </a:p>
      </dgm:t>
    </dgm:pt>
    <dgm:pt modelId="{D1447B98-6323-4A73-A6BE-64375AD7D381}">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a) información demográfica.</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3FCC8E0A-DDE2-4ECD-B0C8-405EB577A3C8}" type="parTrans" cxnId="{12AC452D-C6ED-48BC-B140-695F8DBA17BC}">
      <dgm:prSet/>
      <dgm:spPr/>
      <dgm:t>
        <a:bodyPr/>
        <a:lstStyle/>
        <a:p>
          <a:endParaRPr lang="es-EC"/>
        </a:p>
      </dgm:t>
    </dgm:pt>
    <dgm:pt modelId="{D98BDCB3-E553-48A0-A738-00DBB9A25418}" type="sibTrans" cxnId="{12AC452D-C6ED-48BC-B140-695F8DBA17BC}">
      <dgm:prSet/>
      <dgm:spPr/>
      <dgm:t>
        <a:bodyPr/>
        <a:lstStyle/>
        <a:p>
          <a:endParaRPr lang="es-EC"/>
        </a:p>
      </dgm:t>
    </dgm:pt>
    <dgm:pt modelId="{986263A2-62C9-4978-AA96-4C2A759FA42A}">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b) 15 ítems agrupados características de consumidores</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B46A6334-04A7-4F12-AF98-16EA088FA4DA}" type="parTrans" cxnId="{FB8783F0-EC1D-4BA8-8311-AE45DFDB3A5F}">
      <dgm:prSet/>
      <dgm:spPr/>
      <dgm:t>
        <a:bodyPr/>
        <a:lstStyle/>
        <a:p>
          <a:endParaRPr lang="es-EC"/>
        </a:p>
      </dgm:t>
    </dgm:pt>
    <dgm:pt modelId="{982D9D80-CEB6-4843-BB27-5CB3AF11C500}" type="sibTrans" cxnId="{FB8783F0-EC1D-4BA8-8311-AE45DFDB3A5F}">
      <dgm:prSet/>
      <dgm:spPr/>
      <dgm:t>
        <a:bodyPr/>
        <a:lstStyle/>
        <a:p>
          <a:endParaRPr lang="es-EC"/>
        </a:p>
      </dgm:t>
    </dgm:pt>
    <dgm:pt modelId="{53745863-1D66-44E6-840D-3BF14820B2A3}">
      <dgm:prSet custT="1"/>
      <dgm:spPr>
        <a:scene3d>
          <a:camera prst="orthographicFront">
            <a:rot lat="0" lon="0" rev="0"/>
          </a:camera>
          <a:lightRig rig="glow" dir="t">
            <a:rot lat="0" lon="0" rev="4800000"/>
          </a:lightRig>
        </a:scene3d>
        <a:sp3d prstMaterial="matte">
          <a:bevelT w="127000" h="63500"/>
        </a:sp3d>
      </dgm:spPr>
      <dgm:t>
        <a:bodyPr/>
        <a:lstStyle/>
        <a:p>
          <a:r>
            <a:rPr lang="es-CO" sz="1600" dirty="0" smtClean="0">
              <a:latin typeface="Arial" panose="020B0604020202020204" pitchFamily="34" charset="0"/>
              <a:cs typeface="Arial" panose="020B0604020202020204" pitchFamily="34" charset="0"/>
            </a:rPr>
            <a:t>a) información demográfica.</a:t>
          </a:r>
          <a:endParaRPr lang="es-CO" sz="1600" dirty="0">
            <a:latin typeface="Arial" panose="020B0604020202020204" pitchFamily="34" charset="0"/>
            <a:cs typeface="Arial" panose="020B0604020202020204" pitchFamily="34" charset="0"/>
          </a:endParaRPr>
        </a:p>
      </dgm:t>
    </dgm:pt>
    <dgm:pt modelId="{234CCF03-8DEB-45AB-BE17-535E1F3F473F}" type="parTrans" cxnId="{B8A86DE1-5626-4816-B086-162DDCCCA543}">
      <dgm:prSet/>
      <dgm:spPr/>
      <dgm:t>
        <a:bodyPr/>
        <a:lstStyle/>
        <a:p>
          <a:endParaRPr lang="es-EC"/>
        </a:p>
      </dgm:t>
    </dgm:pt>
    <dgm:pt modelId="{FF14B04C-DD58-4CB4-AA2A-3DE21635CE88}" type="sibTrans" cxnId="{B8A86DE1-5626-4816-B086-162DDCCCA543}">
      <dgm:prSet/>
      <dgm:spPr/>
      <dgm:t>
        <a:bodyPr/>
        <a:lstStyle/>
        <a:p>
          <a:endParaRPr lang="es-EC"/>
        </a:p>
      </dgm:t>
    </dgm:pt>
    <dgm:pt modelId="{08738C20-7AAD-4201-B3BD-6E8C46069D49}">
      <dgm:prSet custT="1"/>
      <dgm:spPr>
        <a:scene3d>
          <a:camera prst="orthographicFront">
            <a:rot lat="0" lon="0" rev="0"/>
          </a:camera>
          <a:lightRig rig="glow" dir="t">
            <a:rot lat="0" lon="0" rev="4800000"/>
          </a:lightRig>
        </a:scene3d>
        <a:sp3d prstMaterial="matte">
          <a:bevelT w="127000" h="63500"/>
        </a:sp3d>
      </dgm:spPr>
      <dgm:t>
        <a:bodyPr/>
        <a:lstStyle/>
        <a:p>
          <a:r>
            <a:rPr lang="es-CO" sz="1600" dirty="0" smtClean="0">
              <a:latin typeface="Arial" panose="020B0604020202020204" pitchFamily="34" charset="0"/>
              <a:cs typeface="Arial" panose="020B0604020202020204" pitchFamily="34" charset="0"/>
            </a:rPr>
            <a:t>b) 15 ítems agrupados características de consumidores de cigarrillo</a:t>
          </a:r>
          <a:endParaRPr lang="es-CO" sz="1600" dirty="0">
            <a:latin typeface="Arial" panose="020B0604020202020204" pitchFamily="34" charset="0"/>
            <a:cs typeface="Arial" panose="020B0604020202020204" pitchFamily="34" charset="0"/>
          </a:endParaRPr>
        </a:p>
      </dgm:t>
    </dgm:pt>
    <dgm:pt modelId="{10F321E5-1B09-423F-AD52-D10FECA1139D}" type="parTrans" cxnId="{38928CCC-42D5-4FCA-B521-CFC9865197B7}">
      <dgm:prSet/>
      <dgm:spPr/>
      <dgm:t>
        <a:bodyPr/>
        <a:lstStyle/>
        <a:p>
          <a:endParaRPr lang="es-EC"/>
        </a:p>
      </dgm:t>
    </dgm:pt>
    <dgm:pt modelId="{9141E7D6-AE59-4E0F-8DCF-1C911F9BD06C}" type="sibTrans" cxnId="{38928CCC-42D5-4FCA-B521-CFC9865197B7}">
      <dgm:prSet/>
      <dgm:spPr/>
      <dgm:t>
        <a:bodyPr/>
        <a:lstStyle/>
        <a:p>
          <a:endParaRPr lang="es-EC"/>
        </a:p>
      </dgm:t>
    </dgm:pt>
    <dgm:pt modelId="{C8554497-E37F-4669-9AFF-A9DB16CC08ED}">
      <dgm:prSet custT="1"/>
      <dgm:spPr>
        <a:scene3d>
          <a:camera prst="orthographicFront">
            <a:rot lat="0" lon="0" rev="0"/>
          </a:camera>
          <a:lightRig rig="glow" dir="t">
            <a:rot lat="0" lon="0" rev="4800000"/>
          </a:lightRig>
        </a:scene3d>
        <a:sp3d prstMaterial="matte">
          <a:bevelT w="127000" h="63500"/>
        </a:sp3d>
      </dgm:spPr>
      <dgm:t>
        <a:bodyPr/>
        <a:lstStyle/>
        <a:p>
          <a:r>
            <a:rPr lang="es-CO" sz="1600" dirty="0" smtClean="0">
              <a:latin typeface="Arial" panose="020B0604020202020204" pitchFamily="34" charset="0"/>
              <a:cs typeface="Arial" panose="020B0604020202020204" pitchFamily="34" charset="0"/>
            </a:rPr>
            <a:t>c) 2 ítems corresponden a estrategias de IT</a:t>
          </a:r>
          <a:endParaRPr lang="es-CO" sz="1600" dirty="0">
            <a:latin typeface="Arial" panose="020B0604020202020204" pitchFamily="34" charset="0"/>
            <a:cs typeface="Arial" panose="020B0604020202020204" pitchFamily="34" charset="0"/>
          </a:endParaRPr>
        </a:p>
      </dgm:t>
    </dgm:pt>
    <dgm:pt modelId="{2D6C4B4E-3164-454F-B8D2-3000359A0902}" type="parTrans" cxnId="{8C2137A1-9F19-4348-AC83-22BABA6E0FE5}">
      <dgm:prSet/>
      <dgm:spPr/>
      <dgm:t>
        <a:bodyPr/>
        <a:lstStyle/>
        <a:p>
          <a:endParaRPr lang="es-EC"/>
        </a:p>
      </dgm:t>
    </dgm:pt>
    <dgm:pt modelId="{2C1B8391-0FE4-40D8-9BF0-0868C40680C0}" type="sibTrans" cxnId="{8C2137A1-9F19-4348-AC83-22BABA6E0FE5}">
      <dgm:prSet/>
      <dgm:spPr/>
      <dgm:t>
        <a:bodyPr/>
        <a:lstStyle/>
        <a:p>
          <a:endParaRPr lang="es-EC"/>
        </a:p>
      </dgm:t>
    </dgm:pt>
    <dgm:pt modelId="{2766D430-7A1B-4BEF-A31F-204F6210A4DD}">
      <dgm:prSet custT="1"/>
      <dgm:spPr>
        <a:scene3d>
          <a:camera prst="orthographicFront">
            <a:rot lat="0" lon="0" rev="0"/>
          </a:camera>
          <a:lightRig rig="glow" dir="t">
            <a:rot lat="0" lon="0" rev="4800000"/>
          </a:lightRig>
        </a:scene3d>
        <a:sp3d prstMaterial="matte">
          <a:bevelT w="127000" h="63500"/>
        </a:sp3d>
      </dgm:spPr>
      <dgm:t>
        <a:bodyPr/>
        <a:lstStyle/>
        <a:p>
          <a:r>
            <a:rPr lang="es-CO" sz="1600" dirty="0" smtClean="0">
              <a:latin typeface="Arial" panose="020B0604020202020204" pitchFamily="34" charset="0"/>
              <a:cs typeface="Arial" panose="020B0604020202020204" pitchFamily="34" charset="0"/>
            </a:rPr>
            <a:t>d) 1 ítem referente a la aceptación de un nuevo producto</a:t>
          </a:r>
          <a:endParaRPr lang="es-CO" sz="1600" dirty="0">
            <a:latin typeface="Arial" panose="020B0604020202020204" pitchFamily="34" charset="0"/>
            <a:cs typeface="Arial" panose="020B0604020202020204" pitchFamily="34" charset="0"/>
          </a:endParaRPr>
        </a:p>
      </dgm:t>
    </dgm:pt>
    <dgm:pt modelId="{981DA842-7AE9-4521-AFC0-DE4BF086E31A}" type="parTrans" cxnId="{41FDCE25-6D5B-4600-9BD6-F48B258B1DE2}">
      <dgm:prSet/>
      <dgm:spPr/>
      <dgm:t>
        <a:bodyPr/>
        <a:lstStyle/>
        <a:p>
          <a:endParaRPr lang="es-EC"/>
        </a:p>
      </dgm:t>
    </dgm:pt>
    <dgm:pt modelId="{E7077394-B155-44F8-B0A6-20E6BE164D0E}" type="sibTrans" cxnId="{41FDCE25-6D5B-4600-9BD6-F48B258B1DE2}">
      <dgm:prSet/>
      <dgm:spPr/>
      <dgm:t>
        <a:bodyPr/>
        <a:lstStyle/>
        <a:p>
          <a:endParaRPr lang="es-EC"/>
        </a:p>
      </dgm:t>
    </dgm:pt>
    <dgm:pt modelId="{F987FE1C-8690-4CEE-ABC1-8F1514C270B6}">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e) 2 ítems corresponden a estrategias de IT</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C2A90DC0-6393-4B97-B998-62A5C77B19A9}" type="parTrans" cxnId="{6877196E-73A9-4060-81CA-A046BBFA4577}">
      <dgm:prSet/>
      <dgm:spPr/>
      <dgm:t>
        <a:bodyPr/>
        <a:lstStyle/>
        <a:p>
          <a:endParaRPr lang="es-EC"/>
        </a:p>
      </dgm:t>
    </dgm:pt>
    <dgm:pt modelId="{2F42DB01-4049-4808-868F-4F29C5A2379E}" type="sibTrans" cxnId="{6877196E-73A9-4060-81CA-A046BBFA4577}">
      <dgm:prSet/>
      <dgm:spPr/>
      <dgm:t>
        <a:bodyPr/>
        <a:lstStyle/>
        <a:p>
          <a:endParaRPr lang="es-EC"/>
        </a:p>
      </dgm:t>
    </dgm:pt>
    <dgm:pt modelId="{78D67EC2-8FFA-40BB-A1E1-43C309ABC78C}">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f) 1 ítem referente a la aceptación de un nuevo producto</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73B74427-7BDB-4E9A-BD94-72BC02D60934}" type="parTrans" cxnId="{2E3C717A-D2C1-4ADB-B887-6A25F72545B6}">
      <dgm:prSet/>
      <dgm:spPr/>
      <dgm:t>
        <a:bodyPr/>
        <a:lstStyle/>
        <a:p>
          <a:endParaRPr lang="es-EC"/>
        </a:p>
      </dgm:t>
    </dgm:pt>
    <dgm:pt modelId="{41FB4103-5E9E-4B60-84EC-11B3849BC1EB}" type="sibTrans" cxnId="{2E3C717A-D2C1-4ADB-B887-6A25F72545B6}">
      <dgm:prSet/>
      <dgm:spPr/>
      <dgm:t>
        <a:bodyPr/>
        <a:lstStyle/>
        <a:p>
          <a:endParaRPr lang="es-EC"/>
        </a:p>
      </dgm:t>
    </dgm:pt>
    <dgm:pt modelId="{CC270EA7-5DDB-4AC9-B12E-BA314E8FFDA4}">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d) 2 ítems sobre nuevos medios de comunicación</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3A179647-C5C1-41D1-AB57-14F09CBAA748}" type="parTrans" cxnId="{777B6E14-AB81-4FF1-8F0E-2673B9BAF78B}">
      <dgm:prSet/>
      <dgm:spPr/>
      <dgm:t>
        <a:bodyPr/>
        <a:lstStyle/>
        <a:p>
          <a:endParaRPr lang="es-EC"/>
        </a:p>
      </dgm:t>
    </dgm:pt>
    <dgm:pt modelId="{D4ABD128-9F68-46BD-99FC-988179E71485}" type="sibTrans" cxnId="{777B6E14-AB81-4FF1-8F0E-2673B9BAF78B}">
      <dgm:prSet/>
      <dgm:spPr/>
      <dgm:t>
        <a:bodyPr/>
        <a:lstStyle/>
        <a:p>
          <a:endParaRPr lang="es-EC"/>
        </a:p>
      </dgm:t>
    </dgm:pt>
    <dgm:pt modelId="{5F5A2D2E-398F-4F7E-AD2C-8FF4D98568C4}">
      <dgm:prSet phldrT="[Texto]" custT="1"/>
      <dgm:spPr>
        <a:solidFill>
          <a:schemeClr val="accent6">
            <a:lumMod val="60000"/>
            <a:lumOff val="40000"/>
          </a:schemeClr>
        </a:solidFill>
        <a:scene3d>
          <a:camera prst="orthographicFront">
            <a:rot lat="0" lon="0" rev="0"/>
          </a:camera>
          <a:lightRig rig="glow" dir="t">
            <a:rot lat="0" lon="0" rev="4800000"/>
          </a:lightRig>
        </a:scene3d>
        <a:sp3d prstMaterial="matte">
          <a:bevelT w="127000" h="63500"/>
        </a:sp3d>
      </dgm:spPr>
      <dgm:t>
        <a:bodyPr/>
        <a:lstStyle/>
        <a:p>
          <a:r>
            <a:rPr lang="es-CO" sz="1700" dirty="0" smtClean="0">
              <a:solidFill>
                <a:sysClr val="windowText" lastClr="000000"/>
              </a:solidFill>
              <a:latin typeface="Arial" panose="020B0604020202020204" pitchFamily="34" charset="0"/>
              <a:cs typeface="Arial" panose="020B0604020202020204" pitchFamily="34" charset="0"/>
            </a:rPr>
            <a:t>Por fuentes información: Investigación documental e investigación de campo</a:t>
          </a:r>
          <a:endParaRPr lang="es-CO" sz="1700" dirty="0">
            <a:solidFill>
              <a:sysClr val="windowText" lastClr="000000"/>
            </a:solidFill>
            <a:latin typeface="Arial" panose="020B0604020202020204" pitchFamily="34" charset="0"/>
            <a:cs typeface="Arial" panose="020B0604020202020204" pitchFamily="34" charset="0"/>
          </a:endParaRPr>
        </a:p>
      </dgm:t>
    </dgm:pt>
    <dgm:pt modelId="{F9879DAE-E3E5-4209-A6C3-D2DD5751095E}" type="parTrans" cxnId="{C63A27DA-C3DB-4A7A-A935-A85BEA9DEB24}">
      <dgm:prSet/>
      <dgm:spPr/>
      <dgm:t>
        <a:bodyPr/>
        <a:lstStyle/>
        <a:p>
          <a:endParaRPr lang="es-EC"/>
        </a:p>
      </dgm:t>
    </dgm:pt>
    <dgm:pt modelId="{19803DC2-04E9-475F-AE90-0D0D870DD447}" type="sibTrans" cxnId="{C63A27DA-C3DB-4A7A-A935-A85BEA9DEB24}">
      <dgm:prSet/>
      <dgm:spPr/>
      <dgm:t>
        <a:bodyPr/>
        <a:lstStyle/>
        <a:p>
          <a:endParaRPr lang="es-EC"/>
        </a:p>
      </dgm:t>
    </dgm:pt>
    <dgm:pt modelId="{B97BDAF8-BE57-417C-8305-EE62F9A4D616}">
      <dgm:prSet custT="1"/>
      <dgm:spPr>
        <a:solidFill>
          <a:schemeClr val="accent1">
            <a:lumMod val="40000"/>
            <a:lumOff val="60000"/>
          </a:schemeClr>
        </a:solidFill>
        <a:scene3d>
          <a:camera prst="orthographicFront">
            <a:rot lat="0" lon="0" rev="0"/>
          </a:camera>
          <a:lightRig rig="glow" dir="t">
            <a:rot lat="0" lon="0" rev="4800000"/>
          </a:lightRig>
        </a:scene3d>
        <a:sp3d prstMaterial="matte">
          <a:bevelT w="127000" h="63500"/>
        </a:sp3d>
      </dgm:spPr>
      <dgm:t>
        <a:bodyPr/>
        <a:lstStyle/>
        <a:p>
          <a:r>
            <a:rPr lang="es-CO" sz="1500" i="0" dirty="0" smtClean="0">
              <a:solidFill>
                <a:sysClr val="windowText" lastClr="000000"/>
              </a:solidFill>
              <a:latin typeface="Arial" panose="020B0604020202020204" pitchFamily="34" charset="0"/>
              <a:cs typeface="Arial" panose="020B0604020202020204" pitchFamily="34" charset="0"/>
            </a:rPr>
            <a:t>c) 1 ítems sobre intención de adquisición cigarrillo</a:t>
          </a:r>
          <a:endParaRPr lang="es-CO" sz="1500" i="0" dirty="0">
            <a:solidFill>
              <a:sysClr val="windowText" lastClr="000000"/>
            </a:solidFill>
            <a:latin typeface="Arial" panose="020B0604020202020204" pitchFamily="34" charset="0"/>
            <a:cs typeface="Arial" panose="020B0604020202020204" pitchFamily="34" charset="0"/>
          </a:endParaRPr>
        </a:p>
      </dgm:t>
    </dgm:pt>
    <dgm:pt modelId="{B6C5B348-3940-452E-873B-A8E130906D0E}" type="parTrans" cxnId="{A2DCD771-A5C3-49B6-A7D3-0BDE8B6F7CB3}">
      <dgm:prSet/>
      <dgm:spPr/>
      <dgm:t>
        <a:bodyPr/>
        <a:lstStyle/>
        <a:p>
          <a:endParaRPr lang="es-EC"/>
        </a:p>
      </dgm:t>
    </dgm:pt>
    <dgm:pt modelId="{E05D87CE-3AFA-407F-8802-70C26A7B4CF2}" type="sibTrans" cxnId="{A2DCD771-A5C3-49B6-A7D3-0BDE8B6F7CB3}">
      <dgm:prSet/>
      <dgm:spPr/>
      <dgm:t>
        <a:bodyPr/>
        <a:lstStyle/>
        <a:p>
          <a:endParaRPr lang="es-EC"/>
        </a:p>
      </dgm:t>
    </dgm:pt>
    <dgm:pt modelId="{29B3DDEA-FE1D-452A-86EB-CE99A2EB146F}" type="pres">
      <dgm:prSet presAssocID="{E33AFC63-2B02-4B21-B959-4678D5C15B6C}" presName="linearFlow" presStyleCnt="0">
        <dgm:presLayoutVars>
          <dgm:dir/>
          <dgm:animLvl val="lvl"/>
          <dgm:resizeHandles/>
        </dgm:presLayoutVars>
      </dgm:prSet>
      <dgm:spPr/>
      <dgm:t>
        <a:bodyPr/>
        <a:lstStyle/>
        <a:p>
          <a:endParaRPr lang="es-CO"/>
        </a:p>
      </dgm:t>
    </dgm:pt>
    <dgm:pt modelId="{A9BC7340-F65A-4047-AA2A-8FB1FD6B8672}" type="pres">
      <dgm:prSet presAssocID="{0466FB30-22A2-4380-B9A3-41D22163EEE1}" presName="compositeNode" presStyleCnt="0">
        <dgm:presLayoutVars>
          <dgm:bulletEnabled val="1"/>
        </dgm:presLayoutVars>
      </dgm:prSet>
      <dgm:spPr/>
      <dgm:t>
        <a:bodyPr/>
        <a:lstStyle/>
        <a:p>
          <a:endParaRPr lang="es-EC"/>
        </a:p>
      </dgm:t>
    </dgm:pt>
    <dgm:pt modelId="{6F8184E3-B720-4A8D-8A1D-23E68065482E}" type="pres">
      <dgm:prSet presAssocID="{0466FB30-22A2-4380-B9A3-41D22163EEE1}" presName="image" presStyleLbl="fgImgPlace1" presStyleIdx="0" presStyleCnt="3" custScaleX="127951" custLinFactNeighborX="11069" custLinFactNeighborY="-3562"/>
      <dgm:spPr>
        <a:blipFill rotWithShape="1">
          <a:blip xmlns:r="http://schemas.openxmlformats.org/officeDocument/2006/relationships" r:embed="rId1"/>
          <a:stretch>
            <a:fillRect/>
          </a:stretch>
        </a:blipFill>
      </dgm:spPr>
      <dgm:t>
        <a:bodyPr/>
        <a:lstStyle/>
        <a:p>
          <a:endParaRPr lang="es-EC"/>
        </a:p>
      </dgm:t>
    </dgm:pt>
    <dgm:pt modelId="{9D0AA820-4F7D-40C9-B423-0CD8F838821D}" type="pres">
      <dgm:prSet presAssocID="{0466FB30-22A2-4380-B9A3-41D22163EEE1}" presName="childNode" presStyleLbl="node1" presStyleIdx="0" presStyleCnt="3">
        <dgm:presLayoutVars>
          <dgm:bulletEnabled val="1"/>
        </dgm:presLayoutVars>
      </dgm:prSet>
      <dgm:spPr/>
      <dgm:t>
        <a:bodyPr/>
        <a:lstStyle/>
        <a:p>
          <a:endParaRPr lang="es-CO"/>
        </a:p>
      </dgm:t>
    </dgm:pt>
    <dgm:pt modelId="{C72C9A59-E15F-4E47-8A12-CE109E12143A}" type="pres">
      <dgm:prSet presAssocID="{0466FB30-22A2-4380-B9A3-41D22163EEE1}" presName="parentNode" presStyleLbl="revTx" presStyleIdx="0" presStyleCnt="3">
        <dgm:presLayoutVars>
          <dgm:chMax val="0"/>
          <dgm:bulletEnabled val="1"/>
        </dgm:presLayoutVars>
      </dgm:prSet>
      <dgm:spPr/>
      <dgm:t>
        <a:bodyPr/>
        <a:lstStyle/>
        <a:p>
          <a:endParaRPr lang="es-CO"/>
        </a:p>
      </dgm:t>
    </dgm:pt>
    <dgm:pt modelId="{93A570F4-CEEB-42F5-A29A-E3629FC36F33}" type="pres">
      <dgm:prSet presAssocID="{10686886-8E2F-4A12-AC41-D19560FB56D4}" presName="sibTrans" presStyleCnt="0"/>
      <dgm:spPr/>
      <dgm:t>
        <a:bodyPr/>
        <a:lstStyle/>
        <a:p>
          <a:endParaRPr lang="es-EC"/>
        </a:p>
      </dgm:t>
    </dgm:pt>
    <dgm:pt modelId="{A7A1CB9D-065C-4D36-8307-7174A69E4A1E}" type="pres">
      <dgm:prSet presAssocID="{9BE36BBC-7F0A-4BE4-827F-3021A6BA60CA}" presName="compositeNode" presStyleCnt="0">
        <dgm:presLayoutVars>
          <dgm:bulletEnabled val="1"/>
        </dgm:presLayoutVars>
      </dgm:prSet>
      <dgm:spPr/>
      <dgm:t>
        <a:bodyPr/>
        <a:lstStyle/>
        <a:p>
          <a:endParaRPr lang="es-EC"/>
        </a:p>
      </dgm:t>
    </dgm:pt>
    <dgm:pt modelId="{75A4CF09-F5A3-499C-8DCE-29A34F49129B}" type="pres">
      <dgm:prSet presAssocID="{9BE36BBC-7F0A-4BE4-827F-3021A6BA60CA}" presName="imag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F9362EAE-1D16-41CB-9830-D7844A36D3E6}" type="pres">
      <dgm:prSet presAssocID="{9BE36BBC-7F0A-4BE4-827F-3021A6BA60CA}" presName="childNode" presStyleLbl="node1" presStyleIdx="1" presStyleCnt="3">
        <dgm:presLayoutVars>
          <dgm:bulletEnabled val="1"/>
        </dgm:presLayoutVars>
      </dgm:prSet>
      <dgm:spPr/>
      <dgm:t>
        <a:bodyPr/>
        <a:lstStyle/>
        <a:p>
          <a:endParaRPr lang="es-CO"/>
        </a:p>
      </dgm:t>
    </dgm:pt>
    <dgm:pt modelId="{637133F3-4D1F-4C4A-AC53-00D8C553453E}" type="pres">
      <dgm:prSet presAssocID="{9BE36BBC-7F0A-4BE4-827F-3021A6BA60CA}" presName="parentNode" presStyleLbl="revTx" presStyleIdx="1" presStyleCnt="3">
        <dgm:presLayoutVars>
          <dgm:chMax val="0"/>
          <dgm:bulletEnabled val="1"/>
        </dgm:presLayoutVars>
      </dgm:prSet>
      <dgm:spPr/>
      <dgm:t>
        <a:bodyPr/>
        <a:lstStyle/>
        <a:p>
          <a:endParaRPr lang="es-CO"/>
        </a:p>
      </dgm:t>
    </dgm:pt>
    <dgm:pt modelId="{E7395AA9-A36A-4C78-9877-CF5A4C2B427F}" type="pres">
      <dgm:prSet presAssocID="{9FAA02BF-9373-4FA8-ACD5-67054188A2E3}" presName="sibTrans" presStyleCnt="0"/>
      <dgm:spPr/>
      <dgm:t>
        <a:bodyPr/>
        <a:lstStyle/>
        <a:p>
          <a:endParaRPr lang="es-EC"/>
        </a:p>
      </dgm:t>
    </dgm:pt>
    <dgm:pt modelId="{7B6B5E3F-413B-42FE-B914-A46E2C7EB55D}" type="pres">
      <dgm:prSet presAssocID="{75084D95-0E1E-476C-8DF2-82D3575CEDD0}" presName="compositeNode" presStyleCnt="0">
        <dgm:presLayoutVars>
          <dgm:bulletEnabled val="1"/>
        </dgm:presLayoutVars>
      </dgm:prSet>
      <dgm:spPr/>
      <dgm:t>
        <a:bodyPr/>
        <a:lstStyle/>
        <a:p>
          <a:endParaRPr lang="es-EC"/>
        </a:p>
      </dgm:t>
    </dgm:pt>
    <dgm:pt modelId="{398186A6-9F1D-4AA5-AAEA-C2901CC40F92}" type="pres">
      <dgm:prSet presAssocID="{75084D95-0E1E-476C-8DF2-82D3575CEDD0}" presName="imag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A829CC6C-F884-40BE-84B0-96F65CFFEB78}" type="pres">
      <dgm:prSet presAssocID="{75084D95-0E1E-476C-8DF2-82D3575CEDD0}" presName="childNode" presStyleLbl="node1" presStyleIdx="2" presStyleCnt="3">
        <dgm:presLayoutVars>
          <dgm:bulletEnabled val="1"/>
        </dgm:presLayoutVars>
      </dgm:prSet>
      <dgm:spPr/>
      <dgm:t>
        <a:bodyPr/>
        <a:lstStyle/>
        <a:p>
          <a:endParaRPr lang="es-CO"/>
        </a:p>
      </dgm:t>
    </dgm:pt>
    <dgm:pt modelId="{756322E1-445A-4B74-99EA-218E6F4F1F9F}" type="pres">
      <dgm:prSet presAssocID="{75084D95-0E1E-476C-8DF2-82D3575CEDD0}" presName="parentNode" presStyleLbl="revTx" presStyleIdx="2" presStyleCnt="3">
        <dgm:presLayoutVars>
          <dgm:chMax val="0"/>
          <dgm:bulletEnabled val="1"/>
        </dgm:presLayoutVars>
      </dgm:prSet>
      <dgm:spPr/>
      <dgm:t>
        <a:bodyPr/>
        <a:lstStyle/>
        <a:p>
          <a:endParaRPr lang="es-CO"/>
        </a:p>
      </dgm:t>
    </dgm:pt>
  </dgm:ptLst>
  <dgm:cxnLst>
    <dgm:cxn modelId="{C8A38E35-5476-4908-92F9-272ABF4C5CB3}" type="presOf" srcId="{8E9AA0F2-DCE9-415D-A5FD-615674B265FF}" destId="{A829CC6C-F884-40BE-84B0-96F65CFFEB78}" srcOrd="0" destOrd="0" presId="urn:microsoft.com/office/officeart/2005/8/layout/hList2"/>
    <dgm:cxn modelId="{4C7FB0D6-FE8E-4883-8D4D-D4580D4A906B}" srcId="{0466FB30-22A2-4380-B9A3-41D22163EEE1}" destId="{49A295A5-1C86-4DCB-ACC5-99FC3320C7C3}" srcOrd="2" destOrd="0" parTransId="{349D27FC-361E-4657-914D-CC88FD5724DD}" sibTransId="{7B86DBC1-6E9B-456B-8FF0-64B722A1A09F}"/>
    <dgm:cxn modelId="{41FDCE25-6D5B-4600-9BD6-F48B258B1DE2}" srcId="{1254D385-1160-46B9-A25D-6B59E33486C0}" destId="{2766D430-7A1B-4BEF-A31F-204F6210A4DD}" srcOrd="3" destOrd="0" parTransId="{981DA842-7AE9-4521-AFC0-DE4BF086E31A}" sibTransId="{E7077394-B155-44F8-B0A6-20E6BE164D0E}"/>
    <dgm:cxn modelId="{1C6A1BA9-DE98-492A-918F-3F1005107B25}" type="presOf" srcId="{75084D95-0E1E-476C-8DF2-82D3575CEDD0}" destId="{756322E1-445A-4B74-99EA-218E6F4F1F9F}" srcOrd="0" destOrd="0" presId="urn:microsoft.com/office/officeart/2005/8/layout/hList2"/>
    <dgm:cxn modelId="{FFAEDAAA-583D-493E-B8F3-99E554913408}" type="presOf" srcId="{08738C20-7AAD-4201-B3BD-6E8C46069D49}" destId="{F9362EAE-1D16-41CB-9830-D7844A36D3E6}" srcOrd="0" destOrd="2" presId="urn:microsoft.com/office/officeart/2005/8/layout/hList2"/>
    <dgm:cxn modelId="{C4E4681B-3B8F-4312-A681-C23D89E65C73}" type="presOf" srcId="{F987FE1C-8690-4CEE-ABC1-8F1514C270B6}" destId="{A829CC6C-F884-40BE-84B0-96F65CFFEB78}" srcOrd="0" destOrd="5" presId="urn:microsoft.com/office/officeart/2005/8/layout/hList2"/>
    <dgm:cxn modelId="{B83A3DF3-4CF8-47A1-A705-034E56C8C150}" type="presOf" srcId="{0466FB30-22A2-4380-B9A3-41D22163EEE1}" destId="{C72C9A59-E15F-4E47-8A12-CE109E12143A}" srcOrd="0" destOrd="0" presId="urn:microsoft.com/office/officeart/2005/8/layout/hList2"/>
    <dgm:cxn modelId="{EC5DE22B-7602-43E9-8000-31FFAF5B6513}" type="presOf" srcId="{3A467977-48BF-47C4-B48B-9A0E5EBC8C22}" destId="{9D0AA820-4F7D-40C9-B423-0CD8F838821D}" srcOrd="0" destOrd="0" presId="urn:microsoft.com/office/officeart/2005/8/layout/hList2"/>
    <dgm:cxn modelId="{2F179C63-1081-4555-BEA7-EE3E0C5619D8}" srcId="{E33AFC63-2B02-4B21-B959-4678D5C15B6C}" destId="{75084D95-0E1E-476C-8DF2-82D3575CEDD0}" srcOrd="2" destOrd="0" parTransId="{FA98112F-49C4-4A0C-9144-6128BF281810}" sibTransId="{59036951-873E-4E58-95E1-6FBA9B8CA4B7}"/>
    <dgm:cxn modelId="{2E3C717A-D2C1-4ADB-B887-6A25F72545B6}" srcId="{CC270EA7-5DDB-4AC9-B12E-BA314E8FFDA4}" destId="{78D67EC2-8FFA-40BB-A1E1-43C309ABC78C}" srcOrd="1" destOrd="0" parTransId="{73B74427-7BDB-4E9A-BD94-72BC02D60934}" sibTransId="{41FB4103-5E9E-4B60-84EC-11B3849BC1EB}"/>
    <dgm:cxn modelId="{FA0259DA-9D04-4779-9299-9DB0352D6057}" type="presOf" srcId="{986263A2-62C9-4978-AA96-4C2A759FA42A}" destId="{A829CC6C-F884-40BE-84B0-96F65CFFEB78}" srcOrd="0" destOrd="2" presId="urn:microsoft.com/office/officeart/2005/8/layout/hList2"/>
    <dgm:cxn modelId="{71E7106D-C878-449E-BDFB-A3AABD5F7456}" type="presOf" srcId="{53745863-1D66-44E6-840D-3BF14820B2A3}" destId="{F9362EAE-1D16-41CB-9830-D7844A36D3E6}" srcOrd="0" destOrd="1" presId="urn:microsoft.com/office/officeart/2005/8/layout/hList2"/>
    <dgm:cxn modelId="{777B6E14-AB81-4FF1-8F0E-2673B9BAF78B}" srcId="{75084D95-0E1E-476C-8DF2-82D3575CEDD0}" destId="{CC270EA7-5DDB-4AC9-B12E-BA314E8FFDA4}" srcOrd="1" destOrd="0" parTransId="{3A179647-C5C1-41D1-AB57-14F09CBAA748}" sibTransId="{D4ABD128-9F68-46BD-99FC-988179E71485}"/>
    <dgm:cxn modelId="{8C2137A1-9F19-4348-AC83-22BABA6E0FE5}" srcId="{1254D385-1160-46B9-A25D-6B59E33486C0}" destId="{C8554497-E37F-4669-9AFF-A9DB16CC08ED}" srcOrd="2" destOrd="0" parTransId="{2D6C4B4E-3164-454F-B8D2-3000359A0902}" sibTransId="{2C1B8391-0FE4-40D8-9BF0-0868C40680C0}"/>
    <dgm:cxn modelId="{59052122-4BBD-4966-95C2-9572773C1AFB}" type="presOf" srcId="{49A295A5-1C86-4DCB-ACC5-99FC3320C7C3}" destId="{9D0AA820-4F7D-40C9-B423-0CD8F838821D}" srcOrd="0" destOrd="2" presId="urn:microsoft.com/office/officeart/2005/8/layout/hList2"/>
    <dgm:cxn modelId="{12AC452D-C6ED-48BC-B140-695F8DBA17BC}" srcId="{8E9AA0F2-DCE9-415D-A5FD-615674B265FF}" destId="{D1447B98-6323-4A73-A6BE-64375AD7D381}" srcOrd="0" destOrd="0" parTransId="{3FCC8E0A-DDE2-4ECD-B0C8-405EB577A3C8}" sibTransId="{D98BDCB3-E553-48A0-A738-00DBB9A25418}"/>
    <dgm:cxn modelId="{4D9C7BF5-CB88-489A-B561-9FAD8ABC86E6}" type="presOf" srcId="{5F5A2D2E-398F-4F7E-AD2C-8FF4D98568C4}" destId="{9D0AA820-4F7D-40C9-B423-0CD8F838821D}" srcOrd="0" destOrd="1" presId="urn:microsoft.com/office/officeart/2005/8/layout/hList2"/>
    <dgm:cxn modelId="{A2DCD771-A5C3-49B6-A7D3-0BDE8B6F7CB3}" srcId="{8E9AA0F2-DCE9-415D-A5FD-615674B265FF}" destId="{B97BDAF8-BE57-417C-8305-EE62F9A4D616}" srcOrd="2" destOrd="0" parTransId="{B6C5B348-3940-452E-873B-A8E130906D0E}" sibTransId="{E05D87CE-3AFA-407F-8802-70C26A7B4CF2}"/>
    <dgm:cxn modelId="{C7DBFE7F-EC40-48D3-9371-6E9654288BA7}" type="presOf" srcId="{E33AFC63-2B02-4B21-B959-4678D5C15B6C}" destId="{29B3DDEA-FE1D-452A-86EB-CE99A2EB146F}" srcOrd="0" destOrd="0" presId="urn:microsoft.com/office/officeart/2005/8/layout/hList2"/>
    <dgm:cxn modelId="{FB8783F0-EC1D-4BA8-8311-AE45DFDB3A5F}" srcId="{8E9AA0F2-DCE9-415D-A5FD-615674B265FF}" destId="{986263A2-62C9-4978-AA96-4C2A759FA42A}" srcOrd="1" destOrd="0" parTransId="{B46A6334-04A7-4F12-AF98-16EA088FA4DA}" sibTransId="{982D9D80-CEB6-4843-BB27-5CB3AF11C500}"/>
    <dgm:cxn modelId="{4EF98912-88DF-46DC-BC50-BA8FA88C0D77}" type="presOf" srcId="{C3389702-0A4D-4D4C-A248-457E5CB569FB}" destId="{9D0AA820-4F7D-40C9-B423-0CD8F838821D}" srcOrd="0" destOrd="4" presId="urn:microsoft.com/office/officeart/2005/8/layout/hList2"/>
    <dgm:cxn modelId="{38928CCC-42D5-4FCA-B521-CFC9865197B7}" srcId="{1254D385-1160-46B9-A25D-6B59E33486C0}" destId="{08738C20-7AAD-4201-B3BD-6E8C46069D49}" srcOrd="1" destOrd="0" parTransId="{10F321E5-1B09-423F-AD52-D10FECA1139D}" sibTransId="{9141E7D6-AE59-4E0F-8DCF-1C911F9BD06C}"/>
    <dgm:cxn modelId="{4AEE3D98-1BB9-4615-AD51-2A5400F63C57}" type="presOf" srcId="{D1447B98-6323-4A73-A6BE-64375AD7D381}" destId="{A829CC6C-F884-40BE-84B0-96F65CFFEB78}" srcOrd="0" destOrd="1" presId="urn:microsoft.com/office/officeart/2005/8/layout/hList2"/>
    <dgm:cxn modelId="{B8A86DE1-5626-4816-B086-162DDCCCA543}" srcId="{1254D385-1160-46B9-A25D-6B59E33486C0}" destId="{53745863-1D66-44E6-840D-3BF14820B2A3}" srcOrd="0" destOrd="0" parTransId="{234CCF03-8DEB-45AB-BE17-535E1F3F473F}" sibTransId="{FF14B04C-DD58-4CB4-AA2A-3DE21635CE88}"/>
    <dgm:cxn modelId="{425219DC-5F4F-430A-9CFA-5616F108BB92}" type="presOf" srcId="{78D67EC2-8FFA-40BB-A1E1-43C309ABC78C}" destId="{A829CC6C-F884-40BE-84B0-96F65CFFEB78}" srcOrd="0" destOrd="6" presId="urn:microsoft.com/office/officeart/2005/8/layout/hList2"/>
    <dgm:cxn modelId="{70401BDA-FBA0-4B76-8157-579A3110FD1D}" srcId="{0466FB30-22A2-4380-B9A3-41D22163EEE1}" destId="{63370B66-3172-4CCE-8E5B-5936167E0CFC}" srcOrd="5" destOrd="0" parTransId="{36EB913D-0C01-4715-AD35-A3660BC40553}" sibTransId="{C10606B3-3302-425C-BEBB-90799B3B1672}"/>
    <dgm:cxn modelId="{5FF8D2AA-4D47-4BFF-9978-DD6011B0C825}" type="presOf" srcId="{CC270EA7-5DDB-4AC9-B12E-BA314E8FFDA4}" destId="{A829CC6C-F884-40BE-84B0-96F65CFFEB78}" srcOrd="0" destOrd="4" presId="urn:microsoft.com/office/officeart/2005/8/layout/hList2"/>
    <dgm:cxn modelId="{6877196E-73A9-4060-81CA-A046BBFA4577}" srcId="{CC270EA7-5DDB-4AC9-B12E-BA314E8FFDA4}" destId="{F987FE1C-8690-4CEE-ABC1-8F1514C270B6}" srcOrd="0" destOrd="0" parTransId="{C2A90DC0-6393-4B97-B998-62A5C77B19A9}" sibTransId="{2F42DB01-4049-4808-868F-4F29C5A2379E}"/>
    <dgm:cxn modelId="{2FE38A96-6F59-4086-AA80-73A5B10A5A56}" type="presOf" srcId="{ACDA4284-B4B1-4BF8-83DA-52DC02E8C1B8}" destId="{9D0AA820-4F7D-40C9-B423-0CD8F838821D}" srcOrd="0" destOrd="3" presId="urn:microsoft.com/office/officeart/2005/8/layout/hList2"/>
    <dgm:cxn modelId="{31E7B984-C31B-4103-B35D-E218140543AD}" srcId="{0466FB30-22A2-4380-B9A3-41D22163EEE1}" destId="{3A467977-48BF-47C4-B48B-9A0E5EBC8C22}" srcOrd="0" destOrd="0" parTransId="{B557842A-1A99-44F0-AF82-478A98C028BF}" sibTransId="{04FF8AE0-4F54-42DE-9A59-9543288A36EF}"/>
    <dgm:cxn modelId="{E0E80588-8422-47A8-A983-1FE0E3A04607}" srcId="{9BE36BBC-7F0A-4BE4-827F-3021A6BA60CA}" destId="{1254D385-1160-46B9-A25D-6B59E33486C0}" srcOrd="0" destOrd="0" parTransId="{B386842F-3A69-4039-BCF4-529041D4C6E1}" sibTransId="{1979A391-D8F2-49F2-855E-5FFAB38F5900}"/>
    <dgm:cxn modelId="{3A905EA8-67C9-4616-B90A-521517DE8669}" srcId="{75084D95-0E1E-476C-8DF2-82D3575CEDD0}" destId="{8E9AA0F2-DCE9-415D-A5FD-615674B265FF}" srcOrd="0" destOrd="0" parTransId="{979570ED-CD0E-46C5-9B9F-474910255BE3}" sibTransId="{D2190C2B-AE92-480E-88C0-CC341DE268C4}"/>
    <dgm:cxn modelId="{F15CDCC6-B618-4F5E-8939-B86EB251D81D}" type="presOf" srcId="{2766D430-7A1B-4BEF-A31F-204F6210A4DD}" destId="{F9362EAE-1D16-41CB-9830-D7844A36D3E6}" srcOrd="0" destOrd="4" presId="urn:microsoft.com/office/officeart/2005/8/layout/hList2"/>
    <dgm:cxn modelId="{E0D5836C-356E-4719-AF59-535B19E1BB2F}" type="presOf" srcId="{9BE36BBC-7F0A-4BE4-827F-3021A6BA60CA}" destId="{637133F3-4D1F-4C4A-AC53-00D8C553453E}" srcOrd="0" destOrd="0" presId="urn:microsoft.com/office/officeart/2005/8/layout/hList2"/>
    <dgm:cxn modelId="{8313B3BC-F7C7-43F8-87D2-4B2BA3C3A22B}" type="presOf" srcId="{63370B66-3172-4CCE-8E5B-5936167E0CFC}" destId="{9D0AA820-4F7D-40C9-B423-0CD8F838821D}" srcOrd="0" destOrd="5" presId="urn:microsoft.com/office/officeart/2005/8/layout/hList2"/>
    <dgm:cxn modelId="{F886FBB9-8A6A-448B-9366-55320C92F991}" srcId="{E33AFC63-2B02-4B21-B959-4678D5C15B6C}" destId="{9BE36BBC-7F0A-4BE4-827F-3021A6BA60CA}" srcOrd="1" destOrd="0" parTransId="{EA28532B-838B-4927-8DC0-7BAD45DECB64}" sibTransId="{9FAA02BF-9373-4FA8-ACD5-67054188A2E3}"/>
    <dgm:cxn modelId="{AE7D7B8B-40E7-4603-8D43-8E9DF8981DF1}" srcId="{E33AFC63-2B02-4B21-B959-4678D5C15B6C}" destId="{0466FB30-22A2-4380-B9A3-41D22163EEE1}" srcOrd="0" destOrd="0" parTransId="{60568E13-3D47-48B9-B602-A78D81C7D344}" sibTransId="{10686886-8E2F-4A12-AC41-D19560FB56D4}"/>
    <dgm:cxn modelId="{0806C2B9-3418-45F9-809F-0800DDDEF242}" srcId="{0466FB30-22A2-4380-B9A3-41D22163EEE1}" destId="{ACDA4284-B4B1-4BF8-83DA-52DC02E8C1B8}" srcOrd="3" destOrd="0" parTransId="{A403D747-0812-473B-84BF-7F3C9312A479}" sibTransId="{AFFCE2F1-5574-4654-B988-8952C1288C95}"/>
    <dgm:cxn modelId="{C63A27DA-C3DB-4A7A-A935-A85BEA9DEB24}" srcId="{0466FB30-22A2-4380-B9A3-41D22163EEE1}" destId="{5F5A2D2E-398F-4F7E-AD2C-8FF4D98568C4}" srcOrd="1" destOrd="0" parTransId="{F9879DAE-E3E5-4209-A6C3-D2DD5751095E}" sibTransId="{19803DC2-04E9-475F-AE90-0D0D870DD447}"/>
    <dgm:cxn modelId="{6E9A601C-4200-49A3-8D62-A23A4EF2BFCC}" type="presOf" srcId="{1254D385-1160-46B9-A25D-6B59E33486C0}" destId="{F9362EAE-1D16-41CB-9830-D7844A36D3E6}" srcOrd="0" destOrd="0" presId="urn:microsoft.com/office/officeart/2005/8/layout/hList2"/>
    <dgm:cxn modelId="{E9ADBB01-3016-47AD-9D4D-0CEF95EB7100}" type="presOf" srcId="{C8554497-E37F-4669-9AFF-A9DB16CC08ED}" destId="{F9362EAE-1D16-41CB-9830-D7844A36D3E6}" srcOrd="0" destOrd="3" presId="urn:microsoft.com/office/officeart/2005/8/layout/hList2"/>
    <dgm:cxn modelId="{53BEC53A-B5D8-4F24-9723-19AE86EDEBAF}" type="presOf" srcId="{B97BDAF8-BE57-417C-8305-EE62F9A4D616}" destId="{A829CC6C-F884-40BE-84B0-96F65CFFEB78}" srcOrd="0" destOrd="3" presId="urn:microsoft.com/office/officeart/2005/8/layout/hList2"/>
    <dgm:cxn modelId="{4D1A5640-5F06-4A4D-B4A3-92D9B21DB31E}" srcId="{0466FB30-22A2-4380-B9A3-41D22163EEE1}" destId="{C3389702-0A4D-4D4C-A248-457E5CB569FB}" srcOrd="4" destOrd="0" parTransId="{D2EB1A36-3DED-4D3C-852B-CD96C16F5A1E}" sibTransId="{A6C4DA0D-6DB4-43E0-BA98-243D71D598E4}"/>
    <dgm:cxn modelId="{D0673ECA-7C37-4C41-83F2-28A4320A1FEB}" type="presParOf" srcId="{29B3DDEA-FE1D-452A-86EB-CE99A2EB146F}" destId="{A9BC7340-F65A-4047-AA2A-8FB1FD6B8672}" srcOrd="0" destOrd="0" presId="urn:microsoft.com/office/officeart/2005/8/layout/hList2"/>
    <dgm:cxn modelId="{B216826D-4753-4AF2-9FA2-6CE010AB0F03}" type="presParOf" srcId="{A9BC7340-F65A-4047-AA2A-8FB1FD6B8672}" destId="{6F8184E3-B720-4A8D-8A1D-23E68065482E}" srcOrd="0" destOrd="0" presId="urn:microsoft.com/office/officeart/2005/8/layout/hList2"/>
    <dgm:cxn modelId="{5678BBED-768D-4042-9B09-D2F64161E822}" type="presParOf" srcId="{A9BC7340-F65A-4047-AA2A-8FB1FD6B8672}" destId="{9D0AA820-4F7D-40C9-B423-0CD8F838821D}" srcOrd="1" destOrd="0" presId="urn:microsoft.com/office/officeart/2005/8/layout/hList2"/>
    <dgm:cxn modelId="{A1511949-7A08-4AE5-9FE2-C16F0D6ECD9A}" type="presParOf" srcId="{A9BC7340-F65A-4047-AA2A-8FB1FD6B8672}" destId="{C72C9A59-E15F-4E47-8A12-CE109E12143A}" srcOrd="2" destOrd="0" presId="urn:microsoft.com/office/officeart/2005/8/layout/hList2"/>
    <dgm:cxn modelId="{2F3924B7-9838-4109-A4D6-F95FECBF4EB1}" type="presParOf" srcId="{29B3DDEA-FE1D-452A-86EB-CE99A2EB146F}" destId="{93A570F4-CEEB-42F5-A29A-E3629FC36F33}" srcOrd="1" destOrd="0" presId="urn:microsoft.com/office/officeart/2005/8/layout/hList2"/>
    <dgm:cxn modelId="{F794756E-C43A-40DD-852F-0E39C47FD33E}" type="presParOf" srcId="{29B3DDEA-FE1D-452A-86EB-CE99A2EB146F}" destId="{A7A1CB9D-065C-4D36-8307-7174A69E4A1E}" srcOrd="2" destOrd="0" presId="urn:microsoft.com/office/officeart/2005/8/layout/hList2"/>
    <dgm:cxn modelId="{78B38CE9-3F38-475C-AC9C-4A2EFCD51B0C}" type="presParOf" srcId="{A7A1CB9D-065C-4D36-8307-7174A69E4A1E}" destId="{75A4CF09-F5A3-499C-8DCE-29A34F49129B}" srcOrd="0" destOrd="0" presId="urn:microsoft.com/office/officeart/2005/8/layout/hList2"/>
    <dgm:cxn modelId="{E9DA84E6-50C1-478D-AD57-B98EDED199E3}" type="presParOf" srcId="{A7A1CB9D-065C-4D36-8307-7174A69E4A1E}" destId="{F9362EAE-1D16-41CB-9830-D7844A36D3E6}" srcOrd="1" destOrd="0" presId="urn:microsoft.com/office/officeart/2005/8/layout/hList2"/>
    <dgm:cxn modelId="{B93B7DF3-D904-4E01-8828-49277858B086}" type="presParOf" srcId="{A7A1CB9D-065C-4D36-8307-7174A69E4A1E}" destId="{637133F3-4D1F-4C4A-AC53-00D8C553453E}" srcOrd="2" destOrd="0" presId="urn:microsoft.com/office/officeart/2005/8/layout/hList2"/>
    <dgm:cxn modelId="{8F82FAF7-35D0-4517-A19E-1FD01C8872B1}" type="presParOf" srcId="{29B3DDEA-FE1D-452A-86EB-CE99A2EB146F}" destId="{E7395AA9-A36A-4C78-9877-CF5A4C2B427F}" srcOrd="3" destOrd="0" presId="urn:microsoft.com/office/officeart/2005/8/layout/hList2"/>
    <dgm:cxn modelId="{B41756E9-DE76-48F5-930A-EB41AC44F725}" type="presParOf" srcId="{29B3DDEA-FE1D-452A-86EB-CE99A2EB146F}" destId="{7B6B5E3F-413B-42FE-B914-A46E2C7EB55D}" srcOrd="4" destOrd="0" presId="urn:microsoft.com/office/officeart/2005/8/layout/hList2"/>
    <dgm:cxn modelId="{FE61DCF8-C8EE-4A3A-9A0D-7AFB001284E1}" type="presParOf" srcId="{7B6B5E3F-413B-42FE-B914-A46E2C7EB55D}" destId="{398186A6-9F1D-4AA5-AAEA-C2901CC40F92}" srcOrd="0" destOrd="0" presId="urn:microsoft.com/office/officeart/2005/8/layout/hList2"/>
    <dgm:cxn modelId="{C1A799E9-320E-4D3A-99A4-DFBD8861DB14}" type="presParOf" srcId="{7B6B5E3F-413B-42FE-B914-A46E2C7EB55D}" destId="{A829CC6C-F884-40BE-84B0-96F65CFFEB78}" srcOrd="1" destOrd="0" presId="urn:microsoft.com/office/officeart/2005/8/layout/hList2"/>
    <dgm:cxn modelId="{2E6A635B-993D-4149-8056-B3BE138F2FBB}" type="presParOf" srcId="{7B6B5E3F-413B-42FE-B914-A46E2C7EB55D}" destId="{756322E1-445A-4B74-99EA-218E6F4F1F9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AF281D-B792-4917-B8BD-7B221FF587DB}" type="doc">
      <dgm:prSet loTypeId="urn:microsoft.com/office/officeart/2005/8/layout/chevron2" loCatId="list" qsTypeId="urn:microsoft.com/office/officeart/2005/8/quickstyle/simple1" qsCatId="simple" csTypeId="urn:microsoft.com/office/officeart/2005/8/colors/accent4_2" csCatId="accent4" phldr="1"/>
      <dgm:spPr/>
      <dgm:t>
        <a:bodyPr/>
        <a:lstStyle/>
        <a:p>
          <a:endParaRPr lang="es-EC"/>
        </a:p>
      </dgm:t>
    </dgm:pt>
    <dgm:pt modelId="{2C68BCF0-ACC0-4F8E-ACD2-DBC86D022DCF}">
      <dgm:prSet phldrT="[Texto]"/>
      <dgm:spPr/>
      <dgm:t>
        <a:bodyPr/>
        <a:lstStyle/>
        <a:p>
          <a:r>
            <a:rPr lang="es-EC" dirty="0" smtClean="0"/>
            <a:t>Población</a:t>
          </a:r>
          <a:endParaRPr lang="es-EC" dirty="0"/>
        </a:p>
      </dgm:t>
    </dgm:pt>
    <dgm:pt modelId="{5C1F887B-B577-43EA-9AE6-905D79CBFA89}" type="parTrans" cxnId="{F3D072BC-6F88-4F27-BD8F-68447F11D5AB}">
      <dgm:prSet/>
      <dgm:spPr/>
      <dgm:t>
        <a:bodyPr/>
        <a:lstStyle/>
        <a:p>
          <a:endParaRPr lang="es-EC"/>
        </a:p>
      </dgm:t>
    </dgm:pt>
    <dgm:pt modelId="{609426DA-E02D-43B2-9549-3EA121317266}" type="sibTrans" cxnId="{F3D072BC-6F88-4F27-BD8F-68447F11D5AB}">
      <dgm:prSet/>
      <dgm:spPr/>
      <dgm:t>
        <a:bodyPr/>
        <a:lstStyle/>
        <a:p>
          <a:endParaRPr lang="es-EC"/>
        </a:p>
      </dgm:t>
    </dgm:pt>
    <dgm:pt modelId="{5B7EA815-D8A6-4DC1-900A-29E368DA8B57}">
      <dgm:prSet phldrT="[Texto]"/>
      <dgm:spPr/>
      <dgm:t>
        <a:bodyPr/>
        <a:lstStyle/>
        <a:p>
          <a:r>
            <a:rPr lang="es-EC" dirty="0" smtClean="0"/>
            <a:t>Habitantes del Distrito Metropolitano de Quito en edad de 15 a 69 años. </a:t>
          </a:r>
          <a:endParaRPr lang="es-EC" dirty="0"/>
        </a:p>
      </dgm:t>
    </dgm:pt>
    <dgm:pt modelId="{39E73035-823B-4C17-98B8-E54204E3E0BF}" type="parTrans" cxnId="{E758CAD9-5D9E-45D5-B175-F93B6DEFDF02}">
      <dgm:prSet/>
      <dgm:spPr/>
      <dgm:t>
        <a:bodyPr/>
        <a:lstStyle/>
        <a:p>
          <a:endParaRPr lang="es-EC"/>
        </a:p>
      </dgm:t>
    </dgm:pt>
    <dgm:pt modelId="{25FD3A1D-0170-40DE-8260-7FDBADF1B0AE}" type="sibTrans" cxnId="{E758CAD9-5D9E-45D5-B175-F93B6DEFDF02}">
      <dgm:prSet/>
      <dgm:spPr/>
      <dgm:t>
        <a:bodyPr/>
        <a:lstStyle/>
        <a:p>
          <a:endParaRPr lang="es-EC"/>
        </a:p>
      </dgm:t>
    </dgm:pt>
    <dgm:pt modelId="{D074B06A-60DC-485A-93ED-6162F770B8E2}">
      <dgm:prSet phldrT="[Texto]"/>
      <dgm:spPr/>
      <dgm:t>
        <a:bodyPr/>
        <a:lstStyle/>
        <a:p>
          <a:r>
            <a:rPr lang="es-EC" dirty="0" smtClean="0"/>
            <a:t>Unidad análisis</a:t>
          </a:r>
          <a:endParaRPr lang="es-EC" dirty="0"/>
        </a:p>
      </dgm:t>
    </dgm:pt>
    <dgm:pt modelId="{6D9A0A34-C448-4791-BBF6-F0A8E66B6548}" type="parTrans" cxnId="{FF5D8370-DEED-4466-8762-0E7DAFECAED1}">
      <dgm:prSet/>
      <dgm:spPr/>
      <dgm:t>
        <a:bodyPr/>
        <a:lstStyle/>
        <a:p>
          <a:endParaRPr lang="es-EC"/>
        </a:p>
      </dgm:t>
    </dgm:pt>
    <dgm:pt modelId="{EF8F05DB-C7D3-4C29-9C8C-20D222C823AD}" type="sibTrans" cxnId="{FF5D8370-DEED-4466-8762-0E7DAFECAED1}">
      <dgm:prSet/>
      <dgm:spPr/>
      <dgm:t>
        <a:bodyPr/>
        <a:lstStyle/>
        <a:p>
          <a:endParaRPr lang="es-EC"/>
        </a:p>
      </dgm:t>
    </dgm:pt>
    <dgm:pt modelId="{71729B6C-6C71-44F1-AE96-9EDC41E7862A}">
      <dgm:prSet phldrT="[Texto]"/>
      <dgm:spPr/>
      <dgm:t>
        <a:bodyPr/>
        <a:lstStyle/>
        <a:p>
          <a:r>
            <a:rPr lang="es-EC" dirty="0" smtClean="0"/>
            <a:t>Pobladores de la zona distrital N° 9 (Norte, Centro Norte, Centro Sur, Centro, Sur, Valle de Tumbaco, Valle de los Chillos) del DMQ en edad de 15 a 69 años.</a:t>
          </a:r>
          <a:endParaRPr lang="es-EC" dirty="0"/>
        </a:p>
      </dgm:t>
    </dgm:pt>
    <dgm:pt modelId="{95EBE738-070A-4470-883A-EC1D005A1254}" type="parTrans" cxnId="{25279CE8-C423-4C38-B787-3DE9969ACF02}">
      <dgm:prSet/>
      <dgm:spPr/>
      <dgm:t>
        <a:bodyPr/>
        <a:lstStyle/>
        <a:p>
          <a:endParaRPr lang="es-EC"/>
        </a:p>
      </dgm:t>
    </dgm:pt>
    <dgm:pt modelId="{EDD17A43-8FBF-41B9-BCFC-018A90858C77}" type="sibTrans" cxnId="{25279CE8-C423-4C38-B787-3DE9969ACF02}">
      <dgm:prSet/>
      <dgm:spPr/>
      <dgm:t>
        <a:bodyPr/>
        <a:lstStyle/>
        <a:p>
          <a:endParaRPr lang="es-EC"/>
        </a:p>
      </dgm:t>
    </dgm:pt>
    <dgm:pt modelId="{CCC8B692-17E0-4ADC-99AE-C1BFFF8B297B}">
      <dgm:prSet phldrT="[Texto]"/>
      <dgm:spPr/>
      <dgm:t>
        <a:bodyPr/>
        <a:lstStyle/>
        <a:p>
          <a:r>
            <a:rPr lang="es-EC" dirty="0" smtClean="0"/>
            <a:t>Muestra</a:t>
          </a:r>
          <a:endParaRPr lang="es-EC" dirty="0"/>
        </a:p>
      </dgm:t>
    </dgm:pt>
    <dgm:pt modelId="{8138F52D-C423-4D6A-A661-37D4F29DF25F}" type="parTrans" cxnId="{DAC156F5-5E04-450F-BF17-A1E1499A44DE}">
      <dgm:prSet/>
      <dgm:spPr/>
      <dgm:t>
        <a:bodyPr/>
        <a:lstStyle/>
        <a:p>
          <a:endParaRPr lang="es-EC"/>
        </a:p>
      </dgm:t>
    </dgm:pt>
    <dgm:pt modelId="{CD392E31-E701-4554-9813-E8C29CC5E2BE}" type="sibTrans" cxnId="{DAC156F5-5E04-450F-BF17-A1E1499A44DE}">
      <dgm:prSet/>
      <dgm:spPr/>
      <dgm:t>
        <a:bodyPr/>
        <a:lstStyle/>
        <a:p>
          <a:endParaRPr lang="es-EC"/>
        </a:p>
      </dgm:t>
    </dgm:pt>
    <dgm:pt modelId="{488460A7-1B1C-4B8B-BB37-816AB1A87BFE}">
      <dgm:prSet phldrT="[Texto]"/>
      <dgm:spPr/>
      <dgm:t>
        <a:bodyPr/>
        <a:lstStyle/>
        <a:p>
          <a:r>
            <a:rPr lang="es-EC" dirty="0" smtClean="0"/>
            <a:t>Ciudadanos de la zona distrital N°  del DMQ en edad de 15 a 69 años consumidores activos y pasivos de cigarrillo. </a:t>
          </a:r>
          <a:endParaRPr lang="es-EC" dirty="0"/>
        </a:p>
      </dgm:t>
    </dgm:pt>
    <dgm:pt modelId="{14F0E61F-7A17-4D30-9433-37C6E44E5CFF}" type="parTrans" cxnId="{D21219AF-86FD-48CB-BBB0-D3CBE9C7687C}">
      <dgm:prSet/>
      <dgm:spPr/>
      <dgm:t>
        <a:bodyPr/>
        <a:lstStyle/>
        <a:p>
          <a:endParaRPr lang="es-EC"/>
        </a:p>
      </dgm:t>
    </dgm:pt>
    <dgm:pt modelId="{31E5ECE4-C132-4A76-BAA5-055D14250AD8}" type="sibTrans" cxnId="{D21219AF-86FD-48CB-BBB0-D3CBE9C7687C}">
      <dgm:prSet/>
      <dgm:spPr/>
      <dgm:t>
        <a:bodyPr/>
        <a:lstStyle/>
        <a:p>
          <a:endParaRPr lang="es-EC"/>
        </a:p>
      </dgm:t>
    </dgm:pt>
    <dgm:pt modelId="{DEB61CBA-05C6-4913-B403-262BD3362E13}" type="pres">
      <dgm:prSet presAssocID="{B1AF281D-B792-4917-B8BD-7B221FF587DB}" presName="linearFlow" presStyleCnt="0">
        <dgm:presLayoutVars>
          <dgm:dir/>
          <dgm:animLvl val="lvl"/>
          <dgm:resizeHandles val="exact"/>
        </dgm:presLayoutVars>
      </dgm:prSet>
      <dgm:spPr/>
      <dgm:t>
        <a:bodyPr/>
        <a:lstStyle/>
        <a:p>
          <a:endParaRPr lang="es-EC"/>
        </a:p>
      </dgm:t>
    </dgm:pt>
    <dgm:pt modelId="{904A3324-9391-4873-A70F-187BAE1039E8}" type="pres">
      <dgm:prSet presAssocID="{2C68BCF0-ACC0-4F8E-ACD2-DBC86D022DCF}" presName="composite" presStyleCnt="0"/>
      <dgm:spPr/>
      <dgm:t>
        <a:bodyPr/>
        <a:lstStyle/>
        <a:p>
          <a:endParaRPr lang="es-EC"/>
        </a:p>
      </dgm:t>
    </dgm:pt>
    <dgm:pt modelId="{907E0DBA-1196-430E-9B6B-A3515BE7500A}" type="pres">
      <dgm:prSet presAssocID="{2C68BCF0-ACC0-4F8E-ACD2-DBC86D022DCF}" presName="parentText" presStyleLbl="alignNode1" presStyleIdx="0" presStyleCnt="3">
        <dgm:presLayoutVars>
          <dgm:chMax val="1"/>
          <dgm:bulletEnabled val="1"/>
        </dgm:presLayoutVars>
      </dgm:prSet>
      <dgm:spPr/>
      <dgm:t>
        <a:bodyPr/>
        <a:lstStyle/>
        <a:p>
          <a:endParaRPr lang="es-EC"/>
        </a:p>
      </dgm:t>
    </dgm:pt>
    <dgm:pt modelId="{9C80C302-B5A3-4128-8015-608AB9AC2444}" type="pres">
      <dgm:prSet presAssocID="{2C68BCF0-ACC0-4F8E-ACD2-DBC86D022DCF}" presName="descendantText" presStyleLbl="alignAcc1" presStyleIdx="0" presStyleCnt="3">
        <dgm:presLayoutVars>
          <dgm:bulletEnabled val="1"/>
        </dgm:presLayoutVars>
      </dgm:prSet>
      <dgm:spPr/>
      <dgm:t>
        <a:bodyPr/>
        <a:lstStyle/>
        <a:p>
          <a:endParaRPr lang="es-EC"/>
        </a:p>
      </dgm:t>
    </dgm:pt>
    <dgm:pt modelId="{08345973-9B04-45FC-85DD-1746B78B7B18}" type="pres">
      <dgm:prSet presAssocID="{609426DA-E02D-43B2-9549-3EA121317266}" presName="sp" presStyleCnt="0"/>
      <dgm:spPr/>
      <dgm:t>
        <a:bodyPr/>
        <a:lstStyle/>
        <a:p>
          <a:endParaRPr lang="es-EC"/>
        </a:p>
      </dgm:t>
    </dgm:pt>
    <dgm:pt modelId="{2A801C98-E4CD-4102-A53F-FABC4206B0FA}" type="pres">
      <dgm:prSet presAssocID="{D074B06A-60DC-485A-93ED-6162F770B8E2}" presName="composite" presStyleCnt="0"/>
      <dgm:spPr/>
      <dgm:t>
        <a:bodyPr/>
        <a:lstStyle/>
        <a:p>
          <a:endParaRPr lang="es-EC"/>
        </a:p>
      </dgm:t>
    </dgm:pt>
    <dgm:pt modelId="{88BB3A0C-302B-4BF3-968D-6DDE6FE08815}" type="pres">
      <dgm:prSet presAssocID="{D074B06A-60DC-485A-93ED-6162F770B8E2}" presName="parentText" presStyleLbl="alignNode1" presStyleIdx="1" presStyleCnt="3">
        <dgm:presLayoutVars>
          <dgm:chMax val="1"/>
          <dgm:bulletEnabled val="1"/>
        </dgm:presLayoutVars>
      </dgm:prSet>
      <dgm:spPr/>
      <dgm:t>
        <a:bodyPr/>
        <a:lstStyle/>
        <a:p>
          <a:endParaRPr lang="es-EC"/>
        </a:p>
      </dgm:t>
    </dgm:pt>
    <dgm:pt modelId="{152D5614-606A-47CC-A150-FF5C9049CE1A}" type="pres">
      <dgm:prSet presAssocID="{D074B06A-60DC-485A-93ED-6162F770B8E2}" presName="descendantText" presStyleLbl="alignAcc1" presStyleIdx="1" presStyleCnt="3">
        <dgm:presLayoutVars>
          <dgm:bulletEnabled val="1"/>
        </dgm:presLayoutVars>
      </dgm:prSet>
      <dgm:spPr/>
      <dgm:t>
        <a:bodyPr/>
        <a:lstStyle/>
        <a:p>
          <a:endParaRPr lang="es-EC"/>
        </a:p>
      </dgm:t>
    </dgm:pt>
    <dgm:pt modelId="{A856AB83-227B-4625-9BAD-19FB7F1229C7}" type="pres">
      <dgm:prSet presAssocID="{EF8F05DB-C7D3-4C29-9C8C-20D222C823AD}" presName="sp" presStyleCnt="0"/>
      <dgm:spPr/>
      <dgm:t>
        <a:bodyPr/>
        <a:lstStyle/>
        <a:p>
          <a:endParaRPr lang="es-EC"/>
        </a:p>
      </dgm:t>
    </dgm:pt>
    <dgm:pt modelId="{A82A117F-D92B-437C-B5E5-DD8623FDE3F3}" type="pres">
      <dgm:prSet presAssocID="{CCC8B692-17E0-4ADC-99AE-C1BFFF8B297B}" presName="composite" presStyleCnt="0"/>
      <dgm:spPr/>
      <dgm:t>
        <a:bodyPr/>
        <a:lstStyle/>
        <a:p>
          <a:endParaRPr lang="es-EC"/>
        </a:p>
      </dgm:t>
    </dgm:pt>
    <dgm:pt modelId="{D02C0EE3-91D9-4D00-A259-A6362FE19929}" type="pres">
      <dgm:prSet presAssocID="{CCC8B692-17E0-4ADC-99AE-C1BFFF8B297B}" presName="parentText" presStyleLbl="alignNode1" presStyleIdx="2" presStyleCnt="3">
        <dgm:presLayoutVars>
          <dgm:chMax val="1"/>
          <dgm:bulletEnabled val="1"/>
        </dgm:presLayoutVars>
      </dgm:prSet>
      <dgm:spPr/>
      <dgm:t>
        <a:bodyPr/>
        <a:lstStyle/>
        <a:p>
          <a:endParaRPr lang="es-EC"/>
        </a:p>
      </dgm:t>
    </dgm:pt>
    <dgm:pt modelId="{8FE16043-7455-4F86-B943-300EA0910F57}" type="pres">
      <dgm:prSet presAssocID="{CCC8B692-17E0-4ADC-99AE-C1BFFF8B297B}" presName="descendantText" presStyleLbl="alignAcc1" presStyleIdx="2" presStyleCnt="3">
        <dgm:presLayoutVars>
          <dgm:bulletEnabled val="1"/>
        </dgm:presLayoutVars>
      </dgm:prSet>
      <dgm:spPr/>
      <dgm:t>
        <a:bodyPr/>
        <a:lstStyle/>
        <a:p>
          <a:endParaRPr lang="es-EC"/>
        </a:p>
      </dgm:t>
    </dgm:pt>
  </dgm:ptLst>
  <dgm:cxnLst>
    <dgm:cxn modelId="{DC188857-B530-47FC-A5B7-DC2EA820917C}" type="presOf" srcId="{B1AF281D-B792-4917-B8BD-7B221FF587DB}" destId="{DEB61CBA-05C6-4913-B403-262BD3362E13}" srcOrd="0" destOrd="0" presId="urn:microsoft.com/office/officeart/2005/8/layout/chevron2"/>
    <dgm:cxn modelId="{60C9EA2F-4E23-41EB-B58B-7456523BEB3F}" type="presOf" srcId="{2C68BCF0-ACC0-4F8E-ACD2-DBC86D022DCF}" destId="{907E0DBA-1196-430E-9B6B-A3515BE7500A}" srcOrd="0" destOrd="0" presId="urn:microsoft.com/office/officeart/2005/8/layout/chevron2"/>
    <dgm:cxn modelId="{DAC156F5-5E04-450F-BF17-A1E1499A44DE}" srcId="{B1AF281D-B792-4917-B8BD-7B221FF587DB}" destId="{CCC8B692-17E0-4ADC-99AE-C1BFFF8B297B}" srcOrd="2" destOrd="0" parTransId="{8138F52D-C423-4D6A-A661-37D4F29DF25F}" sibTransId="{CD392E31-E701-4554-9813-E8C29CC5E2BE}"/>
    <dgm:cxn modelId="{F3D072BC-6F88-4F27-BD8F-68447F11D5AB}" srcId="{B1AF281D-B792-4917-B8BD-7B221FF587DB}" destId="{2C68BCF0-ACC0-4F8E-ACD2-DBC86D022DCF}" srcOrd="0" destOrd="0" parTransId="{5C1F887B-B577-43EA-9AE6-905D79CBFA89}" sibTransId="{609426DA-E02D-43B2-9549-3EA121317266}"/>
    <dgm:cxn modelId="{646CD475-4DC2-4AB4-98CD-D82E93685318}" type="presOf" srcId="{5B7EA815-D8A6-4DC1-900A-29E368DA8B57}" destId="{9C80C302-B5A3-4128-8015-608AB9AC2444}" srcOrd="0" destOrd="0" presId="urn:microsoft.com/office/officeart/2005/8/layout/chevron2"/>
    <dgm:cxn modelId="{26F40CBE-DFB3-427A-A792-D11B05369E05}" type="presOf" srcId="{488460A7-1B1C-4B8B-BB37-816AB1A87BFE}" destId="{8FE16043-7455-4F86-B943-300EA0910F57}" srcOrd="0" destOrd="0" presId="urn:microsoft.com/office/officeart/2005/8/layout/chevron2"/>
    <dgm:cxn modelId="{D21219AF-86FD-48CB-BBB0-D3CBE9C7687C}" srcId="{CCC8B692-17E0-4ADC-99AE-C1BFFF8B297B}" destId="{488460A7-1B1C-4B8B-BB37-816AB1A87BFE}" srcOrd="0" destOrd="0" parTransId="{14F0E61F-7A17-4D30-9433-37C6E44E5CFF}" sibTransId="{31E5ECE4-C132-4A76-BAA5-055D14250AD8}"/>
    <dgm:cxn modelId="{F701DEA6-EC22-409A-B095-8E7A7990E88A}" type="presOf" srcId="{71729B6C-6C71-44F1-AE96-9EDC41E7862A}" destId="{152D5614-606A-47CC-A150-FF5C9049CE1A}" srcOrd="0" destOrd="0" presId="urn:microsoft.com/office/officeart/2005/8/layout/chevron2"/>
    <dgm:cxn modelId="{FF5D8370-DEED-4466-8762-0E7DAFECAED1}" srcId="{B1AF281D-B792-4917-B8BD-7B221FF587DB}" destId="{D074B06A-60DC-485A-93ED-6162F770B8E2}" srcOrd="1" destOrd="0" parTransId="{6D9A0A34-C448-4791-BBF6-F0A8E66B6548}" sibTransId="{EF8F05DB-C7D3-4C29-9C8C-20D222C823AD}"/>
    <dgm:cxn modelId="{422012A6-E683-4DA1-A680-B46DAC32ED1E}" type="presOf" srcId="{D074B06A-60DC-485A-93ED-6162F770B8E2}" destId="{88BB3A0C-302B-4BF3-968D-6DDE6FE08815}" srcOrd="0" destOrd="0" presId="urn:microsoft.com/office/officeart/2005/8/layout/chevron2"/>
    <dgm:cxn modelId="{E758CAD9-5D9E-45D5-B175-F93B6DEFDF02}" srcId="{2C68BCF0-ACC0-4F8E-ACD2-DBC86D022DCF}" destId="{5B7EA815-D8A6-4DC1-900A-29E368DA8B57}" srcOrd="0" destOrd="0" parTransId="{39E73035-823B-4C17-98B8-E54204E3E0BF}" sibTransId="{25FD3A1D-0170-40DE-8260-7FDBADF1B0AE}"/>
    <dgm:cxn modelId="{25279CE8-C423-4C38-B787-3DE9969ACF02}" srcId="{D074B06A-60DC-485A-93ED-6162F770B8E2}" destId="{71729B6C-6C71-44F1-AE96-9EDC41E7862A}" srcOrd="0" destOrd="0" parTransId="{95EBE738-070A-4470-883A-EC1D005A1254}" sibTransId="{EDD17A43-8FBF-41B9-BCFC-018A90858C77}"/>
    <dgm:cxn modelId="{35C45670-3EE5-4E9C-B088-9DD19AE264C6}" type="presOf" srcId="{CCC8B692-17E0-4ADC-99AE-C1BFFF8B297B}" destId="{D02C0EE3-91D9-4D00-A259-A6362FE19929}" srcOrd="0" destOrd="0" presId="urn:microsoft.com/office/officeart/2005/8/layout/chevron2"/>
    <dgm:cxn modelId="{EBFE1C30-61F3-4E5D-A598-AD90B7117D58}" type="presParOf" srcId="{DEB61CBA-05C6-4913-B403-262BD3362E13}" destId="{904A3324-9391-4873-A70F-187BAE1039E8}" srcOrd="0" destOrd="0" presId="urn:microsoft.com/office/officeart/2005/8/layout/chevron2"/>
    <dgm:cxn modelId="{35B16ECD-029E-43DF-90C2-546EC97E95F9}" type="presParOf" srcId="{904A3324-9391-4873-A70F-187BAE1039E8}" destId="{907E0DBA-1196-430E-9B6B-A3515BE7500A}" srcOrd="0" destOrd="0" presId="urn:microsoft.com/office/officeart/2005/8/layout/chevron2"/>
    <dgm:cxn modelId="{6F4A9BCD-4ABA-4D42-8931-0219950142CF}" type="presParOf" srcId="{904A3324-9391-4873-A70F-187BAE1039E8}" destId="{9C80C302-B5A3-4128-8015-608AB9AC2444}" srcOrd="1" destOrd="0" presId="urn:microsoft.com/office/officeart/2005/8/layout/chevron2"/>
    <dgm:cxn modelId="{383AC31F-DC13-446A-A871-3D4402A62C60}" type="presParOf" srcId="{DEB61CBA-05C6-4913-B403-262BD3362E13}" destId="{08345973-9B04-45FC-85DD-1746B78B7B18}" srcOrd="1" destOrd="0" presId="urn:microsoft.com/office/officeart/2005/8/layout/chevron2"/>
    <dgm:cxn modelId="{1D1AAA09-E336-4398-9C1F-59F055891464}" type="presParOf" srcId="{DEB61CBA-05C6-4913-B403-262BD3362E13}" destId="{2A801C98-E4CD-4102-A53F-FABC4206B0FA}" srcOrd="2" destOrd="0" presId="urn:microsoft.com/office/officeart/2005/8/layout/chevron2"/>
    <dgm:cxn modelId="{AB59827B-C11B-4003-942A-55ABABDBE35A}" type="presParOf" srcId="{2A801C98-E4CD-4102-A53F-FABC4206B0FA}" destId="{88BB3A0C-302B-4BF3-968D-6DDE6FE08815}" srcOrd="0" destOrd="0" presId="urn:microsoft.com/office/officeart/2005/8/layout/chevron2"/>
    <dgm:cxn modelId="{4402A5DE-9A3A-4C92-835D-3587966F55E3}" type="presParOf" srcId="{2A801C98-E4CD-4102-A53F-FABC4206B0FA}" destId="{152D5614-606A-47CC-A150-FF5C9049CE1A}" srcOrd="1" destOrd="0" presId="urn:microsoft.com/office/officeart/2005/8/layout/chevron2"/>
    <dgm:cxn modelId="{BE1DCD0A-24DB-49F5-A334-1ED4EB6712B4}" type="presParOf" srcId="{DEB61CBA-05C6-4913-B403-262BD3362E13}" destId="{A856AB83-227B-4625-9BAD-19FB7F1229C7}" srcOrd="3" destOrd="0" presId="urn:microsoft.com/office/officeart/2005/8/layout/chevron2"/>
    <dgm:cxn modelId="{00352913-7EB0-4CA9-A953-DAD281CE09A3}" type="presParOf" srcId="{DEB61CBA-05C6-4913-B403-262BD3362E13}" destId="{A82A117F-D92B-437C-B5E5-DD8623FDE3F3}" srcOrd="4" destOrd="0" presId="urn:microsoft.com/office/officeart/2005/8/layout/chevron2"/>
    <dgm:cxn modelId="{6CF7F421-E672-4C49-9B47-FA2B820040A9}" type="presParOf" srcId="{A82A117F-D92B-437C-B5E5-DD8623FDE3F3}" destId="{D02C0EE3-91D9-4D00-A259-A6362FE19929}" srcOrd="0" destOrd="0" presId="urn:microsoft.com/office/officeart/2005/8/layout/chevron2"/>
    <dgm:cxn modelId="{E27A45A0-6420-4A88-84E0-776FFD9ADACB}" type="presParOf" srcId="{A82A117F-D92B-437C-B5E5-DD8623FDE3F3}" destId="{8FE16043-7455-4F86-B943-300EA0910F5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F9C8FA-3BCD-4944-8D3C-6F2F947ED53E}" type="doc">
      <dgm:prSet loTypeId="urn:microsoft.com/office/officeart/2005/8/layout/hProcess9" loCatId="process" qsTypeId="urn:microsoft.com/office/officeart/2005/8/quickstyle/simple1" qsCatId="simple" csTypeId="urn:microsoft.com/office/officeart/2005/8/colors/accent4_5" csCatId="accent4" phldr="1"/>
      <dgm:spPr/>
    </dgm:pt>
    <dgm:pt modelId="{8B0F4BC9-DA6A-4EC3-8C74-CA60BD2CB115}">
      <dgm:prSet phldrT="[Texto]" custT="1"/>
      <dgm:spPr/>
      <dgm:t>
        <a:bodyPr/>
        <a:lstStyle/>
        <a:p>
          <a:r>
            <a:rPr lang="es-EC" sz="1800" dirty="0" smtClean="0">
              <a:solidFill>
                <a:schemeClr val="tx1"/>
              </a:solidFill>
              <a:latin typeface="Arial" panose="020B0604020202020204" pitchFamily="34" charset="0"/>
              <a:cs typeface="Arial" panose="020B0604020202020204" pitchFamily="34" charset="0"/>
            </a:rPr>
            <a:t>Pregunta N° 22 ¿Considera Ud. que la ubicación de cigarrillos en los puntos de venta, junto a golosinas para niños/as, es una estrategia de las Industrias Tabacaleras para causar interés en ellos?</a:t>
          </a:r>
          <a:endParaRPr lang="es-EC" sz="1800" dirty="0">
            <a:solidFill>
              <a:schemeClr val="tx1"/>
            </a:solidFill>
            <a:latin typeface="Arial" panose="020B0604020202020204" pitchFamily="34" charset="0"/>
            <a:cs typeface="Arial" panose="020B0604020202020204" pitchFamily="34" charset="0"/>
          </a:endParaRPr>
        </a:p>
      </dgm:t>
    </dgm:pt>
    <dgm:pt modelId="{A175A0C3-1DEE-4DE2-910A-2E09C880BB9A}" type="parTrans" cxnId="{B4DE2FB1-7445-44B4-9084-A5363F15672B}">
      <dgm:prSet/>
      <dgm:spPr/>
      <dgm:t>
        <a:bodyPr/>
        <a:lstStyle/>
        <a:p>
          <a:endParaRPr lang="es-EC"/>
        </a:p>
      </dgm:t>
    </dgm:pt>
    <dgm:pt modelId="{37905BF0-89A6-4891-B349-59F35605BDE6}" type="sibTrans" cxnId="{B4DE2FB1-7445-44B4-9084-A5363F15672B}">
      <dgm:prSet/>
      <dgm:spPr/>
      <dgm:t>
        <a:bodyPr/>
        <a:lstStyle/>
        <a:p>
          <a:endParaRPr lang="es-EC"/>
        </a:p>
      </dgm:t>
    </dgm:pt>
    <dgm:pt modelId="{AD6D75AC-EEA1-4DDA-A4BF-F75B031B6C74}">
      <dgm:prSet phldrT="[Texto]" custT="1"/>
      <dgm:spPr/>
      <dgm:t>
        <a:bodyPr/>
        <a:lstStyle/>
        <a:p>
          <a:r>
            <a:rPr lang="es-EC" sz="1800" dirty="0" smtClean="0">
              <a:solidFill>
                <a:schemeClr val="tx1"/>
              </a:solidFill>
              <a:latin typeface="Arial" panose="020B0604020202020204" pitchFamily="34" charset="0"/>
              <a:cs typeface="Arial" panose="020B0604020202020204" pitchFamily="34" charset="0"/>
            </a:rPr>
            <a:t>Pregunta N°23 ¿Cree Ud. que la publicidad de cigarrillos empleada en vídeo-juegos, F1, redes sociales, influye indirectamente en el consumo del producto por parte de adolescentes?</a:t>
          </a:r>
          <a:endParaRPr lang="es-EC" sz="1800" dirty="0">
            <a:solidFill>
              <a:schemeClr val="tx1"/>
            </a:solidFill>
            <a:latin typeface="Arial" panose="020B0604020202020204" pitchFamily="34" charset="0"/>
            <a:cs typeface="Arial" panose="020B0604020202020204" pitchFamily="34" charset="0"/>
          </a:endParaRPr>
        </a:p>
      </dgm:t>
    </dgm:pt>
    <dgm:pt modelId="{DF9573F6-3D81-4DC9-94C3-87759DE73DAF}" type="parTrans" cxnId="{B34842C5-1F1B-401F-8327-835B261D9248}">
      <dgm:prSet/>
      <dgm:spPr/>
      <dgm:t>
        <a:bodyPr/>
        <a:lstStyle/>
        <a:p>
          <a:endParaRPr lang="es-EC"/>
        </a:p>
      </dgm:t>
    </dgm:pt>
    <dgm:pt modelId="{FCFD444D-6FB3-4375-A35D-6FE56820DA98}" type="sibTrans" cxnId="{B34842C5-1F1B-401F-8327-835B261D9248}">
      <dgm:prSet/>
      <dgm:spPr/>
      <dgm:t>
        <a:bodyPr/>
        <a:lstStyle/>
        <a:p>
          <a:endParaRPr lang="es-EC"/>
        </a:p>
      </dgm:t>
    </dgm:pt>
    <dgm:pt modelId="{04755272-7882-439D-8B1C-C3F20DD04DC7}" type="pres">
      <dgm:prSet presAssocID="{7EF9C8FA-3BCD-4944-8D3C-6F2F947ED53E}" presName="CompostProcess" presStyleCnt="0">
        <dgm:presLayoutVars>
          <dgm:dir/>
          <dgm:resizeHandles val="exact"/>
        </dgm:presLayoutVars>
      </dgm:prSet>
      <dgm:spPr/>
    </dgm:pt>
    <dgm:pt modelId="{010476EA-A4AA-456C-9DDA-CA730E43AA76}" type="pres">
      <dgm:prSet presAssocID="{7EF9C8FA-3BCD-4944-8D3C-6F2F947ED53E}" presName="arrow" presStyleLbl="bgShp" presStyleIdx="0" presStyleCnt="1"/>
      <dgm:spPr/>
    </dgm:pt>
    <dgm:pt modelId="{1EDA2F14-8FB1-4EEA-9828-9CCAF58C130D}" type="pres">
      <dgm:prSet presAssocID="{7EF9C8FA-3BCD-4944-8D3C-6F2F947ED53E}" presName="linearProcess" presStyleCnt="0"/>
      <dgm:spPr/>
    </dgm:pt>
    <dgm:pt modelId="{F77007A4-041B-4C98-B5F0-C647417A40C5}" type="pres">
      <dgm:prSet presAssocID="{8B0F4BC9-DA6A-4EC3-8C74-CA60BD2CB115}" presName="textNode" presStyleLbl="node1" presStyleIdx="0" presStyleCnt="2">
        <dgm:presLayoutVars>
          <dgm:bulletEnabled val="1"/>
        </dgm:presLayoutVars>
      </dgm:prSet>
      <dgm:spPr/>
      <dgm:t>
        <a:bodyPr/>
        <a:lstStyle/>
        <a:p>
          <a:endParaRPr lang="es-EC"/>
        </a:p>
      </dgm:t>
    </dgm:pt>
    <dgm:pt modelId="{6B2436E9-113A-482D-A206-7F15CBA0DAD7}" type="pres">
      <dgm:prSet presAssocID="{37905BF0-89A6-4891-B349-59F35605BDE6}" presName="sibTrans" presStyleCnt="0"/>
      <dgm:spPr/>
    </dgm:pt>
    <dgm:pt modelId="{EC0349AD-257A-40B4-8FFD-3C111C25454D}" type="pres">
      <dgm:prSet presAssocID="{AD6D75AC-EEA1-4DDA-A4BF-F75B031B6C74}" presName="textNode" presStyleLbl="node1" presStyleIdx="1" presStyleCnt="2">
        <dgm:presLayoutVars>
          <dgm:bulletEnabled val="1"/>
        </dgm:presLayoutVars>
      </dgm:prSet>
      <dgm:spPr/>
      <dgm:t>
        <a:bodyPr/>
        <a:lstStyle/>
        <a:p>
          <a:endParaRPr lang="es-EC"/>
        </a:p>
      </dgm:t>
    </dgm:pt>
  </dgm:ptLst>
  <dgm:cxnLst>
    <dgm:cxn modelId="{B34842C5-1F1B-401F-8327-835B261D9248}" srcId="{7EF9C8FA-3BCD-4944-8D3C-6F2F947ED53E}" destId="{AD6D75AC-EEA1-4DDA-A4BF-F75B031B6C74}" srcOrd="1" destOrd="0" parTransId="{DF9573F6-3D81-4DC9-94C3-87759DE73DAF}" sibTransId="{FCFD444D-6FB3-4375-A35D-6FE56820DA98}"/>
    <dgm:cxn modelId="{B4DE2FB1-7445-44B4-9084-A5363F15672B}" srcId="{7EF9C8FA-3BCD-4944-8D3C-6F2F947ED53E}" destId="{8B0F4BC9-DA6A-4EC3-8C74-CA60BD2CB115}" srcOrd="0" destOrd="0" parTransId="{A175A0C3-1DEE-4DE2-910A-2E09C880BB9A}" sibTransId="{37905BF0-89A6-4891-B349-59F35605BDE6}"/>
    <dgm:cxn modelId="{A5A8158B-6388-4BFF-84C8-D97FC6F791E8}" type="presOf" srcId="{AD6D75AC-EEA1-4DDA-A4BF-F75B031B6C74}" destId="{EC0349AD-257A-40B4-8FFD-3C111C25454D}" srcOrd="0" destOrd="0" presId="urn:microsoft.com/office/officeart/2005/8/layout/hProcess9"/>
    <dgm:cxn modelId="{0755D9C7-8755-460A-9078-C3C7FE0C8B15}" type="presOf" srcId="{8B0F4BC9-DA6A-4EC3-8C74-CA60BD2CB115}" destId="{F77007A4-041B-4C98-B5F0-C647417A40C5}" srcOrd="0" destOrd="0" presId="urn:microsoft.com/office/officeart/2005/8/layout/hProcess9"/>
    <dgm:cxn modelId="{A00D548E-DFEC-4391-951A-7DB90A0825CD}" type="presOf" srcId="{7EF9C8FA-3BCD-4944-8D3C-6F2F947ED53E}" destId="{04755272-7882-439D-8B1C-C3F20DD04DC7}" srcOrd="0" destOrd="0" presId="urn:microsoft.com/office/officeart/2005/8/layout/hProcess9"/>
    <dgm:cxn modelId="{441565C0-6A74-447A-B61D-BCE7A6017941}" type="presParOf" srcId="{04755272-7882-439D-8B1C-C3F20DD04DC7}" destId="{010476EA-A4AA-456C-9DDA-CA730E43AA76}" srcOrd="0" destOrd="0" presId="urn:microsoft.com/office/officeart/2005/8/layout/hProcess9"/>
    <dgm:cxn modelId="{E97809CD-A18A-409A-9DA7-830193B61F15}" type="presParOf" srcId="{04755272-7882-439D-8B1C-C3F20DD04DC7}" destId="{1EDA2F14-8FB1-4EEA-9828-9CCAF58C130D}" srcOrd="1" destOrd="0" presId="urn:microsoft.com/office/officeart/2005/8/layout/hProcess9"/>
    <dgm:cxn modelId="{F0E99D37-8A8F-4AE0-A423-5B768B86AF38}" type="presParOf" srcId="{1EDA2F14-8FB1-4EEA-9828-9CCAF58C130D}" destId="{F77007A4-041B-4C98-B5F0-C647417A40C5}" srcOrd="0" destOrd="0" presId="urn:microsoft.com/office/officeart/2005/8/layout/hProcess9"/>
    <dgm:cxn modelId="{FCD4A93A-2AD8-422C-ACC9-CD37DA186D1B}" type="presParOf" srcId="{1EDA2F14-8FB1-4EEA-9828-9CCAF58C130D}" destId="{6B2436E9-113A-482D-A206-7F15CBA0DAD7}" srcOrd="1" destOrd="0" presId="urn:microsoft.com/office/officeart/2005/8/layout/hProcess9"/>
    <dgm:cxn modelId="{2C2D10F7-E80F-431C-BBCD-A5F234250A73}" type="presParOf" srcId="{1EDA2F14-8FB1-4EEA-9828-9CCAF58C130D}" destId="{EC0349AD-257A-40B4-8FFD-3C111C25454D}" srcOrd="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62A316-9387-4006-83F2-FBDB8090F7EB}"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s-EC"/>
        </a:p>
      </dgm:t>
    </dgm:pt>
    <dgm:pt modelId="{1ECBE79E-434C-4DC2-9B05-7C8AEFC189C4}">
      <dgm:prSet phldrT="[Texto]"/>
      <dgm:spPr/>
      <dgm:t>
        <a:bodyPr/>
        <a:lstStyle/>
        <a:p>
          <a:r>
            <a:rPr lang="es-EC" dirty="0" smtClean="0">
              <a:solidFill>
                <a:schemeClr val="tx1"/>
              </a:solidFill>
              <a:latin typeface="Arial" panose="020B0604020202020204" pitchFamily="34" charset="0"/>
              <a:cs typeface="Arial" panose="020B0604020202020204" pitchFamily="34" charset="0"/>
            </a:rPr>
            <a:t>Determinar el impacto en la reducción total del consumo de cigarrillo en el DMQ.</a:t>
          </a:r>
          <a:endParaRPr lang="es-EC" dirty="0">
            <a:solidFill>
              <a:schemeClr val="tx1"/>
            </a:solidFill>
            <a:latin typeface="Arial" panose="020B0604020202020204" pitchFamily="34" charset="0"/>
            <a:cs typeface="Arial" panose="020B0604020202020204" pitchFamily="34" charset="0"/>
          </a:endParaRPr>
        </a:p>
      </dgm:t>
    </dgm:pt>
    <dgm:pt modelId="{CEB46F89-1937-4A74-ACB1-445518A25068}" type="parTrans" cxnId="{26F85B1A-4D3E-4538-8FFB-46C597BC1F37}">
      <dgm:prSet/>
      <dgm:spPr/>
      <dgm:t>
        <a:bodyPr/>
        <a:lstStyle/>
        <a:p>
          <a:endParaRPr lang="es-EC"/>
        </a:p>
      </dgm:t>
    </dgm:pt>
    <dgm:pt modelId="{16D0F917-F232-4502-9859-F3EF9E7ACDA8}" type="sibTrans" cxnId="{26F85B1A-4D3E-4538-8FFB-46C597BC1F37}">
      <dgm:prSet/>
      <dgm:spPr/>
      <dgm:t>
        <a:bodyPr/>
        <a:lstStyle/>
        <a:p>
          <a:endParaRPr lang="es-EC"/>
        </a:p>
      </dgm:t>
    </dgm:pt>
    <dgm:pt modelId="{B353D860-586E-44C8-A347-630AB47D5DBD}">
      <dgm:prSet phldrT="[Texto]"/>
      <dgm:spPr/>
      <dgm:t>
        <a:bodyPr/>
        <a:lstStyle/>
        <a:p>
          <a:r>
            <a:rPr lang="es-EC" dirty="0" smtClean="0">
              <a:solidFill>
                <a:schemeClr val="tx1"/>
              </a:solidFill>
              <a:latin typeface="Arial" panose="020B0604020202020204" pitchFamily="34" charset="0"/>
              <a:cs typeface="Arial" panose="020B0604020202020204" pitchFamily="34" charset="0"/>
            </a:rPr>
            <a:t>Campañas publicitarias preventivas frente al consumo del cigarrillo: Un enfoque desde la mediación social por parte de los adolescentes hacia los consumidores adultos.</a:t>
          </a:r>
          <a:endParaRPr lang="es-EC" dirty="0">
            <a:solidFill>
              <a:schemeClr val="tx1"/>
            </a:solidFill>
            <a:latin typeface="Arial" panose="020B0604020202020204" pitchFamily="34" charset="0"/>
            <a:cs typeface="Arial" panose="020B0604020202020204" pitchFamily="34" charset="0"/>
          </a:endParaRPr>
        </a:p>
      </dgm:t>
    </dgm:pt>
    <dgm:pt modelId="{D32EC6DE-AC55-4137-BFFD-9C4FE2908857}" type="parTrans" cxnId="{5296258D-B93F-445B-9A38-819A3F470DA5}">
      <dgm:prSet/>
      <dgm:spPr/>
      <dgm:t>
        <a:bodyPr/>
        <a:lstStyle/>
        <a:p>
          <a:endParaRPr lang="es-EC"/>
        </a:p>
      </dgm:t>
    </dgm:pt>
    <dgm:pt modelId="{D7DEAFBC-B3B7-4F82-BE75-07383C8F3716}" type="sibTrans" cxnId="{5296258D-B93F-445B-9A38-819A3F470DA5}">
      <dgm:prSet/>
      <dgm:spPr/>
      <dgm:t>
        <a:bodyPr/>
        <a:lstStyle/>
        <a:p>
          <a:endParaRPr lang="es-EC"/>
        </a:p>
      </dgm:t>
    </dgm:pt>
    <dgm:pt modelId="{F2AF862F-5A40-44BF-A4A0-682E3E3272CA}">
      <dgm:prSet phldrT="[Texto]"/>
      <dgm:spPr/>
      <dgm:t>
        <a:bodyPr/>
        <a:lstStyle/>
        <a:p>
          <a:r>
            <a:rPr lang="es-EC" dirty="0" smtClean="0">
              <a:solidFill>
                <a:schemeClr val="tx1"/>
              </a:solidFill>
              <a:latin typeface="Arial" panose="020B0604020202020204" pitchFamily="34" charset="0"/>
              <a:cs typeface="Arial" panose="020B0604020202020204" pitchFamily="34" charset="0"/>
            </a:rPr>
            <a:t>Estudiar el motivo del incremento del consumo de cigarrillos por jóvenes universitarios residentes en la provincia de Pichincha sector Sangolquí.</a:t>
          </a:r>
          <a:endParaRPr lang="es-EC" dirty="0">
            <a:solidFill>
              <a:schemeClr val="tx1"/>
            </a:solidFill>
            <a:latin typeface="Arial" panose="020B0604020202020204" pitchFamily="34" charset="0"/>
            <a:cs typeface="Arial" panose="020B0604020202020204" pitchFamily="34" charset="0"/>
          </a:endParaRPr>
        </a:p>
      </dgm:t>
    </dgm:pt>
    <dgm:pt modelId="{DE0605CC-C680-4069-B7DF-5AA336F6719E}" type="parTrans" cxnId="{2DB28AF5-CAAC-4C62-B927-1BB07259B6CB}">
      <dgm:prSet/>
      <dgm:spPr/>
      <dgm:t>
        <a:bodyPr/>
        <a:lstStyle/>
        <a:p>
          <a:endParaRPr lang="es-EC"/>
        </a:p>
      </dgm:t>
    </dgm:pt>
    <dgm:pt modelId="{6A489405-0A64-41EC-B720-2F0859104AF1}" type="sibTrans" cxnId="{2DB28AF5-CAAC-4C62-B927-1BB07259B6CB}">
      <dgm:prSet/>
      <dgm:spPr/>
      <dgm:t>
        <a:bodyPr/>
        <a:lstStyle/>
        <a:p>
          <a:endParaRPr lang="es-EC"/>
        </a:p>
      </dgm:t>
    </dgm:pt>
    <dgm:pt modelId="{5936D4DE-4EF1-494B-9217-06DA92966BC1}">
      <dgm:prSet phldrT="[Texto]"/>
      <dgm:spPr/>
      <dgm:t>
        <a:bodyPr/>
        <a:lstStyle/>
        <a:p>
          <a:r>
            <a:rPr lang="es-EC" dirty="0" smtClean="0">
              <a:solidFill>
                <a:schemeClr val="tx1"/>
              </a:solidFill>
              <a:latin typeface="Arial" panose="020B0604020202020204" pitchFamily="34" charset="0"/>
              <a:cs typeface="Arial" panose="020B0604020202020204" pitchFamily="34" charset="0"/>
            </a:rPr>
            <a:t>Influencia del nuevo cigarrillo, que no emite humo, en la población adolescente del DMQ.</a:t>
          </a:r>
          <a:endParaRPr lang="es-EC" dirty="0">
            <a:solidFill>
              <a:schemeClr val="tx1"/>
            </a:solidFill>
            <a:latin typeface="Arial" panose="020B0604020202020204" pitchFamily="34" charset="0"/>
            <a:cs typeface="Arial" panose="020B0604020202020204" pitchFamily="34" charset="0"/>
          </a:endParaRPr>
        </a:p>
      </dgm:t>
    </dgm:pt>
    <dgm:pt modelId="{E7A8CBC7-E602-4E52-A072-1B51D93E881F}" type="parTrans" cxnId="{6110D440-1971-47EA-A1B3-C33A62614D94}">
      <dgm:prSet/>
      <dgm:spPr/>
      <dgm:t>
        <a:bodyPr/>
        <a:lstStyle/>
        <a:p>
          <a:endParaRPr lang="es-EC"/>
        </a:p>
      </dgm:t>
    </dgm:pt>
    <dgm:pt modelId="{7813207D-9962-4C4D-8D2F-E78B3C2832AF}" type="sibTrans" cxnId="{6110D440-1971-47EA-A1B3-C33A62614D94}">
      <dgm:prSet/>
      <dgm:spPr/>
      <dgm:t>
        <a:bodyPr/>
        <a:lstStyle/>
        <a:p>
          <a:endParaRPr lang="es-EC"/>
        </a:p>
      </dgm:t>
    </dgm:pt>
    <dgm:pt modelId="{F9BC3AF4-3FC3-4818-9BF3-454878B552BA}" type="pres">
      <dgm:prSet presAssocID="{5462A316-9387-4006-83F2-FBDB8090F7EB}" presName="linearFlow" presStyleCnt="0">
        <dgm:presLayoutVars>
          <dgm:dir/>
          <dgm:resizeHandles val="exact"/>
        </dgm:presLayoutVars>
      </dgm:prSet>
      <dgm:spPr/>
      <dgm:t>
        <a:bodyPr/>
        <a:lstStyle/>
        <a:p>
          <a:endParaRPr lang="es-EC"/>
        </a:p>
      </dgm:t>
    </dgm:pt>
    <dgm:pt modelId="{1E98AFFF-CB5C-4841-9740-BAA5292EEA70}" type="pres">
      <dgm:prSet presAssocID="{1ECBE79E-434C-4DC2-9B05-7C8AEFC189C4}" presName="composite" presStyleCnt="0"/>
      <dgm:spPr/>
      <dgm:t>
        <a:bodyPr/>
        <a:lstStyle/>
        <a:p>
          <a:endParaRPr lang="es-EC"/>
        </a:p>
      </dgm:t>
    </dgm:pt>
    <dgm:pt modelId="{429E37E0-72B0-4938-B6E3-32AA41E17D09}" type="pres">
      <dgm:prSet presAssocID="{1ECBE79E-434C-4DC2-9B05-7C8AEFC189C4}" presName="imgShp"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FCD03816-5E40-4BC2-8D68-379EA5A03141}" type="pres">
      <dgm:prSet presAssocID="{1ECBE79E-434C-4DC2-9B05-7C8AEFC189C4}" presName="txShp" presStyleLbl="node1" presStyleIdx="0" presStyleCnt="4">
        <dgm:presLayoutVars>
          <dgm:bulletEnabled val="1"/>
        </dgm:presLayoutVars>
      </dgm:prSet>
      <dgm:spPr/>
      <dgm:t>
        <a:bodyPr/>
        <a:lstStyle/>
        <a:p>
          <a:endParaRPr lang="es-EC"/>
        </a:p>
      </dgm:t>
    </dgm:pt>
    <dgm:pt modelId="{8D76D3D2-CC07-4F37-A13B-84537BDA14B8}" type="pres">
      <dgm:prSet presAssocID="{16D0F917-F232-4502-9859-F3EF9E7ACDA8}" presName="spacing" presStyleCnt="0"/>
      <dgm:spPr/>
      <dgm:t>
        <a:bodyPr/>
        <a:lstStyle/>
        <a:p>
          <a:endParaRPr lang="es-EC"/>
        </a:p>
      </dgm:t>
    </dgm:pt>
    <dgm:pt modelId="{44FC9EF2-2421-4D04-96BB-62C25ABD3375}" type="pres">
      <dgm:prSet presAssocID="{B353D860-586E-44C8-A347-630AB47D5DBD}" presName="composite" presStyleCnt="0"/>
      <dgm:spPr/>
      <dgm:t>
        <a:bodyPr/>
        <a:lstStyle/>
        <a:p>
          <a:endParaRPr lang="es-EC"/>
        </a:p>
      </dgm:t>
    </dgm:pt>
    <dgm:pt modelId="{7EF331A8-F983-4ACA-8F84-6B85B8808F5C}" type="pres">
      <dgm:prSet presAssocID="{B353D860-586E-44C8-A347-630AB47D5DBD}" presName="imgShp"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1B02B10F-46EE-4B45-80E8-5C113B6C87E3}" type="pres">
      <dgm:prSet presAssocID="{B353D860-586E-44C8-A347-630AB47D5DBD}" presName="txShp" presStyleLbl="node1" presStyleIdx="1" presStyleCnt="4">
        <dgm:presLayoutVars>
          <dgm:bulletEnabled val="1"/>
        </dgm:presLayoutVars>
      </dgm:prSet>
      <dgm:spPr/>
      <dgm:t>
        <a:bodyPr/>
        <a:lstStyle/>
        <a:p>
          <a:endParaRPr lang="es-EC"/>
        </a:p>
      </dgm:t>
    </dgm:pt>
    <dgm:pt modelId="{CA6328FF-15FA-4F7A-9D14-6E7786A3E394}" type="pres">
      <dgm:prSet presAssocID="{D7DEAFBC-B3B7-4F82-BE75-07383C8F3716}" presName="spacing" presStyleCnt="0"/>
      <dgm:spPr/>
      <dgm:t>
        <a:bodyPr/>
        <a:lstStyle/>
        <a:p>
          <a:endParaRPr lang="es-EC"/>
        </a:p>
      </dgm:t>
    </dgm:pt>
    <dgm:pt modelId="{95DBC6EA-4778-4B1F-BE2F-9ED0336F69A8}" type="pres">
      <dgm:prSet presAssocID="{F2AF862F-5A40-44BF-A4A0-682E3E3272CA}" presName="composite" presStyleCnt="0"/>
      <dgm:spPr/>
      <dgm:t>
        <a:bodyPr/>
        <a:lstStyle/>
        <a:p>
          <a:endParaRPr lang="es-EC"/>
        </a:p>
      </dgm:t>
    </dgm:pt>
    <dgm:pt modelId="{4513B32D-B398-4BC6-8629-62AFAA41F356}" type="pres">
      <dgm:prSet presAssocID="{F2AF862F-5A40-44BF-A4A0-682E3E3272CA}" presName="imgShp" presStyleLbl="fgImgPlace1" presStyleIdx="2" presStyleCnt="4"/>
      <dgm:spPr>
        <a:blipFill rotWithShape="1">
          <a:blip xmlns:r="http://schemas.openxmlformats.org/officeDocument/2006/relationships" r:embed="rId3"/>
          <a:stretch>
            <a:fillRect/>
          </a:stretch>
        </a:blipFill>
      </dgm:spPr>
      <dgm:t>
        <a:bodyPr/>
        <a:lstStyle/>
        <a:p>
          <a:endParaRPr lang="es-EC"/>
        </a:p>
      </dgm:t>
    </dgm:pt>
    <dgm:pt modelId="{3459A98E-EF8B-4501-BAC1-D8121C1E1A65}" type="pres">
      <dgm:prSet presAssocID="{F2AF862F-5A40-44BF-A4A0-682E3E3272CA}" presName="txShp" presStyleLbl="node1" presStyleIdx="2" presStyleCnt="4">
        <dgm:presLayoutVars>
          <dgm:bulletEnabled val="1"/>
        </dgm:presLayoutVars>
      </dgm:prSet>
      <dgm:spPr/>
      <dgm:t>
        <a:bodyPr/>
        <a:lstStyle/>
        <a:p>
          <a:endParaRPr lang="es-EC"/>
        </a:p>
      </dgm:t>
    </dgm:pt>
    <dgm:pt modelId="{ACE3DAFF-E451-4811-A37A-F8C458997A57}" type="pres">
      <dgm:prSet presAssocID="{6A489405-0A64-41EC-B720-2F0859104AF1}" presName="spacing" presStyleCnt="0"/>
      <dgm:spPr/>
      <dgm:t>
        <a:bodyPr/>
        <a:lstStyle/>
        <a:p>
          <a:endParaRPr lang="es-EC"/>
        </a:p>
      </dgm:t>
    </dgm:pt>
    <dgm:pt modelId="{91BFF6A7-D697-408E-9FCD-9F17E5E97BF1}" type="pres">
      <dgm:prSet presAssocID="{5936D4DE-4EF1-494B-9217-06DA92966BC1}" presName="composite" presStyleCnt="0"/>
      <dgm:spPr/>
      <dgm:t>
        <a:bodyPr/>
        <a:lstStyle/>
        <a:p>
          <a:endParaRPr lang="es-EC"/>
        </a:p>
      </dgm:t>
    </dgm:pt>
    <dgm:pt modelId="{B025F6DD-2440-476A-AA3C-A1F146115788}" type="pres">
      <dgm:prSet presAssocID="{5936D4DE-4EF1-494B-9217-06DA92966BC1}" presName="imgShp" presStyleLbl="fgImgPlace1" presStyleIdx="3" presStyleCnt="4"/>
      <dgm:spPr>
        <a:blipFill rotWithShape="1">
          <a:blip xmlns:r="http://schemas.openxmlformats.org/officeDocument/2006/relationships" r:embed="rId4"/>
          <a:stretch>
            <a:fillRect/>
          </a:stretch>
        </a:blipFill>
      </dgm:spPr>
      <dgm:t>
        <a:bodyPr/>
        <a:lstStyle/>
        <a:p>
          <a:endParaRPr lang="es-EC"/>
        </a:p>
      </dgm:t>
    </dgm:pt>
    <dgm:pt modelId="{BCBD6BAA-A0DB-49CD-A535-F9053F34A9FE}" type="pres">
      <dgm:prSet presAssocID="{5936D4DE-4EF1-494B-9217-06DA92966BC1}" presName="txShp" presStyleLbl="node1" presStyleIdx="3" presStyleCnt="4">
        <dgm:presLayoutVars>
          <dgm:bulletEnabled val="1"/>
        </dgm:presLayoutVars>
      </dgm:prSet>
      <dgm:spPr/>
      <dgm:t>
        <a:bodyPr/>
        <a:lstStyle/>
        <a:p>
          <a:endParaRPr lang="es-EC"/>
        </a:p>
      </dgm:t>
    </dgm:pt>
  </dgm:ptLst>
  <dgm:cxnLst>
    <dgm:cxn modelId="{6110D440-1971-47EA-A1B3-C33A62614D94}" srcId="{5462A316-9387-4006-83F2-FBDB8090F7EB}" destId="{5936D4DE-4EF1-494B-9217-06DA92966BC1}" srcOrd="3" destOrd="0" parTransId="{E7A8CBC7-E602-4E52-A072-1B51D93E881F}" sibTransId="{7813207D-9962-4C4D-8D2F-E78B3C2832AF}"/>
    <dgm:cxn modelId="{3D1F3989-E232-4CF9-BF00-6FAC4E53239D}" type="presOf" srcId="{5462A316-9387-4006-83F2-FBDB8090F7EB}" destId="{F9BC3AF4-3FC3-4818-9BF3-454878B552BA}" srcOrd="0" destOrd="0" presId="urn:microsoft.com/office/officeart/2005/8/layout/vList3"/>
    <dgm:cxn modelId="{0A1A7DBD-FD43-4575-B576-F0469CADD7EF}" type="presOf" srcId="{B353D860-586E-44C8-A347-630AB47D5DBD}" destId="{1B02B10F-46EE-4B45-80E8-5C113B6C87E3}" srcOrd="0" destOrd="0" presId="urn:microsoft.com/office/officeart/2005/8/layout/vList3"/>
    <dgm:cxn modelId="{5296258D-B93F-445B-9A38-819A3F470DA5}" srcId="{5462A316-9387-4006-83F2-FBDB8090F7EB}" destId="{B353D860-586E-44C8-A347-630AB47D5DBD}" srcOrd="1" destOrd="0" parTransId="{D32EC6DE-AC55-4137-BFFD-9C4FE2908857}" sibTransId="{D7DEAFBC-B3B7-4F82-BE75-07383C8F3716}"/>
    <dgm:cxn modelId="{26F85B1A-4D3E-4538-8FFB-46C597BC1F37}" srcId="{5462A316-9387-4006-83F2-FBDB8090F7EB}" destId="{1ECBE79E-434C-4DC2-9B05-7C8AEFC189C4}" srcOrd="0" destOrd="0" parTransId="{CEB46F89-1937-4A74-ACB1-445518A25068}" sibTransId="{16D0F917-F232-4502-9859-F3EF9E7ACDA8}"/>
    <dgm:cxn modelId="{8FCB371F-E5C2-4849-8807-E8766280FB55}" type="presOf" srcId="{1ECBE79E-434C-4DC2-9B05-7C8AEFC189C4}" destId="{FCD03816-5E40-4BC2-8D68-379EA5A03141}" srcOrd="0" destOrd="0" presId="urn:microsoft.com/office/officeart/2005/8/layout/vList3"/>
    <dgm:cxn modelId="{7A17603F-0837-43B1-AED5-7D4590EA5FE9}" type="presOf" srcId="{F2AF862F-5A40-44BF-A4A0-682E3E3272CA}" destId="{3459A98E-EF8B-4501-BAC1-D8121C1E1A65}" srcOrd="0" destOrd="0" presId="urn:microsoft.com/office/officeart/2005/8/layout/vList3"/>
    <dgm:cxn modelId="{2DB28AF5-CAAC-4C62-B927-1BB07259B6CB}" srcId="{5462A316-9387-4006-83F2-FBDB8090F7EB}" destId="{F2AF862F-5A40-44BF-A4A0-682E3E3272CA}" srcOrd="2" destOrd="0" parTransId="{DE0605CC-C680-4069-B7DF-5AA336F6719E}" sibTransId="{6A489405-0A64-41EC-B720-2F0859104AF1}"/>
    <dgm:cxn modelId="{D7736744-F5C0-4FB7-8719-88C03D54F807}" type="presOf" srcId="{5936D4DE-4EF1-494B-9217-06DA92966BC1}" destId="{BCBD6BAA-A0DB-49CD-A535-F9053F34A9FE}" srcOrd="0" destOrd="0" presId="urn:microsoft.com/office/officeart/2005/8/layout/vList3"/>
    <dgm:cxn modelId="{59459181-7706-4255-869E-60297E9DABFF}" type="presParOf" srcId="{F9BC3AF4-3FC3-4818-9BF3-454878B552BA}" destId="{1E98AFFF-CB5C-4841-9740-BAA5292EEA70}" srcOrd="0" destOrd="0" presId="urn:microsoft.com/office/officeart/2005/8/layout/vList3"/>
    <dgm:cxn modelId="{C359616B-A6AC-4359-8F7C-9BA201F66DD7}" type="presParOf" srcId="{1E98AFFF-CB5C-4841-9740-BAA5292EEA70}" destId="{429E37E0-72B0-4938-B6E3-32AA41E17D09}" srcOrd="0" destOrd="0" presId="urn:microsoft.com/office/officeart/2005/8/layout/vList3"/>
    <dgm:cxn modelId="{27E09325-0D6D-43BA-990A-6E3858C3DFB1}" type="presParOf" srcId="{1E98AFFF-CB5C-4841-9740-BAA5292EEA70}" destId="{FCD03816-5E40-4BC2-8D68-379EA5A03141}" srcOrd="1" destOrd="0" presId="urn:microsoft.com/office/officeart/2005/8/layout/vList3"/>
    <dgm:cxn modelId="{F1BB4DF5-5832-4310-9419-92B1E65795BF}" type="presParOf" srcId="{F9BC3AF4-3FC3-4818-9BF3-454878B552BA}" destId="{8D76D3D2-CC07-4F37-A13B-84537BDA14B8}" srcOrd="1" destOrd="0" presId="urn:microsoft.com/office/officeart/2005/8/layout/vList3"/>
    <dgm:cxn modelId="{A6D04A7A-818A-4088-A875-1AAC7E3859DA}" type="presParOf" srcId="{F9BC3AF4-3FC3-4818-9BF3-454878B552BA}" destId="{44FC9EF2-2421-4D04-96BB-62C25ABD3375}" srcOrd="2" destOrd="0" presId="urn:microsoft.com/office/officeart/2005/8/layout/vList3"/>
    <dgm:cxn modelId="{E58A74BF-F64C-4464-BA55-05A366258256}" type="presParOf" srcId="{44FC9EF2-2421-4D04-96BB-62C25ABD3375}" destId="{7EF331A8-F983-4ACA-8F84-6B85B8808F5C}" srcOrd="0" destOrd="0" presId="urn:microsoft.com/office/officeart/2005/8/layout/vList3"/>
    <dgm:cxn modelId="{FD9BB4A4-AF4D-4F01-BDE5-3BFAA7F871AE}" type="presParOf" srcId="{44FC9EF2-2421-4D04-96BB-62C25ABD3375}" destId="{1B02B10F-46EE-4B45-80E8-5C113B6C87E3}" srcOrd="1" destOrd="0" presId="urn:microsoft.com/office/officeart/2005/8/layout/vList3"/>
    <dgm:cxn modelId="{63077A59-4BAF-4984-8AC8-2789E71C22E3}" type="presParOf" srcId="{F9BC3AF4-3FC3-4818-9BF3-454878B552BA}" destId="{CA6328FF-15FA-4F7A-9D14-6E7786A3E394}" srcOrd="3" destOrd="0" presId="urn:microsoft.com/office/officeart/2005/8/layout/vList3"/>
    <dgm:cxn modelId="{83D87214-1638-4CC5-9F27-E55CAF2EBD5B}" type="presParOf" srcId="{F9BC3AF4-3FC3-4818-9BF3-454878B552BA}" destId="{95DBC6EA-4778-4B1F-BE2F-9ED0336F69A8}" srcOrd="4" destOrd="0" presId="urn:microsoft.com/office/officeart/2005/8/layout/vList3"/>
    <dgm:cxn modelId="{8E8F601A-C001-499B-A15D-A0F717060351}" type="presParOf" srcId="{95DBC6EA-4778-4B1F-BE2F-9ED0336F69A8}" destId="{4513B32D-B398-4BC6-8629-62AFAA41F356}" srcOrd="0" destOrd="0" presId="urn:microsoft.com/office/officeart/2005/8/layout/vList3"/>
    <dgm:cxn modelId="{06ECD4DB-E093-4E4E-8CE9-01B2F6940962}" type="presParOf" srcId="{95DBC6EA-4778-4B1F-BE2F-9ED0336F69A8}" destId="{3459A98E-EF8B-4501-BAC1-D8121C1E1A65}" srcOrd="1" destOrd="0" presId="urn:microsoft.com/office/officeart/2005/8/layout/vList3"/>
    <dgm:cxn modelId="{5361123C-AA7B-4961-8978-74524DAE2832}" type="presParOf" srcId="{F9BC3AF4-3FC3-4818-9BF3-454878B552BA}" destId="{ACE3DAFF-E451-4811-A37A-F8C458997A57}" srcOrd="5" destOrd="0" presId="urn:microsoft.com/office/officeart/2005/8/layout/vList3"/>
    <dgm:cxn modelId="{5E232BB8-9C08-4709-A311-2F03D0057353}" type="presParOf" srcId="{F9BC3AF4-3FC3-4818-9BF3-454878B552BA}" destId="{91BFF6A7-D697-408E-9FCD-9F17E5E97BF1}" srcOrd="6" destOrd="0" presId="urn:microsoft.com/office/officeart/2005/8/layout/vList3"/>
    <dgm:cxn modelId="{805B588A-546B-4ABA-828E-19DB4962ACB9}" type="presParOf" srcId="{91BFF6A7-D697-408E-9FCD-9F17E5E97BF1}" destId="{B025F6DD-2440-476A-AA3C-A1F146115788}" srcOrd="0" destOrd="0" presId="urn:microsoft.com/office/officeart/2005/8/layout/vList3"/>
    <dgm:cxn modelId="{21466454-13AF-4BFD-9B61-2F0D69E9F8C7}" type="presParOf" srcId="{91BFF6A7-D697-408E-9FCD-9F17E5E97BF1}" destId="{BCBD6BAA-A0DB-49CD-A535-F9053F34A9F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C4F728-CEE8-4D03-98E8-C892D879701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4971D43C-383B-467E-B3BC-514213E49FD3}">
      <dgm:prSet phldrT="[Texto]" custT="1"/>
      <dgm:spPr>
        <a:solidFill>
          <a:schemeClr val="accent1">
            <a:lumMod val="60000"/>
            <a:lumOff val="40000"/>
          </a:schemeClr>
        </a:solidFill>
      </dgm:spPr>
      <dgm:t>
        <a:bodyPr/>
        <a:lstStyle/>
        <a:p>
          <a:r>
            <a:rPr lang="es-EC" sz="1800" dirty="0" smtClean="0">
              <a:solidFill>
                <a:schemeClr val="tx1"/>
              </a:solidFill>
            </a:rPr>
            <a:t>Industrias tabacaleras deben tomar en cuenta el impacto generado en niños/as y adolescentes, de igual manera se comercializaba el producto a menores de edad, esta situación desencadenó un mayor índice de consumo en la población joven, dando como resultado una incidencia del 77,31%</a:t>
          </a:r>
          <a:endParaRPr lang="es-EC" sz="1800" dirty="0">
            <a:solidFill>
              <a:schemeClr val="tx1"/>
            </a:solidFill>
          </a:endParaRPr>
        </a:p>
      </dgm:t>
    </dgm:pt>
    <dgm:pt modelId="{637C1CC0-9CF2-40BA-8846-3AA3D044E0D1}" type="parTrans" cxnId="{2AEDBD7C-D1C3-4D98-8732-1DF7483E839D}">
      <dgm:prSet/>
      <dgm:spPr/>
      <dgm:t>
        <a:bodyPr/>
        <a:lstStyle/>
        <a:p>
          <a:endParaRPr lang="es-EC" sz="1100"/>
        </a:p>
      </dgm:t>
    </dgm:pt>
    <dgm:pt modelId="{6B20A7FD-3C81-484A-B7B7-237619C6B43E}" type="sibTrans" cxnId="{2AEDBD7C-D1C3-4D98-8732-1DF7483E839D}">
      <dgm:prSet/>
      <dgm:spPr/>
      <dgm:t>
        <a:bodyPr/>
        <a:lstStyle/>
        <a:p>
          <a:endParaRPr lang="es-EC" sz="1100"/>
        </a:p>
      </dgm:t>
    </dgm:pt>
    <dgm:pt modelId="{FAFF65D9-0262-4750-A359-FC808D1F5B63}">
      <dgm:prSet phldrT="[Texto]" custT="1"/>
      <dgm:spPr>
        <a:solidFill>
          <a:schemeClr val="accent1">
            <a:lumMod val="60000"/>
            <a:lumOff val="40000"/>
          </a:schemeClr>
        </a:solidFill>
      </dgm:spPr>
      <dgm:t>
        <a:bodyPr/>
        <a:lstStyle/>
        <a:p>
          <a:r>
            <a:rPr lang="es-EC" sz="1600" dirty="0" smtClean="0">
              <a:solidFill>
                <a:schemeClr val="tx1"/>
              </a:solidFill>
            </a:rPr>
            <a:t>OMS programa MPOWER, destacó, en el 2016 a Ecuador debido al cumplimiento obtenido en tres de las seis variables del programa en mención, por el cumplimiento en las políticas libres de humo “P”, en hacer referencia a las prohibiciones de publicidad “E” y la advertencia sobre los peligros del cigarrillo “W”, mismos que han ido ganando participación desde el año 2012 gracias al control que ejerce Ministerio de Salud Pública. </a:t>
          </a:r>
          <a:endParaRPr lang="es-EC" sz="1600" dirty="0">
            <a:solidFill>
              <a:schemeClr val="tx1"/>
            </a:solidFill>
          </a:endParaRPr>
        </a:p>
      </dgm:t>
    </dgm:pt>
    <dgm:pt modelId="{D3223198-2267-43DC-BB79-3B0AD2093003}" type="parTrans" cxnId="{1B2BE338-8076-4647-A7F3-3A5D32E475C2}">
      <dgm:prSet/>
      <dgm:spPr/>
      <dgm:t>
        <a:bodyPr/>
        <a:lstStyle/>
        <a:p>
          <a:endParaRPr lang="es-EC" sz="1100"/>
        </a:p>
      </dgm:t>
    </dgm:pt>
    <dgm:pt modelId="{72B636E7-CC8A-4992-A1B6-36D0660A94DE}" type="sibTrans" cxnId="{1B2BE338-8076-4647-A7F3-3A5D32E475C2}">
      <dgm:prSet/>
      <dgm:spPr/>
      <dgm:t>
        <a:bodyPr/>
        <a:lstStyle/>
        <a:p>
          <a:endParaRPr lang="es-EC" sz="1100"/>
        </a:p>
      </dgm:t>
    </dgm:pt>
    <dgm:pt modelId="{B4161F6E-928D-403F-A63F-5B519D3EFDBE}" type="pres">
      <dgm:prSet presAssocID="{89C4F728-CEE8-4D03-98E8-C892D8797017}" presName="Name0" presStyleCnt="0">
        <dgm:presLayoutVars>
          <dgm:chMax val="7"/>
          <dgm:chPref val="7"/>
          <dgm:dir/>
        </dgm:presLayoutVars>
      </dgm:prSet>
      <dgm:spPr/>
      <dgm:t>
        <a:bodyPr/>
        <a:lstStyle/>
        <a:p>
          <a:endParaRPr lang="es-EC"/>
        </a:p>
      </dgm:t>
    </dgm:pt>
    <dgm:pt modelId="{AA8F82E2-24E4-4EA2-A66F-90C056399248}" type="pres">
      <dgm:prSet presAssocID="{89C4F728-CEE8-4D03-98E8-C892D8797017}" presName="Name1" presStyleCnt="0"/>
      <dgm:spPr/>
    </dgm:pt>
    <dgm:pt modelId="{5F7094E2-E87B-491A-AE0A-70105C8F0368}" type="pres">
      <dgm:prSet presAssocID="{89C4F728-CEE8-4D03-98E8-C892D8797017}" presName="cycle" presStyleCnt="0"/>
      <dgm:spPr/>
    </dgm:pt>
    <dgm:pt modelId="{1AB296AF-89D4-4E94-9891-0E955CC794F8}" type="pres">
      <dgm:prSet presAssocID="{89C4F728-CEE8-4D03-98E8-C892D8797017}" presName="srcNode" presStyleLbl="node1" presStyleIdx="0" presStyleCnt="2"/>
      <dgm:spPr/>
    </dgm:pt>
    <dgm:pt modelId="{213A4320-AEBC-4B4D-AF7E-EDE6634E2483}" type="pres">
      <dgm:prSet presAssocID="{89C4F728-CEE8-4D03-98E8-C892D8797017}" presName="conn" presStyleLbl="parChTrans1D2" presStyleIdx="0" presStyleCnt="1"/>
      <dgm:spPr/>
      <dgm:t>
        <a:bodyPr/>
        <a:lstStyle/>
        <a:p>
          <a:endParaRPr lang="es-EC"/>
        </a:p>
      </dgm:t>
    </dgm:pt>
    <dgm:pt modelId="{68395DBA-8A38-4319-9F18-E64067E66594}" type="pres">
      <dgm:prSet presAssocID="{89C4F728-CEE8-4D03-98E8-C892D8797017}" presName="extraNode" presStyleLbl="node1" presStyleIdx="0" presStyleCnt="2"/>
      <dgm:spPr/>
    </dgm:pt>
    <dgm:pt modelId="{70914FF2-F477-4B0B-9D93-74186CBBC437}" type="pres">
      <dgm:prSet presAssocID="{89C4F728-CEE8-4D03-98E8-C892D8797017}" presName="dstNode" presStyleLbl="node1" presStyleIdx="0" presStyleCnt="2"/>
      <dgm:spPr/>
    </dgm:pt>
    <dgm:pt modelId="{84C26DB7-74F8-4EBB-8AC4-6439EF753568}" type="pres">
      <dgm:prSet presAssocID="{4971D43C-383B-467E-B3BC-514213E49FD3}" presName="text_1" presStyleLbl="node1" presStyleIdx="0" presStyleCnt="2">
        <dgm:presLayoutVars>
          <dgm:bulletEnabled val="1"/>
        </dgm:presLayoutVars>
      </dgm:prSet>
      <dgm:spPr/>
      <dgm:t>
        <a:bodyPr/>
        <a:lstStyle/>
        <a:p>
          <a:endParaRPr lang="es-EC"/>
        </a:p>
      </dgm:t>
    </dgm:pt>
    <dgm:pt modelId="{ED79AD34-3DA4-4775-98D9-3741E8E79DF0}" type="pres">
      <dgm:prSet presAssocID="{4971D43C-383B-467E-B3BC-514213E49FD3}" presName="accent_1" presStyleCnt="0"/>
      <dgm:spPr/>
    </dgm:pt>
    <dgm:pt modelId="{6507AFEB-E439-4938-945C-CF5BA2EECB0D}" type="pres">
      <dgm:prSet presAssocID="{4971D43C-383B-467E-B3BC-514213E49FD3}" presName="accentRepeatNode" presStyleLbl="solidFgAcc1" presStyleIdx="0" presStyleCnt="2"/>
      <dgm:spPr/>
    </dgm:pt>
    <dgm:pt modelId="{BCD48D18-87A2-4D7F-B0E4-5BE499FB0347}" type="pres">
      <dgm:prSet presAssocID="{FAFF65D9-0262-4750-A359-FC808D1F5B63}" presName="text_2" presStyleLbl="node1" presStyleIdx="1" presStyleCnt="2">
        <dgm:presLayoutVars>
          <dgm:bulletEnabled val="1"/>
        </dgm:presLayoutVars>
      </dgm:prSet>
      <dgm:spPr/>
      <dgm:t>
        <a:bodyPr/>
        <a:lstStyle/>
        <a:p>
          <a:endParaRPr lang="es-EC"/>
        </a:p>
      </dgm:t>
    </dgm:pt>
    <dgm:pt modelId="{98DD73AD-B007-4A7B-9C7A-8C1B22BC57C2}" type="pres">
      <dgm:prSet presAssocID="{FAFF65D9-0262-4750-A359-FC808D1F5B63}" presName="accent_2" presStyleCnt="0"/>
      <dgm:spPr/>
    </dgm:pt>
    <dgm:pt modelId="{DBA377B6-DC9C-4BC6-861A-2B2F03C60F89}" type="pres">
      <dgm:prSet presAssocID="{FAFF65D9-0262-4750-A359-FC808D1F5B63}" presName="accentRepeatNode" presStyleLbl="solidFgAcc1" presStyleIdx="1" presStyleCnt="2"/>
      <dgm:spPr/>
    </dgm:pt>
  </dgm:ptLst>
  <dgm:cxnLst>
    <dgm:cxn modelId="{44DBA3A7-0D94-4C06-A50B-4B7A08093027}" type="presOf" srcId="{4971D43C-383B-467E-B3BC-514213E49FD3}" destId="{84C26DB7-74F8-4EBB-8AC4-6439EF753568}" srcOrd="0" destOrd="0" presId="urn:microsoft.com/office/officeart/2008/layout/VerticalCurvedList"/>
    <dgm:cxn modelId="{153BAC1B-84B5-45FA-A9E0-AC1EF78FBE52}" type="presOf" srcId="{FAFF65D9-0262-4750-A359-FC808D1F5B63}" destId="{BCD48D18-87A2-4D7F-B0E4-5BE499FB0347}" srcOrd="0" destOrd="0" presId="urn:microsoft.com/office/officeart/2008/layout/VerticalCurvedList"/>
    <dgm:cxn modelId="{2AEDBD7C-D1C3-4D98-8732-1DF7483E839D}" srcId="{89C4F728-CEE8-4D03-98E8-C892D8797017}" destId="{4971D43C-383B-467E-B3BC-514213E49FD3}" srcOrd="0" destOrd="0" parTransId="{637C1CC0-9CF2-40BA-8846-3AA3D044E0D1}" sibTransId="{6B20A7FD-3C81-484A-B7B7-237619C6B43E}"/>
    <dgm:cxn modelId="{4FED3E00-922F-4E73-80B3-F987878BFD1A}" type="presOf" srcId="{89C4F728-CEE8-4D03-98E8-C892D8797017}" destId="{B4161F6E-928D-403F-A63F-5B519D3EFDBE}" srcOrd="0" destOrd="0" presId="urn:microsoft.com/office/officeart/2008/layout/VerticalCurvedList"/>
    <dgm:cxn modelId="{BADAFBEF-DB14-4B92-9432-74C58C70B23A}" type="presOf" srcId="{6B20A7FD-3C81-484A-B7B7-237619C6B43E}" destId="{213A4320-AEBC-4B4D-AF7E-EDE6634E2483}" srcOrd="0" destOrd="0" presId="urn:microsoft.com/office/officeart/2008/layout/VerticalCurvedList"/>
    <dgm:cxn modelId="{1B2BE338-8076-4647-A7F3-3A5D32E475C2}" srcId="{89C4F728-CEE8-4D03-98E8-C892D8797017}" destId="{FAFF65D9-0262-4750-A359-FC808D1F5B63}" srcOrd="1" destOrd="0" parTransId="{D3223198-2267-43DC-BB79-3B0AD2093003}" sibTransId="{72B636E7-CC8A-4992-A1B6-36D0660A94DE}"/>
    <dgm:cxn modelId="{7132EA3D-ED66-41CD-BDEA-3B292229F9FF}" type="presParOf" srcId="{B4161F6E-928D-403F-A63F-5B519D3EFDBE}" destId="{AA8F82E2-24E4-4EA2-A66F-90C056399248}" srcOrd="0" destOrd="0" presId="urn:microsoft.com/office/officeart/2008/layout/VerticalCurvedList"/>
    <dgm:cxn modelId="{EAF3A517-9F0D-4D05-A7E2-42ECBCA87ABF}" type="presParOf" srcId="{AA8F82E2-24E4-4EA2-A66F-90C056399248}" destId="{5F7094E2-E87B-491A-AE0A-70105C8F0368}" srcOrd="0" destOrd="0" presId="urn:microsoft.com/office/officeart/2008/layout/VerticalCurvedList"/>
    <dgm:cxn modelId="{4D9108E8-AC7B-46FE-8369-0FD692560291}" type="presParOf" srcId="{5F7094E2-E87B-491A-AE0A-70105C8F0368}" destId="{1AB296AF-89D4-4E94-9891-0E955CC794F8}" srcOrd="0" destOrd="0" presId="urn:microsoft.com/office/officeart/2008/layout/VerticalCurvedList"/>
    <dgm:cxn modelId="{E2D80121-126E-4D58-84B5-B64600AF5844}" type="presParOf" srcId="{5F7094E2-E87B-491A-AE0A-70105C8F0368}" destId="{213A4320-AEBC-4B4D-AF7E-EDE6634E2483}" srcOrd="1" destOrd="0" presId="urn:microsoft.com/office/officeart/2008/layout/VerticalCurvedList"/>
    <dgm:cxn modelId="{4717F6A6-C536-4827-9C77-89B366657434}" type="presParOf" srcId="{5F7094E2-E87B-491A-AE0A-70105C8F0368}" destId="{68395DBA-8A38-4319-9F18-E64067E66594}" srcOrd="2" destOrd="0" presId="urn:microsoft.com/office/officeart/2008/layout/VerticalCurvedList"/>
    <dgm:cxn modelId="{6451657A-5F50-4658-887D-195E7795741E}" type="presParOf" srcId="{5F7094E2-E87B-491A-AE0A-70105C8F0368}" destId="{70914FF2-F477-4B0B-9D93-74186CBBC437}" srcOrd="3" destOrd="0" presId="urn:microsoft.com/office/officeart/2008/layout/VerticalCurvedList"/>
    <dgm:cxn modelId="{B2034703-294D-403E-8250-F1A16001AB01}" type="presParOf" srcId="{AA8F82E2-24E4-4EA2-A66F-90C056399248}" destId="{84C26DB7-74F8-4EBB-8AC4-6439EF753568}" srcOrd="1" destOrd="0" presId="urn:microsoft.com/office/officeart/2008/layout/VerticalCurvedList"/>
    <dgm:cxn modelId="{E6285EE4-10B6-4548-8182-9A8A80ED1945}" type="presParOf" srcId="{AA8F82E2-24E4-4EA2-A66F-90C056399248}" destId="{ED79AD34-3DA4-4775-98D9-3741E8E79DF0}" srcOrd="2" destOrd="0" presId="urn:microsoft.com/office/officeart/2008/layout/VerticalCurvedList"/>
    <dgm:cxn modelId="{C6EAAE11-95B4-454E-BCEE-D434E1E24F94}" type="presParOf" srcId="{ED79AD34-3DA4-4775-98D9-3741E8E79DF0}" destId="{6507AFEB-E439-4938-945C-CF5BA2EECB0D}" srcOrd="0" destOrd="0" presId="urn:microsoft.com/office/officeart/2008/layout/VerticalCurvedList"/>
    <dgm:cxn modelId="{4003B216-7AB2-4917-AF60-E2AFEEA369CA}" type="presParOf" srcId="{AA8F82E2-24E4-4EA2-A66F-90C056399248}" destId="{BCD48D18-87A2-4D7F-B0E4-5BE499FB0347}" srcOrd="3" destOrd="0" presId="urn:microsoft.com/office/officeart/2008/layout/VerticalCurvedList"/>
    <dgm:cxn modelId="{100EAA37-9286-4BA1-8C99-02063CC8A152}" type="presParOf" srcId="{AA8F82E2-24E4-4EA2-A66F-90C056399248}" destId="{98DD73AD-B007-4A7B-9C7A-8C1B22BC57C2}" srcOrd="4" destOrd="0" presId="urn:microsoft.com/office/officeart/2008/layout/VerticalCurvedList"/>
    <dgm:cxn modelId="{705C6547-E07F-4B77-9BF4-5CB931AD5FFF}" type="presParOf" srcId="{98DD73AD-B007-4A7B-9C7A-8C1B22BC57C2}" destId="{DBA377B6-DC9C-4BC6-861A-2B2F03C60F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3CEB68-5728-4F8D-B4D0-069B731321FA}" type="doc">
      <dgm:prSet loTypeId="urn:microsoft.com/office/officeart/2005/8/layout/vList3" loCatId="list" qsTypeId="urn:microsoft.com/office/officeart/2005/8/quickstyle/simple1" qsCatId="simple" csTypeId="urn:microsoft.com/office/officeart/2005/8/colors/accent3_4" csCatId="accent3" phldr="1"/>
      <dgm:spPr/>
    </dgm:pt>
    <dgm:pt modelId="{2FA97606-F2C6-4B1B-8145-A1034AB72202}">
      <dgm:prSet phldrT="[Texto]" custT="1"/>
      <dgm:spPr>
        <a:solidFill>
          <a:schemeClr val="tx2">
            <a:lumMod val="75000"/>
          </a:schemeClr>
        </a:solidFill>
      </dgm:spPr>
      <dgm:t>
        <a:bodyPr/>
        <a:lstStyle/>
        <a:p>
          <a:r>
            <a:rPr lang="es-EC" sz="1800" dirty="0" smtClean="0"/>
            <a:t>Al MSP, ejercer mayor control sobre las disposiciones legales vigentes, para reducir el porcentaje de consumo del cigarrillo en menores de edad y población en general, mitigando enfermedades relacionadas con el consumo desmesurado de cigarrillo. </a:t>
          </a:r>
          <a:endParaRPr lang="es-EC" sz="1800" dirty="0"/>
        </a:p>
      </dgm:t>
    </dgm:pt>
    <dgm:pt modelId="{1E849F32-21A9-4F12-AEB5-002CF2BBF779}" type="parTrans" cxnId="{CB5B50E2-1A2B-4FA3-BC0F-241A51509240}">
      <dgm:prSet/>
      <dgm:spPr/>
      <dgm:t>
        <a:bodyPr/>
        <a:lstStyle/>
        <a:p>
          <a:endParaRPr lang="es-EC"/>
        </a:p>
      </dgm:t>
    </dgm:pt>
    <dgm:pt modelId="{3214CCD1-0D90-42D8-8906-751BA676ACC2}" type="sibTrans" cxnId="{CB5B50E2-1A2B-4FA3-BC0F-241A51509240}">
      <dgm:prSet/>
      <dgm:spPr/>
      <dgm:t>
        <a:bodyPr/>
        <a:lstStyle/>
        <a:p>
          <a:endParaRPr lang="es-EC"/>
        </a:p>
      </dgm:t>
    </dgm:pt>
    <dgm:pt modelId="{D1E75F88-3BBD-406A-84EF-146371701B9C}">
      <dgm:prSet phldrT="[Texto]" custT="1"/>
      <dgm:spPr>
        <a:solidFill>
          <a:schemeClr val="tx2">
            <a:lumMod val="75000"/>
          </a:schemeClr>
        </a:solidFill>
      </dgm:spPr>
      <dgm:t>
        <a:bodyPr/>
        <a:lstStyle/>
        <a:p>
          <a:r>
            <a:rPr lang="es-EC" sz="1800" dirty="0" smtClean="0"/>
            <a:t>Implementar programas de recreación y manejo adecuado del tiempo libre, con el propósito de concientizar a la población para que abandonen el consumo de cigarrillo por parte del Ministerio de Salud Pública.</a:t>
          </a:r>
          <a:endParaRPr lang="es-EC" sz="1800" dirty="0"/>
        </a:p>
      </dgm:t>
    </dgm:pt>
    <dgm:pt modelId="{141CDFFD-E731-4D21-9050-48A8C991EA36}" type="parTrans" cxnId="{9B79D69B-36AB-4B7B-880B-82BE94B596A3}">
      <dgm:prSet/>
      <dgm:spPr/>
      <dgm:t>
        <a:bodyPr/>
        <a:lstStyle/>
        <a:p>
          <a:endParaRPr lang="es-EC"/>
        </a:p>
      </dgm:t>
    </dgm:pt>
    <dgm:pt modelId="{A7CA7C8E-91E5-4EC7-ABC4-18A760B93276}" type="sibTrans" cxnId="{9B79D69B-36AB-4B7B-880B-82BE94B596A3}">
      <dgm:prSet/>
      <dgm:spPr/>
      <dgm:t>
        <a:bodyPr/>
        <a:lstStyle/>
        <a:p>
          <a:endParaRPr lang="es-EC"/>
        </a:p>
      </dgm:t>
    </dgm:pt>
    <dgm:pt modelId="{78E6ADD3-EC3D-40E8-BFA6-68C11CB6A21A}" type="pres">
      <dgm:prSet presAssocID="{523CEB68-5728-4F8D-B4D0-069B731321FA}" presName="linearFlow" presStyleCnt="0">
        <dgm:presLayoutVars>
          <dgm:dir/>
          <dgm:resizeHandles val="exact"/>
        </dgm:presLayoutVars>
      </dgm:prSet>
      <dgm:spPr/>
    </dgm:pt>
    <dgm:pt modelId="{71BC083D-8B18-4F7C-923B-26B83C672603}" type="pres">
      <dgm:prSet presAssocID="{2FA97606-F2C6-4B1B-8145-A1034AB72202}" presName="composite" presStyleCnt="0"/>
      <dgm:spPr/>
    </dgm:pt>
    <dgm:pt modelId="{F833022C-9AF6-4992-BDD1-1221F3C906C9}" type="pres">
      <dgm:prSet presAssocID="{2FA97606-F2C6-4B1B-8145-A1034AB72202}" presName="imgShp" presStyleLbl="fgImgPlace1" presStyleIdx="0" presStyleCnt="2"/>
      <dgm:spPr/>
    </dgm:pt>
    <dgm:pt modelId="{476C30D5-F401-46D4-BBF7-A4423D91F20A}" type="pres">
      <dgm:prSet presAssocID="{2FA97606-F2C6-4B1B-8145-A1034AB72202}" presName="txShp" presStyleLbl="node1" presStyleIdx="0" presStyleCnt="2">
        <dgm:presLayoutVars>
          <dgm:bulletEnabled val="1"/>
        </dgm:presLayoutVars>
      </dgm:prSet>
      <dgm:spPr/>
      <dgm:t>
        <a:bodyPr/>
        <a:lstStyle/>
        <a:p>
          <a:endParaRPr lang="es-EC"/>
        </a:p>
      </dgm:t>
    </dgm:pt>
    <dgm:pt modelId="{65553B8C-51E2-4B00-A2A8-01F0702BF46B}" type="pres">
      <dgm:prSet presAssocID="{3214CCD1-0D90-42D8-8906-751BA676ACC2}" presName="spacing" presStyleCnt="0"/>
      <dgm:spPr/>
    </dgm:pt>
    <dgm:pt modelId="{1823FB3D-39A8-4B64-B500-2FD773B031C2}" type="pres">
      <dgm:prSet presAssocID="{D1E75F88-3BBD-406A-84EF-146371701B9C}" presName="composite" presStyleCnt="0"/>
      <dgm:spPr/>
    </dgm:pt>
    <dgm:pt modelId="{0F92DEBE-0D56-408A-90C9-5E86833EEAAB}" type="pres">
      <dgm:prSet presAssocID="{D1E75F88-3BBD-406A-84EF-146371701B9C}" presName="imgShp" presStyleLbl="fgImgPlace1" presStyleIdx="1" presStyleCnt="2"/>
      <dgm:spPr/>
    </dgm:pt>
    <dgm:pt modelId="{FF28B078-64DD-4913-B1B6-DD5C85BBB574}" type="pres">
      <dgm:prSet presAssocID="{D1E75F88-3BBD-406A-84EF-146371701B9C}" presName="txShp" presStyleLbl="node1" presStyleIdx="1" presStyleCnt="2">
        <dgm:presLayoutVars>
          <dgm:bulletEnabled val="1"/>
        </dgm:presLayoutVars>
      </dgm:prSet>
      <dgm:spPr/>
      <dgm:t>
        <a:bodyPr/>
        <a:lstStyle/>
        <a:p>
          <a:endParaRPr lang="es-EC"/>
        </a:p>
      </dgm:t>
    </dgm:pt>
  </dgm:ptLst>
  <dgm:cxnLst>
    <dgm:cxn modelId="{7466419C-C645-4040-A85A-197AC34B0FCD}" type="presOf" srcId="{523CEB68-5728-4F8D-B4D0-069B731321FA}" destId="{78E6ADD3-EC3D-40E8-BFA6-68C11CB6A21A}" srcOrd="0" destOrd="0" presId="urn:microsoft.com/office/officeart/2005/8/layout/vList3"/>
    <dgm:cxn modelId="{DC265150-65C4-44EA-8FA5-417F6B1E3F74}" type="presOf" srcId="{D1E75F88-3BBD-406A-84EF-146371701B9C}" destId="{FF28B078-64DD-4913-B1B6-DD5C85BBB574}" srcOrd="0" destOrd="0" presId="urn:microsoft.com/office/officeart/2005/8/layout/vList3"/>
    <dgm:cxn modelId="{CB5B50E2-1A2B-4FA3-BC0F-241A51509240}" srcId="{523CEB68-5728-4F8D-B4D0-069B731321FA}" destId="{2FA97606-F2C6-4B1B-8145-A1034AB72202}" srcOrd="0" destOrd="0" parTransId="{1E849F32-21A9-4F12-AEB5-002CF2BBF779}" sibTransId="{3214CCD1-0D90-42D8-8906-751BA676ACC2}"/>
    <dgm:cxn modelId="{9B79D69B-36AB-4B7B-880B-82BE94B596A3}" srcId="{523CEB68-5728-4F8D-B4D0-069B731321FA}" destId="{D1E75F88-3BBD-406A-84EF-146371701B9C}" srcOrd="1" destOrd="0" parTransId="{141CDFFD-E731-4D21-9050-48A8C991EA36}" sibTransId="{A7CA7C8E-91E5-4EC7-ABC4-18A760B93276}"/>
    <dgm:cxn modelId="{50663AFD-AB82-4005-BECD-1A881A16A7BB}" type="presOf" srcId="{2FA97606-F2C6-4B1B-8145-A1034AB72202}" destId="{476C30D5-F401-46D4-BBF7-A4423D91F20A}" srcOrd="0" destOrd="0" presId="urn:microsoft.com/office/officeart/2005/8/layout/vList3"/>
    <dgm:cxn modelId="{DA9CCE93-C914-4B30-8A1F-913A2D34F989}" type="presParOf" srcId="{78E6ADD3-EC3D-40E8-BFA6-68C11CB6A21A}" destId="{71BC083D-8B18-4F7C-923B-26B83C672603}" srcOrd="0" destOrd="0" presId="urn:microsoft.com/office/officeart/2005/8/layout/vList3"/>
    <dgm:cxn modelId="{87FFFBB7-F177-4F4C-A74E-9335F0330266}" type="presParOf" srcId="{71BC083D-8B18-4F7C-923B-26B83C672603}" destId="{F833022C-9AF6-4992-BDD1-1221F3C906C9}" srcOrd="0" destOrd="0" presId="urn:microsoft.com/office/officeart/2005/8/layout/vList3"/>
    <dgm:cxn modelId="{0AC84ED1-C3FD-44E1-8574-410AB899BE1B}" type="presParOf" srcId="{71BC083D-8B18-4F7C-923B-26B83C672603}" destId="{476C30D5-F401-46D4-BBF7-A4423D91F20A}" srcOrd="1" destOrd="0" presId="urn:microsoft.com/office/officeart/2005/8/layout/vList3"/>
    <dgm:cxn modelId="{CF617FBC-12BD-4DF7-BE7A-06898A59947A}" type="presParOf" srcId="{78E6ADD3-EC3D-40E8-BFA6-68C11CB6A21A}" destId="{65553B8C-51E2-4B00-A2A8-01F0702BF46B}" srcOrd="1" destOrd="0" presId="urn:microsoft.com/office/officeart/2005/8/layout/vList3"/>
    <dgm:cxn modelId="{CBB7E682-5A87-4AA2-A134-2D11B892B27E}" type="presParOf" srcId="{78E6ADD3-EC3D-40E8-BFA6-68C11CB6A21A}" destId="{1823FB3D-39A8-4B64-B500-2FD773B031C2}" srcOrd="2" destOrd="0" presId="urn:microsoft.com/office/officeart/2005/8/layout/vList3"/>
    <dgm:cxn modelId="{E22C7CEF-0256-4640-B206-D918B9258143}" type="presParOf" srcId="{1823FB3D-39A8-4B64-B500-2FD773B031C2}" destId="{0F92DEBE-0D56-408A-90C9-5E86833EEAAB}" srcOrd="0" destOrd="0" presId="urn:microsoft.com/office/officeart/2005/8/layout/vList3"/>
    <dgm:cxn modelId="{BC240A58-5F42-41C5-9C59-F0BF8E638750}" type="presParOf" srcId="{1823FB3D-39A8-4B64-B500-2FD773B031C2}" destId="{FF28B078-64DD-4913-B1B6-DD5C85BBB57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05/09/2018</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05/09/2018</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1</a:t>
            </a:fld>
            <a:endParaRPr lang="es-ES" dirty="0"/>
          </a:p>
        </p:txBody>
      </p:sp>
    </p:spTree>
    <p:extLst>
      <p:ext uri="{BB962C8B-B14F-4D97-AF65-F5344CB8AC3E}">
        <p14:creationId xmlns:p14="http://schemas.microsoft.com/office/powerpoint/2010/main" val="568313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EC" dirty="0" smtClean="0">
                <a:solidFill>
                  <a:srgbClr val="000000"/>
                </a:solidFill>
                <a:latin typeface="Times New Roman" panose="02020603050405020304" pitchFamily="18" charset="0"/>
                <a:ea typeface="Calibri" panose="020F0502020204030204" pitchFamily="34" charset="0"/>
              </a:rPr>
              <a:t>¿Las estrategias de publicidad y comunicación indirecta, de Industrias Tabacaleras, a través de medios no convencionales han influenciado en el comportamiento de compra del consumidor? </a:t>
            </a:r>
          </a:p>
          <a:p>
            <a:pPr marL="0" marR="0" lvl="0" indent="0" algn="l" defTabSz="1218987" rtl="0" eaLnBrk="1" fontAlgn="auto" latinLnBrk="0" hangingPunct="1">
              <a:lnSpc>
                <a:spcPct val="100000"/>
              </a:lnSpc>
              <a:spcBef>
                <a:spcPts val="0"/>
              </a:spcBef>
              <a:spcAft>
                <a:spcPts val="0"/>
              </a:spcAft>
              <a:buClrTx/>
              <a:buSzTx/>
              <a:buFontTx/>
              <a:buNone/>
              <a:tabLst/>
              <a:defRPr/>
            </a:pPr>
            <a:r>
              <a:rPr lang="es-EC" dirty="0" smtClean="0"/>
              <a:t>Pese a que está prohibida la publicidad en medios masivos para el cigarrillo, las IT han optado por ubicarse en medios poco convencionales, que sí influyen en el comportamiento de compra de los consumidores a través vídeo juegos, redes sociales, fórmula 1 y la ubicación del cigarrillo en los puntos de venta direccionado hacia los más pequeños. </a:t>
            </a:r>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24</a:t>
            </a:fld>
            <a:endParaRPr lang="es-ES" dirty="0"/>
          </a:p>
        </p:txBody>
      </p:sp>
    </p:spTree>
    <p:extLst>
      <p:ext uri="{BB962C8B-B14F-4D97-AF65-F5344CB8AC3E}">
        <p14:creationId xmlns:p14="http://schemas.microsoft.com/office/powerpoint/2010/main" val="344028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Ley</a:t>
            </a:r>
            <a:r>
              <a:rPr lang="es-EC" baseline="0" dirty="0" smtClean="0"/>
              <a:t> orgánica de comunicación (aprobada 14 junio 2013)</a:t>
            </a:r>
            <a:br>
              <a:rPr lang="es-EC" baseline="0" dirty="0" smtClean="0"/>
            </a:br>
            <a:r>
              <a:rPr lang="es-EC" baseline="0" dirty="0" smtClean="0"/>
              <a:t>Art. 69 Suspensión publicidad</a:t>
            </a:r>
          </a:p>
          <a:p>
            <a:pPr marL="0" marR="0" indent="0" algn="l" defTabSz="1218987" rtl="0" eaLnBrk="1" fontAlgn="auto" latinLnBrk="0" hangingPunct="1">
              <a:lnSpc>
                <a:spcPct val="100000"/>
              </a:lnSpc>
              <a:spcBef>
                <a:spcPts val="0"/>
              </a:spcBef>
              <a:spcAft>
                <a:spcPts val="0"/>
              </a:spcAft>
              <a:buClrTx/>
              <a:buSzTx/>
              <a:buFontTx/>
              <a:buNone/>
              <a:tabLst/>
              <a:defRPr/>
            </a:pPr>
            <a:r>
              <a:rPr lang="es-EC" baseline="0" dirty="0" smtClean="0"/>
              <a:t>Art. 94.- Protección de derechos en publicidad y propaganda</a:t>
            </a:r>
          </a:p>
          <a:p>
            <a:r>
              <a:rPr lang="es-EC" dirty="0" smtClean="0"/>
              <a:t>Se prohíbe la publicidad engañosa así como todo tipo de publicidad</a:t>
            </a:r>
            <a:r>
              <a:rPr lang="es-EC" baseline="0" dirty="0" smtClean="0"/>
              <a:t> de </a:t>
            </a:r>
            <a:r>
              <a:rPr lang="es-EC" dirty="0" smtClean="0"/>
              <a:t>bebidas alcohólicas, de cigarrillos y sustancias estupefacientes y psicotrópicas.</a:t>
            </a:r>
          </a:p>
          <a:p>
            <a:endParaRPr lang="es-EC" dirty="0" smtClean="0"/>
          </a:p>
          <a:p>
            <a:r>
              <a:rPr lang="es-EC" dirty="0" smtClean="0"/>
              <a:t>Década</a:t>
            </a:r>
            <a:r>
              <a:rPr lang="es-EC" baseline="0" dirty="0" smtClean="0"/>
              <a:t> de los 20 = 1900 a 2000 inicios </a:t>
            </a:r>
            <a:r>
              <a:rPr lang="es-EC" baseline="0" dirty="0" err="1" smtClean="0"/>
              <a:t>publi</a:t>
            </a:r>
            <a:r>
              <a:rPr lang="es-EC" baseline="0" dirty="0" smtClean="0"/>
              <a:t>, desconocimiento de daños cigarrillo.</a:t>
            </a:r>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a:t>
            </a:fld>
            <a:endParaRPr lang="es-ES" dirty="0"/>
          </a:p>
        </p:txBody>
      </p:sp>
    </p:spTree>
    <p:extLst>
      <p:ext uri="{BB962C8B-B14F-4D97-AF65-F5344CB8AC3E}">
        <p14:creationId xmlns:p14="http://schemas.microsoft.com/office/powerpoint/2010/main" val="5265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s-EC" dirty="0" smtClean="0"/>
              <a:t>2011</a:t>
            </a:r>
            <a:r>
              <a:rPr lang="es-EC" baseline="0" dirty="0" smtClean="0"/>
              <a:t> Art 19 prohibición de la publicidad, propaganda y patrocinio del tabaco en medios comunicación masiva.</a:t>
            </a:r>
          </a:p>
          <a:p>
            <a:r>
              <a:rPr lang="es-EC" dirty="0" smtClean="0"/>
              <a:t>Art</a:t>
            </a:r>
            <a:r>
              <a:rPr lang="es-EC" baseline="0" dirty="0" smtClean="0"/>
              <a:t> 20 Prohibición publicidad engañosa</a:t>
            </a:r>
            <a:endParaRPr lang="es-EC" dirty="0" smtClean="0"/>
          </a:p>
          <a:p>
            <a:r>
              <a:rPr lang="es-EC" dirty="0" smtClean="0"/>
              <a:t>Ministerio</a:t>
            </a:r>
            <a:r>
              <a:rPr lang="es-EC" baseline="0" dirty="0" smtClean="0"/>
              <a:t> de Salud con Organización mundial de la Salud relacionan para 6 pictografías anuales</a:t>
            </a:r>
            <a:br>
              <a:rPr lang="es-EC" baseline="0" dirty="0" smtClean="0"/>
            </a:br>
            <a:r>
              <a:rPr lang="es-EC" baseline="0" dirty="0" smtClean="0"/>
              <a:t>OMS indica mueren 7 millones en el mundo por fumar (2017) </a:t>
            </a:r>
          </a:p>
          <a:p>
            <a:r>
              <a:rPr lang="es-EC" baseline="0" dirty="0" smtClean="0"/>
              <a:t>Afectados 890 000 personas por humo.</a:t>
            </a:r>
          </a:p>
          <a:p>
            <a:r>
              <a:rPr lang="es-EC" baseline="0" dirty="0" smtClean="0"/>
              <a:t>AMS </a:t>
            </a:r>
            <a:r>
              <a:rPr lang="es-EC" baseline="0" dirty="0" err="1" smtClean="0"/>
              <a:t>Asamble</a:t>
            </a:r>
            <a:r>
              <a:rPr lang="es-EC" baseline="0" dirty="0" smtClean="0"/>
              <a:t> Mundial Salud </a:t>
            </a:r>
          </a:p>
          <a:p>
            <a:r>
              <a:rPr lang="es-EC" baseline="0" dirty="0" smtClean="0"/>
              <a:t>121 países que constan en el registro del convenio</a:t>
            </a:r>
          </a:p>
          <a:p>
            <a:endParaRPr lang="es-EC" baseline="0" dirty="0" smtClean="0"/>
          </a:p>
          <a:p>
            <a:r>
              <a:rPr lang="es-EC" baseline="0" dirty="0" smtClean="0"/>
              <a:t>Imágenes recreadas en realidad virtual de tabaco estimulan deseo de fumar en personas de hasta 24 años (VIDEO JUEGOS)</a:t>
            </a:r>
          </a:p>
          <a:p>
            <a:endParaRPr lang="es-EC" baseline="0" dirty="0" smtClean="0"/>
          </a:p>
          <a:p>
            <a:r>
              <a:rPr lang="es-EC" baseline="0" dirty="0" smtClean="0"/>
              <a:t>5,70 caja</a:t>
            </a:r>
          </a:p>
          <a:p>
            <a:r>
              <a:rPr lang="es-EC" baseline="0" dirty="0" smtClean="0"/>
              <a:t>2,85 media </a:t>
            </a:r>
            <a:r>
              <a:rPr lang="es-EC" baseline="0" dirty="0" err="1" smtClean="0"/>
              <a:t>lark</a:t>
            </a:r>
            <a:endParaRPr lang="es-EC" baseline="0" dirty="0" smtClean="0"/>
          </a:p>
          <a:p>
            <a:r>
              <a:rPr lang="es-EC" dirty="0" smtClean="0"/>
              <a:t>Contrabando:</a:t>
            </a:r>
            <a:r>
              <a:rPr lang="es-EC" baseline="0" dirty="0" smtClean="0"/>
              <a:t> Bahía Guayaquil decomisan. Cuenca mercado 10 de agosto. </a:t>
            </a:r>
          </a:p>
          <a:p>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3</a:t>
            </a:fld>
            <a:endParaRPr lang="es-ES" dirty="0"/>
          </a:p>
        </p:txBody>
      </p:sp>
    </p:spTree>
    <p:extLst>
      <p:ext uri="{BB962C8B-B14F-4D97-AF65-F5344CB8AC3E}">
        <p14:creationId xmlns:p14="http://schemas.microsoft.com/office/powerpoint/2010/main" val="270327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Actor</a:t>
            </a:r>
            <a:r>
              <a:rPr lang="es-EC" baseline="0" dirty="0" smtClean="0"/>
              <a:t> y director Roberto </a:t>
            </a:r>
            <a:r>
              <a:rPr lang="es-EC" baseline="0" dirty="0" err="1" smtClean="0"/>
              <a:t>Gomez</a:t>
            </a:r>
            <a:r>
              <a:rPr lang="es-EC" baseline="0" dirty="0" smtClean="0"/>
              <a:t> Bolaños </a:t>
            </a:r>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4</a:t>
            </a:fld>
            <a:endParaRPr lang="es-ES" dirty="0"/>
          </a:p>
        </p:txBody>
      </p:sp>
    </p:spTree>
    <p:extLst>
      <p:ext uri="{BB962C8B-B14F-4D97-AF65-F5344CB8AC3E}">
        <p14:creationId xmlns:p14="http://schemas.microsoft.com/office/powerpoint/2010/main" val="365079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Causas</a:t>
            </a:r>
            <a:r>
              <a:rPr lang="es-EC" baseline="0" dirty="0" smtClean="0"/>
              <a:t> en espinas y efecto en cabeza</a:t>
            </a:r>
          </a:p>
          <a:p>
            <a:r>
              <a:rPr lang="es-EC" baseline="0" dirty="0" smtClean="0"/>
              <a:t>Cigarrillos light – filtros son perforados – reduce alquitrán y nicotina (filtro se degrada entre 5 a 10 años OMS) comparan con chicle</a:t>
            </a:r>
          </a:p>
          <a:p>
            <a:endParaRPr lang="es-EC" baseline="0" dirty="0" smtClean="0"/>
          </a:p>
          <a:p>
            <a:r>
              <a:rPr lang="es-EC" baseline="0" dirty="0" smtClean="0"/>
              <a:t>60% de caja ocupa la pictografía</a:t>
            </a:r>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5</a:t>
            </a:fld>
            <a:endParaRPr lang="es-ES" dirty="0"/>
          </a:p>
        </p:txBody>
      </p:sp>
    </p:spTree>
    <p:extLst>
      <p:ext uri="{BB962C8B-B14F-4D97-AF65-F5344CB8AC3E}">
        <p14:creationId xmlns:p14="http://schemas.microsoft.com/office/powerpoint/2010/main" val="1229118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EC" sz="1600" dirty="0" smtClean="0">
                <a:latin typeface="Arial" panose="020B0604020202020204" pitchFamily="34" charset="0"/>
                <a:cs typeface="Arial" panose="020B0604020202020204" pitchFamily="34" charset="0"/>
              </a:rPr>
              <a:t>Función adaptativa: cercanía a lo que genera satisfacción.</a:t>
            </a:r>
          </a:p>
          <a:p>
            <a:endParaRPr lang="es-EC" sz="1600" dirty="0" smtClean="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s-EC" sz="1600" dirty="0" smtClean="0">
                <a:latin typeface="Arial" panose="020B0604020202020204" pitchFamily="34" charset="0"/>
                <a:cs typeface="Arial" panose="020B0604020202020204" pitchFamily="34" charset="0"/>
              </a:rPr>
              <a:t>Función cognitiva: simplifica, armoniza ambiente externo</a:t>
            </a:r>
            <a:endParaRPr lang="es-EC" dirty="0" smtClean="0"/>
          </a:p>
          <a:p>
            <a:endParaRPr lang="es-EC"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EC" sz="1600" dirty="0" smtClean="0">
                <a:latin typeface="Arial" panose="020B0604020202020204" pitchFamily="34" charset="0"/>
                <a:cs typeface="Arial" panose="020B0604020202020204" pitchFamily="34" charset="0"/>
              </a:rPr>
              <a:t>Función defensiva del yo: defender actitudes propias</a:t>
            </a:r>
          </a:p>
          <a:p>
            <a:endParaRPr lang="es-EC"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EC" sz="1600" dirty="0" smtClean="0">
                <a:latin typeface="Arial" panose="020B0604020202020204" pitchFamily="34" charset="0"/>
                <a:cs typeface="Arial" panose="020B0604020202020204" pitchFamily="34" charset="0"/>
              </a:rPr>
              <a:t>Función expresiva: expresar lo que c/humano siente y quiere entregar mejorando autoestima</a:t>
            </a:r>
            <a:r>
              <a:rPr lang="es-EC" sz="1500" dirty="0" smtClean="0">
                <a:latin typeface="Arial" panose="020B0604020202020204" pitchFamily="34" charset="0"/>
                <a:cs typeface="Arial" panose="020B0604020202020204" pitchFamily="34" charset="0"/>
              </a:rPr>
              <a:t>.</a:t>
            </a:r>
          </a:p>
          <a:p>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8</a:t>
            </a:fld>
            <a:endParaRPr lang="es-ES" dirty="0"/>
          </a:p>
        </p:txBody>
      </p:sp>
    </p:spTree>
    <p:extLst>
      <p:ext uri="{BB962C8B-B14F-4D97-AF65-F5344CB8AC3E}">
        <p14:creationId xmlns:p14="http://schemas.microsoft.com/office/powerpoint/2010/main" val="186910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Investigación Aplicada: tomar conocimientos</a:t>
            </a:r>
            <a:r>
              <a:rPr lang="es-EC" baseline="0" dirty="0" smtClean="0"/>
              <a:t> reales adquiridos en la carrera junto con teorías y conceptos que permitan identificar las estrategias </a:t>
            </a:r>
            <a:r>
              <a:rPr lang="es-EC" baseline="0" dirty="0" err="1" smtClean="0"/>
              <a:t>publi</a:t>
            </a:r>
            <a:r>
              <a:rPr lang="es-EC" baseline="0" dirty="0" smtClean="0"/>
              <a:t>. </a:t>
            </a:r>
          </a:p>
          <a:p>
            <a:r>
              <a:rPr lang="es-EC" baseline="0" dirty="0" smtClean="0"/>
              <a:t>In situ : en el lugar Zona 9 de 15 a 69 años </a:t>
            </a:r>
          </a:p>
          <a:p>
            <a:endParaRPr lang="es-EC" baseline="0" dirty="0" smtClean="0"/>
          </a:p>
          <a:p>
            <a:r>
              <a:rPr lang="es-EC" baseline="0" dirty="0" smtClean="0"/>
              <a:t>Seleccionar estudio No experimental porque la información se recopilará una sola vez y con la mayor presión posible. Sin manipulación deliberada de variables (seleccionar al azar) </a:t>
            </a:r>
          </a:p>
          <a:p>
            <a:endParaRPr lang="es-EC" baseline="0" dirty="0" smtClean="0"/>
          </a:p>
          <a:p>
            <a:r>
              <a:rPr lang="es-EC" baseline="0" dirty="0" smtClean="0"/>
              <a:t>Correlacional: conocer grado de asociación/relación entre dos o más conceptos. Si se asocian, conocer la magnitud. </a:t>
            </a:r>
          </a:p>
          <a:p>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10</a:t>
            </a:fld>
            <a:endParaRPr lang="es-ES" dirty="0"/>
          </a:p>
        </p:txBody>
      </p:sp>
    </p:spTree>
    <p:extLst>
      <p:ext uri="{BB962C8B-B14F-4D97-AF65-F5344CB8AC3E}">
        <p14:creationId xmlns:p14="http://schemas.microsoft.com/office/powerpoint/2010/main" val="289516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138 NO</a:t>
            </a:r>
          </a:p>
          <a:p>
            <a:r>
              <a:rPr lang="es-EC" dirty="0" smtClean="0"/>
              <a:t>263 SI</a:t>
            </a:r>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20</a:t>
            </a:fld>
            <a:endParaRPr lang="es-ES" dirty="0"/>
          </a:p>
        </p:txBody>
      </p:sp>
    </p:spTree>
    <p:extLst>
      <p:ext uri="{BB962C8B-B14F-4D97-AF65-F5344CB8AC3E}">
        <p14:creationId xmlns:p14="http://schemas.microsoft.com/office/powerpoint/2010/main" val="201575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13% 52</a:t>
            </a:r>
          </a:p>
          <a:p>
            <a:r>
              <a:rPr lang="es-EC" dirty="0" smtClean="0"/>
              <a:t>6,7% 27</a:t>
            </a:r>
          </a:p>
          <a:p>
            <a:r>
              <a:rPr lang="es-EC" dirty="0" smtClean="0"/>
              <a:t>5,5% 22</a:t>
            </a:r>
            <a:endParaRPr lang="es-EC"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21</a:t>
            </a:fld>
            <a:endParaRPr lang="es-ES" dirty="0"/>
          </a:p>
        </p:txBody>
      </p:sp>
    </p:spTree>
    <p:extLst>
      <p:ext uri="{BB962C8B-B14F-4D97-AF65-F5344CB8AC3E}">
        <p14:creationId xmlns:p14="http://schemas.microsoft.com/office/powerpoint/2010/main" val="267147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99764" y="4455621"/>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2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DA6EC49-7015-4469-9A74-004F639B3FDA}" type="datetime1">
              <a:rPr lang="es-ES" smtClean="0"/>
              <a:pPr/>
              <a:t>05/09/2018</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103342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778434-5D58-47CE-9224-ED2BB79A18DD}" type="datetime1">
              <a:rPr lang="es-ES" smtClean="0"/>
              <a:pPr/>
              <a:t>05/09/2018</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591C5AD9-787D-40FA-8A4D-16A055B9AF81}" type="slidenum">
              <a:rPr lang="es-ES" noProof="0" smtClean="0"/>
              <a:t>‹Nº›</a:t>
            </a:fld>
            <a:endParaRPr lang="es-ES" noProof="0" dirty="0"/>
          </a:p>
        </p:txBody>
      </p:sp>
    </p:spTree>
    <p:extLst>
      <p:ext uri="{BB962C8B-B14F-4D97-AF65-F5344CB8AC3E}">
        <p14:creationId xmlns:p14="http://schemas.microsoft.com/office/powerpoint/2010/main" val="384866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F3C807-97E5-4EB1-B67A-316AEC28F394}" type="datetime1">
              <a:rPr lang="es-ES" smtClean="0"/>
              <a:pPr/>
              <a:t>05/09/2018</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27013594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9/5/2018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13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6992" y="1845734"/>
            <a:ext cx="4936474"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91690F1-80DA-4D8B-B458-8D4BD410131D}" type="datetime1">
              <a:rPr lang="es-ES" smtClean="0"/>
              <a:pPr/>
              <a:t>05/09/2018</a:t>
            </a:fld>
            <a:endParaRPr lang="es-ES"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3392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6994" y="2582334"/>
            <a:ext cx="4936474"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6301" y="2582334"/>
            <a:ext cx="4936474"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78C7E-2806-4739-BD8D-319D61955722}" type="datetime1">
              <a:rPr lang="es-ES" smtClean="0"/>
              <a:pPr/>
              <a:t>05/09/2018</a:t>
            </a:fld>
            <a:endParaRPr lang="es-ES"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23705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8437A7-884C-4343-A93E-6370C2487814}" type="datetime1">
              <a:rPr lang="es-ES" smtClean="0"/>
              <a:pPr/>
              <a:t>05/09/2018</a:t>
            </a:fld>
            <a:endParaRPr lang="es-ES"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168030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ED79CC-2E17-4813-9B77-E03A744EFEA4}" type="datetime1">
              <a:rPr lang="es-ES" smtClean="0"/>
              <a:pPr/>
              <a:t>05/09/2018</a:t>
            </a:fld>
            <a:endParaRPr lang="es-E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es-ES" noProof="0" dirty="0"/>
          </a:p>
        </p:txBody>
      </p:sp>
      <p:sp>
        <p:nvSpPr>
          <p:cNvPr id="9" name="Slide Number Placeholder 8"/>
          <p:cNvSpPr>
            <a:spLocks noGrp="1"/>
          </p:cNvSpPr>
          <p:nvPr>
            <p:ph type="sldNum" sz="quarter" idx="12"/>
          </p:nvPr>
        </p:nvSpPr>
        <p:spPr/>
        <p:txBody>
          <a:bodyPr/>
          <a:lstStyle/>
          <a:p>
            <a:pPr rtl="0"/>
            <a:fld id="{EB37DED6-D4C7-42EE-AB49-D2E39E64FDE4}" type="slidenum">
              <a:rPr lang="es-ES" noProof="0" smtClean="0"/>
              <a:t>‹Nº›</a:t>
            </a:fld>
            <a:endParaRPr lang="es-ES" noProof="0" dirty="0"/>
          </a:p>
        </p:txBody>
      </p:sp>
    </p:spTree>
    <p:extLst>
      <p:ext uri="{BB962C8B-B14F-4D97-AF65-F5344CB8AC3E}">
        <p14:creationId xmlns:p14="http://schemas.microsoft.com/office/powerpoint/2010/main" val="167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24229622-6F3C-4902-9962-43BF7D6E67A7}" type="datetime1">
              <a:rPr lang="es-ES" smtClean="0"/>
              <a:pPr/>
              <a:t>05/09/2018</a:t>
            </a:fld>
            <a:endParaRPr lang="es-E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pPr rtl="0"/>
            <a:endParaRPr lang="es-E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6691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lIns="91440" tIns="0" rIns="91440" bIns="0" anchor="b">
            <a:noAutofit/>
          </a:bodyPr>
          <a:lstStyle>
            <a:lvl1pPr>
              <a:defRPr sz="3599"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6994" y="5907024"/>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F52E44-9152-44CF-BA11-17304D98E8E7}" type="datetime1">
              <a:rPr lang="es-ES" smtClean="0"/>
              <a:pPr/>
              <a:t>05/09/2018</a:t>
            </a:fld>
            <a:endParaRPr lang="es-ES"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2DFBB78A-01B4-41F2-96B0-677A4A282832}" type="slidenum">
              <a:rPr lang="es-ES" noProof="0" smtClean="0"/>
              <a:t>‹Nº›</a:t>
            </a:fld>
            <a:endParaRPr lang="es-ES" noProof="0" dirty="0"/>
          </a:p>
        </p:txBody>
      </p:sp>
    </p:spTree>
    <p:extLst>
      <p:ext uri="{BB962C8B-B14F-4D97-AF65-F5344CB8AC3E}">
        <p14:creationId xmlns:p14="http://schemas.microsoft.com/office/powerpoint/2010/main" val="15954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1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C6F3C807-97E5-4EB1-B67A-316AEC28F394}" type="datetime1">
              <a:rPr lang="es-ES" smtClean="0"/>
              <a:pPr/>
              <a:t>05/09/2018</a:t>
            </a:fld>
            <a:endParaRPr lang="es-E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s-ES" noProof="0"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EB37DED6-D4C7-42EE-AB49-D2E39E64FDE4}" type="slidenum">
              <a:rPr lang="es-ES" smtClean="0"/>
              <a:pPr/>
              <a:t>‹Nº›</a:t>
            </a:fld>
            <a:endParaRPr lang="es-E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4413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6.png"/><Relationship Id="rId4" Type="http://schemas.openxmlformats.org/officeDocument/2006/relationships/diagramQuickStyle" Target="../diagrams/quickStyle5.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3.jfif"/><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jpg"/><Relationship Id="rId4" Type="http://schemas.openxmlformats.org/officeDocument/2006/relationships/image" Target="../media/image39.jpe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1.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52398" y="1961456"/>
            <a:ext cx="10139995" cy="4896544"/>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s-CO" sz="1900" b="1" dirty="0" smtClean="0">
                <a:latin typeface="Microsoft YaHei Light" panose="020B0502040204020203" pitchFamily="34" charset="-122"/>
                <a:ea typeface="Microsoft YaHei Light" panose="020B0502040204020203" pitchFamily="34" charset="-122"/>
              </a:rPr>
              <a:t>DEPARTAMENTO DE CIENCIAS ECONÓMICAS, ADMINISTRATIVAS Y </a:t>
            </a:r>
          </a:p>
          <a:p>
            <a:pPr algn="ctr"/>
            <a:r>
              <a:rPr lang="es-CO" sz="1900" b="1" dirty="0" smtClean="0">
                <a:latin typeface="Microsoft YaHei Light" panose="020B0502040204020203" pitchFamily="34" charset="-122"/>
                <a:ea typeface="Microsoft YaHei Light" panose="020B0502040204020203" pitchFamily="34" charset="-122"/>
              </a:rPr>
              <a:t>DE COMERCIO – CEAC</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PROYECTO DE INVESTIGACIÓN PREVIO A LA OBTENCIÓN DEL TÍTULO DE:</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INGENIERÍA </a:t>
            </a:r>
            <a:r>
              <a:rPr lang="es-CO" sz="1900" b="1" dirty="0" smtClean="0">
                <a:latin typeface="Microsoft YaHei Light" panose="020B0502040204020203" pitchFamily="34" charset="-122"/>
                <a:ea typeface="Microsoft YaHei Light" panose="020B0502040204020203" pitchFamily="34" charset="-122"/>
              </a:rPr>
              <a:t>EN MERCADOTECNIA</a:t>
            </a:r>
          </a:p>
          <a:p>
            <a:pPr algn="ctr"/>
            <a:endParaRPr lang="es-CO" sz="1900" b="1" dirty="0" smtClean="0">
              <a:latin typeface="Microsoft YaHei Light" panose="020B0502040204020203" pitchFamily="34" charset="-122"/>
              <a:ea typeface="Microsoft YaHei Light" panose="020B0502040204020203" pitchFamily="34" charset="-122"/>
            </a:endParaRPr>
          </a:p>
          <a:p>
            <a:pPr algn="ctr"/>
            <a:endParaRPr lang="es-CO" sz="1900" b="1" dirty="0">
              <a:latin typeface="Microsoft YaHei Light" panose="020B0502040204020203" pitchFamily="34" charset="-122"/>
              <a:ea typeface="Microsoft YaHei Light" panose="020B0502040204020203" pitchFamily="34" charset="-122"/>
            </a:endParaRPr>
          </a:p>
          <a:p>
            <a:pPr algn="ctr"/>
            <a:r>
              <a:rPr lang="es-CO" sz="1900" b="1" dirty="0" smtClean="0">
                <a:latin typeface="Microsoft YaHei Light" panose="020B0502040204020203" pitchFamily="34" charset="-122"/>
                <a:ea typeface="Microsoft YaHei Light" panose="020B0502040204020203" pitchFamily="34" charset="-122"/>
              </a:rPr>
              <a:t>TEMA: </a:t>
            </a:r>
            <a:r>
              <a:rPr lang="es-EC" sz="1900" b="1" dirty="0">
                <a:latin typeface="Microsoft YaHei Light" panose="020B0502040204020203" pitchFamily="34" charset="-122"/>
                <a:ea typeface="Microsoft YaHei Light" panose="020B0502040204020203" pitchFamily="34" charset="-122"/>
              </a:rPr>
              <a:t>“INFLUENCIA DE LAS ESTRATEGIAS PUBLICITARIAS Y COMUNICACIONALES EMPLEADAS POR LAS INDUSTRIAS TABACALERAS, PARA DETERMINAR EL COMPORTAMIENTO DE COMPRA DE CIGARRILLOS EN EL DMQ</a:t>
            </a:r>
            <a:r>
              <a:rPr lang="es-EC" sz="1900" b="1" dirty="0" smtClean="0">
                <a:latin typeface="Microsoft YaHei Light" panose="020B0502040204020203" pitchFamily="34" charset="-122"/>
                <a:ea typeface="Microsoft YaHei Light" panose="020B0502040204020203" pitchFamily="34" charset="-122"/>
              </a:rPr>
              <a:t>”</a:t>
            </a:r>
            <a:endParaRPr lang="es-CO" sz="1900" b="1" dirty="0">
              <a:latin typeface="Microsoft YaHei Light" panose="020B0502040204020203" pitchFamily="34" charset="-122"/>
              <a:ea typeface="Microsoft YaHei Light" panose="020B0502040204020203" pitchFamily="34" charset="-122"/>
            </a:endParaRPr>
          </a:p>
          <a:p>
            <a:pPr algn="ctr"/>
            <a:endParaRPr lang="es-CO" sz="1900" b="1" dirty="0" smtClean="0">
              <a:latin typeface="Microsoft YaHei Light" panose="020B0502040204020203" pitchFamily="34" charset="-122"/>
              <a:ea typeface="Microsoft YaHei Light" panose="020B0502040204020203" pitchFamily="34" charset="-122"/>
            </a:endParaRPr>
          </a:p>
          <a:p>
            <a:pPr algn="ctr"/>
            <a:endParaRPr lang="es-CO" sz="1900" b="1" dirty="0" smtClean="0">
              <a:latin typeface="Microsoft YaHei Light" panose="020B0502040204020203" pitchFamily="34" charset="-122"/>
              <a:ea typeface="Microsoft YaHei Light" panose="020B0502040204020203" pitchFamily="34" charset="-122"/>
            </a:endParaRPr>
          </a:p>
          <a:p>
            <a:pPr algn="ctr"/>
            <a:r>
              <a:rPr lang="es-CO" sz="1900" b="1" dirty="0" smtClean="0">
                <a:latin typeface="Microsoft YaHei Light" panose="020B0502040204020203" pitchFamily="34" charset="-122"/>
                <a:ea typeface="Microsoft YaHei Light" panose="020B0502040204020203" pitchFamily="34" charset="-122"/>
              </a:rPr>
              <a:t>AUTORA: BALDEÓN CÁRDENAS, ANDREA </a:t>
            </a:r>
            <a:r>
              <a:rPr lang="es-CO" sz="1900" b="1" dirty="0" smtClean="0">
                <a:latin typeface="Microsoft YaHei Light" panose="020B0502040204020203" pitchFamily="34" charset="-122"/>
                <a:ea typeface="Microsoft YaHei Light" panose="020B0502040204020203" pitchFamily="34" charset="-122"/>
              </a:rPr>
              <a:t>PAMELA</a:t>
            </a:r>
          </a:p>
          <a:p>
            <a:pPr algn="ctr"/>
            <a:r>
              <a:rPr lang="es-CO" sz="1900" b="1" dirty="0" smtClean="0">
                <a:latin typeface="Microsoft YaHei Light" panose="020B0502040204020203" pitchFamily="34" charset="-122"/>
                <a:ea typeface="Microsoft YaHei Light" panose="020B0502040204020203" pitchFamily="34" charset="-122"/>
              </a:rPr>
              <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DIRECTOR: </a:t>
            </a:r>
            <a:r>
              <a:rPr lang="es-CO" sz="1900" b="1" dirty="0" smtClean="0">
                <a:latin typeface="Microsoft YaHei Light" panose="020B0502040204020203" pitchFamily="34" charset="-122"/>
                <a:ea typeface="Microsoft YaHei Light" panose="020B0502040204020203" pitchFamily="34" charset="-122"/>
              </a:rPr>
              <a:t>MBA. SEGOVIA GUERRERO, CÉSAR RICARDO</a:t>
            </a:r>
            <a:endParaRPr lang="es-CO" sz="1900" b="1" dirty="0" smtClean="0">
              <a:latin typeface="Microsoft YaHei Light" panose="020B0502040204020203" pitchFamily="34" charset="-122"/>
              <a:ea typeface="Microsoft YaHei Light" panose="020B0502040204020203" pitchFamily="34" charset="-122"/>
            </a:endParaRPr>
          </a:p>
          <a:p>
            <a:pPr algn="ctr"/>
            <a:endParaRPr lang="es-CO" sz="1900" b="1" dirty="0" smtClean="0">
              <a:latin typeface="Microsoft YaHei Light" panose="020B0502040204020203" pitchFamily="34" charset="-122"/>
              <a:ea typeface="Microsoft YaHei Light" panose="020B0502040204020203" pitchFamily="34" charset="-122"/>
            </a:endParaRPr>
          </a:p>
          <a:p>
            <a:pPr algn="ctr"/>
            <a:r>
              <a:rPr lang="es-CO" sz="1900" b="1" dirty="0" smtClean="0">
                <a:latin typeface="Microsoft YaHei Light" panose="020B0502040204020203" pitchFamily="34" charset="-122"/>
                <a:ea typeface="Microsoft YaHei Light" panose="020B0502040204020203" pitchFamily="34" charset="-122"/>
              </a:rPr>
              <a:t/>
            </a:r>
            <a:br>
              <a:rPr lang="es-CO" sz="1900" b="1" dirty="0" smtClean="0">
                <a:latin typeface="Microsoft YaHei Light" panose="020B0502040204020203" pitchFamily="34" charset="-122"/>
                <a:ea typeface="Microsoft YaHei Light" panose="020B0502040204020203" pitchFamily="34" charset="-122"/>
              </a:rPr>
            </a:br>
            <a:r>
              <a:rPr lang="es-CO" sz="1900" b="1" dirty="0" smtClean="0">
                <a:latin typeface="Microsoft YaHei Light" panose="020B0502040204020203" pitchFamily="34" charset="-122"/>
                <a:ea typeface="Microsoft YaHei Light" panose="020B0502040204020203" pitchFamily="34" charset="-122"/>
              </a:rPr>
              <a:t>SANGOLQUÍ, 2018</a:t>
            </a:r>
            <a:endParaRPr lang="es-CO" sz="1900" b="1" dirty="0">
              <a:latin typeface="Microsoft YaHei Light" panose="020B0502040204020203" pitchFamily="34" charset="-122"/>
              <a:ea typeface="Microsoft YaHei Light" panose="020B0502040204020203" pitchFamily="34" charset="-122"/>
            </a:endParaRPr>
          </a:p>
        </p:txBody>
      </p:sp>
      <p:pic>
        <p:nvPicPr>
          <p:cNvPr id="3"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800" y="332656"/>
            <a:ext cx="6825193" cy="1296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39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554" y="116632"/>
            <a:ext cx="10157354" cy="1397000"/>
          </a:xfrm>
        </p:spPr>
        <p:txBody>
          <a:bodyPr vert="horz" lIns="91440" tIns="45720" rIns="91440" bIns="45720" rtlCol="0" anchor="b">
            <a:noAutofit/>
          </a:bodyPr>
          <a:lstStyle/>
          <a:p>
            <a:r>
              <a:rPr lang="es-EC" sz="5400" b="1" spc="50" dirty="0" smtClean="0">
                <a:ln w="0"/>
                <a:solidFill>
                  <a:schemeClr val="tx1"/>
                </a:solidFill>
                <a:effectLst>
                  <a:outerShdw blurRad="38100" dist="38100" dir="2700000" algn="tl">
                    <a:srgbClr val="000000">
                      <a:alpha val="43137"/>
                    </a:srgbClr>
                  </a:outerShdw>
                </a:effectLst>
              </a:rPr>
              <a:t>DE </a:t>
            </a:r>
            <a:r>
              <a:rPr lang="es-EC" sz="5400" b="1" spc="50" dirty="0">
                <a:ln w="0"/>
                <a:solidFill>
                  <a:schemeClr val="tx1"/>
                </a:solidFill>
                <a:effectLst>
                  <a:outerShdw blurRad="38100" dist="38100" dir="2700000" algn="tl">
                    <a:srgbClr val="000000">
                      <a:alpha val="43137"/>
                    </a:srgbClr>
                  </a:outerShdw>
                </a:effectLst>
              </a:rPr>
              <a:t>LA </a:t>
            </a:r>
            <a:r>
              <a:rPr lang="es-EC" sz="5400" b="1" spc="50" dirty="0" smtClean="0">
                <a:ln w="0"/>
                <a:solidFill>
                  <a:schemeClr val="tx1"/>
                </a:solidFill>
                <a:effectLst>
                  <a:outerShdw blurRad="38100" dist="38100" dir="2700000" algn="tl">
                    <a:srgbClr val="000000">
                      <a:alpha val="43137"/>
                    </a:srgbClr>
                  </a:outerShdw>
                </a:effectLst>
              </a:rPr>
              <a:t>I</a:t>
            </a:r>
            <a:r>
              <a:rPr lang="es-EC" sz="5400" b="1" spc="50" dirty="0">
                <a:ln w="0"/>
                <a:solidFill>
                  <a:schemeClr val="tx1"/>
                </a:solidFill>
                <a:effectLst>
                  <a:outerShdw blurRad="38100" dist="38100" dir="2700000" algn="tl">
                    <a:srgbClr val="000000">
                      <a:alpha val="43137"/>
                    </a:srgbClr>
                  </a:outerShdw>
                </a:effectLst>
              </a:rPr>
              <a:t>METODOLOGÍA </a:t>
            </a:r>
            <a:r>
              <a:rPr lang="es-EC" sz="5400" b="1" spc="50" dirty="0" smtClean="0">
                <a:ln w="0"/>
                <a:solidFill>
                  <a:schemeClr val="tx1"/>
                </a:solidFill>
                <a:effectLst>
                  <a:outerShdw blurRad="38100" dist="38100" dir="2700000" algn="tl">
                    <a:srgbClr val="000000">
                      <a:alpha val="43137"/>
                    </a:srgbClr>
                  </a:outerShdw>
                </a:effectLst>
              </a:rPr>
              <a:t>NVESTIGACIÓN</a:t>
            </a:r>
            <a:endParaRPr lang="es-EC" sz="5400" b="1" spc="50" dirty="0">
              <a:ln w="0"/>
              <a:solidFill>
                <a:schemeClr val="tx1"/>
              </a:solidFill>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1759411275"/>
              </p:ext>
            </p:extLst>
          </p:nvPr>
        </p:nvGraphicFramePr>
        <p:xfrm>
          <a:off x="189756" y="1268760"/>
          <a:ext cx="1137726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4732" y="-19127"/>
            <a:ext cx="2304256" cy="229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8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812" y="-315416"/>
            <a:ext cx="10157354" cy="1397000"/>
          </a:xfrm>
        </p:spPr>
        <p:txBody>
          <a:bodyPr/>
          <a:lstStyle/>
          <a:p>
            <a:r>
              <a:rPr lang="es-EC" dirty="0" smtClean="0">
                <a:solidFill>
                  <a:schemeClr val="tx1"/>
                </a:solidFill>
              </a:rPr>
              <a:t>MARCO MUESTRAL</a:t>
            </a:r>
            <a:endParaRPr lang="es-EC" dirty="0">
              <a:solidFill>
                <a:schemeClr val="tx1"/>
              </a:solidFill>
            </a:endParaRPr>
          </a:p>
        </p:txBody>
      </p:sp>
      <p:graphicFrame>
        <p:nvGraphicFramePr>
          <p:cNvPr id="4" name="Diagrama 3"/>
          <p:cNvGraphicFramePr/>
          <p:nvPr>
            <p:extLst>
              <p:ext uri="{D42A27DB-BD31-4B8C-83A1-F6EECF244321}">
                <p14:modId xmlns:p14="http://schemas.microsoft.com/office/powerpoint/2010/main" val="804358300"/>
              </p:ext>
            </p:extLst>
          </p:nvPr>
        </p:nvGraphicFramePr>
        <p:xfrm>
          <a:off x="677494" y="1304129"/>
          <a:ext cx="5832648" cy="50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heurón 4"/>
          <p:cNvSpPr/>
          <p:nvPr/>
        </p:nvSpPr>
        <p:spPr>
          <a:xfrm>
            <a:off x="7102524" y="1764403"/>
            <a:ext cx="360040"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Cheurón 5"/>
          <p:cNvSpPr/>
          <p:nvPr/>
        </p:nvSpPr>
        <p:spPr>
          <a:xfrm>
            <a:off x="7102524" y="3616176"/>
            <a:ext cx="360040"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Cheurón 6"/>
          <p:cNvSpPr/>
          <p:nvPr/>
        </p:nvSpPr>
        <p:spPr>
          <a:xfrm>
            <a:off x="7110811" y="5099496"/>
            <a:ext cx="360040" cy="4320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Redondear rectángulo de esquina sencilla 7"/>
          <p:cNvSpPr/>
          <p:nvPr/>
        </p:nvSpPr>
        <p:spPr>
          <a:xfrm>
            <a:off x="7997706" y="443620"/>
            <a:ext cx="3528392" cy="100811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dirty="0">
                <a:solidFill>
                  <a:schemeClr val="tx1"/>
                </a:solidFill>
              </a:rPr>
              <a:t>Provincia Pichincha: </a:t>
            </a:r>
            <a:endParaRPr lang="es-EC" sz="1800" dirty="0" smtClean="0">
              <a:solidFill>
                <a:schemeClr val="tx1"/>
              </a:solidFill>
            </a:endParaRPr>
          </a:p>
          <a:p>
            <a:r>
              <a:rPr lang="es-EC" sz="1800" dirty="0" smtClean="0">
                <a:solidFill>
                  <a:schemeClr val="tx1"/>
                </a:solidFill>
              </a:rPr>
              <a:t>N</a:t>
            </a:r>
            <a:r>
              <a:rPr lang="es-EC" sz="1800" dirty="0">
                <a:solidFill>
                  <a:schemeClr val="tx1"/>
                </a:solidFill>
              </a:rPr>
              <a:t>° habitantes de 15 a 69 años = 2,089.663 habitantes</a:t>
            </a:r>
          </a:p>
        </p:txBody>
      </p:sp>
      <p:pic>
        <p:nvPicPr>
          <p:cNvPr id="10" name="Imagen 9"/>
          <p:cNvPicPr>
            <a:picLocks noChangeAspect="1"/>
          </p:cNvPicPr>
          <p:nvPr/>
        </p:nvPicPr>
        <p:blipFill>
          <a:blip r:embed="rId7"/>
          <a:stretch>
            <a:fillRect/>
          </a:stretch>
        </p:blipFill>
        <p:spPr>
          <a:xfrm>
            <a:off x="8033901" y="1763192"/>
            <a:ext cx="744556" cy="1037453"/>
          </a:xfrm>
          <a:prstGeom prst="rect">
            <a:avLst/>
          </a:prstGeom>
        </p:spPr>
      </p:pic>
      <p:pic>
        <p:nvPicPr>
          <p:cNvPr id="11" name="Imagen 10"/>
          <p:cNvPicPr>
            <a:picLocks noChangeAspect="1"/>
          </p:cNvPicPr>
          <p:nvPr/>
        </p:nvPicPr>
        <p:blipFill>
          <a:blip r:embed="rId8"/>
          <a:stretch>
            <a:fillRect/>
          </a:stretch>
        </p:blipFill>
        <p:spPr>
          <a:xfrm>
            <a:off x="10293331" y="1763192"/>
            <a:ext cx="796314" cy="1037452"/>
          </a:xfrm>
          <a:prstGeom prst="rect">
            <a:avLst/>
          </a:prstGeom>
        </p:spPr>
      </p:pic>
      <p:cxnSp>
        <p:nvCxnSpPr>
          <p:cNvPr id="18" name="Conector curvado 17"/>
          <p:cNvCxnSpPr>
            <a:stCxn id="10" idx="0"/>
          </p:cNvCxnSpPr>
          <p:nvPr/>
        </p:nvCxnSpPr>
        <p:spPr>
          <a:xfrm rot="16200000" flipH="1">
            <a:off x="8594876" y="1574494"/>
            <a:ext cx="330447" cy="707842"/>
          </a:xfrm>
          <a:prstGeom prst="curvedConnector4">
            <a:avLst>
              <a:gd name="adj1" fmla="val -69179"/>
              <a:gd name="adj2" fmla="val 76297"/>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9102952" y="1673638"/>
            <a:ext cx="1178528" cy="461665"/>
          </a:xfrm>
          <a:prstGeom prst="rect">
            <a:avLst/>
          </a:prstGeom>
        </p:spPr>
        <p:txBody>
          <a:bodyPr wrap="none">
            <a:spAutoFit/>
          </a:bodyPr>
          <a:lstStyle/>
          <a:p>
            <a:r>
              <a:rPr lang="es-EC" sz="1600" dirty="0"/>
              <a:t>1,081.872</a:t>
            </a:r>
            <a:r>
              <a:rPr lang="es-EC" dirty="0"/>
              <a:t> </a:t>
            </a:r>
          </a:p>
        </p:txBody>
      </p:sp>
      <p:sp>
        <p:nvSpPr>
          <p:cNvPr id="23" name="Rectángulo 22"/>
          <p:cNvSpPr/>
          <p:nvPr/>
        </p:nvSpPr>
        <p:spPr>
          <a:xfrm>
            <a:off x="9102952" y="2015281"/>
            <a:ext cx="1170513" cy="461665"/>
          </a:xfrm>
          <a:prstGeom prst="rect">
            <a:avLst/>
          </a:prstGeom>
        </p:spPr>
        <p:txBody>
          <a:bodyPr wrap="none">
            <a:spAutoFit/>
          </a:bodyPr>
          <a:lstStyle/>
          <a:p>
            <a:r>
              <a:rPr lang="es-EC" sz="1600" dirty="0"/>
              <a:t>1,007.791</a:t>
            </a:r>
            <a:r>
              <a:rPr lang="es-EC" dirty="0">
                <a:latin typeface="Times New Roman" panose="02020603050405020304" pitchFamily="18" charset="0"/>
                <a:ea typeface="Calibri" panose="020F0502020204030204" pitchFamily="34" charset="0"/>
              </a:rPr>
              <a:t> </a:t>
            </a:r>
            <a:endParaRPr lang="es-EC" dirty="0"/>
          </a:p>
        </p:txBody>
      </p:sp>
      <p:cxnSp>
        <p:nvCxnSpPr>
          <p:cNvPr id="25" name="Conector curvado 24"/>
          <p:cNvCxnSpPr>
            <a:stCxn id="11" idx="2"/>
          </p:cNvCxnSpPr>
          <p:nvPr/>
        </p:nvCxnSpPr>
        <p:spPr>
          <a:xfrm rot="5400000" flipH="1">
            <a:off x="10068209" y="2177366"/>
            <a:ext cx="321503" cy="925054"/>
          </a:xfrm>
          <a:prstGeom prst="curvedConnector4">
            <a:avLst>
              <a:gd name="adj1" fmla="val -71104"/>
              <a:gd name="adj2" fmla="val 7152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dondear rectángulo de esquina sencilla 25"/>
              <p:cNvSpPr/>
              <p:nvPr/>
            </p:nvSpPr>
            <p:spPr>
              <a:xfrm>
                <a:off x="7997705" y="4884578"/>
                <a:ext cx="3091940" cy="90352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b="1" i="1" smtClean="0">
                          <a:solidFill>
                            <a:schemeClr val="tx1"/>
                          </a:solidFill>
                          <a:latin typeface="Cambria Math" panose="02040503050406030204" pitchFamily="18" charset="0"/>
                        </a:rPr>
                        <m:t>𝐧</m:t>
                      </m:r>
                      <m:r>
                        <a:rPr lang="es-EC" b="1" smtClean="0">
                          <a:solidFill>
                            <a:schemeClr val="tx1"/>
                          </a:solidFill>
                          <a:latin typeface="Cambria Math" panose="02040503050406030204" pitchFamily="18" charset="0"/>
                        </a:rPr>
                        <m:t>=</m:t>
                      </m:r>
                      <m:r>
                        <a:rPr lang="es-EC" b="1" i="1" smtClean="0">
                          <a:solidFill>
                            <a:schemeClr val="tx1"/>
                          </a:solidFill>
                          <a:latin typeface="Cambria Math" panose="02040503050406030204" pitchFamily="18" charset="0"/>
                        </a:rPr>
                        <m:t>𝟑𝟖𝟒</m:t>
                      </m:r>
                    </m:oMath>
                  </m:oMathPara>
                </a14:m>
                <a:endParaRPr lang="es-EC" sz="1800" b="1" dirty="0">
                  <a:solidFill>
                    <a:schemeClr val="tx1"/>
                  </a:solidFill>
                  <a:latin typeface="Century" panose="02040604050505020304" pitchFamily="18" charset="0"/>
                </a:endParaRPr>
              </a:p>
            </p:txBody>
          </p:sp>
        </mc:Choice>
        <mc:Fallback xmlns="">
          <p:sp>
            <p:nvSpPr>
              <p:cNvPr id="26" name="Redondear rectángulo de esquina sencilla 25"/>
              <p:cNvSpPr>
                <a:spLocks noRot="1" noChangeAspect="1" noMove="1" noResize="1" noEditPoints="1" noAdjustHandles="1" noChangeArrowheads="1" noChangeShapeType="1" noTextEdit="1"/>
              </p:cNvSpPr>
              <p:nvPr/>
            </p:nvSpPr>
            <p:spPr>
              <a:xfrm>
                <a:off x="7997705" y="4884578"/>
                <a:ext cx="3091940" cy="903529"/>
              </a:xfrm>
              <a:prstGeom prst="round1Rect">
                <a:avLst/>
              </a:prstGeom>
              <a:blipFill rotWithShape="0">
                <a:blip r:embed="rId9"/>
                <a:stretch>
                  <a:fillRect/>
                </a:stretch>
              </a:blipFill>
            </p:spPr>
            <p:txBody>
              <a:bodyPr/>
              <a:lstStyle/>
              <a:p>
                <a:r>
                  <a:rPr lang="es-EC">
                    <a:noFill/>
                  </a:rPr>
                  <a:t> </a:t>
                </a:r>
              </a:p>
            </p:txBody>
          </p:sp>
        </mc:Fallback>
      </mc:AlternateContent>
      <p:sp>
        <p:nvSpPr>
          <p:cNvPr id="16" name="Redondear rectángulo de esquina sencilla 15"/>
          <p:cNvSpPr/>
          <p:nvPr/>
        </p:nvSpPr>
        <p:spPr>
          <a:xfrm>
            <a:off x="7997706" y="3270574"/>
            <a:ext cx="2847083" cy="49203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800" b="1" dirty="0" smtClean="0">
                <a:solidFill>
                  <a:schemeClr val="tx1"/>
                </a:solidFill>
              </a:rPr>
              <a:t>Población infinita &gt; 100 000</a:t>
            </a:r>
            <a:endParaRPr lang="es-EC" sz="1800" b="1" dirty="0">
              <a:solidFill>
                <a:schemeClr val="tx1"/>
              </a:solidFill>
            </a:endParaRPr>
          </a:p>
        </p:txBody>
      </p:sp>
      <mc:AlternateContent xmlns:mc="http://schemas.openxmlformats.org/markup-compatibility/2006" xmlns:a14="http://schemas.microsoft.com/office/drawing/2010/main">
        <mc:Choice Requires="a14">
          <p:sp>
            <p:nvSpPr>
              <p:cNvPr id="33" name="Redondear rectángulo de esquina sencilla 32"/>
              <p:cNvSpPr/>
              <p:nvPr/>
            </p:nvSpPr>
            <p:spPr>
              <a:xfrm>
                <a:off x="7997705" y="3964128"/>
                <a:ext cx="2847083" cy="67956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sz="2000" b="1" i="1" smtClean="0">
                          <a:solidFill>
                            <a:schemeClr val="tx1"/>
                          </a:solidFill>
                          <a:latin typeface="Cambria Math" panose="02040503050406030204" pitchFamily="18" charset="0"/>
                        </a:rPr>
                        <m:t>𝒏</m:t>
                      </m:r>
                      <m:r>
                        <a:rPr lang="es-EC" sz="2000" b="1" i="1" smtClean="0">
                          <a:solidFill>
                            <a:schemeClr val="tx1"/>
                          </a:solidFill>
                          <a:latin typeface="Cambria Math" panose="02040503050406030204" pitchFamily="18" charset="0"/>
                        </a:rPr>
                        <m:t>=</m:t>
                      </m:r>
                      <m:f>
                        <m:fPr>
                          <m:ctrlPr>
                            <a:rPr lang="es-EC" sz="2000" b="1" i="1" smtClean="0">
                              <a:solidFill>
                                <a:schemeClr val="tx1"/>
                              </a:solidFill>
                              <a:latin typeface="Cambria Math" panose="02040503050406030204" pitchFamily="18" charset="0"/>
                            </a:rPr>
                          </m:ctrlPr>
                        </m:fPr>
                        <m:num>
                          <m:sSup>
                            <m:sSupPr>
                              <m:ctrlPr>
                                <a:rPr lang="es-EC" sz="2000" b="1" i="1" smtClean="0">
                                  <a:solidFill>
                                    <a:schemeClr val="tx1"/>
                                  </a:solidFill>
                                  <a:latin typeface="Cambria Math" panose="02040503050406030204" pitchFamily="18" charset="0"/>
                                </a:rPr>
                              </m:ctrlPr>
                            </m:sSupPr>
                            <m:e>
                              <m:r>
                                <a:rPr lang="es-EC" sz="2000" b="1" i="1" smtClean="0">
                                  <a:solidFill>
                                    <a:schemeClr val="tx1"/>
                                  </a:solidFill>
                                  <a:latin typeface="Cambria Math" panose="02040503050406030204" pitchFamily="18" charset="0"/>
                                </a:rPr>
                                <m:t>𝒁</m:t>
                              </m:r>
                            </m:e>
                            <m:sup>
                              <m:r>
                                <a:rPr lang="es-EC" sz="2000" b="1" i="1" smtClean="0">
                                  <a:solidFill>
                                    <a:schemeClr val="tx1"/>
                                  </a:solidFill>
                                  <a:latin typeface="Cambria Math" panose="02040503050406030204" pitchFamily="18" charset="0"/>
                                </a:rPr>
                                <m:t>𝟐</m:t>
                              </m:r>
                            </m:sup>
                          </m:sSup>
                          <m:r>
                            <a:rPr lang="es-EC" sz="2000" b="1" i="1" smtClean="0">
                              <a:solidFill>
                                <a:schemeClr val="tx1"/>
                              </a:solidFill>
                              <a:latin typeface="Cambria Math" panose="02040503050406030204" pitchFamily="18" charset="0"/>
                            </a:rPr>
                            <m:t> </m:t>
                          </m:r>
                          <m:r>
                            <a:rPr lang="es-EC" sz="2000" b="1" i="1" smtClean="0">
                              <a:solidFill>
                                <a:schemeClr val="tx1"/>
                              </a:solidFill>
                              <a:latin typeface="Cambria Math" panose="02040503050406030204" pitchFamily="18" charset="0"/>
                            </a:rPr>
                            <m:t>𝒑</m:t>
                          </m:r>
                          <m:r>
                            <a:rPr lang="es-EC" sz="2000" b="1" i="1" smtClean="0">
                              <a:solidFill>
                                <a:schemeClr val="tx1"/>
                              </a:solidFill>
                              <a:latin typeface="Cambria Math" panose="02040503050406030204" pitchFamily="18" charset="0"/>
                            </a:rPr>
                            <m:t>∗</m:t>
                          </m:r>
                          <m:r>
                            <a:rPr lang="es-EC" sz="2000" b="1" i="1" smtClean="0">
                              <a:solidFill>
                                <a:schemeClr val="tx1"/>
                              </a:solidFill>
                              <a:latin typeface="Cambria Math" panose="02040503050406030204" pitchFamily="18" charset="0"/>
                            </a:rPr>
                            <m:t>𝒒</m:t>
                          </m:r>
                        </m:num>
                        <m:den>
                          <m:sSup>
                            <m:sSupPr>
                              <m:ctrlPr>
                                <a:rPr lang="es-EC" sz="2000" b="1" i="1" smtClean="0">
                                  <a:solidFill>
                                    <a:schemeClr val="tx1"/>
                                  </a:solidFill>
                                  <a:latin typeface="Cambria Math" panose="02040503050406030204" pitchFamily="18" charset="0"/>
                                </a:rPr>
                              </m:ctrlPr>
                            </m:sSupPr>
                            <m:e>
                              <m:r>
                                <a:rPr lang="es-EC" sz="2000" b="1" i="1" smtClean="0">
                                  <a:solidFill>
                                    <a:schemeClr val="tx1"/>
                                  </a:solidFill>
                                  <a:latin typeface="Cambria Math" panose="02040503050406030204" pitchFamily="18" charset="0"/>
                                </a:rPr>
                                <m:t>𝒆</m:t>
                              </m:r>
                            </m:e>
                            <m:sup>
                              <m:r>
                                <a:rPr lang="es-EC" sz="2000" b="1" i="1" smtClean="0">
                                  <a:solidFill>
                                    <a:schemeClr val="tx1"/>
                                  </a:solidFill>
                                  <a:latin typeface="Cambria Math" panose="02040503050406030204" pitchFamily="18" charset="0"/>
                                </a:rPr>
                                <m:t>𝟐</m:t>
                              </m:r>
                            </m:sup>
                          </m:sSup>
                        </m:den>
                      </m:f>
                    </m:oMath>
                  </m:oMathPara>
                </a14:m>
                <a:endParaRPr lang="es-EC" sz="1800" b="1" dirty="0">
                  <a:solidFill>
                    <a:schemeClr val="tx1"/>
                  </a:solidFill>
                </a:endParaRPr>
              </a:p>
            </p:txBody>
          </p:sp>
        </mc:Choice>
        <mc:Fallback xmlns="">
          <p:sp>
            <p:nvSpPr>
              <p:cNvPr id="33" name="Redondear rectángulo de esquina sencilla 32"/>
              <p:cNvSpPr>
                <a:spLocks noRot="1" noChangeAspect="1" noMove="1" noResize="1" noEditPoints="1" noAdjustHandles="1" noChangeArrowheads="1" noChangeShapeType="1" noTextEdit="1"/>
              </p:cNvSpPr>
              <p:nvPr/>
            </p:nvSpPr>
            <p:spPr>
              <a:xfrm>
                <a:off x="7997705" y="3964128"/>
                <a:ext cx="2847083" cy="679565"/>
              </a:xfrm>
              <a:prstGeom prst="round1Rect">
                <a:avLst/>
              </a:prstGeom>
              <a:blipFill rotWithShape="0">
                <a:blip r:embed="rId10"/>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02229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hape 251"/>
          <p:cNvGrpSpPr/>
          <p:nvPr/>
        </p:nvGrpSpPr>
        <p:grpSpPr>
          <a:xfrm>
            <a:off x="1549763" y="1988840"/>
            <a:ext cx="8136904" cy="2448272"/>
            <a:chOff x="1948417" y="330447"/>
            <a:chExt cx="8275408" cy="2586019"/>
          </a:xfrm>
        </p:grpSpPr>
        <p:sp>
          <p:nvSpPr>
            <p:cNvPr id="5" name="Shape 254"/>
            <p:cNvSpPr/>
            <p:nvPr/>
          </p:nvSpPr>
          <p:spPr>
            <a:xfrm>
              <a:off x="1948417" y="330447"/>
              <a:ext cx="2433900" cy="2433900"/>
            </a:xfrm>
            <a:prstGeom prst="ellipse">
              <a:avLst/>
            </a:prstGeom>
            <a:solidFill>
              <a:schemeClr val="accent3">
                <a:alpha val="49800"/>
              </a:scheme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latin typeface="Roboto"/>
                <a:ea typeface="Roboto"/>
                <a:cs typeface="Roboto"/>
                <a:sym typeface="Roboto"/>
              </a:endParaRPr>
            </a:p>
          </p:txBody>
        </p:sp>
        <p:sp>
          <p:nvSpPr>
            <p:cNvPr id="6" name="Shape 255"/>
            <p:cNvSpPr txBox="1"/>
            <p:nvPr/>
          </p:nvSpPr>
          <p:spPr>
            <a:xfrm>
              <a:off x="1948417" y="330447"/>
              <a:ext cx="2433900" cy="2586019"/>
            </a:xfrm>
            <a:prstGeom prst="rect">
              <a:avLst/>
            </a:prstGeom>
            <a:noFill/>
            <a:ln>
              <a:noFill/>
            </a:ln>
          </p:spPr>
          <p:txBody>
            <a:bodyPr spcFirstLastPara="1" wrap="square" lIns="100450" tIns="16175" rIns="100450" bIns="16175" anchor="ctr" anchorCtr="0">
              <a:noAutofit/>
            </a:bodyPr>
            <a:lstStyle/>
            <a:p>
              <a:pPr marL="0" marR="0" lvl="0" indent="0" algn="ctr" rtl="0">
                <a:lnSpc>
                  <a:spcPct val="90000"/>
                </a:lnSpc>
                <a:spcBef>
                  <a:spcPts val="0"/>
                </a:spcBef>
                <a:spcAft>
                  <a:spcPts val="0"/>
                </a:spcAft>
                <a:buNone/>
              </a:pPr>
              <a:r>
                <a:rPr lang="es-419" sz="1800" b="1" dirty="0" smtClean="0">
                  <a:solidFill>
                    <a:schemeClr val="dk1"/>
                  </a:solidFill>
                  <a:latin typeface="Roboto"/>
                  <a:ea typeface="Roboto"/>
                  <a:cs typeface="Roboto"/>
                  <a:sym typeface="Roboto"/>
                </a:rPr>
                <a:t>Z </a:t>
              </a:r>
              <a:r>
                <a:rPr lang="es-419" sz="1800" dirty="0" smtClean="0">
                  <a:solidFill>
                    <a:schemeClr val="dk1"/>
                  </a:solidFill>
                  <a:latin typeface="Roboto"/>
                  <a:ea typeface="Roboto"/>
                  <a:cs typeface="Roboto"/>
                  <a:sym typeface="Roboto"/>
                </a:rPr>
                <a:t>= </a:t>
              </a:r>
              <a:r>
                <a:rPr lang="es-419" sz="1800" dirty="0">
                  <a:solidFill>
                    <a:schemeClr val="dk1"/>
                  </a:solidFill>
                  <a:latin typeface="Roboto"/>
                  <a:ea typeface="Roboto"/>
                  <a:cs typeface="Roboto"/>
                  <a:sym typeface="Roboto"/>
                </a:rPr>
                <a:t>Nivel de </a:t>
              </a:r>
              <a:endParaRPr sz="18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800" dirty="0">
                  <a:solidFill>
                    <a:schemeClr val="dk1"/>
                  </a:solidFill>
                  <a:latin typeface="Roboto"/>
                  <a:ea typeface="Roboto"/>
                  <a:cs typeface="Roboto"/>
                  <a:sym typeface="Roboto"/>
                </a:rPr>
                <a:t>confianza </a:t>
              </a:r>
              <a:endParaRPr sz="18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800" dirty="0">
                  <a:solidFill>
                    <a:schemeClr val="dk1"/>
                  </a:solidFill>
                  <a:latin typeface="Roboto"/>
                  <a:ea typeface="Roboto"/>
                  <a:cs typeface="Roboto"/>
                  <a:sym typeface="Roboto"/>
                </a:rPr>
                <a:t>95%=1,96%</a:t>
              </a:r>
              <a:endParaRPr sz="1800" dirty="0">
                <a:solidFill>
                  <a:schemeClr val="dk1"/>
                </a:solidFill>
                <a:latin typeface="Roboto"/>
                <a:ea typeface="Roboto"/>
                <a:cs typeface="Roboto"/>
                <a:sym typeface="Roboto"/>
              </a:endParaRPr>
            </a:p>
          </p:txBody>
        </p:sp>
        <p:sp>
          <p:nvSpPr>
            <p:cNvPr id="7" name="Shape 256"/>
            <p:cNvSpPr/>
            <p:nvPr/>
          </p:nvSpPr>
          <p:spPr>
            <a:xfrm>
              <a:off x="3895587" y="330447"/>
              <a:ext cx="2433900" cy="2433900"/>
            </a:xfrm>
            <a:prstGeom prst="ellipse">
              <a:avLst/>
            </a:prstGeom>
            <a:solidFill>
              <a:srgbClr val="F3A50D">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latin typeface="Roboto"/>
                <a:ea typeface="Roboto"/>
                <a:cs typeface="Roboto"/>
                <a:sym typeface="Roboto"/>
              </a:endParaRPr>
            </a:p>
          </p:txBody>
        </p:sp>
        <p:sp>
          <p:nvSpPr>
            <p:cNvPr id="8" name="Shape 257"/>
            <p:cNvSpPr txBox="1"/>
            <p:nvPr/>
          </p:nvSpPr>
          <p:spPr>
            <a:xfrm>
              <a:off x="3895587" y="330447"/>
              <a:ext cx="2227150" cy="2129663"/>
            </a:xfrm>
            <a:prstGeom prst="rect">
              <a:avLst/>
            </a:prstGeom>
            <a:noFill/>
            <a:ln>
              <a:noFill/>
            </a:ln>
          </p:spPr>
          <p:txBody>
            <a:bodyPr spcFirstLastPara="1" wrap="square" lIns="100450" tIns="16175" rIns="100450" bIns="16175" anchor="ctr" anchorCtr="0">
              <a:noAutofit/>
            </a:bodyPr>
            <a:lstStyle/>
            <a:p>
              <a:pPr marL="0" marR="0" lvl="0" indent="0" algn="ctr" rtl="0">
                <a:lnSpc>
                  <a:spcPct val="90000"/>
                </a:lnSpc>
                <a:spcBef>
                  <a:spcPts val="0"/>
                </a:spcBef>
                <a:spcAft>
                  <a:spcPts val="0"/>
                </a:spcAft>
                <a:buNone/>
              </a:pPr>
              <a:r>
                <a:rPr lang="es-419" sz="1600" b="1" dirty="0" smtClean="0">
                  <a:solidFill>
                    <a:schemeClr val="dk1"/>
                  </a:solidFill>
                  <a:latin typeface="Roboto"/>
                  <a:ea typeface="Roboto"/>
                  <a:cs typeface="Roboto"/>
                  <a:sym typeface="Roboto"/>
                </a:rPr>
                <a:t>   p </a:t>
              </a:r>
              <a:r>
                <a:rPr lang="es-419" sz="1600" dirty="0">
                  <a:solidFill>
                    <a:schemeClr val="dk1"/>
                  </a:solidFill>
                  <a:latin typeface="Roboto"/>
                  <a:ea typeface="Roboto"/>
                  <a:cs typeface="Roboto"/>
                  <a:sym typeface="Roboto"/>
                </a:rPr>
                <a:t>= Probabilidad </a:t>
              </a:r>
              <a:endParaRPr sz="16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600" dirty="0">
                  <a:solidFill>
                    <a:schemeClr val="dk1"/>
                  </a:solidFill>
                  <a:latin typeface="Roboto"/>
                  <a:ea typeface="Roboto"/>
                  <a:cs typeface="Roboto"/>
                  <a:sym typeface="Roboto"/>
                </a:rPr>
                <a:t>de acierto </a:t>
              </a:r>
              <a:endParaRPr sz="16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600" dirty="0">
                  <a:solidFill>
                    <a:schemeClr val="dk1"/>
                  </a:solidFill>
                  <a:latin typeface="Roboto"/>
                  <a:ea typeface="Roboto"/>
                  <a:cs typeface="Roboto"/>
                  <a:sym typeface="Roboto"/>
                </a:rPr>
                <a:t>5</a:t>
              </a:r>
              <a:r>
                <a:rPr lang="es-419" sz="1600" dirty="0" smtClean="0">
                  <a:solidFill>
                    <a:schemeClr val="dk1"/>
                  </a:solidFill>
                  <a:latin typeface="Roboto"/>
                  <a:ea typeface="Roboto"/>
                  <a:cs typeface="Roboto"/>
                  <a:sym typeface="Roboto"/>
                </a:rPr>
                <a:t>0</a:t>
              </a:r>
              <a:r>
                <a:rPr lang="es-419" sz="1600" dirty="0">
                  <a:solidFill>
                    <a:schemeClr val="dk1"/>
                  </a:solidFill>
                  <a:latin typeface="Roboto"/>
                  <a:ea typeface="Roboto"/>
                  <a:cs typeface="Roboto"/>
                  <a:sym typeface="Roboto"/>
                </a:rPr>
                <a:t>% = </a:t>
              </a:r>
              <a:r>
                <a:rPr lang="es-419" sz="1600" dirty="0" smtClean="0">
                  <a:solidFill>
                    <a:schemeClr val="dk1"/>
                  </a:solidFill>
                  <a:latin typeface="Roboto"/>
                  <a:ea typeface="Roboto"/>
                  <a:cs typeface="Roboto"/>
                  <a:sym typeface="Roboto"/>
                </a:rPr>
                <a:t>0,5</a:t>
              </a:r>
              <a:endParaRPr sz="1600" dirty="0">
                <a:solidFill>
                  <a:schemeClr val="dk1"/>
                </a:solidFill>
                <a:latin typeface="Roboto"/>
                <a:ea typeface="Roboto"/>
                <a:cs typeface="Roboto"/>
                <a:sym typeface="Roboto"/>
              </a:endParaRPr>
            </a:p>
          </p:txBody>
        </p:sp>
        <p:sp>
          <p:nvSpPr>
            <p:cNvPr id="9" name="Shape 258"/>
            <p:cNvSpPr/>
            <p:nvPr/>
          </p:nvSpPr>
          <p:spPr>
            <a:xfrm>
              <a:off x="5842756" y="330447"/>
              <a:ext cx="2433900" cy="2433900"/>
            </a:xfrm>
            <a:prstGeom prst="ellipse">
              <a:avLst/>
            </a:prstGeom>
            <a:solidFill>
              <a:srgbClr val="8ACB2D">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latin typeface="Roboto"/>
                <a:ea typeface="Roboto"/>
                <a:cs typeface="Roboto"/>
                <a:sym typeface="Roboto"/>
              </a:endParaRPr>
            </a:p>
          </p:txBody>
        </p:sp>
        <p:sp>
          <p:nvSpPr>
            <p:cNvPr id="10" name="Shape 259"/>
            <p:cNvSpPr txBox="1"/>
            <p:nvPr/>
          </p:nvSpPr>
          <p:spPr>
            <a:xfrm>
              <a:off x="5842756" y="330447"/>
              <a:ext cx="2433900" cy="2281781"/>
            </a:xfrm>
            <a:prstGeom prst="rect">
              <a:avLst/>
            </a:prstGeom>
            <a:noFill/>
            <a:ln>
              <a:noFill/>
            </a:ln>
          </p:spPr>
          <p:txBody>
            <a:bodyPr spcFirstLastPara="1" wrap="square" lIns="100450" tIns="16175" rIns="100450" bIns="16175" anchor="ctr" anchorCtr="0">
              <a:noAutofit/>
            </a:bodyPr>
            <a:lstStyle/>
            <a:p>
              <a:pPr marL="0" marR="0" lvl="0" indent="0" algn="ctr" rtl="0">
                <a:lnSpc>
                  <a:spcPct val="90000"/>
                </a:lnSpc>
                <a:spcBef>
                  <a:spcPts val="0"/>
                </a:spcBef>
                <a:spcAft>
                  <a:spcPts val="0"/>
                </a:spcAft>
                <a:buNone/>
              </a:pPr>
              <a:r>
                <a:rPr lang="es-419" sz="1600" b="1" dirty="0">
                  <a:solidFill>
                    <a:schemeClr val="dk1"/>
                  </a:solidFill>
                  <a:latin typeface="Roboto"/>
                  <a:ea typeface="Roboto"/>
                  <a:cs typeface="Roboto"/>
                  <a:sym typeface="Roboto"/>
                </a:rPr>
                <a:t>q</a:t>
              </a:r>
              <a:r>
                <a:rPr lang="es-419" sz="1600" dirty="0">
                  <a:solidFill>
                    <a:schemeClr val="dk1"/>
                  </a:solidFill>
                  <a:latin typeface="Roboto"/>
                  <a:ea typeface="Roboto"/>
                  <a:cs typeface="Roboto"/>
                  <a:sym typeface="Roboto"/>
                </a:rPr>
                <a:t>=Probabilidad </a:t>
              </a:r>
              <a:endParaRPr sz="16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600" dirty="0">
                  <a:solidFill>
                    <a:schemeClr val="dk1"/>
                  </a:solidFill>
                  <a:latin typeface="Roboto"/>
                  <a:ea typeface="Roboto"/>
                  <a:cs typeface="Roboto"/>
                  <a:sym typeface="Roboto"/>
                </a:rPr>
                <a:t>de </a:t>
              </a:r>
              <a:r>
                <a:rPr lang="es-419" sz="1600" dirty="0" smtClean="0">
                  <a:solidFill>
                    <a:schemeClr val="dk1"/>
                  </a:solidFill>
                  <a:latin typeface="Roboto"/>
                  <a:ea typeface="Roboto"/>
                  <a:cs typeface="Roboto"/>
                  <a:sym typeface="Roboto"/>
                </a:rPr>
                <a:t>error </a:t>
              </a:r>
              <a:endParaRPr sz="16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600" dirty="0">
                  <a:solidFill>
                    <a:schemeClr val="dk1"/>
                  </a:solidFill>
                  <a:latin typeface="Roboto"/>
                  <a:ea typeface="Roboto"/>
                  <a:cs typeface="Roboto"/>
                  <a:sym typeface="Roboto"/>
                </a:rPr>
                <a:t>5</a:t>
              </a:r>
              <a:r>
                <a:rPr lang="es-419" sz="1600" dirty="0" smtClean="0">
                  <a:solidFill>
                    <a:schemeClr val="dk1"/>
                  </a:solidFill>
                  <a:latin typeface="Roboto"/>
                  <a:ea typeface="Roboto"/>
                  <a:cs typeface="Roboto"/>
                  <a:sym typeface="Roboto"/>
                </a:rPr>
                <a:t>0</a:t>
              </a:r>
              <a:r>
                <a:rPr lang="es-419" sz="1600" dirty="0">
                  <a:solidFill>
                    <a:schemeClr val="dk1"/>
                  </a:solidFill>
                  <a:latin typeface="Roboto"/>
                  <a:ea typeface="Roboto"/>
                  <a:cs typeface="Roboto"/>
                  <a:sym typeface="Roboto"/>
                </a:rPr>
                <a:t>% = </a:t>
              </a:r>
              <a:r>
                <a:rPr lang="es-419" sz="1600" dirty="0" smtClean="0">
                  <a:solidFill>
                    <a:schemeClr val="dk1"/>
                  </a:solidFill>
                  <a:latin typeface="Roboto"/>
                  <a:ea typeface="Roboto"/>
                  <a:cs typeface="Roboto"/>
                  <a:sym typeface="Roboto"/>
                </a:rPr>
                <a:t>0,5</a:t>
              </a:r>
              <a:endParaRPr sz="1600" dirty="0">
                <a:solidFill>
                  <a:schemeClr val="dk1"/>
                </a:solidFill>
                <a:latin typeface="Roboto"/>
                <a:ea typeface="Roboto"/>
                <a:cs typeface="Roboto"/>
                <a:sym typeface="Roboto"/>
              </a:endParaRPr>
            </a:p>
          </p:txBody>
        </p:sp>
        <p:sp>
          <p:nvSpPr>
            <p:cNvPr id="11" name="Shape 260"/>
            <p:cNvSpPr/>
            <p:nvPr/>
          </p:nvSpPr>
          <p:spPr>
            <a:xfrm>
              <a:off x="7789925" y="330447"/>
              <a:ext cx="2433900" cy="2433900"/>
            </a:xfrm>
            <a:prstGeom prst="ellipse">
              <a:avLst/>
            </a:prstGeom>
            <a:solidFill>
              <a:srgbClr val="9760C0">
                <a:alpha val="49800"/>
              </a:srgbClr>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spcBef>
                  <a:spcPts val="0"/>
                </a:spcBef>
                <a:spcAft>
                  <a:spcPts val="0"/>
                </a:spcAft>
                <a:buNone/>
              </a:pPr>
              <a:endParaRPr>
                <a:latin typeface="Roboto"/>
                <a:ea typeface="Roboto"/>
                <a:cs typeface="Roboto"/>
                <a:sym typeface="Roboto"/>
              </a:endParaRPr>
            </a:p>
          </p:txBody>
        </p:sp>
        <p:sp>
          <p:nvSpPr>
            <p:cNvPr id="12" name="Shape 261"/>
            <p:cNvSpPr txBox="1"/>
            <p:nvPr/>
          </p:nvSpPr>
          <p:spPr>
            <a:xfrm>
              <a:off x="7789925" y="330447"/>
              <a:ext cx="2287432" cy="2281781"/>
            </a:xfrm>
            <a:prstGeom prst="rect">
              <a:avLst/>
            </a:prstGeom>
            <a:noFill/>
            <a:ln>
              <a:noFill/>
            </a:ln>
          </p:spPr>
          <p:txBody>
            <a:bodyPr spcFirstLastPara="1" wrap="square" lIns="100450" tIns="16175" rIns="100450" bIns="16175" anchor="ctr" anchorCtr="0">
              <a:noAutofit/>
            </a:bodyPr>
            <a:lstStyle/>
            <a:p>
              <a:pPr marL="0" marR="0" lvl="0" indent="0" algn="ctr" rtl="0">
                <a:lnSpc>
                  <a:spcPct val="90000"/>
                </a:lnSpc>
                <a:spcBef>
                  <a:spcPts val="0"/>
                </a:spcBef>
                <a:spcAft>
                  <a:spcPts val="0"/>
                </a:spcAft>
                <a:buNone/>
              </a:pPr>
              <a:r>
                <a:rPr lang="es-419" sz="1600" b="1" dirty="0">
                  <a:solidFill>
                    <a:schemeClr val="dk1"/>
                  </a:solidFill>
                  <a:latin typeface="Roboto"/>
                  <a:ea typeface="Roboto"/>
                  <a:cs typeface="Roboto"/>
                  <a:sym typeface="Roboto"/>
                </a:rPr>
                <a:t>e</a:t>
              </a:r>
              <a:r>
                <a:rPr lang="es-419" sz="1600" dirty="0" smtClean="0">
                  <a:solidFill>
                    <a:schemeClr val="dk1"/>
                  </a:solidFill>
                  <a:latin typeface="Roboto"/>
                  <a:ea typeface="Roboto"/>
                  <a:cs typeface="Roboto"/>
                  <a:sym typeface="Roboto"/>
                </a:rPr>
                <a:t>= </a:t>
              </a:r>
              <a:r>
                <a:rPr lang="es-419" sz="1600" dirty="0">
                  <a:solidFill>
                    <a:schemeClr val="dk1"/>
                  </a:solidFill>
                  <a:latin typeface="Roboto"/>
                  <a:ea typeface="Roboto"/>
                  <a:cs typeface="Roboto"/>
                  <a:sym typeface="Roboto"/>
                </a:rPr>
                <a:t>Error </a:t>
              </a:r>
              <a:endParaRPr sz="1600" dirty="0">
                <a:solidFill>
                  <a:schemeClr val="dk1"/>
                </a:solidFill>
                <a:latin typeface="Roboto"/>
                <a:ea typeface="Roboto"/>
                <a:cs typeface="Roboto"/>
                <a:sym typeface="Roboto"/>
              </a:endParaRPr>
            </a:p>
            <a:p>
              <a:pPr marL="0" marR="0" lvl="0" indent="0" algn="ctr" rtl="0">
                <a:lnSpc>
                  <a:spcPct val="90000"/>
                </a:lnSpc>
                <a:spcBef>
                  <a:spcPts val="0"/>
                </a:spcBef>
                <a:spcAft>
                  <a:spcPts val="0"/>
                </a:spcAft>
                <a:buNone/>
              </a:pPr>
              <a:r>
                <a:rPr lang="es-419" sz="1600" dirty="0">
                  <a:solidFill>
                    <a:schemeClr val="dk1"/>
                  </a:solidFill>
                  <a:latin typeface="Roboto"/>
                  <a:ea typeface="Roboto"/>
                  <a:cs typeface="Roboto"/>
                  <a:sym typeface="Roboto"/>
                </a:rPr>
                <a:t>5%= 0,05</a:t>
              </a:r>
              <a:endParaRPr sz="1600" dirty="0">
                <a:solidFill>
                  <a:schemeClr val="dk1"/>
                </a:solidFill>
                <a:latin typeface="Roboto"/>
                <a:ea typeface="Roboto"/>
                <a:cs typeface="Roboto"/>
                <a:sym typeface="Roboto"/>
              </a:endParaRPr>
            </a:p>
          </p:txBody>
        </p:sp>
      </p:grpSp>
      <mc:AlternateContent xmlns:mc="http://schemas.openxmlformats.org/markup-compatibility/2006" xmlns:a14="http://schemas.microsoft.com/office/drawing/2010/main">
        <mc:Choice Requires="a14">
          <p:sp>
            <p:nvSpPr>
              <p:cNvPr id="13" name="Rectángulo 12"/>
              <p:cNvSpPr/>
              <p:nvPr/>
            </p:nvSpPr>
            <p:spPr>
              <a:xfrm>
                <a:off x="4294212" y="671935"/>
                <a:ext cx="2648006" cy="956865"/>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800" i="1">
                          <a:latin typeface="Cambria Math" panose="02040503050406030204" pitchFamily="18" charset="0"/>
                        </a:rPr>
                        <m:t>𝑛</m:t>
                      </m:r>
                      <m:r>
                        <a:rPr lang="es-EC" sz="2800" i="1">
                          <a:latin typeface="Cambria Math" panose="02040503050406030204" pitchFamily="18" charset="0"/>
                        </a:rPr>
                        <m:t>=</m:t>
                      </m:r>
                      <m:f>
                        <m:fPr>
                          <m:ctrlPr>
                            <a:rPr lang="es-EC" sz="2800" i="1">
                              <a:latin typeface="Cambria Math" panose="02040503050406030204" pitchFamily="18" charset="0"/>
                            </a:rPr>
                          </m:ctrlPr>
                        </m:fPr>
                        <m:num>
                          <m:sSup>
                            <m:sSupPr>
                              <m:ctrlPr>
                                <a:rPr lang="es-EC" sz="2800" i="1">
                                  <a:latin typeface="Cambria Math" panose="02040503050406030204" pitchFamily="18" charset="0"/>
                                </a:rPr>
                              </m:ctrlPr>
                            </m:sSupPr>
                            <m:e>
                              <m:r>
                                <a:rPr lang="es-EC" sz="2800" i="1">
                                  <a:latin typeface="Cambria Math" panose="02040503050406030204" pitchFamily="18" charset="0"/>
                                </a:rPr>
                                <m:t>𝑍</m:t>
                              </m:r>
                            </m:e>
                            <m:sup>
                              <m:r>
                                <a:rPr lang="es-EC" sz="2800" i="1">
                                  <a:latin typeface="Cambria Math" panose="02040503050406030204" pitchFamily="18" charset="0"/>
                                </a:rPr>
                                <m:t>2</m:t>
                              </m:r>
                            </m:sup>
                          </m:sSup>
                          <m:r>
                            <a:rPr lang="es-EC" sz="2800" i="1">
                              <a:latin typeface="Cambria Math" panose="02040503050406030204" pitchFamily="18" charset="0"/>
                            </a:rPr>
                            <m:t> </m:t>
                          </m:r>
                          <m:r>
                            <a:rPr lang="es-EC" sz="2800" i="1">
                              <a:latin typeface="Cambria Math" panose="02040503050406030204" pitchFamily="18" charset="0"/>
                            </a:rPr>
                            <m:t>𝑝</m:t>
                          </m:r>
                          <m:r>
                            <a:rPr lang="es-EC" sz="2800" i="1">
                              <a:latin typeface="Cambria Math" panose="02040503050406030204" pitchFamily="18" charset="0"/>
                            </a:rPr>
                            <m:t>∗</m:t>
                          </m:r>
                          <m:r>
                            <a:rPr lang="es-EC" sz="2800" i="1">
                              <a:latin typeface="Cambria Math" panose="02040503050406030204" pitchFamily="18" charset="0"/>
                            </a:rPr>
                            <m:t>𝑞</m:t>
                          </m:r>
                        </m:num>
                        <m:den>
                          <m:sSup>
                            <m:sSupPr>
                              <m:ctrlPr>
                                <a:rPr lang="es-EC" sz="2800" i="1">
                                  <a:latin typeface="Cambria Math" panose="02040503050406030204" pitchFamily="18" charset="0"/>
                                </a:rPr>
                              </m:ctrlPr>
                            </m:sSupPr>
                            <m:e>
                              <m:r>
                                <a:rPr lang="es-EC" sz="2800" i="1">
                                  <a:latin typeface="Cambria Math" panose="02040503050406030204" pitchFamily="18" charset="0"/>
                                </a:rPr>
                                <m:t>𝑒</m:t>
                              </m:r>
                            </m:e>
                            <m:sup>
                              <m:r>
                                <a:rPr lang="es-EC" sz="2800" i="1">
                                  <a:latin typeface="Cambria Math" panose="02040503050406030204" pitchFamily="18" charset="0"/>
                                </a:rPr>
                                <m:t>2</m:t>
                              </m:r>
                            </m:sup>
                          </m:sSup>
                        </m:den>
                      </m:f>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4294212" y="671935"/>
                <a:ext cx="2648006" cy="956865"/>
              </a:xfrm>
              <a:prstGeom prst="rect">
                <a:avLst/>
              </a:prstGeom>
              <a:blipFill rotWithShape="0">
                <a:blip r:embed="rId2"/>
                <a:stretch>
                  <a:fillRect/>
                </a:stretch>
              </a:blipFill>
              <a:ln w="38100"/>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012140" y="4797152"/>
                <a:ext cx="3738455" cy="797206"/>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14:m>
                  <m:oMath xmlns:m="http://schemas.openxmlformats.org/officeDocument/2006/math">
                    <m:r>
                      <a:rPr lang="es-EC" sz="2800" i="1" smtClean="0">
                        <a:latin typeface="Cambria Math" panose="02040503050406030204" pitchFamily="18" charset="0"/>
                      </a:rPr>
                      <m:t>𝑛</m:t>
                    </m:r>
                    <m:r>
                      <a:rPr lang="es-EC" sz="2800" i="1" smtClean="0">
                        <a:latin typeface="Cambria Math" panose="02040503050406030204" pitchFamily="18" charset="0"/>
                      </a:rPr>
                      <m:t>=</m:t>
                    </m:r>
                    <m:f>
                      <m:fPr>
                        <m:ctrlPr>
                          <a:rPr lang="es-EC" sz="2800" i="1">
                            <a:latin typeface="Cambria Math" panose="02040503050406030204" pitchFamily="18" charset="0"/>
                          </a:rPr>
                        </m:ctrlPr>
                      </m:fPr>
                      <m:num>
                        <m:sSup>
                          <m:sSupPr>
                            <m:ctrlPr>
                              <a:rPr lang="es-EC" sz="2800" i="1">
                                <a:latin typeface="Cambria Math" panose="02040503050406030204" pitchFamily="18" charset="0"/>
                              </a:rPr>
                            </m:ctrlPr>
                          </m:sSupPr>
                          <m:e>
                            <m:r>
                              <a:rPr lang="es-EC" sz="2800" b="0" i="1" smtClean="0">
                                <a:latin typeface="Cambria Math" panose="02040503050406030204" pitchFamily="18" charset="0"/>
                              </a:rPr>
                              <m:t>1,96</m:t>
                            </m:r>
                          </m:e>
                          <m:sup>
                            <m:r>
                              <a:rPr lang="es-EC" sz="2800" i="1">
                                <a:latin typeface="Cambria Math" panose="02040503050406030204" pitchFamily="18" charset="0"/>
                              </a:rPr>
                              <m:t>2</m:t>
                            </m:r>
                          </m:sup>
                        </m:sSup>
                        <m:r>
                          <a:rPr lang="es-EC" sz="2800" i="1">
                            <a:latin typeface="Cambria Math" panose="02040503050406030204" pitchFamily="18" charset="0"/>
                          </a:rPr>
                          <m:t> </m:t>
                        </m:r>
                        <m:r>
                          <a:rPr lang="es-EC" sz="2800" b="0" i="1" smtClean="0">
                            <a:latin typeface="Cambria Math" panose="02040503050406030204" pitchFamily="18" charset="0"/>
                          </a:rPr>
                          <m:t>0,5</m:t>
                        </m:r>
                        <m:r>
                          <a:rPr lang="es-EC" sz="2800" i="1">
                            <a:latin typeface="Cambria Math" panose="02040503050406030204" pitchFamily="18" charset="0"/>
                          </a:rPr>
                          <m:t>∗</m:t>
                        </m:r>
                        <m:r>
                          <a:rPr lang="es-EC" sz="2800" b="0" i="1" smtClean="0">
                            <a:latin typeface="Cambria Math" panose="02040503050406030204" pitchFamily="18" charset="0"/>
                          </a:rPr>
                          <m:t>0,5</m:t>
                        </m:r>
                      </m:num>
                      <m:den>
                        <m:sSup>
                          <m:sSupPr>
                            <m:ctrlPr>
                              <a:rPr lang="es-EC" sz="2800" i="1">
                                <a:latin typeface="Cambria Math" panose="02040503050406030204" pitchFamily="18" charset="0"/>
                              </a:rPr>
                            </m:ctrlPr>
                          </m:sSupPr>
                          <m:e>
                            <m:r>
                              <a:rPr lang="es-EC" sz="2800" b="0" i="1" smtClean="0">
                                <a:latin typeface="Cambria Math" panose="02040503050406030204" pitchFamily="18" charset="0"/>
                              </a:rPr>
                              <m:t>0,05</m:t>
                            </m:r>
                          </m:e>
                          <m:sup>
                            <m:r>
                              <a:rPr lang="es-EC" sz="2800" i="1">
                                <a:latin typeface="Cambria Math" panose="02040503050406030204" pitchFamily="18" charset="0"/>
                              </a:rPr>
                              <m:t>2</m:t>
                            </m:r>
                          </m:sup>
                        </m:sSup>
                      </m:den>
                    </m:f>
                  </m:oMath>
                </a14:m>
                <a:r>
                  <a:rPr lang="es-EC" dirty="0" smtClean="0"/>
                  <a:t> = 384,16</a:t>
                </a:r>
                <a:endParaRPr lang="es-EC" dirty="0"/>
              </a:p>
            </p:txBody>
          </p:sp>
        </mc:Choice>
        <mc:Fallback xmlns="">
          <p:sp>
            <p:nvSpPr>
              <p:cNvPr id="14" name="Rectángulo 13"/>
              <p:cNvSpPr>
                <a:spLocks noRot="1" noChangeAspect="1" noMove="1" noResize="1" noEditPoints="1" noAdjustHandles="1" noChangeArrowheads="1" noChangeShapeType="1" noTextEdit="1"/>
              </p:cNvSpPr>
              <p:nvPr/>
            </p:nvSpPr>
            <p:spPr>
              <a:xfrm>
                <a:off x="4012140" y="4797152"/>
                <a:ext cx="3738455" cy="797206"/>
              </a:xfrm>
              <a:prstGeom prst="rect">
                <a:avLst/>
              </a:prstGeom>
              <a:blipFill rotWithShape="0">
                <a:blip r:embed="rId3"/>
                <a:stretch>
                  <a:fillRect/>
                </a:stretch>
              </a:blipFill>
              <a:ln w="38100"/>
            </p:spPr>
            <p:txBody>
              <a:bodyPr/>
              <a:lstStyle/>
              <a:p>
                <a:r>
                  <a:rPr lang="es-EC">
                    <a:noFill/>
                  </a:rPr>
                  <a:t> </a:t>
                </a:r>
              </a:p>
            </p:txBody>
          </p:sp>
        </mc:Fallback>
      </mc:AlternateContent>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6" y="4077072"/>
            <a:ext cx="2160240" cy="2160240"/>
          </a:xfrm>
          <a:prstGeom prst="rect">
            <a:avLst/>
          </a:prstGeom>
        </p:spPr>
      </p:pic>
      <p:pic>
        <p:nvPicPr>
          <p:cNvPr id="17" name="Imagen 16"/>
          <p:cNvPicPr>
            <a:picLocks noChangeAspect="1"/>
          </p:cNvPicPr>
          <p:nvPr/>
        </p:nvPicPr>
        <p:blipFill rotWithShape="1">
          <a:blip r:embed="rId5" cstate="print">
            <a:extLst>
              <a:ext uri="{28A0092B-C50C-407E-A947-70E740481C1C}">
                <a14:useLocalDpi xmlns:a14="http://schemas.microsoft.com/office/drawing/2010/main" val="0"/>
              </a:ext>
            </a:extLst>
          </a:blip>
          <a:srcRect b="7354"/>
          <a:stretch/>
        </p:blipFill>
        <p:spPr>
          <a:xfrm>
            <a:off x="9307319" y="1"/>
            <a:ext cx="2613049" cy="2420888"/>
          </a:xfrm>
          <a:prstGeom prst="rect">
            <a:avLst/>
          </a:prstGeom>
        </p:spPr>
      </p:pic>
    </p:spTree>
    <p:extLst>
      <p:ext uri="{BB962C8B-B14F-4D97-AF65-F5344CB8AC3E}">
        <p14:creationId xmlns:p14="http://schemas.microsoft.com/office/powerpoint/2010/main" val="222385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828" y="620688"/>
            <a:ext cx="10157354" cy="976536"/>
          </a:xfrm>
        </p:spPr>
        <p:txBody>
          <a:bodyPr>
            <a:normAutofit fontScale="90000"/>
          </a:bodyPr>
          <a:lstStyle/>
          <a:p>
            <a:r>
              <a:rPr lang="es-EC" dirty="0" smtClean="0"/>
              <a:t>ANÁLISIS UNIVARIADO </a:t>
            </a:r>
            <a:br>
              <a:rPr lang="es-EC" dirty="0" smtClean="0"/>
            </a:br>
            <a:r>
              <a:rPr lang="es-EC" dirty="0" smtClean="0"/>
              <a:t>DE RESULTADOS</a:t>
            </a:r>
            <a:endParaRPr lang="es-EC" dirty="0"/>
          </a:p>
        </p:txBody>
      </p:sp>
      <p:pic>
        <p:nvPicPr>
          <p:cNvPr id="4" name="Picture 2" descr="Resultado de imagen para conteni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2764" y="260648"/>
            <a:ext cx="230425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masculino y femen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547" y="1726431"/>
            <a:ext cx="5715000" cy="293370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52752" y="1726431"/>
            <a:ext cx="2162772" cy="830997"/>
          </a:xfrm>
          <a:prstGeom prst="rect">
            <a:avLst/>
          </a:prstGeom>
          <a:noFill/>
        </p:spPr>
        <p:txBody>
          <a:bodyPr wrap="none" rtlCol="0">
            <a:spAutoFit/>
          </a:bodyPr>
          <a:lstStyle/>
          <a:p>
            <a:r>
              <a:rPr lang="es-EC" dirty="0" smtClean="0"/>
              <a:t>Pregunta N°1</a:t>
            </a:r>
          </a:p>
          <a:p>
            <a:r>
              <a:rPr lang="es-EC" dirty="0" smtClean="0"/>
              <a:t>Género</a:t>
            </a:r>
            <a:endParaRPr lang="es-EC" dirty="0"/>
          </a:p>
        </p:txBody>
      </p:sp>
      <p:sp>
        <p:nvSpPr>
          <p:cNvPr id="7" name="Llamada de flecha hacia arriba 6"/>
          <p:cNvSpPr/>
          <p:nvPr/>
        </p:nvSpPr>
        <p:spPr>
          <a:xfrm>
            <a:off x="2662965" y="4941168"/>
            <a:ext cx="3253540" cy="1008112"/>
          </a:xfrm>
          <a:prstGeom prst="up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latin typeface="Century" panose="02040604050505020304" pitchFamily="18" charset="0"/>
              </a:rPr>
              <a:t>Total: 156 encuestadas ≈ 38,9%</a:t>
            </a:r>
          </a:p>
        </p:txBody>
      </p:sp>
      <p:sp>
        <p:nvSpPr>
          <p:cNvPr id="10" name="Llamada de flecha hacia arriba 9"/>
          <p:cNvSpPr/>
          <p:nvPr/>
        </p:nvSpPr>
        <p:spPr>
          <a:xfrm>
            <a:off x="6382444" y="4943793"/>
            <a:ext cx="3253540" cy="1008112"/>
          </a:xfrm>
          <a:prstGeom prst="up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latin typeface="Century" panose="02040604050505020304" pitchFamily="18" charset="0"/>
              </a:rPr>
              <a:t>Total: 245 encuestados ≈ 61,1%</a:t>
            </a:r>
          </a:p>
        </p:txBody>
      </p:sp>
    </p:spTree>
    <p:extLst>
      <p:ext uri="{BB962C8B-B14F-4D97-AF65-F5344CB8AC3E}">
        <p14:creationId xmlns:p14="http://schemas.microsoft.com/office/powerpoint/2010/main" val="290726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21804" y="209308"/>
            <a:ext cx="10157354" cy="976536"/>
          </a:xfrm>
        </p:spPr>
        <p:txBody>
          <a:bodyPr>
            <a:normAutofit fontScale="90000"/>
          </a:bodyPr>
          <a:lstStyle/>
          <a:p>
            <a:r>
              <a:rPr lang="es-EC" dirty="0" smtClean="0"/>
              <a:t>ANÁLISIS UNIVARIADO </a:t>
            </a:r>
            <a:br>
              <a:rPr lang="es-EC" dirty="0" smtClean="0"/>
            </a:br>
            <a:r>
              <a:rPr lang="es-EC" dirty="0" smtClean="0"/>
              <a:t>DE RESULTADOS</a:t>
            </a:r>
            <a:endParaRPr lang="es-EC" dirty="0"/>
          </a:p>
        </p:txBody>
      </p:sp>
      <p:graphicFrame>
        <p:nvGraphicFramePr>
          <p:cNvPr id="5" name="Gráfico 4"/>
          <p:cNvGraphicFramePr>
            <a:graphicFrameLocks/>
          </p:cNvGraphicFramePr>
          <p:nvPr>
            <p:extLst>
              <p:ext uri="{D42A27DB-BD31-4B8C-83A1-F6EECF244321}">
                <p14:modId xmlns:p14="http://schemas.microsoft.com/office/powerpoint/2010/main" val="1159888997"/>
              </p:ext>
            </p:extLst>
          </p:nvPr>
        </p:nvGraphicFramePr>
        <p:xfrm>
          <a:off x="189756" y="815621"/>
          <a:ext cx="1185505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dondear rectángulo de esquina diagonal 5"/>
          <p:cNvSpPr/>
          <p:nvPr/>
        </p:nvSpPr>
        <p:spPr>
          <a:xfrm>
            <a:off x="5230316" y="1823809"/>
            <a:ext cx="2736304" cy="4320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Edad promedio: 29 años</a:t>
            </a:r>
            <a:endParaRPr lang="es-EC" sz="1600" dirty="0">
              <a:solidFill>
                <a:schemeClr val="tx1"/>
              </a:solidFill>
            </a:endParaRPr>
          </a:p>
        </p:txBody>
      </p:sp>
      <p:sp>
        <p:nvSpPr>
          <p:cNvPr id="7" name="Redondear rectángulo de esquina diagonal 6"/>
          <p:cNvSpPr/>
          <p:nvPr/>
        </p:nvSpPr>
        <p:spPr>
          <a:xfrm>
            <a:off x="8988737" y="3192457"/>
            <a:ext cx="2736304" cy="4320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Rango de edad: 15 a 69 años</a:t>
            </a:r>
            <a:endParaRPr lang="es-EC" sz="1600" dirty="0">
              <a:solidFill>
                <a:schemeClr val="tx1"/>
              </a:solidFill>
            </a:endParaRPr>
          </a:p>
        </p:txBody>
      </p:sp>
      <p:sp>
        <p:nvSpPr>
          <p:cNvPr id="8" name="Redondear rectángulo de esquina diagonal 7"/>
          <p:cNvSpPr/>
          <p:nvPr/>
        </p:nvSpPr>
        <p:spPr>
          <a:xfrm>
            <a:off x="5518348" y="4983180"/>
            <a:ext cx="2736304" cy="534052"/>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sz="1600" dirty="0" smtClean="0">
                <a:solidFill>
                  <a:schemeClr val="bg1"/>
                </a:solidFill>
              </a:rPr>
              <a:t>1) 25 años = 47 años </a:t>
            </a:r>
            <a:endParaRPr lang="es-EC" sz="1600" dirty="0">
              <a:solidFill>
                <a:schemeClr val="bg1"/>
              </a:solidFill>
            </a:endParaRPr>
          </a:p>
        </p:txBody>
      </p:sp>
      <p:sp>
        <p:nvSpPr>
          <p:cNvPr id="9" name="Redondear rectángulo de esquina diagonal 8"/>
          <p:cNvSpPr/>
          <p:nvPr/>
        </p:nvSpPr>
        <p:spPr>
          <a:xfrm>
            <a:off x="7449626" y="5621145"/>
            <a:ext cx="2736304" cy="534052"/>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sz="1600" dirty="0">
                <a:solidFill>
                  <a:schemeClr val="bg1"/>
                </a:solidFill>
              </a:rPr>
              <a:t>2</a:t>
            </a:r>
            <a:r>
              <a:rPr lang="es-EC" sz="1600" dirty="0" smtClean="0">
                <a:solidFill>
                  <a:schemeClr val="bg1"/>
                </a:solidFill>
              </a:rPr>
              <a:t>) 24 años = 44 años </a:t>
            </a:r>
            <a:endParaRPr lang="es-EC" sz="1600" dirty="0">
              <a:solidFill>
                <a:schemeClr val="bg1"/>
              </a:solidFill>
            </a:endParaRPr>
          </a:p>
        </p:txBody>
      </p:sp>
      <p:sp>
        <p:nvSpPr>
          <p:cNvPr id="10" name="Redondear rectángulo de esquina diagonal 9"/>
          <p:cNvSpPr/>
          <p:nvPr/>
        </p:nvSpPr>
        <p:spPr>
          <a:xfrm>
            <a:off x="9406780" y="4983180"/>
            <a:ext cx="2736304" cy="534052"/>
          </a:xfrm>
          <a:prstGeom prst="round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C" sz="1600" dirty="0" smtClean="0">
                <a:solidFill>
                  <a:schemeClr val="bg1"/>
                </a:solidFill>
              </a:rPr>
              <a:t>3) 23 años = 43 años </a:t>
            </a:r>
            <a:endParaRPr lang="es-EC" sz="1600" dirty="0">
              <a:solidFill>
                <a:schemeClr val="bg1"/>
              </a:solidFill>
            </a:endParaRPr>
          </a:p>
        </p:txBody>
      </p:sp>
      <p:pic>
        <p:nvPicPr>
          <p:cNvPr id="3076" name="Picture 4" descr="Resultado de imagen para e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088" y="466743"/>
            <a:ext cx="305341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8" name="Picture 6"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11111" t="10148" r="13333"/>
          <a:stretch/>
        </p:blipFill>
        <p:spPr bwMode="auto">
          <a:xfrm>
            <a:off x="1247886" y="4664683"/>
            <a:ext cx="3096344" cy="1705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CuadroTexto 13"/>
          <p:cNvSpPr txBox="1"/>
          <p:nvPr/>
        </p:nvSpPr>
        <p:spPr>
          <a:xfrm>
            <a:off x="5648842" y="466743"/>
            <a:ext cx="2162772" cy="461665"/>
          </a:xfrm>
          <a:prstGeom prst="rect">
            <a:avLst/>
          </a:prstGeom>
          <a:noFill/>
        </p:spPr>
        <p:txBody>
          <a:bodyPr wrap="none" rtlCol="0">
            <a:spAutoFit/>
          </a:bodyPr>
          <a:lstStyle/>
          <a:p>
            <a:r>
              <a:rPr lang="es-EC" dirty="0" smtClean="0"/>
              <a:t>Pregunta N°2</a:t>
            </a:r>
          </a:p>
        </p:txBody>
      </p:sp>
    </p:spTree>
    <p:extLst>
      <p:ext uri="{BB962C8B-B14F-4D97-AF65-F5344CB8AC3E}">
        <p14:creationId xmlns:p14="http://schemas.microsoft.com/office/powerpoint/2010/main" val="121608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5" name="CuadroTexto 4"/>
          <p:cNvSpPr txBox="1"/>
          <p:nvPr/>
        </p:nvSpPr>
        <p:spPr>
          <a:xfrm>
            <a:off x="337782" y="805136"/>
            <a:ext cx="3272050" cy="830997"/>
          </a:xfrm>
          <a:prstGeom prst="rect">
            <a:avLst/>
          </a:prstGeom>
          <a:noFill/>
        </p:spPr>
        <p:txBody>
          <a:bodyPr wrap="none" rtlCol="0">
            <a:spAutoFit/>
          </a:bodyPr>
          <a:lstStyle/>
          <a:p>
            <a:r>
              <a:rPr lang="es-EC" dirty="0" smtClean="0"/>
              <a:t>Pregunta N°3</a:t>
            </a:r>
          </a:p>
          <a:p>
            <a:r>
              <a:rPr lang="es-EC" dirty="0" smtClean="0"/>
              <a:t>¿En qué sector vive?</a:t>
            </a:r>
          </a:p>
        </p:txBody>
      </p:sp>
      <p:graphicFrame>
        <p:nvGraphicFramePr>
          <p:cNvPr id="11" name="Gráfico 10"/>
          <p:cNvGraphicFramePr>
            <a:graphicFrameLocks/>
          </p:cNvGraphicFramePr>
          <p:nvPr>
            <p:extLst>
              <p:ext uri="{D42A27DB-BD31-4B8C-83A1-F6EECF244321}">
                <p14:modId xmlns:p14="http://schemas.microsoft.com/office/powerpoint/2010/main" val="1052055237"/>
              </p:ext>
            </p:extLst>
          </p:nvPr>
        </p:nvGraphicFramePr>
        <p:xfrm>
          <a:off x="261764" y="1340768"/>
          <a:ext cx="10441160" cy="48245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Shape 295"/>
          <p:cNvPicPr preferRelativeResize="0"/>
          <p:nvPr/>
        </p:nvPicPr>
        <p:blipFill rotWithShape="1">
          <a:blip r:embed="rId3">
            <a:alphaModFix/>
          </a:blip>
          <a:srcRect l="11940" t="10244" r="9032" b="5989"/>
          <a:stretch/>
        </p:blipFill>
        <p:spPr>
          <a:xfrm>
            <a:off x="6238428" y="1844824"/>
            <a:ext cx="810600" cy="748200"/>
          </a:xfrm>
          <a:prstGeom prst="ellipse">
            <a:avLst/>
          </a:prstGeom>
          <a:noFill/>
          <a:ln>
            <a:noFill/>
          </a:ln>
        </p:spPr>
      </p:pic>
      <p:pic>
        <p:nvPicPr>
          <p:cNvPr id="7" name="Shape 296"/>
          <p:cNvPicPr preferRelativeResize="0"/>
          <p:nvPr/>
        </p:nvPicPr>
        <p:blipFill rotWithShape="1">
          <a:blip r:embed="rId4">
            <a:alphaModFix/>
          </a:blip>
          <a:srcRect l="5454" t="9310" r="5711" b="5117"/>
          <a:stretch/>
        </p:blipFill>
        <p:spPr>
          <a:xfrm>
            <a:off x="2277988" y="4293096"/>
            <a:ext cx="849600" cy="748200"/>
          </a:xfrm>
          <a:prstGeom prst="ellipse">
            <a:avLst/>
          </a:prstGeom>
          <a:noFill/>
          <a:ln>
            <a:noFill/>
          </a:ln>
        </p:spPr>
      </p:pic>
      <p:pic>
        <p:nvPicPr>
          <p:cNvPr id="8" name="Shape 297"/>
          <p:cNvPicPr preferRelativeResize="0"/>
          <p:nvPr/>
        </p:nvPicPr>
        <p:blipFill rotWithShape="1">
          <a:blip r:embed="rId5">
            <a:alphaModFix/>
          </a:blip>
          <a:srcRect l="5031" t="4314" r="3485" b="4269"/>
          <a:stretch/>
        </p:blipFill>
        <p:spPr>
          <a:xfrm>
            <a:off x="1428388" y="2238569"/>
            <a:ext cx="849600" cy="748200"/>
          </a:xfrm>
          <a:prstGeom prst="ellipse">
            <a:avLst/>
          </a:prstGeom>
          <a:noFill/>
          <a:ln>
            <a:noFill/>
          </a:ln>
        </p:spPr>
      </p:pic>
      <p:pic>
        <p:nvPicPr>
          <p:cNvPr id="9" name="Shape 298"/>
          <p:cNvPicPr preferRelativeResize="0"/>
          <p:nvPr/>
        </p:nvPicPr>
        <p:blipFill rotWithShape="1">
          <a:blip r:embed="rId6">
            <a:alphaModFix/>
          </a:blip>
          <a:srcRect l="5234" t="6007" r="10604" b="3239"/>
          <a:stretch/>
        </p:blipFill>
        <p:spPr>
          <a:xfrm>
            <a:off x="765820" y="3356992"/>
            <a:ext cx="810600" cy="748200"/>
          </a:xfrm>
          <a:prstGeom prst="ellipse">
            <a:avLst/>
          </a:prstGeom>
          <a:noFill/>
          <a:ln>
            <a:noFill/>
          </a:ln>
        </p:spPr>
      </p:pic>
    </p:spTree>
    <p:extLst>
      <p:ext uri="{BB962C8B-B14F-4D97-AF65-F5344CB8AC3E}">
        <p14:creationId xmlns:p14="http://schemas.microsoft.com/office/powerpoint/2010/main" val="325961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5" name="CuadroTexto 4"/>
          <p:cNvSpPr txBox="1"/>
          <p:nvPr/>
        </p:nvSpPr>
        <p:spPr>
          <a:xfrm>
            <a:off x="337782" y="805136"/>
            <a:ext cx="3833229" cy="830997"/>
          </a:xfrm>
          <a:prstGeom prst="rect">
            <a:avLst/>
          </a:prstGeom>
          <a:noFill/>
        </p:spPr>
        <p:txBody>
          <a:bodyPr wrap="none" rtlCol="0">
            <a:spAutoFit/>
          </a:bodyPr>
          <a:lstStyle/>
          <a:p>
            <a:r>
              <a:rPr lang="es-EC" dirty="0" smtClean="0"/>
              <a:t>Pregunta N°4</a:t>
            </a:r>
          </a:p>
          <a:p>
            <a:r>
              <a:rPr lang="es-EC" dirty="0" smtClean="0"/>
              <a:t>¿Cuál es su situación laboral?</a:t>
            </a: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5906" r="67516"/>
          <a:stretch/>
        </p:blipFill>
        <p:spPr>
          <a:xfrm>
            <a:off x="4740589" y="2276514"/>
            <a:ext cx="648072" cy="1810004"/>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32142" r="32975"/>
          <a:stretch/>
        </p:blipFill>
        <p:spPr>
          <a:xfrm>
            <a:off x="454221" y="2290688"/>
            <a:ext cx="1227643" cy="1795830"/>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475" y="2349202"/>
            <a:ext cx="1960944" cy="1737316"/>
          </a:xfrm>
          <a:prstGeom prst="rect">
            <a:avLst/>
          </a:prstGeom>
          <a:ln>
            <a:noFill/>
          </a:ln>
          <a:effectLst>
            <a:softEdge rad="112500"/>
          </a:effectLst>
        </p:spPr>
      </p:pic>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30279" r="26882"/>
          <a:stretch/>
        </p:blipFill>
        <p:spPr>
          <a:xfrm>
            <a:off x="10725133" y="2276513"/>
            <a:ext cx="1224136" cy="1810004"/>
          </a:xfrm>
          <a:prstGeom prst="rect">
            <a:avLst/>
          </a:prstGeom>
        </p:spPr>
      </p:pic>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5971" y="2393286"/>
            <a:ext cx="2132217" cy="1693231"/>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5741" y="4535603"/>
            <a:ext cx="2176142" cy="1680399"/>
          </a:xfrm>
          <a:prstGeom prst="rect">
            <a:avLst/>
          </a:prstGeom>
        </p:spPr>
      </p:pic>
      <p:pic>
        <p:nvPicPr>
          <p:cNvPr id="19" name="Imagen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33692" y="2299740"/>
            <a:ext cx="1549517" cy="1786777"/>
          </a:xfrm>
          <a:prstGeom prst="rect">
            <a:avLst/>
          </a:prstGeom>
        </p:spPr>
      </p:pic>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85610" y="4535603"/>
            <a:ext cx="1185155" cy="1815502"/>
          </a:xfrm>
          <a:prstGeom prst="rect">
            <a:avLst/>
          </a:prstGeom>
        </p:spPr>
      </p:pic>
      <p:sp>
        <p:nvSpPr>
          <p:cNvPr id="21" name="CuadroTexto 20"/>
          <p:cNvSpPr txBox="1"/>
          <p:nvPr/>
        </p:nvSpPr>
        <p:spPr>
          <a:xfrm>
            <a:off x="301210" y="1851000"/>
            <a:ext cx="1572002"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rtl="0">
              <a:defRPr lang="es-ES"/>
            </a:defPPr>
            <a:lvl1pPr algn="ctr">
              <a:defRPr sz="1800" b="1">
                <a:ln/>
                <a:solidFill>
                  <a:srgbClr val="FF0000"/>
                </a:solidFill>
                <a:latin typeface="Arial Black" panose="020B0A04020102020204" pitchFamily="34" charset="0"/>
                <a:cs typeface="Arial" panose="020B0604020202020204" pitchFamily="34" charset="0"/>
              </a:defRPr>
            </a:lvl1pPr>
          </a:lstStyle>
          <a:p>
            <a:r>
              <a:rPr lang="es-EC" dirty="0"/>
              <a:t>Trabajador privado</a:t>
            </a:r>
          </a:p>
        </p:txBody>
      </p:sp>
      <p:sp>
        <p:nvSpPr>
          <p:cNvPr id="22" name="CuadroTexto 21"/>
          <p:cNvSpPr txBox="1"/>
          <p:nvPr/>
        </p:nvSpPr>
        <p:spPr>
          <a:xfrm>
            <a:off x="267403" y="4026550"/>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43,89%</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23" name="CuadroTexto 22"/>
          <p:cNvSpPr txBox="1"/>
          <p:nvPr/>
        </p:nvSpPr>
        <p:spPr>
          <a:xfrm>
            <a:off x="2254396" y="2011272"/>
            <a:ext cx="157200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Estudiante</a:t>
            </a:r>
          </a:p>
        </p:txBody>
      </p:sp>
      <p:sp>
        <p:nvSpPr>
          <p:cNvPr id="24" name="CuadroTexto 23"/>
          <p:cNvSpPr txBox="1"/>
          <p:nvPr/>
        </p:nvSpPr>
        <p:spPr>
          <a:xfrm>
            <a:off x="2254396" y="4026550"/>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26,68%</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25" name="CuadroTexto 24"/>
          <p:cNvSpPr txBox="1"/>
          <p:nvPr/>
        </p:nvSpPr>
        <p:spPr>
          <a:xfrm>
            <a:off x="4278624" y="1775745"/>
            <a:ext cx="1572002"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Trabajador</a:t>
            </a:r>
            <a:r>
              <a:rPr lang="es-EC" sz="1800" b="1" dirty="0" smtClean="0">
                <a:ln/>
                <a:solidFill>
                  <a:srgbClr val="FF0000"/>
                </a:solidFill>
                <a:latin typeface="Arial" panose="020B0604020202020204" pitchFamily="34" charset="0"/>
                <a:cs typeface="Arial" panose="020B0604020202020204" pitchFamily="34" charset="0"/>
              </a:rPr>
              <a:t> </a:t>
            </a:r>
            <a:r>
              <a:rPr lang="es-EC" sz="1800" b="1" dirty="0">
                <a:ln/>
                <a:solidFill>
                  <a:srgbClr val="FF0000"/>
                </a:solidFill>
                <a:latin typeface="Arial Black" panose="020B0A04020102020204" pitchFamily="34" charset="0"/>
                <a:cs typeface="Arial" panose="020B0604020202020204" pitchFamily="34" charset="0"/>
              </a:rPr>
              <a:t>público</a:t>
            </a:r>
          </a:p>
        </p:txBody>
      </p:sp>
      <p:sp>
        <p:nvSpPr>
          <p:cNvPr id="26" name="CuadroTexto 25"/>
          <p:cNvSpPr txBox="1"/>
          <p:nvPr/>
        </p:nvSpPr>
        <p:spPr>
          <a:xfrm>
            <a:off x="4314936" y="4026549"/>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12,72%</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27" name="CuadroTexto 26"/>
          <p:cNvSpPr txBox="1"/>
          <p:nvPr/>
        </p:nvSpPr>
        <p:spPr>
          <a:xfrm>
            <a:off x="6094412" y="1925386"/>
            <a:ext cx="2024228"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Independiente</a:t>
            </a:r>
          </a:p>
        </p:txBody>
      </p:sp>
      <p:sp>
        <p:nvSpPr>
          <p:cNvPr id="28" name="CuadroTexto 27"/>
          <p:cNvSpPr txBox="1"/>
          <p:nvPr/>
        </p:nvSpPr>
        <p:spPr>
          <a:xfrm>
            <a:off x="6340139" y="4021204"/>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11,97%</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29" name="CuadroTexto 28"/>
          <p:cNvSpPr txBox="1"/>
          <p:nvPr/>
        </p:nvSpPr>
        <p:spPr>
          <a:xfrm>
            <a:off x="8469268" y="1775745"/>
            <a:ext cx="2142006"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Temporalmente</a:t>
            </a:r>
            <a:r>
              <a:rPr lang="es-EC" sz="1800" b="1" dirty="0" smtClean="0">
                <a:ln/>
                <a:solidFill>
                  <a:srgbClr val="FF0000"/>
                </a:solidFill>
                <a:latin typeface="Arial" panose="020B0604020202020204" pitchFamily="34" charset="0"/>
                <a:cs typeface="Arial" panose="020B0604020202020204" pitchFamily="34" charset="0"/>
              </a:rPr>
              <a:t> </a:t>
            </a:r>
            <a:r>
              <a:rPr lang="es-EC" sz="1800" b="1" dirty="0">
                <a:ln/>
                <a:solidFill>
                  <a:srgbClr val="FF0000"/>
                </a:solidFill>
                <a:latin typeface="Arial Black" panose="020B0A04020102020204" pitchFamily="34" charset="0"/>
                <a:cs typeface="Arial" panose="020B0604020202020204" pitchFamily="34" charset="0"/>
              </a:rPr>
              <a:t>Desempleado</a:t>
            </a:r>
          </a:p>
        </p:txBody>
      </p:sp>
      <p:sp>
        <p:nvSpPr>
          <p:cNvPr id="30" name="CuadroTexto 29"/>
          <p:cNvSpPr txBox="1"/>
          <p:nvPr/>
        </p:nvSpPr>
        <p:spPr>
          <a:xfrm>
            <a:off x="8611207" y="4019736"/>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2,24%</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31" name="CuadroTexto 30"/>
          <p:cNvSpPr txBox="1"/>
          <p:nvPr/>
        </p:nvSpPr>
        <p:spPr>
          <a:xfrm>
            <a:off x="10551200" y="1898855"/>
            <a:ext cx="157200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Jubilado</a:t>
            </a:r>
          </a:p>
        </p:txBody>
      </p:sp>
      <p:sp>
        <p:nvSpPr>
          <p:cNvPr id="32" name="CuadroTexto 31"/>
          <p:cNvSpPr txBox="1"/>
          <p:nvPr/>
        </p:nvSpPr>
        <p:spPr>
          <a:xfrm>
            <a:off x="10491126" y="4026549"/>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a:ln>
                  <a:solidFill>
                    <a:srgbClr val="FF9900"/>
                  </a:solidFill>
                </a:ln>
                <a:solidFill>
                  <a:srgbClr val="FF9900"/>
                </a:solidFill>
                <a:latin typeface="Arial" panose="020B0604020202020204" pitchFamily="34" charset="0"/>
                <a:cs typeface="Arial" panose="020B0604020202020204" pitchFamily="34" charset="0"/>
              </a:rPr>
              <a:t>1</a:t>
            </a: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33" name="CuadroTexto 32"/>
          <p:cNvSpPr txBox="1"/>
          <p:nvPr/>
        </p:nvSpPr>
        <p:spPr>
          <a:xfrm>
            <a:off x="4804466" y="5206525"/>
            <a:ext cx="1572002"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800" b="1" dirty="0" smtClean="0">
                <a:ln>
                  <a:solidFill>
                    <a:srgbClr val="FF9900"/>
                  </a:solidFill>
                </a:ln>
                <a:solidFill>
                  <a:srgbClr val="FF9900"/>
                </a:solidFill>
                <a:latin typeface="Arial" panose="020B0604020202020204" pitchFamily="34" charset="0"/>
                <a:cs typeface="Arial" panose="020B0604020202020204" pitchFamily="34" charset="0"/>
              </a:rPr>
              <a:t>0,75%</a:t>
            </a:r>
            <a:endParaRPr lang="es-EC" sz="1800" b="1" dirty="0">
              <a:ln>
                <a:solidFill>
                  <a:srgbClr val="FF9900"/>
                </a:solidFill>
              </a:ln>
              <a:solidFill>
                <a:srgbClr val="FF9900"/>
              </a:solidFill>
              <a:latin typeface="Arial" panose="020B0604020202020204" pitchFamily="34" charset="0"/>
              <a:cs typeface="Arial" panose="020B0604020202020204" pitchFamily="34" charset="0"/>
            </a:endParaRPr>
          </a:p>
        </p:txBody>
      </p:sp>
      <p:sp>
        <p:nvSpPr>
          <p:cNvPr id="34" name="CuadroTexto 33"/>
          <p:cNvSpPr txBox="1"/>
          <p:nvPr/>
        </p:nvSpPr>
        <p:spPr>
          <a:xfrm>
            <a:off x="1959057" y="5104800"/>
            <a:ext cx="157200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smtClean="0">
                <a:ln/>
                <a:solidFill>
                  <a:srgbClr val="FF0000"/>
                </a:solidFill>
                <a:latin typeface="Arial Black" panose="020B0A04020102020204" pitchFamily="34" charset="0"/>
                <a:cs typeface="Arial" panose="020B0604020202020204" pitchFamily="34" charset="0"/>
              </a:rPr>
              <a:t>Rentista</a:t>
            </a:r>
            <a:endParaRPr lang="es-EC" sz="1800" b="1" dirty="0">
              <a:ln/>
              <a:solidFill>
                <a:srgbClr val="FF0000"/>
              </a:solidFill>
              <a:latin typeface="Arial Black" panose="020B0A04020102020204" pitchFamily="34" charset="0"/>
              <a:cs typeface="Arial" panose="020B0604020202020204" pitchFamily="34" charset="0"/>
            </a:endParaRPr>
          </a:p>
        </p:txBody>
      </p:sp>
      <p:sp>
        <p:nvSpPr>
          <p:cNvPr id="35" name="CuadroTexto 34"/>
          <p:cNvSpPr txBox="1"/>
          <p:nvPr/>
        </p:nvSpPr>
        <p:spPr>
          <a:xfrm>
            <a:off x="8979198" y="5104800"/>
            <a:ext cx="1572002"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a:ln/>
                <a:solidFill>
                  <a:srgbClr val="FF0000"/>
                </a:solidFill>
                <a:latin typeface="Arial Black" panose="020B0A04020102020204" pitchFamily="34" charset="0"/>
                <a:cs typeface="Arial" panose="020B0604020202020204" pitchFamily="34" charset="0"/>
              </a:rPr>
              <a:t>Ama de casa</a:t>
            </a:r>
          </a:p>
        </p:txBody>
      </p:sp>
      <p:cxnSp>
        <p:nvCxnSpPr>
          <p:cNvPr id="37" name="Conector recto de flecha 36"/>
          <p:cNvCxnSpPr/>
          <p:nvPr/>
        </p:nvCxnSpPr>
        <p:spPr>
          <a:xfrm>
            <a:off x="4726260" y="5375802"/>
            <a:ext cx="44606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Conector recto de flecha 38"/>
          <p:cNvCxnSpPr/>
          <p:nvPr/>
        </p:nvCxnSpPr>
        <p:spPr>
          <a:xfrm flipH="1">
            <a:off x="6008015" y="5375802"/>
            <a:ext cx="4475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7727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5" name="CuadroTexto 4"/>
          <p:cNvSpPr txBox="1"/>
          <p:nvPr/>
        </p:nvSpPr>
        <p:spPr>
          <a:xfrm>
            <a:off x="337782" y="805136"/>
            <a:ext cx="3377015" cy="830997"/>
          </a:xfrm>
          <a:prstGeom prst="rect">
            <a:avLst/>
          </a:prstGeom>
          <a:noFill/>
        </p:spPr>
        <p:txBody>
          <a:bodyPr wrap="none" rtlCol="0">
            <a:spAutoFit/>
          </a:bodyPr>
          <a:lstStyle/>
          <a:p>
            <a:r>
              <a:rPr lang="es-EC" dirty="0" smtClean="0"/>
              <a:t> Pregunta N°5</a:t>
            </a:r>
          </a:p>
          <a:p>
            <a:r>
              <a:rPr lang="es-EC" dirty="0" smtClean="0"/>
              <a:t>¿Cuáles son sus ingresos?</a:t>
            </a:r>
          </a:p>
        </p:txBody>
      </p:sp>
      <p:pic>
        <p:nvPicPr>
          <p:cNvPr id="6" name="Shape 308" descr="Resultado de imagen para DOLARES ANIMADOS"/>
          <p:cNvPicPr preferRelativeResize="0"/>
          <p:nvPr/>
        </p:nvPicPr>
        <p:blipFill rotWithShape="1">
          <a:blip r:embed="rId2">
            <a:alphaModFix/>
          </a:blip>
          <a:srcRect/>
          <a:stretch/>
        </p:blipFill>
        <p:spPr>
          <a:xfrm>
            <a:off x="1548943" y="1844824"/>
            <a:ext cx="972109" cy="505078"/>
          </a:xfrm>
          <a:prstGeom prst="rect">
            <a:avLst/>
          </a:prstGeom>
          <a:noFill/>
          <a:ln>
            <a:noFill/>
          </a:ln>
        </p:spPr>
      </p:pic>
      <p:pic>
        <p:nvPicPr>
          <p:cNvPr id="7" name="Shape 309" descr="Resultado de imagen para DOLARES ANIMADOS"/>
          <p:cNvPicPr preferRelativeResize="0"/>
          <p:nvPr/>
        </p:nvPicPr>
        <p:blipFill rotWithShape="1">
          <a:blip r:embed="rId2">
            <a:alphaModFix/>
          </a:blip>
          <a:srcRect/>
          <a:stretch/>
        </p:blipFill>
        <p:spPr>
          <a:xfrm>
            <a:off x="1413892" y="3951058"/>
            <a:ext cx="1242139" cy="645377"/>
          </a:xfrm>
          <a:prstGeom prst="rect">
            <a:avLst/>
          </a:prstGeom>
          <a:noFill/>
          <a:ln>
            <a:noFill/>
          </a:ln>
        </p:spPr>
      </p:pic>
      <p:pic>
        <p:nvPicPr>
          <p:cNvPr id="8" name="Shape 310" descr="Resultado de imagen para DOLARES ANIMADOS"/>
          <p:cNvPicPr preferRelativeResize="0"/>
          <p:nvPr/>
        </p:nvPicPr>
        <p:blipFill rotWithShape="1">
          <a:blip r:embed="rId2">
            <a:alphaModFix/>
          </a:blip>
          <a:srcRect/>
          <a:stretch/>
        </p:blipFill>
        <p:spPr>
          <a:xfrm>
            <a:off x="1440903" y="3194974"/>
            <a:ext cx="1188134" cy="617318"/>
          </a:xfrm>
          <a:prstGeom prst="rect">
            <a:avLst/>
          </a:prstGeom>
          <a:noFill/>
          <a:ln>
            <a:noFill/>
          </a:ln>
        </p:spPr>
      </p:pic>
      <p:pic>
        <p:nvPicPr>
          <p:cNvPr id="9" name="Shape 311" descr="Resultado de imagen para DOLARES ANIMADOS"/>
          <p:cNvPicPr preferRelativeResize="0"/>
          <p:nvPr/>
        </p:nvPicPr>
        <p:blipFill rotWithShape="1">
          <a:blip r:embed="rId2">
            <a:alphaModFix/>
          </a:blip>
          <a:srcRect/>
          <a:stretch/>
        </p:blipFill>
        <p:spPr>
          <a:xfrm>
            <a:off x="1492888" y="2490078"/>
            <a:ext cx="1084189" cy="563311"/>
          </a:xfrm>
          <a:prstGeom prst="rect">
            <a:avLst/>
          </a:prstGeom>
          <a:noFill/>
          <a:ln>
            <a:noFill/>
          </a:ln>
        </p:spPr>
      </p:pic>
      <p:pic>
        <p:nvPicPr>
          <p:cNvPr id="10" name="Shape 309" descr="Resultado de imagen para DOLARES ANIMADOS"/>
          <p:cNvPicPr preferRelativeResize="0"/>
          <p:nvPr/>
        </p:nvPicPr>
        <p:blipFill rotWithShape="1">
          <a:blip r:embed="rId2">
            <a:alphaModFix/>
          </a:blip>
          <a:srcRect/>
          <a:stretch/>
        </p:blipFill>
        <p:spPr>
          <a:xfrm>
            <a:off x="1449894" y="4735201"/>
            <a:ext cx="1242139" cy="645377"/>
          </a:xfrm>
          <a:prstGeom prst="rect">
            <a:avLst/>
          </a:prstGeom>
          <a:noFill/>
          <a:ln>
            <a:noFill/>
          </a:ln>
        </p:spPr>
      </p:pic>
      <p:pic>
        <p:nvPicPr>
          <p:cNvPr id="11" name="Shape 309" descr="Resultado de imagen para DOLARES ANIMADOS"/>
          <p:cNvPicPr preferRelativeResize="0"/>
          <p:nvPr/>
        </p:nvPicPr>
        <p:blipFill rotWithShape="1">
          <a:blip r:embed="rId2">
            <a:alphaModFix/>
          </a:blip>
          <a:srcRect/>
          <a:stretch/>
        </p:blipFill>
        <p:spPr>
          <a:xfrm>
            <a:off x="1449895" y="5519344"/>
            <a:ext cx="1282498" cy="645377"/>
          </a:xfrm>
          <a:prstGeom prst="rect">
            <a:avLst/>
          </a:prstGeom>
          <a:noFill/>
          <a:ln>
            <a:noFill/>
          </a:ln>
        </p:spPr>
      </p:pic>
      <p:sp>
        <p:nvSpPr>
          <p:cNvPr id="12" name="Shape 313"/>
          <p:cNvSpPr txBox="1"/>
          <p:nvPr/>
        </p:nvSpPr>
        <p:spPr>
          <a:xfrm>
            <a:off x="2926060" y="2041029"/>
            <a:ext cx="2064811" cy="2655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$0 a $386</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3" name="Shape 313"/>
          <p:cNvSpPr txBox="1"/>
          <p:nvPr/>
        </p:nvSpPr>
        <p:spPr>
          <a:xfrm>
            <a:off x="2926060" y="3408139"/>
            <a:ext cx="2064811" cy="2655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$387 a $550</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4" name="Shape 313"/>
          <p:cNvSpPr txBox="1"/>
          <p:nvPr/>
        </p:nvSpPr>
        <p:spPr>
          <a:xfrm>
            <a:off x="2926060" y="2673007"/>
            <a:ext cx="2064811" cy="2655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$551 a $750</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5" name="Shape 313"/>
          <p:cNvSpPr txBox="1"/>
          <p:nvPr/>
        </p:nvSpPr>
        <p:spPr>
          <a:xfrm>
            <a:off x="2926060" y="4103377"/>
            <a:ext cx="2064811" cy="2655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$751 a $950</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6" name="Shape 313"/>
          <p:cNvSpPr txBox="1"/>
          <p:nvPr/>
        </p:nvSpPr>
        <p:spPr>
          <a:xfrm>
            <a:off x="2926060" y="4791270"/>
            <a:ext cx="2064811" cy="2655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$951 a $1200</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7" name="Shape 313"/>
          <p:cNvSpPr txBox="1"/>
          <p:nvPr/>
        </p:nvSpPr>
        <p:spPr>
          <a:xfrm>
            <a:off x="2926060" y="5572196"/>
            <a:ext cx="2843976" cy="30467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s-419" sz="1800" dirty="0" smtClean="0">
                <a:solidFill>
                  <a:schemeClr val="dk1"/>
                </a:solidFill>
                <a:latin typeface="Arial" panose="020B0604020202020204" pitchFamily="34" charset="0"/>
                <a:ea typeface="Roboto"/>
                <a:cs typeface="Arial" panose="020B0604020202020204" pitchFamily="34" charset="0"/>
                <a:sym typeface="Roboto"/>
              </a:rPr>
              <a:t>$1200 en adelante</a:t>
            </a:r>
            <a:endParaRPr sz="1800" dirty="0">
              <a:solidFill>
                <a:schemeClr val="dk1"/>
              </a:solidFill>
              <a:latin typeface="Arial" panose="020B0604020202020204" pitchFamily="34" charset="0"/>
              <a:ea typeface="Roboto"/>
              <a:cs typeface="Arial" panose="020B0604020202020204" pitchFamily="34" charset="0"/>
              <a:sym typeface="Roboto"/>
            </a:endParaRPr>
          </a:p>
        </p:txBody>
      </p:sp>
      <p:sp>
        <p:nvSpPr>
          <p:cNvPr id="18" name="Shape 312"/>
          <p:cNvSpPr txBox="1"/>
          <p:nvPr/>
        </p:nvSpPr>
        <p:spPr>
          <a:xfrm>
            <a:off x="5600648" y="1990085"/>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36,70</a:t>
            </a:r>
            <a:r>
              <a:rPr lang="es-419" b="1" dirty="0">
                <a:solidFill>
                  <a:srgbClr val="0082B3"/>
                </a:solidFill>
                <a:latin typeface="Roboto"/>
                <a:ea typeface="Roboto"/>
                <a:cs typeface="Roboto"/>
                <a:sym typeface="Roboto"/>
              </a:rPr>
              <a:t>%</a:t>
            </a:r>
            <a:endParaRPr b="1" dirty="0">
              <a:solidFill>
                <a:srgbClr val="0082B3"/>
              </a:solidFill>
              <a:latin typeface="Roboto"/>
              <a:ea typeface="Roboto"/>
              <a:cs typeface="Roboto"/>
              <a:sym typeface="Roboto"/>
            </a:endParaRPr>
          </a:p>
        </p:txBody>
      </p:sp>
      <p:sp>
        <p:nvSpPr>
          <p:cNvPr id="19" name="Shape 312"/>
          <p:cNvSpPr txBox="1"/>
          <p:nvPr/>
        </p:nvSpPr>
        <p:spPr>
          <a:xfrm>
            <a:off x="5600648" y="3358698"/>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17,50</a:t>
            </a:r>
            <a:r>
              <a:rPr lang="es-419" b="1" dirty="0">
                <a:solidFill>
                  <a:srgbClr val="0082B3"/>
                </a:solidFill>
                <a:latin typeface="Roboto"/>
                <a:ea typeface="Roboto"/>
                <a:cs typeface="Roboto"/>
                <a:sym typeface="Roboto"/>
              </a:rPr>
              <a:t>%</a:t>
            </a:r>
            <a:endParaRPr b="1" dirty="0">
              <a:solidFill>
                <a:srgbClr val="0082B3"/>
              </a:solidFill>
              <a:latin typeface="Roboto"/>
              <a:ea typeface="Roboto"/>
              <a:cs typeface="Roboto"/>
              <a:sym typeface="Roboto"/>
            </a:endParaRPr>
          </a:p>
        </p:txBody>
      </p:sp>
      <p:sp>
        <p:nvSpPr>
          <p:cNvPr id="20" name="Shape 312"/>
          <p:cNvSpPr txBox="1"/>
          <p:nvPr/>
        </p:nvSpPr>
        <p:spPr>
          <a:xfrm>
            <a:off x="5600648" y="2667042"/>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18,70</a:t>
            </a:r>
            <a:r>
              <a:rPr lang="es-419" b="1" dirty="0">
                <a:solidFill>
                  <a:srgbClr val="0082B3"/>
                </a:solidFill>
                <a:latin typeface="Roboto"/>
                <a:ea typeface="Roboto"/>
                <a:cs typeface="Roboto"/>
                <a:sym typeface="Roboto"/>
              </a:rPr>
              <a:t>%</a:t>
            </a:r>
            <a:endParaRPr b="1" dirty="0">
              <a:solidFill>
                <a:srgbClr val="0082B3"/>
              </a:solidFill>
              <a:latin typeface="Roboto"/>
              <a:ea typeface="Roboto"/>
              <a:cs typeface="Roboto"/>
              <a:sym typeface="Roboto"/>
            </a:endParaRPr>
          </a:p>
        </p:txBody>
      </p:sp>
      <p:sp>
        <p:nvSpPr>
          <p:cNvPr id="21" name="Shape 312"/>
          <p:cNvSpPr txBox="1"/>
          <p:nvPr/>
        </p:nvSpPr>
        <p:spPr>
          <a:xfrm>
            <a:off x="5613739" y="4052212"/>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14,00%</a:t>
            </a:r>
            <a:endParaRPr b="1" dirty="0">
              <a:solidFill>
                <a:srgbClr val="0082B3"/>
              </a:solidFill>
              <a:latin typeface="Roboto"/>
              <a:ea typeface="Roboto"/>
              <a:cs typeface="Roboto"/>
              <a:sym typeface="Roboto"/>
            </a:endParaRPr>
          </a:p>
        </p:txBody>
      </p:sp>
      <p:sp>
        <p:nvSpPr>
          <p:cNvPr id="22" name="Shape 312"/>
          <p:cNvSpPr txBox="1"/>
          <p:nvPr/>
        </p:nvSpPr>
        <p:spPr>
          <a:xfrm>
            <a:off x="5613739" y="4744133"/>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8,20</a:t>
            </a:r>
            <a:r>
              <a:rPr lang="es-419" b="1" dirty="0">
                <a:solidFill>
                  <a:srgbClr val="0082B3"/>
                </a:solidFill>
                <a:latin typeface="Roboto"/>
                <a:ea typeface="Roboto"/>
                <a:cs typeface="Roboto"/>
                <a:sym typeface="Roboto"/>
              </a:rPr>
              <a:t>%</a:t>
            </a:r>
            <a:endParaRPr b="1" dirty="0">
              <a:solidFill>
                <a:srgbClr val="0082B3"/>
              </a:solidFill>
              <a:latin typeface="Roboto"/>
              <a:ea typeface="Roboto"/>
              <a:cs typeface="Roboto"/>
              <a:sym typeface="Roboto"/>
            </a:endParaRPr>
          </a:p>
        </p:txBody>
      </p:sp>
      <p:sp>
        <p:nvSpPr>
          <p:cNvPr id="23" name="Shape 312"/>
          <p:cNvSpPr txBox="1"/>
          <p:nvPr/>
        </p:nvSpPr>
        <p:spPr>
          <a:xfrm>
            <a:off x="5613739" y="5442078"/>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5,00</a:t>
            </a:r>
            <a:r>
              <a:rPr lang="es-419" b="1" dirty="0">
                <a:solidFill>
                  <a:srgbClr val="0082B3"/>
                </a:solidFill>
                <a:latin typeface="Roboto"/>
                <a:ea typeface="Roboto"/>
                <a:cs typeface="Roboto"/>
                <a:sym typeface="Roboto"/>
              </a:rPr>
              <a:t>%</a:t>
            </a:r>
            <a:endParaRPr b="1" dirty="0">
              <a:solidFill>
                <a:srgbClr val="0082B3"/>
              </a:solidFill>
              <a:latin typeface="Roboto"/>
              <a:ea typeface="Roboto"/>
              <a:cs typeface="Roboto"/>
              <a:sym typeface="Roboto"/>
            </a:endParaRPr>
          </a:p>
        </p:txBody>
      </p:sp>
    </p:spTree>
    <p:extLst>
      <p:ext uri="{BB962C8B-B14F-4D97-AF65-F5344CB8AC3E}">
        <p14:creationId xmlns:p14="http://schemas.microsoft.com/office/powerpoint/2010/main" val="153502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5" name="CuadroTexto 4"/>
          <p:cNvSpPr txBox="1"/>
          <p:nvPr/>
        </p:nvSpPr>
        <p:spPr>
          <a:xfrm>
            <a:off x="337782" y="805136"/>
            <a:ext cx="7754559" cy="830997"/>
          </a:xfrm>
          <a:prstGeom prst="rect">
            <a:avLst/>
          </a:prstGeom>
          <a:noFill/>
        </p:spPr>
        <p:txBody>
          <a:bodyPr wrap="none" rtlCol="0">
            <a:spAutoFit/>
          </a:bodyPr>
          <a:lstStyle/>
          <a:p>
            <a:r>
              <a:rPr lang="es-EC" dirty="0" smtClean="0"/>
              <a:t> Pregunta N°6</a:t>
            </a:r>
          </a:p>
          <a:p>
            <a:r>
              <a:rPr lang="es-EC" dirty="0"/>
              <a:t>¿Ha consumido cigarro/cigarrillo en alguna etapa de su vida?</a:t>
            </a:r>
            <a:endParaRPr lang="es-EC" dirty="0" smtClean="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363" t="10617" r="45894" b="13229"/>
          <a:stretch/>
        </p:blipFill>
        <p:spPr>
          <a:xfrm>
            <a:off x="686669" y="2612668"/>
            <a:ext cx="3031479" cy="3264603"/>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684" y="630134"/>
            <a:ext cx="3413585" cy="3413585"/>
          </a:xfrm>
          <a:prstGeom prst="rect">
            <a:avLst/>
          </a:prstGeom>
        </p:spPr>
      </p:pic>
      <p:pic>
        <p:nvPicPr>
          <p:cNvPr id="28" name="Imagen 27"/>
          <p:cNvPicPr>
            <a:picLocks noChangeAspect="1"/>
          </p:cNvPicPr>
          <p:nvPr/>
        </p:nvPicPr>
        <p:blipFill rotWithShape="1">
          <a:blip r:embed="rId2">
            <a:extLst>
              <a:ext uri="{28A0092B-C50C-407E-A947-70E740481C1C}">
                <a14:useLocalDpi xmlns:a14="http://schemas.microsoft.com/office/drawing/2010/main" val="0"/>
              </a:ext>
            </a:extLst>
          </a:blip>
          <a:srcRect l="52961" t="10617" r="2386" b="13229"/>
          <a:stretch/>
        </p:blipFill>
        <p:spPr>
          <a:xfrm>
            <a:off x="5584953" y="2612668"/>
            <a:ext cx="2952328" cy="3411271"/>
          </a:xfrm>
          <a:prstGeom prst="rect">
            <a:avLst/>
          </a:prstGeom>
        </p:spPr>
      </p:pic>
      <p:sp>
        <p:nvSpPr>
          <p:cNvPr id="29" name="Shape 312"/>
          <p:cNvSpPr txBox="1"/>
          <p:nvPr/>
        </p:nvSpPr>
        <p:spPr>
          <a:xfrm>
            <a:off x="1053852" y="2016500"/>
            <a:ext cx="1872208" cy="548404"/>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3600" b="1" dirty="0" smtClean="0">
                <a:solidFill>
                  <a:srgbClr val="0082B3"/>
                </a:solidFill>
                <a:latin typeface="Roboto"/>
                <a:ea typeface="Roboto"/>
                <a:cs typeface="Roboto"/>
                <a:sym typeface="Roboto"/>
              </a:rPr>
              <a:t>77,31%</a:t>
            </a:r>
            <a:endParaRPr sz="3600" b="1" dirty="0">
              <a:solidFill>
                <a:srgbClr val="0082B3"/>
              </a:solidFill>
              <a:latin typeface="Roboto"/>
              <a:ea typeface="Roboto"/>
              <a:cs typeface="Roboto"/>
              <a:sym typeface="Roboto"/>
            </a:endParaRPr>
          </a:p>
        </p:txBody>
      </p:sp>
      <p:sp>
        <p:nvSpPr>
          <p:cNvPr id="30" name="Shape 312"/>
          <p:cNvSpPr txBox="1"/>
          <p:nvPr/>
        </p:nvSpPr>
        <p:spPr>
          <a:xfrm>
            <a:off x="6220133" y="2016500"/>
            <a:ext cx="1872208" cy="548404"/>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3600" b="1" dirty="0" smtClean="0">
                <a:solidFill>
                  <a:srgbClr val="0082B3"/>
                </a:solidFill>
                <a:latin typeface="Roboto"/>
                <a:ea typeface="Roboto"/>
                <a:cs typeface="Roboto"/>
                <a:sym typeface="Roboto"/>
              </a:rPr>
              <a:t>22,69%</a:t>
            </a:r>
            <a:endParaRPr sz="3600" b="1" dirty="0">
              <a:solidFill>
                <a:srgbClr val="0082B3"/>
              </a:solidFill>
              <a:latin typeface="Roboto"/>
              <a:ea typeface="Roboto"/>
              <a:cs typeface="Roboto"/>
              <a:sym typeface="Roboto"/>
            </a:endParaRPr>
          </a:p>
        </p:txBody>
      </p:sp>
    </p:spTree>
    <p:extLst>
      <p:ext uri="{BB962C8B-B14F-4D97-AF65-F5344CB8AC3E}">
        <p14:creationId xmlns:p14="http://schemas.microsoft.com/office/powerpoint/2010/main" val="2910911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3" name="CuadroTexto 2"/>
          <p:cNvSpPr txBox="1"/>
          <p:nvPr/>
        </p:nvSpPr>
        <p:spPr>
          <a:xfrm>
            <a:off x="337782" y="805136"/>
            <a:ext cx="5568769" cy="1200329"/>
          </a:xfrm>
          <a:prstGeom prst="rect">
            <a:avLst/>
          </a:prstGeom>
          <a:noFill/>
        </p:spPr>
        <p:txBody>
          <a:bodyPr wrap="none" rtlCol="0">
            <a:spAutoFit/>
          </a:bodyPr>
          <a:lstStyle/>
          <a:p>
            <a:r>
              <a:rPr lang="es-EC" dirty="0" smtClean="0"/>
              <a:t> Pregunta N°8</a:t>
            </a:r>
          </a:p>
          <a:p>
            <a:r>
              <a:rPr lang="es-EC" dirty="0" smtClean="0"/>
              <a:t>¿Qué persona (s) influyó en el consumo de </a:t>
            </a:r>
          </a:p>
          <a:p>
            <a:r>
              <a:rPr lang="es-EC" dirty="0" smtClean="0"/>
              <a:t>su primer cigarrillo?</a:t>
            </a:r>
          </a:p>
        </p:txBody>
      </p:sp>
      <p:pic>
        <p:nvPicPr>
          <p:cNvPr id="4" name="Imagen 3"/>
          <p:cNvPicPr/>
          <p:nvPr/>
        </p:nvPicPr>
        <p:blipFill rotWithShape="1">
          <a:blip r:embed="rId2">
            <a:extLst>
              <a:ext uri="{28A0092B-C50C-407E-A947-70E740481C1C}">
                <a14:useLocalDpi xmlns:a14="http://schemas.microsoft.com/office/drawing/2010/main" val="0"/>
              </a:ext>
            </a:extLst>
          </a:blip>
          <a:srcRect l="3736" t="11376" r="27828" b="5273"/>
          <a:stretch/>
        </p:blipFill>
        <p:spPr bwMode="auto">
          <a:xfrm>
            <a:off x="4710434" y="1627747"/>
            <a:ext cx="2808311" cy="2664296"/>
          </a:xfrm>
          <a:prstGeom prst="rect">
            <a:avLst/>
          </a:prstGeom>
          <a:noFill/>
          <a:ln>
            <a:noFill/>
          </a:ln>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2306">
            <a:off x="327313" y="2166515"/>
            <a:ext cx="3431871"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41260">
            <a:off x="2742307" y="4545575"/>
            <a:ext cx="3198254" cy="206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26634">
            <a:off x="7844390" y="3914428"/>
            <a:ext cx="3779077" cy="2516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233" y="619310"/>
            <a:ext cx="2476500" cy="2476500"/>
          </a:xfrm>
          <a:prstGeom prst="rect">
            <a:avLst/>
          </a:prstGeom>
        </p:spPr>
      </p:pic>
      <p:sp>
        <p:nvSpPr>
          <p:cNvPr id="35" name="Flecha a la derecha con muesca 34"/>
          <p:cNvSpPr/>
          <p:nvPr/>
        </p:nvSpPr>
        <p:spPr>
          <a:xfrm rot="9575339">
            <a:off x="7373165" y="1665411"/>
            <a:ext cx="906850" cy="648032"/>
          </a:xfrm>
          <a:prstGeom prst="notchedRightArrow">
            <a:avLst/>
          </a:prstGeom>
          <a:solidFill>
            <a:srgbClr val="FFFF00"/>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36" name="Flecha a la derecha con muesca 35"/>
          <p:cNvSpPr/>
          <p:nvPr/>
        </p:nvSpPr>
        <p:spPr>
          <a:xfrm rot="11639188">
            <a:off x="7265245" y="3372182"/>
            <a:ext cx="1352804" cy="648032"/>
          </a:xfrm>
          <a:prstGeom prst="notchedRightArrow">
            <a:avLst>
              <a:gd name="adj1" fmla="val 45182"/>
              <a:gd name="adj2" fmla="val 59642"/>
            </a:avLst>
          </a:prstGeom>
          <a:solidFill>
            <a:srgbClr val="FFFF00"/>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37" name="Flecha a la derecha con muesca 36"/>
          <p:cNvSpPr/>
          <p:nvPr/>
        </p:nvSpPr>
        <p:spPr>
          <a:xfrm rot="18279239">
            <a:off x="5739055" y="4273497"/>
            <a:ext cx="809382" cy="648032"/>
          </a:xfrm>
          <a:prstGeom prst="notchedRightArrow">
            <a:avLst>
              <a:gd name="adj1" fmla="val 34689"/>
              <a:gd name="adj2" fmla="val 42981"/>
            </a:avLst>
          </a:prstGeom>
          <a:solidFill>
            <a:srgbClr val="FFFF00"/>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38" name="Flecha a la derecha con muesca 37"/>
          <p:cNvSpPr/>
          <p:nvPr/>
        </p:nvSpPr>
        <p:spPr>
          <a:xfrm rot="21308939">
            <a:off x="3709569" y="2393147"/>
            <a:ext cx="1134727" cy="837176"/>
          </a:xfrm>
          <a:prstGeom prst="notchedRightArrow">
            <a:avLst>
              <a:gd name="adj1" fmla="val 34689"/>
              <a:gd name="adj2" fmla="val 42981"/>
            </a:avLst>
          </a:prstGeom>
          <a:solidFill>
            <a:srgbClr val="FFFF00"/>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39" name="Shape 312"/>
          <p:cNvSpPr txBox="1"/>
          <p:nvPr/>
        </p:nvSpPr>
        <p:spPr>
          <a:xfrm>
            <a:off x="473046" y="4392168"/>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51,96%</a:t>
            </a:r>
            <a:endParaRPr b="1" dirty="0">
              <a:solidFill>
                <a:srgbClr val="0082B3"/>
              </a:solidFill>
              <a:latin typeface="Roboto"/>
              <a:ea typeface="Roboto"/>
              <a:cs typeface="Roboto"/>
              <a:sym typeface="Roboto"/>
            </a:endParaRPr>
          </a:p>
        </p:txBody>
      </p:sp>
      <p:sp>
        <p:nvSpPr>
          <p:cNvPr id="40" name="Shape 312"/>
          <p:cNvSpPr txBox="1"/>
          <p:nvPr/>
        </p:nvSpPr>
        <p:spPr>
          <a:xfrm>
            <a:off x="5741545" y="4867339"/>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5,56%</a:t>
            </a:r>
            <a:endParaRPr b="1" dirty="0">
              <a:solidFill>
                <a:srgbClr val="0082B3"/>
              </a:solidFill>
              <a:latin typeface="Roboto"/>
              <a:ea typeface="Roboto"/>
              <a:cs typeface="Roboto"/>
              <a:sym typeface="Roboto"/>
            </a:endParaRPr>
          </a:p>
        </p:txBody>
      </p:sp>
      <p:sp>
        <p:nvSpPr>
          <p:cNvPr id="41" name="Shape 312"/>
          <p:cNvSpPr txBox="1"/>
          <p:nvPr/>
        </p:nvSpPr>
        <p:spPr>
          <a:xfrm>
            <a:off x="7131313" y="1117741"/>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25,16%</a:t>
            </a:r>
            <a:endParaRPr b="1" dirty="0">
              <a:solidFill>
                <a:srgbClr val="0082B3"/>
              </a:solidFill>
              <a:latin typeface="Roboto"/>
              <a:ea typeface="Roboto"/>
              <a:cs typeface="Roboto"/>
              <a:sym typeface="Roboto"/>
            </a:endParaRPr>
          </a:p>
        </p:txBody>
      </p:sp>
      <p:sp>
        <p:nvSpPr>
          <p:cNvPr id="42" name="Shape 312"/>
          <p:cNvSpPr txBox="1"/>
          <p:nvPr/>
        </p:nvSpPr>
        <p:spPr>
          <a:xfrm>
            <a:off x="7518745" y="3008801"/>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17,32%</a:t>
            </a:r>
            <a:endParaRPr b="1" dirty="0">
              <a:solidFill>
                <a:srgbClr val="0082B3"/>
              </a:solidFill>
              <a:latin typeface="Roboto"/>
              <a:ea typeface="Roboto"/>
              <a:cs typeface="Roboto"/>
              <a:sym typeface="Roboto"/>
            </a:endParaRPr>
          </a:p>
        </p:txBody>
      </p:sp>
      <p:sp>
        <p:nvSpPr>
          <p:cNvPr id="43" name="CuadroTexto 42"/>
          <p:cNvSpPr txBox="1"/>
          <p:nvPr/>
        </p:nvSpPr>
        <p:spPr>
          <a:xfrm>
            <a:off x="569534" y="4751985"/>
            <a:ext cx="157200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smtClean="0">
                <a:ln/>
                <a:solidFill>
                  <a:schemeClr val="accent2">
                    <a:lumMod val="75000"/>
                  </a:schemeClr>
                </a:solidFill>
                <a:latin typeface="Arial Black" panose="020B0A04020102020204" pitchFamily="34" charset="0"/>
                <a:cs typeface="Arial" panose="020B0604020202020204" pitchFamily="34" charset="0"/>
              </a:rPr>
              <a:t>Amigos</a:t>
            </a:r>
            <a:endParaRPr lang="es-EC" sz="1800" b="1" dirty="0">
              <a:ln/>
              <a:solidFill>
                <a:schemeClr val="accent2">
                  <a:lumMod val="75000"/>
                </a:schemeClr>
              </a:solidFill>
              <a:latin typeface="Arial Black" panose="020B0A04020102020204" pitchFamily="34" charset="0"/>
              <a:cs typeface="Arial" panose="020B0604020202020204" pitchFamily="34" charset="0"/>
            </a:endParaRPr>
          </a:p>
        </p:txBody>
      </p:sp>
      <p:sp>
        <p:nvSpPr>
          <p:cNvPr id="44" name="CuadroTexto 43"/>
          <p:cNvSpPr txBox="1"/>
          <p:nvPr/>
        </p:nvSpPr>
        <p:spPr>
          <a:xfrm>
            <a:off x="5962570" y="5289454"/>
            <a:ext cx="1572002"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smtClean="0">
                <a:ln/>
                <a:solidFill>
                  <a:schemeClr val="accent2">
                    <a:lumMod val="75000"/>
                  </a:schemeClr>
                </a:solidFill>
                <a:latin typeface="Arial Black" panose="020B0A04020102020204" pitchFamily="34" charset="0"/>
                <a:cs typeface="Arial" panose="020B0604020202020204" pitchFamily="34" charset="0"/>
              </a:rPr>
              <a:t>Familiares</a:t>
            </a:r>
            <a:endParaRPr lang="es-EC" sz="1800" b="1" dirty="0">
              <a:ln/>
              <a:solidFill>
                <a:schemeClr val="accent2">
                  <a:lumMod val="75000"/>
                </a:schemeClr>
              </a:solidFill>
              <a:latin typeface="Arial Black" panose="020B0A04020102020204" pitchFamily="34" charset="0"/>
              <a:cs typeface="Arial" panose="020B0604020202020204" pitchFamily="34" charset="0"/>
            </a:endParaRPr>
          </a:p>
        </p:txBody>
      </p:sp>
      <p:sp>
        <p:nvSpPr>
          <p:cNvPr id="45" name="CuadroTexto 44"/>
          <p:cNvSpPr txBox="1"/>
          <p:nvPr/>
        </p:nvSpPr>
        <p:spPr>
          <a:xfrm>
            <a:off x="8584959" y="3402022"/>
            <a:ext cx="2110688"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C" sz="1800" b="1" dirty="0" smtClean="0">
                <a:ln/>
                <a:solidFill>
                  <a:schemeClr val="accent2">
                    <a:lumMod val="75000"/>
                  </a:schemeClr>
                </a:solidFill>
                <a:latin typeface="Arial Black" panose="020B0A04020102020204" pitchFamily="34" charset="0"/>
                <a:cs typeface="Arial" panose="020B0604020202020204" pitchFamily="34" charset="0"/>
              </a:rPr>
              <a:t>Entorno Social</a:t>
            </a:r>
            <a:endParaRPr lang="es-EC" sz="1800" b="1" dirty="0">
              <a:ln/>
              <a:solidFill>
                <a:schemeClr val="accent2">
                  <a:lumMod val="7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65294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p:nvPr/>
        </p:nvPicPr>
        <p:blipFill>
          <a:blip r:embed="rId3"/>
          <a:stretch>
            <a:fillRect/>
          </a:stretch>
        </p:blipFill>
        <p:spPr>
          <a:xfrm>
            <a:off x="3754152" y="3752219"/>
            <a:ext cx="4680520" cy="2780325"/>
          </a:xfrm>
          <a:prstGeom prst="round2DiagRect">
            <a:avLst>
              <a:gd name="adj1" fmla="val 0"/>
              <a:gd name="adj2" fmla="val 20413"/>
            </a:avLst>
          </a:prstGeom>
          <a:ln w="88900" cap="sq">
            <a:solidFill>
              <a:srgbClr val="FF9966"/>
            </a:solidFill>
            <a:miter lim="800000"/>
          </a:ln>
          <a:effectLst>
            <a:outerShdw blurRad="254000" algn="tl" rotWithShape="0">
              <a:srgbClr val="000000">
                <a:alpha val="43000"/>
              </a:srgbClr>
            </a:outerShdw>
          </a:effectLst>
        </p:spPr>
      </p:pic>
      <p:pic>
        <p:nvPicPr>
          <p:cNvPr id="17" name="Imagen 16"/>
          <p:cNvPicPr/>
          <p:nvPr/>
        </p:nvPicPr>
        <p:blipFill>
          <a:blip r:embed="rId4"/>
          <a:stretch>
            <a:fillRect/>
          </a:stretch>
        </p:blipFill>
        <p:spPr>
          <a:xfrm>
            <a:off x="7513630" y="688609"/>
            <a:ext cx="4248472" cy="2791139"/>
          </a:xfrm>
          <a:prstGeom prst="round2DiagRect">
            <a:avLst>
              <a:gd name="adj1" fmla="val 16667"/>
              <a:gd name="adj2" fmla="val 0"/>
            </a:avLst>
          </a:prstGeom>
          <a:ln w="88900" cap="sq">
            <a:solidFill>
              <a:srgbClr val="FFFF99"/>
            </a:solidFill>
            <a:miter lim="800000"/>
          </a:ln>
          <a:effectLst>
            <a:outerShdw blurRad="254000" algn="tl" rotWithShape="0">
              <a:srgbClr val="000000">
                <a:alpha val="43000"/>
              </a:srgbClr>
            </a:outerShdw>
          </a:effectLst>
        </p:spPr>
      </p:pic>
      <p:sp>
        <p:nvSpPr>
          <p:cNvPr id="6" name="CuadroTexto 5"/>
          <p:cNvSpPr txBox="1"/>
          <p:nvPr/>
        </p:nvSpPr>
        <p:spPr>
          <a:xfrm>
            <a:off x="5121444" y="1262546"/>
            <a:ext cx="2018894" cy="1569660"/>
          </a:xfrm>
          <a:prstGeom prst="rect">
            <a:avLst/>
          </a:prstGeom>
          <a:ln w="57150" cmpd="thickThin">
            <a:solidFill>
              <a:srgbClr val="FF3399"/>
            </a:solidFill>
            <a:prstDash val="solid"/>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Lucky irrita menos.</a:t>
            </a:r>
          </a:p>
          <a:p>
            <a:pPr algn="ctr"/>
            <a:r>
              <a:rPr lang="es-EC" dirty="0" smtClean="0"/>
              <a:t>Protege tu garganta.</a:t>
            </a:r>
            <a:endParaRPr lang="es-EC" dirty="0"/>
          </a:p>
        </p:txBody>
      </p:sp>
      <p:sp>
        <p:nvSpPr>
          <p:cNvPr id="7" name="Flecha abajo 6"/>
          <p:cNvSpPr/>
          <p:nvPr/>
        </p:nvSpPr>
        <p:spPr>
          <a:xfrm>
            <a:off x="5770376" y="3092098"/>
            <a:ext cx="648072" cy="545166"/>
          </a:xfrm>
          <a:prstGeom prst="downArrow">
            <a:avLst/>
          </a:prstGeom>
          <a:solidFill>
            <a:srgbClr val="FFFFFF"/>
          </a:soli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511827" y="4701358"/>
            <a:ext cx="2438388" cy="1569660"/>
          </a:xfrm>
          <a:prstGeom prst="rect">
            <a:avLst/>
          </a:prstGeom>
          <a:ln w="57150" cmpd="thickThin">
            <a:solidFill>
              <a:srgbClr val="3399FF"/>
            </a:solidFill>
            <a:prstDash val="solid"/>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¿Quieres ser así 5 años después?</a:t>
            </a:r>
          </a:p>
          <a:p>
            <a:pPr algn="ctr"/>
            <a:r>
              <a:rPr lang="es-EC" dirty="0" smtClean="0"/>
              <a:t>Ante tentaciones, Lucky </a:t>
            </a:r>
            <a:endParaRPr lang="es-EC" dirty="0"/>
          </a:p>
        </p:txBody>
      </p:sp>
      <p:sp>
        <p:nvSpPr>
          <p:cNvPr id="25" name="Flecha abajo 24"/>
          <p:cNvSpPr/>
          <p:nvPr/>
        </p:nvSpPr>
        <p:spPr>
          <a:xfrm rot="10800000">
            <a:off x="1406985" y="3930224"/>
            <a:ext cx="648072" cy="545166"/>
          </a:xfrm>
          <a:prstGeom prst="downArrow">
            <a:avLst/>
          </a:prstGeom>
          <a:solidFill>
            <a:srgbClr val="FFFFFF"/>
          </a:solid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CuadroTexto 25"/>
          <p:cNvSpPr txBox="1"/>
          <p:nvPr/>
        </p:nvSpPr>
        <p:spPr>
          <a:xfrm>
            <a:off x="8951677" y="4731749"/>
            <a:ext cx="2535412" cy="1200329"/>
          </a:xfrm>
          <a:prstGeom prst="rect">
            <a:avLst/>
          </a:prstGeom>
          <a:ln w="57150" cmpd="thickThin">
            <a:solidFill>
              <a:srgbClr val="002060"/>
            </a:solidFill>
            <a:prstDash val="solid"/>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Filtra el humo, como el dentista te lo recomendó.</a:t>
            </a:r>
            <a:endParaRPr lang="es-EC" dirty="0"/>
          </a:p>
        </p:txBody>
      </p:sp>
      <p:sp>
        <p:nvSpPr>
          <p:cNvPr id="27" name="Flecha abajo 26"/>
          <p:cNvSpPr/>
          <p:nvPr/>
        </p:nvSpPr>
        <p:spPr>
          <a:xfrm rot="10800000">
            <a:off x="9846836" y="3930224"/>
            <a:ext cx="648072" cy="545166"/>
          </a:xfrm>
          <a:prstGeom prst="downArrow">
            <a:avLst/>
          </a:prstGeom>
          <a:solidFill>
            <a:srgbClr val="FF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p:cNvSpPr/>
          <p:nvPr/>
        </p:nvSpPr>
        <p:spPr>
          <a:xfrm>
            <a:off x="109822" y="88228"/>
            <a:ext cx="7030516" cy="1511248"/>
          </a:xfrm>
          <a:prstGeom prst="rect">
            <a:avLst/>
          </a:prstGeom>
        </p:spPr>
        <p:txBody>
          <a:bodyPr rtlCol="0">
            <a:noAutofit/>
          </a:bodyPr>
          <a:lstStyle/>
          <a:p>
            <a:pPr defTabSz="914126">
              <a:lnSpc>
                <a:spcPct val="85000"/>
              </a:lnSpc>
              <a:spcBef>
                <a:spcPct val="0"/>
              </a:spcBef>
            </a:pPr>
            <a:r>
              <a:rPr lang="es-EC" sz="3600" b="1" spc="50" dirty="0">
                <a:ln w="0"/>
                <a:effectLst>
                  <a:outerShdw blurRad="38100" dist="38100" dir="2700000" algn="tl">
                    <a:srgbClr val="000000">
                      <a:alpha val="43137"/>
                    </a:srgbClr>
                  </a:outerShdw>
                </a:effectLst>
                <a:latin typeface="+mj-lt"/>
                <a:ea typeface="+mj-ea"/>
                <a:cs typeface="+mj-cs"/>
              </a:rPr>
              <a:t>Inicios de la Publicidad en Cigarrillos</a:t>
            </a:r>
          </a:p>
        </p:txBody>
      </p:sp>
      <p:pic>
        <p:nvPicPr>
          <p:cNvPr id="30" name="Imagen 29"/>
          <p:cNvPicPr/>
          <p:nvPr/>
        </p:nvPicPr>
        <p:blipFill>
          <a:blip r:embed="rId5"/>
          <a:stretch>
            <a:fillRect/>
          </a:stretch>
        </p:blipFill>
        <p:spPr>
          <a:xfrm>
            <a:off x="292570" y="843852"/>
            <a:ext cx="4410536" cy="2648475"/>
          </a:xfrm>
          <a:prstGeom prst="round2DiagRect">
            <a:avLst>
              <a:gd name="adj1" fmla="val 16667"/>
              <a:gd name="adj2" fmla="val 0"/>
            </a:avLst>
          </a:prstGeom>
          <a:ln w="88900" cap="sq">
            <a:solidFill>
              <a:srgbClr val="FF9999"/>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812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77422990"/>
              </p:ext>
            </p:extLst>
          </p:nvPr>
        </p:nvGraphicFramePr>
        <p:xfrm>
          <a:off x="189756" y="1700808"/>
          <a:ext cx="11737302" cy="4579860"/>
        </p:xfrm>
        <a:graphic>
          <a:graphicData uri="http://schemas.openxmlformats.org/drawingml/2006/table">
            <a:tbl>
              <a:tblPr>
                <a:tableStyleId>{08FB837D-C827-4EFA-A057-4D05807E0F7C}</a:tableStyleId>
              </a:tblPr>
              <a:tblGrid>
                <a:gridCol w="1631957"/>
                <a:gridCol w="866195"/>
                <a:gridCol w="1114495"/>
                <a:gridCol w="1211889"/>
                <a:gridCol w="1017101"/>
                <a:gridCol w="1237422"/>
                <a:gridCol w="1237422"/>
                <a:gridCol w="1277313"/>
                <a:gridCol w="1277313"/>
                <a:gridCol w="866195"/>
              </a:tblGrid>
              <a:tr h="239939">
                <a:tc gridSpan="10">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¿Cuántos cigarrillos Ud. consume en relación a la pregunta anterior?*¿Con qué frecuencia Ud. consume cigarrillos? tabulación cruzada</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0003">
                <a:tc gridSpan="10">
                  <a:txBody>
                    <a:bodyPr/>
                    <a:lstStyle/>
                    <a:p>
                      <a:pPr indent="180340" algn="ctr">
                        <a:lnSpc>
                          <a:spcPts val="1600"/>
                        </a:lnSpc>
                        <a:spcAft>
                          <a:spcPts val="0"/>
                        </a:spcAft>
                      </a:pPr>
                      <a:r>
                        <a:rPr lang="es-EC" sz="1500" dirty="0">
                          <a:effectLst/>
                          <a:latin typeface="Arial" panose="020B0604020202020204" pitchFamily="34" charset="0"/>
                          <a:cs typeface="Arial" panose="020B0604020202020204" pitchFamily="34" charset="0"/>
                        </a:rPr>
                        <a:t>Recuento  </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0003">
                <a:tc rowSpan="2" gridSpan="2">
                  <a:txBody>
                    <a:bodyPr/>
                    <a:lstStyle/>
                    <a:p>
                      <a:pPr indent="180340" algn="ctr">
                        <a:lnSpc>
                          <a:spcPct val="200000"/>
                        </a:lnSpc>
                        <a:spcAft>
                          <a:spcPts val="0"/>
                        </a:spcAft>
                      </a:pPr>
                      <a:r>
                        <a:rPr lang="es-EC" sz="1500" dirty="0">
                          <a:effectLst/>
                          <a:latin typeface="Arial" panose="020B0604020202020204" pitchFamily="34" charset="0"/>
                          <a:cs typeface="Arial" panose="020B0604020202020204" pitchFamily="34" charset="0"/>
                        </a:rPr>
                        <a:t> </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rowSpan="2" hMerge="1">
                  <a:txBody>
                    <a:bodyPr/>
                    <a:lstStyle/>
                    <a:p>
                      <a:endParaRPr lang="es-EC"/>
                    </a:p>
                  </a:txBody>
                  <a:tcPr/>
                </a:tc>
                <a:tc gridSpan="7">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¿Con qué frecuencia Ud. consume cigarrillos?</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Total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62252">
                <a:tc gridSpan="2" vMerge="1">
                  <a:txBody>
                    <a:bodyPr/>
                    <a:lstStyle/>
                    <a:p>
                      <a:endParaRPr lang="es-EC"/>
                    </a:p>
                  </a:txBody>
                  <a:tcPr/>
                </a:tc>
                <a:tc hMerge="1"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Diario</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Semanal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Cada 15 días</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Mensual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Semestral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Anual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Trimestral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vMerge="1">
                  <a:txBody>
                    <a:bodyPr/>
                    <a:lstStyle/>
                    <a:p>
                      <a:endParaRPr lang="es-EC"/>
                    </a:p>
                  </a:txBody>
                  <a:tcPr/>
                </a:tc>
              </a:tr>
              <a:tr h="229255">
                <a:tc rowSpan="14">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¿Cuántos cigarrillos Ud. consume en relación a la pregunta anterior?</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37</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16</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9</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7</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24</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59</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7</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11</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7</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29</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16</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28</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170003">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9</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170003">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7</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170003">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8</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13</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8</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28</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12</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20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1</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4</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6</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35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vMerge="1">
                  <a:txBody>
                    <a:bodyPr/>
                    <a:lstStyle/>
                    <a:p>
                      <a:endParaRPr lang="es-EC"/>
                    </a:p>
                  </a:txBody>
                  <a:tcP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60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1</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0</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0</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1</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r h="229255">
                <a:tc gridSpan="2">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Total</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hMerge="1">
                  <a:txBody>
                    <a:bodyPr/>
                    <a:lstStyle/>
                    <a:p>
                      <a:endParaRPr lang="es-EC"/>
                    </a:p>
                  </a:txBody>
                  <a:tcPr/>
                </a:tc>
                <a:tc>
                  <a:txBody>
                    <a:bodyPr/>
                    <a:lstStyle/>
                    <a:p>
                      <a:pPr marL="38100" marR="38100" indent="180340" algn="ctr">
                        <a:lnSpc>
                          <a:spcPts val="1600"/>
                        </a:lnSpc>
                        <a:spcAft>
                          <a:spcPts val="0"/>
                        </a:spcAft>
                      </a:pPr>
                      <a:r>
                        <a:rPr lang="es-EC" sz="1500">
                          <a:effectLst/>
                          <a:latin typeface="Arial" panose="020B0604020202020204" pitchFamily="34" charset="0"/>
                          <a:cs typeface="Arial" panose="020B0604020202020204" pitchFamily="34" charset="0"/>
                        </a:rPr>
                        <a:t>55</a:t>
                      </a:r>
                      <a:endParaRPr lang="es-EC" sz="15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74</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25</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96</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4</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7</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2</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c>
                  <a:txBody>
                    <a:bodyPr/>
                    <a:lstStyle/>
                    <a:p>
                      <a:pPr marL="38100" marR="38100" indent="180340" algn="ctr">
                        <a:lnSpc>
                          <a:spcPts val="1600"/>
                        </a:lnSpc>
                        <a:spcAft>
                          <a:spcPts val="0"/>
                        </a:spcAft>
                      </a:pPr>
                      <a:r>
                        <a:rPr lang="es-EC" sz="1500" dirty="0">
                          <a:effectLst/>
                          <a:latin typeface="Arial" panose="020B0604020202020204" pitchFamily="34" charset="0"/>
                          <a:cs typeface="Arial" panose="020B0604020202020204" pitchFamily="34" charset="0"/>
                        </a:rPr>
                        <a:t>263</a:t>
                      </a:r>
                      <a:endParaRPr lang="es-EC"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4994" marR="54994" marT="0" marB="0" anchor="ctr"/>
                </a:tc>
              </a:tr>
            </a:tbl>
          </a:graphicData>
        </a:graphic>
      </p:graphicFrame>
      <p:sp>
        <p:nvSpPr>
          <p:cNvPr id="3" name="Título 1"/>
          <p:cNvSpPr txBox="1">
            <a:spLocks/>
          </p:cNvSpPr>
          <p:nvPr/>
        </p:nvSpPr>
        <p:spPr>
          <a:xfrm>
            <a:off x="333772"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5" name="Elipse 4"/>
          <p:cNvSpPr/>
          <p:nvPr/>
        </p:nvSpPr>
        <p:spPr>
          <a:xfrm>
            <a:off x="2133972" y="5805264"/>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4" name="CuadroTexto 3"/>
          <p:cNvSpPr txBox="1"/>
          <p:nvPr/>
        </p:nvSpPr>
        <p:spPr>
          <a:xfrm>
            <a:off x="337782" y="805136"/>
            <a:ext cx="6599948" cy="830997"/>
          </a:xfrm>
          <a:prstGeom prst="rect">
            <a:avLst/>
          </a:prstGeom>
          <a:noFill/>
        </p:spPr>
        <p:txBody>
          <a:bodyPr wrap="none" rtlCol="0">
            <a:spAutoFit/>
          </a:bodyPr>
          <a:lstStyle/>
          <a:p>
            <a:r>
              <a:rPr lang="es-EC" dirty="0" smtClean="0"/>
              <a:t> Pregunta N°9 y 10</a:t>
            </a:r>
          </a:p>
          <a:p>
            <a:r>
              <a:rPr lang="es-EC" dirty="0" smtClean="0"/>
              <a:t>¿Cuántos cigarrillos y con que frecuencia consume?</a:t>
            </a:r>
          </a:p>
        </p:txBody>
      </p:sp>
      <p:sp>
        <p:nvSpPr>
          <p:cNvPr id="6" name="Elipse 5"/>
          <p:cNvSpPr/>
          <p:nvPr/>
        </p:nvSpPr>
        <p:spPr>
          <a:xfrm>
            <a:off x="11350996" y="3140968"/>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7" name="Elipse 6"/>
          <p:cNvSpPr/>
          <p:nvPr/>
        </p:nvSpPr>
        <p:spPr>
          <a:xfrm>
            <a:off x="6505682" y="6021288"/>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8" name="Elipse 7"/>
          <p:cNvSpPr/>
          <p:nvPr/>
        </p:nvSpPr>
        <p:spPr>
          <a:xfrm>
            <a:off x="11363062" y="5769261"/>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Elipse 8"/>
          <p:cNvSpPr/>
          <p:nvPr/>
        </p:nvSpPr>
        <p:spPr>
          <a:xfrm>
            <a:off x="3117625" y="3125180"/>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cxnSp>
        <p:nvCxnSpPr>
          <p:cNvPr id="11" name="Conector recto de flecha 10"/>
          <p:cNvCxnSpPr/>
          <p:nvPr/>
        </p:nvCxnSpPr>
        <p:spPr>
          <a:xfrm>
            <a:off x="2566020" y="6006496"/>
            <a:ext cx="87849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ector recto de flecha 11"/>
          <p:cNvCxnSpPr/>
          <p:nvPr/>
        </p:nvCxnSpPr>
        <p:spPr>
          <a:xfrm flipH="1">
            <a:off x="2566020" y="3269196"/>
            <a:ext cx="55160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Abrir llave 14"/>
          <p:cNvSpPr/>
          <p:nvPr/>
        </p:nvSpPr>
        <p:spPr>
          <a:xfrm rot="16200000">
            <a:off x="7210392" y="1808677"/>
            <a:ext cx="360040" cy="907329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CuadroTexto 15"/>
          <p:cNvSpPr txBox="1"/>
          <p:nvPr/>
        </p:nvSpPr>
        <p:spPr>
          <a:xfrm>
            <a:off x="6721706" y="6413535"/>
            <a:ext cx="2016224" cy="461665"/>
          </a:xfrm>
          <a:prstGeom prst="rect">
            <a:avLst/>
          </a:prstGeom>
          <a:noFill/>
        </p:spPr>
        <p:txBody>
          <a:bodyPr wrap="square" rtlCol="0">
            <a:spAutoFit/>
          </a:bodyPr>
          <a:lstStyle/>
          <a:p>
            <a:r>
              <a:rPr lang="es-EC" dirty="0" smtClean="0"/>
              <a:t># personas</a:t>
            </a:r>
            <a:endParaRPr lang="es-EC" dirty="0"/>
          </a:p>
        </p:txBody>
      </p:sp>
      <p:sp>
        <p:nvSpPr>
          <p:cNvPr id="17" name="Abrir llave 16"/>
          <p:cNvSpPr/>
          <p:nvPr/>
        </p:nvSpPr>
        <p:spPr>
          <a:xfrm rot="5400000">
            <a:off x="2032121" y="2370268"/>
            <a:ext cx="288032" cy="779765"/>
          </a:xfrm>
          <a:prstGeom prst="leftBrace">
            <a:avLst>
              <a:gd name="adj1" fmla="val 49152"/>
              <a:gd name="adj2" fmla="val 482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CuadroTexto 17"/>
          <p:cNvSpPr txBox="1"/>
          <p:nvPr/>
        </p:nvSpPr>
        <p:spPr>
          <a:xfrm>
            <a:off x="1533449" y="2263197"/>
            <a:ext cx="2016224" cy="400110"/>
          </a:xfrm>
          <a:prstGeom prst="rect">
            <a:avLst/>
          </a:prstGeom>
          <a:noFill/>
        </p:spPr>
        <p:txBody>
          <a:bodyPr wrap="square" rtlCol="0">
            <a:spAutoFit/>
          </a:bodyPr>
          <a:lstStyle/>
          <a:p>
            <a:r>
              <a:rPr lang="es-EC" sz="2000" dirty="0" smtClean="0"/>
              <a:t># cigarrillo</a:t>
            </a:r>
            <a:endParaRPr lang="es-EC" sz="2000" dirty="0"/>
          </a:p>
        </p:txBody>
      </p:sp>
      <p:sp>
        <p:nvSpPr>
          <p:cNvPr id="19" name="Elipse 18"/>
          <p:cNvSpPr/>
          <p:nvPr/>
        </p:nvSpPr>
        <p:spPr>
          <a:xfrm>
            <a:off x="4294213" y="3810327"/>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cxnSp>
        <p:nvCxnSpPr>
          <p:cNvPr id="20" name="Conector recto de flecha 19"/>
          <p:cNvCxnSpPr/>
          <p:nvPr/>
        </p:nvCxnSpPr>
        <p:spPr>
          <a:xfrm flipH="1">
            <a:off x="2566020" y="4005064"/>
            <a:ext cx="1728193" cy="19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Elipse 21"/>
          <p:cNvSpPr/>
          <p:nvPr/>
        </p:nvSpPr>
        <p:spPr>
          <a:xfrm>
            <a:off x="5401114" y="3093758"/>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3" name="Elipse 22"/>
          <p:cNvSpPr/>
          <p:nvPr/>
        </p:nvSpPr>
        <p:spPr>
          <a:xfrm>
            <a:off x="6505261" y="2878464"/>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4" name="Elipse 23"/>
          <p:cNvSpPr/>
          <p:nvPr/>
        </p:nvSpPr>
        <p:spPr>
          <a:xfrm>
            <a:off x="7747336" y="2878464"/>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5" name="Elipse 24"/>
          <p:cNvSpPr/>
          <p:nvPr/>
        </p:nvSpPr>
        <p:spPr>
          <a:xfrm>
            <a:off x="8974732" y="3356992"/>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6" name="Elipse 25"/>
          <p:cNvSpPr/>
          <p:nvPr/>
        </p:nvSpPr>
        <p:spPr>
          <a:xfrm>
            <a:off x="10275102" y="3093758"/>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51987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3754856319"/>
              </p:ext>
            </p:extLst>
          </p:nvPr>
        </p:nvGraphicFramePr>
        <p:xfrm>
          <a:off x="0" y="1916832"/>
          <a:ext cx="578939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p:cNvSpPr txBox="1">
            <a:spLocks/>
          </p:cNvSpPr>
          <p:nvPr/>
        </p:nvSpPr>
        <p:spPr>
          <a:xfrm>
            <a:off x="189756"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4" name="CuadroTexto 3"/>
          <p:cNvSpPr txBox="1"/>
          <p:nvPr/>
        </p:nvSpPr>
        <p:spPr>
          <a:xfrm>
            <a:off x="193766" y="805136"/>
            <a:ext cx="5236433" cy="830997"/>
          </a:xfrm>
          <a:prstGeom prst="rect">
            <a:avLst/>
          </a:prstGeom>
          <a:noFill/>
        </p:spPr>
        <p:txBody>
          <a:bodyPr wrap="none" rtlCol="0">
            <a:spAutoFit/>
          </a:bodyPr>
          <a:lstStyle/>
          <a:p>
            <a:r>
              <a:rPr lang="es-EC" dirty="0" smtClean="0"/>
              <a:t> Pregunta N°11</a:t>
            </a:r>
          </a:p>
          <a:p>
            <a:r>
              <a:rPr lang="es-EC" dirty="0" smtClean="0"/>
              <a:t>¿Días en los que Ud. Consume cigarrillo?</a:t>
            </a:r>
          </a:p>
        </p:txBody>
      </p:sp>
      <p:sp>
        <p:nvSpPr>
          <p:cNvPr id="5" name="CuadroTexto 4"/>
          <p:cNvSpPr txBox="1"/>
          <p:nvPr/>
        </p:nvSpPr>
        <p:spPr>
          <a:xfrm>
            <a:off x="6526460" y="805136"/>
            <a:ext cx="5574090" cy="830997"/>
          </a:xfrm>
          <a:prstGeom prst="rect">
            <a:avLst/>
          </a:prstGeom>
          <a:noFill/>
        </p:spPr>
        <p:txBody>
          <a:bodyPr wrap="none" rtlCol="0">
            <a:spAutoFit/>
          </a:bodyPr>
          <a:lstStyle/>
          <a:p>
            <a:r>
              <a:rPr lang="es-EC" dirty="0" smtClean="0"/>
              <a:t> Pregunta N°12</a:t>
            </a:r>
          </a:p>
          <a:p>
            <a:r>
              <a:rPr lang="es-EC" dirty="0" smtClean="0"/>
              <a:t>¿Cuánto gasta, en el consumo de cigarrillo?</a:t>
            </a:r>
          </a:p>
        </p:txBody>
      </p:sp>
      <p:graphicFrame>
        <p:nvGraphicFramePr>
          <p:cNvPr id="6" name="Gráfico 5"/>
          <p:cNvGraphicFramePr>
            <a:graphicFrameLocks/>
          </p:cNvGraphicFramePr>
          <p:nvPr>
            <p:extLst>
              <p:ext uri="{D42A27DB-BD31-4B8C-83A1-F6EECF244321}">
                <p14:modId xmlns:p14="http://schemas.microsoft.com/office/powerpoint/2010/main" val="1010284047"/>
              </p:ext>
            </p:extLst>
          </p:nvPr>
        </p:nvGraphicFramePr>
        <p:xfrm>
          <a:off x="6094412" y="1844824"/>
          <a:ext cx="6006138"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7" name="Elipse 6"/>
          <p:cNvSpPr/>
          <p:nvPr/>
        </p:nvSpPr>
        <p:spPr>
          <a:xfrm>
            <a:off x="7030516" y="2324637"/>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8" name="Elipse 7"/>
          <p:cNvSpPr/>
          <p:nvPr/>
        </p:nvSpPr>
        <p:spPr>
          <a:xfrm>
            <a:off x="8110636" y="3717032"/>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Elipse 8"/>
          <p:cNvSpPr/>
          <p:nvPr/>
        </p:nvSpPr>
        <p:spPr>
          <a:xfrm>
            <a:off x="9406780" y="3933056"/>
            <a:ext cx="432048" cy="288032"/>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38764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89756"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3" name="CuadroTexto 2"/>
          <p:cNvSpPr txBox="1"/>
          <p:nvPr/>
        </p:nvSpPr>
        <p:spPr>
          <a:xfrm>
            <a:off x="193766" y="805136"/>
            <a:ext cx="6200736" cy="830997"/>
          </a:xfrm>
          <a:prstGeom prst="rect">
            <a:avLst/>
          </a:prstGeom>
          <a:noFill/>
        </p:spPr>
        <p:txBody>
          <a:bodyPr wrap="none" rtlCol="0">
            <a:spAutoFit/>
          </a:bodyPr>
          <a:lstStyle/>
          <a:p>
            <a:r>
              <a:rPr lang="es-EC" dirty="0" smtClean="0"/>
              <a:t> Pregunta N°15</a:t>
            </a:r>
          </a:p>
          <a:p>
            <a:r>
              <a:rPr lang="es-EC" dirty="0" smtClean="0"/>
              <a:t>Tres principales marcas de consumo de cigarrillo</a:t>
            </a:r>
          </a:p>
        </p:txBody>
      </p:sp>
      <p:graphicFrame>
        <p:nvGraphicFramePr>
          <p:cNvPr id="7" name="Gráfico 6"/>
          <p:cNvGraphicFramePr/>
          <p:nvPr>
            <p:extLst>
              <p:ext uri="{D42A27DB-BD31-4B8C-83A1-F6EECF244321}">
                <p14:modId xmlns:p14="http://schemas.microsoft.com/office/powerpoint/2010/main" val="3508350539"/>
              </p:ext>
            </p:extLst>
          </p:nvPr>
        </p:nvGraphicFramePr>
        <p:xfrm>
          <a:off x="1479670" y="1636133"/>
          <a:ext cx="9655302" cy="4601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662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89756" y="-171400"/>
            <a:ext cx="10157354" cy="976536"/>
          </a:xfrm>
          <a:prstGeom prst="rect">
            <a:avLst/>
          </a:prstGeom>
        </p:spPr>
        <p:txBody>
          <a:bodyPr vert="horz" lIns="121899" tIns="60949" rIns="121899" bIns="60949" rtlCol="0" anchor="b">
            <a:normAutofit fontScale="97500"/>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s-EC" dirty="0" smtClean="0"/>
              <a:t>ANÁLISIS UNIVARIADO</a:t>
            </a:r>
            <a:r>
              <a:rPr lang="es-EC" dirty="0"/>
              <a:t> </a:t>
            </a:r>
            <a:r>
              <a:rPr lang="es-EC" dirty="0" smtClean="0"/>
              <a:t>DE RESULTADOS</a:t>
            </a:r>
            <a:endParaRPr lang="es-EC" dirty="0"/>
          </a:p>
        </p:txBody>
      </p:sp>
      <p:sp>
        <p:nvSpPr>
          <p:cNvPr id="3" name="CuadroTexto 2"/>
          <p:cNvSpPr txBox="1"/>
          <p:nvPr/>
        </p:nvSpPr>
        <p:spPr>
          <a:xfrm>
            <a:off x="193766" y="805136"/>
            <a:ext cx="5160580" cy="1200329"/>
          </a:xfrm>
          <a:prstGeom prst="rect">
            <a:avLst/>
          </a:prstGeom>
          <a:noFill/>
        </p:spPr>
        <p:txBody>
          <a:bodyPr wrap="none" rtlCol="0">
            <a:spAutoFit/>
          </a:bodyPr>
          <a:lstStyle/>
          <a:p>
            <a:r>
              <a:rPr lang="es-EC" dirty="0" smtClean="0"/>
              <a:t> Pregunta N°17</a:t>
            </a:r>
          </a:p>
          <a:p>
            <a:r>
              <a:rPr lang="es-EC" dirty="0"/>
              <a:t>¿Cuáles son los medios donde Ud. </a:t>
            </a:r>
            <a:endParaRPr lang="es-EC" dirty="0" smtClean="0"/>
          </a:p>
          <a:p>
            <a:r>
              <a:rPr lang="es-EC" dirty="0" smtClean="0"/>
              <a:t>ha </a:t>
            </a:r>
            <a:r>
              <a:rPr lang="es-EC" dirty="0"/>
              <a:t>encontrado publicidad de </a:t>
            </a:r>
            <a:r>
              <a:rPr lang="es-EC" dirty="0" smtClean="0"/>
              <a:t>cigarrillos?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89" y="2071411"/>
            <a:ext cx="720082" cy="609080"/>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19795" b="20822"/>
          <a:stretch/>
        </p:blipFill>
        <p:spPr>
          <a:xfrm>
            <a:off x="887054" y="4340721"/>
            <a:ext cx="977324" cy="58036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777" y="3599986"/>
            <a:ext cx="764254" cy="611403"/>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89" y="2807432"/>
            <a:ext cx="753654" cy="747425"/>
          </a:xfrm>
          <a:prstGeom prst="rect">
            <a:avLst/>
          </a:prstGeom>
        </p:spPr>
      </p:pic>
      <p:sp>
        <p:nvSpPr>
          <p:cNvPr id="9" name="Flecha a la derecha con muesca 8"/>
          <p:cNvSpPr/>
          <p:nvPr/>
        </p:nvSpPr>
        <p:spPr>
          <a:xfrm>
            <a:off x="2257742" y="2104831"/>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0" name="Flecha a la derecha con muesca 9"/>
          <p:cNvSpPr/>
          <p:nvPr/>
        </p:nvSpPr>
        <p:spPr>
          <a:xfrm>
            <a:off x="2257741" y="2915799"/>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1" name="Flecha a la derecha con muesca 10"/>
          <p:cNvSpPr/>
          <p:nvPr/>
        </p:nvSpPr>
        <p:spPr>
          <a:xfrm>
            <a:off x="2216798" y="3643601"/>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2" name="Flecha a la derecha con muesca 11"/>
          <p:cNvSpPr/>
          <p:nvPr/>
        </p:nvSpPr>
        <p:spPr>
          <a:xfrm>
            <a:off x="2205981" y="4375987"/>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3" name="Shape 312"/>
          <p:cNvSpPr txBox="1"/>
          <p:nvPr/>
        </p:nvSpPr>
        <p:spPr>
          <a:xfrm>
            <a:off x="2612411" y="2058497"/>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48,10%</a:t>
            </a:r>
            <a:endParaRPr b="1" dirty="0">
              <a:solidFill>
                <a:srgbClr val="0082B3"/>
              </a:solidFill>
              <a:latin typeface="Roboto"/>
              <a:ea typeface="Roboto"/>
              <a:cs typeface="Roboto"/>
              <a:sym typeface="Roboto"/>
            </a:endParaRPr>
          </a:p>
        </p:txBody>
      </p:sp>
      <p:sp>
        <p:nvSpPr>
          <p:cNvPr id="14" name="Shape 312"/>
          <p:cNvSpPr txBox="1"/>
          <p:nvPr/>
        </p:nvSpPr>
        <p:spPr>
          <a:xfrm>
            <a:off x="2619162" y="4322405"/>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9,90%</a:t>
            </a:r>
            <a:endParaRPr b="1" dirty="0">
              <a:solidFill>
                <a:srgbClr val="0082B3"/>
              </a:solidFill>
              <a:latin typeface="Roboto"/>
              <a:ea typeface="Roboto"/>
              <a:cs typeface="Roboto"/>
              <a:sym typeface="Roboto"/>
            </a:endParaRPr>
          </a:p>
        </p:txBody>
      </p:sp>
      <p:sp>
        <p:nvSpPr>
          <p:cNvPr id="15" name="Shape 312"/>
          <p:cNvSpPr txBox="1"/>
          <p:nvPr/>
        </p:nvSpPr>
        <p:spPr>
          <a:xfrm>
            <a:off x="2584134" y="3606514"/>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4,60%</a:t>
            </a:r>
            <a:endParaRPr b="1" dirty="0">
              <a:solidFill>
                <a:srgbClr val="0082B3"/>
              </a:solidFill>
              <a:latin typeface="Roboto"/>
              <a:ea typeface="Roboto"/>
              <a:cs typeface="Roboto"/>
              <a:sym typeface="Roboto"/>
            </a:endParaRPr>
          </a:p>
        </p:txBody>
      </p:sp>
      <p:sp>
        <p:nvSpPr>
          <p:cNvPr id="16" name="Shape 312"/>
          <p:cNvSpPr txBox="1"/>
          <p:nvPr/>
        </p:nvSpPr>
        <p:spPr>
          <a:xfrm>
            <a:off x="2612411" y="2899725"/>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15,20%</a:t>
            </a:r>
            <a:endParaRPr b="1" dirty="0">
              <a:solidFill>
                <a:srgbClr val="0082B3"/>
              </a:solidFill>
              <a:latin typeface="Roboto"/>
              <a:ea typeface="Roboto"/>
              <a:cs typeface="Roboto"/>
              <a:sym typeface="Roboto"/>
            </a:endParaRPr>
          </a:p>
        </p:txBody>
      </p:sp>
      <p:sp>
        <p:nvSpPr>
          <p:cNvPr id="17" name="Shape 312"/>
          <p:cNvSpPr txBox="1"/>
          <p:nvPr/>
        </p:nvSpPr>
        <p:spPr>
          <a:xfrm>
            <a:off x="386914" y="4904994"/>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Otros</a:t>
            </a:r>
            <a:endParaRPr b="1" dirty="0">
              <a:solidFill>
                <a:srgbClr val="0082B3"/>
              </a:solidFill>
              <a:latin typeface="Roboto"/>
              <a:ea typeface="Roboto"/>
              <a:cs typeface="Roboto"/>
              <a:sym typeface="Roboto"/>
            </a:endParaRPr>
          </a:p>
        </p:txBody>
      </p:sp>
      <p:sp>
        <p:nvSpPr>
          <p:cNvPr id="18" name="Flecha a la derecha con muesca 17"/>
          <p:cNvSpPr/>
          <p:nvPr/>
        </p:nvSpPr>
        <p:spPr>
          <a:xfrm>
            <a:off x="2205980" y="5008939"/>
            <a:ext cx="584643" cy="459789"/>
          </a:xfrm>
          <a:prstGeom prst="notchedRightArrow">
            <a:avLst>
              <a:gd name="adj1" fmla="val 32012"/>
              <a:gd name="adj2" fmla="val 49794"/>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19" name="Shape 312"/>
          <p:cNvSpPr txBox="1"/>
          <p:nvPr/>
        </p:nvSpPr>
        <p:spPr>
          <a:xfrm>
            <a:off x="2612411" y="4954819"/>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7,00%</a:t>
            </a:r>
            <a:endParaRPr b="1" dirty="0">
              <a:solidFill>
                <a:srgbClr val="0082B3"/>
              </a:solidFill>
              <a:latin typeface="Roboto"/>
              <a:ea typeface="Roboto"/>
              <a:cs typeface="Roboto"/>
              <a:sym typeface="Roboto"/>
            </a:endParaRPr>
          </a:p>
        </p:txBody>
      </p:sp>
      <p:pic>
        <p:nvPicPr>
          <p:cNvPr id="20" name="Imagen 19"/>
          <p:cNvPicPr>
            <a:picLocks noChangeAspect="1"/>
          </p:cNvPicPr>
          <p:nvPr/>
        </p:nvPicPr>
        <p:blipFill rotWithShape="1">
          <a:blip r:embed="rId6" cstate="print">
            <a:extLst>
              <a:ext uri="{28A0092B-C50C-407E-A947-70E740481C1C}">
                <a14:useLocalDpi xmlns:a14="http://schemas.microsoft.com/office/drawing/2010/main" val="0"/>
              </a:ext>
            </a:extLst>
          </a:blip>
          <a:srcRect l="18171" r="12864"/>
          <a:stretch/>
        </p:blipFill>
        <p:spPr>
          <a:xfrm>
            <a:off x="755336" y="5530370"/>
            <a:ext cx="1109042" cy="68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Flecha a la derecha con muesca 21"/>
          <p:cNvSpPr/>
          <p:nvPr/>
        </p:nvSpPr>
        <p:spPr>
          <a:xfrm>
            <a:off x="2205980" y="5692528"/>
            <a:ext cx="584643" cy="459789"/>
          </a:xfrm>
          <a:prstGeom prst="notchedRightArrow">
            <a:avLst>
              <a:gd name="adj1" fmla="val 32012"/>
              <a:gd name="adj2" fmla="val 49794"/>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23" name="Shape 312"/>
          <p:cNvSpPr txBox="1"/>
          <p:nvPr/>
        </p:nvSpPr>
        <p:spPr>
          <a:xfrm>
            <a:off x="2598201" y="5660410"/>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15,20%</a:t>
            </a:r>
            <a:endParaRPr b="1" dirty="0">
              <a:solidFill>
                <a:srgbClr val="0082B3"/>
              </a:solidFill>
              <a:latin typeface="Roboto"/>
              <a:ea typeface="Roboto"/>
              <a:cs typeface="Roboto"/>
              <a:sym typeface="Roboto"/>
            </a:endParaRPr>
          </a:p>
        </p:txBody>
      </p:sp>
      <p:sp>
        <p:nvSpPr>
          <p:cNvPr id="24" name="CuadroTexto 23"/>
          <p:cNvSpPr txBox="1"/>
          <p:nvPr/>
        </p:nvSpPr>
        <p:spPr>
          <a:xfrm>
            <a:off x="6670476" y="808093"/>
            <a:ext cx="4550413" cy="1200329"/>
          </a:xfrm>
          <a:prstGeom prst="rect">
            <a:avLst/>
          </a:prstGeom>
          <a:noFill/>
        </p:spPr>
        <p:txBody>
          <a:bodyPr wrap="none" rtlCol="0">
            <a:spAutoFit/>
          </a:bodyPr>
          <a:lstStyle/>
          <a:p>
            <a:r>
              <a:rPr lang="es-EC" dirty="0" smtClean="0"/>
              <a:t> Pregunta N°21</a:t>
            </a:r>
          </a:p>
          <a:p>
            <a:r>
              <a:rPr lang="es-EC" dirty="0" smtClean="0"/>
              <a:t>¿A través de que medio le gustaría </a:t>
            </a:r>
          </a:p>
          <a:p>
            <a:r>
              <a:rPr lang="es-EC" dirty="0" smtClean="0"/>
              <a:t>Recibir información de cigarrillos?</a:t>
            </a:r>
          </a:p>
        </p:txBody>
      </p:sp>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780" y="2457763"/>
            <a:ext cx="720082" cy="609080"/>
          </a:xfrm>
          <a:prstGeom prst="rect">
            <a:avLst/>
          </a:prstGeom>
        </p:spPr>
      </p:pic>
      <p:pic>
        <p:nvPicPr>
          <p:cNvPr id="26" name="Imagen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0787" y="3071018"/>
            <a:ext cx="764254" cy="611403"/>
          </a:xfrm>
          <a:prstGeom prst="rect">
            <a:avLst/>
          </a:prstGeom>
        </p:spPr>
      </p:pic>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2994" y="3729677"/>
            <a:ext cx="753654" cy="747425"/>
          </a:xfrm>
          <a:prstGeom prst="rect">
            <a:avLst/>
          </a:prstGeom>
        </p:spPr>
      </p:pic>
      <p:pic>
        <p:nvPicPr>
          <p:cNvPr id="28" name="Imagen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8239" y="5134963"/>
            <a:ext cx="942406" cy="942406"/>
          </a:xfrm>
          <a:prstGeom prst="rect">
            <a:avLst/>
          </a:prstGeom>
        </p:spPr>
      </p:pic>
      <p:sp>
        <p:nvSpPr>
          <p:cNvPr id="29" name="Shape 312"/>
          <p:cNvSpPr txBox="1"/>
          <p:nvPr/>
        </p:nvSpPr>
        <p:spPr>
          <a:xfrm>
            <a:off x="8384976" y="2548067"/>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26,70%</a:t>
            </a:r>
            <a:endParaRPr b="1" dirty="0">
              <a:solidFill>
                <a:srgbClr val="0082B3"/>
              </a:solidFill>
              <a:latin typeface="Roboto"/>
              <a:ea typeface="Roboto"/>
              <a:cs typeface="Roboto"/>
              <a:sym typeface="Roboto"/>
            </a:endParaRPr>
          </a:p>
        </p:txBody>
      </p:sp>
      <p:sp>
        <p:nvSpPr>
          <p:cNvPr id="30" name="Shape 312"/>
          <p:cNvSpPr txBox="1"/>
          <p:nvPr/>
        </p:nvSpPr>
        <p:spPr>
          <a:xfrm>
            <a:off x="8349424" y="3830839"/>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10,40%</a:t>
            </a:r>
            <a:endParaRPr b="1" dirty="0">
              <a:solidFill>
                <a:srgbClr val="0082B3"/>
              </a:solidFill>
              <a:latin typeface="Roboto"/>
              <a:ea typeface="Roboto"/>
              <a:cs typeface="Roboto"/>
              <a:sym typeface="Roboto"/>
            </a:endParaRPr>
          </a:p>
        </p:txBody>
      </p:sp>
      <p:sp>
        <p:nvSpPr>
          <p:cNvPr id="31" name="Shape 312"/>
          <p:cNvSpPr txBox="1"/>
          <p:nvPr/>
        </p:nvSpPr>
        <p:spPr>
          <a:xfrm>
            <a:off x="8353480" y="3182146"/>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19,20%</a:t>
            </a:r>
            <a:endParaRPr b="1" dirty="0">
              <a:solidFill>
                <a:srgbClr val="0082B3"/>
              </a:solidFill>
              <a:latin typeface="Roboto"/>
              <a:ea typeface="Roboto"/>
              <a:cs typeface="Roboto"/>
              <a:sym typeface="Roboto"/>
            </a:endParaRPr>
          </a:p>
        </p:txBody>
      </p:sp>
      <p:sp>
        <p:nvSpPr>
          <p:cNvPr id="32" name="Shape 312"/>
          <p:cNvSpPr txBox="1"/>
          <p:nvPr/>
        </p:nvSpPr>
        <p:spPr>
          <a:xfrm>
            <a:off x="8239013" y="5192776"/>
            <a:ext cx="1891074" cy="551903"/>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4,10%</a:t>
            </a:r>
            <a:endParaRPr b="1" dirty="0">
              <a:solidFill>
                <a:srgbClr val="0082B3"/>
              </a:solidFill>
              <a:latin typeface="Roboto"/>
              <a:ea typeface="Roboto"/>
              <a:cs typeface="Roboto"/>
              <a:sym typeface="Roboto"/>
            </a:endParaRPr>
          </a:p>
        </p:txBody>
      </p:sp>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7330" y="4504845"/>
            <a:ext cx="704139" cy="832490"/>
          </a:xfrm>
          <a:prstGeom prst="rect">
            <a:avLst/>
          </a:prstGeom>
        </p:spPr>
      </p:pic>
      <p:sp>
        <p:nvSpPr>
          <p:cNvPr id="34" name="Shape 312"/>
          <p:cNvSpPr txBox="1"/>
          <p:nvPr/>
        </p:nvSpPr>
        <p:spPr>
          <a:xfrm>
            <a:off x="8262368" y="4511359"/>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8,10%</a:t>
            </a:r>
            <a:endParaRPr b="1" dirty="0">
              <a:solidFill>
                <a:srgbClr val="0082B3"/>
              </a:solidFill>
              <a:latin typeface="Roboto"/>
              <a:ea typeface="Roboto"/>
              <a:cs typeface="Roboto"/>
              <a:sym typeface="Roboto"/>
            </a:endParaRPr>
          </a:p>
        </p:txBody>
      </p:sp>
      <p:pic>
        <p:nvPicPr>
          <p:cNvPr id="35" name="Imagen 34"/>
          <p:cNvPicPr>
            <a:picLocks noChangeAspect="1"/>
          </p:cNvPicPr>
          <p:nvPr/>
        </p:nvPicPr>
        <p:blipFill rotWithShape="1">
          <a:blip r:embed="rId9">
            <a:extLst>
              <a:ext uri="{28A0092B-C50C-407E-A947-70E740481C1C}">
                <a14:useLocalDpi xmlns:a14="http://schemas.microsoft.com/office/drawing/2010/main" val="0"/>
              </a:ext>
            </a:extLst>
          </a:blip>
          <a:srcRect t="59599" b="14692"/>
          <a:stretch/>
        </p:blipFill>
        <p:spPr>
          <a:xfrm>
            <a:off x="6232192" y="1939819"/>
            <a:ext cx="1714500" cy="504056"/>
          </a:xfrm>
          <a:prstGeom prst="rect">
            <a:avLst/>
          </a:prstGeom>
        </p:spPr>
      </p:pic>
      <p:sp>
        <p:nvSpPr>
          <p:cNvPr id="36" name="Shape 312"/>
          <p:cNvSpPr txBox="1"/>
          <p:nvPr/>
        </p:nvSpPr>
        <p:spPr>
          <a:xfrm>
            <a:off x="8384976" y="1924922"/>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30,90%</a:t>
            </a:r>
            <a:endParaRPr b="1" dirty="0">
              <a:solidFill>
                <a:srgbClr val="0082B3"/>
              </a:solidFill>
              <a:latin typeface="Roboto"/>
              <a:ea typeface="Roboto"/>
              <a:cs typeface="Roboto"/>
              <a:sym typeface="Roboto"/>
            </a:endParaRPr>
          </a:p>
        </p:txBody>
      </p:sp>
      <p:sp>
        <p:nvSpPr>
          <p:cNvPr id="37" name="Shape 312"/>
          <p:cNvSpPr txBox="1"/>
          <p:nvPr/>
        </p:nvSpPr>
        <p:spPr>
          <a:xfrm>
            <a:off x="6143905" y="5932004"/>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Otros</a:t>
            </a:r>
            <a:endParaRPr b="1" dirty="0">
              <a:solidFill>
                <a:srgbClr val="0082B3"/>
              </a:solidFill>
              <a:latin typeface="Roboto"/>
              <a:ea typeface="Roboto"/>
              <a:cs typeface="Roboto"/>
              <a:sym typeface="Roboto"/>
            </a:endParaRPr>
          </a:p>
        </p:txBody>
      </p:sp>
      <p:sp>
        <p:nvSpPr>
          <p:cNvPr id="38" name="Shape 312"/>
          <p:cNvSpPr txBox="1"/>
          <p:nvPr/>
        </p:nvSpPr>
        <p:spPr>
          <a:xfrm>
            <a:off x="8235185" y="5874565"/>
            <a:ext cx="1891074" cy="359817"/>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b="1" dirty="0" smtClean="0">
                <a:solidFill>
                  <a:srgbClr val="0082B3"/>
                </a:solidFill>
                <a:latin typeface="Roboto"/>
                <a:ea typeface="Roboto"/>
                <a:cs typeface="Roboto"/>
                <a:sym typeface="Roboto"/>
              </a:rPr>
              <a:t>0,60%</a:t>
            </a:r>
            <a:endParaRPr b="1" dirty="0">
              <a:solidFill>
                <a:srgbClr val="0082B3"/>
              </a:solidFill>
              <a:latin typeface="Roboto"/>
              <a:ea typeface="Roboto"/>
              <a:cs typeface="Roboto"/>
              <a:sym typeface="Roboto"/>
            </a:endParaRPr>
          </a:p>
        </p:txBody>
      </p:sp>
      <p:sp>
        <p:nvSpPr>
          <p:cNvPr id="40" name="Flecha a la derecha con muesca 39"/>
          <p:cNvSpPr/>
          <p:nvPr/>
        </p:nvSpPr>
        <p:spPr>
          <a:xfrm>
            <a:off x="7924670" y="6011497"/>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1" name="Flecha a la derecha con muesca 40"/>
          <p:cNvSpPr/>
          <p:nvPr/>
        </p:nvSpPr>
        <p:spPr>
          <a:xfrm>
            <a:off x="7936280" y="5256064"/>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2" name="Flecha a la derecha con muesca 41"/>
          <p:cNvSpPr/>
          <p:nvPr/>
        </p:nvSpPr>
        <p:spPr>
          <a:xfrm>
            <a:off x="7969801" y="4627538"/>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3" name="Flecha a la derecha con muesca 42"/>
          <p:cNvSpPr/>
          <p:nvPr/>
        </p:nvSpPr>
        <p:spPr>
          <a:xfrm>
            <a:off x="7957102" y="3939396"/>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4" name="Flecha a la derecha con muesca 43"/>
          <p:cNvSpPr/>
          <p:nvPr/>
        </p:nvSpPr>
        <p:spPr>
          <a:xfrm>
            <a:off x="7936280" y="3240916"/>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5" name="Flecha a la derecha con muesca 44"/>
          <p:cNvSpPr/>
          <p:nvPr/>
        </p:nvSpPr>
        <p:spPr>
          <a:xfrm>
            <a:off x="7941488" y="2595353"/>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
        <p:nvSpPr>
          <p:cNvPr id="46" name="Flecha a la derecha con muesca 45"/>
          <p:cNvSpPr/>
          <p:nvPr/>
        </p:nvSpPr>
        <p:spPr>
          <a:xfrm>
            <a:off x="7946692" y="1985026"/>
            <a:ext cx="584643" cy="459789"/>
          </a:xfrm>
          <a:prstGeom prst="notchedRightArrow">
            <a:avLst>
              <a:gd name="adj1" fmla="val 37949"/>
              <a:gd name="adj2" fmla="val 52762"/>
            </a:avLst>
          </a:prstGeom>
          <a:solidFill>
            <a:schemeClr val="accent3">
              <a:lumMod val="40000"/>
              <a:lumOff val="6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57850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566" y="332656"/>
            <a:ext cx="10157354" cy="1397000"/>
          </a:xfrm>
        </p:spPr>
        <p:txBody>
          <a:bodyPr vert="horz" lIns="91440" tIns="45720" rIns="91440" bIns="45720" rtlCol="0" anchor="b">
            <a:noAutofit/>
          </a:bodyPr>
          <a:lstStyle/>
          <a:p>
            <a:r>
              <a:rPr lang="es-EC" sz="5400" b="1" spc="50" dirty="0">
                <a:ln w="0"/>
                <a:solidFill>
                  <a:schemeClr val="bg2">
                    <a:lumMod val="75000"/>
                  </a:schemeClr>
                </a:solidFill>
                <a:effectLst>
                  <a:outerShdw blurRad="38100" dist="38100" dir="2700000" algn="tl">
                    <a:srgbClr val="000000">
                      <a:alpha val="43137"/>
                    </a:srgbClr>
                  </a:outerShdw>
                </a:effectLst>
              </a:rPr>
              <a:t>RESPUESTA A </a:t>
            </a:r>
            <a:r>
              <a:rPr lang="es-EC" sz="5400" b="1" spc="50" dirty="0" smtClean="0">
                <a:ln w="0"/>
                <a:solidFill>
                  <a:schemeClr val="bg2">
                    <a:lumMod val="75000"/>
                  </a:schemeClr>
                </a:solidFill>
                <a:effectLst>
                  <a:outerShdw blurRad="38100" dist="38100" dir="2700000" algn="tl">
                    <a:srgbClr val="000000">
                      <a:alpha val="43137"/>
                    </a:srgbClr>
                  </a:outerShdw>
                </a:effectLst>
              </a:rPr>
              <a:t>PREGUNTA DE </a:t>
            </a:r>
            <a:r>
              <a:rPr lang="es-EC" sz="5400" b="1" spc="50" dirty="0">
                <a:ln w="0"/>
                <a:solidFill>
                  <a:schemeClr val="bg2">
                    <a:lumMod val="75000"/>
                  </a:schemeClr>
                </a:solidFill>
                <a:effectLst>
                  <a:outerShdw blurRad="38100" dist="38100" dir="2700000" algn="tl">
                    <a:srgbClr val="000000">
                      <a:alpha val="43137"/>
                    </a:srgbClr>
                  </a:outerShdw>
                </a:effectLst>
              </a:rPr>
              <a:t>INVESTIGACIÓN</a:t>
            </a:r>
          </a:p>
        </p:txBody>
      </p:sp>
      <p:pic>
        <p:nvPicPr>
          <p:cNvPr id="4" name="Imagen 3"/>
          <p:cNvPicPr>
            <a:picLocks noChangeAspect="1"/>
          </p:cNvPicPr>
          <p:nvPr/>
        </p:nvPicPr>
        <p:blipFill rotWithShape="1">
          <a:blip r:embed="rId3"/>
          <a:srcRect r="-650" b="8297"/>
          <a:stretch/>
        </p:blipFill>
        <p:spPr>
          <a:xfrm>
            <a:off x="9550796" y="116632"/>
            <a:ext cx="2448272" cy="2230648"/>
          </a:xfrm>
          <a:prstGeom prst="roundRect">
            <a:avLst>
              <a:gd name="adj" fmla="val 20266"/>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a 4"/>
          <p:cNvGraphicFramePr/>
          <p:nvPr>
            <p:extLst>
              <p:ext uri="{D42A27DB-BD31-4B8C-83A1-F6EECF244321}">
                <p14:modId xmlns:p14="http://schemas.microsoft.com/office/powerpoint/2010/main" val="3651448711"/>
              </p:ext>
            </p:extLst>
          </p:nvPr>
        </p:nvGraphicFramePr>
        <p:xfrm>
          <a:off x="333772" y="1402375"/>
          <a:ext cx="9793088"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Shape 338" descr="Resultado de imagen para CHECK"/>
          <p:cNvPicPr preferRelativeResize="0"/>
          <p:nvPr/>
        </p:nvPicPr>
        <p:blipFill rotWithShape="1">
          <a:blip r:embed="rId9">
            <a:alphaModFix/>
          </a:blip>
          <a:srcRect l="3620" t="10618" r="50488" b="12934"/>
          <a:stretch/>
        </p:blipFill>
        <p:spPr>
          <a:xfrm>
            <a:off x="1125860" y="4509120"/>
            <a:ext cx="896690" cy="849262"/>
          </a:xfrm>
          <a:prstGeom prst="rect">
            <a:avLst/>
          </a:prstGeom>
          <a:noFill/>
          <a:ln>
            <a:noFill/>
          </a:ln>
        </p:spPr>
      </p:pic>
      <p:pic>
        <p:nvPicPr>
          <p:cNvPr id="7" name="Shape 339" descr="Resultado de imagen para CHECK"/>
          <p:cNvPicPr preferRelativeResize="0"/>
          <p:nvPr/>
        </p:nvPicPr>
        <p:blipFill rotWithShape="1">
          <a:blip r:embed="rId9">
            <a:alphaModFix/>
          </a:blip>
          <a:srcRect l="52502" t="10939" r="2815" b="12613"/>
          <a:stretch/>
        </p:blipFill>
        <p:spPr>
          <a:xfrm>
            <a:off x="2981771" y="4509120"/>
            <a:ext cx="896690" cy="872245"/>
          </a:xfrm>
          <a:prstGeom prst="rect">
            <a:avLst/>
          </a:prstGeom>
          <a:noFill/>
          <a:ln>
            <a:noFill/>
          </a:ln>
        </p:spPr>
      </p:pic>
      <p:pic>
        <p:nvPicPr>
          <p:cNvPr id="8" name="Shape 338" descr="Resultado de imagen para CHECK"/>
          <p:cNvPicPr preferRelativeResize="0"/>
          <p:nvPr/>
        </p:nvPicPr>
        <p:blipFill rotWithShape="1">
          <a:blip r:embed="rId9">
            <a:alphaModFix/>
          </a:blip>
          <a:srcRect l="3620" t="10618" r="50488" b="12934"/>
          <a:stretch/>
        </p:blipFill>
        <p:spPr>
          <a:xfrm>
            <a:off x="6205834" y="4509120"/>
            <a:ext cx="896690" cy="849262"/>
          </a:xfrm>
          <a:prstGeom prst="rect">
            <a:avLst/>
          </a:prstGeom>
          <a:noFill/>
          <a:ln>
            <a:noFill/>
          </a:ln>
        </p:spPr>
      </p:pic>
      <p:pic>
        <p:nvPicPr>
          <p:cNvPr id="9" name="Shape 339" descr="Resultado de imagen para CHECK"/>
          <p:cNvPicPr preferRelativeResize="0"/>
          <p:nvPr/>
        </p:nvPicPr>
        <p:blipFill rotWithShape="1">
          <a:blip r:embed="rId9">
            <a:alphaModFix/>
          </a:blip>
          <a:srcRect l="52502" t="10939" r="2815" b="12613"/>
          <a:stretch/>
        </p:blipFill>
        <p:spPr>
          <a:xfrm>
            <a:off x="8294066" y="4509120"/>
            <a:ext cx="896690" cy="872245"/>
          </a:xfrm>
          <a:prstGeom prst="rect">
            <a:avLst/>
          </a:prstGeom>
          <a:noFill/>
          <a:ln>
            <a:noFill/>
          </a:ln>
        </p:spPr>
      </p:pic>
      <p:sp>
        <p:nvSpPr>
          <p:cNvPr id="10" name="Shape 340"/>
          <p:cNvSpPr txBox="1"/>
          <p:nvPr/>
        </p:nvSpPr>
        <p:spPr>
          <a:xfrm>
            <a:off x="1053852" y="5449084"/>
            <a:ext cx="1026600" cy="43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1800" b="1" dirty="0" smtClean="0">
                <a:solidFill>
                  <a:srgbClr val="689823"/>
                </a:solidFill>
                <a:latin typeface="Roboto"/>
                <a:ea typeface="Roboto"/>
                <a:cs typeface="Roboto"/>
                <a:sym typeface="Roboto"/>
              </a:rPr>
              <a:t>59,6%</a:t>
            </a:r>
            <a:endParaRPr sz="1800" b="1" dirty="0">
              <a:solidFill>
                <a:srgbClr val="689823"/>
              </a:solidFill>
              <a:latin typeface="Roboto"/>
              <a:ea typeface="Roboto"/>
              <a:cs typeface="Roboto"/>
              <a:sym typeface="Roboto"/>
            </a:endParaRPr>
          </a:p>
        </p:txBody>
      </p:sp>
      <p:sp>
        <p:nvSpPr>
          <p:cNvPr id="11" name="Shape 340"/>
          <p:cNvSpPr txBox="1"/>
          <p:nvPr/>
        </p:nvSpPr>
        <p:spPr>
          <a:xfrm>
            <a:off x="2981771" y="5449084"/>
            <a:ext cx="1026600" cy="43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1800" b="1" dirty="0" smtClean="0">
                <a:solidFill>
                  <a:srgbClr val="689823"/>
                </a:solidFill>
                <a:latin typeface="Roboto"/>
                <a:ea typeface="Roboto"/>
                <a:cs typeface="Roboto"/>
                <a:sym typeface="Roboto"/>
              </a:rPr>
              <a:t>40,4%</a:t>
            </a:r>
            <a:endParaRPr sz="1800" b="1" dirty="0">
              <a:solidFill>
                <a:srgbClr val="689823"/>
              </a:solidFill>
              <a:latin typeface="Roboto"/>
              <a:ea typeface="Roboto"/>
              <a:cs typeface="Roboto"/>
              <a:sym typeface="Roboto"/>
            </a:endParaRPr>
          </a:p>
        </p:txBody>
      </p:sp>
      <p:sp>
        <p:nvSpPr>
          <p:cNvPr id="12" name="Shape 340"/>
          <p:cNvSpPr txBox="1"/>
          <p:nvPr/>
        </p:nvSpPr>
        <p:spPr>
          <a:xfrm>
            <a:off x="8294066" y="5449084"/>
            <a:ext cx="1026600" cy="43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1800" b="1" dirty="0" smtClean="0">
                <a:solidFill>
                  <a:srgbClr val="689823"/>
                </a:solidFill>
                <a:latin typeface="Roboto"/>
                <a:ea typeface="Roboto"/>
                <a:cs typeface="Roboto"/>
                <a:sym typeface="Roboto"/>
              </a:rPr>
              <a:t>12,72%</a:t>
            </a:r>
            <a:endParaRPr sz="1800" b="1" dirty="0">
              <a:solidFill>
                <a:srgbClr val="689823"/>
              </a:solidFill>
              <a:latin typeface="Roboto"/>
              <a:ea typeface="Roboto"/>
              <a:cs typeface="Roboto"/>
              <a:sym typeface="Roboto"/>
            </a:endParaRPr>
          </a:p>
        </p:txBody>
      </p:sp>
      <p:sp>
        <p:nvSpPr>
          <p:cNvPr id="13" name="Shape 340"/>
          <p:cNvSpPr txBox="1"/>
          <p:nvPr/>
        </p:nvSpPr>
        <p:spPr>
          <a:xfrm>
            <a:off x="6205834" y="5449084"/>
            <a:ext cx="1026600" cy="432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s-419" sz="1800" b="1" dirty="0" smtClean="0">
                <a:solidFill>
                  <a:srgbClr val="689823"/>
                </a:solidFill>
                <a:latin typeface="Roboto"/>
                <a:ea typeface="Roboto"/>
                <a:cs typeface="Roboto"/>
                <a:sym typeface="Roboto"/>
              </a:rPr>
              <a:t>87,28%</a:t>
            </a:r>
            <a:endParaRPr sz="1800" b="1" dirty="0">
              <a:solidFill>
                <a:srgbClr val="689823"/>
              </a:solidFill>
              <a:latin typeface="Roboto"/>
              <a:ea typeface="Roboto"/>
              <a:cs typeface="Roboto"/>
              <a:sym typeface="Roboto"/>
            </a:endParaRPr>
          </a:p>
        </p:txBody>
      </p:sp>
    </p:spTree>
    <p:extLst>
      <p:ext uri="{BB962C8B-B14F-4D97-AF65-F5344CB8AC3E}">
        <p14:creationId xmlns:p14="http://schemas.microsoft.com/office/powerpoint/2010/main" val="443428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828" y="-315416"/>
            <a:ext cx="11093458" cy="1397000"/>
          </a:xfrm>
        </p:spPr>
        <p:txBody>
          <a:bodyPr vert="horz" lIns="91440" tIns="45720" rIns="91440" bIns="45720" rtlCol="0" anchor="b">
            <a:noAutofit/>
          </a:bodyPr>
          <a:lstStyle/>
          <a:p>
            <a:r>
              <a:rPr lang="es-EC" sz="5400" b="1" spc="50" dirty="0">
                <a:ln w="0"/>
                <a:solidFill>
                  <a:schemeClr val="bg2">
                    <a:lumMod val="75000"/>
                  </a:schemeClr>
                </a:solidFill>
                <a:effectLst>
                  <a:outerShdw blurRad="38100" dist="38100" dir="2700000" algn="tl">
                    <a:srgbClr val="000000">
                      <a:alpha val="43137"/>
                    </a:srgbClr>
                  </a:outerShdw>
                </a:effectLst>
              </a:rPr>
              <a:t>POSIBLES TEMAS DE INVESTIGACIÓN</a:t>
            </a:r>
          </a:p>
        </p:txBody>
      </p:sp>
      <p:graphicFrame>
        <p:nvGraphicFramePr>
          <p:cNvPr id="4" name="Diagrama 3"/>
          <p:cNvGraphicFramePr/>
          <p:nvPr>
            <p:extLst>
              <p:ext uri="{D42A27DB-BD31-4B8C-83A1-F6EECF244321}">
                <p14:modId xmlns:p14="http://schemas.microsoft.com/office/powerpoint/2010/main" val="1541442202"/>
              </p:ext>
            </p:extLst>
          </p:nvPr>
        </p:nvGraphicFramePr>
        <p:xfrm>
          <a:off x="621804" y="1340768"/>
          <a:ext cx="10801200" cy="4675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4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804" y="-171400"/>
            <a:ext cx="10157354" cy="1397000"/>
          </a:xfrm>
        </p:spPr>
        <p:txBody>
          <a:bodyPr vert="horz" lIns="91440" tIns="45720" rIns="91440" bIns="45720" rtlCol="0" anchor="b">
            <a:noAutofit/>
          </a:bodyPr>
          <a:lstStyle/>
          <a:p>
            <a:r>
              <a:rPr lang="es-EC" sz="5400" b="1" spc="50" dirty="0">
                <a:ln w="0"/>
                <a:solidFill>
                  <a:schemeClr val="tx1"/>
                </a:solidFill>
                <a:effectLst>
                  <a:outerShdw blurRad="38100" dist="38100" dir="2700000" algn="tl">
                    <a:srgbClr val="000000">
                      <a:alpha val="43137"/>
                    </a:srgbClr>
                  </a:outerShdw>
                </a:effectLst>
              </a:rPr>
              <a:t>PROPUESTA ESTRATÉGICA</a:t>
            </a:r>
          </a:p>
        </p:txBody>
      </p:sp>
      <p:graphicFrame>
        <p:nvGraphicFramePr>
          <p:cNvPr id="38" name="Tabla 37"/>
          <p:cNvGraphicFramePr>
            <a:graphicFrameLocks noGrp="1"/>
          </p:cNvGraphicFramePr>
          <p:nvPr>
            <p:extLst>
              <p:ext uri="{D42A27DB-BD31-4B8C-83A1-F6EECF244321}">
                <p14:modId xmlns:p14="http://schemas.microsoft.com/office/powerpoint/2010/main" val="4074016031"/>
              </p:ext>
            </p:extLst>
          </p:nvPr>
        </p:nvGraphicFramePr>
        <p:xfrm>
          <a:off x="504825" y="1419424"/>
          <a:ext cx="11301764" cy="4561846"/>
        </p:xfrm>
        <a:graphic>
          <a:graphicData uri="http://schemas.openxmlformats.org/drawingml/2006/table">
            <a:tbl>
              <a:tblPr>
                <a:tableStyleId>{3C2FFA5D-87B4-456A-9821-1D502468CF0F}</a:tableStyleId>
              </a:tblPr>
              <a:tblGrid>
                <a:gridCol w="1345626"/>
                <a:gridCol w="1219625"/>
                <a:gridCol w="1296144"/>
                <a:gridCol w="1177097"/>
                <a:gridCol w="654754"/>
                <a:gridCol w="674549"/>
                <a:gridCol w="790805"/>
                <a:gridCol w="864096"/>
                <a:gridCol w="792088"/>
                <a:gridCol w="1296144"/>
                <a:gridCol w="1190836"/>
              </a:tblGrid>
              <a:tr h="690947">
                <a:tc>
                  <a:txBody>
                    <a:bodyPr/>
                    <a:lstStyle/>
                    <a:p>
                      <a:pPr algn="ctr" fontAlgn="ctr"/>
                      <a:r>
                        <a:rPr lang="es-EC" sz="1400" u="none" strike="noStrike" dirty="0">
                          <a:effectLst/>
                        </a:rPr>
                        <a:t>OBJETIVOS ESTRATÉGICOS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ESTRATEGIA</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err="1">
                          <a:effectLst/>
                        </a:rPr>
                        <a:t>KPI's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DEFINICIÓN OPERACIONAL</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Niveles / Línea Báse</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Meta 1</a:t>
                      </a:r>
                      <a:endParaRPr lang="es-EC" sz="1400" b="0" i="0" u="none" strike="noStrike">
                        <a:solidFill>
                          <a:srgbClr val="000000"/>
                        </a:solidFill>
                        <a:effectLst/>
                        <a:latin typeface="+mn-lt"/>
                      </a:endParaRPr>
                    </a:p>
                  </a:txBody>
                  <a:tcPr marL="0" marR="0" marT="0" marB="0" anchor="ctr"/>
                </a:tc>
                <a:tc gridSpan="3">
                  <a:txBody>
                    <a:bodyPr/>
                    <a:lstStyle/>
                    <a:p>
                      <a:pPr algn="ctr" fontAlgn="ctr"/>
                      <a:r>
                        <a:rPr lang="es-EC" sz="1400" u="none" strike="noStrike">
                          <a:effectLst/>
                        </a:rPr>
                        <a:t> VARIACIONES / SEMAFORIZACIÓN CUMPLIMIENTO</a:t>
                      </a:r>
                      <a:endParaRPr lang="es-EC" sz="1400" b="0" i="0" u="none" strike="noStrike">
                        <a:solidFill>
                          <a:srgbClr val="000000"/>
                        </a:solidFill>
                        <a:effectLst/>
                        <a:latin typeface="+mn-lt"/>
                      </a:endParaRPr>
                    </a:p>
                  </a:txBody>
                  <a:tcPr marL="0" marR="0" marT="0" marB="0" anchor="ctr"/>
                </a:tc>
                <a:tc hMerge="1">
                  <a:txBody>
                    <a:bodyPr/>
                    <a:lstStyle/>
                    <a:p>
                      <a:endParaRPr lang="es-EC"/>
                    </a:p>
                  </a:txBody>
                  <a:tcPr/>
                </a:tc>
                <a:tc hMerge="1">
                  <a:txBody>
                    <a:bodyPr/>
                    <a:lstStyle/>
                    <a:p>
                      <a:endParaRPr lang="es-EC"/>
                    </a:p>
                  </a:txBody>
                  <a:tcPr/>
                </a:tc>
                <a:tc>
                  <a:txBody>
                    <a:bodyPr/>
                    <a:lstStyle/>
                    <a:p>
                      <a:pPr algn="ctr" fontAlgn="ctr"/>
                      <a:r>
                        <a:rPr lang="es-EC" sz="1400" u="none" strike="noStrike" dirty="0">
                          <a:effectLst/>
                        </a:rPr>
                        <a:t>INICIATIVA ESTRATÉGICA</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PRESUPUESTO</a:t>
                      </a:r>
                      <a:endParaRPr lang="es-EC" sz="1400" b="0" i="0" u="none" strike="noStrike" dirty="0">
                        <a:solidFill>
                          <a:srgbClr val="000000"/>
                        </a:solidFill>
                        <a:effectLst/>
                        <a:latin typeface="+mn-lt"/>
                      </a:endParaRPr>
                    </a:p>
                  </a:txBody>
                  <a:tcPr marL="0" marR="0" marT="0" marB="0" anchor="ctr"/>
                </a:tc>
              </a:tr>
              <a:tr h="1447787">
                <a:tc rowSpan="3">
                  <a:txBody>
                    <a:bodyPr/>
                    <a:lstStyle/>
                    <a:p>
                      <a:pPr algn="ctr" fontAlgn="ctr"/>
                      <a:r>
                        <a:rPr lang="es-EC" sz="1400" u="none" strike="noStrike" dirty="0">
                          <a:effectLst/>
                        </a:rPr>
                        <a:t>Diseñar un estudio de mercados para un nuevo producto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smtClean="0">
                          <a:effectLst/>
                        </a:rPr>
                        <a:t>Planteamiento</a:t>
                      </a:r>
                      <a:r>
                        <a:rPr lang="es-EC" sz="1400" u="none" strike="noStrike" baseline="0" dirty="0" smtClean="0">
                          <a:effectLst/>
                        </a:rPr>
                        <a:t> de</a:t>
                      </a:r>
                      <a:r>
                        <a:rPr lang="es-EC" sz="1400" u="none" strike="noStrike" dirty="0" smtClean="0">
                          <a:effectLst/>
                        </a:rPr>
                        <a:t> </a:t>
                      </a:r>
                      <a:r>
                        <a:rPr lang="es-EC" sz="1400" u="none" strike="noStrike" dirty="0">
                          <a:effectLst/>
                        </a:rPr>
                        <a:t>un programa de diseño de nuevos productos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Time to </a:t>
                      </a:r>
                      <a:r>
                        <a:rPr lang="es-EC" sz="1400" u="none" strike="noStrike" dirty="0" smtClean="0">
                          <a:effectLst/>
                        </a:rPr>
                        <a:t>Market </a:t>
                      </a:r>
                      <a:r>
                        <a:rPr lang="es-EC" sz="1400" u="none" strike="noStrike" dirty="0">
                          <a:effectLst/>
                        </a:rPr>
                        <a:t>(Tiempo de innovación, hasta su comercialización)</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Duración de la idea e innovación hasta el día de entrega del producto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0</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6 meses</a:t>
                      </a:r>
                      <a:endParaRPr lang="es-EC" sz="1400" b="0" i="0" u="none" strike="noStrike">
                        <a:solidFill>
                          <a:srgbClr val="000000"/>
                        </a:solidFill>
                        <a:effectLst/>
                        <a:latin typeface="+mn-lt"/>
                      </a:endParaRPr>
                    </a:p>
                  </a:txBody>
                  <a:tcPr marL="0" marR="0" marT="0" marB="0" anchor="ctr"/>
                </a:tc>
                <a:tc>
                  <a:txBody>
                    <a:bodyPr/>
                    <a:lstStyle/>
                    <a:p>
                      <a:pPr algn="ctr" fontAlgn="b"/>
                      <a:endParaRPr lang="es-EC" sz="1400" u="none" strike="noStrike" dirty="0" smtClean="0">
                        <a:effectLst/>
                      </a:endParaRPr>
                    </a:p>
                    <a:p>
                      <a:pPr algn="ctr" fontAlgn="b"/>
                      <a:r>
                        <a:rPr lang="es-EC" sz="1400" u="none" strike="noStrike" dirty="0" smtClean="0">
                          <a:effectLst/>
                        </a:rPr>
                        <a:t> x</a:t>
                      </a:r>
                      <a:r>
                        <a:rPr lang="es-EC" sz="1400" u="none" strike="noStrike" dirty="0">
                          <a:effectLst/>
                        </a:rPr>
                        <a:t>≥6 meses</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7&lt;x&lt;6</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 </a:t>
                      </a:r>
                      <a:r>
                        <a:rPr lang="es-EC" sz="1400" u="none" strike="noStrike" dirty="0">
                          <a:effectLst/>
                        </a:rPr>
                        <a:t>&gt; 7 meses</a:t>
                      </a:r>
                      <a:endParaRPr lang="es-EC" sz="1400" b="0" i="0" u="none" strike="noStrike" dirty="0">
                        <a:solidFill>
                          <a:srgbClr val="000000"/>
                        </a:solidFill>
                        <a:effectLst/>
                        <a:latin typeface="+mn-lt"/>
                      </a:endParaRPr>
                    </a:p>
                  </a:txBody>
                  <a:tcPr marL="0" marR="0" marT="0" marB="0"/>
                </a:tc>
                <a:tc>
                  <a:txBody>
                    <a:bodyPr/>
                    <a:lstStyle/>
                    <a:p>
                      <a:pPr algn="ctr" fontAlgn="ctr"/>
                      <a:r>
                        <a:rPr lang="es-EC" sz="1400" u="none" strike="noStrike" dirty="0">
                          <a:effectLst/>
                        </a:rPr>
                        <a:t>Elaboración y ejecución del programa de nuevos cigarrillos </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40.000</a:t>
                      </a:r>
                      <a:endParaRPr lang="es-EC" sz="1400" b="0" i="0" u="none" strike="noStrike" dirty="0">
                        <a:solidFill>
                          <a:srgbClr val="000000"/>
                        </a:solidFill>
                        <a:effectLst/>
                        <a:latin typeface="+mn-lt"/>
                      </a:endParaRPr>
                    </a:p>
                  </a:txBody>
                  <a:tcPr marL="0" marR="0" marT="0" marB="0" anchor="ctr"/>
                </a:tc>
              </a:tr>
              <a:tr h="1211556">
                <a:tc vMerge="1">
                  <a:txBody>
                    <a:bodyPr/>
                    <a:lstStyle/>
                    <a:p>
                      <a:endParaRPr lang="es-EC"/>
                    </a:p>
                  </a:txBody>
                  <a:tcPr/>
                </a:tc>
                <a:tc rowSpan="2">
                  <a:txBody>
                    <a:bodyPr/>
                    <a:lstStyle/>
                    <a:p>
                      <a:pPr algn="ctr" fontAlgn="ctr"/>
                      <a:r>
                        <a:rPr lang="es-EC" sz="1400" u="none" strike="noStrike" dirty="0" smtClean="0">
                          <a:effectLst/>
                        </a:rPr>
                        <a:t>Desarrollo</a:t>
                      </a:r>
                      <a:r>
                        <a:rPr lang="es-EC" sz="1400" u="none" strike="noStrike" baseline="0" dirty="0" smtClean="0">
                          <a:effectLst/>
                        </a:rPr>
                        <a:t> de </a:t>
                      </a:r>
                      <a:r>
                        <a:rPr lang="es-EC" sz="1400" u="none" strike="noStrike" dirty="0" smtClean="0">
                          <a:effectLst/>
                        </a:rPr>
                        <a:t>focus </a:t>
                      </a:r>
                      <a:r>
                        <a:rPr lang="es-EC" sz="1400" u="none" strike="noStrike" dirty="0" err="1">
                          <a:effectLst/>
                        </a:rPr>
                        <a:t>group</a:t>
                      </a:r>
                      <a:r>
                        <a:rPr lang="es-EC" sz="1400" u="none" strike="noStrike" dirty="0">
                          <a:effectLst/>
                        </a:rPr>
                        <a:t> de aceptación del nuevo producto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Innovación</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dirty="0">
                          <a:effectLst/>
                        </a:rPr>
                        <a:t>Desarrollos nuevos o </a:t>
                      </a:r>
                      <a:r>
                        <a:rPr lang="es-EC" sz="1400" u="none" strike="noStrike" dirty="0" smtClean="0">
                          <a:effectLst/>
                        </a:rPr>
                        <a:t>mejorados </a:t>
                      </a:r>
                      <a:r>
                        <a:rPr lang="es-EC" sz="1400" u="none" strike="noStrike" dirty="0">
                          <a:effectLst/>
                        </a:rPr>
                        <a:t>/ Total de productos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5%</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dirty="0">
                          <a:effectLst/>
                        </a:rPr>
                        <a:t>7%</a:t>
                      </a:r>
                      <a:endParaRPr lang="es-EC" sz="1400" b="0" i="0" u="none" strike="noStrike" dirty="0">
                        <a:solidFill>
                          <a:srgbClr val="000000"/>
                        </a:solidFill>
                        <a:effectLst/>
                        <a:latin typeface="+mn-lt"/>
                      </a:endParaRPr>
                    </a:p>
                  </a:txBody>
                  <a:tcPr marL="0" marR="0" marT="0" marB="0" anchor="ctr"/>
                </a:tc>
                <a:tc>
                  <a:txBody>
                    <a:bodyPr/>
                    <a:lstStyle/>
                    <a:p>
                      <a:pPr algn="ctr" fontAlgn="b"/>
                      <a:endParaRPr lang="es-EC" sz="1400" u="none" strike="noStrike" dirty="0" smtClean="0">
                        <a:effectLst/>
                      </a:endParaRPr>
                    </a:p>
                    <a:p>
                      <a:pPr algn="ctr" fontAlgn="b"/>
                      <a:r>
                        <a:rPr lang="es-EC" sz="1400" u="none" strike="noStrike" dirty="0" smtClean="0">
                          <a:effectLst/>
                        </a:rPr>
                        <a:t>x</a:t>
                      </a:r>
                      <a:r>
                        <a:rPr lang="es-EC" sz="1400" u="none" strike="noStrike" dirty="0">
                          <a:effectLst/>
                        </a:rPr>
                        <a:t>≥7% </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5</a:t>
                      </a:r>
                      <a:r>
                        <a:rPr lang="es-EC" sz="1400" u="none" strike="noStrike" dirty="0">
                          <a:effectLst/>
                        </a:rPr>
                        <a:t>%&lt;x&lt;6%</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x&lt;5</a:t>
                      </a:r>
                      <a:r>
                        <a:rPr lang="es-EC" sz="1400" u="none" strike="noStrike" dirty="0">
                          <a:effectLst/>
                        </a:rPr>
                        <a:t>%</a:t>
                      </a:r>
                      <a:endParaRPr lang="es-EC" sz="1400" b="0" i="0" u="none" strike="noStrike" dirty="0">
                        <a:solidFill>
                          <a:srgbClr val="000000"/>
                        </a:solidFill>
                        <a:effectLst/>
                        <a:latin typeface="+mn-lt"/>
                      </a:endParaRPr>
                    </a:p>
                  </a:txBody>
                  <a:tcPr marL="0" marR="0" marT="0" marB="0"/>
                </a:tc>
                <a:tc rowSpan="2">
                  <a:txBody>
                    <a:bodyPr/>
                    <a:lstStyle/>
                    <a:p>
                      <a:pPr algn="ctr" fontAlgn="ctr"/>
                      <a:r>
                        <a:rPr lang="es-EC" sz="1400" u="none" strike="noStrike" dirty="0">
                          <a:effectLst/>
                        </a:rPr>
                        <a:t>Ejecución del focus </a:t>
                      </a:r>
                      <a:r>
                        <a:rPr lang="es-EC" sz="1400" u="none" strike="noStrike" dirty="0" err="1">
                          <a:effectLst/>
                        </a:rPr>
                        <a:t>group</a:t>
                      </a:r>
                      <a:r>
                        <a:rPr lang="es-EC" sz="1400" u="none" strike="noStrike" dirty="0">
                          <a:effectLst/>
                        </a:rPr>
                        <a:t> con expertos en el tema de cigarrillos</a:t>
                      </a:r>
                      <a:endParaRPr lang="es-EC" sz="1400" b="0" i="0" u="none" strike="noStrike" dirty="0">
                        <a:solidFill>
                          <a:srgbClr val="000000"/>
                        </a:solidFill>
                        <a:effectLst/>
                        <a:latin typeface="+mn-lt"/>
                      </a:endParaRPr>
                    </a:p>
                  </a:txBody>
                  <a:tcPr marL="0" marR="0" marT="0" marB="0" anchor="ctr"/>
                </a:tc>
                <a:tc rowSpan="2">
                  <a:txBody>
                    <a:bodyPr/>
                    <a:lstStyle/>
                    <a:p>
                      <a:pPr algn="ctr" fontAlgn="ctr"/>
                      <a:r>
                        <a:rPr lang="es-EC" sz="1400" u="none" strike="noStrike">
                          <a:effectLst/>
                        </a:rPr>
                        <a:t>10.000</a:t>
                      </a:r>
                      <a:endParaRPr lang="es-EC" sz="1400" b="0" i="0" u="none" strike="noStrike">
                        <a:solidFill>
                          <a:srgbClr val="000000"/>
                        </a:solidFill>
                        <a:effectLst/>
                        <a:latin typeface="+mn-lt"/>
                      </a:endParaRPr>
                    </a:p>
                  </a:txBody>
                  <a:tcPr marL="0" marR="0" marT="0" marB="0" anchor="ctr"/>
                </a:tc>
              </a:tr>
              <a:tr h="1211556">
                <a:tc vMerge="1">
                  <a:txBody>
                    <a:bodyPr/>
                    <a:lstStyle/>
                    <a:p>
                      <a:endParaRPr lang="es-EC"/>
                    </a:p>
                  </a:txBody>
                  <a:tcPr/>
                </a:tc>
                <a:tc vMerge="1">
                  <a:txBody>
                    <a:bodyPr/>
                    <a:lstStyle/>
                    <a:p>
                      <a:endParaRPr lang="es-EC"/>
                    </a:p>
                  </a:txBody>
                  <a:tcPr/>
                </a:tc>
                <a:tc>
                  <a:txBody>
                    <a:bodyPr/>
                    <a:lstStyle/>
                    <a:p>
                      <a:pPr algn="ctr" fontAlgn="ctr"/>
                      <a:r>
                        <a:rPr lang="es-EC" sz="1400" u="none" strike="noStrike">
                          <a:effectLst/>
                        </a:rPr>
                        <a:t>Contribución por producto</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Margen individual / Margen total</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0%</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7%</a:t>
                      </a:r>
                      <a:endParaRPr lang="es-EC" sz="1400" b="0" i="0" u="none" strike="noStrike">
                        <a:solidFill>
                          <a:srgbClr val="000000"/>
                        </a:solidFill>
                        <a:effectLst/>
                        <a:latin typeface="+mn-lt"/>
                      </a:endParaRPr>
                    </a:p>
                  </a:txBody>
                  <a:tcPr marL="0" marR="0" marT="0" marB="0" anchor="ctr"/>
                </a:tc>
                <a:tc>
                  <a:txBody>
                    <a:bodyPr/>
                    <a:lstStyle/>
                    <a:p>
                      <a:pPr algn="ctr" fontAlgn="b"/>
                      <a:endParaRPr lang="es-EC" sz="1400" u="none" strike="noStrike" dirty="0" smtClean="0">
                        <a:effectLst/>
                      </a:endParaRPr>
                    </a:p>
                    <a:p>
                      <a:pPr algn="ctr" fontAlgn="b"/>
                      <a:r>
                        <a:rPr lang="es-EC" sz="1400" u="none" strike="noStrike" dirty="0" smtClean="0">
                          <a:effectLst/>
                        </a:rPr>
                        <a:t>x</a:t>
                      </a:r>
                      <a:r>
                        <a:rPr lang="es-EC" sz="1400" u="none" strike="noStrike" dirty="0">
                          <a:effectLst/>
                        </a:rPr>
                        <a:t>≥7% </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0</a:t>
                      </a:r>
                      <a:r>
                        <a:rPr lang="es-EC" sz="1400" u="none" strike="noStrike" dirty="0">
                          <a:effectLst/>
                        </a:rPr>
                        <a:t>%&lt;x&lt;6%</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x&lt;0</a:t>
                      </a:r>
                      <a:r>
                        <a:rPr lang="es-EC" sz="1400" u="none" strike="noStrike" dirty="0">
                          <a:effectLst/>
                        </a:rPr>
                        <a:t>%</a:t>
                      </a:r>
                      <a:endParaRPr lang="es-EC" sz="1400" b="0" i="0" u="none" strike="noStrike" dirty="0">
                        <a:solidFill>
                          <a:srgbClr val="000000"/>
                        </a:solidFill>
                        <a:effectLst/>
                        <a:latin typeface="+mn-lt"/>
                      </a:endParaRPr>
                    </a:p>
                  </a:txBody>
                  <a:tcPr marL="0" marR="0" marT="0" marB="0"/>
                </a:tc>
                <a:tc vMerge="1">
                  <a:txBody>
                    <a:bodyPr/>
                    <a:lstStyle/>
                    <a:p>
                      <a:endParaRPr lang="es-EC"/>
                    </a:p>
                  </a:txBody>
                  <a:tcPr/>
                </a:tc>
                <a:tc vMerge="1">
                  <a:txBody>
                    <a:bodyPr/>
                    <a:lstStyle/>
                    <a:p>
                      <a:endParaRPr lang="es-EC"/>
                    </a:p>
                  </a:txBody>
                  <a:tcPr/>
                </a:tc>
              </a:tr>
            </a:tbl>
          </a:graphicData>
        </a:graphic>
      </p:graphicFrame>
      <p:sp>
        <p:nvSpPr>
          <p:cNvPr id="39" name="Elipse 38"/>
          <p:cNvSpPr/>
          <p:nvPr/>
        </p:nvSpPr>
        <p:spPr>
          <a:xfrm>
            <a:off x="8830342" y="2863378"/>
            <a:ext cx="255588" cy="1920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40" name="Elipse 39"/>
          <p:cNvSpPr/>
          <p:nvPr/>
        </p:nvSpPr>
        <p:spPr>
          <a:xfrm>
            <a:off x="8006258" y="2862585"/>
            <a:ext cx="255587"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41" name="Elipse 40"/>
          <p:cNvSpPr/>
          <p:nvPr/>
        </p:nvSpPr>
        <p:spPr>
          <a:xfrm>
            <a:off x="7140693" y="2863378"/>
            <a:ext cx="255587" cy="19208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4" name="Elipse 53"/>
          <p:cNvSpPr/>
          <p:nvPr/>
        </p:nvSpPr>
        <p:spPr>
          <a:xfrm>
            <a:off x="8791152" y="4172222"/>
            <a:ext cx="255588" cy="1920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5" name="Elipse 54"/>
          <p:cNvSpPr/>
          <p:nvPr/>
        </p:nvSpPr>
        <p:spPr>
          <a:xfrm>
            <a:off x="7967068" y="4171429"/>
            <a:ext cx="255587"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6" name="Elipse 55"/>
          <p:cNvSpPr/>
          <p:nvPr/>
        </p:nvSpPr>
        <p:spPr>
          <a:xfrm>
            <a:off x="7101503" y="4172222"/>
            <a:ext cx="255587" cy="19208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7" name="Elipse 56"/>
          <p:cNvSpPr/>
          <p:nvPr/>
        </p:nvSpPr>
        <p:spPr>
          <a:xfrm>
            <a:off x="8792173" y="5302001"/>
            <a:ext cx="255588" cy="1920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8" name="Elipse 57"/>
          <p:cNvSpPr/>
          <p:nvPr/>
        </p:nvSpPr>
        <p:spPr>
          <a:xfrm>
            <a:off x="7968089" y="5301208"/>
            <a:ext cx="255587"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59" name="Elipse 58"/>
          <p:cNvSpPr/>
          <p:nvPr/>
        </p:nvSpPr>
        <p:spPr>
          <a:xfrm>
            <a:off x="7102524" y="5302001"/>
            <a:ext cx="255587" cy="19208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Tree>
    <p:extLst>
      <p:ext uri="{BB962C8B-B14F-4D97-AF65-F5344CB8AC3E}">
        <p14:creationId xmlns:p14="http://schemas.microsoft.com/office/powerpoint/2010/main" val="35149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108850561"/>
              </p:ext>
            </p:extLst>
          </p:nvPr>
        </p:nvGraphicFramePr>
        <p:xfrm>
          <a:off x="477788" y="1412776"/>
          <a:ext cx="11233248" cy="4608511"/>
        </p:xfrm>
        <a:graphic>
          <a:graphicData uri="http://schemas.openxmlformats.org/drawingml/2006/table">
            <a:tbl>
              <a:tblPr>
                <a:tableStyleId>{C4B1156A-380E-4F78-BDF5-A606A8083BF9}</a:tableStyleId>
              </a:tblPr>
              <a:tblGrid>
                <a:gridCol w="1332887"/>
                <a:gridCol w="1332595"/>
                <a:gridCol w="1066192"/>
                <a:gridCol w="1180574"/>
                <a:gridCol w="685410"/>
                <a:gridCol w="723342"/>
                <a:gridCol w="658624"/>
                <a:gridCol w="1055046"/>
                <a:gridCol w="533096"/>
                <a:gridCol w="1446976"/>
                <a:gridCol w="1218506"/>
              </a:tblGrid>
              <a:tr h="727659">
                <a:tc>
                  <a:txBody>
                    <a:bodyPr/>
                    <a:lstStyle/>
                    <a:p>
                      <a:pPr algn="ctr" fontAlgn="ctr"/>
                      <a:r>
                        <a:rPr lang="es-EC" sz="1400" u="none" strike="noStrike" dirty="0">
                          <a:effectLst/>
                        </a:rPr>
                        <a:t>OBJETIVOS ESTRATÉGICOS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ESTRATEGIA</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KPI's</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DEFINICIÓN OPERACIONAL</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Niveles / Línea Báse</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Meta 1</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gridSpan="3">
                  <a:txBody>
                    <a:bodyPr/>
                    <a:lstStyle/>
                    <a:p>
                      <a:pPr algn="ctr" fontAlgn="ctr"/>
                      <a:r>
                        <a:rPr lang="es-EC" sz="1400" u="none" strike="noStrike" dirty="0">
                          <a:effectLst/>
                        </a:rPr>
                        <a:t> VARIACIONES / SEMAFORIZACIÓN CUMPLIMIENTO</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a:effectLst/>
                        </a:rPr>
                        <a:t>INICIATIVA ESTRATÉGICA</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PRESUPUESTO</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r>
              <a:tr h="1940426">
                <a:tc rowSpan="2">
                  <a:txBody>
                    <a:bodyPr/>
                    <a:lstStyle/>
                    <a:p>
                      <a:pPr algn="ctr" fontAlgn="ctr"/>
                      <a:r>
                        <a:rPr lang="es-EC" sz="1400" u="none" strike="noStrike" dirty="0">
                          <a:effectLst/>
                        </a:rPr>
                        <a:t>Desarrollar un proyecto de campañas publicitarias en redes sociales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smtClean="0">
                          <a:effectLst/>
                        </a:rPr>
                        <a:t>Implementación de </a:t>
                      </a:r>
                      <a:r>
                        <a:rPr lang="es-EC" sz="1400" u="none" strike="noStrike" dirty="0">
                          <a:effectLst/>
                        </a:rPr>
                        <a:t>chatbots en redes sociales ofreciendo una experiencia personalizada a los clientes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N° de chatbots atendidos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Cantidad de mensajes atendidos</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150</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400</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x</a:t>
                      </a:r>
                      <a:r>
                        <a:rPr lang="es-EC" sz="1400" u="none" strike="noStrike" dirty="0">
                          <a:effectLst/>
                        </a:rPr>
                        <a:t>≥400</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150&lt;x&lt;399</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x&lt;150</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ctr"/>
                      <a:r>
                        <a:rPr lang="es-EC" sz="1400" u="none" strike="noStrike" dirty="0">
                          <a:effectLst/>
                        </a:rPr>
                        <a:t>Creación y mantenimiento de perfiles en redes sociales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a:effectLst/>
                        </a:rPr>
                        <a:t>3.000</a:t>
                      </a:r>
                      <a:endParaRPr lang="es-EC" sz="1400" b="0" i="0" u="none" strike="noStrike">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r>
              <a:tr h="1940426">
                <a:tc vMerge="1">
                  <a:txBody>
                    <a:bodyPr/>
                    <a:lstStyle/>
                    <a:p>
                      <a:endParaRPr lang="es-EC"/>
                    </a:p>
                  </a:txBody>
                  <a:tcPr/>
                </a:tc>
                <a:tc>
                  <a:txBody>
                    <a:bodyPr/>
                    <a:lstStyle/>
                    <a:p>
                      <a:pPr algn="ctr" fontAlgn="ctr"/>
                      <a:r>
                        <a:rPr lang="es-EC" sz="1400" u="none" strike="noStrike" dirty="0" smtClean="0">
                          <a:effectLst/>
                        </a:rPr>
                        <a:t>Diseño de </a:t>
                      </a:r>
                      <a:r>
                        <a:rPr lang="es-EC" sz="1400" u="none" strike="noStrike" dirty="0">
                          <a:effectLst/>
                        </a:rPr>
                        <a:t>imágenes creativas visualmente de nuevos productos </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N° de reacciones (like) por cada imagen</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Cantidad de like recibidos en las imágenes posteadas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250</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500</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x</a:t>
                      </a:r>
                      <a:r>
                        <a:rPr lang="es-EC" sz="1400" u="none" strike="noStrike" dirty="0">
                          <a:effectLst/>
                        </a:rPr>
                        <a:t>≥500</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250&lt;x&lt;499</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b"/>
                      <a:endParaRPr lang="es-EC" sz="1400" u="none" strike="noStrike" dirty="0" smtClean="0">
                        <a:effectLst/>
                      </a:endParaRPr>
                    </a:p>
                    <a:p>
                      <a:pPr algn="ctr" fontAlgn="b"/>
                      <a:r>
                        <a:rPr lang="es-EC" sz="1400" u="none" strike="noStrike" dirty="0" smtClean="0">
                          <a:effectLst/>
                        </a:rPr>
                        <a:t>x&lt;250</a:t>
                      </a:r>
                      <a:endParaRPr lang="es-EC" sz="1400" b="0" i="0" u="none" strike="noStrike" dirty="0">
                        <a:solidFill>
                          <a:srgbClr val="000000"/>
                        </a:solidFill>
                        <a:effectLst/>
                        <a:latin typeface="Calibri" panose="020F0502020204030204" pitchFamily="34" charset="0"/>
                      </a:endParaRPr>
                    </a:p>
                  </a:txBody>
                  <a:tcPr marL="0" marR="0" marT="0" marB="0">
                    <a:solidFill>
                      <a:schemeClr val="accent6">
                        <a:lumMod val="60000"/>
                        <a:lumOff val="40000"/>
                      </a:schemeClr>
                    </a:solidFill>
                  </a:tcPr>
                </a:tc>
                <a:tc>
                  <a:txBody>
                    <a:bodyPr/>
                    <a:lstStyle/>
                    <a:p>
                      <a:pPr algn="ctr" fontAlgn="ctr"/>
                      <a:r>
                        <a:rPr lang="es-EC" sz="1400" u="none" strike="noStrike" dirty="0">
                          <a:effectLst/>
                        </a:rPr>
                        <a:t>Diseño de imágenes atractivas en principales redes sociales (Facebook e Instagram)para redes </a:t>
                      </a:r>
                      <a:r>
                        <a:rPr lang="es-EC" sz="1400" u="none" strike="noStrike" dirty="0" smtClean="0">
                          <a:effectLst/>
                        </a:rPr>
                        <a:t>sociales</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c>
                  <a:txBody>
                    <a:bodyPr/>
                    <a:lstStyle/>
                    <a:p>
                      <a:pPr algn="ctr" fontAlgn="ctr"/>
                      <a:r>
                        <a:rPr lang="es-EC" sz="1400" u="none" strike="noStrike" dirty="0">
                          <a:effectLst/>
                        </a:rPr>
                        <a:t>2.000</a:t>
                      </a:r>
                      <a:endParaRPr lang="es-EC" sz="1400" b="0" i="0" u="none" strike="noStrike" dirty="0">
                        <a:solidFill>
                          <a:srgbClr val="000000"/>
                        </a:solidFill>
                        <a:effectLst/>
                        <a:latin typeface="Times New Roman" panose="02020603050405020304" pitchFamily="18" charset="0"/>
                      </a:endParaRPr>
                    </a:p>
                  </a:txBody>
                  <a:tcPr marL="0" marR="0" marT="0" marB="0" anchor="ctr">
                    <a:solidFill>
                      <a:schemeClr val="accent6">
                        <a:lumMod val="60000"/>
                        <a:lumOff val="40000"/>
                      </a:schemeClr>
                    </a:solidFill>
                  </a:tcPr>
                </a:tc>
              </a:tr>
            </a:tbl>
          </a:graphicData>
        </a:graphic>
      </p:graphicFrame>
      <p:sp>
        <p:nvSpPr>
          <p:cNvPr id="23" name="Elipse 22"/>
          <p:cNvSpPr/>
          <p:nvPr/>
        </p:nvSpPr>
        <p:spPr>
          <a:xfrm>
            <a:off x="8598469" y="3269109"/>
            <a:ext cx="255587"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4" name="Elipse 23"/>
          <p:cNvSpPr/>
          <p:nvPr/>
        </p:nvSpPr>
        <p:spPr>
          <a:xfrm>
            <a:off x="7838825" y="3272284"/>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5" name="Elipse 24"/>
          <p:cNvSpPr/>
          <p:nvPr/>
        </p:nvSpPr>
        <p:spPr>
          <a:xfrm>
            <a:off x="7065762" y="3284984"/>
            <a:ext cx="255588"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6" name="Elipse 25"/>
          <p:cNvSpPr/>
          <p:nvPr/>
        </p:nvSpPr>
        <p:spPr>
          <a:xfrm>
            <a:off x="8598469" y="4941168"/>
            <a:ext cx="255587"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7" name="Elipse 26"/>
          <p:cNvSpPr/>
          <p:nvPr/>
        </p:nvSpPr>
        <p:spPr>
          <a:xfrm>
            <a:off x="7832115" y="4933993"/>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8" name="Elipse 27"/>
          <p:cNvSpPr/>
          <p:nvPr/>
        </p:nvSpPr>
        <p:spPr>
          <a:xfrm>
            <a:off x="7065762" y="4941167"/>
            <a:ext cx="255588"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1" name="Título 1"/>
          <p:cNvSpPr>
            <a:spLocks noGrp="1"/>
          </p:cNvSpPr>
          <p:nvPr>
            <p:ph type="title"/>
          </p:nvPr>
        </p:nvSpPr>
        <p:spPr>
          <a:xfrm>
            <a:off x="621804" y="-171400"/>
            <a:ext cx="10157354" cy="1397000"/>
          </a:xfrm>
        </p:spPr>
        <p:txBody>
          <a:bodyPr vert="horz" lIns="91440" tIns="45720" rIns="91440" bIns="45720" rtlCol="0" anchor="b">
            <a:noAutofit/>
          </a:bodyPr>
          <a:lstStyle/>
          <a:p>
            <a:r>
              <a:rPr lang="es-EC" sz="5400" b="1" spc="50" dirty="0">
                <a:ln w="0"/>
                <a:solidFill>
                  <a:schemeClr val="tx1"/>
                </a:solidFill>
                <a:effectLst>
                  <a:outerShdw blurRad="38100" dist="38100" dir="2700000" algn="tl">
                    <a:srgbClr val="000000">
                      <a:alpha val="43137"/>
                    </a:srgbClr>
                  </a:outerShdw>
                </a:effectLst>
              </a:rPr>
              <a:t>PROPUESTA ESTRATÉGICA</a:t>
            </a:r>
          </a:p>
        </p:txBody>
      </p:sp>
    </p:spTree>
    <p:extLst>
      <p:ext uri="{BB962C8B-B14F-4D97-AF65-F5344CB8AC3E}">
        <p14:creationId xmlns:p14="http://schemas.microsoft.com/office/powerpoint/2010/main" val="3666539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307256506"/>
              </p:ext>
            </p:extLst>
          </p:nvPr>
        </p:nvGraphicFramePr>
        <p:xfrm>
          <a:off x="405780" y="1484784"/>
          <a:ext cx="11320350" cy="4466790"/>
        </p:xfrm>
        <a:graphic>
          <a:graphicData uri="http://schemas.openxmlformats.org/drawingml/2006/table">
            <a:tbl>
              <a:tblPr>
                <a:tableStyleId>{16D9F66E-5EB9-4882-86FB-DCBF35E3C3E4}</a:tableStyleId>
              </a:tblPr>
              <a:tblGrid>
                <a:gridCol w="1239230"/>
                <a:gridCol w="1224136"/>
                <a:gridCol w="1155032"/>
                <a:gridCol w="1325344"/>
                <a:gridCol w="687976"/>
                <a:gridCol w="720080"/>
                <a:gridCol w="720080"/>
                <a:gridCol w="1008112"/>
                <a:gridCol w="792088"/>
                <a:gridCol w="1291518"/>
                <a:gridCol w="1156754"/>
              </a:tblGrid>
              <a:tr h="637785">
                <a:tc>
                  <a:txBody>
                    <a:bodyPr/>
                    <a:lstStyle/>
                    <a:p>
                      <a:pPr algn="ctr" fontAlgn="ctr"/>
                      <a:r>
                        <a:rPr lang="es-EC" sz="1400" u="none" strike="noStrike" dirty="0">
                          <a:solidFill>
                            <a:schemeClr val="bg1"/>
                          </a:solidFill>
                          <a:effectLst/>
                        </a:rPr>
                        <a:t>OBJETIVOS ESTRATÉGICOS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ESTRATEGIA</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err="1">
                          <a:solidFill>
                            <a:schemeClr val="bg1"/>
                          </a:solidFill>
                          <a:effectLst/>
                        </a:rPr>
                        <a:t>KPI's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DEFINICIÓN OPERACIONAL</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Niveles / Línea Báse</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Meta 1</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gridSpan="3">
                  <a:txBody>
                    <a:bodyPr/>
                    <a:lstStyle/>
                    <a:p>
                      <a:pPr algn="ctr" fontAlgn="ctr"/>
                      <a:r>
                        <a:rPr lang="es-EC" sz="1400" u="none" strike="noStrike">
                          <a:solidFill>
                            <a:schemeClr val="bg1"/>
                          </a:solidFill>
                          <a:effectLst/>
                        </a:rPr>
                        <a:t> VARIACIONES / SEMAFORIZACIÓN CUMPLIMIENTO</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hMerge="1">
                  <a:txBody>
                    <a:bodyPr/>
                    <a:lstStyle/>
                    <a:p>
                      <a:endParaRPr lang="es-EC"/>
                    </a:p>
                  </a:txBody>
                  <a:tcPr/>
                </a:tc>
                <a:tc hMerge="1">
                  <a:txBody>
                    <a:bodyPr/>
                    <a:lstStyle/>
                    <a:p>
                      <a:endParaRPr lang="es-EC"/>
                    </a:p>
                  </a:txBody>
                  <a:tcPr/>
                </a:tc>
                <a:tc>
                  <a:txBody>
                    <a:bodyPr/>
                    <a:lstStyle/>
                    <a:p>
                      <a:pPr algn="ctr" fontAlgn="ctr"/>
                      <a:r>
                        <a:rPr lang="es-EC" sz="1400" u="none" strike="noStrike">
                          <a:solidFill>
                            <a:schemeClr val="bg1"/>
                          </a:solidFill>
                          <a:effectLst/>
                        </a:rPr>
                        <a:t>INICIATIVA ESTRATÉGICA</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PRESUPUESTO</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r>
              <a:tr h="1488165">
                <a:tc rowSpan="3">
                  <a:txBody>
                    <a:bodyPr/>
                    <a:lstStyle/>
                    <a:p>
                      <a:pPr algn="ctr" fontAlgn="ctr"/>
                      <a:r>
                        <a:rPr lang="es-EC" sz="1400" u="none" strike="noStrike" dirty="0">
                          <a:solidFill>
                            <a:schemeClr val="bg1"/>
                          </a:solidFill>
                          <a:effectLst/>
                        </a:rPr>
                        <a:t>Implementar un programa de capacitación organizacional para el nuevo producto</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smtClean="0">
                          <a:solidFill>
                            <a:schemeClr val="bg1"/>
                          </a:solidFill>
                          <a:effectLst/>
                        </a:rPr>
                        <a:t>Elaboración</a:t>
                      </a:r>
                      <a:r>
                        <a:rPr lang="es-EC" sz="1400" u="none" strike="noStrike" baseline="0" dirty="0" smtClean="0">
                          <a:solidFill>
                            <a:schemeClr val="bg1"/>
                          </a:solidFill>
                          <a:effectLst/>
                        </a:rPr>
                        <a:t> d</a:t>
                      </a:r>
                      <a:r>
                        <a:rPr lang="es-EC" sz="1400" u="none" strike="noStrike" dirty="0" smtClean="0">
                          <a:solidFill>
                            <a:schemeClr val="bg1"/>
                          </a:solidFill>
                          <a:effectLst/>
                        </a:rPr>
                        <a:t>el </a:t>
                      </a:r>
                      <a:r>
                        <a:rPr lang="es-EC" sz="1400" u="none" strike="noStrike" dirty="0">
                          <a:solidFill>
                            <a:schemeClr val="bg1"/>
                          </a:solidFill>
                          <a:effectLst/>
                        </a:rPr>
                        <a:t>cronograma de actividades para la capacitación en áreas requeridas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N° de capacitadores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Cantidad de capacitadores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3 docentes</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6 docentes</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a:t>
                      </a:r>
                      <a:r>
                        <a:rPr lang="es-EC" sz="1400" u="none" strike="noStrike" dirty="0">
                          <a:solidFill>
                            <a:schemeClr val="bg1"/>
                          </a:solidFill>
                          <a:effectLst/>
                        </a:rPr>
                        <a:t>≥6</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3&lt;x&lt;5</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x&lt;3</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ctr"/>
                      <a:r>
                        <a:rPr lang="es-EC" sz="1400" u="none" strike="noStrike">
                          <a:solidFill>
                            <a:schemeClr val="bg1"/>
                          </a:solidFill>
                          <a:effectLst/>
                        </a:rPr>
                        <a:t>Elaboración del cronograma de actividades para la capacitación</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8.000</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r>
              <a:tr h="1275570">
                <a:tc vMerge="1">
                  <a:txBody>
                    <a:bodyPr/>
                    <a:lstStyle/>
                    <a:p>
                      <a:endParaRPr lang="es-EC"/>
                    </a:p>
                  </a:txBody>
                  <a:tcPr/>
                </a:tc>
                <a:tc>
                  <a:txBody>
                    <a:bodyPr/>
                    <a:lstStyle/>
                    <a:p>
                      <a:pPr algn="ctr" fontAlgn="ctr"/>
                      <a:r>
                        <a:rPr lang="es-EC" sz="1400" u="none" strike="noStrike" dirty="0" smtClean="0">
                          <a:solidFill>
                            <a:schemeClr val="bg1"/>
                          </a:solidFill>
                          <a:effectLst/>
                        </a:rPr>
                        <a:t>Creación</a:t>
                      </a:r>
                      <a:r>
                        <a:rPr lang="es-EC" sz="1400" u="none" strike="noStrike" baseline="0" dirty="0" smtClean="0">
                          <a:solidFill>
                            <a:schemeClr val="bg1"/>
                          </a:solidFill>
                          <a:effectLst/>
                        </a:rPr>
                        <a:t> de </a:t>
                      </a:r>
                      <a:r>
                        <a:rPr lang="es-EC" sz="1400" u="none" strike="noStrike" dirty="0" smtClean="0">
                          <a:solidFill>
                            <a:schemeClr val="bg1"/>
                          </a:solidFill>
                          <a:effectLst/>
                        </a:rPr>
                        <a:t>manuales </a:t>
                      </a:r>
                      <a:r>
                        <a:rPr lang="es-EC" sz="1400" u="none" strike="noStrike" dirty="0">
                          <a:solidFill>
                            <a:schemeClr val="bg1"/>
                          </a:solidFill>
                          <a:effectLst/>
                        </a:rPr>
                        <a:t>con ejemplos ilustrativos del nuevo producto</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N° de personas en la capacitación</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Cantidad de manuales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50</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80 en primera fase</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a:t>
                      </a:r>
                      <a:r>
                        <a:rPr lang="es-EC" sz="1400" u="none" strike="noStrike" dirty="0">
                          <a:solidFill>
                            <a:schemeClr val="bg1"/>
                          </a:solidFill>
                          <a:effectLst/>
                        </a:rPr>
                        <a:t>≥80</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50&lt;x&lt;79</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x&lt;50</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ctr"/>
                      <a:r>
                        <a:rPr lang="es-EC" sz="1400" u="none" strike="noStrike">
                          <a:solidFill>
                            <a:schemeClr val="bg1"/>
                          </a:solidFill>
                          <a:effectLst/>
                        </a:rPr>
                        <a:t>Ejecución de los manuales instructivos</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3.500</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r>
              <a:tr h="1062975">
                <a:tc vMerge="1">
                  <a:txBody>
                    <a:bodyPr/>
                    <a:lstStyle/>
                    <a:p>
                      <a:endParaRPr lang="es-EC"/>
                    </a:p>
                  </a:txBody>
                  <a:tcPr/>
                </a:tc>
                <a:tc>
                  <a:txBody>
                    <a:bodyPr/>
                    <a:lstStyle/>
                    <a:p>
                      <a:pPr algn="ctr" fontAlgn="ctr"/>
                      <a:r>
                        <a:rPr lang="es-EC" sz="1400" u="none" strike="noStrike" dirty="0">
                          <a:solidFill>
                            <a:schemeClr val="bg1"/>
                          </a:solidFill>
                          <a:effectLst/>
                        </a:rPr>
                        <a:t>Control de conocimientos obtenidos en la capacitación.</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a:solidFill>
                            <a:schemeClr val="bg1"/>
                          </a:solidFill>
                          <a:effectLst/>
                        </a:rPr>
                        <a:t>Nivel de aprendizaje </a:t>
                      </a:r>
                      <a:endParaRPr lang="es-EC" sz="1400" b="0" i="0" u="none" strike="noStrike">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Porcentaje de conocimientos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65%</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80%</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a:t>
                      </a:r>
                      <a:r>
                        <a:rPr lang="es-EC" sz="1400" u="none" strike="noStrike" dirty="0">
                          <a:solidFill>
                            <a:schemeClr val="bg1"/>
                          </a:solidFill>
                          <a:effectLst/>
                        </a:rPr>
                        <a:t>≥80%</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65</a:t>
                      </a:r>
                      <a:r>
                        <a:rPr lang="es-EC" sz="1400" u="none" strike="noStrike" dirty="0">
                          <a:solidFill>
                            <a:schemeClr val="bg1"/>
                          </a:solidFill>
                          <a:effectLst/>
                        </a:rPr>
                        <a:t>%&lt;x&lt;79%</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b"/>
                      <a:endParaRPr lang="es-EC" sz="1400" u="none" strike="noStrike" dirty="0" smtClean="0">
                        <a:solidFill>
                          <a:schemeClr val="bg1"/>
                        </a:solidFill>
                        <a:effectLst/>
                      </a:endParaRPr>
                    </a:p>
                    <a:p>
                      <a:pPr algn="ctr" fontAlgn="b"/>
                      <a:r>
                        <a:rPr lang="es-EC" sz="1400" u="none" strike="noStrike" dirty="0" smtClean="0">
                          <a:solidFill>
                            <a:schemeClr val="bg1"/>
                          </a:solidFill>
                          <a:effectLst/>
                        </a:rPr>
                        <a:t>x&lt;65</a:t>
                      </a:r>
                      <a:r>
                        <a:rPr lang="es-EC" sz="1400" u="none" strike="noStrike" dirty="0">
                          <a:solidFill>
                            <a:schemeClr val="bg1"/>
                          </a:solidFill>
                          <a:effectLst/>
                        </a:rPr>
                        <a:t>%</a:t>
                      </a:r>
                      <a:endParaRPr lang="es-EC" sz="1400" b="0" i="0" u="none" strike="noStrike" dirty="0">
                        <a:solidFill>
                          <a:schemeClr val="bg1"/>
                        </a:solidFill>
                        <a:effectLst/>
                        <a:latin typeface="Calibri" panose="020F0502020204030204" pitchFamily="34" charset="0"/>
                      </a:endParaRPr>
                    </a:p>
                  </a:txBody>
                  <a:tcPr marL="0" marR="0" marT="0" marB="0">
                    <a:solidFill>
                      <a:schemeClr val="accent3">
                        <a:lumMod val="50000"/>
                      </a:schemeClr>
                    </a:solidFill>
                  </a:tcPr>
                </a:tc>
                <a:tc>
                  <a:txBody>
                    <a:bodyPr/>
                    <a:lstStyle/>
                    <a:p>
                      <a:pPr algn="ctr" fontAlgn="ctr"/>
                      <a:r>
                        <a:rPr lang="es-EC" sz="1400" u="none" strike="noStrike" dirty="0">
                          <a:solidFill>
                            <a:schemeClr val="bg1"/>
                          </a:solidFill>
                          <a:effectLst/>
                        </a:rPr>
                        <a:t>Comprobación de conocimientos adquiridos</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c>
                  <a:txBody>
                    <a:bodyPr/>
                    <a:lstStyle/>
                    <a:p>
                      <a:pPr algn="ctr" fontAlgn="ctr"/>
                      <a:r>
                        <a:rPr lang="es-EC" sz="1400" u="none" strike="noStrike" dirty="0">
                          <a:solidFill>
                            <a:schemeClr val="bg1"/>
                          </a:solidFill>
                          <a:effectLst/>
                        </a:rPr>
                        <a:t>1.500</a:t>
                      </a:r>
                      <a:endParaRPr lang="es-EC" sz="1400" b="0" i="0" u="none" strike="noStrike" dirty="0">
                        <a:solidFill>
                          <a:schemeClr val="bg1"/>
                        </a:solidFill>
                        <a:effectLst/>
                        <a:latin typeface="Times New Roman" panose="02020603050405020304" pitchFamily="18" charset="0"/>
                      </a:endParaRPr>
                    </a:p>
                  </a:txBody>
                  <a:tcPr marL="0" marR="0" marT="0" marB="0" anchor="ctr">
                    <a:solidFill>
                      <a:schemeClr val="accent3">
                        <a:lumMod val="50000"/>
                      </a:schemeClr>
                    </a:solidFill>
                  </a:tcPr>
                </a:tc>
              </a:tr>
            </a:tbl>
          </a:graphicData>
        </a:graphic>
      </p:graphicFrame>
      <p:sp>
        <p:nvSpPr>
          <p:cNvPr id="14" name="Elipse 13"/>
          <p:cNvSpPr/>
          <p:nvPr/>
        </p:nvSpPr>
        <p:spPr>
          <a:xfrm>
            <a:off x="8830716" y="2827338"/>
            <a:ext cx="255587"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5" name="Elipse 14"/>
          <p:cNvSpPr/>
          <p:nvPr/>
        </p:nvSpPr>
        <p:spPr>
          <a:xfrm>
            <a:off x="7927056" y="2830513"/>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6" name="Elipse 15"/>
          <p:cNvSpPr/>
          <p:nvPr/>
        </p:nvSpPr>
        <p:spPr>
          <a:xfrm>
            <a:off x="7038453" y="2843213"/>
            <a:ext cx="255588"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7" name="Elipse 16"/>
          <p:cNvSpPr/>
          <p:nvPr/>
        </p:nvSpPr>
        <p:spPr>
          <a:xfrm>
            <a:off x="8830716" y="4354041"/>
            <a:ext cx="255587"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8" name="Elipse 17"/>
          <p:cNvSpPr/>
          <p:nvPr/>
        </p:nvSpPr>
        <p:spPr>
          <a:xfrm>
            <a:off x="7927056" y="4357216"/>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9" name="Elipse 18"/>
          <p:cNvSpPr/>
          <p:nvPr/>
        </p:nvSpPr>
        <p:spPr>
          <a:xfrm>
            <a:off x="7038453" y="4369916"/>
            <a:ext cx="255588"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0" name="Elipse 19"/>
          <p:cNvSpPr/>
          <p:nvPr/>
        </p:nvSpPr>
        <p:spPr>
          <a:xfrm>
            <a:off x="8830716" y="5525293"/>
            <a:ext cx="255588" cy="1920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1" name="Elipse 20"/>
          <p:cNvSpPr/>
          <p:nvPr/>
        </p:nvSpPr>
        <p:spPr>
          <a:xfrm>
            <a:off x="7919119" y="5526881"/>
            <a:ext cx="255587"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2" name="Elipse 21"/>
          <p:cNvSpPr/>
          <p:nvPr/>
        </p:nvSpPr>
        <p:spPr>
          <a:xfrm>
            <a:off x="7030516" y="5541168"/>
            <a:ext cx="255587" cy="19208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3" name="Título 1"/>
          <p:cNvSpPr>
            <a:spLocks noGrp="1"/>
          </p:cNvSpPr>
          <p:nvPr>
            <p:ph type="title"/>
          </p:nvPr>
        </p:nvSpPr>
        <p:spPr>
          <a:xfrm>
            <a:off x="621804" y="-243408"/>
            <a:ext cx="10157354" cy="1397000"/>
          </a:xfrm>
        </p:spPr>
        <p:txBody>
          <a:bodyPr vert="horz" lIns="91440" tIns="45720" rIns="91440" bIns="45720" rtlCol="0" anchor="b">
            <a:noAutofit/>
          </a:bodyPr>
          <a:lstStyle/>
          <a:p>
            <a:r>
              <a:rPr lang="es-EC" sz="5400" b="1" spc="50" dirty="0">
                <a:ln w="0"/>
                <a:solidFill>
                  <a:schemeClr val="tx1"/>
                </a:solidFill>
                <a:effectLst>
                  <a:outerShdw blurRad="38100" dist="38100" dir="2700000" algn="tl">
                    <a:srgbClr val="000000">
                      <a:alpha val="43137"/>
                    </a:srgbClr>
                  </a:outerShdw>
                </a:effectLst>
              </a:rPr>
              <a:t>PROPUESTA ESTRATÉGICA</a:t>
            </a:r>
          </a:p>
        </p:txBody>
      </p:sp>
    </p:spTree>
    <p:extLst>
      <p:ext uri="{BB962C8B-B14F-4D97-AF65-F5344CB8AC3E}">
        <p14:creationId xmlns:p14="http://schemas.microsoft.com/office/powerpoint/2010/main" val="152956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780" y="-459432"/>
            <a:ext cx="10157354" cy="1397000"/>
          </a:xfrm>
        </p:spPr>
        <p:txBody>
          <a:bodyPr vert="horz" lIns="91440" tIns="45720" rIns="91440" bIns="45720" rtlCol="0" anchor="b">
            <a:noAutofit/>
          </a:bodyPr>
          <a:lstStyle/>
          <a:p>
            <a:r>
              <a:rPr lang="es-EC" sz="5400" b="1" spc="50" dirty="0">
                <a:ln w="0"/>
                <a:solidFill>
                  <a:schemeClr val="tx1"/>
                </a:solidFill>
                <a:effectLst>
                  <a:outerShdw blurRad="38100" dist="38100" dir="2700000" algn="tl">
                    <a:srgbClr val="000000">
                      <a:alpha val="43137"/>
                    </a:srgbClr>
                  </a:outerShdw>
                </a:effectLst>
              </a:rPr>
              <a:t>PROPUESTA ESTRATÉGICA</a:t>
            </a:r>
          </a:p>
        </p:txBody>
      </p:sp>
      <p:graphicFrame>
        <p:nvGraphicFramePr>
          <p:cNvPr id="3" name="Tabla 2"/>
          <p:cNvGraphicFramePr>
            <a:graphicFrameLocks noGrp="1"/>
          </p:cNvGraphicFramePr>
          <p:nvPr>
            <p:extLst>
              <p:ext uri="{D42A27DB-BD31-4B8C-83A1-F6EECF244321}">
                <p14:modId xmlns:p14="http://schemas.microsoft.com/office/powerpoint/2010/main" val="2654033066"/>
              </p:ext>
            </p:extLst>
          </p:nvPr>
        </p:nvGraphicFramePr>
        <p:xfrm>
          <a:off x="454782" y="921703"/>
          <a:ext cx="11400271" cy="5661806"/>
        </p:xfrm>
        <a:graphic>
          <a:graphicData uri="http://schemas.openxmlformats.org/drawingml/2006/table">
            <a:tbl>
              <a:tblPr>
                <a:tableStyleId>{775DCB02-9BB8-47FD-8907-85C794F793BA}</a:tableStyleId>
              </a:tblPr>
              <a:tblGrid>
                <a:gridCol w="1178686"/>
                <a:gridCol w="1178686"/>
                <a:gridCol w="1122018"/>
                <a:gridCol w="1440160"/>
                <a:gridCol w="648072"/>
                <a:gridCol w="648072"/>
                <a:gridCol w="720080"/>
                <a:gridCol w="1080120"/>
                <a:gridCol w="720080"/>
                <a:gridCol w="1440160"/>
                <a:gridCol w="1224137"/>
              </a:tblGrid>
              <a:tr h="590623">
                <a:tc>
                  <a:txBody>
                    <a:bodyPr/>
                    <a:lstStyle/>
                    <a:p>
                      <a:pPr algn="ctr" fontAlgn="ctr"/>
                      <a:r>
                        <a:rPr lang="es-EC" sz="1400" u="none" strike="noStrike" dirty="0">
                          <a:effectLst/>
                        </a:rPr>
                        <a:t>OBJETIVOS ESTRATÉGICOS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ESTRATEGIA</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dirty="0" err="1">
                          <a:effectLst/>
                        </a:rPr>
                        <a:t>KPI's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DEFINICIÓN OPERACIONAL</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Niveles / Línea Báse</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Meta 1</a:t>
                      </a:r>
                      <a:endParaRPr lang="es-EC" sz="1400" b="0" i="0" u="none" strike="noStrike">
                        <a:solidFill>
                          <a:srgbClr val="000000"/>
                        </a:solidFill>
                        <a:effectLst/>
                        <a:latin typeface="+mn-lt"/>
                      </a:endParaRPr>
                    </a:p>
                  </a:txBody>
                  <a:tcPr marL="0" marR="0" marT="0" marB="0" anchor="ctr"/>
                </a:tc>
                <a:tc gridSpan="3">
                  <a:txBody>
                    <a:bodyPr/>
                    <a:lstStyle/>
                    <a:p>
                      <a:pPr algn="ctr" fontAlgn="ctr"/>
                      <a:r>
                        <a:rPr lang="es-EC" sz="1400" u="none" strike="noStrike" dirty="0">
                          <a:effectLst/>
                        </a:rPr>
                        <a:t> VARIACIONES / SEMAFORIZACIÓN CUMPLIMIENTO</a:t>
                      </a:r>
                      <a:endParaRPr lang="es-EC" sz="1400" b="0" i="0" u="none" strike="noStrike" dirty="0">
                        <a:solidFill>
                          <a:srgbClr val="000000"/>
                        </a:solidFill>
                        <a:effectLst/>
                        <a:latin typeface="+mn-lt"/>
                      </a:endParaRPr>
                    </a:p>
                  </a:txBody>
                  <a:tcPr marL="0" marR="0" marT="0" marB="0" anchor="ctr"/>
                </a:tc>
                <a:tc hMerge="1">
                  <a:txBody>
                    <a:bodyPr/>
                    <a:lstStyle/>
                    <a:p>
                      <a:endParaRPr lang="es-EC"/>
                    </a:p>
                  </a:txBody>
                  <a:tcPr/>
                </a:tc>
                <a:tc hMerge="1">
                  <a:txBody>
                    <a:bodyPr/>
                    <a:lstStyle/>
                    <a:p>
                      <a:endParaRPr lang="es-EC"/>
                    </a:p>
                  </a:txBody>
                  <a:tcPr/>
                </a:tc>
                <a:tc>
                  <a:txBody>
                    <a:bodyPr/>
                    <a:lstStyle/>
                    <a:p>
                      <a:pPr algn="ctr" fontAlgn="ctr"/>
                      <a:r>
                        <a:rPr lang="es-EC" sz="1400" u="none" strike="noStrike">
                          <a:effectLst/>
                        </a:rPr>
                        <a:t>INICIATIVA ESTRATÉGICA</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PRESUPUESTO</a:t>
                      </a:r>
                      <a:endParaRPr lang="es-EC" sz="1400" b="0" i="0" u="none" strike="noStrike">
                        <a:solidFill>
                          <a:srgbClr val="000000"/>
                        </a:solidFill>
                        <a:effectLst/>
                        <a:latin typeface="+mn-lt"/>
                      </a:endParaRPr>
                    </a:p>
                  </a:txBody>
                  <a:tcPr marL="0" marR="0" marT="0" marB="0" anchor="ctr"/>
                </a:tc>
              </a:tr>
              <a:tr h="984372">
                <a:tc rowSpan="2">
                  <a:txBody>
                    <a:bodyPr/>
                    <a:lstStyle/>
                    <a:p>
                      <a:pPr algn="ctr" fontAlgn="ctr"/>
                      <a:r>
                        <a:rPr lang="es-EC" sz="1400" u="none" strike="noStrike" dirty="0">
                          <a:effectLst/>
                        </a:rPr>
                        <a:t>Evaluar la satisfacción del cliente respecto al nuevo producto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smtClean="0">
                          <a:effectLst/>
                        </a:rPr>
                        <a:t>Diseño</a:t>
                      </a:r>
                      <a:r>
                        <a:rPr lang="es-EC" sz="1400" u="none" strike="noStrike" baseline="0" dirty="0" smtClean="0">
                          <a:effectLst/>
                        </a:rPr>
                        <a:t> de</a:t>
                      </a:r>
                      <a:r>
                        <a:rPr lang="es-EC" sz="1400" u="none" strike="noStrike" dirty="0" smtClean="0">
                          <a:effectLst/>
                        </a:rPr>
                        <a:t> </a:t>
                      </a:r>
                      <a:r>
                        <a:rPr lang="es-EC" sz="1400" u="none" strike="noStrike" dirty="0">
                          <a:effectLst/>
                        </a:rPr>
                        <a:t>un estudio de satisfacción del consumo de cigarrillos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Índice de satisfacción del cliente </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Opinión de lo que el cliente esperaba del producto / Resultado obtenido</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50%</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65%</a:t>
                      </a:r>
                      <a:endParaRPr lang="es-EC" sz="1400" b="0" i="0" u="none" strike="noStrike">
                        <a:solidFill>
                          <a:srgbClr val="000000"/>
                        </a:solidFill>
                        <a:effectLst/>
                        <a:latin typeface="+mn-lt"/>
                      </a:endParaRPr>
                    </a:p>
                  </a:txBody>
                  <a:tcPr marL="0" marR="0" marT="0" marB="0" anchor="ctr"/>
                </a:tc>
                <a:tc>
                  <a:txBody>
                    <a:bodyPr/>
                    <a:lstStyle/>
                    <a:p>
                      <a:pPr algn="ctr" fontAlgn="b"/>
                      <a:endParaRPr lang="es-EC" sz="1400" u="none" strike="noStrike" dirty="0" smtClean="0">
                        <a:effectLst/>
                      </a:endParaRPr>
                    </a:p>
                    <a:p>
                      <a:pPr algn="ctr" fontAlgn="b"/>
                      <a:r>
                        <a:rPr lang="es-EC" sz="1400" u="none" strike="noStrike" dirty="0" smtClean="0">
                          <a:effectLst/>
                        </a:rPr>
                        <a:t> x</a:t>
                      </a:r>
                      <a:r>
                        <a:rPr lang="es-EC" sz="1400" u="none" strike="noStrike" dirty="0">
                          <a:effectLst/>
                        </a:rPr>
                        <a:t>≥65% </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  50</a:t>
                      </a:r>
                      <a:r>
                        <a:rPr lang="es-EC" sz="1400" u="none" strike="noStrike" dirty="0">
                          <a:effectLst/>
                        </a:rPr>
                        <a:t>%&lt;x&lt;64%</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x&lt;50</a:t>
                      </a:r>
                      <a:r>
                        <a:rPr lang="es-EC" sz="1400" u="none" strike="noStrike" dirty="0">
                          <a:effectLst/>
                        </a:rPr>
                        <a:t>%</a:t>
                      </a:r>
                      <a:endParaRPr lang="es-EC" sz="1400" b="0" i="0" u="none" strike="noStrike" dirty="0">
                        <a:solidFill>
                          <a:srgbClr val="000000"/>
                        </a:solidFill>
                        <a:effectLst/>
                        <a:latin typeface="+mn-lt"/>
                      </a:endParaRPr>
                    </a:p>
                  </a:txBody>
                  <a:tcPr marL="0" marR="0" marT="0" marB="0"/>
                </a:tc>
                <a:tc>
                  <a:txBody>
                    <a:bodyPr/>
                    <a:lstStyle/>
                    <a:p>
                      <a:pPr algn="ctr" fontAlgn="ctr"/>
                      <a:r>
                        <a:rPr lang="es-EC" sz="1400" u="none" strike="noStrike" dirty="0">
                          <a:effectLst/>
                        </a:rPr>
                        <a:t>Diseño del estudio de satisfacción de consumo de cigarrillo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20.000</a:t>
                      </a:r>
                      <a:endParaRPr lang="es-EC" sz="1400" b="0" i="0" u="none" strike="noStrike">
                        <a:solidFill>
                          <a:srgbClr val="000000"/>
                        </a:solidFill>
                        <a:effectLst/>
                        <a:latin typeface="+mn-lt"/>
                      </a:endParaRPr>
                    </a:p>
                  </a:txBody>
                  <a:tcPr marL="0" marR="0" marT="0" marB="0" anchor="ctr"/>
                </a:tc>
              </a:tr>
              <a:tr h="1574995">
                <a:tc vMerge="1">
                  <a:txBody>
                    <a:bodyPr/>
                    <a:lstStyle/>
                    <a:p>
                      <a:endParaRPr lang="es-EC"/>
                    </a:p>
                  </a:txBody>
                  <a:tcPr/>
                </a:tc>
                <a:tc>
                  <a:txBody>
                    <a:bodyPr/>
                    <a:lstStyle/>
                    <a:p>
                      <a:pPr algn="ctr" fontAlgn="ctr"/>
                      <a:r>
                        <a:rPr lang="es-EC" sz="1400" u="none" strike="noStrike" dirty="0" smtClean="0">
                          <a:effectLst/>
                        </a:rPr>
                        <a:t>Realización</a:t>
                      </a:r>
                      <a:r>
                        <a:rPr lang="es-EC" sz="1400" u="none" strike="noStrike" baseline="0" dirty="0" smtClean="0">
                          <a:effectLst/>
                        </a:rPr>
                        <a:t> de</a:t>
                      </a:r>
                      <a:r>
                        <a:rPr lang="es-EC" sz="1400" u="none" strike="noStrike" dirty="0" smtClean="0">
                          <a:effectLst/>
                        </a:rPr>
                        <a:t> </a:t>
                      </a:r>
                      <a:r>
                        <a:rPr lang="es-EC" sz="1400" u="none" strike="noStrike" dirty="0">
                          <a:effectLst/>
                        </a:rPr>
                        <a:t>un estudio de mercado del consumo frecuente de cigarrillos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Customer Satisfacción (Satisfacción de clientes)</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SC = Sumatoria de calificaciones otorgada por los clientes a una marca, producto (escala del 1 al 5) / Población total entrevistada</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3</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5</a:t>
                      </a:r>
                      <a:endParaRPr lang="es-EC" sz="1400" b="0" i="0" u="none" strike="noStrike">
                        <a:solidFill>
                          <a:srgbClr val="000000"/>
                        </a:solidFill>
                        <a:effectLst/>
                        <a:latin typeface="+mn-lt"/>
                      </a:endParaRPr>
                    </a:p>
                  </a:txBody>
                  <a:tcPr marL="0" marR="0" marT="0" marB="0" anchor="ctr"/>
                </a:tc>
                <a:tc>
                  <a:txBody>
                    <a:bodyPr/>
                    <a:lstStyle/>
                    <a:p>
                      <a:pPr algn="ctr" fontAlgn="b"/>
                      <a:r>
                        <a:rPr lang="es-EC" sz="1400" u="none" strike="noStrike" dirty="0" smtClean="0">
                          <a:effectLst/>
                        </a:rPr>
                        <a:t> </a:t>
                      </a:r>
                    </a:p>
                    <a:p>
                      <a:pPr algn="ctr" fontAlgn="b"/>
                      <a:r>
                        <a:rPr lang="es-EC" sz="1400" u="none" strike="noStrike" dirty="0" smtClean="0">
                          <a:effectLst/>
                        </a:rPr>
                        <a:t> x</a:t>
                      </a:r>
                      <a:r>
                        <a:rPr lang="es-EC" sz="1400" u="none" strike="noStrike" dirty="0">
                          <a:effectLst/>
                        </a:rPr>
                        <a:t>≥5 </a:t>
                      </a:r>
                      <a:endParaRPr lang="es-EC" sz="1400" b="0" i="0" u="none" strike="noStrike" dirty="0">
                        <a:solidFill>
                          <a:srgbClr val="000000"/>
                        </a:solidFill>
                        <a:effectLst/>
                        <a:latin typeface="+mn-lt"/>
                      </a:endParaRPr>
                    </a:p>
                  </a:txBody>
                  <a:tcPr marL="0" marR="0" marT="0" marB="0"/>
                </a:tc>
                <a:tc>
                  <a:txBody>
                    <a:bodyPr/>
                    <a:lstStyle/>
                    <a:p>
                      <a:pPr algn="ctr" fontAlgn="b"/>
                      <a:r>
                        <a:rPr lang="es-EC" sz="1400" u="none" strike="noStrike" dirty="0" smtClean="0">
                          <a:effectLst/>
                        </a:rPr>
                        <a:t>   </a:t>
                      </a:r>
                    </a:p>
                    <a:p>
                      <a:pPr algn="ctr" fontAlgn="b"/>
                      <a:r>
                        <a:rPr lang="es-EC" sz="1400" u="none" strike="noStrike" baseline="0" dirty="0" smtClean="0">
                          <a:effectLst/>
                        </a:rPr>
                        <a:t>     </a:t>
                      </a:r>
                      <a:r>
                        <a:rPr lang="es-EC" sz="1400" u="none" strike="noStrike" dirty="0" smtClean="0">
                          <a:effectLst/>
                        </a:rPr>
                        <a:t>3&lt;x&lt;4</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x&lt;3</a:t>
                      </a:r>
                      <a:endParaRPr lang="es-EC" sz="1400" b="0" i="0" u="none" strike="noStrike" dirty="0">
                        <a:solidFill>
                          <a:srgbClr val="000000"/>
                        </a:solidFill>
                        <a:effectLst/>
                        <a:latin typeface="+mn-lt"/>
                      </a:endParaRPr>
                    </a:p>
                  </a:txBody>
                  <a:tcPr marL="0" marR="0" marT="0" marB="0"/>
                </a:tc>
                <a:tc>
                  <a:txBody>
                    <a:bodyPr/>
                    <a:lstStyle/>
                    <a:p>
                      <a:pPr algn="ctr" fontAlgn="ctr"/>
                      <a:r>
                        <a:rPr lang="es-EC" sz="1400" u="none" strike="noStrike" dirty="0">
                          <a:effectLst/>
                        </a:rPr>
                        <a:t>Diseño de la investigación de mercados sobre el consumo frecuente de cigarrillos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25.000</a:t>
                      </a:r>
                      <a:endParaRPr lang="es-EC" sz="1400" b="0" i="0" u="none" strike="noStrike">
                        <a:solidFill>
                          <a:srgbClr val="000000"/>
                        </a:solidFill>
                        <a:effectLst/>
                        <a:latin typeface="+mn-lt"/>
                      </a:endParaRPr>
                    </a:p>
                  </a:txBody>
                  <a:tcPr marL="0" marR="0" marT="0" marB="0" anchor="ctr"/>
                </a:tc>
              </a:tr>
              <a:tr h="1181246">
                <a:tc rowSpan="2">
                  <a:txBody>
                    <a:bodyPr/>
                    <a:lstStyle/>
                    <a:p>
                      <a:pPr algn="ctr" fontAlgn="ctr"/>
                      <a:r>
                        <a:rPr lang="es-EC" sz="1400" u="none" strike="noStrike">
                          <a:effectLst/>
                        </a:rPr>
                        <a:t>Diseñar un plan anual de inversionistas</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dirty="0" smtClean="0">
                          <a:effectLst/>
                        </a:rPr>
                        <a:t>Definición</a:t>
                      </a:r>
                      <a:r>
                        <a:rPr lang="es-EC" sz="1400" u="none" strike="noStrike" baseline="0" dirty="0" smtClean="0">
                          <a:effectLst/>
                        </a:rPr>
                        <a:t> de</a:t>
                      </a:r>
                      <a:r>
                        <a:rPr lang="es-EC" sz="1400" u="none" strike="noStrike" dirty="0" smtClean="0">
                          <a:effectLst/>
                        </a:rPr>
                        <a:t> </a:t>
                      </a:r>
                      <a:r>
                        <a:rPr lang="es-EC" sz="1400" u="none" strike="noStrike" dirty="0">
                          <a:effectLst/>
                        </a:rPr>
                        <a:t>los posibles inversionistas del nuevo producto</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N° de inversionistas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a:effectLst/>
                        </a:rPr>
                        <a:t>Cantidad de inversionistas asociados</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6</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10</a:t>
                      </a:r>
                      <a:endParaRPr lang="es-EC" sz="1400" b="0" i="0" u="none" strike="noStrike">
                        <a:solidFill>
                          <a:srgbClr val="000000"/>
                        </a:solidFill>
                        <a:effectLst/>
                        <a:latin typeface="+mn-lt"/>
                      </a:endParaRPr>
                    </a:p>
                  </a:txBody>
                  <a:tcPr marL="0" marR="0" marT="0" marB="0" anchor="ctr"/>
                </a:tc>
                <a:tc>
                  <a:txBody>
                    <a:bodyPr/>
                    <a:lstStyle/>
                    <a:p>
                      <a:pPr algn="ctr" fontAlgn="b"/>
                      <a:r>
                        <a:rPr lang="es-EC" sz="1400" u="none" strike="noStrike" dirty="0" smtClean="0">
                          <a:effectLst/>
                        </a:rPr>
                        <a:t> </a:t>
                      </a:r>
                    </a:p>
                    <a:p>
                      <a:pPr algn="ctr" fontAlgn="b"/>
                      <a:r>
                        <a:rPr lang="es-EC" sz="1400" u="none" strike="noStrike" dirty="0" smtClean="0">
                          <a:effectLst/>
                        </a:rPr>
                        <a:t> x</a:t>
                      </a:r>
                      <a:r>
                        <a:rPr lang="es-EC" sz="1400" u="none" strike="noStrike" dirty="0">
                          <a:effectLst/>
                        </a:rPr>
                        <a:t>≥10</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6&lt;x&lt;9</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x&lt;6</a:t>
                      </a:r>
                      <a:endParaRPr lang="es-EC" sz="1400" b="0" i="0" u="none" strike="noStrike" dirty="0">
                        <a:solidFill>
                          <a:srgbClr val="000000"/>
                        </a:solidFill>
                        <a:effectLst/>
                        <a:latin typeface="+mn-lt"/>
                      </a:endParaRPr>
                    </a:p>
                  </a:txBody>
                  <a:tcPr marL="0" marR="0" marT="0" marB="0"/>
                </a:tc>
                <a:tc>
                  <a:txBody>
                    <a:bodyPr/>
                    <a:lstStyle/>
                    <a:p>
                      <a:pPr algn="ctr" fontAlgn="ctr"/>
                      <a:r>
                        <a:rPr lang="es-EC" sz="1400" u="none" strike="noStrike">
                          <a:effectLst/>
                        </a:rPr>
                        <a:t>Ejecución de tablas dinámicas para elección de inversionistas</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1.000</a:t>
                      </a:r>
                      <a:endParaRPr lang="es-EC" sz="1400" b="0" i="0" u="none" strike="noStrike">
                        <a:solidFill>
                          <a:srgbClr val="000000"/>
                        </a:solidFill>
                        <a:effectLst/>
                        <a:latin typeface="+mn-lt"/>
                      </a:endParaRPr>
                    </a:p>
                  </a:txBody>
                  <a:tcPr marL="0" marR="0" marT="0" marB="0" anchor="ctr"/>
                </a:tc>
              </a:tr>
              <a:tr h="787498">
                <a:tc vMerge="1">
                  <a:txBody>
                    <a:bodyPr/>
                    <a:lstStyle/>
                    <a:p>
                      <a:endParaRPr lang="es-EC"/>
                    </a:p>
                  </a:txBody>
                  <a:tcPr/>
                </a:tc>
                <a:tc>
                  <a:txBody>
                    <a:bodyPr/>
                    <a:lstStyle/>
                    <a:p>
                      <a:pPr algn="ctr" fontAlgn="ctr"/>
                      <a:r>
                        <a:rPr lang="es-EC" sz="1400" u="none" strike="noStrike" dirty="0" smtClean="0">
                          <a:effectLst/>
                        </a:rPr>
                        <a:t>Establecimiento</a:t>
                      </a:r>
                      <a:r>
                        <a:rPr lang="es-EC" sz="1400" u="none" strike="noStrike" baseline="0" dirty="0" smtClean="0">
                          <a:effectLst/>
                        </a:rPr>
                        <a:t> de</a:t>
                      </a:r>
                      <a:r>
                        <a:rPr lang="es-EC" sz="1400" u="none" strike="noStrike" dirty="0" smtClean="0">
                          <a:effectLst/>
                        </a:rPr>
                        <a:t> </a:t>
                      </a:r>
                      <a:r>
                        <a:rPr lang="es-EC" sz="1400" u="none" strike="noStrike" dirty="0">
                          <a:effectLst/>
                        </a:rPr>
                        <a:t>acuerdos bilaterales con inversionistas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Nivel de negociación</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Acuerdos firmados / acuerdos totales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6%</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9%</a:t>
                      </a:r>
                      <a:endParaRPr lang="es-EC" sz="1400" b="0" i="0" u="none" strike="noStrike" dirty="0">
                        <a:solidFill>
                          <a:srgbClr val="000000"/>
                        </a:solidFill>
                        <a:effectLst/>
                        <a:latin typeface="+mn-lt"/>
                      </a:endParaRPr>
                    </a:p>
                  </a:txBody>
                  <a:tcPr marL="0" marR="0" marT="0" marB="0" anchor="ctr"/>
                </a:tc>
                <a:tc>
                  <a:txBody>
                    <a:bodyPr/>
                    <a:lstStyle/>
                    <a:p>
                      <a:pPr algn="ctr" fontAlgn="b"/>
                      <a:endParaRPr lang="es-EC" sz="1400" u="none" strike="noStrike" dirty="0" smtClean="0">
                        <a:effectLst/>
                      </a:endParaRPr>
                    </a:p>
                    <a:p>
                      <a:pPr algn="ctr" fontAlgn="b"/>
                      <a:r>
                        <a:rPr lang="es-EC" sz="1400" u="none" strike="noStrike" dirty="0" smtClean="0">
                          <a:effectLst/>
                        </a:rPr>
                        <a:t>x</a:t>
                      </a:r>
                      <a:r>
                        <a:rPr lang="es-EC" sz="1400" u="none" strike="noStrike" dirty="0">
                          <a:effectLst/>
                        </a:rPr>
                        <a:t>≥9% </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6</a:t>
                      </a:r>
                      <a:r>
                        <a:rPr lang="es-EC" sz="1400" u="none" strike="noStrike" dirty="0">
                          <a:effectLst/>
                        </a:rPr>
                        <a:t>%&lt;x&lt;8%</a:t>
                      </a:r>
                      <a:endParaRPr lang="es-EC" sz="1400" b="0" i="0" u="none" strike="noStrike" dirty="0">
                        <a:solidFill>
                          <a:srgbClr val="000000"/>
                        </a:solidFill>
                        <a:effectLst/>
                        <a:latin typeface="+mn-lt"/>
                      </a:endParaRPr>
                    </a:p>
                  </a:txBody>
                  <a:tcPr marL="0" marR="0" marT="0" marB="0"/>
                </a:tc>
                <a:tc>
                  <a:txBody>
                    <a:bodyPr/>
                    <a:lstStyle/>
                    <a:p>
                      <a:pPr algn="ctr" fontAlgn="b"/>
                      <a:endParaRPr lang="es-EC" sz="1400" u="none" strike="noStrike" dirty="0" smtClean="0">
                        <a:effectLst/>
                      </a:endParaRPr>
                    </a:p>
                    <a:p>
                      <a:pPr algn="ctr" fontAlgn="b"/>
                      <a:r>
                        <a:rPr lang="es-EC" sz="1400" u="none" strike="noStrike" dirty="0" smtClean="0">
                          <a:effectLst/>
                        </a:rPr>
                        <a:t>x&lt;6</a:t>
                      </a:r>
                      <a:r>
                        <a:rPr lang="es-EC" sz="1400" u="none" strike="noStrike" dirty="0">
                          <a:effectLst/>
                        </a:rPr>
                        <a:t>%</a:t>
                      </a:r>
                      <a:endParaRPr lang="es-EC" sz="1400" b="0" i="0" u="none" strike="noStrike" dirty="0">
                        <a:solidFill>
                          <a:srgbClr val="000000"/>
                        </a:solidFill>
                        <a:effectLst/>
                        <a:latin typeface="+mn-lt"/>
                      </a:endParaRPr>
                    </a:p>
                  </a:txBody>
                  <a:tcPr marL="0" marR="0" marT="0" marB="0"/>
                </a:tc>
                <a:tc>
                  <a:txBody>
                    <a:bodyPr/>
                    <a:lstStyle/>
                    <a:p>
                      <a:pPr algn="ctr" fontAlgn="ctr"/>
                      <a:r>
                        <a:rPr lang="es-EC" sz="1400" u="none" strike="noStrike" dirty="0">
                          <a:effectLst/>
                        </a:rPr>
                        <a:t>Fijación de nuevos acuerdos con inversionistas</a:t>
                      </a:r>
                      <a:endParaRPr lang="es-EC" sz="1400" b="0" i="0" u="none" strike="noStrike" dirty="0">
                        <a:solidFill>
                          <a:srgbClr val="000000"/>
                        </a:solidFill>
                        <a:effectLst/>
                        <a:latin typeface="+mn-lt"/>
                      </a:endParaRPr>
                    </a:p>
                  </a:txBody>
                  <a:tcPr marL="0" marR="0" marT="0" marB="0" anchor="ctr"/>
                </a:tc>
                <a:tc>
                  <a:txBody>
                    <a:bodyPr/>
                    <a:lstStyle/>
                    <a:p>
                      <a:pPr algn="ctr" fontAlgn="ctr"/>
                      <a:r>
                        <a:rPr lang="es-EC" sz="1400" u="none" strike="noStrike" dirty="0">
                          <a:effectLst/>
                        </a:rPr>
                        <a:t>5.000</a:t>
                      </a:r>
                      <a:endParaRPr lang="es-EC" sz="1400" b="0" i="0" u="none" strike="noStrike" dirty="0">
                        <a:solidFill>
                          <a:srgbClr val="000000"/>
                        </a:solidFill>
                        <a:effectLst/>
                        <a:latin typeface="+mn-lt"/>
                      </a:endParaRPr>
                    </a:p>
                  </a:txBody>
                  <a:tcPr marL="0" marR="0" marT="0" marB="0" anchor="ctr"/>
                </a:tc>
              </a:tr>
              <a:tr h="196874">
                <a:tc>
                  <a:txBody>
                    <a:bodyPr/>
                    <a:lstStyle/>
                    <a:p>
                      <a:pPr algn="l" fontAlgn="b"/>
                      <a:endParaRPr lang="es-EC" sz="1400" b="0" i="0" u="none" strike="noStrike">
                        <a:solidFill>
                          <a:srgbClr val="000000"/>
                        </a:solidFill>
                        <a:effectLst/>
                        <a:latin typeface="+mn-lt"/>
                      </a:endParaRPr>
                    </a:p>
                  </a:txBody>
                  <a:tcPr marL="0" marR="0" marT="0" marB="0" anchor="b"/>
                </a:tc>
                <a:tc>
                  <a:txBody>
                    <a:bodyPr/>
                    <a:lstStyle/>
                    <a:p>
                      <a:pPr algn="l" fontAlgn="ctr"/>
                      <a:endParaRPr lang="es-EC" sz="1400" b="0" i="0" u="none" strike="noStrike" dirty="0">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l" fontAlgn="ct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a:effectLst/>
                        </a:rPr>
                        <a:t>TOTAL</a:t>
                      </a:r>
                      <a:endParaRPr lang="es-EC" sz="1400" b="0" i="0" u="none" strike="noStrike">
                        <a:solidFill>
                          <a:srgbClr val="000000"/>
                        </a:solidFill>
                        <a:effectLst/>
                        <a:latin typeface="+mn-lt"/>
                      </a:endParaRPr>
                    </a:p>
                  </a:txBody>
                  <a:tcPr marL="0" marR="0" marT="0" marB="0" anchor="ctr"/>
                </a:tc>
                <a:tc>
                  <a:txBody>
                    <a:bodyPr/>
                    <a:lstStyle/>
                    <a:p>
                      <a:pPr algn="ctr" fontAlgn="ctr"/>
                      <a:r>
                        <a:rPr lang="es-EC" sz="1400" u="none" strike="noStrike" dirty="0">
                          <a:effectLst/>
                        </a:rPr>
                        <a:t>51.000</a:t>
                      </a:r>
                      <a:endParaRPr lang="es-EC" sz="1400" b="0" i="0" u="none" strike="noStrike" dirty="0">
                        <a:solidFill>
                          <a:srgbClr val="000000"/>
                        </a:solidFill>
                        <a:effectLst/>
                        <a:latin typeface="+mn-lt"/>
                      </a:endParaRPr>
                    </a:p>
                  </a:txBody>
                  <a:tcPr marL="0" marR="0" marT="0" marB="0" anchor="ctr"/>
                </a:tc>
              </a:tr>
            </a:tbl>
          </a:graphicData>
        </a:graphic>
      </p:graphicFrame>
      <p:sp>
        <p:nvSpPr>
          <p:cNvPr id="18" name="Elipse 17"/>
          <p:cNvSpPr/>
          <p:nvPr/>
        </p:nvSpPr>
        <p:spPr>
          <a:xfrm>
            <a:off x="8686700" y="2204864"/>
            <a:ext cx="255588"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19" name="Elipse 18"/>
          <p:cNvSpPr/>
          <p:nvPr/>
        </p:nvSpPr>
        <p:spPr>
          <a:xfrm>
            <a:off x="7800552" y="2208039"/>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0" name="Elipse 19"/>
          <p:cNvSpPr/>
          <p:nvPr/>
        </p:nvSpPr>
        <p:spPr>
          <a:xfrm>
            <a:off x="6918945" y="2204864"/>
            <a:ext cx="255587"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1" name="Elipse 20"/>
          <p:cNvSpPr/>
          <p:nvPr/>
        </p:nvSpPr>
        <p:spPr>
          <a:xfrm>
            <a:off x="8719144" y="3358704"/>
            <a:ext cx="255588" cy="1920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2" name="Elipse 21"/>
          <p:cNvSpPr/>
          <p:nvPr/>
        </p:nvSpPr>
        <p:spPr>
          <a:xfrm>
            <a:off x="6886500" y="3363466"/>
            <a:ext cx="255587" cy="19208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3" name="Elipse 22"/>
          <p:cNvSpPr/>
          <p:nvPr/>
        </p:nvSpPr>
        <p:spPr>
          <a:xfrm>
            <a:off x="7822604" y="3379341"/>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4" name="Elipse 23"/>
          <p:cNvSpPr/>
          <p:nvPr/>
        </p:nvSpPr>
        <p:spPr>
          <a:xfrm>
            <a:off x="8719145" y="5024413"/>
            <a:ext cx="255587"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5" name="Elipse 24"/>
          <p:cNvSpPr/>
          <p:nvPr/>
        </p:nvSpPr>
        <p:spPr>
          <a:xfrm>
            <a:off x="6869261" y="5008538"/>
            <a:ext cx="255587" cy="19208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6" name="Elipse 25"/>
          <p:cNvSpPr/>
          <p:nvPr/>
        </p:nvSpPr>
        <p:spPr>
          <a:xfrm>
            <a:off x="7750596" y="5046638"/>
            <a:ext cx="255587" cy="18256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7" name="Elipse 26"/>
          <p:cNvSpPr/>
          <p:nvPr/>
        </p:nvSpPr>
        <p:spPr>
          <a:xfrm>
            <a:off x="8719144" y="6021288"/>
            <a:ext cx="255588"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8" name="Elipse 27"/>
          <p:cNvSpPr/>
          <p:nvPr/>
        </p:nvSpPr>
        <p:spPr>
          <a:xfrm>
            <a:off x="7750596" y="6024463"/>
            <a:ext cx="255588" cy="193675"/>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
        <p:nvSpPr>
          <p:cNvPr id="29" name="Elipse 28"/>
          <p:cNvSpPr/>
          <p:nvPr/>
        </p:nvSpPr>
        <p:spPr>
          <a:xfrm>
            <a:off x="6898406" y="6037163"/>
            <a:ext cx="255587" cy="19367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sz="700"/>
          </a:p>
        </p:txBody>
      </p:sp>
    </p:spTree>
    <p:extLst>
      <p:ext uri="{BB962C8B-B14F-4D97-AF65-F5344CB8AC3E}">
        <p14:creationId xmlns:p14="http://schemas.microsoft.com/office/powerpoint/2010/main" val="331282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183711730"/>
              </p:ext>
            </p:extLst>
          </p:nvPr>
        </p:nvGraphicFramePr>
        <p:xfrm>
          <a:off x="372883" y="836712"/>
          <a:ext cx="11593288" cy="5699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12"/>
          <p:cNvSpPr txBox="1">
            <a:spLocks/>
          </p:cNvSpPr>
          <p:nvPr/>
        </p:nvSpPr>
        <p:spPr>
          <a:xfrm>
            <a:off x="1197868" y="260648"/>
            <a:ext cx="10768303" cy="721544"/>
          </a:xfrm>
          <a:prstGeom prst="rect">
            <a:avLst/>
          </a:prstGeom>
        </p:spPr>
        <p:txBody>
          <a:bodyPr rtlCol="0">
            <a:no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r>
              <a:rPr lang="es-ES" sz="5400" b="1" spc="50" dirty="0" smtClean="0">
                <a:ln w="0"/>
                <a:solidFill>
                  <a:schemeClr val="tx1"/>
                </a:solidFill>
                <a:effectLst>
                  <a:outerShdw blurRad="38100" dist="38100" dir="2700000" algn="tl">
                    <a:srgbClr val="000000">
                      <a:alpha val="43137"/>
                    </a:srgbClr>
                  </a:outerShdw>
                </a:effectLst>
              </a:rPr>
              <a:t>PLANTEAMIENTO DEL PROBLEMA</a:t>
            </a:r>
            <a:endParaRPr lang="es-ES" sz="5400" b="1" spc="5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471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39" y="1545634"/>
            <a:ext cx="4771113" cy="3578335"/>
          </a:xfrm>
          <a:prstGeom prst="rect">
            <a:avLst/>
          </a:prstGeom>
        </p:spPr>
      </p:pic>
      <p:sp>
        <p:nvSpPr>
          <p:cNvPr id="3" name="Título 1"/>
          <p:cNvSpPr>
            <a:spLocks noGrp="1"/>
          </p:cNvSpPr>
          <p:nvPr>
            <p:ph type="title"/>
          </p:nvPr>
        </p:nvSpPr>
        <p:spPr>
          <a:xfrm>
            <a:off x="909836" y="15776"/>
            <a:ext cx="10157354" cy="1397000"/>
          </a:xfrm>
        </p:spPr>
        <p:txBody>
          <a:bodyPr vert="horz" lIns="91440" tIns="45720" rIns="91440" bIns="45720" rtlCol="0" anchor="b">
            <a:noAutofit/>
          </a:bodyPr>
          <a:lstStyle/>
          <a:p>
            <a:r>
              <a:rPr lang="es-EC" sz="5400" b="1" spc="50" dirty="0" smtClean="0">
                <a:ln w="0"/>
                <a:solidFill>
                  <a:schemeClr val="bg2">
                    <a:lumMod val="75000"/>
                  </a:schemeClr>
                </a:solidFill>
                <a:effectLst>
                  <a:outerShdw blurRad="38100" dist="38100" dir="2700000" algn="tl">
                    <a:srgbClr val="000000">
                      <a:alpha val="43137"/>
                    </a:srgbClr>
                  </a:outerShdw>
                </a:effectLst>
              </a:rPr>
              <a:t>Nuevos cigarrillos - Propuesta</a:t>
            </a:r>
            <a:endParaRPr lang="es-EC" sz="5400" b="1" spc="50" dirty="0">
              <a:ln w="0"/>
              <a:solidFill>
                <a:schemeClr val="bg2">
                  <a:lumMod val="75000"/>
                </a:schemeClr>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356" y="1412025"/>
            <a:ext cx="5768068" cy="3708925"/>
          </a:xfrm>
          <a:prstGeom prst="rect">
            <a:avLst/>
          </a:prstGeom>
        </p:spPr>
      </p:pic>
    </p:spTree>
    <p:extLst>
      <p:ext uri="{BB962C8B-B14F-4D97-AF65-F5344CB8AC3E}">
        <p14:creationId xmlns:p14="http://schemas.microsoft.com/office/powerpoint/2010/main" val="4117668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28" y="3325304"/>
            <a:ext cx="6480720" cy="301879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8" y="0"/>
            <a:ext cx="6615958" cy="370743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263127" y="2297495"/>
            <a:ext cx="6363445" cy="1729767"/>
          </a:xfrm>
          <a:prstGeom prst="rect">
            <a:avLst/>
          </a:prstGeom>
        </p:spPr>
      </p:pic>
      <p:sp>
        <p:nvSpPr>
          <p:cNvPr id="10" name="Título 1"/>
          <p:cNvSpPr txBox="1">
            <a:spLocks/>
          </p:cNvSpPr>
          <p:nvPr/>
        </p:nvSpPr>
        <p:spPr>
          <a:xfrm>
            <a:off x="6987678" y="1412776"/>
            <a:ext cx="2592288" cy="1397000"/>
          </a:xfrm>
          <a:prstGeom prst="rect">
            <a:avLst/>
          </a:prstGeom>
        </p:spPr>
        <p:txBody>
          <a:bodyPr vert="horz" lIns="91440" tIns="45720" rIns="91440" bIns="45720" rtlCol="0" anchor="b">
            <a:no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r>
              <a:rPr lang="es-EC" sz="5400" b="1" spc="50" dirty="0" smtClean="0">
                <a:ln w="0"/>
                <a:solidFill>
                  <a:schemeClr val="bg2">
                    <a:lumMod val="75000"/>
                  </a:schemeClr>
                </a:solidFill>
                <a:effectLst>
                  <a:outerShdw blurRad="38100" dist="38100" dir="2700000" algn="tl">
                    <a:srgbClr val="000000">
                      <a:alpha val="43137"/>
                    </a:srgbClr>
                  </a:outerShdw>
                </a:effectLst>
              </a:rPr>
              <a:t>Avances </a:t>
            </a:r>
          </a:p>
          <a:p>
            <a:pPr algn="ctr"/>
            <a:r>
              <a:rPr lang="es-EC" sz="5400" b="1" spc="50" dirty="0">
                <a:ln w="0"/>
                <a:solidFill>
                  <a:schemeClr val="bg2">
                    <a:lumMod val="75000"/>
                  </a:schemeClr>
                </a:solidFill>
                <a:effectLst>
                  <a:outerShdw blurRad="38100" dist="38100" dir="2700000" algn="tl">
                    <a:srgbClr val="000000">
                      <a:alpha val="43137"/>
                    </a:srgbClr>
                  </a:outerShdw>
                </a:effectLst>
              </a:rPr>
              <a:t>d</a:t>
            </a:r>
            <a:r>
              <a:rPr lang="es-EC" sz="5400" b="1" spc="50" dirty="0" smtClean="0">
                <a:ln w="0"/>
                <a:solidFill>
                  <a:schemeClr val="bg2">
                    <a:lumMod val="75000"/>
                  </a:schemeClr>
                </a:solidFill>
                <a:effectLst>
                  <a:outerShdw blurRad="38100" dist="38100" dir="2700000" algn="tl">
                    <a:srgbClr val="000000">
                      <a:alpha val="43137"/>
                    </a:srgbClr>
                  </a:outerShdw>
                </a:effectLst>
              </a:rPr>
              <a:t>el</a:t>
            </a:r>
          </a:p>
          <a:p>
            <a:pPr algn="ctr"/>
            <a:r>
              <a:rPr lang="es-EC" sz="5400" b="1" spc="50" dirty="0" smtClean="0">
                <a:ln w="0"/>
                <a:solidFill>
                  <a:schemeClr val="bg2">
                    <a:lumMod val="75000"/>
                  </a:schemeClr>
                </a:solidFill>
                <a:effectLst>
                  <a:outerShdw blurRad="38100" dist="38100" dir="2700000" algn="tl">
                    <a:srgbClr val="000000">
                      <a:alpha val="43137"/>
                    </a:srgbClr>
                  </a:outerShdw>
                </a:effectLst>
              </a:rPr>
              <a:t>cigarrillo</a:t>
            </a:r>
            <a:endParaRPr lang="es-EC" sz="5400" b="1" spc="50" dirty="0">
              <a:ln w="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19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804" y="-531440"/>
            <a:ext cx="10157354" cy="1397000"/>
          </a:xfrm>
        </p:spPr>
        <p:txBody>
          <a:bodyPr/>
          <a:lstStyle/>
          <a:p>
            <a:r>
              <a:rPr lang="es-EC" dirty="0" smtClean="0"/>
              <a:t>CONCLUSIONES</a:t>
            </a:r>
            <a:endParaRPr lang="es-EC" dirty="0"/>
          </a:p>
        </p:txBody>
      </p:sp>
      <p:graphicFrame>
        <p:nvGraphicFramePr>
          <p:cNvPr id="4" name="Diagrama 3"/>
          <p:cNvGraphicFramePr/>
          <p:nvPr>
            <p:extLst>
              <p:ext uri="{D42A27DB-BD31-4B8C-83A1-F6EECF244321}">
                <p14:modId xmlns:p14="http://schemas.microsoft.com/office/powerpoint/2010/main" val="4100139766"/>
              </p:ext>
            </p:extLst>
          </p:nvPr>
        </p:nvGraphicFramePr>
        <p:xfrm>
          <a:off x="693812" y="692696"/>
          <a:ext cx="10873208" cy="5920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096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96" y="-387424"/>
            <a:ext cx="10157354" cy="1397000"/>
          </a:xfrm>
        </p:spPr>
        <p:txBody>
          <a:bodyPr/>
          <a:lstStyle/>
          <a:p>
            <a:r>
              <a:rPr lang="es-EC" dirty="0" smtClean="0"/>
              <a:t>RECOMENDACIONES</a:t>
            </a:r>
            <a:endParaRPr lang="es-EC" dirty="0"/>
          </a:p>
        </p:txBody>
      </p:sp>
      <p:graphicFrame>
        <p:nvGraphicFramePr>
          <p:cNvPr id="4" name="Diagrama 3"/>
          <p:cNvGraphicFramePr/>
          <p:nvPr>
            <p:extLst>
              <p:ext uri="{D42A27DB-BD31-4B8C-83A1-F6EECF244321}">
                <p14:modId xmlns:p14="http://schemas.microsoft.com/office/powerpoint/2010/main" val="2340829709"/>
              </p:ext>
            </p:extLst>
          </p:nvPr>
        </p:nvGraphicFramePr>
        <p:xfrm>
          <a:off x="-962372" y="1412776"/>
          <a:ext cx="13295213"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35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296" y="3789040"/>
            <a:ext cx="9222344" cy="1930400"/>
          </a:xfrm>
        </p:spPr>
        <p:txBody>
          <a:bodyPr rtlCol="0">
            <a:normAutofit fontScale="90000"/>
          </a:bodyPr>
          <a:lstStyle/>
          <a:p>
            <a:pPr rtl="0"/>
            <a:r>
              <a:rPr lang="es-ES" b="1" spc="0" dirty="0" smtClean="0">
                <a:ln w="6600">
                  <a:solidFill>
                    <a:schemeClr val="accent2">
                      <a:lumMod val="50000"/>
                    </a:schemeClr>
                  </a:solidFill>
                  <a:prstDash val="solid"/>
                </a:ln>
                <a:solidFill>
                  <a:srgbClr val="FFFFFF"/>
                </a:solidFill>
                <a:effectLst>
                  <a:outerShdw dist="38100" dir="2700000" algn="tl" rotWithShape="0">
                    <a:schemeClr val="accent2"/>
                  </a:outerShdw>
                </a:effectLst>
              </a:rPr>
              <a:t>Gracias por su atención.</a:t>
            </a:r>
            <a:endParaRPr lang="es-ES" b="1" spc="0" dirty="0">
              <a:ln w="6600">
                <a:solidFill>
                  <a:schemeClr val="accent2">
                    <a:lumMod val="50000"/>
                  </a:schemeClr>
                </a:solidFill>
                <a:prstDash val="solid"/>
              </a:ln>
              <a:solidFill>
                <a:srgbClr val="FFFFFF"/>
              </a:solidFill>
              <a:effectLst>
                <a:outerShdw dist="38100" dir="2700000" algn="tl" rotWithShape="0">
                  <a:schemeClr val="accent2"/>
                </a:outerShdw>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8" y="548680"/>
            <a:ext cx="4956162" cy="3600400"/>
          </a:xfrm>
          <a:prstGeom prst="rect">
            <a:avLst/>
          </a:prstGeom>
          <a:ln>
            <a:noFill/>
          </a:ln>
          <a:effectLst>
            <a:softEdge rad="112500"/>
          </a:effectLst>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26267" y="-27384"/>
            <a:ext cx="2368578" cy="2219506"/>
          </a:xfrm>
          <a:prstGeom prst="rect">
            <a:avLst/>
          </a:prstGeom>
        </p:spPr>
      </p:pic>
      <p:pic>
        <p:nvPicPr>
          <p:cNvPr id="4" name="Imagen 3"/>
          <p:cNvPicPr>
            <a:picLocks noChangeAspect="1"/>
          </p:cNvPicPr>
          <p:nvPr/>
        </p:nvPicPr>
        <p:blipFill>
          <a:blip r:embed="rId4"/>
          <a:stretch>
            <a:fillRect/>
          </a:stretch>
        </p:blipFill>
        <p:spPr>
          <a:xfrm>
            <a:off x="2298909" y="-25342"/>
            <a:ext cx="2361395" cy="2230206"/>
          </a:xfrm>
          <a:prstGeom prst="rect">
            <a:avLst/>
          </a:prstGeom>
        </p:spPr>
      </p:pic>
      <p:pic>
        <p:nvPicPr>
          <p:cNvPr id="6" name="Imagen 5"/>
          <p:cNvPicPr>
            <a:picLocks noChangeAspect="1"/>
          </p:cNvPicPr>
          <p:nvPr/>
        </p:nvPicPr>
        <p:blipFill>
          <a:blip r:embed="rId5"/>
          <a:stretch>
            <a:fillRect/>
          </a:stretch>
        </p:blipFill>
        <p:spPr>
          <a:xfrm>
            <a:off x="4582244" y="-43325"/>
            <a:ext cx="2385833" cy="2248189"/>
          </a:xfrm>
          <a:prstGeom prst="rect">
            <a:avLst/>
          </a:prstGeom>
        </p:spPr>
      </p:pic>
      <p:pic>
        <p:nvPicPr>
          <p:cNvPr id="7" name="Imagen 6"/>
          <p:cNvPicPr>
            <a:picLocks noChangeAspect="1"/>
          </p:cNvPicPr>
          <p:nvPr/>
        </p:nvPicPr>
        <p:blipFill>
          <a:blip r:embed="rId6"/>
          <a:stretch>
            <a:fillRect/>
          </a:stretch>
        </p:blipFill>
        <p:spPr>
          <a:xfrm>
            <a:off x="2298909" y="4221088"/>
            <a:ext cx="5085076" cy="2616944"/>
          </a:xfrm>
          <a:prstGeom prst="rect">
            <a:avLst/>
          </a:prstGeom>
        </p:spPr>
      </p:pic>
      <p:pic>
        <p:nvPicPr>
          <p:cNvPr id="5" name="Imagen 4"/>
          <p:cNvPicPr>
            <a:picLocks noChangeAspect="1"/>
          </p:cNvPicPr>
          <p:nvPr/>
        </p:nvPicPr>
        <p:blipFill>
          <a:blip r:embed="rId7"/>
          <a:stretch>
            <a:fillRect/>
          </a:stretch>
        </p:blipFill>
        <p:spPr>
          <a:xfrm>
            <a:off x="-34834" y="2192122"/>
            <a:ext cx="2342311" cy="2231526"/>
          </a:xfrm>
          <a:prstGeom prst="rect">
            <a:avLst/>
          </a:prstGeom>
        </p:spPr>
      </p:pic>
      <p:pic>
        <p:nvPicPr>
          <p:cNvPr id="8" name="Imagen 7"/>
          <p:cNvPicPr>
            <a:picLocks noChangeAspect="1"/>
          </p:cNvPicPr>
          <p:nvPr/>
        </p:nvPicPr>
        <p:blipFill>
          <a:blip r:embed="rId8"/>
          <a:stretch>
            <a:fillRect/>
          </a:stretch>
        </p:blipFill>
        <p:spPr>
          <a:xfrm>
            <a:off x="6958508" y="-18422"/>
            <a:ext cx="5230317" cy="4239509"/>
          </a:xfrm>
          <a:prstGeom prst="rect">
            <a:avLst/>
          </a:prstGeom>
        </p:spPr>
      </p:pic>
      <p:pic>
        <p:nvPicPr>
          <p:cNvPr id="10" name="Imagen 9"/>
          <p:cNvPicPr>
            <a:picLocks noChangeAspect="1"/>
          </p:cNvPicPr>
          <p:nvPr/>
        </p:nvPicPr>
        <p:blipFill>
          <a:blip r:embed="rId9"/>
          <a:stretch>
            <a:fillRect/>
          </a:stretch>
        </p:blipFill>
        <p:spPr>
          <a:xfrm>
            <a:off x="-34834" y="4409586"/>
            <a:ext cx="2377145" cy="2448414"/>
          </a:xfrm>
          <a:prstGeom prst="rect">
            <a:avLst/>
          </a:prstGeom>
        </p:spPr>
      </p:pic>
      <p:pic>
        <p:nvPicPr>
          <p:cNvPr id="1026" name="Picture 2" descr="https://francgilo.files.wordpress.com/2009/07/4e9e94943d88c8c1edb1a1e654e9c6951.jpg?w=398&amp;h=3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7988" y="2179215"/>
            <a:ext cx="4695139" cy="2041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3984" y="4221087"/>
            <a:ext cx="4804841" cy="263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2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5740" y="44624"/>
            <a:ext cx="12071077" cy="62646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00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2"/>
          <p:cNvSpPr txBox="1">
            <a:spLocks/>
          </p:cNvSpPr>
          <p:nvPr/>
        </p:nvSpPr>
        <p:spPr>
          <a:xfrm>
            <a:off x="621804" y="260648"/>
            <a:ext cx="10768303" cy="864096"/>
          </a:xfrm>
          <a:prstGeom prst="rect">
            <a:avLst/>
          </a:prstGeom>
        </p:spPr>
        <p:txBody>
          <a:bodyPr rtlCol="0">
            <a:noAutofit/>
          </a:bodyPr>
          <a:lstStyle>
            <a:defPPr rtl="0">
              <a:defRPr lang="es-ES"/>
            </a:defPPr>
            <a:lvl1pPr defTabSz="914126">
              <a:lnSpc>
                <a:spcPct val="85000"/>
              </a:lnSpc>
              <a:spcBef>
                <a:spcPct val="0"/>
              </a:spcBef>
              <a:buNone/>
              <a:defRPr sz="5400" b="1" spc="50" baseline="0">
                <a:ln w="0"/>
                <a:solidFill>
                  <a:schemeClr val="bg2">
                    <a:lumMod val="75000"/>
                  </a:schemeClr>
                </a:solidFill>
                <a:effectLst>
                  <a:outerShdw blurRad="38100" dist="38100" dir="2700000" algn="tl">
                    <a:srgbClr val="000000">
                      <a:alpha val="43137"/>
                    </a:srgbClr>
                  </a:outerShdw>
                </a:effectLst>
                <a:latin typeface="+mj-lt"/>
                <a:ea typeface="+mj-ea"/>
                <a:cs typeface="+mj-cs"/>
              </a:defRPr>
            </a:lvl1pPr>
          </a:lstStyle>
          <a:p>
            <a:r>
              <a:rPr lang="es-ES" dirty="0">
                <a:solidFill>
                  <a:schemeClr val="tx1"/>
                </a:solidFill>
              </a:rPr>
              <a:t>JUSTIFICACIÓN DEL TEMA</a:t>
            </a:r>
          </a:p>
        </p:txBody>
      </p:sp>
      <p:graphicFrame>
        <p:nvGraphicFramePr>
          <p:cNvPr id="3" name="Diagrama 2"/>
          <p:cNvGraphicFramePr/>
          <p:nvPr>
            <p:extLst>
              <p:ext uri="{D42A27DB-BD31-4B8C-83A1-F6EECF244321}">
                <p14:modId xmlns:p14="http://schemas.microsoft.com/office/powerpoint/2010/main" val="2346673544"/>
              </p:ext>
            </p:extLst>
          </p:nvPr>
        </p:nvGraphicFramePr>
        <p:xfrm>
          <a:off x="0" y="332656"/>
          <a:ext cx="1177020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89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40376" y="260648"/>
            <a:ext cx="11529993" cy="6520318"/>
            <a:chOff x="2166936" y="573590"/>
            <a:chExt cx="9974693" cy="5959108"/>
          </a:xfrm>
        </p:grpSpPr>
        <p:sp>
          <p:nvSpPr>
            <p:cNvPr id="4" name="Forma libre 3"/>
            <p:cNvSpPr/>
            <p:nvPr/>
          </p:nvSpPr>
          <p:spPr>
            <a:xfrm>
              <a:off x="2354852" y="573590"/>
              <a:ext cx="2809773" cy="921343"/>
            </a:xfrm>
            <a:custGeom>
              <a:avLst/>
              <a:gdLst>
                <a:gd name="connsiteX0" fmla="*/ 0 w 2237354"/>
                <a:gd name="connsiteY0" fmla="*/ 124297 h 1242974"/>
                <a:gd name="connsiteX1" fmla="*/ 124297 w 2237354"/>
                <a:gd name="connsiteY1" fmla="*/ 0 h 1242974"/>
                <a:gd name="connsiteX2" fmla="*/ 2113057 w 2237354"/>
                <a:gd name="connsiteY2" fmla="*/ 0 h 1242974"/>
                <a:gd name="connsiteX3" fmla="*/ 2237354 w 2237354"/>
                <a:gd name="connsiteY3" fmla="*/ 124297 h 1242974"/>
                <a:gd name="connsiteX4" fmla="*/ 2237354 w 2237354"/>
                <a:gd name="connsiteY4" fmla="*/ 1118677 h 1242974"/>
                <a:gd name="connsiteX5" fmla="*/ 2113057 w 2237354"/>
                <a:gd name="connsiteY5" fmla="*/ 1242974 h 1242974"/>
                <a:gd name="connsiteX6" fmla="*/ 124297 w 2237354"/>
                <a:gd name="connsiteY6" fmla="*/ 1242974 h 1242974"/>
                <a:gd name="connsiteX7" fmla="*/ 0 w 2237354"/>
                <a:gd name="connsiteY7" fmla="*/ 1118677 h 1242974"/>
                <a:gd name="connsiteX8" fmla="*/ 0 w 2237354"/>
                <a:gd name="connsiteY8" fmla="*/ 124297 h 12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354" h="1242974">
                  <a:moveTo>
                    <a:pt x="0" y="124297"/>
                  </a:moveTo>
                  <a:cubicBezTo>
                    <a:pt x="0" y="55650"/>
                    <a:pt x="55650" y="0"/>
                    <a:pt x="124297" y="0"/>
                  </a:cubicBezTo>
                  <a:lnTo>
                    <a:pt x="2113057" y="0"/>
                  </a:lnTo>
                  <a:cubicBezTo>
                    <a:pt x="2181704" y="0"/>
                    <a:pt x="2237354" y="55650"/>
                    <a:pt x="2237354" y="124297"/>
                  </a:cubicBezTo>
                  <a:lnTo>
                    <a:pt x="2237354" y="1118677"/>
                  </a:lnTo>
                  <a:cubicBezTo>
                    <a:pt x="2237354" y="1187324"/>
                    <a:pt x="2181704" y="1242974"/>
                    <a:pt x="2113057" y="1242974"/>
                  </a:cubicBezTo>
                  <a:lnTo>
                    <a:pt x="124297" y="1242974"/>
                  </a:lnTo>
                  <a:cubicBezTo>
                    <a:pt x="55650" y="1242974"/>
                    <a:pt x="0" y="1187324"/>
                    <a:pt x="0" y="1118677"/>
                  </a:cubicBezTo>
                  <a:lnTo>
                    <a:pt x="0" y="124297"/>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8325" tIns="158325" rIns="158325" bIns="158325"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Objetivo General</a:t>
              </a:r>
              <a:endParaRPr lang="es-EC" sz="3200" kern="1200" dirty="0">
                <a:solidFill>
                  <a:schemeClr val="tx1"/>
                </a:solidFill>
              </a:endParaRPr>
            </a:p>
          </p:txBody>
        </p:sp>
        <p:sp>
          <p:nvSpPr>
            <p:cNvPr id="5" name="Forma libre 4"/>
            <p:cNvSpPr/>
            <p:nvPr/>
          </p:nvSpPr>
          <p:spPr>
            <a:xfrm>
              <a:off x="6842090" y="573590"/>
              <a:ext cx="3919008" cy="921343"/>
            </a:xfrm>
            <a:custGeom>
              <a:avLst/>
              <a:gdLst>
                <a:gd name="connsiteX0" fmla="*/ 0 w 2237354"/>
                <a:gd name="connsiteY0" fmla="*/ 124297 h 1242974"/>
                <a:gd name="connsiteX1" fmla="*/ 124297 w 2237354"/>
                <a:gd name="connsiteY1" fmla="*/ 0 h 1242974"/>
                <a:gd name="connsiteX2" fmla="*/ 2113057 w 2237354"/>
                <a:gd name="connsiteY2" fmla="*/ 0 h 1242974"/>
                <a:gd name="connsiteX3" fmla="*/ 2237354 w 2237354"/>
                <a:gd name="connsiteY3" fmla="*/ 124297 h 1242974"/>
                <a:gd name="connsiteX4" fmla="*/ 2237354 w 2237354"/>
                <a:gd name="connsiteY4" fmla="*/ 1118677 h 1242974"/>
                <a:gd name="connsiteX5" fmla="*/ 2113057 w 2237354"/>
                <a:gd name="connsiteY5" fmla="*/ 1242974 h 1242974"/>
                <a:gd name="connsiteX6" fmla="*/ 124297 w 2237354"/>
                <a:gd name="connsiteY6" fmla="*/ 1242974 h 1242974"/>
                <a:gd name="connsiteX7" fmla="*/ 0 w 2237354"/>
                <a:gd name="connsiteY7" fmla="*/ 1118677 h 1242974"/>
                <a:gd name="connsiteX8" fmla="*/ 0 w 2237354"/>
                <a:gd name="connsiteY8" fmla="*/ 124297 h 124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354" h="1242974">
                  <a:moveTo>
                    <a:pt x="0" y="124297"/>
                  </a:moveTo>
                  <a:cubicBezTo>
                    <a:pt x="0" y="55650"/>
                    <a:pt x="55650" y="0"/>
                    <a:pt x="124297" y="0"/>
                  </a:cubicBezTo>
                  <a:lnTo>
                    <a:pt x="2113057" y="0"/>
                  </a:lnTo>
                  <a:cubicBezTo>
                    <a:pt x="2181704" y="0"/>
                    <a:pt x="2237354" y="55650"/>
                    <a:pt x="2237354" y="124297"/>
                  </a:cubicBezTo>
                  <a:lnTo>
                    <a:pt x="2237354" y="1118677"/>
                  </a:lnTo>
                  <a:cubicBezTo>
                    <a:pt x="2237354" y="1187324"/>
                    <a:pt x="2181704" y="1242974"/>
                    <a:pt x="2113057" y="1242974"/>
                  </a:cubicBezTo>
                  <a:lnTo>
                    <a:pt x="124297" y="1242974"/>
                  </a:lnTo>
                  <a:cubicBezTo>
                    <a:pt x="55650" y="1242974"/>
                    <a:pt x="0" y="1187324"/>
                    <a:pt x="0" y="1118677"/>
                  </a:cubicBezTo>
                  <a:lnTo>
                    <a:pt x="0" y="124297"/>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8325" tIns="158325" rIns="158325" bIns="158325"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Objetivos Específicos</a:t>
              </a:r>
              <a:endParaRPr lang="es-EC" sz="3200" kern="1200" dirty="0">
                <a:solidFill>
                  <a:schemeClr val="tx1"/>
                </a:solidFill>
              </a:endParaRPr>
            </a:p>
          </p:txBody>
        </p:sp>
        <p:sp>
          <p:nvSpPr>
            <p:cNvPr id="6" name="Triángulo isósceles 5"/>
            <p:cNvSpPr/>
            <p:nvPr/>
          </p:nvSpPr>
          <p:spPr>
            <a:xfrm>
              <a:off x="6757175" y="5600467"/>
              <a:ext cx="932231" cy="932231"/>
            </a:xfrm>
            <a:prstGeom prst="triangle">
              <a:avLst/>
            </a:prstGeom>
            <a:solidFill>
              <a:srgbClr val="00206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2166936" y="5240739"/>
              <a:ext cx="9974693" cy="359728"/>
            </a:xfrm>
            <a:prstGeom prst="rect">
              <a:avLst/>
            </a:prstGeom>
            <a:solidFill>
              <a:schemeClr val="accent6">
                <a:lumMod val="50000"/>
                <a:alpha val="90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8" name="Forma libre 7"/>
            <p:cNvSpPr/>
            <p:nvPr/>
          </p:nvSpPr>
          <p:spPr>
            <a:xfrm>
              <a:off x="7335813" y="4074608"/>
              <a:ext cx="3191360" cy="1114047"/>
            </a:xfrm>
            <a:custGeom>
              <a:avLst/>
              <a:gdLst>
                <a:gd name="connsiteX0" fmla="*/ 0 w 3191360"/>
                <a:gd name="connsiteY0" fmla="*/ 185678 h 1114047"/>
                <a:gd name="connsiteX1" fmla="*/ 185678 w 3191360"/>
                <a:gd name="connsiteY1" fmla="*/ 0 h 1114047"/>
                <a:gd name="connsiteX2" fmla="*/ 3005682 w 3191360"/>
                <a:gd name="connsiteY2" fmla="*/ 0 h 1114047"/>
                <a:gd name="connsiteX3" fmla="*/ 3191360 w 3191360"/>
                <a:gd name="connsiteY3" fmla="*/ 185678 h 1114047"/>
                <a:gd name="connsiteX4" fmla="*/ 3191360 w 3191360"/>
                <a:gd name="connsiteY4" fmla="*/ 928369 h 1114047"/>
                <a:gd name="connsiteX5" fmla="*/ 3005682 w 3191360"/>
                <a:gd name="connsiteY5" fmla="*/ 1114047 h 1114047"/>
                <a:gd name="connsiteX6" fmla="*/ 185678 w 3191360"/>
                <a:gd name="connsiteY6" fmla="*/ 1114047 h 1114047"/>
                <a:gd name="connsiteX7" fmla="*/ 0 w 3191360"/>
                <a:gd name="connsiteY7" fmla="*/ 928369 h 1114047"/>
                <a:gd name="connsiteX8" fmla="*/ 0 w 3191360"/>
                <a:gd name="connsiteY8" fmla="*/ 185678 h 11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60" h="1114047">
                  <a:moveTo>
                    <a:pt x="0" y="185678"/>
                  </a:moveTo>
                  <a:cubicBezTo>
                    <a:pt x="0" y="83131"/>
                    <a:pt x="83131" y="0"/>
                    <a:pt x="185678" y="0"/>
                  </a:cubicBezTo>
                  <a:lnTo>
                    <a:pt x="3005682" y="0"/>
                  </a:lnTo>
                  <a:cubicBezTo>
                    <a:pt x="3108229" y="0"/>
                    <a:pt x="3191360" y="83131"/>
                    <a:pt x="3191360" y="185678"/>
                  </a:cubicBezTo>
                  <a:lnTo>
                    <a:pt x="3191360" y="928369"/>
                  </a:lnTo>
                  <a:cubicBezTo>
                    <a:pt x="3191360" y="1030916"/>
                    <a:pt x="3108229" y="1114047"/>
                    <a:pt x="3005682" y="1114047"/>
                  </a:cubicBezTo>
                  <a:lnTo>
                    <a:pt x="185678" y="1114047"/>
                  </a:lnTo>
                  <a:cubicBezTo>
                    <a:pt x="83131" y="1114047"/>
                    <a:pt x="0" y="1030916"/>
                    <a:pt x="0" y="928369"/>
                  </a:cubicBezTo>
                  <a:lnTo>
                    <a:pt x="0" y="18567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103" tIns="100102" rIns="100102" bIns="100103" numCol="1" spcCol="1270" anchor="ctr" anchorCtr="0">
              <a:noAutofit/>
            </a:bodyPr>
            <a:lstStyle/>
            <a:p>
              <a:pPr lvl="0" algn="ctr" defTabSz="5334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V. Realizar la propuesta estratégica para reducir el impacto en IT por prohibición de publicidad en medios masivos. </a:t>
              </a:r>
              <a:endParaRPr lang="es-EC" sz="1600" kern="1200" dirty="0">
                <a:solidFill>
                  <a:schemeClr val="tx1"/>
                </a:solidFill>
              </a:endParaRPr>
            </a:p>
          </p:txBody>
        </p:sp>
        <p:sp>
          <p:nvSpPr>
            <p:cNvPr id="9" name="Forma libre 8"/>
            <p:cNvSpPr/>
            <p:nvPr/>
          </p:nvSpPr>
          <p:spPr>
            <a:xfrm>
              <a:off x="8950269" y="2908479"/>
              <a:ext cx="3191360" cy="1114047"/>
            </a:xfrm>
            <a:custGeom>
              <a:avLst/>
              <a:gdLst>
                <a:gd name="connsiteX0" fmla="*/ 0 w 3191360"/>
                <a:gd name="connsiteY0" fmla="*/ 185678 h 1114047"/>
                <a:gd name="connsiteX1" fmla="*/ 185678 w 3191360"/>
                <a:gd name="connsiteY1" fmla="*/ 0 h 1114047"/>
                <a:gd name="connsiteX2" fmla="*/ 3005682 w 3191360"/>
                <a:gd name="connsiteY2" fmla="*/ 0 h 1114047"/>
                <a:gd name="connsiteX3" fmla="*/ 3191360 w 3191360"/>
                <a:gd name="connsiteY3" fmla="*/ 185678 h 1114047"/>
                <a:gd name="connsiteX4" fmla="*/ 3191360 w 3191360"/>
                <a:gd name="connsiteY4" fmla="*/ 928369 h 1114047"/>
                <a:gd name="connsiteX5" fmla="*/ 3005682 w 3191360"/>
                <a:gd name="connsiteY5" fmla="*/ 1114047 h 1114047"/>
                <a:gd name="connsiteX6" fmla="*/ 185678 w 3191360"/>
                <a:gd name="connsiteY6" fmla="*/ 1114047 h 1114047"/>
                <a:gd name="connsiteX7" fmla="*/ 0 w 3191360"/>
                <a:gd name="connsiteY7" fmla="*/ 928369 h 1114047"/>
                <a:gd name="connsiteX8" fmla="*/ 0 w 3191360"/>
                <a:gd name="connsiteY8" fmla="*/ 185678 h 11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60" h="1114047">
                  <a:moveTo>
                    <a:pt x="0" y="185678"/>
                  </a:moveTo>
                  <a:cubicBezTo>
                    <a:pt x="0" y="83131"/>
                    <a:pt x="83131" y="0"/>
                    <a:pt x="185678" y="0"/>
                  </a:cubicBezTo>
                  <a:lnTo>
                    <a:pt x="3005682" y="0"/>
                  </a:lnTo>
                  <a:cubicBezTo>
                    <a:pt x="3108229" y="0"/>
                    <a:pt x="3191360" y="83131"/>
                    <a:pt x="3191360" y="185678"/>
                  </a:cubicBezTo>
                  <a:lnTo>
                    <a:pt x="3191360" y="928369"/>
                  </a:lnTo>
                  <a:cubicBezTo>
                    <a:pt x="3191360" y="1030916"/>
                    <a:pt x="3108229" y="1114047"/>
                    <a:pt x="3005682" y="1114047"/>
                  </a:cubicBezTo>
                  <a:lnTo>
                    <a:pt x="185678" y="1114047"/>
                  </a:lnTo>
                  <a:cubicBezTo>
                    <a:pt x="83131" y="1114047"/>
                    <a:pt x="0" y="1030916"/>
                    <a:pt x="0" y="928369"/>
                  </a:cubicBezTo>
                  <a:lnTo>
                    <a:pt x="0" y="18567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103" tIns="100102" rIns="100102" bIns="100103" numCol="1" spcCol="1270" anchor="ctr" anchorCtr="0">
              <a:noAutofit/>
            </a:bodyPr>
            <a:lstStyle/>
            <a:p>
              <a:pPr lvl="0" algn="ctr" defTabSz="5334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IV. Evaluar los resultados del proyecto a través de encuestas al segmento meta.</a:t>
              </a:r>
              <a:endParaRPr lang="es-EC" sz="1600" kern="1200" dirty="0">
                <a:solidFill>
                  <a:schemeClr val="tx1"/>
                </a:solidFill>
              </a:endParaRPr>
            </a:p>
          </p:txBody>
        </p:sp>
        <p:sp>
          <p:nvSpPr>
            <p:cNvPr id="10" name="Forma libre 9"/>
            <p:cNvSpPr/>
            <p:nvPr/>
          </p:nvSpPr>
          <p:spPr>
            <a:xfrm>
              <a:off x="5674220" y="2908479"/>
              <a:ext cx="3191360" cy="1114047"/>
            </a:xfrm>
            <a:custGeom>
              <a:avLst/>
              <a:gdLst>
                <a:gd name="connsiteX0" fmla="*/ 0 w 3191360"/>
                <a:gd name="connsiteY0" fmla="*/ 185678 h 1114047"/>
                <a:gd name="connsiteX1" fmla="*/ 185678 w 3191360"/>
                <a:gd name="connsiteY1" fmla="*/ 0 h 1114047"/>
                <a:gd name="connsiteX2" fmla="*/ 3005682 w 3191360"/>
                <a:gd name="connsiteY2" fmla="*/ 0 h 1114047"/>
                <a:gd name="connsiteX3" fmla="*/ 3191360 w 3191360"/>
                <a:gd name="connsiteY3" fmla="*/ 185678 h 1114047"/>
                <a:gd name="connsiteX4" fmla="*/ 3191360 w 3191360"/>
                <a:gd name="connsiteY4" fmla="*/ 928369 h 1114047"/>
                <a:gd name="connsiteX5" fmla="*/ 3005682 w 3191360"/>
                <a:gd name="connsiteY5" fmla="*/ 1114047 h 1114047"/>
                <a:gd name="connsiteX6" fmla="*/ 185678 w 3191360"/>
                <a:gd name="connsiteY6" fmla="*/ 1114047 h 1114047"/>
                <a:gd name="connsiteX7" fmla="*/ 0 w 3191360"/>
                <a:gd name="connsiteY7" fmla="*/ 928369 h 1114047"/>
                <a:gd name="connsiteX8" fmla="*/ 0 w 3191360"/>
                <a:gd name="connsiteY8" fmla="*/ 185678 h 11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60" h="1114047">
                  <a:moveTo>
                    <a:pt x="0" y="185678"/>
                  </a:moveTo>
                  <a:cubicBezTo>
                    <a:pt x="0" y="83131"/>
                    <a:pt x="83131" y="0"/>
                    <a:pt x="185678" y="0"/>
                  </a:cubicBezTo>
                  <a:lnTo>
                    <a:pt x="3005682" y="0"/>
                  </a:lnTo>
                  <a:cubicBezTo>
                    <a:pt x="3108229" y="0"/>
                    <a:pt x="3191360" y="83131"/>
                    <a:pt x="3191360" y="185678"/>
                  </a:cubicBezTo>
                  <a:lnTo>
                    <a:pt x="3191360" y="928369"/>
                  </a:lnTo>
                  <a:cubicBezTo>
                    <a:pt x="3191360" y="1030916"/>
                    <a:pt x="3108229" y="1114047"/>
                    <a:pt x="3005682" y="1114047"/>
                  </a:cubicBezTo>
                  <a:lnTo>
                    <a:pt x="185678" y="1114047"/>
                  </a:lnTo>
                  <a:cubicBezTo>
                    <a:pt x="83131" y="1114047"/>
                    <a:pt x="0" y="1030916"/>
                    <a:pt x="0" y="928369"/>
                  </a:cubicBezTo>
                  <a:lnTo>
                    <a:pt x="0" y="18567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6293" tIns="96292" rIns="96292" bIns="96293" numCol="1" spcCol="1270" anchor="ctr" anchorCtr="0">
              <a:noAutofit/>
            </a:bodyPr>
            <a:lstStyle/>
            <a:p>
              <a:pPr lvl="0" algn="ctr" defTabSz="48895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III. Realizar una investigación de mercados para determinar la edad promedio del consumo del primer cigarrillo en los habitantes del DMQ, zona distrital 9.</a:t>
              </a:r>
              <a:endParaRPr lang="es-EC" sz="1600" kern="1200" dirty="0">
                <a:solidFill>
                  <a:schemeClr val="tx1"/>
                </a:solidFill>
              </a:endParaRPr>
            </a:p>
          </p:txBody>
        </p:sp>
        <p:sp>
          <p:nvSpPr>
            <p:cNvPr id="11" name="Forma libre 10"/>
            <p:cNvSpPr/>
            <p:nvPr/>
          </p:nvSpPr>
          <p:spPr>
            <a:xfrm>
              <a:off x="8950269" y="1785320"/>
              <a:ext cx="3191360" cy="1018160"/>
            </a:xfrm>
            <a:custGeom>
              <a:avLst/>
              <a:gdLst>
                <a:gd name="connsiteX0" fmla="*/ 0 w 3191360"/>
                <a:gd name="connsiteY0" fmla="*/ 185678 h 1114047"/>
                <a:gd name="connsiteX1" fmla="*/ 185678 w 3191360"/>
                <a:gd name="connsiteY1" fmla="*/ 0 h 1114047"/>
                <a:gd name="connsiteX2" fmla="*/ 3005682 w 3191360"/>
                <a:gd name="connsiteY2" fmla="*/ 0 h 1114047"/>
                <a:gd name="connsiteX3" fmla="*/ 3191360 w 3191360"/>
                <a:gd name="connsiteY3" fmla="*/ 185678 h 1114047"/>
                <a:gd name="connsiteX4" fmla="*/ 3191360 w 3191360"/>
                <a:gd name="connsiteY4" fmla="*/ 928369 h 1114047"/>
                <a:gd name="connsiteX5" fmla="*/ 3005682 w 3191360"/>
                <a:gd name="connsiteY5" fmla="*/ 1114047 h 1114047"/>
                <a:gd name="connsiteX6" fmla="*/ 185678 w 3191360"/>
                <a:gd name="connsiteY6" fmla="*/ 1114047 h 1114047"/>
                <a:gd name="connsiteX7" fmla="*/ 0 w 3191360"/>
                <a:gd name="connsiteY7" fmla="*/ 928369 h 1114047"/>
                <a:gd name="connsiteX8" fmla="*/ 0 w 3191360"/>
                <a:gd name="connsiteY8" fmla="*/ 185678 h 11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60" h="1114047">
                  <a:moveTo>
                    <a:pt x="0" y="185678"/>
                  </a:moveTo>
                  <a:cubicBezTo>
                    <a:pt x="0" y="83131"/>
                    <a:pt x="83131" y="0"/>
                    <a:pt x="185678" y="0"/>
                  </a:cubicBezTo>
                  <a:lnTo>
                    <a:pt x="3005682" y="0"/>
                  </a:lnTo>
                  <a:cubicBezTo>
                    <a:pt x="3108229" y="0"/>
                    <a:pt x="3191360" y="83131"/>
                    <a:pt x="3191360" y="185678"/>
                  </a:cubicBezTo>
                  <a:lnTo>
                    <a:pt x="3191360" y="928369"/>
                  </a:lnTo>
                  <a:cubicBezTo>
                    <a:pt x="3191360" y="1030916"/>
                    <a:pt x="3108229" y="1114047"/>
                    <a:pt x="3005682" y="1114047"/>
                  </a:cubicBezTo>
                  <a:lnTo>
                    <a:pt x="185678" y="1114047"/>
                  </a:lnTo>
                  <a:cubicBezTo>
                    <a:pt x="83131" y="1114047"/>
                    <a:pt x="0" y="1030916"/>
                    <a:pt x="0" y="928369"/>
                  </a:cubicBezTo>
                  <a:lnTo>
                    <a:pt x="0" y="18567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15343" tIns="115342" rIns="115342" bIns="115343"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II. Diseñar el marco metodológico sustentado con fuentes bibliográficas.</a:t>
              </a:r>
              <a:endParaRPr lang="es-EC" sz="1600" kern="1200" dirty="0">
                <a:solidFill>
                  <a:schemeClr val="tx1"/>
                </a:solidFill>
              </a:endParaRPr>
            </a:p>
          </p:txBody>
        </p:sp>
        <p:sp>
          <p:nvSpPr>
            <p:cNvPr id="12" name="Forma libre 11"/>
            <p:cNvSpPr/>
            <p:nvPr/>
          </p:nvSpPr>
          <p:spPr>
            <a:xfrm>
              <a:off x="2656496" y="2109406"/>
              <a:ext cx="2206486" cy="2516860"/>
            </a:xfrm>
            <a:custGeom>
              <a:avLst/>
              <a:gdLst>
                <a:gd name="connsiteX0" fmla="*/ 0 w 2206486"/>
                <a:gd name="connsiteY0" fmla="*/ 367755 h 2516860"/>
                <a:gd name="connsiteX1" fmla="*/ 367755 w 2206486"/>
                <a:gd name="connsiteY1" fmla="*/ 0 h 2516860"/>
                <a:gd name="connsiteX2" fmla="*/ 1838731 w 2206486"/>
                <a:gd name="connsiteY2" fmla="*/ 0 h 2516860"/>
                <a:gd name="connsiteX3" fmla="*/ 2206486 w 2206486"/>
                <a:gd name="connsiteY3" fmla="*/ 367755 h 2516860"/>
                <a:gd name="connsiteX4" fmla="*/ 2206486 w 2206486"/>
                <a:gd name="connsiteY4" fmla="*/ 2149105 h 2516860"/>
                <a:gd name="connsiteX5" fmla="*/ 1838731 w 2206486"/>
                <a:gd name="connsiteY5" fmla="*/ 2516860 h 2516860"/>
                <a:gd name="connsiteX6" fmla="*/ 367755 w 2206486"/>
                <a:gd name="connsiteY6" fmla="*/ 2516860 h 2516860"/>
                <a:gd name="connsiteX7" fmla="*/ 0 w 2206486"/>
                <a:gd name="connsiteY7" fmla="*/ 2149105 h 2516860"/>
                <a:gd name="connsiteX8" fmla="*/ 0 w 2206486"/>
                <a:gd name="connsiteY8" fmla="*/ 367755 h 25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486" h="2516860">
                  <a:moveTo>
                    <a:pt x="0" y="367755"/>
                  </a:moveTo>
                  <a:cubicBezTo>
                    <a:pt x="0" y="164650"/>
                    <a:pt x="164650" y="0"/>
                    <a:pt x="367755" y="0"/>
                  </a:cubicBezTo>
                  <a:lnTo>
                    <a:pt x="1838731" y="0"/>
                  </a:lnTo>
                  <a:cubicBezTo>
                    <a:pt x="2041836" y="0"/>
                    <a:pt x="2206486" y="164650"/>
                    <a:pt x="2206486" y="367755"/>
                  </a:cubicBezTo>
                  <a:lnTo>
                    <a:pt x="2206486" y="2149105"/>
                  </a:lnTo>
                  <a:cubicBezTo>
                    <a:pt x="2206486" y="2352210"/>
                    <a:pt x="2041836" y="2516860"/>
                    <a:pt x="1838731" y="2516860"/>
                  </a:cubicBezTo>
                  <a:lnTo>
                    <a:pt x="367755" y="2516860"/>
                  </a:lnTo>
                  <a:cubicBezTo>
                    <a:pt x="164650" y="2516860"/>
                    <a:pt x="0" y="2352210"/>
                    <a:pt x="0" y="2149105"/>
                  </a:cubicBezTo>
                  <a:lnTo>
                    <a:pt x="0" y="36775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8671" tIns="168672" rIns="168672" bIns="16867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Analizar las estrategias publicitarias y comunicacionales empleadas por las industrias tabacaleras y su incidencia en la frecuencia del consumo del producto en el DMQ.</a:t>
              </a:r>
              <a:endParaRPr lang="es-EC" sz="1600" kern="1200" dirty="0">
                <a:solidFill>
                  <a:schemeClr val="tx1"/>
                </a:solidFill>
              </a:endParaRPr>
            </a:p>
          </p:txBody>
        </p:sp>
      </p:grpSp>
      <p:sp>
        <p:nvSpPr>
          <p:cNvPr id="31" name="Forma libre 30"/>
          <p:cNvSpPr/>
          <p:nvPr/>
        </p:nvSpPr>
        <p:spPr>
          <a:xfrm>
            <a:off x="4510236" y="1586496"/>
            <a:ext cx="3672601" cy="1114047"/>
          </a:xfrm>
          <a:custGeom>
            <a:avLst/>
            <a:gdLst>
              <a:gd name="connsiteX0" fmla="*/ 0 w 3191360"/>
              <a:gd name="connsiteY0" fmla="*/ 185678 h 1114047"/>
              <a:gd name="connsiteX1" fmla="*/ 185678 w 3191360"/>
              <a:gd name="connsiteY1" fmla="*/ 0 h 1114047"/>
              <a:gd name="connsiteX2" fmla="*/ 3005682 w 3191360"/>
              <a:gd name="connsiteY2" fmla="*/ 0 h 1114047"/>
              <a:gd name="connsiteX3" fmla="*/ 3191360 w 3191360"/>
              <a:gd name="connsiteY3" fmla="*/ 185678 h 1114047"/>
              <a:gd name="connsiteX4" fmla="*/ 3191360 w 3191360"/>
              <a:gd name="connsiteY4" fmla="*/ 928369 h 1114047"/>
              <a:gd name="connsiteX5" fmla="*/ 3005682 w 3191360"/>
              <a:gd name="connsiteY5" fmla="*/ 1114047 h 1114047"/>
              <a:gd name="connsiteX6" fmla="*/ 185678 w 3191360"/>
              <a:gd name="connsiteY6" fmla="*/ 1114047 h 1114047"/>
              <a:gd name="connsiteX7" fmla="*/ 0 w 3191360"/>
              <a:gd name="connsiteY7" fmla="*/ 928369 h 1114047"/>
              <a:gd name="connsiteX8" fmla="*/ 0 w 3191360"/>
              <a:gd name="connsiteY8" fmla="*/ 185678 h 111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1360" h="1114047">
                <a:moveTo>
                  <a:pt x="0" y="185678"/>
                </a:moveTo>
                <a:cubicBezTo>
                  <a:pt x="0" y="83131"/>
                  <a:pt x="83131" y="0"/>
                  <a:pt x="185678" y="0"/>
                </a:cubicBezTo>
                <a:lnTo>
                  <a:pt x="3005682" y="0"/>
                </a:lnTo>
                <a:cubicBezTo>
                  <a:pt x="3108229" y="0"/>
                  <a:pt x="3191360" y="83131"/>
                  <a:pt x="3191360" y="185678"/>
                </a:cubicBezTo>
                <a:lnTo>
                  <a:pt x="3191360" y="928369"/>
                </a:lnTo>
                <a:cubicBezTo>
                  <a:pt x="3191360" y="1030916"/>
                  <a:pt x="3108229" y="1114047"/>
                  <a:pt x="3005682" y="1114047"/>
                </a:cubicBezTo>
                <a:lnTo>
                  <a:pt x="185678" y="1114047"/>
                </a:lnTo>
                <a:cubicBezTo>
                  <a:pt x="83131" y="1114047"/>
                  <a:pt x="0" y="1030916"/>
                  <a:pt x="0" y="928369"/>
                </a:cubicBezTo>
                <a:lnTo>
                  <a:pt x="0" y="18567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5343" tIns="115342" rIns="115342" bIns="115343" numCol="1" spcCol="1270" anchor="ctr" anchorCtr="0">
            <a:noAutofit/>
          </a:bodyPr>
          <a:lstStyle/>
          <a:p>
            <a:pPr lvl="0" algn="ctr" defTabSz="711200">
              <a:lnSpc>
                <a:spcPct val="90000"/>
              </a:lnSpc>
              <a:spcBef>
                <a:spcPct val="0"/>
              </a:spcBef>
              <a:spcAft>
                <a:spcPct val="35000"/>
              </a:spcAft>
            </a:pPr>
            <a:r>
              <a:rPr lang="es-EC" sz="1600" dirty="0" smtClean="0">
                <a:solidFill>
                  <a:schemeClr val="tx1"/>
                </a:solidFill>
                <a:latin typeface="Arial" panose="020B0604020202020204" pitchFamily="34" charset="0"/>
                <a:cs typeface="Arial" panose="020B0604020202020204" pitchFamily="34" charset="0"/>
              </a:rPr>
              <a:t>I. Diseñar el marco teórico, referencial y conceptual a seguir en el proyecto para sustentar la investigación.</a:t>
            </a:r>
            <a:endParaRPr lang="es-EC" sz="1600" kern="1200" dirty="0">
              <a:solidFill>
                <a:schemeClr val="tx1"/>
              </a:solidFill>
            </a:endParaRPr>
          </a:p>
        </p:txBody>
      </p:sp>
    </p:spTree>
    <p:extLst>
      <p:ext uri="{BB962C8B-B14F-4D97-AF65-F5344CB8AC3E}">
        <p14:creationId xmlns:p14="http://schemas.microsoft.com/office/powerpoint/2010/main" val="3762806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2"/>
          <p:cNvSpPr txBox="1">
            <a:spLocks/>
          </p:cNvSpPr>
          <p:nvPr/>
        </p:nvSpPr>
        <p:spPr>
          <a:xfrm>
            <a:off x="333772" y="116632"/>
            <a:ext cx="10768303" cy="864096"/>
          </a:xfrm>
          <a:prstGeom prst="rect">
            <a:avLst/>
          </a:prstGeom>
        </p:spPr>
        <p:txBody>
          <a:bodyPr rtlCol="0">
            <a:noAutofit/>
          </a:bodyPr>
          <a:lstStyle>
            <a:defPPr rtl="0">
              <a:defRPr lang="es-ES"/>
            </a:defPPr>
            <a:lvl1pPr defTabSz="914126">
              <a:lnSpc>
                <a:spcPct val="85000"/>
              </a:lnSpc>
              <a:spcBef>
                <a:spcPct val="0"/>
              </a:spcBef>
              <a:buNone/>
              <a:defRPr sz="5400" b="1" spc="50" baseline="0">
                <a:ln w="0"/>
                <a:solidFill>
                  <a:schemeClr val="bg2">
                    <a:lumMod val="75000"/>
                  </a:schemeClr>
                </a:solidFill>
                <a:effectLst>
                  <a:outerShdw blurRad="38100" dist="38100" dir="2700000" algn="tl">
                    <a:srgbClr val="000000">
                      <a:alpha val="43137"/>
                    </a:srgbClr>
                  </a:outerShdw>
                </a:effectLst>
                <a:latin typeface="+mj-lt"/>
                <a:ea typeface="+mj-ea"/>
                <a:cs typeface="+mj-cs"/>
              </a:defRPr>
            </a:lvl1pPr>
          </a:lstStyle>
          <a:p>
            <a:r>
              <a:rPr lang="es-ES" dirty="0" smtClean="0">
                <a:solidFill>
                  <a:schemeClr val="tx1"/>
                </a:solidFill>
              </a:rPr>
              <a:t>MARCO TEÓRICO</a:t>
            </a:r>
            <a:endParaRPr lang="es-ES" dirty="0">
              <a:solidFill>
                <a:schemeClr val="tx1"/>
              </a:solidFill>
            </a:endParaRPr>
          </a:p>
        </p:txBody>
      </p:sp>
      <p:graphicFrame>
        <p:nvGraphicFramePr>
          <p:cNvPr id="3" name="Diagrama 2"/>
          <p:cNvGraphicFramePr/>
          <p:nvPr>
            <p:extLst>
              <p:ext uri="{D42A27DB-BD31-4B8C-83A1-F6EECF244321}">
                <p14:modId xmlns:p14="http://schemas.microsoft.com/office/powerpoint/2010/main" val="363784115"/>
              </p:ext>
            </p:extLst>
          </p:nvPr>
        </p:nvGraphicFramePr>
        <p:xfrm>
          <a:off x="660915" y="980728"/>
          <a:ext cx="104411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049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6" y="332656"/>
            <a:ext cx="10157354" cy="996528"/>
          </a:xfrm>
        </p:spPr>
        <p:txBody>
          <a:bodyPr rtlCol="0">
            <a:noAutofit/>
          </a:bodyPr>
          <a:lstStyle/>
          <a:p>
            <a:r>
              <a:rPr lang="es-EC" sz="5400" b="1" spc="50" dirty="0">
                <a:ln w="0"/>
                <a:solidFill>
                  <a:schemeClr val="tx1"/>
                </a:solidFill>
                <a:effectLst>
                  <a:outerShdw blurRad="38100" dist="38100" dir="2700000" algn="tl">
                    <a:srgbClr val="000000">
                      <a:alpha val="43137"/>
                    </a:srgbClr>
                  </a:outerShdw>
                </a:effectLst>
              </a:rPr>
              <a:t>PREGUNTA DE INVESTIGACIÓN</a:t>
            </a:r>
          </a:p>
        </p:txBody>
      </p:sp>
      <p:pic>
        <p:nvPicPr>
          <p:cNvPr id="4" name="Imagen 3"/>
          <p:cNvPicPr>
            <a:picLocks noChangeAspect="1"/>
          </p:cNvPicPr>
          <p:nvPr/>
        </p:nvPicPr>
        <p:blipFill rotWithShape="1">
          <a:blip r:embed="rId2"/>
          <a:srcRect r="-650" b="8297"/>
          <a:stretch/>
        </p:blipFill>
        <p:spPr>
          <a:xfrm>
            <a:off x="549796" y="2348880"/>
            <a:ext cx="3240360"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lecha izquierda 4"/>
          <p:cNvSpPr/>
          <p:nvPr/>
        </p:nvSpPr>
        <p:spPr>
          <a:xfrm>
            <a:off x="3934172" y="1772816"/>
            <a:ext cx="7848872" cy="3816424"/>
          </a:xfrm>
          <a:prstGeom prst="leftArrow">
            <a:avLst>
              <a:gd name="adj1" fmla="val 60124"/>
              <a:gd name="adj2" fmla="val 5506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¿Las estrategias de publicidad y comunicación </a:t>
            </a:r>
            <a:r>
              <a:rPr lang="es-EC" dirty="0" smtClean="0">
                <a:solidFill>
                  <a:schemeClr val="tx1"/>
                </a:solidFill>
              </a:rPr>
              <a:t>indirecta de </a:t>
            </a:r>
            <a:r>
              <a:rPr lang="es-EC" dirty="0">
                <a:solidFill>
                  <a:schemeClr val="tx1"/>
                </a:solidFill>
              </a:rPr>
              <a:t>Industrias Tabacaleras, a través de medios no convencionales han influenciado en el comportamiento de compra del consumidor? </a:t>
            </a:r>
          </a:p>
        </p:txBody>
      </p:sp>
    </p:spTree>
    <p:extLst>
      <p:ext uri="{BB962C8B-B14F-4D97-AF65-F5344CB8AC3E}">
        <p14:creationId xmlns:p14="http://schemas.microsoft.com/office/powerpoint/2010/main" val="100041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ApprovedAutomatic</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purl.org/dc/elements/1.1/"/>
    <ds:schemaRef ds:uri="4873beb7-5857-4685-be1f-d57550cc96cc"/>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2654</Words>
  <Application>Microsoft Office PowerPoint</Application>
  <PresentationFormat>Personalizado</PresentationFormat>
  <Paragraphs>642</Paragraphs>
  <Slides>34</Slides>
  <Notes>10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Microsoft YaHei Light</vt:lpstr>
      <vt:lpstr>Arial</vt:lpstr>
      <vt:lpstr>Arial Black</vt:lpstr>
      <vt:lpstr>Calibri</vt:lpstr>
      <vt:lpstr>Calibri Light</vt:lpstr>
      <vt:lpstr>Cambria Math</vt:lpstr>
      <vt:lpstr>Century</vt:lpstr>
      <vt:lpstr>Century Gothic</vt:lpstr>
      <vt:lpstr>Roboto</vt:lpstr>
      <vt:lpstr>Times New Roman</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 DE INVESTIGACIÓN</vt:lpstr>
      <vt:lpstr>DE LA IMETODOLOGÍA NVESTIGACIÓN</vt:lpstr>
      <vt:lpstr>MARCO MUESTRAL</vt:lpstr>
      <vt:lpstr>Presentación de PowerPoint</vt:lpstr>
      <vt:lpstr>ANÁLISIS UNIVARIADO  DE RESULTADOS</vt:lpstr>
      <vt:lpstr>ANÁLISIS UNIVARIADO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RESPUESTA A PREGUNTA DE INVESTIGACIÓN</vt:lpstr>
      <vt:lpstr>POSIBLES TEMAS DE INVESTIGACIÓN</vt:lpstr>
      <vt:lpstr>PROPUESTA ESTRATÉGICA</vt:lpstr>
      <vt:lpstr>PROPUESTA ESTRATÉGICA</vt:lpstr>
      <vt:lpstr>PROPUESTA ESTRATÉGICA</vt:lpstr>
      <vt:lpstr>PROPUESTA ESTRATÉGICA</vt:lpstr>
      <vt:lpstr>Nuevos cigarrillos - Propuesta</vt:lpstr>
      <vt:lpstr>Presentación de PowerPoint</vt:lpstr>
      <vt:lpstr>CONCLUSIONES</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2018-07-11T01:11:28Z</dcterms:created>
  <dcterms:modified xsi:type="dcterms:W3CDTF">2018-09-06T02:38:55Z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