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73" r:id="rId4"/>
    <p:sldId id="259" r:id="rId5"/>
    <p:sldId id="369" r:id="rId6"/>
    <p:sldId id="275" r:id="rId7"/>
    <p:sldId id="276" r:id="rId8"/>
    <p:sldId id="370" r:id="rId9"/>
    <p:sldId id="268" r:id="rId10"/>
    <p:sldId id="325" r:id="rId11"/>
    <p:sldId id="323" r:id="rId12"/>
    <p:sldId id="363" r:id="rId13"/>
    <p:sldId id="372" r:id="rId14"/>
    <p:sldId id="260" r:id="rId15"/>
    <p:sldId id="281" r:id="rId16"/>
    <p:sldId id="282" r:id="rId17"/>
    <p:sldId id="328" r:id="rId18"/>
    <p:sldId id="374" r:id="rId19"/>
    <p:sldId id="375" r:id="rId20"/>
    <p:sldId id="386" r:id="rId21"/>
    <p:sldId id="387" r:id="rId22"/>
    <p:sldId id="378" r:id="rId23"/>
    <p:sldId id="389" r:id="rId24"/>
    <p:sldId id="379" r:id="rId25"/>
    <p:sldId id="381" r:id="rId26"/>
    <p:sldId id="390" r:id="rId27"/>
    <p:sldId id="383" r:id="rId28"/>
    <p:sldId id="384" r:id="rId29"/>
    <p:sldId id="391" r:id="rId30"/>
    <p:sldId id="393" r:id="rId31"/>
    <p:sldId id="395" r:id="rId32"/>
    <p:sldId id="394" r:id="rId33"/>
    <p:sldId id="396" r:id="rId34"/>
    <p:sldId id="398" r:id="rId35"/>
    <p:sldId id="399" r:id="rId36"/>
    <p:sldId id="400" r:id="rId37"/>
    <p:sldId id="401" r:id="rId38"/>
    <p:sldId id="402" r:id="rId39"/>
    <p:sldId id="316" r:id="rId40"/>
    <p:sldId id="380" r:id="rId41"/>
    <p:sldId id="367" r:id="rId42"/>
    <p:sldId id="403" r:id="rId43"/>
  </p:sldIdLst>
  <p:sldSz cx="12192000" cy="6858000"/>
  <p:notesSz cx="6858000" cy="9144000"/>
  <p:defaultTextStyle>
    <a:defPPr>
      <a:defRPr lang="es-EC"/>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DF2"/>
    <a:srgbClr val="D2DEEF"/>
    <a:srgbClr val="EAEFF7"/>
    <a:srgbClr val="4A89C3"/>
    <a:srgbClr val="4B8BC5"/>
    <a:srgbClr val="4888C2"/>
    <a:srgbClr val="4484BE"/>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AAE82-1B46-4D90-BF41-1E6C32830F8D}" type="doc">
      <dgm:prSet loTypeId="urn:microsoft.com/office/officeart/2008/layout/VerticalCurvedList" loCatId="list" qsTypeId="urn:microsoft.com/office/officeart/2005/8/quickstyle/3d1" qsCatId="3D" csTypeId="urn:microsoft.com/office/officeart/2005/8/colors/accent1_3" csCatId="accent1" phldr="1"/>
      <dgm:spPr/>
      <dgm:t>
        <a:bodyPr/>
        <a:lstStyle/>
        <a:p>
          <a:endParaRPr lang="es-EC"/>
        </a:p>
      </dgm:t>
    </dgm:pt>
    <dgm:pt modelId="{FF5FEE5D-0A76-49AD-9F30-2B052601CC97}">
      <dgm:prSet custT="1"/>
      <dgm:spPr>
        <a:solidFill>
          <a:srgbClr val="4A89C3"/>
        </a:solidFill>
        <a:ln>
          <a:solidFill>
            <a:srgbClr val="4A89C3"/>
          </a:solidFill>
        </a:ln>
      </dgm:spPr>
      <dgm:t>
        <a:bodyPr/>
        <a:lstStyle/>
        <a:p>
          <a:pPr algn="ctr"/>
          <a:r>
            <a:rPr lang="es-EC"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Objetivos</a:t>
          </a:r>
        </a:p>
      </dgm:t>
    </dgm:pt>
    <dgm:pt modelId="{E62651CA-AC0D-493C-BC4B-2CD1304F1EE3}" type="parTrans" cxnId="{6AA48D92-5950-43C9-898A-47EC0A9E8D21}">
      <dgm:prSet/>
      <dgm:spPr/>
      <dgm:t>
        <a:bodyPr/>
        <a:lstStyle/>
        <a:p>
          <a:endParaRPr lang="es-EC" sz="1800"/>
        </a:p>
      </dgm:t>
    </dgm:pt>
    <dgm:pt modelId="{0B236FC5-4C85-4EDA-941D-1D6244CB389A}" type="sibTrans" cxnId="{6AA48D92-5950-43C9-898A-47EC0A9E8D21}">
      <dgm:prSet/>
      <dgm:spPr/>
      <dgm:t>
        <a:bodyPr/>
        <a:lstStyle/>
        <a:p>
          <a:endParaRPr lang="es-EC" sz="1800"/>
        </a:p>
      </dgm:t>
    </dgm:pt>
    <dgm:pt modelId="{2FBD4E24-48B0-4E94-B407-C42AC5A55182}">
      <dgm:prSet custT="1"/>
      <dgm:spPr>
        <a:solidFill>
          <a:srgbClr val="4888C2"/>
        </a:solidFill>
      </dgm:spPr>
      <dgm:t>
        <a:bodyPr/>
        <a:lstStyle/>
        <a:p>
          <a:pPr algn="ctr"/>
          <a:r>
            <a:rPr lang="es-EC" sz="1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Diseño Mecatrónico</a:t>
          </a:r>
          <a:endParaRPr lang="es-EC"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61A8F6A3-31E6-4964-8A98-16A4A96361B0}" type="parTrans" cxnId="{E19C5962-BBF8-4642-9794-C79E11D23D49}">
      <dgm:prSet/>
      <dgm:spPr/>
      <dgm:t>
        <a:bodyPr/>
        <a:lstStyle/>
        <a:p>
          <a:endParaRPr lang="es-EC" sz="1800"/>
        </a:p>
      </dgm:t>
    </dgm:pt>
    <dgm:pt modelId="{71856794-FB0E-493D-B941-075BCD7D6C18}" type="sibTrans" cxnId="{E19C5962-BBF8-4642-9794-C79E11D23D49}">
      <dgm:prSet/>
      <dgm:spPr/>
      <dgm:t>
        <a:bodyPr/>
        <a:lstStyle/>
        <a:p>
          <a:endParaRPr lang="es-EC" sz="1800"/>
        </a:p>
      </dgm:t>
    </dgm:pt>
    <dgm:pt modelId="{B0944926-CFA1-4C16-8F8F-CA4B00406CA3}">
      <dgm:prSet custT="1"/>
      <dgm:spPr>
        <a:solidFill>
          <a:srgbClr val="4B8BC5"/>
        </a:solidFill>
      </dgm:spPr>
      <dgm:t>
        <a:bodyPr/>
        <a:lstStyle/>
        <a:p>
          <a:pPr algn="ctr"/>
          <a:r>
            <a:rPr lang="es-EC"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Pruebas y Resultados</a:t>
          </a:r>
        </a:p>
      </dgm:t>
    </dgm:pt>
    <dgm:pt modelId="{2C8629E5-F3E4-442F-96C8-3B13728C49A6}" type="parTrans" cxnId="{EC8E3CA6-A115-403B-A9C2-05E9B4EE8036}">
      <dgm:prSet/>
      <dgm:spPr/>
      <dgm:t>
        <a:bodyPr/>
        <a:lstStyle/>
        <a:p>
          <a:endParaRPr lang="es-EC" sz="1800"/>
        </a:p>
      </dgm:t>
    </dgm:pt>
    <dgm:pt modelId="{A0B0EC1F-9F0F-47DE-AE48-98B2C7A79229}" type="sibTrans" cxnId="{EC8E3CA6-A115-403B-A9C2-05E9B4EE8036}">
      <dgm:prSet/>
      <dgm:spPr/>
      <dgm:t>
        <a:bodyPr/>
        <a:lstStyle/>
        <a:p>
          <a:endParaRPr lang="es-EC" sz="1800"/>
        </a:p>
      </dgm:t>
    </dgm:pt>
    <dgm:pt modelId="{7DA574F2-0949-4A4E-8E9F-565105109767}">
      <dgm:prSet custT="1"/>
      <dgm:spPr>
        <a:solidFill>
          <a:srgbClr val="4484BE"/>
        </a:solidFill>
      </dgm:spPr>
      <dgm:t>
        <a:bodyPr/>
        <a:lstStyle/>
        <a:p>
          <a:pPr algn="ctr"/>
          <a:r>
            <a:rPr lang="es-EC"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Generalidades</a:t>
          </a:r>
        </a:p>
      </dgm:t>
    </dgm:pt>
    <dgm:pt modelId="{CECAC5A2-208E-4EEE-8383-2CA053641D47}" type="parTrans" cxnId="{AC18BDB0-FFD6-470C-864A-2F2DD8960604}">
      <dgm:prSet/>
      <dgm:spPr/>
      <dgm:t>
        <a:bodyPr/>
        <a:lstStyle/>
        <a:p>
          <a:endParaRPr lang="es-EC" sz="1800"/>
        </a:p>
      </dgm:t>
    </dgm:pt>
    <dgm:pt modelId="{C92B1447-B0BA-4BC1-B9DC-316B827C1F41}" type="sibTrans" cxnId="{AC18BDB0-FFD6-470C-864A-2F2DD8960604}">
      <dgm:prSet/>
      <dgm:spPr/>
      <dgm:t>
        <a:bodyPr/>
        <a:lstStyle/>
        <a:p>
          <a:endParaRPr lang="es-EC" sz="1800"/>
        </a:p>
      </dgm:t>
    </dgm:pt>
    <dgm:pt modelId="{F484F5F4-B785-425C-8EF6-7FE610771944}">
      <dgm:prSet custT="1"/>
      <dgm:spPr>
        <a:solidFill>
          <a:srgbClr val="4484BE"/>
        </a:solidFill>
      </dgm:spPr>
      <dgm:t>
        <a:bodyPr/>
        <a:lstStyle/>
        <a:p>
          <a:pPr algn="ctr"/>
          <a:r>
            <a:rPr lang="es-EC"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Estado del arte</a:t>
          </a:r>
        </a:p>
      </dgm:t>
    </dgm:pt>
    <dgm:pt modelId="{A5EACC1E-DD28-4416-9081-0B92388F3363}" type="parTrans" cxnId="{AB1C7B92-41C9-46A6-946C-79778B893E9F}">
      <dgm:prSet/>
      <dgm:spPr/>
      <dgm:t>
        <a:bodyPr/>
        <a:lstStyle/>
        <a:p>
          <a:endParaRPr lang="es-EC" sz="1800"/>
        </a:p>
      </dgm:t>
    </dgm:pt>
    <dgm:pt modelId="{DEC6699D-5696-4F6A-B1AD-B45D7170ADB2}" type="sibTrans" cxnId="{AB1C7B92-41C9-46A6-946C-79778B893E9F}">
      <dgm:prSet/>
      <dgm:spPr/>
      <dgm:t>
        <a:bodyPr/>
        <a:lstStyle/>
        <a:p>
          <a:endParaRPr lang="es-EC" sz="1800"/>
        </a:p>
      </dgm:t>
    </dgm:pt>
    <dgm:pt modelId="{09B101CB-80E9-40B0-88C0-6D6BB2BC82EF}">
      <dgm:prSet custT="1"/>
      <dgm:spPr>
        <a:solidFill>
          <a:srgbClr val="4888C2"/>
        </a:solidFill>
      </dgm:spPr>
      <dgm:t>
        <a:bodyPr/>
        <a:lstStyle/>
        <a:p>
          <a:pPr algn="ctr"/>
          <a:r>
            <a:rPr lang="es-EC"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Implementación</a:t>
          </a:r>
        </a:p>
      </dgm:t>
    </dgm:pt>
    <dgm:pt modelId="{896CD347-EE2C-40B9-806B-79B191BCB096}" type="parTrans" cxnId="{0C239458-1860-4F4B-A774-03609E27E808}">
      <dgm:prSet/>
      <dgm:spPr/>
      <dgm:t>
        <a:bodyPr/>
        <a:lstStyle/>
        <a:p>
          <a:endParaRPr lang="es-EC" sz="1800"/>
        </a:p>
      </dgm:t>
    </dgm:pt>
    <dgm:pt modelId="{15AD0BB1-DFCF-4AEC-8152-CC71758BB1F7}" type="sibTrans" cxnId="{0C239458-1860-4F4B-A774-03609E27E808}">
      <dgm:prSet/>
      <dgm:spPr/>
      <dgm:t>
        <a:bodyPr/>
        <a:lstStyle/>
        <a:p>
          <a:endParaRPr lang="es-EC" sz="1800"/>
        </a:p>
      </dgm:t>
    </dgm:pt>
    <dgm:pt modelId="{0EE79818-8BDA-4BF9-983D-578E1E0C2C34}">
      <dgm:prSet custT="1"/>
      <dgm:spPr>
        <a:solidFill>
          <a:srgbClr val="4B8BC5"/>
        </a:solidFill>
      </dgm:spPr>
      <dgm:t>
        <a:bodyPr/>
        <a:lstStyle/>
        <a:p>
          <a:pPr algn="ctr"/>
          <a:r>
            <a:rPr lang="es-EC" sz="1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Conclusiones y Recomendaciones</a:t>
          </a:r>
          <a:endParaRPr lang="es-EC" sz="1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6208B88B-E195-47BA-8ADB-B4DF3A6B9598}" type="sibTrans" cxnId="{3FEE2499-BF7A-4F5E-A7B0-9C8B626A101B}">
      <dgm:prSet/>
      <dgm:spPr/>
      <dgm:t>
        <a:bodyPr/>
        <a:lstStyle/>
        <a:p>
          <a:endParaRPr lang="es-EC" sz="1800"/>
        </a:p>
      </dgm:t>
    </dgm:pt>
    <dgm:pt modelId="{F104C9DF-A253-4F1B-81B3-3BFFEE18F7E3}" type="parTrans" cxnId="{3FEE2499-BF7A-4F5E-A7B0-9C8B626A101B}">
      <dgm:prSet/>
      <dgm:spPr/>
      <dgm:t>
        <a:bodyPr/>
        <a:lstStyle/>
        <a:p>
          <a:endParaRPr lang="es-EC" sz="1800"/>
        </a:p>
      </dgm:t>
    </dgm:pt>
    <dgm:pt modelId="{F5BD87B0-A88A-4246-8C76-5821689E739C}" type="pres">
      <dgm:prSet presAssocID="{2E0AAE82-1B46-4D90-BF41-1E6C32830F8D}" presName="Name0" presStyleCnt="0">
        <dgm:presLayoutVars>
          <dgm:chMax val="7"/>
          <dgm:chPref val="7"/>
          <dgm:dir/>
        </dgm:presLayoutVars>
      </dgm:prSet>
      <dgm:spPr/>
      <dgm:t>
        <a:bodyPr/>
        <a:lstStyle/>
        <a:p>
          <a:endParaRPr lang="es-EC"/>
        </a:p>
      </dgm:t>
    </dgm:pt>
    <dgm:pt modelId="{240D76AD-9579-40E7-A40A-4A95BC7E5966}" type="pres">
      <dgm:prSet presAssocID="{2E0AAE82-1B46-4D90-BF41-1E6C32830F8D}" presName="Name1" presStyleCnt="0"/>
      <dgm:spPr/>
    </dgm:pt>
    <dgm:pt modelId="{BC8217A7-82A6-455A-AB31-20B8CB0E75A5}" type="pres">
      <dgm:prSet presAssocID="{2E0AAE82-1B46-4D90-BF41-1E6C32830F8D}" presName="cycle" presStyleCnt="0"/>
      <dgm:spPr/>
    </dgm:pt>
    <dgm:pt modelId="{63ACEEE8-0C35-4003-B80A-DEC6A72CDD74}" type="pres">
      <dgm:prSet presAssocID="{2E0AAE82-1B46-4D90-BF41-1E6C32830F8D}" presName="srcNode" presStyleLbl="node1" presStyleIdx="0" presStyleCnt="7"/>
      <dgm:spPr/>
    </dgm:pt>
    <dgm:pt modelId="{18A93747-833A-4165-830B-A8082203BD0A}" type="pres">
      <dgm:prSet presAssocID="{2E0AAE82-1B46-4D90-BF41-1E6C32830F8D}" presName="conn" presStyleLbl="parChTrans1D2" presStyleIdx="0" presStyleCnt="1"/>
      <dgm:spPr/>
      <dgm:t>
        <a:bodyPr/>
        <a:lstStyle/>
        <a:p>
          <a:endParaRPr lang="es-EC"/>
        </a:p>
      </dgm:t>
    </dgm:pt>
    <dgm:pt modelId="{0C97A9B8-3C3C-4344-9521-38685FBAE928}" type="pres">
      <dgm:prSet presAssocID="{2E0AAE82-1B46-4D90-BF41-1E6C32830F8D}" presName="extraNode" presStyleLbl="node1" presStyleIdx="0" presStyleCnt="7"/>
      <dgm:spPr/>
    </dgm:pt>
    <dgm:pt modelId="{7B9723F0-347F-463E-861E-F297A47CCF5A}" type="pres">
      <dgm:prSet presAssocID="{2E0AAE82-1B46-4D90-BF41-1E6C32830F8D}" presName="dstNode" presStyleLbl="node1" presStyleIdx="0" presStyleCnt="7"/>
      <dgm:spPr/>
    </dgm:pt>
    <dgm:pt modelId="{AF61B64F-C8FC-40CD-ACAB-625702896F9A}" type="pres">
      <dgm:prSet presAssocID="{FF5FEE5D-0A76-49AD-9F30-2B052601CC97}" presName="text_1" presStyleLbl="node1" presStyleIdx="0" presStyleCnt="7">
        <dgm:presLayoutVars>
          <dgm:bulletEnabled val="1"/>
        </dgm:presLayoutVars>
      </dgm:prSet>
      <dgm:spPr/>
      <dgm:t>
        <a:bodyPr/>
        <a:lstStyle/>
        <a:p>
          <a:endParaRPr lang="es-EC"/>
        </a:p>
      </dgm:t>
    </dgm:pt>
    <dgm:pt modelId="{88378316-429F-4DCD-96B0-AF10075FCF99}" type="pres">
      <dgm:prSet presAssocID="{FF5FEE5D-0A76-49AD-9F30-2B052601CC97}" presName="accent_1" presStyleCnt="0"/>
      <dgm:spPr/>
    </dgm:pt>
    <dgm:pt modelId="{8295677B-4944-4EC5-9D2C-62AEACB47A4F}" type="pres">
      <dgm:prSet presAssocID="{FF5FEE5D-0A76-49AD-9F30-2B052601CC97}" presName="accentRepeatNode" presStyleLbl="solidFgAcc1" presStyleIdx="0" presStyleCnt="7" custLinFactNeighborY="-3561"/>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A8549B84-53DB-40CA-80D4-9552FAA7E38D}" type="pres">
      <dgm:prSet presAssocID="{7DA574F2-0949-4A4E-8E9F-565105109767}" presName="text_2" presStyleLbl="node1" presStyleIdx="1" presStyleCnt="7">
        <dgm:presLayoutVars>
          <dgm:bulletEnabled val="1"/>
        </dgm:presLayoutVars>
      </dgm:prSet>
      <dgm:spPr/>
      <dgm:t>
        <a:bodyPr/>
        <a:lstStyle/>
        <a:p>
          <a:endParaRPr lang="es-EC"/>
        </a:p>
      </dgm:t>
    </dgm:pt>
    <dgm:pt modelId="{FB8B940C-4320-43B4-9F6C-7C22FB963108}" type="pres">
      <dgm:prSet presAssocID="{7DA574F2-0949-4A4E-8E9F-565105109767}" presName="accent_2" presStyleCnt="0"/>
      <dgm:spPr/>
    </dgm:pt>
    <dgm:pt modelId="{EB4DFD9E-3EB2-41E7-8CF5-7FAF30A57395}" type="pres">
      <dgm:prSet presAssocID="{7DA574F2-0949-4A4E-8E9F-565105109767}" presName="accentRepeatNode" presStyleLbl="solidFgAcc1" presStyleIdx="1" presStyleCnt="7"/>
      <dgm:spPr/>
    </dgm:pt>
    <dgm:pt modelId="{31CE8EC9-9570-4432-83DC-3A1FC4AC031D}" type="pres">
      <dgm:prSet presAssocID="{F484F5F4-B785-425C-8EF6-7FE610771944}" presName="text_3" presStyleLbl="node1" presStyleIdx="2" presStyleCnt="7">
        <dgm:presLayoutVars>
          <dgm:bulletEnabled val="1"/>
        </dgm:presLayoutVars>
      </dgm:prSet>
      <dgm:spPr/>
      <dgm:t>
        <a:bodyPr/>
        <a:lstStyle/>
        <a:p>
          <a:endParaRPr lang="es-EC"/>
        </a:p>
      </dgm:t>
    </dgm:pt>
    <dgm:pt modelId="{4F75F464-139C-494E-B050-79AF9A9E4A8A}" type="pres">
      <dgm:prSet presAssocID="{F484F5F4-B785-425C-8EF6-7FE610771944}" presName="accent_3" presStyleCnt="0"/>
      <dgm:spPr/>
    </dgm:pt>
    <dgm:pt modelId="{474CBD3D-6672-4060-9E95-0853AFCF2A82}" type="pres">
      <dgm:prSet presAssocID="{F484F5F4-B785-425C-8EF6-7FE610771944}" presName="accentRepeatNode" presStyleLbl="solidFgAcc1" presStyleIdx="2" presStyleCnt="7"/>
      <dgm:spPr/>
    </dgm:pt>
    <dgm:pt modelId="{8B8917D3-539A-420F-89D6-0A9A5D65E5D4}" type="pres">
      <dgm:prSet presAssocID="{2FBD4E24-48B0-4E94-B407-C42AC5A55182}" presName="text_4" presStyleLbl="node1" presStyleIdx="3" presStyleCnt="7">
        <dgm:presLayoutVars>
          <dgm:bulletEnabled val="1"/>
        </dgm:presLayoutVars>
      </dgm:prSet>
      <dgm:spPr/>
      <dgm:t>
        <a:bodyPr/>
        <a:lstStyle/>
        <a:p>
          <a:endParaRPr lang="es-EC"/>
        </a:p>
      </dgm:t>
    </dgm:pt>
    <dgm:pt modelId="{1FF4CA71-2ED3-4F3E-89E6-3C9EF81B70CA}" type="pres">
      <dgm:prSet presAssocID="{2FBD4E24-48B0-4E94-B407-C42AC5A55182}" presName="accent_4" presStyleCnt="0"/>
      <dgm:spPr/>
    </dgm:pt>
    <dgm:pt modelId="{868A530C-99B1-4A1F-ACE5-23CDEE858C9A}" type="pres">
      <dgm:prSet presAssocID="{2FBD4E24-48B0-4E94-B407-C42AC5A55182}" presName="accentRepeatNode" presStyleLbl="solidFgAcc1" presStyleIdx="3" presStyleCnt="7"/>
      <dgm:spPr/>
    </dgm:pt>
    <dgm:pt modelId="{A3F05C43-C2EE-471E-9589-21C6E2F708A7}" type="pres">
      <dgm:prSet presAssocID="{09B101CB-80E9-40B0-88C0-6D6BB2BC82EF}" presName="text_5" presStyleLbl="node1" presStyleIdx="4" presStyleCnt="7">
        <dgm:presLayoutVars>
          <dgm:bulletEnabled val="1"/>
        </dgm:presLayoutVars>
      </dgm:prSet>
      <dgm:spPr/>
      <dgm:t>
        <a:bodyPr/>
        <a:lstStyle/>
        <a:p>
          <a:endParaRPr lang="es-EC"/>
        </a:p>
      </dgm:t>
    </dgm:pt>
    <dgm:pt modelId="{F85A0ACA-2421-4D88-BD8E-DA8289752141}" type="pres">
      <dgm:prSet presAssocID="{09B101CB-80E9-40B0-88C0-6D6BB2BC82EF}" presName="accent_5" presStyleCnt="0"/>
      <dgm:spPr/>
    </dgm:pt>
    <dgm:pt modelId="{41F9633E-AF14-4E3F-BD84-D82E995B6146}" type="pres">
      <dgm:prSet presAssocID="{09B101CB-80E9-40B0-88C0-6D6BB2BC82EF}" presName="accentRepeatNode" presStyleLbl="solidFgAcc1" presStyleIdx="4" presStyleCnt="7"/>
      <dgm:spPr/>
    </dgm:pt>
    <dgm:pt modelId="{F4ADFA5D-3757-4CB4-8B9D-B1C8BC4001F9}" type="pres">
      <dgm:prSet presAssocID="{B0944926-CFA1-4C16-8F8F-CA4B00406CA3}" presName="text_6" presStyleLbl="node1" presStyleIdx="5" presStyleCnt="7">
        <dgm:presLayoutVars>
          <dgm:bulletEnabled val="1"/>
        </dgm:presLayoutVars>
      </dgm:prSet>
      <dgm:spPr/>
      <dgm:t>
        <a:bodyPr/>
        <a:lstStyle/>
        <a:p>
          <a:endParaRPr lang="es-EC"/>
        </a:p>
      </dgm:t>
    </dgm:pt>
    <dgm:pt modelId="{D32D468D-8D1B-43DF-AF6E-5BE3B0061D58}" type="pres">
      <dgm:prSet presAssocID="{B0944926-CFA1-4C16-8F8F-CA4B00406CA3}" presName="accent_6" presStyleCnt="0"/>
      <dgm:spPr/>
    </dgm:pt>
    <dgm:pt modelId="{A9E87E47-DED6-416A-A04D-C91DEBCC72BF}" type="pres">
      <dgm:prSet presAssocID="{B0944926-CFA1-4C16-8F8F-CA4B00406CA3}" presName="accentRepeatNode" presStyleLbl="solidFgAcc1" presStyleIdx="5" presStyleCnt="7"/>
      <dgm:spPr/>
    </dgm:pt>
    <dgm:pt modelId="{C1280C09-3FA5-4D3B-B1F4-1E152A62A8D4}" type="pres">
      <dgm:prSet presAssocID="{0EE79818-8BDA-4BF9-983D-578E1E0C2C34}" presName="text_7" presStyleLbl="node1" presStyleIdx="6" presStyleCnt="7">
        <dgm:presLayoutVars>
          <dgm:bulletEnabled val="1"/>
        </dgm:presLayoutVars>
      </dgm:prSet>
      <dgm:spPr/>
      <dgm:t>
        <a:bodyPr/>
        <a:lstStyle/>
        <a:p>
          <a:endParaRPr lang="es-EC"/>
        </a:p>
      </dgm:t>
    </dgm:pt>
    <dgm:pt modelId="{DF9D9FAA-D2F4-419A-A155-CB36F5EC5AC4}" type="pres">
      <dgm:prSet presAssocID="{0EE79818-8BDA-4BF9-983D-578E1E0C2C34}" presName="accent_7" presStyleCnt="0"/>
      <dgm:spPr/>
    </dgm:pt>
    <dgm:pt modelId="{4938A489-A659-4658-A2B4-9835C9B828FE}" type="pres">
      <dgm:prSet presAssocID="{0EE79818-8BDA-4BF9-983D-578E1E0C2C34}" presName="accentRepeatNode" presStyleLbl="solidFgAcc1" presStyleIdx="6" presStyleCnt="7"/>
      <dgm:spPr/>
    </dgm:pt>
  </dgm:ptLst>
  <dgm:cxnLst>
    <dgm:cxn modelId="{851F724A-2FFB-4EE3-8221-0EDC21522816}" type="presOf" srcId="{B0944926-CFA1-4C16-8F8F-CA4B00406CA3}" destId="{F4ADFA5D-3757-4CB4-8B9D-B1C8BC4001F9}" srcOrd="0" destOrd="0" presId="urn:microsoft.com/office/officeart/2008/layout/VerticalCurvedList"/>
    <dgm:cxn modelId="{F204062A-8508-4DA8-8F32-4DEB1D14C0E6}" type="presOf" srcId="{2FBD4E24-48B0-4E94-B407-C42AC5A55182}" destId="{8B8917D3-539A-420F-89D6-0A9A5D65E5D4}" srcOrd="0" destOrd="0" presId="urn:microsoft.com/office/officeart/2008/layout/VerticalCurvedList"/>
    <dgm:cxn modelId="{0C239458-1860-4F4B-A774-03609E27E808}" srcId="{2E0AAE82-1B46-4D90-BF41-1E6C32830F8D}" destId="{09B101CB-80E9-40B0-88C0-6D6BB2BC82EF}" srcOrd="4" destOrd="0" parTransId="{896CD347-EE2C-40B9-806B-79B191BCB096}" sibTransId="{15AD0BB1-DFCF-4AEC-8152-CC71758BB1F7}"/>
    <dgm:cxn modelId="{2E923E95-4958-4A04-A3D9-C6B426E61A87}" type="presOf" srcId="{7DA574F2-0949-4A4E-8E9F-565105109767}" destId="{A8549B84-53DB-40CA-80D4-9552FAA7E38D}" srcOrd="0" destOrd="0" presId="urn:microsoft.com/office/officeart/2008/layout/VerticalCurvedList"/>
    <dgm:cxn modelId="{AB1C7B92-41C9-46A6-946C-79778B893E9F}" srcId="{2E0AAE82-1B46-4D90-BF41-1E6C32830F8D}" destId="{F484F5F4-B785-425C-8EF6-7FE610771944}" srcOrd="2" destOrd="0" parTransId="{A5EACC1E-DD28-4416-9081-0B92388F3363}" sibTransId="{DEC6699D-5696-4F6A-B1AD-B45D7170ADB2}"/>
    <dgm:cxn modelId="{D2E70FD9-279C-4438-91D3-C6BF7C239FE4}" type="presOf" srcId="{F484F5F4-B785-425C-8EF6-7FE610771944}" destId="{31CE8EC9-9570-4432-83DC-3A1FC4AC031D}" srcOrd="0" destOrd="0" presId="urn:microsoft.com/office/officeart/2008/layout/VerticalCurvedList"/>
    <dgm:cxn modelId="{EC8E3CA6-A115-403B-A9C2-05E9B4EE8036}" srcId="{2E0AAE82-1B46-4D90-BF41-1E6C32830F8D}" destId="{B0944926-CFA1-4C16-8F8F-CA4B00406CA3}" srcOrd="5" destOrd="0" parTransId="{2C8629E5-F3E4-442F-96C8-3B13728C49A6}" sibTransId="{A0B0EC1F-9F0F-47DE-AE48-98B2C7A79229}"/>
    <dgm:cxn modelId="{AC18BDB0-FFD6-470C-864A-2F2DD8960604}" srcId="{2E0AAE82-1B46-4D90-BF41-1E6C32830F8D}" destId="{7DA574F2-0949-4A4E-8E9F-565105109767}" srcOrd="1" destOrd="0" parTransId="{CECAC5A2-208E-4EEE-8383-2CA053641D47}" sibTransId="{C92B1447-B0BA-4BC1-B9DC-316B827C1F41}"/>
    <dgm:cxn modelId="{3FEE2499-BF7A-4F5E-A7B0-9C8B626A101B}" srcId="{2E0AAE82-1B46-4D90-BF41-1E6C32830F8D}" destId="{0EE79818-8BDA-4BF9-983D-578E1E0C2C34}" srcOrd="6" destOrd="0" parTransId="{F104C9DF-A253-4F1B-81B3-3BFFEE18F7E3}" sibTransId="{6208B88B-E195-47BA-8ADB-B4DF3A6B9598}"/>
    <dgm:cxn modelId="{32EE6F62-DD00-4075-A416-A4473F4FC5C0}" type="presOf" srcId="{2E0AAE82-1B46-4D90-BF41-1E6C32830F8D}" destId="{F5BD87B0-A88A-4246-8C76-5821689E739C}" srcOrd="0" destOrd="0" presId="urn:microsoft.com/office/officeart/2008/layout/VerticalCurvedList"/>
    <dgm:cxn modelId="{A70742CB-9D25-4CE2-8FC9-E173A8297013}" type="presOf" srcId="{09B101CB-80E9-40B0-88C0-6D6BB2BC82EF}" destId="{A3F05C43-C2EE-471E-9589-21C6E2F708A7}" srcOrd="0" destOrd="0" presId="urn:microsoft.com/office/officeart/2008/layout/VerticalCurvedList"/>
    <dgm:cxn modelId="{E19C5962-BBF8-4642-9794-C79E11D23D49}" srcId="{2E0AAE82-1B46-4D90-BF41-1E6C32830F8D}" destId="{2FBD4E24-48B0-4E94-B407-C42AC5A55182}" srcOrd="3" destOrd="0" parTransId="{61A8F6A3-31E6-4964-8A98-16A4A96361B0}" sibTransId="{71856794-FB0E-493D-B941-075BCD7D6C18}"/>
    <dgm:cxn modelId="{E318EC5D-E1BB-4F5E-92BD-135F44772BE5}" type="presOf" srcId="{0B236FC5-4C85-4EDA-941D-1D6244CB389A}" destId="{18A93747-833A-4165-830B-A8082203BD0A}" srcOrd="0" destOrd="0" presId="urn:microsoft.com/office/officeart/2008/layout/VerticalCurvedList"/>
    <dgm:cxn modelId="{03878B69-638A-4E47-A7AB-748D43A339FA}" type="presOf" srcId="{0EE79818-8BDA-4BF9-983D-578E1E0C2C34}" destId="{C1280C09-3FA5-4D3B-B1F4-1E152A62A8D4}" srcOrd="0" destOrd="0" presId="urn:microsoft.com/office/officeart/2008/layout/VerticalCurvedList"/>
    <dgm:cxn modelId="{B667E4C6-F83D-4F88-BE27-106CBDEF5397}" type="presOf" srcId="{FF5FEE5D-0A76-49AD-9F30-2B052601CC97}" destId="{AF61B64F-C8FC-40CD-ACAB-625702896F9A}" srcOrd="0" destOrd="0" presId="urn:microsoft.com/office/officeart/2008/layout/VerticalCurvedList"/>
    <dgm:cxn modelId="{6AA48D92-5950-43C9-898A-47EC0A9E8D21}" srcId="{2E0AAE82-1B46-4D90-BF41-1E6C32830F8D}" destId="{FF5FEE5D-0A76-49AD-9F30-2B052601CC97}" srcOrd="0" destOrd="0" parTransId="{E62651CA-AC0D-493C-BC4B-2CD1304F1EE3}" sibTransId="{0B236FC5-4C85-4EDA-941D-1D6244CB389A}"/>
    <dgm:cxn modelId="{3525B5B8-9D2F-44F1-AB61-ACDE56D7635C}" type="presParOf" srcId="{F5BD87B0-A88A-4246-8C76-5821689E739C}" destId="{240D76AD-9579-40E7-A40A-4A95BC7E5966}" srcOrd="0" destOrd="0" presId="urn:microsoft.com/office/officeart/2008/layout/VerticalCurvedList"/>
    <dgm:cxn modelId="{B49D6441-DC30-4CD8-A68D-520DDCEDEACC}" type="presParOf" srcId="{240D76AD-9579-40E7-A40A-4A95BC7E5966}" destId="{BC8217A7-82A6-455A-AB31-20B8CB0E75A5}" srcOrd="0" destOrd="0" presId="urn:microsoft.com/office/officeart/2008/layout/VerticalCurvedList"/>
    <dgm:cxn modelId="{5BB42B05-49B9-4C27-8A2B-C00BF5C54693}" type="presParOf" srcId="{BC8217A7-82A6-455A-AB31-20B8CB0E75A5}" destId="{63ACEEE8-0C35-4003-B80A-DEC6A72CDD74}" srcOrd="0" destOrd="0" presId="urn:microsoft.com/office/officeart/2008/layout/VerticalCurvedList"/>
    <dgm:cxn modelId="{3577ED6D-B5EB-4191-8E2B-032DC1B5E027}" type="presParOf" srcId="{BC8217A7-82A6-455A-AB31-20B8CB0E75A5}" destId="{18A93747-833A-4165-830B-A8082203BD0A}" srcOrd="1" destOrd="0" presId="urn:microsoft.com/office/officeart/2008/layout/VerticalCurvedList"/>
    <dgm:cxn modelId="{FE3DD687-4CC6-4798-8BEA-B8F83D9F94FE}" type="presParOf" srcId="{BC8217A7-82A6-455A-AB31-20B8CB0E75A5}" destId="{0C97A9B8-3C3C-4344-9521-38685FBAE928}" srcOrd="2" destOrd="0" presId="urn:microsoft.com/office/officeart/2008/layout/VerticalCurvedList"/>
    <dgm:cxn modelId="{1C4181F3-6329-4C68-9885-0998FEDD43D8}" type="presParOf" srcId="{BC8217A7-82A6-455A-AB31-20B8CB0E75A5}" destId="{7B9723F0-347F-463E-861E-F297A47CCF5A}" srcOrd="3" destOrd="0" presId="urn:microsoft.com/office/officeart/2008/layout/VerticalCurvedList"/>
    <dgm:cxn modelId="{64D604FB-66B1-48FB-A0AD-6875868C4AB8}" type="presParOf" srcId="{240D76AD-9579-40E7-A40A-4A95BC7E5966}" destId="{AF61B64F-C8FC-40CD-ACAB-625702896F9A}" srcOrd="1" destOrd="0" presId="urn:microsoft.com/office/officeart/2008/layout/VerticalCurvedList"/>
    <dgm:cxn modelId="{C1E38513-49CF-47E2-A160-AE632E94A9AE}" type="presParOf" srcId="{240D76AD-9579-40E7-A40A-4A95BC7E5966}" destId="{88378316-429F-4DCD-96B0-AF10075FCF99}" srcOrd="2" destOrd="0" presId="urn:microsoft.com/office/officeart/2008/layout/VerticalCurvedList"/>
    <dgm:cxn modelId="{C7EB664A-41EF-4B27-9042-C64340DC4FDB}" type="presParOf" srcId="{88378316-429F-4DCD-96B0-AF10075FCF99}" destId="{8295677B-4944-4EC5-9D2C-62AEACB47A4F}" srcOrd="0" destOrd="0" presId="urn:microsoft.com/office/officeart/2008/layout/VerticalCurvedList"/>
    <dgm:cxn modelId="{B671DE0E-905A-4E1A-B500-551E4C5256D6}" type="presParOf" srcId="{240D76AD-9579-40E7-A40A-4A95BC7E5966}" destId="{A8549B84-53DB-40CA-80D4-9552FAA7E38D}" srcOrd="3" destOrd="0" presId="urn:microsoft.com/office/officeart/2008/layout/VerticalCurvedList"/>
    <dgm:cxn modelId="{414F2BD5-8088-40F3-BCD6-3B8723A499F4}" type="presParOf" srcId="{240D76AD-9579-40E7-A40A-4A95BC7E5966}" destId="{FB8B940C-4320-43B4-9F6C-7C22FB963108}" srcOrd="4" destOrd="0" presId="urn:microsoft.com/office/officeart/2008/layout/VerticalCurvedList"/>
    <dgm:cxn modelId="{75CE9F0E-F0A1-48ED-A0A1-B6678E15D014}" type="presParOf" srcId="{FB8B940C-4320-43B4-9F6C-7C22FB963108}" destId="{EB4DFD9E-3EB2-41E7-8CF5-7FAF30A57395}" srcOrd="0" destOrd="0" presId="urn:microsoft.com/office/officeart/2008/layout/VerticalCurvedList"/>
    <dgm:cxn modelId="{FF141105-7856-4C4B-95E1-18C77742D7F9}" type="presParOf" srcId="{240D76AD-9579-40E7-A40A-4A95BC7E5966}" destId="{31CE8EC9-9570-4432-83DC-3A1FC4AC031D}" srcOrd="5" destOrd="0" presId="urn:microsoft.com/office/officeart/2008/layout/VerticalCurvedList"/>
    <dgm:cxn modelId="{F7BB5D89-0229-473C-AFD3-382AA172C2D0}" type="presParOf" srcId="{240D76AD-9579-40E7-A40A-4A95BC7E5966}" destId="{4F75F464-139C-494E-B050-79AF9A9E4A8A}" srcOrd="6" destOrd="0" presId="urn:microsoft.com/office/officeart/2008/layout/VerticalCurvedList"/>
    <dgm:cxn modelId="{00AF15BC-9A13-4ABE-B947-C9B950E93B6E}" type="presParOf" srcId="{4F75F464-139C-494E-B050-79AF9A9E4A8A}" destId="{474CBD3D-6672-4060-9E95-0853AFCF2A82}" srcOrd="0" destOrd="0" presId="urn:microsoft.com/office/officeart/2008/layout/VerticalCurvedList"/>
    <dgm:cxn modelId="{F73D7763-906E-4982-8858-87358F40E1CC}" type="presParOf" srcId="{240D76AD-9579-40E7-A40A-4A95BC7E5966}" destId="{8B8917D3-539A-420F-89D6-0A9A5D65E5D4}" srcOrd="7" destOrd="0" presId="urn:microsoft.com/office/officeart/2008/layout/VerticalCurvedList"/>
    <dgm:cxn modelId="{E5C95AAD-49E9-4A33-9B15-C71517B827B5}" type="presParOf" srcId="{240D76AD-9579-40E7-A40A-4A95BC7E5966}" destId="{1FF4CA71-2ED3-4F3E-89E6-3C9EF81B70CA}" srcOrd="8" destOrd="0" presId="urn:microsoft.com/office/officeart/2008/layout/VerticalCurvedList"/>
    <dgm:cxn modelId="{5AA6F973-C084-4C6E-AE43-09C8B1AC929F}" type="presParOf" srcId="{1FF4CA71-2ED3-4F3E-89E6-3C9EF81B70CA}" destId="{868A530C-99B1-4A1F-ACE5-23CDEE858C9A}" srcOrd="0" destOrd="0" presId="urn:microsoft.com/office/officeart/2008/layout/VerticalCurvedList"/>
    <dgm:cxn modelId="{3F604D45-B72D-4112-A2E7-679B751D898D}" type="presParOf" srcId="{240D76AD-9579-40E7-A40A-4A95BC7E5966}" destId="{A3F05C43-C2EE-471E-9589-21C6E2F708A7}" srcOrd="9" destOrd="0" presId="urn:microsoft.com/office/officeart/2008/layout/VerticalCurvedList"/>
    <dgm:cxn modelId="{8F854432-C615-429B-AA13-0FF691A48431}" type="presParOf" srcId="{240D76AD-9579-40E7-A40A-4A95BC7E5966}" destId="{F85A0ACA-2421-4D88-BD8E-DA8289752141}" srcOrd="10" destOrd="0" presId="urn:microsoft.com/office/officeart/2008/layout/VerticalCurvedList"/>
    <dgm:cxn modelId="{FD6CB5CA-004D-4C13-974E-6A70CDA176B3}" type="presParOf" srcId="{F85A0ACA-2421-4D88-BD8E-DA8289752141}" destId="{41F9633E-AF14-4E3F-BD84-D82E995B6146}" srcOrd="0" destOrd="0" presId="urn:microsoft.com/office/officeart/2008/layout/VerticalCurvedList"/>
    <dgm:cxn modelId="{AC0D5B8C-4CB8-4CFB-B1FC-39EA8C74BF06}" type="presParOf" srcId="{240D76AD-9579-40E7-A40A-4A95BC7E5966}" destId="{F4ADFA5D-3757-4CB4-8B9D-B1C8BC4001F9}" srcOrd="11" destOrd="0" presId="urn:microsoft.com/office/officeart/2008/layout/VerticalCurvedList"/>
    <dgm:cxn modelId="{6CBD2B28-34F9-4C58-BA09-10FF90D7D539}" type="presParOf" srcId="{240D76AD-9579-40E7-A40A-4A95BC7E5966}" destId="{D32D468D-8D1B-43DF-AF6E-5BE3B0061D58}" srcOrd="12" destOrd="0" presId="urn:microsoft.com/office/officeart/2008/layout/VerticalCurvedList"/>
    <dgm:cxn modelId="{BE0F0DBB-1EE7-4053-953B-36530576C9C7}" type="presParOf" srcId="{D32D468D-8D1B-43DF-AF6E-5BE3B0061D58}" destId="{A9E87E47-DED6-416A-A04D-C91DEBCC72BF}" srcOrd="0" destOrd="0" presId="urn:microsoft.com/office/officeart/2008/layout/VerticalCurvedList"/>
    <dgm:cxn modelId="{4A20A397-9414-4672-B24B-6A1FCA8EC114}" type="presParOf" srcId="{240D76AD-9579-40E7-A40A-4A95BC7E5966}" destId="{C1280C09-3FA5-4D3B-B1F4-1E152A62A8D4}" srcOrd="13" destOrd="0" presId="urn:microsoft.com/office/officeart/2008/layout/VerticalCurvedList"/>
    <dgm:cxn modelId="{746FDC34-225E-4DFF-BFD3-7EDFE5BAAD2D}" type="presParOf" srcId="{240D76AD-9579-40E7-A40A-4A95BC7E5966}" destId="{DF9D9FAA-D2F4-419A-A155-CB36F5EC5AC4}" srcOrd="14" destOrd="0" presId="urn:microsoft.com/office/officeart/2008/layout/VerticalCurvedList"/>
    <dgm:cxn modelId="{6329E3A9-044F-40A7-A6E3-AF528A4A0F0C}" type="presParOf" srcId="{DF9D9FAA-D2F4-419A-A155-CB36F5EC5AC4}" destId="{4938A489-A659-4658-A2B4-9835C9B828F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E0AAE82-1B46-4D90-BF41-1E6C32830F8D}" type="doc">
      <dgm:prSet loTypeId="urn:microsoft.com/office/officeart/2008/layout/VerticalCurvedList" loCatId="list" qsTypeId="urn:microsoft.com/office/officeart/2005/8/quickstyle/3d1" qsCatId="3D" csTypeId="urn:microsoft.com/office/officeart/2005/8/colors/accent1_3" csCatId="accent1" phldr="1"/>
      <dgm:spPr/>
      <dgm:t>
        <a:bodyPr/>
        <a:lstStyle/>
        <a:p>
          <a:endParaRPr lang="es-EC"/>
        </a:p>
      </dgm:t>
    </dgm:pt>
    <dgm:pt modelId="{FF5FEE5D-0A76-49AD-9F30-2B052601CC97}">
      <dgm:prSet custT="1"/>
      <dgm:spPr/>
      <dgm:t>
        <a:bodyPr/>
        <a:lstStyle/>
        <a:p>
          <a:pPr algn="ctr"/>
          <a:r>
            <a:rPr lang="es-EC" sz="2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Fundamentos Teóricos</a:t>
          </a:r>
          <a:endParaRPr lang="es-EC"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E62651CA-AC0D-493C-BC4B-2CD1304F1EE3}" type="parTrans" cxnId="{6AA48D92-5950-43C9-898A-47EC0A9E8D21}">
      <dgm:prSet/>
      <dgm:spPr/>
      <dgm:t>
        <a:bodyPr/>
        <a:lstStyle/>
        <a:p>
          <a:endParaRPr lang="es-EC" sz="2000"/>
        </a:p>
      </dgm:t>
    </dgm:pt>
    <dgm:pt modelId="{0B236FC5-4C85-4EDA-941D-1D6244CB389A}" type="sibTrans" cxnId="{6AA48D92-5950-43C9-898A-47EC0A9E8D21}">
      <dgm:prSet/>
      <dgm:spPr/>
      <dgm:t>
        <a:bodyPr/>
        <a:lstStyle/>
        <a:p>
          <a:endParaRPr lang="es-EC" sz="2000"/>
        </a:p>
      </dgm:t>
    </dgm:pt>
    <dgm:pt modelId="{7DA574F2-0949-4A4E-8E9F-565105109767}">
      <dgm:prSet custT="1"/>
      <dgm:spPr>
        <a:solidFill>
          <a:srgbClr val="4484BE"/>
        </a:solidFill>
      </dgm:spPr>
      <dgm:t>
        <a:bodyPr/>
        <a:lstStyle/>
        <a:p>
          <a:pPr algn="ctr"/>
          <a:r>
            <a:rPr lang="es-EC" sz="2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Definición del problema</a:t>
          </a:r>
          <a:endParaRPr lang="es-EC"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CECAC5A2-208E-4EEE-8383-2CA053641D47}" type="parTrans" cxnId="{AC18BDB0-FFD6-470C-864A-2F2DD8960604}">
      <dgm:prSet/>
      <dgm:spPr/>
      <dgm:t>
        <a:bodyPr/>
        <a:lstStyle/>
        <a:p>
          <a:endParaRPr lang="es-EC" sz="2000"/>
        </a:p>
      </dgm:t>
    </dgm:pt>
    <dgm:pt modelId="{C92B1447-B0BA-4BC1-B9DC-316B827C1F41}" type="sibTrans" cxnId="{AC18BDB0-FFD6-470C-864A-2F2DD8960604}">
      <dgm:prSet/>
      <dgm:spPr/>
      <dgm:t>
        <a:bodyPr/>
        <a:lstStyle/>
        <a:p>
          <a:endParaRPr lang="es-EC" sz="2000"/>
        </a:p>
      </dgm:t>
    </dgm:pt>
    <dgm:pt modelId="{F484F5F4-B785-425C-8EF6-7FE610771944}">
      <dgm:prSet custT="1"/>
      <dgm:spPr>
        <a:solidFill>
          <a:srgbClr val="4484BE"/>
        </a:solidFill>
      </dgm:spPr>
      <dgm:t>
        <a:bodyPr/>
        <a:lstStyle/>
        <a:p>
          <a:pPr algn="ctr"/>
          <a:r>
            <a:rPr lang="es-EC" sz="2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Justificación e Importancia</a:t>
          </a:r>
          <a:endParaRPr lang="es-EC"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DEC6699D-5696-4F6A-B1AD-B45D7170ADB2}" type="sibTrans" cxnId="{AB1C7B92-41C9-46A6-946C-79778B893E9F}">
      <dgm:prSet/>
      <dgm:spPr/>
      <dgm:t>
        <a:bodyPr/>
        <a:lstStyle/>
        <a:p>
          <a:endParaRPr lang="es-EC" sz="2000"/>
        </a:p>
      </dgm:t>
    </dgm:pt>
    <dgm:pt modelId="{A5EACC1E-DD28-4416-9081-0B92388F3363}" type="parTrans" cxnId="{AB1C7B92-41C9-46A6-946C-79778B893E9F}">
      <dgm:prSet/>
      <dgm:spPr/>
      <dgm:t>
        <a:bodyPr/>
        <a:lstStyle/>
        <a:p>
          <a:endParaRPr lang="es-EC" sz="2000"/>
        </a:p>
      </dgm:t>
    </dgm:pt>
    <dgm:pt modelId="{F5BD87B0-A88A-4246-8C76-5821689E739C}" type="pres">
      <dgm:prSet presAssocID="{2E0AAE82-1B46-4D90-BF41-1E6C32830F8D}" presName="Name0" presStyleCnt="0">
        <dgm:presLayoutVars>
          <dgm:chMax val="7"/>
          <dgm:chPref val="7"/>
          <dgm:dir/>
        </dgm:presLayoutVars>
      </dgm:prSet>
      <dgm:spPr/>
      <dgm:t>
        <a:bodyPr/>
        <a:lstStyle/>
        <a:p>
          <a:endParaRPr lang="es-EC"/>
        </a:p>
      </dgm:t>
    </dgm:pt>
    <dgm:pt modelId="{240D76AD-9579-40E7-A40A-4A95BC7E5966}" type="pres">
      <dgm:prSet presAssocID="{2E0AAE82-1B46-4D90-BF41-1E6C32830F8D}" presName="Name1" presStyleCnt="0"/>
      <dgm:spPr/>
    </dgm:pt>
    <dgm:pt modelId="{BC8217A7-82A6-455A-AB31-20B8CB0E75A5}" type="pres">
      <dgm:prSet presAssocID="{2E0AAE82-1B46-4D90-BF41-1E6C32830F8D}" presName="cycle" presStyleCnt="0"/>
      <dgm:spPr/>
    </dgm:pt>
    <dgm:pt modelId="{63ACEEE8-0C35-4003-B80A-DEC6A72CDD74}" type="pres">
      <dgm:prSet presAssocID="{2E0AAE82-1B46-4D90-BF41-1E6C32830F8D}" presName="srcNode" presStyleLbl="node1" presStyleIdx="0" presStyleCnt="3"/>
      <dgm:spPr/>
    </dgm:pt>
    <dgm:pt modelId="{18A93747-833A-4165-830B-A8082203BD0A}" type="pres">
      <dgm:prSet presAssocID="{2E0AAE82-1B46-4D90-BF41-1E6C32830F8D}" presName="conn" presStyleLbl="parChTrans1D2" presStyleIdx="0" presStyleCnt="1"/>
      <dgm:spPr/>
      <dgm:t>
        <a:bodyPr/>
        <a:lstStyle/>
        <a:p>
          <a:endParaRPr lang="es-EC"/>
        </a:p>
      </dgm:t>
    </dgm:pt>
    <dgm:pt modelId="{0C97A9B8-3C3C-4344-9521-38685FBAE928}" type="pres">
      <dgm:prSet presAssocID="{2E0AAE82-1B46-4D90-BF41-1E6C32830F8D}" presName="extraNode" presStyleLbl="node1" presStyleIdx="0" presStyleCnt="3"/>
      <dgm:spPr/>
    </dgm:pt>
    <dgm:pt modelId="{7B9723F0-347F-463E-861E-F297A47CCF5A}" type="pres">
      <dgm:prSet presAssocID="{2E0AAE82-1B46-4D90-BF41-1E6C32830F8D}" presName="dstNode" presStyleLbl="node1" presStyleIdx="0" presStyleCnt="3"/>
      <dgm:spPr/>
    </dgm:pt>
    <dgm:pt modelId="{AF61B64F-C8FC-40CD-ACAB-625702896F9A}" type="pres">
      <dgm:prSet presAssocID="{FF5FEE5D-0A76-49AD-9F30-2B052601CC97}" presName="text_1" presStyleLbl="node1" presStyleIdx="0" presStyleCnt="3" custLinFactNeighborX="15106">
        <dgm:presLayoutVars>
          <dgm:bulletEnabled val="1"/>
        </dgm:presLayoutVars>
      </dgm:prSet>
      <dgm:spPr/>
      <dgm:t>
        <a:bodyPr/>
        <a:lstStyle/>
        <a:p>
          <a:endParaRPr lang="es-EC"/>
        </a:p>
      </dgm:t>
    </dgm:pt>
    <dgm:pt modelId="{88378316-429F-4DCD-96B0-AF10075FCF99}" type="pres">
      <dgm:prSet presAssocID="{FF5FEE5D-0A76-49AD-9F30-2B052601CC97}" presName="accent_1" presStyleCnt="0"/>
      <dgm:spPr/>
    </dgm:pt>
    <dgm:pt modelId="{8295677B-4944-4EC5-9D2C-62AEACB47A4F}" type="pres">
      <dgm:prSet presAssocID="{FF5FEE5D-0A76-49AD-9F30-2B052601CC97}" presName="accentRepeatNode" presStyleLbl="solidFgAcc1" presStyleIdx="0" presStyleCnt="3" custLinFactNeighborY="-3561"/>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A8549B84-53DB-40CA-80D4-9552FAA7E38D}" type="pres">
      <dgm:prSet presAssocID="{7DA574F2-0949-4A4E-8E9F-565105109767}" presName="text_2" presStyleLbl="node1" presStyleIdx="1" presStyleCnt="3">
        <dgm:presLayoutVars>
          <dgm:bulletEnabled val="1"/>
        </dgm:presLayoutVars>
      </dgm:prSet>
      <dgm:spPr/>
      <dgm:t>
        <a:bodyPr/>
        <a:lstStyle/>
        <a:p>
          <a:endParaRPr lang="es-EC"/>
        </a:p>
      </dgm:t>
    </dgm:pt>
    <dgm:pt modelId="{FB8B940C-4320-43B4-9F6C-7C22FB963108}" type="pres">
      <dgm:prSet presAssocID="{7DA574F2-0949-4A4E-8E9F-565105109767}" presName="accent_2" presStyleCnt="0"/>
      <dgm:spPr/>
    </dgm:pt>
    <dgm:pt modelId="{EB4DFD9E-3EB2-41E7-8CF5-7FAF30A57395}" type="pres">
      <dgm:prSet presAssocID="{7DA574F2-0949-4A4E-8E9F-565105109767}" presName="accentRepeatNode" presStyleLbl="solidFgAcc1" presStyleIdx="1" presStyleCnt="3"/>
      <dgm:spPr/>
    </dgm:pt>
    <dgm:pt modelId="{31CE8EC9-9570-4432-83DC-3A1FC4AC031D}" type="pres">
      <dgm:prSet presAssocID="{F484F5F4-B785-425C-8EF6-7FE610771944}" presName="text_3" presStyleLbl="node1" presStyleIdx="2" presStyleCnt="3">
        <dgm:presLayoutVars>
          <dgm:bulletEnabled val="1"/>
        </dgm:presLayoutVars>
      </dgm:prSet>
      <dgm:spPr/>
      <dgm:t>
        <a:bodyPr/>
        <a:lstStyle/>
        <a:p>
          <a:endParaRPr lang="es-EC"/>
        </a:p>
      </dgm:t>
    </dgm:pt>
    <dgm:pt modelId="{4F75F464-139C-494E-B050-79AF9A9E4A8A}" type="pres">
      <dgm:prSet presAssocID="{F484F5F4-B785-425C-8EF6-7FE610771944}" presName="accent_3" presStyleCnt="0"/>
      <dgm:spPr/>
    </dgm:pt>
    <dgm:pt modelId="{474CBD3D-6672-4060-9E95-0853AFCF2A82}" type="pres">
      <dgm:prSet presAssocID="{F484F5F4-B785-425C-8EF6-7FE610771944}" presName="accentRepeatNode" presStyleLbl="solidFgAcc1" presStyleIdx="2" presStyleCnt="3"/>
      <dgm:spPr/>
    </dgm:pt>
  </dgm:ptLst>
  <dgm:cxnLst>
    <dgm:cxn modelId="{D84ABE13-9004-4FDA-94AD-B005D5B71B2B}" type="presOf" srcId="{FF5FEE5D-0A76-49AD-9F30-2B052601CC97}" destId="{AF61B64F-C8FC-40CD-ACAB-625702896F9A}" srcOrd="0" destOrd="0" presId="urn:microsoft.com/office/officeart/2008/layout/VerticalCurvedList"/>
    <dgm:cxn modelId="{8891B7F3-7108-454B-BAAF-3D9D2582B50F}" type="presOf" srcId="{7DA574F2-0949-4A4E-8E9F-565105109767}" destId="{A8549B84-53DB-40CA-80D4-9552FAA7E38D}" srcOrd="0" destOrd="0" presId="urn:microsoft.com/office/officeart/2008/layout/VerticalCurvedList"/>
    <dgm:cxn modelId="{6AA48D92-5950-43C9-898A-47EC0A9E8D21}" srcId="{2E0AAE82-1B46-4D90-BF41-1E6C32830F8D}" destId="{FF5FEE5D-0A76-49AD-9F30-2B052601CC97}" srcOrd="0" destOrd="0" parTransId="{E62651CA-AC0D-493C-BC4B-2CD1304F1EE3}" sibTransId="{0B236FC5-4C85-4EDA-941D-1D6244CB389A}"/>
    <dgm:cxn modelId="{62EC6AF1-E229-4B15-858E-394EFDBD4F7B}" type="presOf" srcId="{2E0AAE82-1B46-4D90-BF41-1E6C32830F8D}" destId="{F5BD87B0-A88A-4246-8C76-5821689E739C}" srcOrd="0" destOrd="0" presId="urn:microsoft.com/office/officeart/2008/layout/VerticalCurvedList"/>
    <dgm:cxn modelId="{AB1C7B92-41C9-46A6-946C-79778B893E9F}" srcId="{2E0AAE82-1B46-4D90-BF41-1E6C32830F8D}" destId="{F484F5F4-B785-425C-8EF6-7FE610771944}" srcOrd="2" destOrd="0" parTransId="{A5EACC1E-DD28-4416-9081-0B92388F3363}" sibTransId="{DEC6699D-5696-4F6A-B1AD-B45D7170ADB2}"/>
    <dgm:cxn modelId="{AC18BDB0-FFD6-470C-864A-2F2DD8960604}" srcId="{2E0AAE82-1B46-4D90-BF41-1E6C32830F8D}" destId="{7DA574F2-0949-4A4E-8E9F-565105109767}" srcOrd="1" destOrd="0" parTransId="{CECAC5A2-208E-4EEE-8383-2CA053641D47}" sibTransId="{C92B1447-B0BA-4BC1-B9DC-316B827C1F41}"/>
    <dgm:cxn modelId="{637286F1-5087-42C9-AAD5-7030F9BDBC12}" type="presOf" srcId="{F484F5F4-B785-425C-8EF6-7FE610771944}" destId="{31CE8EC9-9570-4432-83DC-3A1FC4AC031D}" srcOrd="0" destOrd="0" presId="urn:microsoft.com/office/officeart/2008/layout/VerticalCurvedList"/>
    <dgm:cxn modelId="{B1740C44-1D45-4322-B911-A05FCB2A26C1}" type="presOf" srcId="{0B236FC5-4C85-4EDA-941D-1D6244CB389A}" destId="{18A93747-833A-4165-830B-A8082203BD0A}" srcOrd="0" destOrd="0" presId="urn:microsoft.com/office/officeart/2008/layout/VerticalCurvedList"/>
    <dgm:cxn modelId="{AFABF1F9-3745-40E4-AC6F-B3641B24641E}" type="presParOf" srcId="{F5BD87B0-A88A-4246-8C76-5821689E739C}" destId="{240D76AD-9579-40E7-A40A-4A95BC7E5966}" srcOrd="0" destOrd="0" presId="urn:microsoft.com/office/officeart/2008/layout/VerticalCurvedList"/>
    <dgm:cxn modelId="{E0620353-F954-4437-8AAC-36785413A16C}" type="presParOf" srcId="{240D76AD-9579-40E7-A40A-4A95BC7E5966}" destId="{BC8217A7-82A6-455A-AB31-20B8CB0E75A5}" srcOrd="0" destOrd="0" presId="urn:microsoft.com/office/officeart/2008/layout/VerticalCurvedList"/>
    <dgm:cxn modelId="{CE38ED01-3464-4690-9CE8-63FDAD798AD2}" type="presParOf" srcId="{BC8217A7-82A6-455A-AB31-20B8CB0E75A5}" destId="{63ACEEE8-0C35-4003-B80A-DEC6A72CDD74}" srcOrd="0" destOrd="0" presId="urn:microsoft.com/office/officeart/2008/layout/VerticalCurvedList"/>
    <dgm:cxn modelId="{A4857F59-0D6E-4A08-BAA7-E5B2A1738FBC}" type="presParOf" srcId="{BC8217A7-82A6-455A-AB31-20B8CB0E75A5}" destId="{18A93747-833A-4165-830B-A8082203BD0A}" srcOrd="1" destOrd="0" presId="urn:microsoft.com/office/officeart/2008/layout/VerticalCurvedList"/>
    <dgm:cxn modelId="{E83C1819-027D-4807-B2BD-361EC09D3648}" type="presParOf" srcId="{BC8217A7-82A6-455A-AB31-20B8CB0E75A5}" destId="{0C97A9B8-3C3C-4344-9521-38685FBAE928}" srcOrd="2" destOrd="0" presId="urn:microsoft.com/office/officeart/2008/layout/VerticalCurvedList"/>
    <dgm:cxn modelId="{22830D36-DFD7-4B67-82C7-986700399FEF}" type="presParOf" srcId="{BC8217A7-82A6-455A-AB31-20B8CB0E75A5}" destId="{7B9723F0-347F-463E-861E-F297A47CCF5A}" srcOrd="3" destOrd="0" presId="urn:microsoft.com/office/officeart/2008/layout/VerticalCurvedList"/>
    <dgm:cxn modelId="{BC55E014-8BED-4EE9-AAC9-4A12C8C3BFAB}" type="presParOf" srcId="{240D76AD-9579-40E7-A40A-4A95BC7E5966}" destId="{AF61B64F-C8FC-40CD-ACAB-625702896F9A}" srcOrd="1" destOrd="0" presId="urn:microsoft.com/office/officeart/2008/layout/VerticalCurvedList"/>
    <dgm:cxn modelId="{D804D07D-66B0-4545-A721-2229317B7D47}" type="presParOf" srcId="{240D76AD-9579-40E7-A40A-4A95BC7E5966}" destId="{88378316-429F-4DCD-96B0-AF10075FCF99}" srcOrd="2" destOrd="0" presId="urn:microsoft.com/office/officeart/2008/layout/VerticalCurvedList"/>
    <dgm:cxn modelId="{47B3A520-1CC3-49F6-8464-21187F20B607}" type="presParOf" srcId="{88378316-429F-4DCD-96B0-AF10075FCF99}" destId="{8295677B-4944-4EC5-9D2C-62AEACB47A4F}" srcOrd="0" destOrd="0" presId="urn:microsoft.com/office/officeart/2008/layout/VerticalCurvedList"/>
    <dgm:cxn modelId="{31DAD8EC-98B8-49D2-9933-324A5AA70513}" type="presParOf" srcId="{240D76AD-9579-40E7-A40A-4A95BC7E5966}" destId="{A8549B84-53DB-40CA-80D4-9552FAA7E38D}" srcOrd="3" destOrd="0" presId="urn:microsoft.com/office/officeart/2008/layout/VerticalCurvedList"/>
    <dgm:cxn modelId="{E1D0450A-7832-4C46-BC98-C9E82BDB574D}" type="presParOf" srcId="{240D76AD-9579-40E7-A40A-4A95BC7E5966}" destId="{FB8B940C-4320-43B4-9F6C-7C22FB963108}" srcOrd="4" destOrd="0" presId="urn:microsoft.com/office/officeart/2008/layout/VerticalCurvedList"/>
    <dgm:cxn modelId="{7D512572-1724-49A4-834F-FCD8022CBD49}" type="presParOf" srcId="{FB8B940C-4320-43B4-9F6C-7C22FB963108}" destId="{EB4DFD9E-3EB2-41E7-8CF5-7FAF30A57395}" srcOrd="0" destOrd="0" presId="urn:microsoft.com/office/officeart/2008/layout/VerticalCurvedList"/>
    <dgm:cxn modelId="{334F5244-3D45-4072-B0B9-C825E82859D4}" type="presParOf" srcId="{240D76AD-9579-40E7-A40A-4A95BC7E5966}" destId="{31CE8EC9-9570-4432-83DC-3A1FC4AC031D}" srcOrd="5" destOrd="0" presId="urn:microsoft.com/office/officeart/2008/layout/VerticalCurvedList"/>
    <dgm:cxn modelId="{5AA11658-69E4-40CE-8A17-1E2AC837A01E}" type="presParOf" srcId="{240D76AD-9579-40E7-A40A-4A95BC7E5966}" destId="{4F75F464-139C-494E-B050-79AF9A9E4A8A}" srcOrd="6" destOrd="0" presId="urn:microsoft.com/office/officeart/2008/layout/VerticalCurvedList"/>
    <dgm:cxn modelId="{A8ED3BD0-3DBB-4A64-A1F6-21BB8C5293D5}" type="presParOf" srcId="{4F75F464-139C-494E-B050-79AF9A9E4A8A}" destId="{474CBD3D-6672-4060-9E95-0853AFCF2A8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E0AAE82-1B46-4D90-BF41-1E6C32830F8D}" type="doc">
      <dgm:prSet loTypeId="urn:microsoft.com/office/officeart/2008/layout/VerticalCurvedList" loCatId="list" qsTypeId="urn:microsoft.com/office/officeart/2005/8/quickstyle/3d1" qsCatId="3D" csTypeId="urn:microsoft.com/office/officeart/2005/8/colors/accent1_3" csCatId="accent1" phldr="1"/>
      <dgm:spPr/>
      <dgm:t>
        <a:bodyPr/>
        <a:lstStyle/>
        <a:p>
          <a:endParaRPr lang="es-EC"/>
        </a:p>
      </dgm:t>
    </dgm:pt>
    <dgm:pt modelId="{FF5FEE5D-0A76-49AD-9F30-2B052601CC97}">
      <dgm:prSet custT="1"/>
      <dgm:spPr/>
      <dgm:t>
        <a:bodyPr/>
        <a:lstStyle/>
        <a:p>
          <a:pPr algn="ctr"/>
          <a:r>
            <a:rPr lang="es-EC" sz="2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Equipos para fabricación de PCBs</a:t>
          </a:r>
          <a:endParaRPr lang="es-EC"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E62651CA-AC0D-493C-BC4B-2CD1304F1EE3}" type="parTrans" cxnId="{6AA48D92-5950-43C9-898A-47EC0A9E8D21}">
      <dgm:prSet/>
      <dgm:spPr/>
      <dgm:t>
        <a:bodyPr/>
        <a:lstStyle/>
        <a:p>
          <a:endParaRPr lang="es-EC" sz="2000"/>
        </a:p>
      </dgm:t>
    </dgm:pt>
    <dgm:pt modelId="{0B236FC5-4C85-4EDA-941D-1D6244CB389A}" type="sibTrans" cxnId="{6AA48D92-5950-43C9-898A-47EC0A9E8D21}">
      <dgm:prSet/>
      <dgm:spPr/>
      <dgm:t>
        <a:bodyPr/>
        <a:lstStyle/>
        <a:p>
          <a:endParaRPr lang="es-EC" sz="2000"/>
        </a:p>
      </dgm:t>
    </dgm:pt>
    <dgm:pt modelId="{7DA574F2-0949-4A4E-8E9F-565105109767}">
      <dgm:prSet custT="1"/>
      <dgm:spPr>
        <a:solidFill>
          <a:srgbClr val="4484BE"/>
        </a:solidFill>
      </dgm:spPr>
      <dgm:t>
        <a:bodyPr/>
        <a:lstStyle/>
        <a:p>
          <a:pPr algn="ctr"/>
          <a:r>
            <a:rPr lang="es-EC" sz="2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Normas aplicables para el diseño de PCBs</a:t>
          </a:r>
          <a:endParaRPr lang="es-EC"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CECAC5A2-208E-4EEE-8383-2CA053641D47}" type="parTrans" cxnId="{AC18BDB0-FFD6-470C-864A-2F2DD8960604}">
      <dgm:prSet/>
      <dgm:spPr/>
      <dgm:t>
        <a:bodyPr/>
        <a:lstStyle/>
        <a:p>
          <a:endParaRPr lang="es-EC" sz="2000"/>
        </a:p>
      </dgm:t>
    </dgm:pt>
    <dgm:pt modelId="{C92B1447-B0BA-4BC1-B9DC-316B827C1F41}" type="sibTrans" cxnId="{AC18BDB0-FFD6-470C-864A-2F2DD8960604}">
      <dgm:prSet/>
      <dgm:spPr/>
      <dgm:t>
        <a:bodyPr/>
        <a:lstStyle/>
        <a:p>
          <a:endParaRPr lang="es-EC" sz="2000"/>
        </a:p>
      </dgm:t>
    </dgm:pt>
    <dgm:pt modelId="{F484F5F4-B785-425C-8EF6-7FE610771944}">
      <dgm:prSet custT="1"/>
      <dgm:spPr>
        <a:solidFill>
          <a:srgbClr val="4484BE"/>
        </a:solidFill>
      </dgm:spPr>
      <dgm:t>
        <a:bodyPr/>
        <a:lstStyle/>
        <a:p>
          <a:pPr algn="ctr"/>
          <a:r>
            <a:rPr lang="es-EC" sz="2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Herramientas de corte y parámetros</a:t>
          </a:r>
          <a:endParaRPr lang="es-EC" sz="2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DEC6699D-5696-4F6A-B1AD-B45D7170ADB2}" type="sibTrans" cxnId="{AB1C7B92-41C9-46A6-946C-79778B893E9F}">
      <dgm:prSet/>
      <dgm:spPr/>
      <dgm:t>
        <a:bodyPr/>
        <a:lstStyle/>
        <a:p>
          <a:endParaRPr lang="es-EC" sz="2000"/>
        </a:p>
      </dgm:t>
    </dgm:pt>
    <dgm:pt modelId="{A5EACC1E-DD28-4416-9081-0B92388F3363}" type="parTrans" cxnId="{AB1C7B92-41C9-46A6-946C-79778B893E9F}">
      <dgm:prSet/>
      <dgm:spPr/>
      <dgm:t>
        <a:bodyPr/>
        <a:lstStyle/>
        <a:p>
          <a:endParaRPr lang="es-EC" sz="2000"/>
        </a:p>
      </dgm:t>
    </dgm:pt>
    <dgm:pt modelId="{F5BD87B0-A88A-4246-8C76-5821689E739C}" type="pres">
      <dgm:prSet presAssocID="{2E0AAE82-1B46-4D90-BF41-1E6C32830F8D}" presName="Name0" presStyleCnt="0">
        <dgm:presLayoutVars>
          <dgm:chMax val="7"/>
          <dgm:chPref val="7"/>
          <dgm:dir/>
        </dgm:presLayoutVars>
      </dgm:prSet>
      <dgm:spPr/>
      <dgm:t>
        <a:bodyPr/>
        <a:lstStyle/>
        <a:p>
          <a:endParaRPr lang="es-EC"/>
        </a:p>
      </dgm:t>
    </dgm:pt>
    <dgm:pt modelId="{240D76AD-9579-40E7-A40A-4A95BC7E5966}" type="pres">
      <dgm:prSet presAssocID="{2E0AAE82-1B46-4D90-BF41-1E6C32830F8D}" presName="Name1" presStyleCnt="0"/>
      <dgm:spPr/>
    </dgm:pt>
    <dgm:pt modelId="{BC8217A7-82A6-455A-AB31-20B8CB0E75A5}" type="pres">
      <dgm:prSet presAssocID="{2E0AAE82-1B46-4D90-BF41-1E6C32830F8D}" presName="cycle" presStyleCnt="0"/>
      <dgm:spPr/>
    </dgm:pt>
    <dgm:pt modelId="{63ACEEE8-0C35-4003-B80A-DEC6A72CDD74}" type="pres">
      <dgm:prSet presAssocID="{2E0AAE82-1B46-4D90-BF41-1E6C32830F8D}" presName="srcNode" presStyleLbl="node1" presStyleIdx="0" presStyleCnt="3"/>
      <dgm:spPr/>
    </dgm:pt>
    <dgm:pt modelId="{18A93747-833A-4165-830B-A8082203BD0A}" type="pres">
      <dgm:prSet presAssocID="{2E0AAE82-1B46-4D90-BF41-1E6C32830F8D}" presName="conn" presStyleLbl="parChTrans1D2" presStyleIdx="0" presStyleCnt="1"/>
      <dgm:spPr/>
      <dgm:t>
        <a:bodyPr/>
        <a:lstStyle/>
        <a:p>
          <a:endParaRPr lang="es-EC"/>
        </a:p>
      </dgm:t>
    </dgm:pt>
    <dgm:pt modelId="{0C97A9B8-3C3C-4344-9521-38685FBAE928}" type="pres">
      <dgm:prSet presAssocID="{2E0AAE82-1B46-4D90-BF41-1E6C32830F8D}" presName="extraNode" presStyleLbl="node1" presStyleIdx="0" presStyleCnt="3"/>
      <dgm:spPr/>
    </dgm:pt>
    <dgm:pt modelId="{7B9723F0-347F-463E-861E-F297A47CCF5A}" type="pres">
      <dgm:prSet presAssocID="{2E0AAE82-1B46-4D90-BF41-1E6C32830F8D}" presName="dstNode" presStyleLbl="node1" presStyleIdx="0" presStyleCnt="3"/>
      <dgm:spPr/>
    </dgm:pt>
    <dgm:pt modelId="{AF61B64F-C8FC-40CD-ACAB-625702896F9A}" type="pres">
      <dgm:prSet presAssocID="{FF5FEE5D-0A76-49AD-9F30-2B052601CC97}" presName="text_1" presStyleLbl="node1" presStyleIdx="0" presStyleCnt="3" custLinFactNeighborX="15106">
        <dgm:presLayoutVars>
          <dgm:bulletEnabled val="1"/>
        </dgm:presLayoutVars>
      </dgm:prSet>
      <dgm:spPr/>
      <dgm:t>
        <a:bodyPr/>
        <a:lstStyle/>
        <a:p>
          <a:endParaRPr lang="es-EC"/>
        </a:p>
      </dgm:t>
    </dgm:pt>
    <dgm:pt modelId="{88378316-429F-4DCD-96B0-AF10075FCF99}" type="pres">
      <dgm:prSet presAssocID="{FF5FEE5D-0A76-49AD-9F30-2B052601CC97}" presName="accent_1" presStyleCnt="0"/>
      <dgm:spPr/>
    </dgm:pt>
    <dgm:pt modelId="{8295677B-4944-4EC5-9D2C-62AEACB47A4F}" type="pres">
      <dgm:prSet presAssocID="{FF5FEE5D-0A76-49AD-9F30-2B052601CC97}" presName="accentRepeatNode" presStyleLbl="solidFgAcc1" presStyleIdx="0" presStyleCnt="3" custLinFactNeighborY="-3561"/>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A8549B84-53DB-40CA-80D4-9552FAA7E38D}" type="pres">
      <dgm:prSet presAssocID="{7DA574F2-0949-4A4E-8E9F-565105109767}" presName="text_2" presStyleLbl="node1" presStyleIdx="1" presStyleCnt="3">
        <dgm:presLayoutVars>
          <dgm:bulletEnabled val="1"/>
        </dgm:presLayoutVars>
      </dgm:prSet>
      <dgm:spPr/>
      <dgm:t>
        <a:bodyPr/>
        <a:lstStyle/>
        <a:p>
          <a:endParaRPr lang="es-EC"/>
        </a:p>
      </dgm:t>
    </dgm:pt>
    <dgm:pt modelId="{FB8B940C-4320-43B4-9F6C-7C22FB963108}" type="pres">
      <dgm:prSet presAssocID="{7DA574F2-0949-4A4E-8E9F-565105109767}" presName="accent_2" presStyleCnt="0"/>
      <dgm:spPr/>
    </dgm:pt>
    <dgm:pt modelId="{EB4DFD9E-3EB2-41E7-8CF5-7FAF30A57395}" type="pres">
      <dgm:prSet presAssocID="{7DA574F2-0949-4A4E-8E9F-565105109767}" presName="accentRepeatNode" presStyleLbl="solidFgAcc1" presStyleIdx="1" presStyleCnt="3"/>
      <dgm:spPr/>
    </dgm:pt>
    <dgm:pt modelId="{31CE8EC9-9570-4432-83DC-3A1FC4AC031D}" type="pres">
      <dgm:prSet presAssocID="{F484F5F4-B785-425C-8EF6-7FE610771944}" presName="text_3" presStyleLbl="node1" presStyleIdx="2" presStyleCnt="3">
        <dgm:presLayoutVars>
          <dgm:bulletEnabled val="1"/>
        </dgm:presLayoutVars>
      </dgm:prSet>
      <dgm:spPr/>
      <dgm:t>
        <a:bodyPr/>
        <a:lstStyle/>
        <a:p>
          <a:endParaRPr lang="es-EC"/>
        </a:p>
      </dgm:t>
    </dgm:pt>
    <dgm:pt modelId="{4F75F464-139C-494E-B050-79AF9A9E4A8A}" type="pres">
      <dgm:prSet presAssocID="{F484F5F4-B785-425C-8EF6-7FE610771944}" presName="accent_3" presStyleCnt="0"/>
      <dgm:spPr/>
    </dgm:pt>
    <dgm:pt modelId="{474CBD3D-6672-4060-9E95-0853AFCF2A82}" type="pres">
      <dgm:prSet presAssocID="{F484F5F4-B785-425C-8EF6-7FE610771944}" presName="accentRepeatNode" presStyleLbl="solidFgAcc1" presStyleIdx="2" presStyleCnt="3"/>
      <dgm:spPr/>
    </dgm:pt>
  </dgm:ptLst>
  <dgm:cxnLst>
    <dgm:cxn modelId="{30858CB6-EFE3-431B-A2E4-F883F3864E7A}" type="presOf" srcId="{2E0AAE82-1B46-4D90-BF41-1E6C32830F8D}" destId="{F5BD87B0-A88A-4246-8C76-5821689E739C}" srcOrd="0" destOrd="0" presId="urn:microsoft.com/office/officeart/2008/layout/VerticalCurvedList"/>
    <dgm:cxn modelId="{3C60B67F-1567-4F07-BAB0-656E8C528A25}" type="presOf" srcId="{FF5FEE5D-0A76-49AD-9F30-2B052601CC97}" destId="{AF61B64F-C8FC-40CD-ACAB-625702896F9A}" srcOrd="0" destOrd="0" presId="urn:microsoft.com/office/officeart/2008/layout/VerticalCurvedList"/>
    <dgm:cxn modelId="{6AA48D92-5950-43C9-898A-47EC0A9E8D21}" srcId="{2E0AAE82-1B46-4D90-BF41-1E6C32830F8D}" destId="{FF5FEE5D-0A76-49AD-9F30-2B052601CC97}" srcOrd="0" destOrd="0" parTransId="{E62651CA-AC0D-493C-BC4B-2CD1304F1EE3}" sibTransId="{0B236FC5-4C85-4EDA-941D-1D6244CB389A}"/>
    <dgm:cxn modelId="{AB1C7B92-41C9-46A6-946C-79778B893E9F}" srcId="{2E0AAE82-1B46-4D90-BF41-1E6C32830F8D}" destId="{F484F5F4-B785-425C-8EF6-7FE610771944}" srcOrd="2" destOrd="0" parTransId="{A5EACC1E-DD28-4416-9081-0B92388F3363}" sibTransId="{DEC6699D-5696-4F6A-B1AD-B45D7170ADB2}"/>
    <dgm:cxn modelId="{77DB3096-D8B2-4619-A373-CB96AAD41AD6}" type="presOf" srcId="{0B236FC5-4C85-4EDA-941D-1D6244CB389A}" destId="{18A93747-833A-4165-830B-A8082203BD0A}" srcOrd="0" destOrd="0" presId="urn:microsoft.com/office/officeart/2008/layout/VerticalCurvedList"/>
    <dgm:cxn modelId="{AC18BDB0-FFD6-470C-864A-2F2DD8960604}" srcId="{2E0AAE82-1B46-4D90-BF41-1E6C32830F8D}" destId="{7DA574F2-0949-4A4E-8E9F-565105109767}" srcOrd="1" destOrd="0" parTransId="{CECAC5A2-208E-4EEE-8383-2CA053641D47}" sibTransId="{C92B1447-B0BA-4BC1-B9DC-316B827C1F41}"/>
    <dgm:cxn modelId="{BD64CB27-A094-4E47-AD71-B83E6C8CCED8}" type="presOf" srcId="{F484F5F4-B785-425C-8EF6-7FE610771944}" destId="{31CE8EC9-9570-4432-83DC-3A1FC4AC031D}" srcOrd="0" destOrd="0" presId="urn:microsoft.com/office/officeart/2008/layout/VerticalCurvedList"/>
    <dgm:cxn modelId="{F2387583-40DC-4765-A3E1-865D8795974B}" type="presOf" srcId="{7DA574F2-0949-4A4E-8E9F-565105109767}" destId="{A8549B84-53DB-40CA-80D4-9552FAA7E38D}" srcOrd="0" destOrd="0" presId="urn:microsoft.com/office/officeart/2008/layout/VerticalCurvedList"/>
    <dgm:cxn modelId="{8C079372-C930-4A6E-B4EE-F78B62003730}" type="presParOf" srcId="{F5BD87B0-A88A-4246-8C76-5821689E739C}" destId="{240D76AD-9579-40E7-A40A-4A95BC7E5966}" srcOrd="0" destOrd="0" presId="urn:microsoft.com/office/officeart/2008/layout/VerticalCurvedList"/>
    <dgm:cxn modelId="{43310074-D716-4457-9249-64C93320CC89}" type="presParOf" srcId="{240D76AD-9579-40E7-A40A-4A95BC7E5966}" destId="{BC8217A7-82A6-455A-AB31-20B8CB0E75A5}" srcOrd="0" destOrd="0" presId="urn:microsoft.com/office/officeart/2008/layout/VerticalCurvedList"/>
    <dgm:cxn modelId="{D2FF630C-ED4F-4FD5-899C-E64807FA93D8}" type="presParOf" srcId="{BC8217A7-82A6-455A-AB31-20B8CB0E75A5}" destId="{63ACEEE8-0C35-4003-B80A-DEC6A72CDD74}" srcOrd="0" destOrd="0" presId="urn:microsoft.com/office/officeart/2008/layout/VerticalCurvedList"/>
    <dgm:cxn modelId="{BB090967-8497-4730-8B2A-25236C811D67}" type="presParOf" srcId="{BC8217A7-82A6-455A-AB31-20B8CB0E75A5}" destId="{18A93747-833A-4165-830B-A8082203BD0A}" srcOrd="1" destOrd="0" presId="urn:microsoft.com/office/officeart/2008/layout/VerticalCurvedList"/>
    <dgm:cxn modelId="{B9506989-BA16-4F07-BAE3-1B6AD03181D0}" type="presParOf" srcId="{BC8217A7-82A6-455A-AB31-20B8CB0E75A5}" destId="{0C97A9B8-3C3C-4344-9521-38685FBAE928}" srcOrd="2" destOrd="0" presId="urn:microsoft.com/office/officeart/2008/layout/VerticalCurvedList"/>
    <dgm:cxn modelId="{9BE1B74C-A345-4225-A1F7-13FDE8297F4B}" type="presParOf" srcId="{BC8217A7-82A6-455A-AB31-20B8CB0E75A5}" destId="{7B9723F0-347F-463E-861E-F297A47CCF5A}" srcOrd="3" destOrd="0" presId="urn:microsoft.com/office/officeart/2008/layout/VerticalCurvedList"/>
    <dgm:cxn modelId="{62745B55-042A-42F7-9F2F-EEA2B5B36085}" type="presParOf" srcId="{240D76AD-9579-40E7-A40A-4A95BC7E5966}" destId="{AF61B64F-C8FC-40CD-ACAB-625702896F9A}" srcOrd="1" destOrd="0" presId="urn:microsoft.com/office/officeart/2008/layout/VerticalCurvedList"/>
    <dgm:cxn modelId="{79FFB4BC-CF0D-49D1-9200-64086D3E2E7A}" type="presParOf" srcId="{240D76AD-9579-40E7-A40A-4A95BC7E5966}" destId="{88378316-429F-4DCD-96B0-AF10075FCF99}" srcOrd="2" destOrd="0" presId="urn:microsoft.com/office/officeart/2008/layout/VerticalCurvedList"/>
    <dgm:cxn modelId="{B3FCE384-8CEE-4712-9FBD-0C23787AD80F}" type="presParOf" srcId="{88378316-429F-4DCD-96B0-AF10075FCF99}" destId="{8295677B-4944-4EC5-9D2C-62AEACB47A4F}" srcOrd="0" destOrd="0" presId="urn:microsoft.com/office/officeart/2008/layout/VerticalCurvedList"/>
    <dgm:cxn modelId="{FD7179A8-9636-46B0-8139-4ADB2D0B240C}" type="presParOf" srcId="{240D76AD-9579-40E7-A40A-4A95BC7E5966}" destId="{A8549B84-53DB-40CA-80D4-9552FAA7E38D}" srcOrd="3" destOrd="0" presId="urn:microsoft.com/office/officeart/2008/layout/VerticalCurvedList"/>
    <dgm:cxn modelId="{69B1FD0D-2EE3-464C-B318-2772CA1B536F}" type="presParOf" srcId="{240D76AD-9579-40E7-A40A-4A95BC7E5966}" destId="{FB8B940C-4320-43B4-9F6C-7C22FB963108}" srcOrd="4" destOrd="0" presId="urn:microsoft.com/office/officeart/2008/layout/VerticalCurvedList"/>
    <dgm:cxn modelId="{A0DCBD85-86B0-40AA-BCC6-4987157A22CE}" type="presParOf" srcId="{FB8B940C-4320-43B4-9F6C-7C22FB963108}" destId="{EB4DFD9E-3EB2-41E7-8CF5-7FAF30A57395}" srcOrd="0" destOrd="0" presId="urn:microsoft.com/office/officeart/2008/layout/VerticalCurvedList"/>
    <dgm:cxn modelId="{9BA5DECA-87DC-4243-AE44-42A083646CEC}" type="presParOf" srcId="{240D76AD-9579-40E7-A40A-4A95BC7E5966}" destId="{31CE8EC9-9570-4432-83DC-3A1FC4AC031D}" srcOrd="5" destOrd="0" presId="urn:microsoft.com/office/officeart/2008/layout/VerticalCurvedList"/>
    <dgm:cxn modelId="{1D65B574-B7A9-4D41-B4C5-302F3C258789}" type="presParOf" srcId="{240D76AD-9579-40E7-A40A-4A95BC7E5966}" destId="{4F75F464-139C-494E-B050-79AF9A9E4A8A}" srcOrd="6" destOrd="0" presId="urn:microsoft.com/office/officeart/2008/layout/VerticalCurvedList"/>
    <dgm:cxn modelId="{24E28218-ECAE-4B2D-8505-99ADD85BC067}" type="presParOf" srcId="{4F75F464-139C-494E-B050-79AF9A9E4A8A}" destId="{474CBD3D-6672-4060-9E95-0853AFCF2A8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E0AAE82-1B46-4D90-BF41-1E6C32830F8D}" type="doc">
      <dgm:prSet loTypeId="urn:microsoft.com/office/officeart/2008/layout/VerticalCurvedList" loCatId="list" qsTypeId="urn:microsoft.com/office/officeart/2005/8/quickstyle/3d1" qsCatId="3D" csTypeId="urn:microsoft.com/office/officeart/2005/8/colors/accent1_3" csCatId="accent1" phldr="1"/>
      <dgm:spPr/>
      <dgm:t>
        <a:bodyPr/>
        <a:lstStyle/>
        <a:p>
          <a:endParaRPr lang="es-EC"/>
        </a:p>
      </dgm:t>
    </dgm:pt>
    <dgm:pt modelId="{FF5FEE5D-0A76-49AD-9F30-2B052601CC97}">
      <dgm:prSet custT="1"/>
      <dgm:spPr/>
      <dgm:t>
        <a:bodyPr/>
        <a:lstStyle/>
        <a:p>
          <a:pPr algn="ctr"/>
          <a:r>
            <a:rPr lang="es-EC"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Necesidades del cliente</a:t>
          </a:r>
          <a:endParaRPr lang="es-EC"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E62651CA-AC0D-493C-BC4B-2CD1304F1EE3}" type="parTrans" cxnId="{6AA48D92-5950-43C9-898A-47EC0A9E8D21}">
      <dgm:prSet/>
      <dgm:spPr/>
      <dgm:t>
        <a:bodyPr/>
        <a:lstStyle/>
        <a:p>
          <a:endParaRPr lang="es-EC"/>
        </a:p>
      </dgm:t>
    </dgm:pt>
    <dgm:pt modelId="{0B236FC5-4C85-4EDA-941D-1D6244CB389A}" type="sibTrans" cxnId="{6AA48D92-5950-43C9-898A-47EC0A9E8D21}">
      <dgm:prSet/>
      <dgm:spPr/>
      <dgm:t>
        <a:bodyPr/>
        <a:lstStyle/>
        <a:p>
          <a:endParaRPr lang="es-EC"/>
        </a:p>
      </dgm:t>
    </dgm:pt>
    <dgm:pt modelId="{7DA574F2-0949-4A4E-8E9F-565105109767}">
      <dgm:prSet custT="1"/>
      <dgm:spPr>
        <a:solidFill>
          <a:srgbClr val="4484BE"/>
        </a:solidFill>
      </dgm:spPr>
      <dgm:t>
        <a:bodyPr/>
        <a:lstStyle/>
        <a:p>
          <a:pPr algn="ctr"/>
          <a:r>
            <a:rPr lang="es-EC"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Generación de conceptos </a:t>
          </a:r>
        </a:p>
      </dgm:t>
    </dgm:pt>
    <dgm:pt modelId="{CECAC5A2-208E-4EEE-8383-2CA053641D47}" type="parTrans" cxnId="{AC18BDB0-FFD6-470C-864A-2F2DD8960604}">
      <dgm:prSet/>
      <dgm:spPr/>
      <dgm:t>
        <a:bodyPr/>
        <a:lstStyle/>
        <a:p>
          <a:endParaRPr lang="es-EC"/>
        </a:p>
      </dgm:t>
    </dgm:pt>
    <dgm:pt modelId="{C92B1447-B0BA-4BC1-B9DC-316B827C1F41}" type="sibTrans" cxnId="{AC18BDB0-FFD6-470C-864A-2F2DD8960604}">
      <dgm:prSet/>
      <dgm:spPr/>
      <dgm:t>
        <a:bodyPr/>
        <a:lstStyle/>
        <a:p>
          <a:endParaRPr lang="es-EC"/>
        </a:p>
      </dgm:t>
    </dgm:pt>
    <dgm:pt modelId="{F484F5F4-B785-425C-8EF6-7FE610771944}">
      <dgm:prSet custT="1"/>
      <dgm:spPr>
        <a:solidFill>
          <a:srgbClr val="4484BE"/>
        </a:solidFill>
      </dgm:spPr>
      <dgm:t>
        <a:bodyPr/>
        <a:lstStyle/>
        <a:p>
          <a:pPr algn="ctr"/>
          <a:r>
            <a:rPr lang="es-EC"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Selección de conceptos</a:t>
          </a:r>
        </a:p>
      </dgm:t>
    </dgm:pt>
    <dgm:pt modelId="{A5EACC1E-DD28-4416-9081-0B92388F3363}" type="parTrans" cxnId="{AB1C7B92-41C9-46A6-946C-79778B893E9F}">
      <dgm:prSet/>
      <dgm:spPr/>
      <dgm:t>
        <a:bodyPr/>
        <a:lstStyle/>
        <a:p>
          <a:endParaRPr lang="es-EC"/>
        </a:p>
      </dgm:t>
    </dgm:pt>
    <dgm:pt modelId="{DEC6699D-5696-4F6A-B1AD-B45D7170ADB2}" type="sibTrans" cxnId="{AB1C7B92-41C9-46A6-946C-79778B893E9F}">
      <dgm:prSet/>
      <dgm:spPr/>
      <dgm:t>
        <a:bodyPr/>
        <a:lstStyle/>
        <a:p>
          <a:endParaRPr lang="es-EC"/>
        </a:p>
      </dgm:t>
    </dgm:pt>
    <dgm:pt modelId="{30B2D6E1-E89F-4059-A913-39F69B19C9D5}">
      <dgm:prSet custT="1"/>
      <dgm:spPr/>
      <dgm:t>
        <a:bodyPr/>
        <a:lstStyle/>
        <a:p>
          <a:pPr algn="ctr"/>
          <a:r>
            <a:rPr lang="es-EC"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Matriz QFD – Módulos </a:t>
          </a:r>
        </a:p>
      </dgm:t>
    </dgm:pt>
    <dgm:pt modelId="{2EA11B08-702C-405B-BC88-A363AD8CDD23}" type="parTrans" cxnId="{CE980B00-EC82-420E-8C0A-5D4F0CD701F0}">
      <dgm:prSet/>
      <dgm:spPr/>
      <dgm:t>
        <a:bodyPr/>
        <a:lstStyle/>
        <a:p>
          <a:endParaRPr lang="es-EC"/>
        </a:p>
      </dgm:t>
    </dgm:pt>
    <dgm:pt modelId="{EC2E86DF-FF35-4B5D-88C9-DE47263DAD7C}" type="sibTrans" cxnId="{CE980B00-EC82-420E-8C0A-5D4F0CD701F0}">
      <dgm:prSet/>
      <dgm:spPr/>
      <dgm:t>
        <a:bodyPr/>
        <a:lstStyle/>
        <a:p>
          <a:endParaRPr lang="es-EC"/>
        </a:p>
      </dgm:t>
    </dgm:pt>
    <dgm:pt modelId="{B041E38C-38A3-44A3-8111-A12967DD085C}">
      <dgm:prSet custT="1"/>
      <dgm:spPr>
        <a:solidFill>
          <a:srgbClr val="4484BE"/>
        </a:solidFill>
      </dgm:spPr>
      <dgm:t>
        <a:bodyPr/>
        <a:lstStyle/>
        <a:p>
          <a:pPr algn="ctr"/>
          <a:r>
            <a:rPr lang="es-EC"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Evaluación de resultados</a:t>
          </a:r>
        </a:p>
      </dgm:t>
    </dgm:pt>
    <dgm:pt modelId="{87336387-B96E-4252-8F73-1CA4D9E1A163}" type="parTrans" cxnId="{2A3F48BA-DC9F-41A0-B5B0-C17AD6A70136}">
      <dgm:prSet/>
      <dgm:spPr/>
      <dgm:t>
        <a:bodyPr/>
        <a:lstStyle/>
        <a:p>
          <a:endParaRPr lang="es-EC"/>
        </a:p>
      </dgm:t>
    </dgm:pt>
    <dgm:pt modelId="{2AFFDA3F-ACB8-44AA-9DCB-F32CEF210A33}" type="sibTrans" cxnId="{2A3F48BA-DC9F-41A0-B5B0-C17AD6A70136}">
      <dgm:prSet/>
      <dgm:spPr/>
      <dgm:t>
        <a:bodyPr/>
        <a:lstStyle/>
        <a:p>
          <a:endParaRPr lang="es-EC"/>
        </a:p>
      </dgm:t>
    </dgm:pt>
    <dgm:pt modelId="{F5BD87B0-A88A-4246-8C76-5821689E739C}" type="pres">
      <dgm:prSet presAssocID="{2E0AAE82-1B46-4D90-BF41-1E6C32830F8D}" presName="Name0" presStyleCnt="0">
        <dgm:presLayoutVars>
          <dgm:chMax val="7"/>
          <dgm:chPref val="7"/>
          <dgm:dir/>
        </dgm:presLayoutVars>
      </dgm:prSet>
      <dgm:spPr/>
      <dgm:t>
        <a:bodyPr/>
        <a:lstStyle/>
        <a:p>
          <a:endParaRPr lang="es-EC"/>
        </a:p>
      </dgm:t>
    </dgm:pt>
    <dgm:pt modelId="{240D76AD-9579-40E7-A40A-4A95BC7E5966}" type="pres">
      <dgm:prSet presAssocID="{2E0AAE82-1B46-4D90-BF41-1E6C32830F8D}" presName="Name1" presStyleCnt="0"/>
      <dgm:spPr/>
    </dgm:pt>
    <dgm:pt modelId="{BC8217A7-82A6-455A-AB31-20B8CB0E75A5}" type="pres">
      <dgm:prSet presAssocID="{2E0AAE82-1B46-4D90-BF41-1E6C32830F8D}" presName="cycle" presStyleCnt="0"/>
      <dgm:spPr/>
    </dgm:pt>
    <dgm:pt modelId="{63ACEEE8-0C35-4003-B80A-DEC6A72CDD74}" type="pres">
      <dgm:prSet presAssocID="{2E0AAE82-1B46-4D90-BF41-1E6C32830F8D}" presName="srcNode" presStyleLbl="node1" presStyleIdx="0" presStyleCnt="5"/>
      <dgm:spPr/>
    </dgm:pt>
    <dgm:pt modelId="{18A93747-833A-4165-830B-A8082203BD0A}" type="pres">
      <dgm:prSet presAssocID="{2E0AAE82-1B46-4D90-BF41-1E6C32830F8D}" presName="conn" presStyleLbl="parChTrans1D2" presStyleIdx="0" presStyleCnt="1"/>
      <dgm:spPr/>
      <dgm:t>
        <a:bodyPr/>
        <a:lstStyle/>
        <a:p>
          <a:endParaRPr lang="es-EC"/>
        </a:p>
      </dgm:t>
    </dgm:pt>
    <dgm:pt modelId="{0C97A9B8-3C3C-4344-9521-38685FBAE928}" type="pres">
      <dgm:prSet presAssocID="{2E0AAE82-1B46-4D90-BF41-1E6C32830F8D}" presName="extraNode" presStyleLbl="node1" presStyleIdx="0" presStyleCnt="5"/>
      <dgm:spPr/>
    </dgm:pt>
    <dgm:pt modelId="{7B9723F0-347F-463E-861E-F297A47CCF5A}" type="pres">
      <dgm:prSet presAssocID="{2E0AAE82-1B46-4D90-BF41-1E6C32830F8D}" presName="dstNode" presStyleLbl="node1" presStyleIdx="0" presStyleCnt="5"/>
      <dgm:spPr/>
    </dgm:pt>
    <dgm:pt modelId="{AF61B64F-C8FC-40CD-ACAB-625702896F9A}" type="pres">
      <dgm:prSet presAssocID="{FF5FEE5D-0A76-49AD-9F30-2B052601CC97}" presName="text_1" presStyleLbl="node1" presStyleIdx="0" presStyleCnt="5" custLinFactNeighborX="15106">
        <dgm:presLayoutVars>
          <dgm:bulletEnabled val="1"/>
        </dgm:presLayoutVars>
      </dgm:prSet>
      <dgm:spPr/>
      <dgm:t>
        <a:bodyPr/>
        <a:lstStyle/>
        <a:p>
          <a:endParaRPr lang="es-EC"/>
        </a:p>
      </dgm:t>
    </dgm:pt>
    <dgm:pt modelId="{88378316-429F-4DCD-96B0-AF10075FCF99}" type="pres">
      <dgm:prSet presAssocID="{FF5FEE5D-0A76-49AD-9F30-2B052601CC97}" presName="accent_1" presStyleCnt="0"/>
      <dgm:spPr/>
    </dgm:pt>
    <dgm:pt modelId="{8295677B-4944-4EC5-9D2C-62AEACB47A4F}" type="pres">
      <dgm:prSet presAssocID="{FF5FEE5D-0A76-49AD-9F30-2B052601CC97}" presName="accentRepeatNode" presStyleLbl="solidFgAcc1" presStyleIdx="0" presStyleCnt="5" custLinFactNeighborY="-3561"/>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s-EC"/>
        </a:p>
      </dgm:t>
    </dgm:pt>
    <dgm:pt modelId="{2A7F3113-54F8-463A-AE4C-FE70E0F1C5A4}" type="pres">
      <dgm:prSet presAssocID="{30B2D6E1-E89F-4059-A913-39F69B19C9D5}" presName="text_2" presStyleLbl="node1" presStyleIdx="1" presStyleCnt="5" custLinFactNeighborX="-170" custLinFactNeighborY="510">
        <dgm:presLayoutVars>
          <dgm:bulletEnabled val="1"/>
        </dgm:presLayoutVars>
      </dgm:prSet>
      <dgm:spPr/>
      <dgm:t>
        <a:bodyPr/>
        <a:lstStyle/>
        <a:p>
          <a:endParaRPr lang="es-EC"/>
        </a:p>
      </dgm:t>
    </dgm:pt>
    <dgm:pt modelId="{BFA46433-38DD-4E41-BDCB-C37B91AAE104}" type="pres">
      <dgm:prSet presAssocID="{30B2D6E1-E89F-4059-A913-39F69B19C9D5}" presName="accent_2" presStyleCnt="0"/>
      <dgm:spPr/>
    </dgm:pt>
    <dgm:pt modelId="{E5DCE555-09EF-4AAD-82F9-24A0BC0119FE}" type="pres">
      <dgm:prSet presAssocID="{30B2D6E1-E89F-4059-A913-39F69B19C9D5}" presName="accentRepeatNode" presStyleLbl="solidFgAcc1" presStyleIdx="1" presStyleCnt="5"/>
      <dgm:spPr/>
    </dgm:pt>
    <dgm:pt modelId="{2B3A3EA4-65BA-49A0-9407-F1BAC6249843}" type="pres">
      <dgm:prSet presAssocID="{7DA574F2-0949-4A4E-8E9F-565105109767}" presName="text_3" presStyleLbl="node1" presStyleIdx="2" presStyleCnt="5">
        <dgm:presLayoutVars>
          <dgm:bulletEnabled val="1"/>
        </dgm:presLayoutVars>
      </dgm:prSet>
      <dgm:spPr/>
      <dgm:t>
        <a:bodyPr/>
        <a:lstStyle/>
        <a:p>
          <a:endParaRPr lang="es-EC"/>
        </a:p>
      </dgm:t>
    </dgm:pt>
    <dgm:pt modelId="{A8945CDA-D60D-4E3E-9177-14C6A8C4A948}" type="pres">
      <dgm:prSet presAssocID="{7DA574F2-0949-4A4E-8E9F-565105109767}" presName="accent_3" presStyleCnt="0"/>
      <dgm:spPr/>
    </dgm:pt>
    <dgm:pt modelId="{EB4DFD9E-3EB2-41E7-8CF5-7FAF30A57395}" type="pres">
      <dgm:prSet presAssocID="{7DA574F2-0949-4A4E-8E9F-565105109767}" presName="accentRepeatNode" presStyleLbl="solidFgAcc1" presStyleIdx="2" presStyleCnt="5"/>
      <dgm:spPr/>
    </dgm:pt>
    <dgm:pt modelId="{EAB5EAE7-46EF-4A5E-9F2B-216B2DB3AFA4}" type="pres">
      <dgm:prSet presAssocID="{F484F5F4-B785-425C-8EF6-7FE610771944}" presName="text_4" presStyleLbl="node1" presStyleIdx="3" presStyleCnt="5">
        <dgm:presLayoutVars>
          <dgm:bulletEnabled val="1"/>
        </dgm:presLayoutVars>
      </dgm:prSet>
      <dgm:spPr/>
      <dgm:t>
        <a:bodyPr/>
        <a:lstStyle/>
        <a:p>
          <a:endParaRPr lang="es-EC"/>
        </a:p>
      </dgm:t>
    </dgm:pt>
    <dgm:pt modelId="{4FE2F464-FD76-4F59-99B4-15C78C4A744B}" type="pres">
      <dgm:prSet presAssocID="{F484F5F4-B785-425C-8EF6-7FE610771944}" presName="accent_4" presStyleCnt="0"/>
      <dgm:spPr/>
    </dgm:pt>
    <dgm:pt modelId="{474CBD3D-6672-4060-9E95-0853AFCF2A82}" type="pres">
      <dgm:prSet presAssocID="{F484F5F4-B785-425C-8EF6-7FE610771944}" presName="accentRepeatNode" presStyleLbl="solidFgAcc1" presStyleIdx="3" presStyleCnt="5"/>
      <dgm:spPr/>
    </dgm:pt>
    <dgm:pt modelId="{8060904C-3929-4F7E-9838-FD77F863D21F}" type="pres">
      <dgm:prSet presAssocID="{B041E38C-38A3-44A3-8111-A12967DD085C}" presName="text_5" presStyleLbl="node1" presStyleIdx="4" presStyleCnt="5">
        <dgm:presLayoutVars>
          <dgm:bulletEnabled val="1"/>
        </dgm:presLayoutVars>
      </dgm:prSet>
      <dgm:spPr/>
      <dgm:t>
        <a:bodyPr/>
        <a:lstStyle/>
        <a:p>
          <a:endParaRPr lang="es-EC"/>
        </a:p>
      </dgm:t>
    </dgm:pt>
    <dgm:pt modelId="{B2B079F9-AC18-4338-945D-A6FC3AC6A509}" type="pres">
      <dgm:prSet presAssocID="{B041E38C-38A3-44A3-8111-A12967DD085C}" presName="accent_5" presStyleCnt="0"/>
      <dgm:spPr/>
    </dgm:pt>
    <dgm:pt modelId="{13883588-0B5B-4788-B208-FECAC5A2D477}" type="pres">
      <dgm:prSet presAssocID="{B041E38C-38A3-44A3-8111-A12967DD085C}" presName="accentRepeatNode" presStyleLbl="solidFgAcc1" presStyleIdx="4" presStyleCnt="5"/>
      <dgm:spPr/>
    </dgm:pt>
  </dgm:ptLst>
  <dgm:cxnLst>
    <dgm:cxn modelId="{2A3F48BA-DC9F-41A0-B5B0-C17AD6A70136}" srcId="{2E0AAE82-1B46-4D90-BF41-1E6C32830F8D}" destId="{B041E38C-38A3-44A3-8111-A12967DD085C}" srcOrd="4" destOrd="0" parTransId="{87336387-B96E-4252-8F73-1CA4D9E1A163}" sibTransId="{2AFFDA3F-ACB8-44AA-9DCB-F32CEF210A33}"/>
    <dgm:cxn modelId="{38F0A2C8-C29C-4C97-BE2F-8B849F25093D}" type="presOf" srcId="{2E0AAE82-1B46-4D90-BF41-1E6C32830F8D}" destId="{F5BD87B0-A88A-4246-8C76-5821689E739C}" srcOrd="0" destOrd="0" presId="urn:microsoft.com/office/officeart/2008/layout/VerticalCurvedList"/>
    <dgm:cxn modelId="{35845241-C3A2-45B5-BAD6-905A4FAF87A6}" type="presOf" srcId="{7DA574F2-0949-4A4E-8E9F-565105109767}" destId="{2B3A3EA4-65BA-49A0-9407-F1BAC6249843}" srcOrd="0" destOrd="0" presId="urn:microsoft.com/office/officeart/2008/layout/VerticalCurvedList"/>
    <dgm:cxn modelId="{7C159B42-9AB3-41B7-B34C-E7BDD55605A2}" type="presOf" srcId="{FF5FEE5D-0A76-49AD-9F30-2B052601CC97}" destId="{AF61B64F-C8FC-40CD-ACAB-625702896F9A}" srcOrd="0" destOrd="0" presId="urn:microsoft.com/office/officeart/2008/layout/VerticalCurvedList"/>
    <dgm:cxn modelId="{CE980B00-EC82-420E-8C0A-5D4F0CD701F0}" srcId="{2E0AAE82-1B46-4D90-BF41-1E6C32830F8D}" destId="{30B2D6E1-E89F-4059-A913-39F69B19C9D5}" srcOrd="1" destOrd="0" parTransId="{2EA11B08-702C-405B-BC88-A363AD8CDD23}" sibTransId="{EC2E86DF-FF35-4B5D-88C9-DE47263DAD7C}"/>
    <dgm:cxn modelId="{6AA48D92-5950-43C9-898A-47EC0A9E8D21}" srcId="{2E0AAE82-1B46-4D90-BF41-1E6C32830F8D}" destId="{FF5FEE5D-0A76-49AD-9F30-2B052601CC97}" srcOrd="0" destOrd="0" parTransId="{E62651CA-AC0D-493C-BC4B-2CD1304F1EE3}" sibTransId="{0B236FC5-4C85-4EDA-941D-1D6244CB389A}"/>
    <dgm:cxn modelId="{AC6E6D61-82C1-4EAF-A666-815AB300C834}" type="presOf" srcId="{0B236FC5-4C85-4EDA-941D-1D6244CB389A}" destId="{18A93747-833A-4165-830B-A8082203BD0A}" srcOrd="0" destOrd="0" presId="urn:microsoft.com/office/officeart/2008/layout/VerticalCurvedList"/>
    <dgm:cxn modelId="{AB1C7B92-41C9-46A6-946C-79778B893E9F}" srcId="{2E0AAE82-1B46-4D90-BF41-1E6C32830F8D}" destId="{F484F5F4-B785-425C-8EF6-7FE610771944}" srcOrd="3" destOrd="0" parTransId="{A5EACC1E-DD28-4416-9081-0B92388F3363}" sibTransId="{DEC6699D-5696-4F6A-B1AD-B45D7170ADB2}"/>
    <dgm:cxn modelId="{AC18BDB0-FFD6-470C-864A-2F2DD8960604}" srcId="{2E0AAE82-1B46-4D90-BF41-1E6C32830F8D}" destId="{7DA574F2-0949-4A4E-8E9F-565105109767}" srcOrd="2" destOrd="0" parTransId="{CECAC5A2-208E-4EEE-8383-2CA053641D47}" sibTransId="{C92B1447-B0BA-4BC1-B9DC-316B827C1F41}"/>
    <dgm:cxn modelId="{1826BC0C-F7FA-4258-9BC2-6CCE6F75C1B8}" type="presOf" srcId="{B041E38C-38A3-44A3-8111-A12967DD085C}" destId="{8060904C-3929-4F7E-9838-FD77F863D21F}" srcOrd="0" destOrd="0" presId="urn:microsoft.com/office/officeart/2008/layout/VerticalCurvedList"/>
    <dgm:cxn modelId="{61AE6082-5730-4F47-8CF8-8EDC226236F3}" type="presOf" srcId="{F484F5F4-B785-425C-8EF6-7FE610771944}" destId="{EAB5EAE7-46EF-4A5E-9F2B-216B2DB3AFA4}" srcOrd="0" destOrd="0" presId="urn:microsoft.com/office/officeart/2008/layout/VerticalCurvedList"/>
    <dgm:cxn modelId="{1452B1B2-BB72-4172-9A65-D081DDDA1BA6}" type="presOf" srcId="{30B2D6E1-E89F-4059-A913-39F69B19C9D5}" destId="{2A7F3113-54F8-463A-AE4C-FE70E0F1C5A4}" srcOrd="0" destOrd="0" presId="urn:microsoft.com/office/officeart/2008/layout/VerticalCurvedList"/>
    <dgm:cxn modelId="{4A5CB424-C0FA-40E7-8EDB-7EA815EBE03B}" type="presParOf" srcId="{F5BD87B0-A88A-4246-8C76-5821689E739C}" destId="{240D76AD-9579-40E7-A40A-4A95BC7E5966}" srcOrd="0" destOrd="0" presId="urn:microsoft.com/office/officeart/2008/layout/VerticalCurvedList"/>
    <dgm:cxn modelId="{985E040D-979D-4F28-A8C2-609A7ADA052A}" type="presParOf" srcId="{240D76AD-9579-40E7-A40A-4A95BC7E5966}" destId="{BC8217A7-82A6-455A-AB31-20B8CB0E75A5}" srcOrd="0" destOrd="0" presId="urn:microsoft.com/office/officeart/2008/layout/VerticalCurvedList"/>
    <dgm:cxn modelId="{6DE247E1-0D6D-43DC-BA17-6FDE29A23A53}" type="presParOf" srcId="{BC8217A7-82A6-455A-AB31-20B8CB0E75A5}" destId="{63ACEEE8-0C35-4003-B80A-DEC6A72CDD74}" srcOrd="0" destOrd="0" presId="urn:microsoft.com/office/officeart/2008/layout/VerticalCurvedList"/>
    <dgm:cxn modelId="{9A3DFA43-7F13-4A13-9906-B3B47EEB31E9}" type="presParOf" srcId="{BC8217A7-82A6-455A-AB31-20B8CB0E75A5}" destId="{18A93747-833A-4165-830B-A8082203BD0A}" srcOrd="1" destOrd="0" presId="urn:microsoft.com/office/officeart/2008/layout/VerticalCurvedList"/>
    <dgm:cxn modelId="{F6AF472F-535A-4F8A-9A4F-F763737C8B4C}" type="presParOf" srcId="{BC8217A7-82A6-455A-AB31-20B8CB0E75A5}" destId="{0C97A9B8-3C3C-4344-9521-38685FBAE928}" srcOrd="2" destOrd="0" presId="urn:microsoft.com/office/officeart/2008/layout/VerticalCurvedList"/>
    <dgm:cxn modelId="{6E876E61-7736-483D-8A42-9D87352ABF94}" type="presParOf" srcId="{BC8217A7-82A6-455A-AB31-20B8CB0E75A5}" destId="{7B9723F0-347F-463E-861E-F297A47CCF5A}" srcOrd="3" destOrd="0" presId="urn:microsoft.com/office/officeart/2008/layout/VerticalCurvedList"/>
    <dgm:cxn modelId="{614CB576-55D1-40D4-B028-6B9009BDB1C6}" type="presParOf" srcId="{240D76AD-9579-40E7-A40A-4A95BC7E5966}" destId="{AF61B64F-C8FC-40CD-ACAB-625702896F9A}" srcOrd="1" destOrd="0" presId="urn:microsoft.com/office/officeart/2008/layout/VerticalCurvedList"/>
    <dgm:cxn modelId="{3E3C5619-AABD-4747-9518-8C42078C1D9F}" type="presParOf" srcId="{240D76AD-9579-40E7-A40A-4A95BC7E5966}" destId="{88378316-429F-4DCD-96B0-AF10075FCF99}" srcOrd="2" destOrd="0" presId="urn:microsoft.com/office/officeart/2008/layout/VerticalCurvedList"/>
    <dgm:cxn modelId="{16D39755-5006-4652-82DC-E9E37E92E6A9}" type="presParOf" srcId="{88378316-429F-4DCD-96B0-AF10075FCF99}" destId="{8295677B-4944-4EC5-9D2C-62AEACB47A4F}" srcOrd="0" destOrd="0" presId="urn:microsoft.com/office/officeart/2008/layout/VerticalCurvedList"/>
    <dgm:cxn modelId="{9BC2E444-8FC7-4DEF-AF03-63D6FC1F5034}" type="presParOf" srcId="{240D76AD-9579-40E7-A40A-4A95BC7E5966}" destId="{2A7F3113-54F8-463A-AE4C-FE70E0F1C5A4}" srcOrd="3" destOrd="0" presId="urn:microsoft.com/office/officeart/2008/layout/VerticalCurvedList"/>
    <dgm:cxn modelId="{990F5AC6-5E6D-4622-8C26-AE85DA673DD2}" type="presParOf" srcId="{240D76AD-9579-40E7-A40A-4A95BC7E5966}" destId="{BFA46433-38DD-4E41-BDCB-C37B91AAE104}" srcOrd="4" destOrd="0" presId="urn:microsoft.com/office/officeart/2008/layout/VerticalCurvedList"/>
    <dgm:cxn modelId="{F679B4C2-E362-45BD-B750-A338F9E15C84}" type="presParOf" srcId="{BFA46433-38DD-4E41-BDCB-C37B91AAE104}" destId="{E5DCE555-09EF-4AAD-82F9-24A0BC0119FE}" srcOrd="0" destOrd="0" presId="urn:microsoft.com/office/officeart/2008/layout/VerticalCurvedList"/>
    <dgm:cxn modelId="{A6292F22-903F-48DC-80DB-169F6E14D625}" type="presParOf" srcId="{240D76AD-9579-40E7-A40A-4A95BC7E5966}" destId="{2B3A3EA4-65BA-49A0-9407-F1BAC6249843}" srcOrd="5" destOrd="0" presId="urn:microsoft.com/office/officeart/2008/layout/VerticalCurvedList"/>
    <dgm:cxn modelId="{5FC4D6D6-B813-48CE-9BEB-3DAC91FAF57A}" type="presParOf" srcId="{240D76AD-9579-40E7-A40A-4A95BC7E5966}" destId="{A8945CDA-D60D-4E3E-9177-14C6A8C4A948}" srcOrd="6" destOrd="0" presId="urn:microsoft.com/office/officeart/2008/layout/VerticalCurvedList"/>
    <dgm:cxn modelId="{9B7E0019-E260-4E7F-82F8-54F00F61D83B}" type="presParOf" srcId="{A8945CDA-D60D-4E3E-9177-14C6A8C4A948}" destId="{EB4DFD9E-3EB2-41E7-8CF5-7FAF30A57395}" srcOrd="0" destOrd="0" presId="urn:microsoft.com/office/officeart/2008/layout/VerticalCurvedList"/>
    <dgm:cxn modelId="{BBE76613-844F-4912-908A-C60B9F082B04}" type="presParOf" srcId="{240D76AD-9579-40E7-A40A-4A95BC7E5966}" destId="{EAB5EAE7-46EF-4A5E-9F2B-216B2DB3AFA4}" srcOrd="7" destOrd="0" presId="urn:microsoft.com/office/officeart/2008/layout/VerticalCurvedList"/>
    <dgm:cxn modelId="{B98EED6C-7A3C-4A19-BC1D-7EBEAAF8F57D}" type="presParOf" srcId="{240D76AD-9579-40E7-A40A-4A95BC7E5966}" destId="{4FE2F464-FD76-4F59-99B4-15C78C4A744B}" srcOrd="8" destOrd="0" presId="urn:microsoft.com/office/officeart/2008/layout/VerticalCurvedList"/>
    <dgm:cxn modelId="{BE1F80FA-3E1E-4B6E-BC5C-F4E70CE01F0A}" type="presParOf" srcId="{4FE2F464-FD76-4F59-99B4-15C78C4A744B}" destId="{474CBD3D-6672-4060-9E95-0853AFCF2A82}" srcOrd="0" destOrd="0" presId="urn:microsoft.com/office/officeart/2008/layout/VerticalCurvedList"/>
    <dgm:cxn modelId="{5DA00B6A-37E6-4907-ABB5-AC1E6DD3385D}" type="presParOf" srcId="{240D76AD-9579-40E7-A40A-4A95BC7E5966}" destId="{8060904C-3929-4F7E-9838-FD77F863D21F}" srcOrd="9" destOrd="0" presId="urn:microsoft.com/office/officeart/2008/layout/VerticalCurvedList"/>
    <dgm:cxn modelId="{4B89A1CD-52B2-4E45-92F1-CE7A2C2D0172}" type="presParOf" srcId="{240D76AD-9579-40E7-A40A-4A95BC7E5966}" destId="{B2B079F9-AC18-4338-945D-A6FC3AC6A509}" srcOrd="10" destOrd="0" presId="urn:microsoft.com/office/officeart/2008/layout/VerticalCurvedList"/>
    <dgm:cxn modelId="{DC5F9C6A-8896-419B-8298-3D51BCBD86E9}" type="presParOf" srcId="{B2B079F9-AC18-4338-945D-A6FC3AC6A509}" destId="{13883588-0B5B-4788-B208-FECAC5A2D47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93747-833A-4165-830B-A8082203BD0A}">
      <dsp:nvSpPr>
        <dsp:cNvPr id="0" name=""/>
        <dsp:cNvSpPr/>
      </dsp:nvSpPr>
      <dsp:spPr>
        <a:xfrm>
          <a:off x="-5128404" y="-785918"/>
          <a:ext cx="6109734" cy="6109734"/>
        </a:xfrm>
        <a:prstGeom prst="blockArc">
          <a:avLst>
            <a:gd name="adj1" fmla="val 18900000"/>
            <a:gd name="adj2" fmla="val 2700000"/>
            <a:gd name="adj3" fmla="val 354"/>
          </a:avLst>
        </a:pr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61B64F-C8FC-40CD-ACAB-625702896F9A}">
      <dsp:nvSpPr>
        <dsp:cNvPr id="0" name=""/>
        <dsp:cNvSpPr/>
      </dsp:nvSpPr>
      <dsp:spPr>
        <a:xfrm>
          <a:off x="318333" y="206292"/>
          <a:ext cx="6890096" cy="412404"/>
        </a:xfrm>
        <a:prstGeom prst="rect">
          <a:avLst/>
        </a:prstGeom>
        <a:solidFill>
          <a:srgbClr val="4A89C3"/>
        </a:solidFill>
        <a:ln>
          <a:solidFill>
            <a:srgbClr val="4A89C3"/>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346" tIns="45720" rIns="45720" bIns="4572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Objetivos</a:t>
          </a:r>
        </a:p>
      </dsp:txBody>
      <dsp:txXfrm>
        <a:off x="318333" y="206292"/>
        <a:ext cx="6890096" cy="412404"/>
      </dsp:txXfrm>
    </dsp:sp>
    <dsp:sp modelId="{8295677B-4944-4EC5-9D2C-62AEACB47A4F}">
      <dsp:nvSpPr>
        <dsp:cNvPr id="0" name=""/>
        <dsp:cNvSpPr/>
      </dsp:nvSpPr>
      <dsp:spPr>
        <a:xfrm>
          <a:off x="60580" y="136385"/>
          <a:ext cx="515505" cy="515505"/>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8549B84-53DB-40CA-80D4-9552FAA7E38D}">
      <dsp:nvSpPr>
        <dsp:cNvPr id="0" name=""/>
        <dsp:cNvSpPr/>
      </dsp:nvSpPr>
      <dsp:spPr>
        <a:xfrm>
          <a:off x="691802" y="825262"/>
          <a:ext cx="6516627" cy="412404"/>
        </a:xfrm>
        <a:prstGeom prst="rect">
          <a:avLst/>
        </a:prstGeom>
        <a:solidFill>
          <a:srgbClr val="4484B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346" tIns="45720" rIns="45720" bIns="4572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Generalidades</a:t>
          </a:r>
        </a:p>
      </dsp:txBody>
      <dsp:txXfrm>
        <a:off x="691802" y="825262"/>
        <a:ext cx="6516627" cy="412404"/>
      </dsp:txXfrm>
    </dsp:sp>
    <dsp:sp modelId="{EB4DFD9E-3EB2-41E7-8CF5-7FAF30A57395}">
      <dsp:nvSpPr>
        <dsp:cNvPr id="0" name=""/>
        <dsp:cNvSpPr/>
      </dsp:nvSpPr>
      <dsp:spPr>
        <a:xfrm>
          <a:off x="434049" y="773711"/>
          <a:ext cx="515505" cy="515505"/>
        </a:xfrm>
        <a:prstGeom prst="ellipse">
          <a:avLst/>
        </a:prstGeom>
        <a:solidFill>
          <a:schemeClr val="lt1">
            <a:hueOff val="0"/>
            <a:satOff val="0"/>
            <a:lumOff val="0"/>
            <a:alphaOff val="0"/>
          </a:schemeClr>
        </a:solidFill>
        <a:ln w="6350" cap="flat" cmpd="sng" algn="ctr">
          <a:solidFill>
            <a:schemeClr val="accent1">
              <a:shade val="80000"/>
              <a:hueOff val="45211"/>
              <a:satOff val="863"/>
              <a:lumOff val="380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CE8EC9-9570-4432-83DC-3A1FC4AC031D}">
      <dsp:nvSpPr>
        <dsp:cNvPr id="0" name=""/>
        <dsp:cNvSpPr/>
      </dsp:nvSpPr>
      <dsp:spPr>
        <a:xfrm>
          <a:off x="896461" y="1443777"/>
          <a:ext cx="6311968" cy="412404"/>
        </a:xfrm>
        <a:prstGeom prst="rect">
          <a:avLst/>
        </a:prstGeom>
        <a:solidFill>
          <a:srgbClr val="4484B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346" tIns="45720" rIns="45720" bIns="4572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Estado del arte</a:t>
          </a:r>
        </a:p>
      </dsp:txBody>
      <dsp:txXfrm>
        <a:off x="896461" y="1443777"/>
        <a:ext cx="6311968" cy="412404"/>
      </dsp:txXfrm>
    </dsp:sp>
    <dsp:sp modelId="{474CBD3D-6672-4060-9E95-0853AFCF2A82}">
      <dsp:nvSpPr>
        <dsp:cNvPr id="0" name=""/>
        <dsp:cNvSpPr/>
      </dsp:nvSpPr>
      <dsp:spPr>
        <a:xfrm>
          <a:off x="638709" y="1392227"/>
          <a:ext cx="515505" cy="515505"/>
        </a:xfrm>
        <a:prstGeom prst="ellipse">
          <a:avLst/>
        </a:prstGeom>
        <a:solidFill>
          <a:schemeClr val="lt1">
            <a:hueOff val="0"/>
            <a:satOff val="0"/>
            <a:lumOff val="0"/>
            <a:alphaOff val="0"/>
          </a:schemeClr>
        </a:solidFill>
        <a:ln w="6350" cap="flat" cmpd="sng" algn="ctr">
          <a:solidFill>
            <a:schemeClr val="accent1">
              <a:shade val="80000"/>
              <a:hueOff val="90421"/>
              <a:satOff val="1725"/>
              <a:lumOff val="761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B8917D3-539A-420F-89D6-0A9A5D65E5D4}">
      <dsp:nvSpPr>
        <dsp:cNvPr id="0" name=""/>
        <dsp:cNvSpPr/>
      </dsp:nvSpPr>
      <dsp:spPr>
        <a:xfrm>
          <a:off x="961807" y="2062746"/>
          <a:ext cx="6246622" cy="412404"/>
        </a:xfrm>
        <a:prstGeom prst="rect">
          <a:avLst/>
        </a:prstGeom>
        <a:solidFill>
          <a:srgbClr val="4888C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346" tIns="45720" rIns="45720" bIns="4572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Diseño Mecatrónico</a:t>
          </a:r>
          <a:endParaRPr lang="es-EC"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961807" y="2062746"/>
        <a:ext cx="6246622" cy="412404"/>
      </dsp:txXfrm>
    </dsp:sp>
    <dsp:sp modelId="{868A530C-99B1-4A1F-ACE5-23CDEE858C9A}">
      <dsp:nvSpPr>
        <dsp:cNvPr id="0" name=""/>
        <dsp:cNvSpPr/>
      </dsp:nvSpPr>
      <dsp:spPr>
        <a:xfrm>
          <a:off x="704054" y="2011196"/>
          <a:ext cx="515505" cy="515505"/>
        </a:xfrm>
        <a:prstGeom prst="ellipse">
          <a:avLst/>
        </a:prstGeom>
        <a:solidFill>
          <a:schemeClr val="lt1">
            <a:hueOff val="0"/>
            <a:satOff val="0"/>
            <a:lumOff val="0"/>
            <a:alphaOff val="0"/>
          </a:schemeClr>
        </a:solidFill>
        <a:ln w="6350" cap="flat" cmpd="sng" algn="ctr">
          <a:solidFill>
            <a:schemeClr val="accent1">
              <a:shade val="80000"/>
              <a:hueOff val="135632"/>
              <a:satOff val="2588"/>
              <a:lumOff val="1142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F05C43-C2EE-471E-9589-21C6E2F708A7}">
      <dsp:nvSpPr>
        <dsp:cNvPr id="0" name=""/>
        <dsp:cNvSpPr/>
      </dsp:nvSpPr>
      <dsp:spPr>
        <a:xfrm>
          <a:off x="896461" y="2681716"/>
          <a:ext cx="6311968" cy="412404"/>
        </a:xfrm>
        <a:prstGeom prst="rect">
          <a:avLst/>
        </a:prstGeom>
        <a:solidFill>
          <a:srgbClr val="4888C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346" tIns="45720" rIns="45720" bIns="4572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Implementación</a:t>
          </a:r>
        </a:p>
      </dsp:txBody>
      <dsp:txXfrm>
        <a:off x="896461" y="2681716"/>
        <a:ext cx="6311968" cy="412404"/>
      </dsp:txXfrm>
    </dsp:sp>
    <dsp:sp modelId="{41F9633E-AF14-4E3F-BD84-D82E995B6146}">
      <dsp:nvSpPr>
        <dsp:cNvPr id="0" name=""/>
        <dsp:cNvSpPr/>
      </dsp:nvSpPr>
      <dsp:spPr>
        <a:xfrm>
          <a:off x="638709" y="2630165"/>
          <a:ext cx="515505" cy="515505"/>
        </a:xfrm>
        <a:prstGeom prst="ellipse">
          <a:avLst/>
        </a:prstGeom>
        <a:solidFill>
          <a:schemeClr val="lt1">
            <a:hueOff val="0"/>
            <a:satOff val="0"/>
            <a:lumOff val="0"/>
            <a:alphaOff val="0"/>
          </a:schemeClr>
        </a:solidFill>
        <a:ln w="6350" cap="flat" cmpd="sng" algn="ctr">
          <a:solidFill>
            <a:schemeClr val="accent1">
              <a:shade val="80000"/>
              <a:hueOff val="180842"/>
              <a:satOff val="3450"/>
              <a:lumOff val="1523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4ADFA5D-3757-4CB4-8B9D-B1C8BC4001F9}">
      <dsp:nvSpPr>
        <dsp:cNvPr id="0" name=""/>
        <dsp:cNvSpPr/>
      </dsp:nvSpPr>
      <dsp:spPr>
        <a:xfrm>
          <a:off x="691802" y="3300231"/>
          <a:ext cx="6516627" cy="412404"/>
        </a:xfrm>
        <a:prstGeom prst="rect">
          <a:avLst/>
        </a:prstGeom>
        <a:solidFill>
          <a:srgbClr val="4B8BC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346" tIns="45720" rIns="45720" bIns="45720" numCol="1" spcCol="1270" anchor="ctr" anchorCtr="0">
          <a:noAutofit/>
        </a:bodyPr>
        <a:lstStyle/>
        <a:p>
          <a:pPr lvl="0" algn="ctr" defTabSz="800100">
            <a:lnSpc>
              <a:spcPct val="90000"/>
            </a:lnSpc>
            <a:spcBef>
              <a:spcPct val="0"/>
            </a:spcBef>
            <a:spcAft>
              <a:spcPct val="35000"/>
            </a:spcAft>
          </a:pPr>
          <a:r>
            <a:rPr lang="es-EC"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Pruebas y Resultados</a:t>
          </a:r>
        </a:p>
      </dsp:txBody>
      <dsp:txXfrm>
        <a:off x="691802" y="3300231"/>
        <a:ext cx="6516627" cy="412404"/>
      </dsp:txXfrm>
    </dsp:sp>
    <dsp:sp modelId="{A9E87E47-DED6-416A-A04D-C91DEBCC72BF}">
      <dsp:nvSpPr>
        <dsp:cNvPr id="0" name=""/>
        <dsp:cNvSpPr/>
      </dsp:nvSpPr>
      <dsp:spPr>
        <a:xfrm>
          <a:off x="434049" y="3248681"/>
          <a:ext cx="515505" cy="515505"/>
        </a:xfrm>
        <a:prstGeom prst="ellipse">
          <a:avLst/>
        </a:prstGeom>
        <a:solidFill>
          <a:schemeClr val="lt1">
            <a:hueOff val="0"/>
            <a:satOff val="0"/>
            <a:lumOff val="0"/>
            <a:alphaOff val="0"/>
          </a:schemeClr>
        </a:solidFill>
        <a:ln w="6350" cap="flat" cmpd="sng" algn="ctr">
          <a:solidFill>
            <a:schemeClr val="accent1">
              <a:shade val="80000"/>
              <a:hueOff val="226053"/>
              <a:satOff val="4313"/>
              <a:lumOff val="1904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1280C09-3FA5-4D3B-B1F4-1E152A62A8D4}">
      <dsp:nvSpPr>
        <dsp:cNvPr id="0" name=""/>
        <dsp:cNvSpPr/>
      </dsp:nvSpPr>
      <dsp:spPr>
        <a:xfrm>
          <a:off x="318333" y="3919200"/>
          <a:ext cx="6890096" cy="412404"/>
        </a:xfrm>
        <a:prstGeom prst="rect">
          <a:avLst/>
        </a:prstGeom>
        <a:solidFill>
          <a:srgbClr val="4B8BC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7346" tIns="45720" rIns="45720" bIns="4572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Conclusiones y Recomendaciones</a:t>
          </a:r>
          <a:endParaRPr lang="es-EC" sz="18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318333" y="3919200"/>
        <a:ext cx="6890096" cy="412404"/>
      </dsp:txXfrm>
    </dsp:sp>
    <dsp:sp modelId="{4938A489-A659-4658-A2B4-9835C9B828FE}">
      <dsp:nvSpPr>
        <dsp:cNvPr id="0" name=""/>
        <dsp:cNvSpPr/>
      </dsp:nvSpPr>
      <dsp:spPr>
        <a:xfrm>
          <a:off x="60580" y="3867650"/>
          <a:ext cx="515505" cy="515505"/>
        </a:xfrm>
        <a:prstGeom prst="ellipse">
          <a:avLst/>
        </a:prstGeom>
        <a:solidFill>
          <a:schemeClr val="lt1">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93747-833A-4165-830B-A8082203BD0A}">
      <dsp:nvSpPr>
        <dsp:cNvPr id="0" name=""/>
        <dsp:cNvSpPr/>
      </dsp:nvSpPr>
      <dsp:spPr>
        <a:xfrm>
          <a:off x="-3918243" y="-601624"/>
          <a:ext cx="4669667" cy="4669667"/>
        </a:xfrm>
        <a:prstGeom prst="blockArc">
          <a:avLst>
            <a:gd name="adj1" fmla="val 18900000"/>
            <a:gd name="adj2" fmla="val 2700000"/>
            <a:gd name="adj3" fmla="val 463"/>
          </a:avLst>
        </a:pr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61B64F-C8FC-40CD-ACAB-625702896F9A}">
      <dsp:nvSpPr>
        <dsp:cNvPr id="0" name=""/>
        <dsp:cNvSpPr/>
      </dsp:nvSpPr>
      <dsp:spPr>
        <a:xfrm>
          <a:off x="528975" y="346641"/>
          <a:ext cx="6464271" cy="693283"/>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294"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Fundamentos Teóricos</a:t>
          </a:r>
          <a:endParaRPr lang="es-EC" sz="20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528975" y="346641"/>
        <a:ext cx="6464271" cy="693283"/>
      </dsp:txXfrm>
    </dsp:sp>
    <dsp:sp modelId="{8295677B-4944-4EC5-9D2C-62AEACB47A4F}">
      <dsp:nvSpPr>
        <dsp:cNvPr id="0" name=""/>
        <dsp:cNvSpPr/>
      </dsp:nvSpPr>
      <dsp:spPr>
        <a:xfrm>
          <a:off x="49924" y="229121"/>
          <a:ext cx="866604" cy="866604"/>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8549B84-53DB-40CA-80D4-9552FAA7E38D}">
      <dsp:nvSpPr>
        <dsp:cNvPr id="0" name=""/>
        <dsp:cNvSpPr/>
      </dsp:nvSpPr>
      <dsp:spPr>
        <a:xfrm>
          <a:off x="735235" y="1386567"/>
          <a:ext cx="6212262" cy="693283"/>
        </a:xfrm>
        <a:prstGeom prst="rect">
          <a:avLst/>
        </a:prstGeom>
        <a:solidFill>
          <a:srgbClr val="4484B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294"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Definición del problema</a:t>
          </a:r>
          <a:endParaRPr lang="es-EC" sz="20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735235" y="1386567"/>
        <a:ext cx="6212262" cy="693283"/>
      </dsp:txXfrm>
    </dsp:sp>
    <dsp:sp modelId="{EB4DFD9E-3EB2-41E7-8CF5-7FAF30A57395}">
      <dsp:nvSpPr>
        <dsp:cNvPr id="0" name=""/>
        <dsp:cNvSpPr/>
      </dsp:nvSpPr>
      <dsp:spPr>
        <a:xfrm>
          <a:off x="301933" y="1299907"/>
          <a:ext cx="866604" cy="866604"/>
        </a:xfrm>
        <a:prstGeom prst="ellipse">
          <a:avLst/>
        </a:prstGeom>
        <a:solidFill>
          <a:schemeClr val="lt1">
            <a:hueOff val="0"/>
            <a:satOff val="0"/>
            <a:lumOff val="0"/>
            <a:alphaOff val="0"/>
          </a:schemeClr>
        </a:solidFill>
        <a:ln w="6350" cap="flat" cmpd="sng" algn="ctr">
          <a:solidFill>
            <a:schemeClr val="accent1">
              <a:shade val="80000"/>
              <a:hueOff val="135632"/>
              <a:satOff val="2588"/>
              <a:lumOff val="1142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CE8EC9-9570-4432-83DC-3A1FC4AC031D}">
      <dsp:nvSpPr>
        <dsp:cNvPr id="0" name=""/>
        <dsp:cNvSpPr/>
      </dsp:nvSpPr>
      <dsp:spPr>
        <a:xfrm>
          <a:off x="483227" y="2426493"/>
          <a:ext cx="6464271" cy="693283"/>
        </a:xfrm>
        <a:prstGeom prst="rect">
          <a:avLst/>
        </a:prstGeom>
        <a:solidFill>
          <a:srgbClr val="4484B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294"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Justificación e Importancia</a:t>
          </a:r>
          <a:endParaRPr lang="es-EC" sz="20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83227" y="2426493"/>
        <a:ext cx="6464271" cy="693283"/>
      </dsp:txXfrm>
    </dsp:sp>
    <dsp:sp modelId="{474CBD3D-6672-4060-9E95-0853AFCF2A82}">
      <dsp:nvSpPr>
        <dsp:cNvPr id="0" name=""/>
        <dsp:cNvSpPr/>
      </dsp:nvSpPr>
      <dsp:spPr>
        <a:xfrm>
          <a:off x="49924" y="2339832"/>
          <a:ext cx="866604" cy="866604"/>
        </a:xfrm>
        <a:prstGeom prst="ellipse">
          <a:avLst/>
        </a:prstGeom>
        <a:solidFill>
          <a:schemeClr val="lt1">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93747-833A-4165-830B-A8082203BD0A}">
      <dsp:nvSpPr>
        <dsp:cNvPr id="0" name=""/>
        <dsp:cNvSpPr/>
      </dsp:nvSpPr>
      <dsp:spPr>
        <a:xfrm>
          <a:off x="-3918243" y="-601624"/>
          <a:ext cx="4669667" cy="4669667"/>
        </a:xfrm>
        <a:prstGeom prst="blockArc">
          <a:avLst>
            <a:gd name="adj1" fmla="val 18900000"/>
            <a:gd name="adj2" fmla="val 2700000"/>
            <a:gd name="adj3" fmla="val 463"/>
          </a:avLst>
        </a:prstGeom>
        <a:noFill/>
        <a:ln w="12700" cap="flat" cmpd="sng" algn="ctr">
          <a:solidFill>
            <a:schemeClr val="accent1">
              <a:tint val="99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61B64F-C8FC-40CD-ACAB-625702896F9A}">
      <dsp:nvSpPr>
        <dsp:cNvPr id="0" name=""/>
        <dsp:cNvSpPr/>
      </dsp:nvSpPr>
      <dsp:spPr>
        <a:xfrm>
          <a:off x="528975" y="346641"/>
          <a:ext cx="6464271" cy="693283"/>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294"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Equipos para fabricación de PCBs</a:t>
          </a:r>
          <a:endParaRPr lang="es-EC" sz="20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528975" y="346641"/>
        <a:ext cx="6464271" cy="693283"/>
      </dsp:txXfrm>
    </dsp:sp>
    <dsp:sp modelId="{8295677B-4944-4EC5-9D2C-62AEACB47A4F}">
      <dsp:nvSpPr>
        <dsp:cNvPr id="0" name=""/>
        <dsp:cNvSpPr/>
      </dsp:nvSpPr>
      <dsp:spPr>
        <a:xfrm>
          <a:off x="49924" y="229121"/>
          <a:ext cx="866604" cy="866604"/>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8549B84-53DB-40CA-80D4-9552FAA7E38D}">
      <dsp:nvSpPr>
        <dsp:cNvPr id="0" name=""/>
        <dsp:cNvSpPr/>
      </dsp:nvSpPr>
      <dsp:spPr>
        <a:xfrm>
          <a:off x="735235" y="1386567"/>
          <a:ext cx="6212262" cy="693283"/>
        </a:xfrm>
        <a:prstGeom prst="rect">
          <a:avLst/>
        </a:prstGeom>
        <a:solidFill>
          <a:srgbClr val="4484B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294"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Normas aplicables para el diseño de PCBs</a:t>
          </a:r>
          <a:endParaRPr lang="es-EC" sz="20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735235" y="1386567"/>
        <a:ext cx="6212262" cy="693283"/>
      </dsp:txXfrm>
    </dsp:sp>
    <dsp:sp modelId="{EB4DFD9E-3EB2-41E7-8CF5-7FAF30A57395}">
      <dsp:nvSpPr>
        <dsp:cNvPr id="0" name=""/>
        <dsp:cNvSpPr/>
      </dsp:nvSpPr>
      <dsp:spPr>
        <a:xfrm>
          <a:off x="301933" y="1299907"/>
          <a:ext cx="866604" cy="866604"/>
        </a:xfrm>
        <a:prstGeom prst="ellipse">
          <a:avLst/>
        </a:prstGeom>
        <a:solidFill>
          <a:schemeClr val="lt1">
            <a:hueOff val="0"/>
            <a:satOff val="0"/>
            <a:lumOff val="0"/>
            <a:alphaOff val="0"/>
          </a:schemeClr>
        </a:solidFill>
        <a:ln w="6350" cap="flat" cmpd="sng" algn="ctr">
          <a:solidFill>
            <a:schemeClr val="accent1">
              <a:shade val="80000"/>
              <a:hueOff val="135632"/>
              <a:satOff val="2588"/>
              <a:lumOff val="1142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CE8EC9-9570-4432-83DC-3A1FC4AC031D}">
      <dsp:nvSpPr>
        <dsp:cNvPr id="0" name=""/>
        <dsp:cNvSpPr/>
      </dsp:nvSpPr>
      <dsp:spPr>
        <a:xfrm>
          <a:off x="483227" y="2426493"/>
          <a:ext cx="6464271" cy="693283"/>
        </a:xfrm>
        <a:prstGeom prst="rect">
          <a:avLst/>
        </a:prstGeom>
        <a:solidFill>
          <a:srgbClr val="4484B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0294" tIns="50800" rIns="50800" bIns="508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Herramientas de corte y parámetros</a:t>
          </a:r>
          <a:endParaRPr lang="es-EC" sz="200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83227" y="2426493"/>
        <a:ext cx="6464271" cy="693283"/>
      </dsp:txXfrm>
    </dsp:sp>
    <dsp:sp modelId="{474CBD3D-6672-4060-9E95-0853AFCF2A82}">
      <dsp:nvSpPr>
        <dsp:cNvPr id="0" name=""/>
        <dsp:cNvSpPr/>
      </dsp:nvSpPr>
      <dsp:spPr>
        <a:xfrm>
          <a:off x="49924" y="2339832"/>
          <a:ext cx="866604" cy="866604"/>
        </a:xfrm>
        <a:prstGeom prst="ellipse">
          <a:avLst/>
        </a:prstGeom>
        <a:solidFill>
          <a:schemeClr val="lt1">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lvl1pPr>
              <a:defRPr/>
            </a:lvl1pPr>
          </a:lstStyle>
          <a:p>
            <a:pPr>
              <a:defRPr/>
            </a:pPr>
            <a:fld id="{76349581-8668-4187-AE56-74C7C1FE99CB}" type="datetimeFigureOut">
              <a:rPr lang="es-EC"/>
              <a:pPr>
                <a:defRPr/>
              </a:pPr>
              <a:t>29/08/2018</a:t>
            </a:fld>
            <a:endParaRPr lang="es-EC"/>
          </a:p>
        </p:txBody>
      </p:sp>
      <p:sp>
        <p:nvSpPr>
          <p:cNvPr id="5" name="Marcador de pie de página 4"/>
          <p:cNvSpPr>
            <a:spLocks noGrp="1"/>
          </p:cNvSpPr>
          <p:nvPr>
            <p:ph type="ftr" sz="quarter" idx="11"/>
          </p:nvPr>
        </p:nvSpPr>
        <p:spPr/>
        <p:txBody>
          <a:bodyPr/>
          <a:lstStyle>
            <a:lvl1pPr>
              <a:defRPr/>
            </a:lvl1pPr>
          </a:lstStyle>
          <a:p>
            <a:pPr>
              <a:defRPr/>
            </a:pPr>
            <a:endParaRPr lang="es-EC"/>
          </a:p>
        </p:txBody>
      </p:sp>
      <p:sp>
        <p:nvSpPr>
          <p:cNvPr id="6" name="Marcador de número de diapositiva 5"/>
          <p:cNvSpPr>
            <a:spLocks noGrp="1"/>
          </p:cNvSpPr>
          <p:nvPr>
            <p:ph type="sldNum" sz="quarter" idx="12"/>
          </p:nvPr>
        </p:nvSpPr>
        <p:spPr/>
        <p:txBody>
          <a:bodyPr/>
          <a:lstStyle>
            <a:lvl1pPr>
              <a:defRPr/>
            </a:lvl1pPr>
          </a:lstStyle>
          <a:p>
            <a:pPr>
              <a:defRPr/>
            </a:pPr>
            <a:fld id="{92007A3E-93F1-4C42-8B57-E008CE875CBF}" type="slidenum">
              <a:rPr lang="es-EC"/>
              <a:pPr>
                <a:defRPr/>
              </a:pPr>
              <a:t>‹Nº›</a:t>
            </a:fld>
            <a:endParaRPr lang="es-EC"/>
          </a:p>
        </p:txBody>
      </p:sp>
    </p:spTree>
    <p:extLst>
      <p:ext uri="{BB962C8B-B14F-4D97-AF65-F5344CB8AC3E}">
        <p14:creationId xmlns:p14="http://schemas.microsoft.com/office/powerpoint/2010/main" val="117852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lvl1pPr>
              <a:defRPr/>
            </a:lvl1pPr>
          </a:lstStyle>
          <a:p>
            <a:pPr>
              <a:defRPr/>
            </a:pPr>
            <a:fld id="{5BA1AB7B-B67A-41D9-BF26-09D547DC632F}" type="datetimeFigureOut">
              <a:rPr lang="es-EC"/>
              <a:pPr>
                <a:defRPr/>
              </a:pPr>
              <a:t>29/08/2018</a:t>
            </a:fld>
            <a:endParaRPr lang="es-EC"/>
          </a:p>
        </p:txBody>
      </p:sp>
      <p:sp>
        <p:nvSpPr>
          <p:cNvPr id="5" name="Marcador de pie de página 4"/>
          <p:cNvSpPr>
            <a:spLocks noGrp="1"/>
          </p:cNvSpPr>
          <p:nvPr>
            <p:ph type="ftr" sz="quarter" idx="11"/>
          </p:nvPr>
        </p:nvSpPr>
        <p:spPr/>
        <p:txBody>
          <a:bodyPr/>
          <a:lstStyle>
            <a:lvl1pPr>
              <a:defRPr/>
            </a:lvl1pPr>
          </a:lstStyle>
          <a:p>
            <a:pPr>
              <a:defRPr/>
            </a:pPr>
            <a:endParaRPr lang="es-EC"/>
          </a:p>
        </p:txBody>
      </p:sp>
      <p:sp>
        <p:nvSpPr>
          <p:cNvPr id="6" name="Marcador de número de diapositiva 5"/>
          <p:cNvSpPr>
            <a:spLocks noGrp="1"/>
          </p:cNvSpPr>
          <p:nvPr>
            <p:ph type="sldNum" sz="quarter" idx="12"/>
          </p:nvPr>
        </p:nvSpPr>
        <p:spPr/>
        <p:txBody>
          <a:bodyPr/>
          <a:lstStyle>
            <a:lvl1pPr>
              <a:defRPr/>
            </a:lvl1pPr>
          </a:lstStyle>
          <a:p>
            <a:pPr>
              <a:defRPr/>
            </a:pPr>
            <a:fld id="{DEE568EA-EF2E-4545-99B3-40F28AE7C3B2}" type="slidenum">
              <a:rPr lang="es-EC"/>
              <a:pPr>
                <a:defRPr/>
              </a:pPr>
              <a:t>‹Nº›</a:t>
            </a:fld>
            <a:endParaRPr lang="es-EC"/>
          </a:p>
        </p:txBody>
      </p:sp>
    </p:spTree>
    <p:extLst>
      <p:ext uri="{BB962C8B-B14F-4D97-AF65-F5344CB8AC3E}">
        <p14:creationId xmlns:p14="http://schemas.microsoft.com/office/powerpoint/2010/main" val="79084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lvl1pPr>
              <a:defRPr/>
            </a:lvl1pPr>
          </a:lstStyle>
          <a:p>
            <a:pPr>
              <a:defRPr/>
            </a:pPr>
            <a:fld id="{43A21E09-E2C0-4125-AC5B-AAEF6991B4EF}" type="datetimeFigureOut">
              <a:rPr lang="es-EC"/>
              <a:pPr>
                <a:defRPr/>
              </a:pPr>
              <a:t>29/08/2018</a:t>
            </a:fld>
            <a:endParaRPr lang="es-EC"/>
          </a:p>
        </p:txBody>
      </p:sp>
      <p:sp>
        <p:nvSpPr>
          <p:cNvPr id="5" name="Marcador de pie de página 4"/>
          <p:cNvSpPr>
            <a:spLocks noGrp="1"/>
          </p:cNvSpPr>
          <p:nvPr>
            <p:ph type="ftr" sz="quarter" idx="11"/>
          </p:nvPr>
        </p:nvSpPr>
        <p:spPr/>
        <p:txBody>
          <a:bodyPr/>
          <a:lstStyle>
            <a:lvl1pPr>
              <a:defRPr/>
            </a:lvl1pPr>
          </a:lstStyle>
          <a:p>
            <a:pPr>
              <a:defRPr/>
            </a:pPr>
            <a:endParaRPr lang="es-EC"/>
          </a:p>
        </p:txBody>
      </p:sp>
      <p:sp>
        <p:nvSpPr>
          <p:cNvPr id="6" name="Marcador de número de diapositiva 5"/>
          <p:cNvSpPr>
            <a:spLocks noGrp="1"/>
          </p:cNvSpPr>
          <p:nvPr>
            <p:ph type="sldNum" sz="quarter" idx="12"/>
          </p:nvPr>
        </p:nvSpPr>
        <p:spPr/>
        <p:txBody>
          <a:bodyPr/>
          <a:lstStyle>
            <a:lvl1pPr>
              <a:defRPr/>
            </a:lvl1pPr>
          </a:lstStyle>
          <a:p>
            <a:pPr>
              <a:defRPr/>
            </a:pPr>
            <a:fld id="{1B15555E-2A10-43D1-B096-457334B4A136}" type="slidenum">
              <a:rPr lang="es-EC"/>
              <a:pPr>
                <a:defRPr/>
              </a:pPr>
              <a:t>‹Nº›</a:t>
            </a:fld>
            <a:endParaRPr lang="es-EC"/>
          </a:p>
        </p:txBody>
      </p:sp>
    </p:spTree>
    <p:extLst>
      <p:ext uri="{BB962C8B-B14F-4D97-AF65-F5344CB8AC3E}">
        <p14:creationId xmlns:p14="http://schemas.microsoft.com/office/powerpoint/2010/main" val="374724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lvl1pPr>
              <a:defRPr/>
            </a:lvl1pPr>
          </a:lstStyle>
          <a:p>
            <a:pPr>
              <a:defRPr/>
            </a:pPr>
            <a:fld id="{C9CB17C7-2DCE-4C71-B0CE-6B986204E3E9}" type="datetimeFigureOut">
              <a:rPr lang="es-EC"/>
              <a:pPr>
                <a:defRPr/>
              </a:pPr>
              <a:t>29/08/2018</a:t>
            </a:fld>
            <a:endParaRPr lang="es-EC"/>
          </a:p>
        </p:txBody>
      </p:sp>
      <p:sp>
        <p:nvSpPr>
          <p:cNvPr id="5" name="Marcador de pie de página 4"/>
          <p:cNvSpPr>
            <a:spLocks noGrp="1"/>
          </p:cNvSpPr>
          <p:nvPr>
            <p:ph type="ftr" sz="quarter" idx="11"/>
          </p:nvPr>
        </p:nvSpPr>
        <p:spPr/>
        <p:txBody>
          <a:bodyPr/>
          <a:lstStyle>
            <a:lvl1pPr>
              <a:defRPr/>
            </a:lvl1pPr>
          </a:lstStyle>
          <a:p>
            <a:pPr>
              <a:defRPr/>
            </a:pPr>
            <a:endParaRPr lang="es-EC"/>
          </a:p>
        </p:txBody>
      </p:sp>
      <p:sp>
        <p:nvSpPr>
          <p:cNvPr id="6" name="Marcador de número de diapositiva 5"/>
          <p:cNvSpPr>
            <a:spLocks noGrp="1"/>
          </p:cNvSpPr>
          <p:nvPr>
            <p:ph type="sldNum" sz="quarter" idx="12"/>
          </p:nvPr>
        </p:nvSpPr>
        <p:spPr/>
        <p:txBody>
          <a:bodyPr/>
          <a:lstStyle>
            <a:lvl1pPr>
              <a:defRPr/>
            </a:lvl1pPr>
          </a:lstStyle>
          <a:p>
            <a:pPr>
              <a:defRPr/>
            </a:pPr>
            <a:fld id="{13044123-201B-45DA-B055-2B0D02A430FC}" type="slidenum">
              <a:rPr lang="es-EC"/>
              <a:pPr>
                <a:defRPr/>
              </a:pPr>
              <a:t>‹Nº›</a:t>
            </a:fld>
            <a:endParaRPr lang="es-EC"/>
          </a:p>
        </p:txBody>
      </p:sp>
    </p:spTree>
    <p:extLst>
      <p:ext uri="{BB962C8B-B14F-4D97-AF65-F5344CB8AC3E}">
        <p14:creationId xmlns:p14="http://schemas.microsoft.com/office/powerpoint/2010/main" val="303539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a:defRPr/>
            </a:pPr>
            <a:fld id="{3B8FF09B-ED95-472B-B2C7-E80BEE1C139C}" type="datetimeFigureOut">
              <a:rPr lang="es-EC"/>
              <a:pPr>
                <a:defRPr/>
              </a:pPr>
              <a:t>29/08/2018</a:t>
            </a:fld>
            <a:endParaRPr lang="es-EC"/>
          </a:p>
        </p:txBody>
      </p:sp>
      <p:sp>
        <p:nvSpPr>
          <p:cNvPr id="5" name="Marcador de pie de página 4"/>
          <p:cNvSpPr>
            <a:spLocks noGrp="1"/>
          </p:cNvSpPr>
          <p:nvPr>
            <p:ph type="ftr" sz="quarter" idx="11"/>
          </p:nvPr>
        </p:nvSpPr>
        <p:spPr/>
        <p:txBody>
          <a:bodyPr/>
          <a:lstStyle>
            <a:lvl1pPr>
              <a:defRPr/>
            </a:lvl1pPr>
          </a:lstStyle>
          <a:p>
            <a:pPr>
              <a:defRPr/>
            </a:pPr>
            <a:endParaRPr lang="es-EC"/>
          </a:p>
        </p:txBody>
      </p:sp>
      <p:sp>
        <p:nvSpPr>
          <p:cNvPr id="6" name="Marcador de número de diapositiva 5"/>
          <p:cNvSpPr>
            <a:spLocks noGrp="1"/>
          </p:cNvSpPr>
          <p:nvPr>
            <p:ph type="sldNum" sz="quarter" idx="12"/>
          </p:nvPr>
        </p:nvSpPr>
        <p:spPr/>
        <p:txBody>
          <a:bodyPr/>
          <a:lstStyle>
            <a:lvl1pPr>
              <a:defRPr/>
            </a:lvl1pPr>
          </a:lstStyle>
          <a:p>
            <a:pPr>
              <a:defRPr/>
            </a:pPr>
            <a:fld id="{13021269-0F10-43FD-8017-B6AF27A11D82}" type="slidenum">
              <a:rPr lang="es-EC"/>
              <a:pPr>
                <a:defRPr/>
              </a:pPr>
              <a:t>‹Nº›</a:t>
            </a:fld>
            <a:endParaRPr lang="es-EC"/>
          </a:p>
        </p:txBody>
      </p:sp>
    </p:spTree>
    <p:extLst>
      <p:ext uri="{BB962C8B-B14F-4D97-AF65-F5344CB8AC3E}">
        <p14:creationId xmlns:p14="http://schemas.microsoft.com/office/powerpoint/2010/main" val="252244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3"/>
          <p:cNvSpPr>
            <a:spLocks noGrp="1"/>
          </p:cNvSpPr>
          <p:nvPr>
            <p:ph type="dt" sz="half" idx="10"/>
          </p:nvPr>
        </p:nvSpPr>
        <p:spPr/>
        <p:txBody>
          <a:bodyPr/>
          <a:lstStyle>
            <a:lvl1pPr>
              <a:defRPr/>
            </a:lvl1pPr>
          </a:lstStyle>
          <a:p>
            <a:pPr>
              <a:defRPr/>
            </a:pPr>
            <a:fld id="{9393D494-849E-4F3C-9648-BD88228DF947}" type="datetimeFigureOut">
              <a:rPr lang="es-EC"/>
              <a:pPr>
                <a:defRPr/>
              </a:pPr>
              <a:t>29/08/2018</a:t>
            </a:fld>
            <a:endParaRPr lang="es-EC"/>
          </a:p>
        </p:txBody>
      </p:sp>
      <p:sp>
        <p:nvSpPr>
          <p:cNvPr id="6" name="Marcador de pie de página 4"/>
          <p:cNvSpPr>
            <a:spLocks noGrp="1"/>
          </p:cNvSpPr>
          <p:nvPr>
            <p:ph type="ftr" sz="quarter" idx="11"/>
          </p:nvPr>
        </p:nvSpPr>
        <p:spPr/>
        <p:txBody>
          <a:bodyPr/>
          <a:lstStyle>
            <a:lvl1pPr>
              <a:defRPr/>
            </a:lvl1pPr>
          </a:lstStyle>
          <a:p>
            <a:pPr>
              <a:defRPr/>
            </a:pPr>
            <a:endParaRPr lang="es-EC"/>
          </a:p>
        </p:txBody>
      </p:sp>
      <p:sp>
        <p:nvSpPr>
          <p:cNvPr id="7" name="Marcador de número de diapositiva 5"/>
          <p:cNvSpPr>
            <a:spLocks noGrp="1"/>
          </p:cNvSpPr>
          <p:nvPr>
            <p:ph type="sldNum" sz="quarter" idx="12"/>
          </p:nvPr>
        </p:nvSpPr>
        <p:spPr/>
        <p:txBody>
          <a:bodyPr/>
          <a:lstStyle>
            <a:lvl1pPr>
              <a:defRPr/>
            </a:lvl1pPr>
          </a:lstStyle>
          <a:p>
            <a:pPr>
              <a:defRPr/>
            </a:pPr>
            <a:fld id="{BE3DA3E8-AE17-4EBA-AAC6-8BD8C085552B}" type="slidenum">
              <a:rPr lang="es-EC"/>
              <a:pPr>
                <a:defRPr/>
              </a:pPr>
              <a:t>‹Nº›</a:t>
            </a:fld>
            <a:endParaRPr lang="es-EC"/>
          </a:p>
        </p:txBody>
      </p:sp>
    </p:spTree>
    <p:extLst>
      <p:ext uri="{BB962C8B-B14F-4D97-AF65-F5344CB8AC3E}">
        <p14:creationId xmlns:p14="http://schemas.microsoft.com/office/powerpoint/2010/main" val="161575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3"/>
          <p:cNvSpPr>
            <a:spLocks noGrp="1"/>
          </p:cNvSpPr>
          <p:nvPr>
            <p:ph type="dt" sz="half" idx="10"/>
          </p:nvPr>
        </p:nvSpPr>
        <p:spPr/>
        <p:txBody>
          <a:bodyPr/>
          <a:lstStyle>
            <a:lvl1pPr>
              <a:defRPr/>
            </a:lvl1pPr>
          </a:lstStyle>
          <a:p>
            <a:pPr>
              <a:defRPr/>
            </a:pPr>
            <a:fld id="{634487A0-7D05-4B53-B0CD-F5207783477F}" type="datetimeFigureOut">
              <a:rPr lang="es-EC"/>
              <a:pPr>
                <a:defRPr/>
              </a:pPr>
              <a:t>29/08/2018</a:t>
            </a:fld>
            <a:endParaRPr lang="es-EC"/>
          </a:p>
        </p:txBody>
      </p:sp>
      <p:sp>
        <p:nvSpPr>
          <p:cNvPr id="8" name="Marcador de pie de página 4"/>
          <p:cNvSpPr>
            <a:spLocks noGrp="1"/>
          </p:cNvSpPr>
          <p:nvPr>
            <p:ph type="ftr" sz="quarter" idx="11"/>
          </p:nvPr>
        </p:nvSpPr>
        <p:spPr/>
        <p:txBody>
          <a:bodyPr/>
          <a:lstStyle>
            <a:lvl1pPr>
              <a:defRPr/>
            </a:lvl1pPr>
          </a:lstStyle>
          <a:p>
            <a:pPr>
              <a:defRPr/>
            </a:pPr>
            <a:endParaRPr lang="es-EC"/>
          </a:p>
        </p:txBody>
      </p:sp>
      <p:sp>
        <p:nvSpPr>
          <p:cNvPr id="9" name="Marcador de número de diapositiva 5"/>
          <p:cNvSpPr>
            <a:spLocks noGrp="1"/>
          </p:cNvSpPr>
          <p:nvPr>
            <p:ph type="sldNum" sz="quarter" idx="12"/>
          </p:nvPr>
        </p:nvSpPr>
        <p:spPr/>
        <p:txBody>
          <a:bodyPr/>
          <a:lstStyle>
            <a:lvl1pPr>
              <a:defRPr/>
            </a:lvl1pPr>
          </a:lstStyle>
          <a:p>
            <a:pPr>
              <a:defRPr/>
            </a:pPr>
            <a:fld id="{E93A9C9A-7C71-4293-8463-7D6728397669}" type="slidenum">
              <a:rPr lang="es-EC"/>
              <a:pPr>
                <a:defRPr/>
              </a:pPr>
              <a:t>‹Nº›</a:t>
            </a:fld>
            <a:endParaRPr lang="es-EC"/>
          </a:p>
        </p:txBody>
      </p:sp>
    </p:spTree>
    <p:extLst>
      <p:ext uri="{BB962C8B-B14F-4D97-AF65-F5344CB8AC3E}">
        <p14:creationId xmlns:p14="http://schemas.microsoft.com/office/powerpoint/2010/main" val="117552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3"/>
          <p:cNvSpPr>
            <a:spLocks noGrp="1"/>
          </p:cNvSpPr>
          <p:nvPr>
            <p:ph type="dt" sz="half" idx="10"/>
          </p:nvPr>
        </p:nvSpPr>
        <p:spPr/>
        <p:txBody>
          <a:bodyPr/>
          <a:lstStyle>
            <a:lvl1pPr>
              <a:defRPr/>
            </a:lvl1pPr>
          </a:lstStyle>
          <a:p>
            <a:pPr>
              <a:defRPr/>
            </a:pPr>
            <a:fld id="{13CD6945-65C6-475D-8F3A-1DA67BBB8762}" type="datetimeFigureOut">
              <a:rPr lang="es-EC"/>
              <a:pPr>
                <a:defRPr/>
              </a:pPr>
              <a:t>29/08/2018</a:t>
            </a:fld>
            <a:endParaRPr lang="es-EC"/>
          </a:p>
        </p:txBody>
      </p:sp>
      <p:sp>
        <p:nvSpPr>
          <p:cNvPr id="4" name="Marcador de pie de página 4"/>
          <p:cNvSpPr>
            <a:spLocks noGrp="1"/>
          </p:cNvSpPr>
          <p:nvPr>
            <p:ph type="ftr" sz="quarter" idx="11"/>
          </p:nvPr>
        </p:nvSpPr>
        <p:spPr/>
        <p:txBody>
          <a:bodyPr/>
          <a:lstStyle>
            <a:lvl1pPr>
              <a:defRPr/>
            </a:lvl1pPr>
          </a:lstStyle>
          <a:p>
            <a:pPr>
              <a:defRPr/>
            </a:pPr>
            <a:endParaRPr lang="es-EC"/>
          </a:p>
        </p:txBody>
      </p:sp>
      <p:sp>
        <p:nvSpPr>
          <p:cNvPr id="5" name="Marcador de número de diapositiva 5"/>
          <p:cNvSpPr>
            <a:spLocks noGrp="1"/>
          </p:cNvSpPr>
          <p:nvPr>
            <p:ph type="sldNum" sz="quarter" idx="12"/>
          </p:nvPr>
        </p:nvSpPr>
        <p:spPr/>
        <p:txBody>
          <a:bodyPr/>
          <a:lstStyle>
            <a:lvl1pPr>
              <a:defRPr/>
            </a:lvl1pPr>
          </a:lstStyle>
          <a:p>
            <a:pPr>
              <a:defRPr/>
            </a:pPr>
            <a:fld id="{E5B5ADDF-3209-47C7-9D54-4F7F81FE620C}" type="slidenum">
              <a:rPr lang="es-EC"/>
              <a:pPr>
                <a:defRPr/>
              </a:pPr>
              <a:t>‹Nº›</a:t>
            </a:fld>
            <a:endParaRPr lang="es-EC"/>
          </a:p>
        </p:txBody>
      </p:sp>
    </p:spTree>
    <p:extLst>
      <p:ext uri="{BB962C8B-B14F-4D97-AF65-F5344CB8AC3E}">
        <p14:creationId xmlns:p14="http://schemas.microsoft.com/office/powerpoint/2010/main" val="19864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2F21615-F5B3-42BC-A983-6FD6EC33B8D7}" type="datetimeFigureOut">
              <a:rPr lang="es-EC"/>
              <a:pPr>
                <a:defRPr/>
              </a:pPr>
              <a:t>29/08/2018</a:t>
            </a:fld>
            <a:endParaRPr lang="es-EC"/>
          </a:p>
        </p:txBody>
      </p:sp>
      <p:sp>
        <p:nvSpPr>
          <p:cNvPr id="3" name="Marcador de pie de página 4"/>
          <p:cNvSpPr>
            <a:spLocks noGrp="1"/>
          </p:cNvSpPr>
          <p:nvPr>
            <p:ph type="ftr" sz="quarter" idx="11"/>
          </p:nvPr>
        </p:nvSpPr>
        <p:spPr/>
        <p:txBody>
          <a:bodyPr/>
          <a:lstStyle>
            <a:lvl1pPr>
              <a:defRPr/>
            </a:lvl1pPr>
          </a:lstStyle>
          <a:p>
            <a:pPr>
              <a:defRPr/>
            </a:pPr>
            <a:endParaRPr lang="es-EC"/>
          </a:p>
        </p:txBody>
      </p:sp>
      <p:sp>
        <p:nvSpPr>
          <p:cNvPr id="4" name="Marcador de número de diapositiva 5"/>
          <p:cNvSpPr>
            <a:spLocks noGrp="1"/>
          </p:cNvSpPr>
          <p:nvPr>
            <p:ph type="sldNum" sz="quarter" idx="12"/>
          </p:nvPr>
        </p:nvSpPr>
        <p:spPr/>
        <p:txBody>
          <a:bodyPr/>
          <a:lstStyle>
            <a:lvl1pPr>
              <a:defRPr/>
            </a:lvl1pPr>
          </a:lstStyle>
          <a:p>
            <a:pPr>
              <a:defRPr/>
            </a:pPr>
            <a:fld id="{5DE28966-1196-4CF4-A446-EACFC53FBB85}" type="slidenum">
              <a:rPr lang="es-EC"/>
              <a:pPr>
                <a:defRPr/>
              </a:pPr>
              <a:t>‹Nº›</a:t>
            </a:fld>
            <a:endParaRPr lang="es-EC"/>
          </a:p>
        </p:txBody>
      </p:sp>
    </p:spTree>
    <p:extLst>
      <p:ext uri="{BB962C8B-B14F-4D97-AF65-F5344CB8AC3E}">
        <p14:creationId xmlns:p14="http://schemas.microsoft.com/office/powerpoint/2010/main" val="161023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8E75358E-8D9A-499E-92B6-DB9E19803B6F}" type="datetimeFigureOut">
              <a:rPr lang="es-EC"/>
              <a:pPr>
                <a:defRPr/>
              </a:pPr>
              <a:t>29/08/2018</a:t>
            </a:fld>
            <a:endParaRPr lang="es-EC"/>
          </a:p>
        </p:txBody>
      </p:sp>
      <p:sp>
        <p:nvSpPr>
          <p:cNvPr id="6" name="Marcador de pie de página 4"/>
          <p:cNvSpPr>
            <a:spLocks noGrp="1"/>
          </p:cNvSpPr>
          <p:nvPr>
            <p:ph type="ftr" sz="quarter" idx="11"/>
          </p:nvPr>
        </p:nvSpPr>
        <p:spPr/>
        <p:txBody>
          <a:bodyPr/>
          <a:lstStyle>
            <a:lvl1pPr>
              <a:defRPr/>
            </a:lvl1pPr>
          </a:lstStyle>
          <a:p>
            <a:pPr>
              <a:defRPr/>
            </a:pPr>
            <a:endParaRPr lang="es-EC"/>
          </a:p>
        </p:txBody>
      </p:sp>
      <p:sp>
        <p:nvSpPr>
          <p:cNvPr id="7" name="Marcador de número de diapositiva 5"/>
          <p:cNvSpPr>
            <a:spLocks noGrp="1"/>
          </p:cNvSpPr>
          <p:nvPr>
            <p:ph type="sldNum" sz="quarter" idx="12"/>
          </p:nvPr>
        </p:nvSpPr>
        <p:spPr/>
        <p:txBody>
          <a:bodyPr/>
          <a:lstStyle>
            <a:lvl1pPr>
              <a:defRPr/>
            </a:lvl1pPr>
          </a:lstStyle>
          <a:p>
            <a:pPr>
              <a:defRPr/>
            </a:pPr>
            <a:fld id="{16B3DD93-6409-408A-9240-38592E20C8C8}" type="slidenum">
              <a:rPr lang="es-EC"/>
              <a:pPr>
                <a:defRPr/>
              </a:pPr>
              <a:t>‹Nº›</a:t>
            </a:fld>
            <a:endParaRPr lang="es-EC"/>
          </a:p>
        </p:txBody>
      </p:sp>
    </p:spTree>
    <p:extLst>
      <p:ext uri="{BB962C8B-B14F-4D97-AF65-F5344CB8AC3E}">
        <p14:creationId xmlns:p14="http://schemas.microsoft.com/office/powerpoint/2010/main" val="223276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B3D1A2D2-D2D7-4551-A5C6-F3472F2DC54E}" type="datetimeFigureOut">
              <a:rPr lang="es-EC"/>
              <a:pPr>
                <a:defRPr/>
              </a:pPr>
              <a:t>29/08/2018</a:t>
            </a:fld>
            <a:endParaRPr lang="es-EC"/>
          </a:p>
        </p:txBody>
      </p:sp>
      <p:sp>
        <p:nvSpPr>
          <p:cNvPr id="6" name="Marcador de pie de página 4"/>
          <p:cNvSpPr>
            <a:spLocks noGrp="1"/>
          </p:cNvSpPr>
          <p:nvPr>
            <p:ph type="ftr" sz="quarter" idx="11"/>
          </p:nvPr>
        </p:nvSpPr>
        <p:spPr/>
        <p:txBody>
          <a:bodyPr/>
          <a:lstStyle>
            <a:lvl1pPr>
              <a:defRPr/>
            </a:lvl1pPr>
          </a:lstStyle>
          <a:p>
            <a:pPr>
              <a:defRPr/>
            </a:pPr>
            <a:endParaRPr lang="es-EC"/>
          </a:p>
        </p:txBody>
      </p:sp>
      <p:sp>
        <p:nvSpPr>
          <p:cNvPr id="7" name="Marcador de número de diapositiva 5"/>
          <p:cNvSpPr>
            <a:spLocks noGrp="1"/>
          </p:cNvSpPr>
          <p:nvPr>
            <p:ph type="sldNum" sz="quarter" idx="12"/>
          </p:nvPr>
        </p:nvSpPr>
        <p:spPr/>
        <p:txBody>
          <a:bodyPr/>
          <a:lstStyle>
            <a:lvl1pPr>
              <a:defRPr/>
            </a:lvl1pPr>
          </a:lstStyle>
          <a:p>
            <a:pPr>
              <a:defRPr/>
            </a:pPr>
            <a:fld id="{4A939AD9-E9A1-4DD2-80E3-6722647DF893}" type="slidenum">
              <a:rPr lang="es-EC"/>
              <a:pPr>
                <a:defRPr/>
              </a:pPr>
              <a:t>‹Nº›</a:t>
            </a:fld>
            <a:endParaRPr lang="es-EC"/>
          </a:p>
        </p:txBody>
      </p:sp>
    </p:spTree>
    <p:extLst>
      <p:ext uri="{BB962C8B-B14F-4D97-AF65-F5344CB8AC3E}">
        <p14:creationId xmlns:p14="http://schemas.microsoft.com/office/powerpoint/2010/main" val="142392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BEAEA"/>
            </a:gs>
            <a:gs pos="50000">
              <a:srgbClr val="E4E3E3"/>
            </a:gs>
            <a:gs pos="100000">
              <a:srgbClr val="BCBBBB"/>
            </a:gs>
          </a:gsLst>
          <a:lin ang="5400000"/>
        </a:gradFill>
        <a:effectLst/>
      </p:bgPr>
    </p:bg>
    <p:spTree>
      <p:nvGrpSpPr>
        <p:cNvPr id="1" name=""/>
        <p:cNvGrpSpPr/>
        <p:nvPr/>
      </p:nvGrpSpPr>
      <p:grpSpPr>
        <a:xfrm>
          <a:off x="0" y="0"/>
          <a:ext cx="0" cy="0"/>
          <a:chOff x="0" y="0"/>
          <a:chExt cx="0" cy="0"/>
        </a:xfrm>
      </p:grpSpPr>
      <p:sp>
        <p:nvSpPr>
          <p:cNvPr id="1026" name="Marcador de título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s-EC" altLang="es-EC" smtClean="0"/>
          </a:p>
        </p:txBody>
      </p:sp>
      <p:sp>
        <p:nvSpPr>
          <p:cNvPr id="1027" name="Marcador de texto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smtClean="0"/>
              <a:t>Editar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s-EC" altLang="es-EC" smtClean="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9BC3A39-E533-4673-9049-ED8EFB536A12}" type="datetimeFigureOut">
              <a:rPr lang="es-EC"/>
              <a:pPr>
                <a:defRPr/>
              </a:pPr>
              <a:t>29/08/2018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8E73C01-E2C9-4D86-99E5-05A28778AE75}"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51.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png"/><Relationship Id="rId7"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1.png"/><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65.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65.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png"/><Relationship Id="rId7"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70.png"/><Relationship Id="rId10" Type="http://schemas.openxmlformats.org/officeDocument/2006/relationships/image" Target="../media/image66.png"/><Relationship Id="rId4" Type="http://schemas.openxmlformats.org/officeDocument/2006/relationships/image" Target="../media/image56.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png"/><Relationship Id="rId7"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4.png"/><Relationship Id="rId5" Type="http://schemas.openxmlformats.org/officeDocument/2006/relationships/image" Target="../media/image77.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30.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4.png"/><Relationship Id="rId7" Type="http://schemas.openxmlformats.org/officeDocument/2006/relationships/image" Target="../media/image91.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0.jpeg"/><Relationship Id="rId5" Type="http://schemas.openxmlformats.org/officeDocument/2006/relationships/image" Target="../media/image89.jpeg"/><Relationship Id="rId10" Type="http://schemas.openxmlformats.org/officeDocument/2006/relationships/image" Target="../media/image94.png"/><Relationship Id="rId4" Type="http://schemas.openxmlformats.org/officeDocument/2006/relationships/image" Target="../media/image88.jpg"/><Relationship Id="rId9" Type="http://schemas.openxmlformats.org/officeDocument/2006/relationships/image" Target="../media/image93.jpe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EBEAEA"/>
            </a:gs>
            <a:gs pos="63000">
              <a:srgbClr val="E4E3E3"/>
            </a:gs>
            <a:gs pos="100000">
              <a:srgbClr val="BCBBBB"/>
            </a:gs>
          </a:gsLst>
          <a:lin ang="5400000"/>
        </a:gradFill>
        <a:effectLst/>
      </p:bgPr>
    </p:bg>
    <p:spTree>
      <p:nvGrpSpPr>
        <p:cNvPr id="1" name=""/>
        <p:cNvGrpSpPr/>
        <p:nvPr/>
      </p:nvGrpSpPr>
      <p:grpSpPr>
        <a:xfrm>
          <a:off x="0" y="0"/>
          <a:ext cx="0" cy="0"/>
          <a:chOff x="0" y="0"/>
          <a:chExt cx="0" cy="0"/>
        </a:xfrm>
      </p:grpSpPr>
      <p:pic>
        <p:nvPicPr>
          <p:cNvPr id="2053"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14313"/>
            <a:ext cx="36322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n 9"/>
          <p:cNvPicPr>
            <a:picLocks noChangeAspect="1" noChangeArrowheads="1"/>
          </p:cNvPicPr>
          <p:nvPr/>
        </p:nvPicPr>
        <p:blipFill>
          <a:blip r:embed="rId3">
            <a:extLst>
              <a:ext uri="{28A0092B-C50C-407E-A947-70E740481C1C}">
                <a14:useLocalDpi xmlns:a14="http://schemas.microsoft.com/office/drawing/2010/main" val="0"/>
              </a:ext>
            </a:extLst>
          </a:blip>
          <a:srcRect r="696"/>
          <a:stretch>
            <a:fillRect/>
          </a:stretch>
        </p:blipFill>
        <p:spPr bwMode="auto">
          <a:xfrm>
            <a:off x="371475" y="5629275"/>
            <a:ext cx="117808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agen 10"/>
          <p:cNvPicPr>
            <a:picLocks noChangeAspect="1" noChangeArrowheads="1"/>
          </p:cNvPicPr>
          <p:nvPr/>
        </p:nvPicPr>
        <p:blipFill>
          <a:blip r:embed="rId4">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ángulo 1"/>
          <p:cNvSpPr>
            <a:spLocks noChangeArrowheads="1"/>
          </p:cNvSpPr>
          <p:nvPr/>
        </p:nvSpPr>
        <p:spPr bwMode="auto">
          <a:xfrm>
            <a:off x="254000" y="1192213"/>
            <a:ext cx="1059338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C" altLang="es-EC" b="1" dirty="0">
                <a:latin typeface="Times New Roman" panose="02020603050405020304" pitchFamily="18" charset="0"/>
                <a:cs typeface="Times New Roman" panose="02020603050405020304" pitchFamily="18" charset="0"/>
              </a:rPr>
              <a:t>CARRERA DE INGENIERÍA MECATRÓNICA</a:t>
            </a:r>
          </a:p>
          <a:p>
            <a:pPr algn="ctr" eaLnBrk="1" hangingPunct="1"/>
            <a:endParaRPr lang="es-EC" altLang="es-EC" b="1" dirty="0">
              <a:latin typeface="Times New Roman" panose="02020603050405020304" pitchFamily="18" charset="0"/>
              <a:cs typeface="Times New Roman" panose="02020603050405020304" pitchFamily="18" charset="0"/>
            </a:endParaRPr>
          </a:p>
          <a:p>
            <a:pPr algn="ctr" eaLnBrk="1" hangingPunct="1"/>
            <a:r>
              <a:rPr lang="es-EC" altLang="es-EC" b="1" dirty="0">
                <a:latin typeface="Times New Roman" panose="02020603050405020304" pitchFamily="18" charset="0"/>
                <a:cs typeface="Times New Roman" panose="02020603050405020304" pitchFamily="18" charset="0"/>
              </a:rPr>
              <a:t>TEMA: </a:t>
            </a:r>
            <a:endParaRPr lang="es-EC" altLang="es-EC" b="1" dirty="0" smtClean="0">
              <a:latin typeface="Times New Roman" panose="02020603050405020304" pitchFamily="18" charset="0"/>
              <a:cs typeface="Times New Roman" panose="02020603050405020304" pitchFamily="18" charset="0"/>
            </a:endParaRPr>
          </a:p>
          <a:p>
            <a:pPr algn="ctr" eaLnBrk="1" hangingPunct="1"/>
            <a:r>
              <a:rPr lang="es-EC" altLang="es-EC" dirty="0" smtClean="0">
                <a:latin typeface="Times New Roman" panose="02020603050405020304" pitchFamily="18" charset="0"/>
                <a:cs typeface="Times New Roman" panose="02020603050405020304" pitchFamily="18" charset="0"/>
              </a:rPr>
              <a:t>DISEÑO Y CONSTRUCCIÓN DE UN EQUIPO ROUTER CNC PARA FABRICACIÓN Y PERFORACIÓN DE CIRCUITOS PCB</a:t>
            </a:r>
            <a:endParaRPr lang="es-EC" altLang="es-EC" dirty="0">
              <a:latin typeface="Times New Roman" panose="02020603050405020304" pitchFamily="18" charset="0"/>
              <a:cs typeface="Times New Roman" panose="02020603050405020304" pitchFamily="18" charset="0"/>
            </a:endParaRPr>
          </a:p>
          <a:p>
            <a:pPr algn="ctr" eaLnBrk="1" hangingPunct="1"/>
            <a:endParaRPr lang="es-EC" altLang="es-EC" b="1" dirty="0">
              <a:latin typeface="Times New Roman" panose="02020603050405020304" pitchFamily="18" charset="0"/>
              <a:cs typeface="Times New Roman" panose="02020603050405020304" pitchFamily="18" charset="0"/>
            </a:endParaRPr>
          </a:p>
          <a:p>
            <a:pPr algn="ctr" eaLnBrk="1" hangingPunct="1"/>
            <a:endParaRPr lang="es-EC" altLang="es-EC" b="1" dirty="0">
              <a:latin typeface="Times New Roman" panose="02020603050405020304" pitchFamily="18" charset="0"/>
              <a:cs typeface="Times New Roman" panose="02020603050405020304" pitchFamily="18" charset="0"/>
            </a:endParaRPr>
          </a:p>
          <a:p>
            <a:pPr algn="ctr" eaLnBrk="1" hangingPunct="1"/>
            <a:r>
              <a:rPr lang="es-EC" altLang="es-EC" b="1" dirty="0">
                <a:latin typeface="Times New Roman" panose="02020603050405020304" pitchFamily="18" charset="0"/>
                <a:cs typeface="Times New Roman" panose="02020603050405020304" pitchFamily="18" charset="0"/>
              </a:rPr>
              <a:t>ELABORADO POR: </a:t>
            </a:r>
            <a:endParaRPr lang="es-EC" altLang="es-EC" b="1" dirty="0" smtClean="0">
              <a:latin typeface="Times New Roman" panose="02020603050405020304" pitchFamily="18" charset="0"/>
              <a:cs typeface="Times New Roman" panose="02020603050405020304" pitchFamily="18" charset="0"/>
            </a:endParaRPr>
          </a:p>
          <a:p>
            <a:pPr algn="ctr" eaLnBrk="1" hangingPunct="1"/>
            <a:r>
              <a:rPr lang="es-EC" altLang="es-EC" dirty="0" smtClean="0">
                <a:latin typeface="Times New Roman" panose="02020603050405020304" pitchFamily="18" charset="0"/>
                <a:cs typeface="Times New Roman" panose="02020603050405020304" pitchFamily="18" charset="0"/>
              </a:rPr>
              <a:t>ALEX DARÍO CADENA PROAÑO</a:t>
            </a:r>
          </a:p>
          <a:p>
            <a:pPr algn="ctr" eaLnBrk="1" hangingPunct="1"/>
            <a:r>
              <a:rPr lang="es-EC" altLang="es-EC" dirty="0" smtClean="0">
                <a:latin typeface="Times New Roman" panose="02020603050405020304" pitchFamily="18" charset="0"/>
                <a:cs typeface="Times New Roman" panose="02020603050405020304" pitchFamily="18" charset="0"/>
              </a:rPr>
              <a:t>JONATHAN PATRICIO CORELLA ZAMORA</a:t>
            </a:r>
          </a:p>
          <a:p>
            <a:pPr algn="ctr" eaLnBrk="1" hangingPunct="1"/>
            <a:endParaRPr lang="es-EC" altLang="es-EC" b="1" dirty="0">
              <a:latin typeface="Times New Roman" panose="02020603050405020304" pitchFamily="18" charset="0"/>
              <a:cs typeface="Times New Roman" panose="02020603050405020304" pitchFamily="18" charset="0"/>
            </a:endParaRPr>
          </a:p>
          <a:p>
            <a:pPr algn="ctr" eaLnBrk="1" hangingPunct="1"/>
            <a:r>
              <a:rPr lang="es-EC" altLang="es-EC" b="1" dirty="0" smtClean="0">
                <a:latin typeface="Times New Roman" panose="02020603050405020304" pitchFamily="18" charset="0"/>
                <a:cs typeface="Times New Roman" panose="02020603050405020304" pitchFamily="18" charset="0"/>
              </a:rPr>
              <a:t>DIRECTOR: </a:t>
            </a:r>
          </a:p>
          <a:p>
            <a:pPr algn="ctr" eaLnBrk="1" hangingPunct="1"/>
            <a:r>
              <a:rPr lang="es-EC" altLang="es-EC" dirty="0" smtClean="0">
                <a:latin typeface="Times New Roman" panose="02020603050405020304" pitchFamily="18" charset="0"/>
                <a:cs typeface="Times New Roman" panose="02020603050405020304" pitchFamily="18" charset="0"/>
              </a:rPr>
              <a:t>Msc. BORYS HERNÁN CULQUI CULQUI</a:t>
            </a:r>
          </a:p>
          <a:p>
            <a:pPr algn="ctr" eaLnBrk="1" hangingPunct="1"/>
            <a:endParaRPr lang="es-EC" altLang="es-EC" dirty="0">
              <a:latin typeface="Times New Roman" panose="02020603050405020304" pitchFamily="18" charset="0"/>
              <a:cs typeface="Times New Roman" panose="02020603050405020304" pitchFamily="18" charset="0"/>
            </a:endParaRPr>
          </a:p>
          <a:p>
            <a:pPr algn="ctr" eaLnBrk="1" hangingPunct="1"/>
            <a:r>
              <a:rPr lang="es-EC" altLang="es-EC" b="1" dirty="0">
                <a:latin typeface="Times New Roman" panose="02020603050405020304" pitchFamily="18" charset="0"/>
                <a:cs typeface="Times New Roman" panose="02020603050405020304" pitchFamily="18" charset="0"/>
              </a:rPr>
              <a:t>SANGOLQUÍ – ECUADOR </a:t>
            </a:r>
          </a:p>
          <a:p>
            <a:pPr algn="ctr" eaLnBrk="1" hangingPunct="1"/>
            <a:r>
              <a:rPr lang="es-EC" altLang="es-EC" b="1" dirty="0" smtClean="0">
                <a:latin typeface="Times New Roman" panose="02020603050405020304" pitchFamily="18" charset="0"/>
                <a:cs typeface="Times New Roman" panose="02020603050405020304" pitchFamily="18" charset="0"/>
              </a:rPr>
              <a:t>2018</a:t>
            </a:r>
            <a:endParaRPr lang="es-EC" altLang="es-EC"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BEAEA"/>
            </a:gs>
            <a:gs pos="50000">
              <a:srgbClr val="E4E3E3"/>
            </a:gs>
            <a:gs pos="100000">
              <a:srgbClr val="BCBBBB"/>
            </a:gs>
          </a:gsLst>
          <a:lin ang="5400000"/>
        </a:gradFill>
        <a:effectLst/>
      </p:bgPr>
    </p:bg>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8442"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8447"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ESTADO DEL ARTE</a:t>
            </a:r>
          </a:p>
        </p:txBody>
      </p:sp>
      <p:sp>
        <p:nvSpPr>
          <p:cNvPr id="18448" name="CuadroTexto 16"/>
          <p:cNvSpPr txBox="1">
            <a:spLocks noChangeArrowheads="1"/>
          </p:cNvSpPr>
          <p:nvPr/>
        </p:nvSpPr>
        <p:spPr bwMode="auto">
          <a:xfrm>
            <a:off x="523874" y="848593"/>
            <a:ext cx="6199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Equipos para fabricación de PCBs - Comerciales</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455" name="Imagen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202277295"/>
              </p:ext>
            </p:extLst>
          </p:nvPr>
        </p:nvGraphicFramePr>
        <p:xfrm>
          <a:off x="355600" y="1476769"/>
          <a:ext cx="10515600" cy="4356100"/>
        </p:xfrm>
        <a:graphic>
          <a:graphicData uri="http://schemas.openxmlformats.org/drawingml/2006/table">
            <a:tbl>
              <a:tblPr firstRow="1" firstCol="1" bandRow="1">
                <a:tableStyleId>{7E9639D4-E3E2-4D34-9284-5A2195B3D0D7}</a:tableStyleId>
              </a:tblPr>
              <a:tblGrid>
                <a:gridCol w="2628900"/>
                <a:gridCol w="2628900"/>
                <a:gridCol w="2628900"/>
                <a:gridCol w="2628900"/>
              </a:tblGrid>
              <a:tr h="246380">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Características</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ProtoMat103</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CNC 3040</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BUNGARD CC2MTC</a:t>
                      </a:r>
                    </a:p>
                  </a:txBody>
                  <a:tcPr marL="68580" marR="68580" marT="0" marB="0" anchor="ctr"/>
                </a:tc>
              </a:tr>
              <a:tr h="246380">
                <a:tc>
                  <a:txBody>
                    <a:bodyPr/>
                    <a:lstStyle/>
                    <a:p>
                      <a:pPr algn="ctr">
                        <a:spcAft>
                          <a:spcPts val="0"/>
                        </a:spcAft>
                      </a:pPr>
                      <a:r>
                        <a:rPr lang="es-EC" sz="1200" dirty="0" smtClean="0">
                          <a:effectLst/>
                          <a:latin typeface="Times New Roman" panose="02020603050405020304" pitchFamily="18" charset="0"/>
                          <a:cs typeface="Times New Roman" panose="02020603050405020304" pitchFamily="18" charset="0"/>
                        </a:rPr>
                        <a:t>Imagen</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es-EC" sz="1200" dirty="0" smtClean="0">
                        <a:effectLst/>
                        <a:latin typeface="Times New Roman" panose="02020603050405020304" pitchFamily="18" charset="0"/>
                        <a:cs typeface="Times New Roman" panose="02020603050405020304" pitchFamily="18" charset="0"/>
                      </a:endParaRPr>
                    </a:p>
                    <a:p>
                      <a:pPr algn="ctr">
                        <a:spcAft>
                          <a:spcPts val="0"/>
                        </a:spcAft>
                      </a:pPr>
                      <a:endParaRPr lang="es-EC" sz="1200" dirty="0" smtClean="0">
                        <a:effectLst/>
                        <a:latin typeface="Times New Roman" panose="02020603050405020304" pitchFamily="18" charset="0"/>
                        <a:cs typeface="Times New Roman" panose="02020603050405020304" pitchFamily="18" charset="0"/>
                      </a:endParaRPr>
                    </a:p>
                    <a:p>
                      <a:pPr algn="ctr">
                        <a:spcAft>
                          <a:spcPts val="0"/>
                        </a:spcAft>
                      </a:pPr>
                      <a:endParaRPr lang="es-EC" sz="1200" dirty="0" smtClean="0">
                        <a:effectLst/>
                        <a:latin typeface="Times New Roman" panose="02020603050405020304" pitchFamily="18" charset="0"/>
                        <a:cs typeface="Times New Roman" panose="02020603050405020304" pitchFamily="18" charset="0"/>
                      </a:endParaRPr>
                    </a:p>
                    <a:p>
                      <a:pPr algn="ctr">
                        <a:spcAft>
                          <a:spcPts val="0"/>
                        </a:spcAft>
                      </a:pPr>
                      <a:endParaRPr lang="es-EC" sz="1200" dirty="0" smtClean="0">
                        <a:effectLst/>
                        <a:latin typeface="Times New Roman" panose="02020603050405020304" pitchFamily="18" charset="0"/>
                        <a:cs typeface="Times New Roman" panose="02020603050405020304" pitchFamily="18" charset="0"/>
                      </a:endParaRPr>
                    </a:p>
                    <a:p>
                      <a:pPr algn="ctr">
                        <a:spcAft>
                          <a:spcPts val="0"/>
                        </a:spcAft>
                      </a:pPr>
                      <a:endParaRPr lang="es-EC" sz="1200" dirty="0" smtClean="0">
                        <a:effectLst/>
                        <a:latin typeface="Times New Roman" panose="02020603050405020304" pitchFamily="18" charset="0"/>
                        <a:cs typeface="Times New Roman" panose="02020603050405020304" pitchFamily="18" charset="0"/>
                      </a:endParaRPr>
                    </a:p>
                    <a:p>
                      <a:pPr algn="ctr">
                        <a:spcAft>
                          <a:spcPts val="0"/>
                        </a:spcAft>
                      </a:pPr>
                      <a:endParaRPr lang="es-EC" sz="1200" dirty="0" smtClean="0">
                        <a:effectLst/>
                        <a:latin typeface="Times New Roman" panose="02020603050405020304" pitchFamily="18" charset="0"/>
                        <a:cs typeface="Times New Roman" panose="02020603050405020304" pitchFamily="18" charset="0"/>
                      </a:endParaRPr>
                    </a:p>
                    <a:p>
                      <a:pPr algn="ctr">
                        <a:spcAft>
                          <a:spcPts val="0"/>
                        </a:spcAft>
                      </a:pPr>
                      <a:endParaRPr lang="es-EC" sz="1200" dirty="0" smtClean="0">
                        <a:effectLst/>
                        <a:latin typeface="Times New Roman" panose="02020603050405020304" pitchFamily="18" charset="0"/>
                        <a:cs typeface="Times New Roman" panose="02020603050405020304" pitchFamily="18" charset="0"/>
                      </a:endParaRPr>
                    </a:p>
                    <a:p>
                      <a:pPr algn="ctr">
                        <a:spcAft>
                          <a:spcPts val="0"/>
                        </a:spcAft>
                      </a:pPr>
                      <a:endParaRPr lang="es-EC" sz="1200" dirty="0" smtClean="0">
                        <a:effectLst/>
                        <a:latin typeface="Times New Roman" panose="02020603050405020304" pitchFamily="18" charset="0"/>
                        <a:cs typeface="Times New Roman" panose="02020603050405020304" pitchFamily="18" charset="0"/>
                      </a:endParaRPr>
                    </a:p>
                    <a:p>
                      <a:pPr algn="ctr">
                        <a:spcAft>
                          <a:spcPts val="0"/>
                        </a:spcAft>
                      </a:pP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r h="246380">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Fabricante</a:t>
                      </a:r>
                    </a:p>
                  </a:txBody>
                  <a:tcPr marL="68580" marR="68580" marT="0" marB="0" anchor="ctr"/>
                </a:tc>
                <a:tc>
                  <a:txBody>
                    <a:bodyPr/>
                    <a:lstStyle/>
                    <a:p>
                      <a:pPr algn="ctr">
                        <a:spcAft>
                          <a:spcPts val="0"/>
                        </a:spcAft>
                      </a:pPr>
                      <a:r>
                        <a:rPr lang="es-EC" sz="1200" dirty="0" smtClean="0">
                          <a:effectLst/>
                          <a:latin typeface="Times New Roman" panose="02020603050405020304" pitchFamily="18" charset="0"/>
                          <a:cs typeface="Times New Roman" panose="02020603050405020304" pitchFamily="18" charset="0"/>
                        </a:rPr>
                        <a:t>LPKF</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China CNC Zone</a:t>
                      </a: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BUNGARD BFL</a:t>
                      </a:r>
                    </a:p>
                  </a:txBody>
                  <a:tcPr marL="68580" marR="68580" marT="0" marB="0" anchor="ctr"/>
                </a:tc>
              </a:tr>
              <a:tr h="246380">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Zona de trabajo (X Y Z)</a:t>
                      </a: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229 mm x 305 mm x 35/22 mm</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275 mm x 385 mm x 55 mm</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270 mm x 325 mm x 38 mm</a:t>
                      </a:r>
                    </a:p>
                  </a:txBody>
                  <a:tcPr marL="68580" marR="68580" marT="0" marB="0" anchor="ctr"/>
                </a:tc>
              </a:tr>
              <a:tr h="246380">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Precisión</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 0,02 mm</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0,03mm</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 0,02 mm</a:t>
                      </a:r>
                    </a:p>
                  </a:txBody>
                  <a:tcPr marL="68580" marR="68580" marT="0" marB="0" anchor="ctr">
                    <a:solidFill>
                      <a:schemeClr val="accent6"/>
                    </a:solidFill>
                  </a:tcPr>
                </a:tc>
              </a:tr>
              <a:tr h="246380">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Velocidad de rotación máx. (husillo)</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100000 rpm</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8000 rpm</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30000 - 63000 rpm</a:t>
                      </a:r>
                    </a:p>
                  </a:txBody>
                  <a:tcPr marL="68580" marR="68580" marT="0" marB="0" anchor="ctr">
                    <a:solidFill>
                      <a:schemeClr val="accent6"/>
                    </a:solidFill>
                  </a:tcPr>
                </a:tc>
              </a:tr>
              <a:tr h="246380">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Velocidad de perforación</a:t>
                      </a: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120 hoyos / min</a:t>
                      </a:r>
                    </a:p>
                  </a:txBody>
                  <a:tcPr marL="68580" marR="68580" marT="0" marB="0" anchor="ctr"/>
                </a:tc>
                <a:tc>
                  <a:txBody>
                    <a:bodyPr/>
                    <a:lstStyle/>
                    <a:p>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300 hoyos/min</a:t>
                      </a:r>
                    </a:p>
                  </a:txBody>
                  <a:tcPr marL="68580" marR="68580" marT="0" marB="0" anchor="ctr"/>
                </a:tc>
              </a:tr>
              <a:tr h="246380">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Velocidad X, Y</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150 mm/s</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5 - 15 mm /s</a:t>
                      </a:r>
                    </a:p>
                  </a:txBody>
                  <a:tcPr marL="68580" marR="68580" marT="0" marB="0" anchor="ctr">
                    <a:solidFill>
                      <a:schemeClr val="accent6"/>
                    </a:solidFill>
                  </a:tcP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0,02 - 150 mm/s</a:t>
                      </a:r>
                    </a:p>
                  </a:txBody>
                  <a:tcPr marL="68580" marR="68580" marT="0" marB="0" anchor="ctr">
                    <a:solidFill>
                      <a:schemeClr val="accent6"/>
                    </a:solidFill>
                  </a:tcPr>
                </a:tc>
              </a:tr>
              <a:tr h="246380">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Dimensiones</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670 x 540 x 840 mm</a:t>
                      </a: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620 x 580 x 480 mm</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700  x 550 x 300 mm</a:t>
                      </a:r>
                    </a:p>
                  </a:txBody>
                  <a:tcPr marL="68580" marR="68580" marT="0" marB="0" anchor="ctr"/>
                </a:tc>
              </a:tr>
              <a:tr h="246380">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Peso</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60 Kg</a:t>
                      </a: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28 Kg</a:t>
                      </a: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30 Kg</a:t>
                      </a:r>
                    </a:p>
                  </a:txBody>
                  <a:tcPr marL="68580" marR="68580" marT="0" marB="0" anchor="ctr"/>
                </a:tc>
              </a:tr>
              <a:tr h="246380">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Fuente de alimentación</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90 - 240 V,  50 - 60 Hz, 450 W</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110 V</a:t>
                      </a: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110 - 240 V, 50 - 60 Hz, 1500 W</a:t>
                      </a:r>
                    </a:p>
                  </a:txBody>
                  <a:tcPr marL="68580" marR="68580" marT="0" marB="0" anchor="ctr"/>
                </a:tc>
              </a:tr>
              <a:tr h="246380">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Accesorio necesario</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Extracción de polvo, Computador</a:t>
                      </a:r>
                    </a:p>
                  </a:txBody>
                  <a:tcPr marL="68580" marR="68580" marT="0" marB="0" anchor="ctr"/>
                </a:tc>
                <a:tc>
                  <a:txBody>
                    <a:bodyPr/>
                    <a:lstStyle/>
                    <a:p>
                      <a:pPr algn="ctr">
                        <a:spcAft>
                          <a:spcPts val="0"/>
                        </a:spcAft>
                      </a:pPr>
                      <a:r>
                        <a:rPr lang="es-EC" sz="1200">
                          <a:effectLst/>
                          <a:latin typeface="Times New Roman" panose="02020603050405020304" pitchFamily="18" charset="0"/>
                          <a:cs typeface="Times New Roman" panose="02020603050405020304" pitchFamily="18" charset="0"/>
                        </a:rPr>
                        <a:t>Computador</a:t>
                      </a:r>
                    </a:p>
                  </a:txBody>
                  <a:tcPr marL="68580" marR="68580" marT="0" marB="0" anchor="ctr"/>
                </a:tc>
                <a:tc>
                  <a:txBody>
                    <a:bodyPr/>
                    <a:lstStyle/>
                    <a:p>
                      <a:pPr algn="ctr">
                        <a:spcAft>
                          <a:spcPts val="0"/>
                        </a:spcAft>
                      </a:pPr>
                      <a:r>
                        <a:rPr lang="es-EC" sz="1200" dirty="0">
                          <a:effectLst/>
                          <a:latin typeface="Times New Roman" panose="02020603050405020304" pitchFamily="18" charset="0"/>
                          <a:cs typeface="Times New Roman" panose="02020603050405020304" pitchFamily="18" charset="0"/>
                        </a:rPr>
                        <a:t>Computador</a:t>
                      </a:r>
                    </a:p>
                  </a:txBody>
                  <a:tcPr marL="68580" marR="68580" marT="0" marB="0" anchor="ctr"/>
                </a:tc>
              </a:tr>
            </a:tbl>
          </a:graphicData>
        </a:graphic>
      </p:graphicFrame>
      <p:pic>
        <p:nvPicPr>
          <p:cNvPr id="19" name="Imagen 18"/>
          <p:cNvPicPr/>
          <p:nvPr/>
        </p:nvPicPr>
        <p:blipFill rotWithShape="1">
          <a:blip r:embed="rId5"/>
          <a:srcRect b="2216"/>
          <a:stretch/>
        </p:blipFill>
        <p:spPr bwMode="auto">
          <a:xfrm>
            <a:off x="3379788" y="1801093"/>
            <a:ext cx="1846839" cy="1492825"/>
          </a:xfrm>
          <a:prstGeom prst="rect">
            <a:avLst/>
          </a:prstGeom>
          <a:ln>
            <a:noFill/>
          </a:ln>
          <a:extLst>
            <a:ext uri="{53640926-AAD7-44D8-BBD7-CCE9431645EC}">
              <a14:shadowObscured xmlns:a14="http://schemas.microsoft.com/office/drawing/2010/main"/>
            </a:ext>
          </a:extLst>
        </p:spPr>
      </p:pic>
      <p:pic>
        <p:nvPicPr>
          <p:cNvPr id="20" name="Imagen 19" descr="PCB CNC machine 3040"/>
          <p:cNvPicPr/>
          <p:nvPr/>
        </p:nvPicPr>
        <p:blipFill rotWithShape="1">
          <a:blip r:embed="rId6" cstate="print">
            <a:extLst>
              <a:ext uri="{28A0092B-C50C-407E-A947-70E740481C1C}">
                <a14:useLocalDpi xmlns:a14="http://schemas.microsoft.com/office/drawing/2010/main" val="0"/>
              </a:ext>
            </a:extLst>
          </a:blip>
          <a:srcRect t="4667" b="13166"/>
          <a:stretch/>
        </p:blipFill>
        <p:spPr bwMode="auto">
          <a:xfrm>
            <a:off x="5903306" y="1801093"/>
            <a:ext cx="1941830" cy="1494000"/>
          </a:xfrm>
          <a:prstGeom prst="rect">
            <a:avLst/>
          </a:prstGeom>
          <a:noFill/>
          <a:ln>
            <a:noFill/>
          </a:ln>
          <a:extLst>
            <a:ext uri="{53640926-AAD7-44D8-BBD7-CCE9431645EC}">
              <a14:shadowObscured xmlns:a14="http://schemas.microsoft.com/office/drawing/2010/main"/>
            </a:ext>
          </a:extLst>
        </p:spPr>
      </p:pic>
      <p:pic>
        <p:nvPicPr>
          <p:cNvPr id="23" name="Imagen 22" descr="Poirot - soluciones para profesionales"/>
          <p:cNvPicPr/>
          <p:nvPr/>
        </p:nvPicPr>
        <p:blipFill>
          <a:blip r:embed="rId7">
            <a:extLst>
              <a:ext uri="{28A0092B-C50C-407E-A947-70E740481C1C}">
                <a14:useLocalDpi xmlns:a14="http://schemas.microsoft.com/office/drawing/2010/main" val="0"/>
              </a:ext>
            </a:extLst>
          </a:blip>
          <a:srcRect/>
          <a:stretch>
            <a:fillRect/>
          </a:stretch>
        </p:blipFill>
        <p:spPr bwMode="auto">
          <a:xfrm>
            <a:off x="8634846" y="1801093"/>
            <a:ext cx="1869238" cy="14940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20042"/>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6394"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6399"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ESTADO DEL ARTE</a:t>
            </a:r>
          </a:p>
        </p:txBody>
      </p:sp>
      <p:sp>
        <p:nvSpPr>
          <p:cNvPr id="16400" name="CuadroTexto 16"/>
          <p:cNvSpPr txBox="1">
            <a:spLocks noChangeArrowheads="1"/>
          </p:cNvSpPr>
          <p:nvPr/>
        </p:nvSpPr>
        <p:spPr bwMode="auto">
          <a:xfrm>
            <a:off x="614363" y="944563"/>
            <a:ext cx="621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Normas aplicables para el diseño del equipo:</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ángulo 4"/>
          <p:cNvSpPr/>
          <p:nvPr/>
        </p:nvSpPr>
        <p:spPr>
          <a:xfrm>
            <a:off x="982662" y="1843759"/>
            <a:ext cx="8414760" cy="1595309"/>
          </a:xfrm>
          <a:prstGeom prst="rect">
            <a:avLst/>
          </a:prstGeom>
        </p:spPr>
        <p:txBody>
          <a:bodyPr wrap="square">
            <a:spAutoFit/>
          </a:bodyPr>
          <a:lstStyle/>
          <a:p>
            <a:pPr marL="285750" indent="-285750" algn="just" eaLnBrk="1" fontAlgn="auto" hangingPunct="1">
              <a:lnSpc>
                <a:spcPct val="150000"/>
              </a:lnSpc>
              <a:spcBef>
                <a:spcPts val="0"/>
              </a:spcBef>
              <a:spcAft>
                <a:spcPts val="1000"/>
              </a:spcAft>
              <a:buFont typeface="Arial" panose="020B0604020202020204" pitchFamily="34" charset="0"/>
              <a:buChar char="•"/>
              <a:defRPr/>
            </a:pPr>
            <a:r>
              <a:rPr lang="es-EC" dirty="0" smtClean="0">
                <a:latin typeface="Times New Roman" panose="02020603050405020304" pitchFamily="18" charset="0"/>
                <a:ea typeface="Calibri" panose="020F0502020204030204" pitchFamily="34" charset="0"/>
                <a:cs typeface="Times New Roman" panose="02020603050405020304" pitchFamily="18" charset="0"/>
              </a:rPr>
              <a:t>Norma </a:t>
            </a:r>
            <a:r>
              <a:rPr lang="es-EC" dirty="0">
                <a:latin typeface="Times New Roman" panose="02020603050405020304" pitchFamily="18" charset="0"/>
                <a:ea typeface="Calibri" panose="020F0502020204030204" pitchFamily="34" charset="0"/>
                <a:cs typeface="Times New Roman" panose="02020603050405020304" pitchFamily="18" charset="0"/>
              </a:rPr>
              <a:t>IPC2221 Estándares genéricos para Circuitos Impresos.</a:t>
            </a:r>
          </a:p>
          <a:p>
            <a:pPr marL="285750" indent="-285750" algn="just" eaLnBrk="1" fontAlgn="auto" hangingPunct="1">
              <a:lnSpc>
                <a:spcPct val="150000"/>
              </a:lnSpc>
              <a:spcBef>
                <a:spcPts val="0"/>
              </a:spcBef>
              <a:spcAft>
                <a:spcPts val="1000"/>
              </a:spcAft>
              <a:buFont typeface="Arial" panose="020B0604020202020204" pitchFamily="34" charset="0"/>
              <a:buChar char="•"/>
              <a:defRPr/>
            </a:pPr>
            <a:r>
              <a:rPr lang="es-EC" dirty="0" smtClean="0">
                <a:latin typeface="Times New Roman" panose="02020603050405020304" pitchFamily="18" charset="0"/>
                <a:ea typeface="Calibri" panose="020F0502020204030204" pitchFamily="34" charset="0"/>
                <a:cs typeface="Times New Roman" panose="02020603050405020304" pitchFamily="18" charset="0"/>
              </a:rPr>
              <a:t>ISO </a:t>
            </a:r>
            <a:r>
              <a:rPr lang="es-EC" dirty="0">
                <a:latin typeface="Times New Roman" panose="02020603050405020304" pitchFamily="18" charset="0"/>
                <a:ea typeface="Calibri" panose="020F0502020204030204" pitchFamily="34" charset="0"/>
                <a:cs typeface="Times New Roman" panose="02020603050405020304" pitchFamily="18" charset="0"/>
              </a:rPr>
              <a:t>6983 Estándares de código G.</a:t>
            </a:r>
          </a:p>
          <a:p>
            <a:pPr marL="285750" indent="-285750" algn="just" eaLnBrk="1" fontAlgn="auto" hangingPunct="1">
              <a:lnSpc>
                <a:spcPct val="150000"/>
              </a:lnSpc>
              <a:spcBef>
                <a:spcPts val="0"/>
              </a:spcBef>
              <a:spcAft>
                <a:spcPts val="1000"/>
              </a:spcAft>
              <a:buFont typeface="Arial" panose="020B0604020202020204" pitchFamily="34" charset="0"/>
              <a:buChar char="•"/>
              <a:defRPr/>
            </a:pPr>
            <a:r>
              <a:rPr lang="es-EC" dirty="0" smtClean="0">
                <a:latin typeface="Times New Roman" panose="02020603050405020304" pitchFamily="18" charset="0"/>
                <a:ea typeface="Calibri" panose="020F0502020204030204" pitchFamily="34" charset="0"/>
                <a:cs typeface="Times New Roman" panose="02020603050405020304" pitchFamily="18" charset="0"/>
              </a:rPr>
              <a:t>Catálogo </a:t>
            </a:r>
            <a:r>
              <a:rPr lang="es-EC" dirty="0">
                <a:latin typeface="Times New Roman" panose="02020603050405020304" pitchFamily="18" charset="0"/>
                <a:ea typeface="Calibri" panose="020F0502020204030204" pitchFamily="34" charset="0"/>
                <a:cs typeface="Times New Roman" panose="02020603050405020304" pitchFamily="18" charset="0"/>
              </a:rPr>
              <a:t>para selección de guías lineales</a:t>
            </a:r>
            <a:r>
              <a:rPr lang="es-EC" dirty="0" smtClean="0">
                <a:latin typeface="Times New Roman" panose="02020603050405020304" pitchFamily="18" charset="0"/>
                <a:ea typeface="Calibri" panose="020F0502020204030204" pitchFamily="34" charset="0"/>
                <a:cs typeface="Times New Roman" panose="02020603050405020304" pitchFamily="18" charset="0"/>
              </a:rPr>
              <a:t>. (Techno Linear Motion Catalog Inc H835)</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405" name="Imagen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stretch>
            <a:fillRect/>
          </a:stretch>
        </p:blipFill>
        <p:spPr>
          <a:xfrm>
            <a:off x="9397422" y="2855701"/>
            <a:ext cx="2240468" cy="5833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ESTADO DEL ARTE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7424" name="CuadroTexto 16"/>
          <p:cNvSpPr txBox="1">
            <a:spLocks noChangeArrowheads="1"/>
          </p:cNvSpPr>
          <p:nvPr/>
        </p:nvSpPr>
        <p:spPr bwMode="auto">
          <a:xfrm>
            <a:off x="523875" y="898525"/>
            <a:ext cx="621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Criterios a considerar</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3380701632"/>
              </p:ext>
            </p:extLst>
          </p:nvPr>
        </p:nvGraphicFramePr>
        <p:xfrm>
          <a:off x="1038658" y="1863007"/>
          <a:ext cx="4190134" cy="1645920"/>
        </p:xfrm>
        <a:graphic>
          <a:graphicData uri="http://schemas.openxmlformats.org/drawingml/2006/table">
            <a:tbl>
              <a:tblPr firstRow="1" firstCol="1" bandRow="1">
                <a:tableStyleId>{7E9639D4-E3E2-4D34-9284-5A2195B3D0D7}</a:tableStyleId>
              </a:tblPr>
              <a:tblGrid>
                <a:gridCol w="1000991"/>
                <a:gridCol w="1430915"/>
                <a:gridCol w="1758228"/>
              </a:tblGrid>
              <a:tr h="0">
                <a:tc>
                  <a:txBody>
                    <a:bodyPr/>
                    <a:lstStyle/>
                    <a:p>
                      <a:pPr algn="ctr"/>
                      <a:r>
                        <a:rPr lang="es-EC" sz="1200" dirty="0">
                          <a:effectLst/>
                        </a:rPr>
                        <a:t>Corriente (A)</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dirty="0">
                          <a:effectLst/>
                        </a:rPr>
                        <a:t>Ancho de pista (mil)</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dirty="0">
                          <a:effectLst/>
                        </a:rPr>
                        <a:t>Ancho de pista (mm)</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r>
                        <a:rPr lang="es-EC" sz="1200">
                          <a:effectLst/>
                        </a:rPr>
                        <a:t>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10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0.25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r>
                        <a:rPr lang="es-EC" sz="1200">
                          <a:effectLst/>
                        </a:rPr>
                        <a:t>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30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0.76</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r>
                        <a:rPr lang="es-EC" sz="1200">
                          <a:effectLst/>
                        </a:rPr>
                        <a:t>3</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50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1.27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r>
                        <a:rPr lang="es-EC" sz="1200">
                          <a:effectLst/>
                        </a:rPr>
                        <a:t>4</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80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2.03</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r>
                        <a:rPr lang="es-EC" sz="1200">
                          <a:effectLst/>
                        </a:rPr>
                        <a:t>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110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2.79</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r>
                        <a:rPr lang="es-EC" sz="1200">
                          <a:effectLst/>
                        </a:rPr>
                        <a:t>6</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150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3.81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r>
                        <a:rPr lang="es-EC" sz="1200">
                          <a:effectLst/>
                        </a:rPr>
                        <a:t>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180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4.57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r>
                        <a:rPr lang="es-EC" sz="1200">
                          <a:effectLst/>
                        </a:rPr>
                        <a:t>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a:effectLst/>
                        </a:rPr>
                        <a:t>220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200" dirty="0">
                          <a:effectLst/>
                        </a:rPr>
                        <a:t>5.59</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34" name="CuadroTexto 16"/>
          <p:cNvSpPr txBox="1">
            <a:spLocks noChangeArrowheads="1"/>
          </p:cNvSpPr>
          <p:nvPr/>
        </p:nvSpPr>
        <p:spPr bwMode="auto">
          <a:xfrm>
            <a:off x="523875" y="1355129"/>
            <a:ext cx="6219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sz="2000" i="1" dirty="0"/>
              <a:t>Track Width (Ancho de pista) </a:t>
            </a:r>
            <a:r>
              <a:rPr lang="es-EC" sz="2000" i="1" dirty="0" smtClean="0"/>
              <a:t>recomendada </a:t>
            </a:r>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5" name="CuadroTexto 16"/>
          <p:cNvSpPr txBox="1">
            <a:spLocks noChangeArrowheads="1"/>
          </p:cNvSpPr>
          <p:nvPr/>
        </p:nvSpPr>
        <p:spPr bwMode="auto">
          <a:xfrm>
            <a:off x="523875" y="3952171"/>
            <a:ext cx="6219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sz="2000" i="1" dirty="0" smtClean="0"/>
              <a:t>Relleno de espacios vacíos</a:t>
            </a:r>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6" name="Imagen 35"/>
          <p:cNvPicPr/>
          <p:nvPr/>
        </p:nvPicPr>
        <p:blipFill rotWithShape="1">
          <a:blip r:embed="rId4"/>
          <a:srcRect b="3473"/>
          <a:stretch/>
        </p:blipFill>
        <p:spPr bwMode="auto">
          <a:xfrm>
            <a:off x="1097965" y="4352281"/>
            <a:ext cx="4070646" cy="1477123"/>
          </a:xfrm>
          <a:prstGeom prst="rect">
            <a:avLst/>
          </a:prstGeom>
          <a:ln>
            <a:noFill/>
          </a:ln>
          <a:extLst>
            <a:ext uri="{53640926-AAD7-44D8-BBD7-CCE9431645EC}">
              <a14:shadowObscured xmlns:a14="http://schemas.microsoft.com/office/drawing/2010/main"/>
            </a:ext>
          </a:extLst>
        </p:spPr>
      </p:pic>
      <p:sp>
        <p:nvSpPr>
          <p:cNvPr id="37" name="CuadroTexto 16"/>
          <p:cNvSpPr txBox="1">
            <a:spLocks noChangeArrowheads="1"/>
          </p:cNvSpPr>
          <p:nvPr/>
        </p:nvSpPr>
        <p:spPr bwMode="auto">
          <a:xfrm>
            <a:off x="5972175" y="1384285"/>
            <a:ext cx="6219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sz="2000" i="1" dirty="0" smtClean="0"/>
              <a:t>Tamaños estándar  (B1, B2, D2)</a:t>
            </a:r>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Imagen 37"/>
          <p:cNvPicPr/>
          <p:nvPr/>
        </p:nvPicPr>
        <p:blipFill>
          <a:blip r:embed="rId5"/>
          <a:stretch>
            <a:fillRect/>
          </a:stretch>
        </p:blipFill>
        <p:spPr>
          <a:xfrm>
            <a:off x="6743700" y="1806926"/>
            <a:ext cx="3886200" cy="2754683"/>
          </a:xfrm>
          <a:prstGeom prst="rect">
            <a:avLst/>
          </a:prstGeom>
        </p:spPr>
      </p:pic>
      <p:sp>
        <p:nvSpPr>
          <p:cNvPr id="16" name="CuadroTexto 16"/>
          <p:cNvSpPr txBox="1">
            <a:spLocks noChangeArrowheads="1"/>
          </p:cNvSpPr>
          <p:nvPr/>
        </p:nvSpPr>
        <p:spPr bwMode="auto">
          <a:xfrm>
            <a:off x="6095998" y="4646387"/>
            <a:ext cx="62198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altLang="es-EC" sz="2000" i="1" dirty="0" smtClean="0"/>
              <a:t>Tipos de PCBs </a:t>
            </a:r>
          </a:p>
          <a:p>
            <a:pPr marL="1085850" lvl="1" indent="-342900" eaLnBrk="1" hangingPunct="1">
              <a:buFont typeface="Wingdings" panose="05000000000000000000" pitchFamily="2" charset="2"/>
              <a:buChar char="v"/>
            </a:pPr>
            <a:r>
              <a:rPr lang="es-EC" altLang="es-EC" sz="1400" i="1" dirty="0" smtClean="0">
                <a:latin typeface="Times New Roman" panose="02020603050405020304" pitchFamily="18" charset="0"/>
                <a:ea typeface="Tahoma" panose="020B0604030504040204" pitchFamily="34" charset="0"/>
                <a:cs typeface="Times New Roman" panose="02020603050405020304" pitchFamily="18" charset="0"/>
              </a:rPr>
              <a:t>FR-2 (Papel Fenólico/Epoxi)</a:t>
            </a:r>
          </a:p>
          <a:p>
            <a:pPr marL="1085850" lvl="1" indent="-342900" eaLnBrk="1" hangingPunct="1">
              <a:buFont typeface="Wingdings" panose="05000000000000000000" pitchFamily="2" charset="2"/>
              <a:buChar char="v"/>
            </a:pPr>
            <a:r>
              <a:rPr lang="es-EC" altLang="es-EC" sz="1400" i="1" dirty="0" smtClean="0">
                <a:latin typeface="Times New Roman" panose="02020603050405020304" pitchFamily="18" charset="0"/>
                <a:ea typeface="Tahoma" panose="020B0604030504040204" pitchFamily="34" charset="0"/>
                <a:cs typeface="Times New Roman" panose="02020603050405020304" pitchFamily="18" charset="0"/>
              </a:rPr>
              <a:t>FR-3</a:t>
            </a:r>
          </a:p>
          <a:p>
            <a:pPr marL="1085850" lvl="1" indent="-342900" eaLnBrk="1" hangingPunct="1">
              <a:buFont typeface="Wingdings" panose="05000000000000000000" pitchFamily="2" charset="2"/>
              <a:buChar char="v"/>
            </a:pPr>
            <a:r>
              <a:rPr lang="es-EC" altLang="es-EC" sz="1400" i="1" dirty="0" smtClean="0">
                <a:latin typeface="Times New Roman" panose="02020603050405020304" pitchFamily="18" charset="0"/>
                <a:ea typeface="Tahoma" panose="020B0604030504040204" pitchFamily="34" charset="0"/>
                <a:cs typeface="Times New Roman" panose="02020603050405020304" pitchFamily="18" charset="0"/>
              </a:rPr>
              <a:t>FR-4 (Fibra de vidrio)</a:t>
            </a:r>
          </a:p>
          <a:p>
            <a:pPr marL="1085850" lvl="1" indent="-342900" eaLnBrk="1" hangingPunct="1">
              <a:buFont typeface="Wingdings" panose="05000000000000000000" pitchFamily="2" charset="2"/>
              <a:buChar char="v"/>
            </a:pPr>
            <a:r>
              <a:rPr lang="es-EC" altLang="es-EC" sz="1400" i="1" dirty="0" smtClean="0">
                <a:latin typeface="Times New Roman" panose="02020603050405020304" pitchFamily="18" charset="0"/>
                <a:ea typeface="Tahoma" panose="020B0604030504040204" pitchFamily="34" charset="0"/>
                <a:cs typeface="Times New Roman" panose="02020603050405020304" pitchFamily="18" charset="0"/>
              </a:rPr>
              <a:t>CEM3</a:t>
            </a:r>
            <a:endParaRPr lang="es-EC" altLang="es-EC" sz="1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Imagen 1"/>
          <p:cNvPicPr>
            <a:picLocks noChangeAspect="1"/>
          </p:cNvPicPr>
          <p:nvPr/>
        </p:nvPicPr>
        <p:blipFill>
          <a:blip r:embed="rId6"/>
          <a:stretch>
            <a:fillRect/>
          </a:stretch>
        </p:blipFill>
        <p:spPr>
          <a:xfrm>
            <a:off x="9542895" y="4962115"/>
            <a:ext cx="1172400" cy="762275"/>
          </a:xfrm>
          <a:prstGeom prst="rect">
            <a:avLst/>
          </a:prstGeom>
        </p:spPr>
      </p:pic>
      <p:pic>
        <p:nvPicPr>
          <p:cNvPr id="4" name="Imagen 3"/>
          <p:cNvPicPr>
            <a:picLocks noChangeAspect="1"/>
          </p:cNvPicPr>
          <p:nvPr/>
        </p:nvPicPr>
        <p:blipFill>
          <a:blip r:embed="rId7"/>
          <a:stretch>
            <a:fillRect/>
          </a:stretch>
        </p:blipFill>
        <p:spPr>
          <a:xfrm>
            <a:off x="10871200" y="4882274"/>
            <a:ext cx="860136" cy="8815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10391"/>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90271" y="86365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Especificaciones objetivo</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408046600"/>
              </p:ext>
            </p:extLst>
          </p:nvPr>
        </p:nvGraphicFramePr>
        <p:xfrm>
          <a:off x="723900" y="1628739"/>
          <a:ext cx="10515600" cy="3486280"/>
        </p:xfrm>
        <a:graphic>
          <a:graphicData uri="http://schemas.openxmlformats.org/drawingml/2006/table">
            <a:tbl>
              <a:tblPr firstRow="1" firstCol="1" bandRow="1">
                <a:tableStyleId>{7E9639D4-E3E2-4D34-9284-5A2195B3D0D7}</a:tableStyleId>
              </a:tblPr>
              <a:tblGrid>
                <a:gridCol w="3228289"/>
                <a:gridCol w="7287311"/>
              </a:tblGrid>
              <a:tr h="273815">
                <a:tc>
                  <a:txBody>
                    <a:bodyPr/>
                    <a:lstStyle/>
                    <a:p>
                      <a:pPr algn="ctr"/>
                      <a:r>
                        <a:rPr lang="es-EC" sz="1400" dirty="0">
                          <a:effectLst/>
                        </a:rPr>
                        <a:t>Especificaciones técnicas</a:t>
                      </a:r>
                      <a:endParaRPr lang="es-EC" sz="14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a:effectLst/>
                        </a:rPr>
                        <a:t>Descripción</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r>
              <a:tr h="246380">
                <a:tc>
                  <a:txBody>
                    <a:bodyPr/>
                    <a:lstStyle/>
                    <a:p>
                      <a:pPr algn="ctr"/>
                      <a:r>
                        <a:rPr lang="es-EC" sz="1400">
                          <a:effectLst/>
                        </a:rPr>
                        <a:t>Zona de trabajo (X Y Z)</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a:effectLst/>
                        </a:rPr>
                        <a:t>240 mm x 170 mm x 30 mm</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r>
              <a:tr h="246380">
                <a:tc>
                  <a:txBody>
                    <a:bodyPr/>
                    <a:lstStyle/>
                    <a:p>
                      <a:pPr algn="ctr"/>
                      <a:r>
                        <a:rPr lang="es-EC" sz="1400">
                          <a:effectLst/>
                        </a:rPr>
                        <a:t>PCBs</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a:effectLst/>
                        </a:rPr>
                        <a:t>Una capa (baquelita y fibra)</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r>
              <a:tr h="492760">
                <a:tc>
                  <a:txBody>
                    <a:bodyPr/>
                    <a:lstStyle/>
                    <a:p>
                      <a:pPr algn="ctr"/>
                      <a:r>
                        <a:rPr lang="es-EC" sz="1400">
                          <a:effectLst/>
                        </a:rPr>
                        <a:t>Precisión de posicionamiento</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a:effectLst/>
                        </a:rPr>
                        <a:t>±0.1 [mm]</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r>
              <a:tr h="492760">
                <a:tc>
                  <a:txBody>
                    <a:bodyPr/>
                    <a:lstStyle/>
                    <a:p>
                      <a:pPr algn="ctr"/>
                      <a:r>
                        <a:rPr lang="es-EC" sz="1400">
                          <a:effectLst/>
                        </a:rPr>
                        <a:t>Velocidad de rotación máx. (husillo)</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dirty="0" smtClean="0">
                          <a:effectLst/>
                        </a:rPr>
                        <a:t>10000 </a:t>
                      </a:r>
                      <a:r>
                        <a:rPr lang="es-EC" sz="1400" dirty="0">
                          <a:effectLst/>
                        </a:rPr>
                        <a:t>rpm</a:t>
                      </a:r>
                    </a:p>
                    <a:p>
                      <a:pPr algn="ctr"/>
                      <a:r>
                        <a:rPr lang="es-EC" sz="1400" u="none" strike="noStrike" dirty="0">
                          <a:effectLst/>
                        </a:rPr>
                        <a:t> </a:t>
                      </a:r>
                      <a:endParaRPr lang="es-EC" sz="1400" dirty="0">
                        <a:effectLst/>
                        <a:latin typeface="Times New Roman" panose="02020603050405020304" pitchFamily="18" charset="0"/>
                        <a:cs typeface="Times New Roman" panose="02020603050405020304" pitchFamily="18" charset="0"/>
                      </a:endParaRPr>
                    </a:p>
                  </a:txBody>
                  <a:tcPr marL="68580" marR="68580" marT="0" marB="0" anchor="ctr"/>
                </a:tc>
              </a:tr>
              <a:tr h="246380">
                <a:tc>
                  <a:txBody>
                    <a:bodyPr/>
                    <a:lstStyle/>
                    <a:p>
                      <a:pPr algn="ctr"/>
                      <a:r>
                        <a:rPr lang="es-EC" sz="1400">
                          <a:effectLst/>
                        </a:rPr>
                        <a:t>Velocidad X, Y (avance)</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a:effectLst/>
                        </a:rPr>
                        <a:t>2 – 15 mm/s</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r>
              <a:tr h="502285">
                <a:tc>
                  <a:txBody>
                    <a:bodyPr/>
                    <a:lstStyle/>
                    <a:p>
                      <a:pPr algn="ctr"/>
                      <a:r>
                        <a:rPr lang="es-EC" sz="1400">
                          <a:effectLst/>
                        </a:rPr>
                        <a:t>Elementos de control</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a:effectLst/>
                        </a:rPr>
                        <a:t>Tarjeta de control, drivers, panel de control/interfaz de usuario.</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r>
              <a:tr h="246380">
                <a:tc>
                  <a:txBody>
                    <a:bodyPr/>
                    <a:lstStyle/>
                    <a:p>
                      <a:pPr algn="ctr"/>
                      <a:r>
                        <a:rPr lang="es-EC" sz="1400">
                          <a:effectLst/>
                        </a:rPr>
                        <a:t>Actuadores</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a:effectLst/>
                        </a:rPr>
                        <a:t>Motores a pasos (NEMA 17), servomotores y motor dc.</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r>
              <a:tr h="492760">
                <a:tc>
                  <a:txBody>
                    <a:bodyPr/>
                    <a:lstStyle/>
                    <a:p>
                      <a:pPr algn="ctr"/>
                      <a:r>
                        <a:rPr lang="es-EC" sz="1400">
                          <a:effectLst/>
                        </a:rPr>
                        <a:t>Elementos mecánicos</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a:effectLst/>
                        </a:rPr>
                        <a:t>Estructura de soporte (mesa), estructura robot cartesiano (X, Y y Z), husillo.</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r>
              <a:tr h="246380">
                <a:tc>
                  <a:txBody>
                    <a:bodyPr/>
                    <a:lstStyle/>
                    <a:p>
                      <a:pPr algn="ctr"/>
                      <a:r>
                        <a:rPr lang="es-EC" sz="1400">
                          <a:effectLst/>
                        </a:rPr>
                        <a:t>Herramientas</a:t>
                      </a:r>
                      <a:endParaRPr lang="es-EC"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1400" dirty="0">
                          <a:effectLst/>
                        </a:rPr>
                        <a:t>Brocas punta de lanza para fresado y brocas para taladrado.</a:t>
                      </a:r>
                      <a:endParaRPr lang="es-EC" sz="14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931145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0488"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0496" name="CuadroTexto 2"/>
          <p:cNvSpPr txBox="1">
            <a:spLocks noChangeArrowheads="1"/>
          </p:cNvSpPr>
          <p:nvPr/>
        </p:nvSpPr>
        <p:spPr bwMode="auto">
          <a:xfrm>
            <a:off x="311944" y="542880"/>
            <a:ext cx="6642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graphicFrame>
        <p:nvGraphicFramePr>
          <p:cNvPr id="11" name="Diagrama 10"/>
          <p:cNvGraphicFramePr/>
          <p:nvPr>
            <p:extLst>
              <p:ext uri="{D42A27DB-BD31-4B8C-83A1-F6EECF244321}">
                <p14:modId xmlns:p14="http://schemas.microsoft.com/office/powerpoint/2010/main" val="1665950841"/>
              </p:ext>
            </p:extLst>
          </p:nvPr>
        </p:nvGraphicFramePr>
        <p:xfrm>
          <a:off x="2461492" y="1286330"/>
          <a:ext cx="7269011" cy="4593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1512"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1520"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a:latin typeface="Times New Roman" panose="02020603050405020304" pitchFamily="18" charset="0"/>
                <a:ea typeface="Tahoma" panose="020B0604030504040204" pitchFamily="34" charset="0"/>
                <a:cs typeface="Times New Roman" panose="02020603050405020304" pitchFamily="18" charset="0"/>
              </a:rPr>
              <a:t>DISEÑO MECATRÓNICO</a:t>
            </a:r>
          </a:p>
        </p:txBody>
      </p:sp>
      <p:sp>
        <p:nvSpPr>
          <p:cNvPr id="21521" name="CuadroTexto 16"/>
          <p:cNvSpPr txBox="1">
            <a:spLocks noChangeArrowheads="1"/>
          </p:cNvSpPr>
          <p:nvPr/>
        </p:nvSpPr>
        <p:spPr bwMode="auto">
          <a:xfrm>
            <a:off x="588963" y="827088"/>
            <a:ext cx="5221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Necesidades del cliente</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92908091"/>
              </p:ext>
            </p:extLst>
          </p:nvPr>
        </p:nvGraphicFramePr>
        <p:xfrm>
          <a:off x="1453421" y="1447308"/>
          <a:ext cx="7704000" cy="4615167"/>
        </p:xfrm>
        <a:graphic>
          <a:graphicData uri="http://schemas.openxmlformats.org/drawingml/2006/table">
            <a:tbl>
              <a:tblPr firstRow="1" firstCol="1" bandRow="1">
                <a:tableStyleId>{7E9639D4-E3E2-4D34-9284-5A2195B3D0D7}</a:tableStyleId>
              </a:tblPr>
              <a:tblGrid>
                <a:gridCol w="451824">
                  <a:extLst>
                    <a:ext uri="{9D8B030D-6E8A-4147-A177-3AD203B41FA5}">
                      <a16:colId xmlns:a16="http://schemas.microsoft.com/office/drawing/2014/main" xmlns="" val="20000"/>
                    </a:ext>
                  </a:extLst>
                </a:gridCol>
                <a:gridCol w="3650339">
                  <a:extLst>
                    <a:ext uri="{9D8B030D-6E8A-4147-A177-3AD203B41FA5}">
                      <a16:colId xmlns:a16="http://schemas.microsoft.com/office/drawing/2014/main" xmlns="" val="20001"/>
                    </a:ext>
                  </a:extLst>
                </a:gridCol>
                <a:gridCol w="3601837">
                  <a:extLst>
                    <a:ext uri="{9D8B030D-6E8A-4147-A177-3AD203B41FA5}">
                      <a16:colId xmlns:a16="http://schemas.microsoft.com/office/drawing/2014/main" xmlns="" val="20002"/>
                    </a:ext>
                  </a:extLst>
                </a:gridCol>
              </a:tblGrid>
              <a:tr h="250501">
                <a:tc>
                  <a:txBody>
                    <a:bodyPr/>
                    <a:lstStyle/>
                    <a:p>
                      <a:pPr algn="l">
                        <a:lnSpc>
                          <a:spcPct val="115000"/>
                        </a:lnSpc>
                        <a:spcAft>
                          <a:spcPts val="0"/>
                        </a:spcAft>
                      </a:pPr>
                      <a:r>
                        <a:rPr lang="es-EC" sz="12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l">
                        <a:lnSpc>
                          <a:spcPct val="115000"/>
                        </a:lnSpc>
                        <a:spcAft>
                          <a:spcPts val="0"/>
                        </a:spcAft>
                      </a:pPr>
                      <a:r>
                        <a:rPr lang="es-EC" sz="1200" dirty="0" smtClean="0">
                          <a:effectLst/>
                          <a:latin typeface="Times New Roman" panose="02020603050405020304" pitchFamily="18" charset="0"/>
                          <a:cs typeface="Times New Roman" panose="02020603050405020304" pitchFamily="18" charset="0"/>
                        </a:rPr>
                        <a:t>Requerimiento del usuario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tc>
                  <a:txBody>
                    <a:bodyPr/>
                    <a:lstStyle/>
                    <a:p>
                      <a:pPr algn="l">
                        <a:lnSpc>
                          <a:spcPct val="115000"/>
                        </a:lnSpc>
                        <a:spcAft>
                          <a:spcPts val="0"/>
                        </a:spcAft>
                      </a:pPr>
                      <a:r>
                        <a:rPr lang="es-EC" sz="1200">
                          <a:effectLst/>
                          <a:latin typeface="Times New Roman" panose="02020603050405020304" pitchFamily="18" charset="0"/>
                          <a:cs typeface="Times New Roman" panose="02020603050405020304" pitchFamily="18" charset="0"/>
                        </a:rPr>
                        <a:t>CARACTERÍSTICA TÉCNICA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xmlns="" val="10000"/>
                  </a:ext>
                </a:extLst>
              </a:tr>
              <a:tr h="653478">
                <a:tc>
                  <a:txBody>
                    <a:bodyPr/>
                    <a:lstStyle/>
                    <a:p>
                      <a:pPr algn="l">
                        <a:lnSpc>
                          <a:spcPct val="150000"/>
                        </a:lnSpc>
                        <a:spcAft>
                          <a:spcPts val="0"/>
                        </a:spcAft>
                      </a:pPr>
                      <a:r>
                        <a:rPr lang="es-EC" sz="1200" b="0" dirty="0">
                          <a:effectLst/>
                          <a:latin typeface="Times New Roman" panose="02020603050405020304" pitchFamily="18" charset="0"/>
                          <a:cs typeface="Times New Roman" panose="02020603050405020304" pitchFamily="18" charset="0"/>
                        </a:rPr>
                        <a:t>1</a:t>
                      </a:r>
                    </a:p>
                  </a:txBody>
                  <a:tcPr marL="68580" marR="68580" marT="0" marB="0" anchor="ctr"/>
                </a:tc>
                <a:tc>
                  <a:txBody>
                    <a:bodyPr/>
                    <a:lstStyle/>
                    <a:p>
                      <a:pPr algn="l">
                        <a:lnSpc>
                          <a:spcPct val="150000"/>
                        </a:lnSpc>
                        <a:spcAft>
                          <a:spcPts val="0"/>
                        </a:spcAft>
                      </a:pPr>
                      <a:r>
                        <a:rPr lang="es-EC" sz="1200" b="0" dirty="0">
                          <a:effectLst/>
                          <a:latin typeface="Times New Roman" panose="02020603050405020304" pitchFamily="18" charset="0"/>
                          <a:cs typeface="Times New Roman" panose="02020603050405020304" pitchFamily="18" charset="0"/>
                        </a:rPr>
                        <a:t>Que sea liviano</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dirty="0" smtClean="0">
                          <a:effectLst/>
                          <a:latin typeface="Times New Roman" panose="02020603050405020304" pitchFamily="18" charset="0"/>
                          <a:cs typeface="Times New Roman" panose="02020603050405020304" pitchFamily="18" charset="0"/>
                        </a:rPr>
                        <a:t>Peso de materiales</a:t>
                      </a:r>
                    </a:p>
                  </a:txBody>
                  <a:tcPr marL="68580" marR="68580" marT="0" marB="0" anchor="ctr"/>
                </a:tc>
                <a:extLst>
                  <a:ext uri="{0D108BD9-81ED-4DB2-BD59-A6C34878D82A}">
                    <a16:rowId xmlns:a16="http://schemas.microsoft.com/office/drawing/2014/main" xmlns="" val="10001"/>
                  </a:ext>
                </a:extLst>
              </a:tr>
              <a:tr h="653478">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2</a:t>
                      </a:r>
                    </a:p>
                  </a:txBody>
                  <a:tcPr marL="68580" marR="68580" marT="0" marB="0" anchor="ctr"/>
                </a:tc>
                <a:tc>
                  <a:txBody>
                    <a:bodyPr/>
                    <a:lstStyle/>
                    <a:p>
                      <a:pPr algn="l">
                        <a:lnSpc>
                          <a:spcPct val="150000"/>
                        </a:lnSpc>
                        <a:spcAft>
                          <a:spcPts val="0"/>
                        </a:spcAft>
                      </a:pPr>
                      <a:r>
                        <a:rPr lang="es-EC" sz="1200" b="0" dirty="0">
                          <a:effectLst/>
                          <a:latin typeface="Times New Roman" panose="02020603050405020304" pitchFamily="18" charset="0"/>
                          <a:cs typeface="Times New Roman" panose="02020603050405020304" pitchFamily="18" charset="0"/>
                        </a:rPr>
                        <a:t>De fácil operación y mantenimiento</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dirty="0" smtClean="0">
                          <a:effectLst/>
                          <a:latin typeface="Times New Roman" panose="02020603050405020304" pitchFamily="18" charset="0"/>
                          <a:cs typeface="Times New Roman" panose="02020603050405020304" pitchFamily="18" charset="0"/>
                        </a:rPr>
                        <a:t>Fácil acoplamiento entre piezas.</a:t>
                      </a:r>
                    </a:p>
                  </a:txBody>
                  <a:tcPr marL="68580" marR="68580" marT="0" marB="0" anchor="ctr"/>
                </a:tc>
                <a:extLst>
                  <a:ext uri="{0D108BD9-81ED-4DB2-BD59-A6C34878D82A}">
                    <a16:rowId xmlns:a16="http://schemas.microsoft.com/office/drawing/2014/main" xmlns="" val="10002"/>
                  </a:ext>
                </a:extLst>
              </a:tr>
              <a:tr h="653478">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3</a:t>
                      </a:r>
                    </a:p>
                  </a:txBody>
                  <a:tcPr marL="68580" marR="68580" marT="0" marB="0" anchor="ctr"/>
                </a:tc>
                <a:tc>
                  <a:txBody>
                    <a:bodyPr/>
                    <a:lstStyle/>
                    <a:p>
                      <a:pPr algn="l">
                        <a:lnSpc>
                          <a:spcPct val="150000"/>
                        </a:lnSpc>
                        <a:spcAft>
                          <a:spcPts val="0"/>
                        </a:spcAft>
                      </a:pPr>
                      <a:r>
                        <a:rPr lang="es-EC" sz="1200" b="0" dirty="0">
                          <a:effectLst/>
                          <a:latin typeface="Times New Roman" panose="02020603050405020304" pitchFamily="18" charset="0"/>
                          <a:cs typeface="Times New Roman" panose="02020603050405020304" pitchFamily="18" charset="0"/>
                        </a:rPr>
                        <a:t>Pistas generadas en el cobre sean uniformes </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dirty="0" smtClean="0">
                          <a:effectLst/>
                          <a:latin typeface="Times New Roman" panose="02020603050405020304" pitchFamily="18" charset="0"/>
                          <a:cs typeface="Times New Roman" panose="02020603050405020304" pitchFamily="18" charset="0"/>
                        </a:rPr>
                        <a:t>Selección de parámetros de corte</a:t>
                      </a:r>
                    </a:p>
                  </a:txBody>
                  <a:tcPr marL="68580" marR="68580" marT="0" marB="0" anchor="ctr"/>
                </a:tc>
                <a:extLst>
                  <a:ext uri="{0D108BD9-81ED-4DB2-BD59-A6C34878D82A}">
                    <a16:rowId xmlns:a16="http://schemas.microsoft.com/office/drawing/2014/main" xmlns="" val="10003"/>
                  </a:ext>
                </a:extLst>
              </a:tr>
              <a:tr h="326737">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4</a:t>
                      </a:r>
                    </a:p>
                  </a:txBody>
                  <a:tcPr marL="68580" marR="68580" marT="0" marB="0" anchor="ctr"/>
                </a:tc>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Agradable a la vista</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dirty="0" smtClean="0">
                          <a:effectLst/>
                          <a:latin typeface="Times New Roman" panose="02020603050405020304" pitchFamily="18" charset="0"/>
                          <a:cs typeface="Times New Roman" panose="02020603050405020304" pitchFamily="18" charset="0"/>
                        </a:rPr>
                        <a:t>Acabado superficial máquina</a:t>
                      </a:r>
                    </a:p>
                  </a:txBody>
                  <a:tcPr marL="68580" marR="68580" marT="0" marB="0" anchor="ctr"/>
                </a:tc>
                <a:extLst>
                  <a:ext uri="{0D108BD9-81ED-4DB2-BD59-A6C34878D82A}">
                    <a16:rowId xmlns:a16="http://schemas.microsoft.com/office/drawing/2014/main" xmlns="" val="10004"/>
                  </a:ext>
                </a:extLst>
              </a:tr>
              <a:tr h="527057">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5</a:t>
                      </a:r>
                    </a:p>
                  </a:txBody>
                  <a:tcPr marL="68580" marR="68580" marT="0" marB="0" anchor="ctr"/>
                </a:tc>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Que sea pueda lograr precisión en la realización de los agujeros y pistas</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7850" algn="l"/>
                        </a:tabLst>
                        <a:defRPr/>
                      </a:pPr>
                      <a:r>
                        <a:rPr lang="es-EC" sz="1200" b="0" dirty="0" smtClean="0">
                          <a:effectLst/>
                          <a:latin typeface="Times New Roman" panose="02020603050405020304" pitchFamily="18" charset="0"/>
                          <a:cs typeface="Times New Roman" panose="02020603050405020304" pitchFamily="18" charset="0"/>
                        </a:rPr>
                        <a:t>Motor Spindle</a:t>
                      </a:r>
                    </a:p>
                  </a:txBody>
                  <a:tcPr marL="68580" marR="68580" marT="0" marB="0" anchor="ctr"/>
                </a:tc>
                <a:extLst>
                  <a:ext uri="{0D108BD9-81ED-4DB2-BD59-A6C34878D82A}">
                    <a16:rowId xmlns:a16="http://schemas.microsoft.com/office/drawing/2014/main" xmlns="" val="10005"/>
                  </a:ext>
                </a:extLst>
              </a:tr>
              <a:tr h="653478">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6</a:t>
                      </a:r>
                    </a:p>
                  </a:txBody>
                  <a:tcPr marL="68580" marR="68580" marT="0" marB="0" anchor="ctr"/>
                </a:tc>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Que sea bajo costo</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849630" algn="l"/>
                        </a:tabLst>
                        <a:defRPr/>
                      </a:pPr>
                      <a:r>
                        <a:rPr lang="es-EC" sz="1200" b="0" dirty="0" smtClean="0">
                          <a:effectLst/>
                          <a:latin typeface="Times New Roman" panose="02020603050405020304" pitchFamily="18" charset="0"/>
                          <a:cs typeface="Times New Roman" panose="02020603050405020304" pitchFamily="18" charset="0"/>
                        </a:rPr>
                        <a:t>Dimensiones</a:t>
                      </a:r>
                    </a:p>
                    <a:p>
                      <a:pPr algn="l">
                        <a:spcAft>
                          <a:spcPts val="0"/>
                        </a:spcAft>
                        <a:tabLst>
                          <a:tab pos="849630" algn="l"/>
                        </a:tabLst>
                      </a:pP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26737">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7</a:t>
                      </a:r>
                    </a:p>
                  </a:txBody>
                  <a:tcPr marL="68580" marR="68580" marT="0" marB="0" anchor="ctr"/>
                </a:tc>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Que brinde seguridad al ser manipulado</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dirty="0" smtClean="0">
                          <a:effectLst/>
                          <a:latin typeface="Times New Roman" panose="02020603050405020304" pitchFamily="18" charset="0"/>
                          <a:cs typeface="Times New Roman" panose="02020603050405020304" pitchFamily="18" charset="0"/>
                        </a:rPr>
                        <a:t>Carcaza de protección</a:t>
                      </a:r>
                    </a:p>
                  </a:txBody>
                  <a:tcPr marL="68580" marR="68580" marT="0" marB="0" anchor="ctr"/>
                </a:tc>
                <a:extLst>
                  <a:ext uri="{0D108BD9-81ED-4DB2-BD59-A6C34878D82A}">
                    <a16:rowId xmlns:a16="http://schemas.microsoft.com/office/drawing/2014/main" xmlns="" val="10007"/>
                  </a:ext>
                </a:extLst>
              </a:tr>
              <a:tr h="527057">
                <a:tc>
                  <a:txBody>
                    <a:bodyPr/>
                    <a:lstStyle/>
                    <a:p>
                      <a:pPr algn="l">
                        <a:lnSpc>
                          <a:spcPct val="150000"/>
                        </a:lnSpc>
                        <a:spcAft>
                          <a:spcPts val="0"/>
                        </a:spcAft>
                      </a:pPr>
                      <a:r>
                        <a:rPr lang="es-EC" sz="1200" b="0">
                          <a:effectLst/>
                          <a:latin typeface="Times New Roman" panose="02020603050405020304" pitchFamily="18" charset="0"/>
                          <a:cs typeface="Times New Roman" panose="02020603050405020304" pitchFamily="18" charset="0"/>
                        </a:rPr>
                        <a:t>8</a:t>
                      </a:r>
                    </a:p>
                  </a:txBody>
                  <a:tcPr marL="68580" marR="68580" marT="0" marB="0" anchor="ctr"/>
                </a:tc>
                <a:tc>
                  <a:txBody>
                    <a:bodyPr/>
                    <a:lstStyle/>
                    <a:p>
                      <a:pPr algn="l">
                        <a:lnSpc>
                          <a:spcPct val="150000"/>
                        </a:lnSpc>
                        <a:spcAft>
                          <a:spcPts val="0"/>
                        </a:spcAft>
                      </a:pPr>
                      <a:r>
                        <a:rPr lang="es-EC" sz="1200" b="0" dirty="0">
                          <a:effectLst/>
                          <a:latin typeface="Times New Roman" panose="02020603050405020304" pitchFamily="18" charset="0"/>
                          <a:cs typeface="Times New Roman" panose="02020603050405020304" pitchFamily="18" charset="0"/>
                        </a:rPr>
                        <a:t>Que el movimiento del spindle sea preciso para lograr realizar placas de calidad</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dirty="0" smtClean="0">
                          <a:effectLst/>
                          <a:latin typeface="Times New Roman" panose="02020603050405020304" pitchFamily="18" charset="0"/>
                          <a:cs typeface="Times New Roman" panose="02020603050405020304" pitchFamily="18" charset="0"/>
                        </a:rPr>
                        <a:t>Tipo de motor (traslación X,Y, Z)</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253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2543" name="CuadroTexto 2"/>
          <p:cNvSpPr txBox="1">
            <a:spLocks noChangeArrowheads="1"/>
          </p:cNvSpPr>
          <p:nvPr/>
        </p:nvSpPr>
        <p:spPr bwMode="auto">
          <a:xfrm>
            <a:off x="326448" y="390040"/>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sp>
        <p:nvSpPr>
          <p:cNvPr id="22544" name="CuadroTexto 16"/>
          <p:cNvSpPr txBox="1">
            <a:spLocks noChangeArrowheads="1"/>
          </p:cNvSpPr>
          <p:nvPr/>
        </p:nvSpPr>
        <p:spPr bwMode="auto">
          <a:xfrm>
            <a:off x="391536" y="956777"/>
            <a:ext cx="5221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a:latin typeface="Times New Roman" panose="02020603050405020304" pitchFamily="18" charset="0"/>
                <a:ea typeface="Tahoma" panose="020B0604030504040204" pitchFamily="34" charset="0"/>
                <a:cs typeface="Times New Roman" panose="02020603050405020304" pitchFamily="18" charset="0"/>
              </a:rPr>
              <a:t>Matriz QFD</a:t>
            </a:r>
          </a:p>
        </p:txBody>
      </p:sp>
      <p:pic>
        <p:nvPicPr>
          <p:cNvPr id="22546" name="Imagen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2243265" y="858117"/>
            <a:ext cx="6304857" cy="5651500"/>
          </a:xfrm>
          <a:prstGeom prst="rect">
            <a:avLst/>
          </a:prstGeom>
          <a:noFill/>
          <a:ln>
            <a:noFill/>
          </a:ln>
        </p:spPr>
      </p:pic>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493806" y="1416480"/>
            <a:ext cx="1647190" cy="1796415"/>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954085257"/>
              </p:ext>
            </p:extLst>
          </p:nvPr>
        </p:nvGraphicFramePr>
        <p:xfrm>
          <a:off x="8701384" y="2631354"/>
          <a:ext cx="3342979" cy="2105025"/>
        </p:xfrm>
        <a:graphic>
          <a:graphicData uri="http://schemas.openxmlformats.org/drawingml/2006/table">
            <a:tbl>
              <a:tblPr firstRow="1" firstCol="1" bandRow="1">
                <a:tableStyleId>{7E9639D4-E3E2-4D34-9284-5A2195B3D0D7}</a:tableStyleId>
              </a:tblPr>
              <a:tblGrid>
                <a:gridCol w="378179"/>
                <a:gridCol w="1953491"/>
                <a:gridCol w="1011309"/>
              </a:tblGrid>
              <a:tr h="352425">
                <a:tc>
                  <a:txBody>
                    <a:bodyPr/>
                    <a:lstStyle/>
                    <a:p>
                      <a:pPr algn="ctr">
                        <a:spcAft>
                          <a:spcPts val="0"/>
                        </a:spcAft>
                      </a:pPr>
                      <a:r>
                        <a:rPr lang="es-EC" sz="1050" dirty="0">
                          <a:effectLst/>
                        </a:rPr>
                        <a:t> </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Característica técnica</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Porcentaje de aprobación</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9075">
                <a:tc>
                  <a:txBody>
                    <a:bodyPr/>
                    <a:lstStyle/>
                    <a:p>
                      <a:pPr algn="ctr">
                        <a:spcAft>
                          <a:spcPts val="0"/>
                        </a:spcAft>
                      </a:pPr>
                      <a:r>
                        <a:rPr lang="es-EC" sz="1050">
                          <a:effectLst/>
                        </a:rPr>
                        <a:t>1</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Traslación X,Y,Z</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21.20%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9075">
                <a:tc>
                  <a:txBody>
                    <a:bodyPr/>
                    <a:lstStyle/>
                    <a:p>
                      <a:pPr algn="ctr">
                        <a:spcAft>
                          <a:spcPts val="0"/>
                        </a:spcAft>
                      </a:pPr>
                      <a:r>
                        <a:rPr lang="es-EC" sz="1050">
                          <a:effectLst/>
                        </a:rPr>
                        <a:t>2</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Motor spindle</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16.70%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9075">
                <a:tc>
                  <a:txBody>
                    <a:bodyPr/>
                    <a:lstStyle/>
                    <a:p>
                      <a:pPr algn="ctr">
                        <a:spcAft>
                          <a:spcPts val="0"/>
                        </a:spcAft>
                      </a:pPr>
                      <a:r>
                        <a:rPr lang="es-EC" sz="1050">
                          <a:effectLst/>
                        </a:rPr>
                        <a:t>3</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Selección de parámetros de corte</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15.80%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9075">
                <a:tc>
                  <a:txBody>
                    <a:bodyPr/>
                    <a:lstStyle/>
                    <a:p>
                      <a:pPr algn="ctr">
                        <a:spcAft>
                          <a:spcPts val="0"/>
                        </a:spcAft>
                      </a:pPr>
                      <a:r>
                        <a:rPr lang="es-EC" sz="1050">
                          <a:effectLst/>
                        </a:rPr>
                        <a:t>4</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Carcasa de protección</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13.60%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9075">
                <a:tc>
                  <a:txBody>
                    <a:bodyPr/>
                    <a:lstStyle/>
                    <a:p>
                      <a:pPr algn="ctr">
                        <a:spcAft>
                          <a:spcPts val="0"/>
                        </a:spcAft>
                      </a:pPr>
                      <a:r>
                        <a:rPr lang="es-EC" sz="1050">
                          <a:effectLst/>
                        </a:rPr>
                        <a:t>5</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dirty="0">
                          <a:effectLst/>
                        </a:rPr>
                        <a:t>Dimensiones</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12.30%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9075">
                <a:tc>
                  <a:txBody>
                    <a:bodyPr/>
                    <a:lstStyle/>
                    <a:p>
                      <a:pPr algn="ctr">
                        <a:spcAft>
                          <a:spcPts val="0"/>
                        </a:spcAft>
                      </a:pPr>
                      <a:r>
                        <a:rPr lang="es-EC" sz="1050">
                          <a:effectLst/>
                        </a:rPr>
                        <a:t>6</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Fácil acoplamiento entre piezas</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8.60%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9075">
                <a:tc>
                  <a:txBody>
                    <a:bodyPr/>
                    <a:lstStyle/>
                    <a:p>
                      <a:pPr algn="ctr">
                        <a:spcAft>
                          <a:spcPts val="0"/>
                        </a:spcAft>
                      </a:pPr>
                      <a:r>
                        <a:rPr lang="es-EC" sz="1050">
                          <a:effectLst/>
                        </a:rPr>
                        <a:t>7</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Peso de materiales</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5.90%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9075">
                <a:tc>
                  <a:txBody>
                    <a:bodyPr/>
                    <a:lstStyle/>
                    <a:p>
                      <a:pPr algn="ctr">
                        <a:spcAft>
                          <a:spcPts val="0"/>
                        </a:spcAft>
                      </a:pPr>
                      <a:r>
                        <a:rPr lang="es-EC" sz="1050">
                          <a:effectLst/>
                        </a:rPr>
                        <a:t>8</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Acabado superficial máquina</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dirty="0">
                          <a:effectLst/>
                        </a:rPr>
                        <a:t>5.90%</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sp>
        <p:nvSpPr>
          <p:cNvPr id="23568" name="CuadroTexto 16"/>
          <p:cNvSpPr txBox="1">
            <a:spLocks noChangeArrowheads="1"/>
          </p:cNvSpPr>
          <p:nvPr/>
        </p:nvSpPr>
        <p:spPr bwMode="auto">
          <a:xfrm>
            <a:off x="418955" y="1024939"/>
            <a:ext cx="62935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000" b="1" dirty="0" smtClean="0">
                <a:latin typeface="Times New Roman" panose="02020603050405020304" pitchFamily="18" charset="0"/>
                <a:ea typeface="Tahoma" panose="020B0604030504040204" pitchFamily="34" charset="0"/>
                <a:cs typeface="Times New Roman" panose="02020603050405020304" pitchFamily="18" charset="0"/>
              </a:rPr>
              <a:t>Módulo 1 </a:t>
            </a:r>
          </a:p>
          <a:p>
            <a:pPr marL="342900" indent="-342900" eaLnBrk="1" hangingPunct="1">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Tipo </a:t>
            </a:r>
            <a:r>
              <a:rPr lang="es-EC" sz="2000" dirty="0">
                <a:latin typeface="Times New Roman" panose="02020603050405020304" pitchFamily="18" charset="0"/>
                <a:cs typeface="Times New Roman" panose="02020603050405020304" pitchFamily="18" charset="0"/>
              </a:rPr>
              <a:t>de motor de traslación </a:t>
            </a:r>
            <a:r>
              <a:rPr lang="es-EC" sz="2000" dirty="0" smtClean="0">
                <a:latin typeface="Times New Roman" panose="02020603050405020304" pitchFamily="18" charset="0"/>
                <a:cs typeface="Times New Roman" panose="02020603050405020304" pitchFamily="18" charset="0"/>
              </a:rPr>
              <a:t>(X</a:t>
            </a:r>
            <a:r>
              <a:rPr lang="es-EC" sz="2000" dirty="0">
                <a:latin typeface="Times New Roman" panose="02020603050405020304" pitchFamily="18" charset="0"/>
                <a:cs typeface="Times New Roman" panose="02020603050405020304" pitchFamily="18" charset="0"/>
              </a:rPr>
              <a:t>, Y, </a:t>
            </a:r>
            <a:r>
              <a:rPr lang="es-EC" sz="2000" dirty="0" smtClean="0">
                <a:latin typeface="Times New Roman" panose="02020603050405020304" pitchFamily="18" charset="0"/>
                <a:cs typeface="Times New Roman" panose="02020603050405020304" pitchFamily="18" charset="0"/>
              </a:rPr>
              <a:t>Z</a:t>
            </a:r>
            <a:r>
              <a:rPr lang="es-EC" sz="2000" i="1" dirty="0" smtClean="0">
                <a:latin typeface="Times New Roman" panose="02020603050405020304" pitchFamily="18" charset="0"/>
                <a:cs typeface="Times New Roman" panose="02020603050405020304" pitchFamily="18" charset="0"/>
              </a:rPr>
              <a:t>)</a:t>
            </a:r>
            <a:endParaRPr lang="es-EC" sz="2000" dirty="0">
              <a:latin typeface="Times New Roman" panose="02020603050405020304" pitchFamily="18"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3595" name="Imagen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a 9"/>
          <p:cNvGraphicFramePr>
            <a:graphicFrameLocks noGrp="1"/>
          </p:cNvGraphicFramePr>
          <p:nvPr>
            <p:extLst>
              <p:ext uri="{D42A27DB-BD31-4B8C-83A1-F6EECF244321}">
                <p14:modId xmlns:p14="http://schemas.microsoft.com/office/powerpoint/2010/main" val="3977645437"/>
              </p:ext>
            </p:extLst>
          </p:nvPr>
        </p:nvGraphicFramePr>
        <p:xfrm>
          <a:off x="418955" y="1900942"/>
          <a:ext cx="4793615" cy="2160270"/>
        </p:xfrm>
        <a:graphic>
          <a:graphicData uri="http://schemas.openxmlformats.org/drawingml/2006/table">
            <a:tbl>
              <a:tblPr firstRow="1" firstCol="1" bandRow="1"/>
              <a:tblGrid>
                <a:gridCol w="1116107"/>
                <a:gridCol w="1156863"/>
                <a:gridCol w="849098"/>
                <a:gridCol w="849098"/>
                <a:gridCol w="822449"/>
              </a:tblGrid>
              <a:tr h="421021">
                <a:tc>
                  <a:txBody>
                    <a:bodyPr/>
                    <a:lstStyle/>
                    <a:p>
                      <a:pPr algn="ctr">
                        <a:lnSpc>
                          <a:spcPct val="150000"/>
                        </a:lnSpc>
                        <a:spcAft>
                          <a:spcPts val="0"/>
                        </a:spcAft>
                      </a:pPr>
                      <a:r>
                        <a:rPr lang="es-EC" sz="1050" b="1" dirty="0">
                          <a:effectLst/>
                          <a:latin typeface="Times New Roman" panose="02020603050405020304" pitchFamily="18" charset="0"/>
                          <a:cs typeface="Times New Roman" panose="02020603050405020304" pitchFamily="18" charset="0"/>
                        </a:rPr>
                        <a:t>Opciones</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050" b="1">
                          <a:effectLst/>
                          <a:latin typeface="Times New Roman" panose="02020603050405020304" pitchFamily="18" charset="0"/>
                          <a:cs typeface="Times New Roman" panose="02020603050405020304" pitchFamily="18" charset="0"/>
                        </a:rPr>
                        <a:t>Costo</a:t>
                      </a:r>
                      <a:endParaRPr lang="es-EC" sz="105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050" b="1" dirty="0">
                          <a:effectLst/>
                          <a:latin typeface="Times New Roman" panose="02020603050405020304" pitchFamily="18" charset="0"/>
                          <a:cs typeface="Times New Roman" panose="02020603050405020304" pitchFamily="18" charset="0"/>
                        </a:rPr>
                        <a:t>Tamaño</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050" b="1" dirty="0" smtClean="0">
                          <a:effectLst/>
                          <a:latin typeface="Times New Roman" panose="02020603050405020304" pitchFamily="18" charset="0"/>
                          <a:cs typeface="Times New Roman" panose="02020603050405020304" pitchFamily="18" charset="0"/>
                        </a:rPr>
                        <a:t>Fácil</a:t>
                      </a:r>
                      <a:r>
                        <a:rPr lang="es-EC" sz="1050" b="1" baseline="0" dirty="0" smtClean="0">
                          <a:effectLst/>
                          <a:latin typeface="Times New Roman" panose="02020603050405020304" pitchFamily="18" charset="0"/>
                          <a:cs typeface="Times New Roman" panose="02020603050405020304" pitchFamily="18" charset="0"/>
                        </a:rPr>
                        <a:t> Montaje</a:t>
                      </a:r>
                      <a:endParaRPr lang="es-EC" sz="1050" b="1"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050" b="1">
                          <a:effectLst/>
                          <a:latin typeface="Times New Roman" panose="02020603050405020304" pitchFamily="18" charset="0"/>
                          <a:cs typeface="Times New Roman" panose="02020603050405020304" pitchFamily="18" charset="0"/>
                        </a:rPr>
                        <a:t>Orden de selección</a:t>
                      </a:r>
                      <a:endParaRPr lang="es-EC" sz="1050">
                        <a:effectLst/>
                        <a:latin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1021">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Motor a pasos</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050" dirty="0" smtClean="0">
                          <a:effectLst/>
                          <a:latin typeface="Times New Roman" panose="02020603050405020304" pitchFamily="18" charset="0"/>
                          <a:cs typeface="Times New Roman" panose="02020603050405020304" pitchFamily="18" charset="0"/>
                        </a:rPr>
                        <a:t>Bajo</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Medio</a:t>
                      </a: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050" dirty="0" smtClean="0">
                          <a:effectLst/>
                          <a:latin typeface="Times New Roman" panose="02020603050405020304" pitchFamily="18" charset="0"/>
                          <a:cs typeface="Times New Roman" panose="02020603050405020304" pitchFamily="18" charset="0"/>
                        </a:rPr>
                        <a:t>Conexión directa</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1</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r>
              <a:tr h="644936">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Motor DC</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50000"/>
                        </a:lnSpc>
                        <a:spcAft>
                          <a:spcPts val="0"/>
                        </a:spcAft>
                      </a:pPr>
                      <a:r>
                        <a:rPr lang="es-EC" sz="1050" dirty="0">
                          <a:effectLst/>
                          <a:latin typeface="Times New Roman" panose="02020603050405020304" pitchFamily="18" charset="0"/>
                          <a:cs typeface="Times New Roman" panose="02020603050405020304" pitchFamily="18" charset="0"/>
                        </a:rPr>
                        <a:t>Medio</a:t>
                      </a:r>
                    </a:p>
                  </a:txBody>
                  <a:tcPr marL="68580" marR="68580" marT="0" marB="0" anchor="ctr">
                    <a:lnL>
                      <a:noFill/>
                    </a:lnL>
                    <a:lnR>
                      <a:noFill/>
                    </a:lnR>
                    <a:lnT>
                      <a:noFill/>
                    </a:lnT>
                    <a:lnB>
                      <a:noFill/>
                    </a:lnB>
                  </a:tcPr>
                </a:tc>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Alto</a:t>
                      </a:r>
                    </a:p>
                  </a:txBody>
                  <a:tcPr marL="68580" marR="68580" marT="0" marB="0" anchor="ctr">
                    <a:lnL>
                      <a:noFill/>
                    </a:lnL>
                    <a:lnR>
                      <a:noFill/>
                    </a:lnR>
                    <a:lnT>
                      <a:noFill/>
                    </a:lnT>
                    <a:lnB>
                      <a:noFill/>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EC" sz="1050" dirty="0" smtClean="0">
                          <a:effectLst/>
                          <a:latin typeface="Times New Roman" panose="02020603050405020304" pitchFamily="18" charset="0"/>
                          <a:cs typeface="Times New Roman" panose="02020603050405020304" pitchFamily="18" charset="0"/>
                        </a:rPr>
                        <a:t>Implica</a:t>
                      </a:r>
                      <a:r>
                        <a:rPr lang="es-EC" sz="1050" baseline="0" dirty="0" smtClean="0">
                          <a:effectLst/>
                          <a:latin typeface="Times New Roman" panose="02020603050405020304" pitchFamily="18" charset="0"/>
                          <a:cs typeface="Times New Roman" panose="02020603050405020304" pitchFamily="18" charset="0"/>
                        </a:rPr>
                        <a:t> reducción</a:t>
                      </a:r>
                      <a:endParaRPr lang="es-EC" sz="1050" dirty="0" smtClean="0">
                        <a:effectLst/>
                        <a:latin typeface="Times New Roman" panose="02020603050405020304" pitchFamily="18" charset="0"/>
                        <a:cs typeface="Times New Roman" panose="02020603050405020304" pitchFamily="18" charset="0"/>
                      </a:endParaRPr>
                    </a:p>
                    <a:p>
                      <a:pPr algn="ctr">
                        <a:lnSpc>
                          <a:spcPct val="150000"/>
                        </a:lnSpc>
                        <a:spcAft>
                          <a:spcPts val="0"/>
                        </a:spcAft>
                      </a:pPr>
                      <a:endParaRPr lang="es-EC" sz="105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2</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r>
              <a:tr h="421021">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Servomotor</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smtClean="0">
                          <a:effectLst/>
                          <a:latin typeface="Times New Roman" panose="02020603050405020304" pitchFamily="18" charset="0"/>
                          <a:cs typeface="Times New Roman" panose="02020603050405020304" pitchFamily="18" charset="0"/>
                        </a:rPr>
                        <a:t>Ato</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Medio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smtClean="0">
                          <a:effectLst/>
                          <a:latin typeface="Times New Roman" panose="02020603050405020304" pitchFamily="18" charset="0"/>
                          <a:cs typeface="Times New Roman" panose="02020603050405020304" pitchFamily="18" charset="0"/>
                        </a:rPr>
                        <a:t>Implica</a:t>
                      </a:r>
                      <a:r>
                        <a:rPr lang="es-EC" sz="1050" baseline="0" dirty="0" smtClean="0">
                          <a:effectLst/>
                          <a:latin typeface="Times New Roman" panose="02020603050405020304" pitchFamily="18" charset="0"/>
                          <a:cs typeface="Times New Roman" panose="02020603050405020304" pitchFamily="18" charset="0"/>
                        </a:rPr>
                        <a:t> reducción</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panose="02020603050405020304" pitchFamily="18" charset="0"/>
                          <a:cs typeface="Times New Roman" panose="02020603050405020304" pitchFamily="18" charset="0"/>
                        </a:rPr>
                        <a:t>3</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7" name="CuadroTexto 16"/>
          <p:cNvSpPr txBox="1">
            <a:spLocks noChangeArrowheads="1"/>
          </p:cNvSpPr>
          <p:nvPr/>
        </p:nvSpPr>
        <p:spPr bwMode="auto">
          <a:xfrm>
            <a:off x="5645078" y="1366838"/>
            <a:ext cx="6293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sz="2000" dirty="0" smtClean="0">
                <a:latin typeface="Times New Roman" panose="02020603050405020304" pitchFamily="18" charset="0"/>
                <a:ea typeface="Tahoma" panose="020B0604030504040204" pitchFamily="34" charset="0"/>
                <a:cs typeface="Times New Roman" panose="02020603050405020304" pitchFamily="18" charset="0"/>
              </a:rPr>
              <a:t>Mecanismo de traslación X,Y, Z</a:t>
            </a:r>
            <a:endParaRPr lang="es-EC" sz="2000" dirty="0">
              <a:latin typeface="Times New Roman" panose="02020603050405020304" pitchFamily="18" charset="0"/>
              <a:cs typeface="Times New Roman" panose="02020603050405020304" pitchFamily="18" charset="0"/>
            </a:endParaRPr>
          </a:p>
        </p:txBody>
      </p:sp>
      <p:graphicFrame>
        <p:nvGraphicFramePr>
          <p:cNvPr id="23" name="Tabla 22"/>
          <p:cNvGraphicFramePr>
            <a:graphicFrameLocks noGrp="1"/>
          </p:cNvGraphicFramePr>
          <p:nvPr>
            <p:extLst>
              <p:ext uri="{D42A27DB-BD31-4B8C-83A1-F6EECF244321}">
                <p14:modId xmlns:p14="http://schemas.microsoft.com/office/powerpoint/2010/main" val="513495995"/>
              </p:ext>
            </p:extLst>
          </p:nvPr>
        </p:nvGraphicFramePr>
        <p:xfrm>
          <a:off x="5645078" y="1904458"/>
          <a:ext cx="6293570" cy="1508760"/>
        </p:xfrm>
        <a:graphic>
          <a:graphicData uri="http://schemas.openxmlformats.org/drawingml/2006/table">
            <a:tbl>
              <a:tblPr firstRow="1" firstCol="1" bandRow="1"/>
              <a:tblGrid>
                <a:gridCol w="1258714"/>
                <a:gridCol w="1834963"/>
                <a:gridCol w="748145"/>
                <a:gridCol w="1193034"/>
                <a:gridCol w="1258714"/>
              </a:tblGrid>
              <a:tr h="447675">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Opciones</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Precisión</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Costo</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Lubricación</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Orden de selección</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24155">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Husillo de Bolas</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+/-0.05 mm por cada 300 mm de largo</a:t>
                      </a: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Medio</a:t>
                      </a: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No necesita</a:t>
                      </a: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1</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r>
              <a:tr h="224155">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Tornillo de potencia</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+/-0.21 mm por cada 300 mm de largo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Bajo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Si necesita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effectLst/>
                          <a:latin typeface="Times New Roman" panose="02020603050405020304" pitchFamily="18" charset="0"/>
                          <a:cs typeface="Times New Roman" panose="02020603050405020304" pitchFamily="18" charset="0"/>
                        </a:rPr>
                        <a:t>2</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55298" name="Picture 2" descr="Resultado de imagen para HUSILLO DE BOLAS"/>
          <p:cNvPicPr>
            <a:picLocks noChangeAspect="1" noChangeArrowheads="1"/>
          </p:cNvPicPr>
          <p:nvPr/>
        </p:nvPicPr>
        <p:blipFill>
          <a:blip r:embed="rId4" cstate="print">
            <a:clrChange>
              <a:clrFrom>
                <a:srgbClr val="FAF9FF"/>
              </a:clrFrom>
              <a:clrTo>
                <a:srgbClr val="FAF9FF">
                  <a:alpha val="0"/>
                </a:srgbClr>
              </a:clrTo>
            </a:clrChange>
            <a:extLst>
              <a:ext uri="{28A0092B-C50C-407E-A947-70E740481C1C}">
                <a14:useLocalDpi xmlns:a14="http://schemas.microsoft.com/office/drawing/2010/main" val="0"/>
              </a:ext>
            </a:extLst>
          </a:blip>
          <a:srcRect/>
          <a:stretch>
            <a:fillRect/>
          </a:stretch>
        </p:blipFill>
        <p:spPr bwMode="auto">
          <a:xfrm>
            <a:off x="6376554" y="3383246"/>
            <a:ext cx="2279073" cy="2279073"/>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Resultado de imagen para servomoto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955" y="4064518"/>
            <a:ext cx="2490500" cy="1957940"/>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descr="Imagen relacionad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9146" y="4050229"/>
            <a:ext cx="1978604" cy="1986518"/>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descr="Imagen relacionad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5265" y="3497015"/>
            <a:ext cx="2382926" cy="238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pic>
        <p:nvPicPr>
          <p:cNvPr id="23595" name="Imagen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6"/>
          <p:cNvSpPr txBox="1">
            <a:spLocks noChangeArrowheads="1"/>
          </p:cNvSpPr>
          <p:nvPr/>
        </p:nvSpPr>
        <p:spPr bwMode="auto">
          <a:xfrm>
            <a:off x="466469" y="1292011"/>
            <a:ext cx="5221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altLang="es-EC" sz="2000" b="1" dirty="0">
                <a:latin typeface="Times New Roman" panose="02020603050405020304" pitchFamily="18" charset="0"/>
                <a:ea typeface="Tahoma" panose="020B0604030504040204" pitchFamily="34" charset="0"/>
                <a:cs typeface="Times New Roman" panose="02020603050405020304" pitchFamily="18" charset="0"/>
              </a:rPr>
              <a:t>Módulo 2 </a:t>
            </a:r>
            <a:r>
              <a:rPr lang="es-EC" altLang="es-EC" sz="2000" dirty="0">
                <a:latin typeface="Times New Roman" panose="02020603050405020304" pitchFamily="18" charset="0"/>
                <a:ea typeface="Tahoma" panose="020B0604030504040204" pitchFamily="34" charset="0"/>
                <a:cs typeface="Times New Roman" panose="02020603050405020304" pitchFamily="18" charset="0"/>
              </a:rPr>
              <a:t>(Motor spindle)</a:t>
            </a:r>
          </a:p>
        </p:txBody>
      </p:sp>
      <p:graphicFrame>
        <p:nvGraphicFramePr>
          <p:cNvPr id="17" name="Tabla 16"/>
          <p:cNvGraphicFramePr>
            <a:graphicFrameLocks noGrp="1"/>
          </p:cNvGraphicFramePr>
          <p:nvPr>
            <p:extLst>
              <p:ext uri="{D42A27DB-BD31-4B8C-83A1-F6EECF244321}">
                <p14:modId xmlns:p14="http://schemas.microsoft.com/office/powerpoint/2010/main" val="2575848926"/>
              </p:ext>
            </p:extLst>
          </p:nvPr>
        </p:nvGraphicFramePr>
        <p:xfrm>
          <a:off x="894142" y="1846725"/>
          <a:ext cx="4793614" cy="960120"/>
        </p:xfrm>
        <a:graphic>
          <a:graphicData uri="http://schemas.openxmlformats.org/drawingml/2006/table">
            <a:tbl>
              <a:tblPr firstRow="1" firstCol="1" bandRow="1"/>
              <a:tblGrid>
                <a:gridCol w="863088"/>
                <a:gridCol w="1426636"/>
                <a:gridCol w="1109605"/>
                <a:gridCol w="1394285"/>
              </a:tblGrid>
              <a:tr h="213995">
                <a:tc>
                  <a:txBody>
                    <a:bodyPr/>
                    <a:lstStyle/>
                    <a:p>
                      <a:pPr algn="ctr">
                        <a:lnSpc>
                          <a:spcPct val="150000"/>
                        </a:lnSpc>
                        <a:spcAft>
                          <a:spcPts val="0"/>
                        </a:spcAft>
                      </a:pPr>
                      <a:r>
                        <a:rPr lang="es-EC" sz="1050" b="1">
                          <a:effectLst/>
                          <a:latin typeface="Times New Roman" panose="02020603050405020304" pitchFamily="18" charset="0"/>
                          <a:cs typeface="Times New Roman" panose="02020603050405020304" pitchFamily="18" charset="0"/>
                        </a:rPr>
                        <a:t>Opciones</a:t>
                      </a:r>
                      <a:endParaRPr lang="es-EC" sz="105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050" b="1">
                          <a:effectLst/>
                          <a:latin typeface="Times New Roman" panose="02020603050405020304" pitchFamily="18" charset="0"/>
                          <a:cs typeface="Times New Roman" panose="02020603050405020304" pitchFamily="18" charset="0"/>
                        </a:rPr>
                        <a:t>Complejidad de control</a:t>
                      </a:r>
                      <a:endParaRPr lang="es-EC" sz="105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050" b="1">
                          <a:effectLst/>
                          <a:latin typeface="Times New Roman" panose="02020603050405020304" pitchFamily="18" charset="0"/>
                          <a:cs typeface="Times New Roman" panose="02020603050405020304" pitchFamily="18" charset="0"/>
                        </a:rPr>
                        <a:t>Costo</a:t>
                      </a:r>
                      <a:endParaRPr lang="es-EC" sz="105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050" b="1" dirty="0">
                          <a:effectLst/>
                          <a:latin typeface="Times New Roman" panose="02020603050405020304" pitchFamily="18" charset="0"/>
                          <a:cs typeface="Times New Roman" panose="02020603050405020304" pitchFamily="18" charset="0"/>
                        </a:rPr>
                        <a:t>Orden de selección</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6680">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Motor DC</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050">
                          <a:effectLst/>
                          <a:latin typeface="Times New Roman" panose="02020603050405020304" pitchFamily="18" charset="0"/>
                          <a:ea typeface="Times New Roman" panose="02020603050405020304" pitchFamily="18" charset="0"/>
                          <a:cs typeface="Times New Roman" panose="02020603050405020304" pitchFamily="18" charset="0"/>
                        </a:rPr>
                        <a:t>Baja</a:t>
                      </a:r>
                      <a:endParaRPr lang="es-EC" sz="105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050">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C" sz="105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05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050">
                        <a:effectLst/>
                        <a:latin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r>
              <a:tr h="106680">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Motor AC</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Alta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a:effectLst/>
                          <a:latin typeface="Times New Roman" panose="02020603050405020304" pitchFamily="18" charset="0"/>
                          <a:cs typeface="Times New Roman" panose="02020603050405020304" pitchFamily="18" charset="0"/>
                        </a:rPr>
                        <a:t>Alto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50" dirty="0">
                          <a:effectLst/>
                          <a:latin typeface="Times New Roman" panose="02020603050405020304" pitchFamily="18" charset="0"/>
                          <a:cs typeface="Times New Roman" panose="02020603050405020304" pitchFamily="18" charset="0"/>
                        </a:rPr>
                        <a:t>2</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2" name="CuadroTexto 16"/>
          <p:cNvSpPr txBox="1">
            <a:spLocks noChangeArrowheads="1"/>
          </p:cNvSpPr>
          <p:nvPr/>
        </p:nvSpPr>
        <p:spPr bwMode="auto">
          <a:xfrm>
            <a:off x="466469" y="3006646"/>
            <a:ext cx="6293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altLang="es-EC" sz="2000" b="1" dirty="0" smtClean="0">
                <a:latin typeface="Times New Roman" panose="02020603050405020304" pitchFamily="18" charset="0"/>
                <a:ea typeface="Tahoma" panose="020B0604030504040204" pitchFamily="34" charset="0"/>
                <a:cs typeface="Times New Roman" panose="02020603050405020304" pitchFamily="18" charset="0"/>
              </a:rPr>
              <a:t>Módulo 3 </a:t>
            </a:r>
            <a:r>
              <a:rPr lang="es-EC" altLang="es-EC" sz="2000" dirty="0" smtClean="0">
                <a:latin typeface="Times New Roman" panose="02020603050405020304" pitchFamily="18" charset="0"/>
                <a:cs typeface="Times New Roman" panose="02020603050405020304" pitchFamily="18" charset="0"/>
              </a:rPr>
              <a:t>Velocidad del spindle</a:t>
            </a:r>
            <a:endParaRPr lang="es-EC" sz="2000" dirty="0">
              <a:latin typeface="Times New Roman" panose="02020603050405020304" pitchFamily="18" charset="0"/>
              <a:cs typeface="Times New Roman" panose="02020603050405020304" pitchFamily="18" charset="0"/>
            </a:endParaRPr>
          </a:p>
        </p:txBody>
      </p:sp>
      <p:graphicFrame>
        <p:nvGraphicFramePr>
          <p:cNvPr id="18" name="Tabla 17"/>
          <p:cNvGraphicFramePr>
            <a:graphicFrameLocks noGrp="1"/>
          </p:cNvGraphicFramePr>
          <p:nvPr>
            <p:extLst>
              <p:ext uri="{D42A27DB-BD31-4B8C-83A1-F6EECF244321}">
                <p14:modId xmlns:p14="http://schemas.microsoft.com/office/powerpoint/2010/main" val="1938351263"/>
              </p:ext>
            </p:extLst>
          </p:nvPr>
        </p:nvGraphicFramePr>
        <p:xfrm>
          <a:off x="742413" y="3440813"/>
          <a:ext cx="5015345" cy="1005840"/>
        </p:xfrm>
        <a:graphic>
          <a:graphicData uri="http://schemas.openxmlformats.org/drawingml/2006/table">
            <a:tbl>
              <a:tblPr firstRow="1" firstCol="1" bandRow="1"/>
              <a:tblGrid>
                <a:gridCol w="1003069"/>
                <a:gridCol w="1003069"/>
                <a:gridCol w="1003069"/>
                <a:gridCol w="1003069"/>
                <a:gridCol w="1003069"/>
              </a:tblGrid>
              <a:tr h="213995">
                <a:tc>
                  <a:txBody>
                    <a:bodyPr/>
                    <a:lstStyle/>
                    <a:p>
                      <a:pPr algn="ctr">
                        <a:lnSpc>
                          <a:spcPct val="150000"/>
                        </a:lnSpc>
                        <a:spcAft>
                          <a:spcPts val="0"/>
                        </a:spcAft>
                      </a:pPr>
                      <a:r>
                        <a:rPr lang="es-EC" sz="1100" b="1" dirty="0">
                          <a:effectLst/>
                          <a:latin typeface="Times New Roman" panose="02020603050405020304" pitchFamily="18" charset="0"/>
                          <a:cs typeface="Times New Roman" panose="02020603050405020304" pitchFamily="18" charset="0"/>
                        </a:rPr>
                        <a:t>Opciones</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RPM</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Costo</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Variador de Frecuencia</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Orden de selección</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6680">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Motor DC</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12000</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r>
              <a:tr h="106680">
                <a:tc>
                  <a:txBody>
                    <a:bodyPr/>
                    <a:lstStyle/>
                    <a:p>
                      <a:pPr algn="ctr">
                        <a:lnSpc>
                          <a:spcPct val="150000"/>
                        </a:lnSpc>
                        <a:spcAft>
                          <a:spcPts val="0"/>
                        </a:spcAft>
                      </a:pPr>
                      <a:r>
                        <a:rPr lang="es-EC" sz="1100" dirty="0">
                          <a:effectLst/>
                          <a:latin typeface="Times New Roman" panose="02020603050405020304" pitchFamily="18" charset="0"/>
                          <a:cs typeface="Times New Roman" panose="02020603050405020304" pitchFamily="18" charset="0"/>
                        </a:rPr>
                        <a:t>Motor AC</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effectLst/>
                          <a:latin typeface="Times New Roman" panose="02020603050405020304" pitchFamily="18" charset="0"/>
                          <a:cs typeface="Times New Roman" panose="02020603050405020304" pitchFamily="18" charset="0"/>
                        </a:rPr>
                        <a:t>24000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effectLst/>
                          <a:latin typeface="Times New Roman" panose="02020603050405020304" pitchFamily="18" charset="0"/>
                          <a:cs typeface="Times New Roman" panose="02020603050405020304" pitchFamily="18" charset="0"/>
                        </a:rPr>
                        <a:t>Alto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Si</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effectLst/>
                          <a:latin typeface="Times New Roman" panose="02020603050405020304" pitchFamily="18" charset="0"/>
                          <a:cs typeface="Times New Roman" panose="02020603050405020304" pitchFamily="18" charset="0"/>
                        </a:rPr>
                        <a:t>2</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4" name="CuadroTexto 16"/>
          <p:cNvSpPr txBox="1">
            <a:spLocks noChangeArrowheads="1"/>
          </p:cNvSpPr>
          <p:nvPr/>
        </p:nvSpPr>
        <p:spPr bwMode="auto">
          <a:xfrm>
            <a:off x="523875" y="4567307"/>
            <a:ext cx="6293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altLang="es-EC" sz="2000" b="1" dirty="0" smtClean="0">
                <a:latin typeface="Times New Roman" panose="02020603050405020304" pitchFamily="18" charset="0"/>
                <a:ea typeface="Tahoma" panose="020B0604030504040204" pitchFamily="34" charset="0"/>
                <a:cs typeface="Times New Roman" panose="02020603050405020304" pitchFamily="18" charset="0"/>
              </a:rPr>
              <a:t>Módulo 4 </a:t>
            </a:r>
            <a:r>
              <a:rPr lang="es-EC" altLang="es-EC" sz="2000" dirty="0">
                <a:latin typeface="Times New Roman" panose="02020603050405020304" pitchFamily="18" charset="0"/>
                <a:cs typeface="Times New Roman" panose="02020603050405020304" pitchFamily="18" charset="0"/>
              </a:rPr>
              <a:t>Carcasa de protección</a:t>
            </a:r>
            <a:endParaRPr lang="es-EC" sz="2000" dirty="0">
              <a:latin typeface="Times New Roman" panose="02020603050405020304" pitchFamily="18" charset="0"/>
              <a:cs typeface="Times New Roman" panose="02020603050405020304" pitchFamily="18" charset="0"/>
            </a:endParaRPr>
          </a:p>
        </p:txBody>
      </p:sp>
      <p:graphicFrame>
        <p:nvGraphicFramePr>
          <p:cNvPr id="20" name="Tabla 19"/>
          <p:cNvGraphicFramePr>
            <a:graphicFrameLocks noGrp="1"/>
          </p:cNvGraphicFramePr>
          <p:nvPr>
            <p:extLst>
              <p:ext uri="{D42A27DB-BD31-4B8C-83A1-F6EECF244321}">
                <p14:modId xmlns:p14="http://schemas.microsoft.com/office/powerpoint/2010/main" val="197608587"/>
              </p:ext>
            </p:extLst>
          </p:nvPr>
        </p:nvGraphicFramePr>
        <p:xfrm>
          <a:off x="783276" y="5034639"/>
          <a:ext cx="5015345" cy="1005840"/>
        </p:xfrm>
        <a:graphic>
          <a:graphicData uri="http://schemas.openxmlformats.org/drawingml/2006/table">
            <a:tbl>
              <a:tblPr firstRow="1" firstCol="1" bandRow="1"/>
              <a:tblGrid>
                <a:gridCol w="968309"/>
                <a:gridCol w="1529432"/>
                <a:gridCol w="1349426"/>
                <a:gridCol w="1168178"/>
              </a:tblGrid>
              <a:tr h="156845">
                <a:tc>
                  <a:txBody>
                    <a:bodyPr/>
                    <a:lstStyle/>
                    <a:p>
                      <a:pPr algn="ctr">
                        <a:lnSpc>
                          <a:spcPct val="150000"/>
                        </a:lnSpc>
                        <a:spcAft>
                          <a:spcPts val="0"/>
                        </a:spcAft>
                      </a:pPr>
                      <a:r>
                        <a:rPr lang="es-EC" sz="1100" b="1" dirty="0">
                          <a:effectLst/>
                          <a:latin typeface="Times New Roman" panose="02020603050405020304" pitchFamily="18" charset="0"/>
                          <a:cs typeface="Times New Roman" panose="02020603050405020304" pitchFamily="18" charset="0"/>
                        </a:rPr>
                        <a:t>Opciones</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Costos de manufactura</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Resistencia a golpes</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es-EC" sz="1100" b="1">
                          <a:effectLst/>
                          <a:latin typeface="Times New Roman" panose="02020603050405020304" pitchFamily="18" charset="0"/>
                          <a:cs typeface="Times New Roman" panose="02020603050405020304" pitchFamily="18" charset="0"/>
                        </a:rPr>
                        <a:t>Orden de selección</a:t>
                      </a:r>
                      <a:endParaRPr lang="es-EC" sz="1100">
                        <a:effectLst/>
                        <a:latin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48285">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Acrílico</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tc>
                  <a:txBody>
                    <a:bodyPr/>
                    <a:lstStyle/>
                    <a:p>
                      <a:pPr algn="ctr">
                        <a:spcAft>
                          <a:spcPts val="0"/>
                        </a:spcAft>
                      </a:pPr>
                      <a:r>
                        <a:rPr lang="es-EC" sz="1100">
                          <a:effectLst/>
                          <a:latin typeface="Times New Roman" panose="02020603050405020304" pitchFamily="18" charset="0"/>
                          <a:cs typeface="Times New Roman" panose="02020603050405020304" pitchFamily="18" charset="0"/>
                        </a:rPr>
                        <a:t>Baja</a:t>
                      </a: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Media</a:t>
                      </a:r>
                    </a:p>
                  </a:txBody>
                  <a:tcPr marL="68580" marR="68580" marT="0" marB="0" anchor="ctr">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1</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r>
              <a:tr h="248285">
                <a:tc>
                  <a:txBody>
                    <a:bodyPr/>
                    <a:lstStyle/>
                    <a:p>
                      <a:pPr algn="ctr">
                        <a:lnSpc>
                          <a:spcPct val="150000"/>
                        </a:lnSpc>
                        <a:spcAft>
                          <a:spcPts val="0"/>
                        </a:spcAft>
                        <a:tabLst>
                          <a:tab pos="247650" algn="l"/>
                          <a:tab pos="561340" algn="ctr"/>
                        </a:tabLst>
                      </a:pPr>
                      <a:r>
                        <a:rPr lang="es-EC" sz="1100">
                          <a:effectLst/>
                          <a:latin typeface="Times New Roman" panose="02020603050405020304" pitchFamily="18" charset="0"/>
                          <a:cs typeface="Times New Roman" panose="02020603050405020304" pitchFamily="18" charset="0"/>
                        </a:rPr>
                        <a:t>Vidrio</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Media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a:effectLst/>
                          <a:latin typeface="Times New Roman" panose="02020603050405020304" pitchFamily="18" charset="0"/>
                          <a:cs typeface="Times New Roman" panose="02020603050405020304" pitchFamily="18" charset="0"/>
                        </a:rPr>
                        <a:t>Baja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dirty="0">
                          <a:effectLst/>
                          <a:latin typeface="Times New Roman" panose="02020603050405020304" pitchFamily="18" charset="0"/>
                          <a:cs typeface="Times New Roman" panose="02020603050405020304" pitchFamily="18" charset="0"/>
                        </a:rPr>
                        <a:t>2</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56322" name="Picture 2" descr="Resultado de imagen para SPINDLE 24000 RP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3089" y="1654983"/>
            <a:ext cx="2716788" cy="2716788"/>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s://images-na.ssl-images-amazon.com/images/I/510-Ym-p1ML.jpg"/>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475210" y="2016815"/>
            <a:ext cx="2095904" cy="209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874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pic>
        <p:nvPicPr>
          <p:cNvPr id="23595" name="Imagen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adroTexto 16"/>
          <p:cNvSpPr txBox="1">
            <a:spLocks noChangeArrowheads="1"/>
          </p:cNvSpPr>
          <p:nvPr/>
        </p:nvSpPr>
        <p:spPr bwMode="auto">
          <a:xfrm>
            <a:off x="1355147" y="1698887"/>
            <a:ext cx="6293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dirty="0" smtClean="0">
                <a:latin typeface="Times New Roman" panose="02020603050405020304" pitchFamily="18" charset="0"/>
                <a:ea typeface="Tahoma" panose="020B0604030504040204" pitchFamily="34" charset="0"/>
                <a:cs typeface="Times New Roman" panose="02020603050405020304" pitchFamily="18" charset="0"/>
              </a:rPr>
              <a:t>Concepto 1</a:t>
            </a:r>
            <a:endParaRPr lang="es-EC" sz="2000"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305665" y="2184650"/>
            <a:ext cx="3559752" cy="2876124"/>
          </a:xfrm>
          <a:prstGeom prst="rect">
            <a:avLst/>
          </a:prstGeom>
        </p:spPr>
      </p:pic>
      <p:sp>
        <p:nvSpPr>
          <p:cNvPr id="21" name="CuadroTexto 16"/>
          <p:cNvSpPr txBox="1">
            <a:spLocks noChangeArrowheads="1"/>
          </p:cNvSpPr>
          <p:nvPr/>
        </p:nvSpPr>
        <p:spPr bwMode="auto">
          <a:xfrm>
            <a:off x="5090821" y="1745497"/>
            <a:ext cx="6293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dirty="0" smtClean="0">
                <a:latin typeface="Times New Roman" panose="02020603050405020304" pitchFamily="18" charset="0"/>
                <a:ea typeface="Tahoma" panose="020B0604030504040204" pitchFamily="34" charset="0"/>
                <a:cs typeface="Times New Roman" panose="02020603050405020304" pitchFamily="18" charset="0"/>
              </a:rPr>
              <a:t>Concepto 2</a:t>
            </a:r>
            <a:endParaRPr lang="es-EC" sz="20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988" y="2201256"/>
            <a:ext cx="3517865" cy="2876124"/>
          </a:xfrm>
          <a:prstGeom prst="rect">
            <a:avLst/>
          </a:prstGeom>
        </p:spPr>
      </p:pic>
      <p:sp>
        <p:nvSpPr>
          <p:cNvPr id="23" name="CuadroTexto 16"/>
          <p:cNvSpPr txBox="1">
            <a:spLocks noChangeArrowheads="1"/>
          </p:cNvSpPr>
          <p:nvPr/>
        </p:nvSpPr>
        <p:spPr bwMode="auto">
          <a:xfrm>
            <a:off x="9558644" y="1769448"/>
            <a:ext cx="2908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dirty="0" smtClean="0">
                <a:latin typeface="Times New Roman" panose="02020603050405020304" pitchFamily="18" charset="0"/>
                <a:ea typeface="Tahoma" panose="020B0604030504040204" pitchFamily="34" charset="0"/>
                <a:cs typeface="Times New Roman" panose="02020603050405020304" pitchFamily="18" charset="0"/>
              </a:rPr>
              <a:t>Concepto 3</a:t>
            </a:r>
            <a:endParaRPr lang="es-EC" sz="20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1892" y="2197761"/>
            <a:ext cx="3245926" cy="2863013"/>
          </a:xfrm>
          <a:prstGeom prst="rect">
            <a:avLst/>
          </a:prstGeom>
        </p:spPr>
      </p:pic>
      <p:sp>
        <p:nvSpPr>
          <p:cNvPr id="26" name="CuadroTexto 2"/>
          <p:cNvSpPr txBox="1">
            <a:spLocks noChangeArrowheads="1"/>
          </p:cNvSpPr>
          <p:nvPr/>
        </p:nvSpPr>
        <p:spPr bwMode="auto">
          <a:xfrm>
            <a:off x="523875" y="982943"/>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Desarrollo de conceptos</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97471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3080"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3088"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CONTENIDO</a:t>
            </a:r>
          </a:p>
        </p:txBody>
      </p:sp>
      <p:graphicFrame>
        <p:nvGraphicFramePr>
          <p:cNvPr id="10" name="Diagrama 9"/>
          <p:cNvGraphicFramePr/>
          <p:nvPr>
            <p:extLst>
              <p:ext uri="{D42A27DB-BD31-4B8C-83A1-F6EECF244321}">
                <p14:modId xmlns:p14="http://schemas.microsoft.com/office/powerpoint/2010/main" val="2706586163"/>
              </p:ext>
            </p:extLst>
          </p:nvPr>
        </p:nvGraphicFramePr>
        <p:xfrm>
          <a:off x="899390" y="1197884"/>
          <a:ext cx="7269011" cy="4537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pic>
        <p:nvPicPr>
          <p:cNvPr id="23595" name="Imagen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
          <p:cNvSpPr txBox="1">
            <a:spLocks noChangeArrowheads="1"/>
          </p:cNvSpPr>
          <p:nvPr/>
        </p:nvSpPr>
        <p:spPr bwMode="auto">
          <a:xfrm>
            <a:off x="523875" y="982943"/>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Diseño en el nivel de sistema</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CuadroTexto 2"/>
          <p:cNvSpPr txBox="1">
            <a:spLocks noChangeArrowheads="1"/>
          </p:cNvSpPr>
          <p:nvPr/>
        </p:nvSpPr>
        <p:spPr bwMode="auto">
          <a:xfrm>
            <a:off x="523875" y="1986048"/>
            <a:ext cx="65976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eaLnBrk="1" hangingPunct="1">
              <a:buFont typeface="+mj-lt"/>
              <a:buAutoNum type="arabicPeriod"/>
            </a:pPr>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Bastidor</a:t>
            </a:r>
          </a:p>
          <a:p>
            <a:pPr marL="457200" indent="-457200" eaLnBrk="1" hangingPunct="1">
              <a:buFont typeface="+mj-lt"/>
              <a:buAutoNum type="arabicPeriod"/>
            </a:pPr>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Subsistemas X, Y, Z</a:t>
            </a:r>
          </a:p>
          <a:p>
            <a:pPr marL="457200" indent="-457200" eaLnBrk="1" hangingPunct="1">
              <a:buFont typeface="+mj-lt"/>
              <a:buAutoNum type="arabicPeriod"/>
            </a:pPr>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Tablero de circuitos</a:t>
            </a:r>
          </a:p>
          <a:p>
            <a:pPr marL="457200" indent="-457200" eaLnBrk="1" hangingPunct="1">
              <a:buFont typeface="+mj-lt"/>
              <a:buAutoNum type="arabicPeriod"/>
            </a:pPr>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Panel de Control</a:t>
            </a:r>
          </a:p>
          <a:p>
            <a:pPr marL="457200" indent="-457200" eaLnBrk="1" hangingPunct="1">
              <a:buFont typeface="+mj-lt"/>
              <a:buAutoNum type="arabicPeriod"/>
            </a:pPr>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Carcasa </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4061440" y="1427163"/>
            <a:ext cx="4378687" cy="5032356"/>
          </a:xfrm>
          <a:prstGeom prst="rect">
            <a:avLst/>
          </a:prstGeom>
        </p:spPr>
      </p:pic>
      <p:pic>
        <p:nvPicPr>
          <p:cNvPr id="7" name="Imagen 6"/>
          <p:cNvPicPr>
            <a:picLocks noChangeAspect="1"/>
          </p:cNvPicPr>
          <p:nvPr/>
        </p:nvPicPr>
        <p:blipFill>
          <a:blip r:embed="rId5"/>
          <a:stretch>
            <a:fillRect/>
          </a:stretch>
        </p:blipFill>
        <p:spPr>
          <a:xfrm>
            <a:off x="8597934" y="2307083"/>
            <a:ext cx="3446429" cy="2971267"/>
          </a:xfrm>
          <a:prstGeom prst="rect">
            <a:avLst/>
          </a:prstGeom>
        </p:spPr>
      </p:pic>
      <p:sp>
        <p:nvSpPr>
          <p:cNvPr id="8" name="Elipse 7"/>
          <p:cNvSpPr/>
          <p:nvPr/>
        </p:nvSpPr>
        <p:spPr>
          <a:xfrm>
            <a:off x="7408719" y="4114800"/>
            <a:ext cx="373794" cy="3117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t>1</a:t>
            </a:r>
            <a:endParaRPr lang="es-EC" b="1" dirty="0"/>
          </a:p>
        </p:txBody>
      </p:sp>
      <p:sp>
        <p:nvSpPr>
          <p:cNvPr id="20" name="Elipse 19"/>
          <p:cNvSpPr/>
          <p:nvPr/>
        </p:nvSpPr>
        <p:spPr>
          <a:xfrm>
            <a:off x="6934628" y="5649989"/>
            <a:ext cx="373794" cy="3117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a:t>2</a:t>
            </a:r>
          </a:p>
        </p:txBody>
      </p:sp>
      <p:sp>
        <p:nvSpPr>
          <p:cNvPr id="25" name="Elipse 24"/>
          <p:cNvSpPr/>
          <p:nvPr/>
        </p:nvSpPr>
        <p:spPr>
          <a:xfrm>
            <a:off x="7782513" y="2404764"/>
            <a:ext cx="373794" cy="3117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t>3</a:t>
            </a:r>
            <a:endParaRPr lang="es-EC" b="1" dirty="0"/>
          </a:p>
        </p:txBody>
      </p:sp>
      <p:sp>
        <p:nvSpPr>
          <p:cNvPr id="27" name="Elipse 26"/>
          <p:cNvSpPr/>
          <p:nvPr/>
        </p:nvSpPr>
        <p:spPr>
          <a:xfrm>
            <a:off x="4225359" y="4713077"/>
            <a:ext cx="373794" cy="3117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t>4</a:t>
            </a:r>
            <a:endParaRPr lang="es-EC" b="1" dirty="0"/>
          </a:p>
        </p:txBody>
      </p:sp>
      <p:sp>
        <p:nvSpPr>
          <p:cNvPr id="28" name="Elipse 27"/>
          <p:cNvSpPr/>
          <p:nvPr/>
        </p:nvSpPr>
        <p:spPr>
          <a:xfrm>
            <a:off x="4855741" y="1987715"/>
            <a:ext cx="373794" cy="31172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t>5</a:t>
            </a:r>
            <a:endParaRPr lang="es-EC" b="1" dirty="0"/>
          </a:p>
        </p:txBody>
      </p:sp>
      <p:pic>
        <p:nvPicPr>
          <p:cNvPr id="29" name="Imagen 28"/>
          <p:cNvPicPr/>
          <p:nvPr/>
        </p:nvPicPr>
        <p:blipFill>
          <a:blip r:embed="rId6"/>
          <a:stretch>
            <a:fillRect/>
          </a:stretch>
        </p:blipFill>
        <p:spPr>
          <a:xfrm>
            <a:off x="1013180" y="3971143"/>
            <a:ext cx="2644304" cy="2474154"/>
          </a:xfrm>
          <a:prstGeom prst="rect">
            <a:avLst/>
          </a:prstGeom>
        </p:spPr>
      </p:pic>
    </p:spTree>
    <p:extLst>
      <p:ext uri="{BB962C8B-B14F-4D97-AF65-F5344CB8AC3E}">
        <p14:creationId xmlns:p14="http://schemas.microsoft.com/office/powerpoint/2010/main" val="268080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pic>
        <p:nvPicPr>
          <p:cNvPr id="23595" name="Imagen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
          <p:cNvSpPr txBox="1">
            <a:spLocks noChangeArrowheads="1"/>
          </p:cNvSpPr>
          <p:nvPr/>
        </p:nvSpPr>
        <p:spPr bwMode="auto">
          <a:xfrm>
            <a:off x="523875" y="980579"/>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Diseño mecánico de detalle</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CuadroTexto 2"/>
          <p:cNvSpPr txBox="1">
            <a:spLocks noChangeArrowheads="1"/>
          </p:cNvSpPr>
          <p:nvPr/>
        </p:nvSpPr>
        <p:spPr bwMode="auto">
          <a:xfrm>
            <a:off x="523875" y="1575206"/>
            <a:ext cx="65976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b="1" dirty="0" smtClean="0">
                <a:latin typeface="Times New Roman" panose="02020603050405020304" pitchFamily="18" charset="0"/>
                <a:ea typeface="Tahoma" panose="020B0604030504040204" pitchFamily="34" charset="0"/>
                <a:cs typeface="Times New Roman" panose="02020603050405020304" pitchFamily="18" charset="0"/>
              </a:rPr>
              <a:t>Potencia del motor portaherramientas</a:t>
            </a:r>
            <a:endParaRPr lang="es-EC" altLang="es-EC" b="1" dirty="0">
              <a:latin typeface="Times New Roman" panose="02020603050405020304" pitchFamily="18" charset="0"/>
              <a:ea typeface="Tahoma" panose="020B0604030504040204" pitchFamily="34" charset="0"/>
              <a:cs typeface="Times New Roman" panose="02020603050405020304" pitchFamily="18" charset="0"/>
            </a:endParaRPr>
          </a:p>
          <a:p>
            <a:pPr marL="1085850" lvl="1" indent="-342900" eaLnBrk="1" hangingPunct="1">
              <a:buFont typeface="Arial" panose="020B0604020202020204" pitchFamily="34" charset="0"/>
              <a:buChar char="•"/>
            </a:pPr>
            <a:r>
              <a:rPr lang="es-EC" altLang="es-EC" dirty="0" smtClean="0">
                <a:latin typeface="Times New Roman" panose="02020603050405020304" pitchFamily="18" charset="0"/>
                <a:ea typeface="Tahoma" panose="020B0604030504040204" pitchFamily="34" charset="0"/>
                <a:cs typeface="Times New Roman" panose="02020603050405020304" pitchFamily="18" charset="0"/>
              </a:rPr>
              <a:t>Parámetros de corte (Fresado)</a:t>
            </a:r>
          </a:p>
          <a:p>
            <a:pPr marL="1085850" lvl="1" indent="-342900" eaLnBrk="1" hangingPunct="1">
              <a:buFont typeface="Arial" panose="020B0604020202020204" pitchFamily="34" charset="0"/>
              <a:buChar char="•"/>
            </a:pPr>
            <a:r>
              <a:rPr lang="es-EC" altLang="es-EC" i="1" u="sng" dirty="0" smtClean="0">
                <a:latin typeface="Times New Roman" panose="02020603050405020304" pitchFamily="18" charset="0"/>
                <a:ea typeface="Tahoma" panose="020B0604030504040204" pitchFamily="34" charset="0"/>
                <a:cs typeface="Times New Roman" panose="02020603050405020304" pitchFamily="18" charset="0"/>
              </a:rPr>
              <a:t>Parámetros de corte (Taladrado)</a:t>
            </a:r>
            <a:endParaRPr lang="es-EC" altLang="es-EC" i="1" u="sng"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dirty="0" smtClean="0">
              <a:latin typeface="Times New Roman" panose="02020603050405020304" pitchFamily="18" charset="0"/>
              <a:ea typeface="Tahoma" panose="020B0604030504040204" pitchFamily="34" charset="0"/>
              <a:cs typeface="Times New Roman" panose="02020603050405020304" pitchFamily="18" charset="0"/>
            </a:endParaRPr>
          </a:p>
          <a:p>
            <a:pPr eaLnBrk="1" hangingPunct="1"/>
            <a:r>
              <a:rPr lang="es-EC" altLang="es-EC" b="1" dirty="0" smtClean="0">
                <a:latin typeface="Times New Roman" panose="02020603050405020304" pitchFamily="18" charset="0"/>
                <a:ea typeface="Tahoma" panose="020B0604030504040204" pitchFamily="34" charset="0"/>
                <a:cs typeface="Times New Roman" panose="02020603050405020304" pitchFamily="18" charset="0"/>
              </a:rPr>
              <a:t>Diseño mecánico de cada subsistema X, Y, Z</a:t>
            </a:r>
          </a:p>
          <a:p>
            <a:pPr marL="1085850" lvl="1" indent="-342900" eaLnBrk="1" hangingPunct="1">
              <a:buFont typeface="Arial" panose="020B0604020202020204" pitchFamily="34" charset="0"/>
              <a:buChar char="•"/>
            </a:pPr>
            <a:r>
              <a:rPr lang="es-EC" altLang="es-EC" i="1" u="sng" dirty="0" smtClean="0">
                <a:latin typeface="Times New Roman" panose="02020603050405020304" pitchFamily="18" charset="0"/>
                <a:ea typeface="Tahoma" panose="020B0604030504040204" pitchFamily="34" charset="0"/>
                <a:cs typeface="Times New Roman" panose="02020603050405020304" pitchFamily="18" charset="0"/>
              </a:rPr>
              <a:t>Cálculo de fuerzas resultantes</a:t>
            </a:r>
          </a:p>
          <a:p>
            <a:pPr marL="1085850" lvl="1" indent="-342900" eaLnBrk="1" hangingPunct="1">
              <a:buFont typeface="Arial" panose="020B0604020202020204" pitchFamily="34" charset="0"/>
              <a:buChar char="•"/>
            </a:pPr>
            <a:r>
              <a:rPr lang="es-EC" altLang="es-EC" dirty="0" smtClean="0">
                <a:latin typeface="Times New Roman" panose="02020603050405020304" pitchFamily="18" charset="0"/>
                <a:ea typeface="Tahoma" panose="020B0604030504040204" pitchFamily="34" charset="0"/>
                <a:cs typeface="Times New Roman" panose="02020603050405020304" pitchFamily="18" charset="0"/>
              </a:rPr>
              <a:t>Cálculo del momento flector máximo</a:t>
            </a:r>
          </a:p>
          <a:p>
            <a:pPr marL="1085850" lvl="1" indent="-342900" eaLnBrk="1" hangingPunct="1">
              <a:buFont typeface="Arial" panose="020B0604020202020204" pitchFamily="34" charset="0"/>
              <a:buChar char="•"/>
            </a:pPr>
            <a:r>
              <a:rPr lang="es-EC" altLang="es-EC" dirty="0" smtClean="0">
                <a:latin typeface="Times New Roman" panose="02020603050405020304" pitchFamily="18" charset="0"/>
                <a:ea typeface="Tahoma" panose="020B0604030504040204" pitchFamily="34" charset="0"/>
                <a:cs typeface="Times New Roman" panose="02020603050405020304" pitchFamily="18" charset="0"/>
              </a:rPr>
              <a:t>Cálculo del diámetro del eje</a:t>
            </a:r>
          </a:p>
          <a:p>
            <a:pPr marL="1085850" lvl="1" indent="-342900" eaLnBrk="1" hangingPunct="1">
              <a:buFont typeface="Arial" panose="020B0604020202020204" pitchFamily="34" charset="0"/>
              <a:buChar char="•"/>
            </a:pPr>
            <a:r>
              <a:rPr lang="es-EC" altLang="es-EC" dirty="0" smtClean="0">
                <a:latin typeface="Times New Roman" panose="02020603050405020304" pitchFamily="18" charset="0"/>
                <a:ea typeface="Tahoma" panose="020B0604030504040204" pitchFamily="34" charset="0"/>
                <a:cs typeface="Times New Roman" panose="02020603050405020304" pitchFamily="18" charset="0"/>
              </a:rPr>
              <a:t>Cálculo de deflexión</a:t>
            </a:r>
          </a:p>
          <a:p>
            <a:pPr marL="1085850" lvl="1" indent="-342900" eaLnBrk="1" hangingPunct="1">
              <a:buFont typeface="Arial" panose="020B0604020202020204" pitchFamily="34" charset="0"/>
              <a:buChar char="•"/>
            </a:pPr>
            <a:r>
              <a:rPr lang="es-EC" altLang="es-EC" dirty="0" smtClean="0">
                <a:latin typeface="Times New Roman" panose="02020603050405020304" pitchFamily="18" charset="0"/>
                <a:ea typeface="Tahoma" panose="020B0604030504040204" pitchFamily="34" charset="0"/>
                <a:cs typeface="Times New Roman" panose="02020603050405020304" pitchFamily="18" charset="0"/>
              </a:rPr>
              <a:t>Selección del Husillo de bolas</a:t>
            </a:r>
          </a:p>
          <a:p>
            <a:pPr marL="1085850" lvl="1" indent="-342900" eaLnBrk="1" hangingPunct="1">
              <a:buFont typeface="Arial" panose="020B0604020202020204" pitchFamily="34" charset="0"/>
              <a:buChar char="•"/>
            </a:pPr>
            <a:r>
              <a:rPr lang="es-EC" altLang="es-EC" dirty="0" smtClean="0">
                <a:latin typeface="Times New Roman" panose="02020603050405020304" pitchFamily="18" charset="0"/>
                <a:ea typeface="Tahoma" panose="020B0604030504040204" pitchFamily="34" charset="0"/>
                <a:cs typeface="Times New Roman" panose="02020603050405020304" pitchFamily="18" charset="0"/>
              </a:rPr>
              <a:t>Cálculo de torque requerido del motor</a:t>
            </a:r>
          </a:p>
          <a:p>
            <a:pPr eaLnBrk="1" hangingPunct="1"/>
            <a:endParaRPr lang="es-EC" altLang="es-EC" dirty="0" smtClean="0">
              <a:latin typeface="Times New Roman" panose="02020603050405020304" pitchFamily="18" charset="0"/>
              <a:ea typeface="Tahoma" panose="020B0604030504040204" pitchFamily="34" charset="0"/>
              <a:cs typeface="Times New Roman" panose="02020603050405020304" pitchFamily="18" charset="0"/>
            </a:endParaRPr>
          </a:p>
          <a:p>
            <a:pPr eaLnBrk="1" hangingPunct="1"/>
            <a:r>
              <a:rPr lang="es-EC" altLang="es-EC" b="1" dirty="0" smtClean="0">
                <a:latin typeface="Times New Roman" panose="02020603050405020304" pitchFamily="18" charset="0"/>
                <a:ea typeface="Tahoma" panose="020B0604030504040204" pitchFamily="34" charset="0"/>
                <a:cs typeface="Times New Roman" panose="02020603050405020304" pitchFamily="18" charset="0"/>
              </a:rPr>
              <a:t>Selección </a:t>
            </a:r>
            <a:r>
              <a:rPr lang="es-EC" altLang="es-EC" b="1" dirty="0">
                <a:latin typeface="Times New Roman" panose="02020603050405020304" pitchFamily="18" charset="0"/>
                <a:ea typeface="Tahoma" panose="020B0604030504040204" pitchFamily="34" charset="0"/>
                <a:cs typeface="Times New Roman" panose="02020603050405020304" pitchFamily="18" charset="0"/>
              </a:rPr>
              <a:t>de elementos</a:t>
            </a:r>
          </a:p>
          <a:p>
            <a:pPr marL="1085850" lvl="1" indent="-342900" eaLnBrk="1" hangingPunct="1">
              <a:buFont typeface="Arial" panose="020B0604020202020204" pitchFamily="34" charset="0"/>
              <a:buChar char="•"/>
            </a:pPr>
            <a:r>
              <a:rPr lang="es-EC" altLang="es-EC" dirty="0">
                <a:latin typeface="Times New Roman" panose="02020603050405020304" pitchFamily="18" charset="0"/>
                <a:ea typeface="Tahoma" panose="020B0604030504040204" pitchFamily="34" charset="0"/>
                <a:cs typeface="Times New Roman" panose="02020603050405020304" pitchFamily="18" charset="0"/>
              </a:rPr>
              <a:t>Estructura</a:t>
            </a:r>
          </a:p>
          <a:p>
            <a:pPr marL="1085850" lvl="1" indent="-342900" eaLnBrk="1" hangingPunct="1">
              <a:buFont typeface="Arial" panose="020B0604020202020204" pitchFamily="34" charset="0"/>
              <a:buChar char="•"/>
            </a:pPr>
            <a:r>
              <a:rPr lang="es-EC" altLang="es-EC" dirty="0">
                <a:latin typeface="Times New Roman" panose="02020603050405020304" pitchFamily="18" charset="0"/>
                <a:ea typeface="Tahoma" panose="020B0604030504040204" pitchFamily="34" charset="0"/>
                <a:cs typeface="Times New Roman" panose="02020603050405020304" pitchFamily="18" charset="0"/>
              </a:rPr>
              <a:t>Acople flexibles</a:t>
            </a:r>
          </a:p>
          <a:p>
            <a:pPr marL="1085850" lvl="1" indent="-342900" eaLnBrk="1" hangingPunct="1">
              <a:buFont typeface="Arial" panose="020B0604020202020204" pitchFamily="34" charset="0"/>
              <a:buChar char="•"/>
            </a:pPr>
            <a:r>
              <a:rPr lang="es-EC" altLang="es-EC" dirty="0">
                <a:latin typeface="Times New Roman" panose="02020603050405020304" pitchFamily="18" charset="0"/>
                <a:ea typeface="Tahoma" panose="020B0604030504040204" pitchFamily="34" charset="0"/>
                <a:cs typeface="Times New Roman" panose="02020603050405020304" pitchFamily="18" charset="0"/>
              </a:rPr>
              <a:t>Rodamientos </a:t>
            </a:r>
            <a:r>
              <a:rPr lang="es-EC" altLang="es-EC" dirty="0" smtClean="0">
                <a:latin typeface="Times New Roman" panose="02020603050405020304" pitchFamily="18" charset="0"/>
                <a:ea typeface="Tahoma" panose="020B0604030504040204" pitchFamily="34" charset="0"/>
                <a:cs typeface="Times New Roman" panose="02020603050405020304" pitchFamily="18" charset="0"/>
              </a:rPr>
              <a:t>lineale</a:t>
            </a:r>
            <a:r>
              <a:rPr lang="es-EC" altLang="es-EC" dirty="0">
                <a:latin typeface="Times New Roman" panose="02020603050405020304" pitchFamily="18" charset="0"/>
                <a:ea typeface="Tahoma" panose="020B0604030504040204" pitchFamily="34" charset="0"/>
                <a:cs typeface="Times New Roman" panose="02020603050405020304" pitchFamily="18" charset="0"/>
              </a:rPr>
              <a:t>s</a:t>
            </a:r>
            <a:endParaRPr lang="es-EC" altLang="es-EC" dirty="0" smtClean="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Imagen 4"/>
          <p:cNvPicPr>
            <a:picLocks noChangeAspect="1"/>
          </p:cNvPicPr>
          <p:nvPr/>
        </p:nvPicPr>
        <p:blipFill>
          <a:blip r:embed="rId4">
            <a:clrChange>
              <a:clrFrom>
                <a:srgbClr val="FFFFFF"/>
              </a:clrFrom>
              <a:clrTo>
                <a:srgbClr val="FFFFFF">
                  <a:alpha val="0"/>
                </a:srgbClr>
              </a:clrTo>
            </a:clrChange>
          </a:blip>
          <a:stretch>
            <a:fillRect/>
          </a:stretch>
        </p:blipFill>
        <p:spPr>
          <a:xfrm>
            <a:off x="6003207" y="924670"/>
            <a:ext cx="4379762" cy="5090513"/>
          </a:xfrm>
          <a:prstGeom prst="rect">
            <a:avLst/>
          </a:prstGeom>
        </p:spPr>
      </p:pic>
    </p:spTree>
    <p:extLst>
      <p:ext uri="{BB962C8B-B14F-4D97-AF65-F5344CB8AC3E}">
        <p14:creationId xmlns:p14="http://schemas.microsoft.com/office/powerpoint/2010/main" val="275866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MECATRÓNICO</a:t>
            </a:r>
          </a:p>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mecánico a Nivel de detalle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16"/>
          <p:cNvSpPr txBox="1">
            <a:spLocks noChangeArrowheads="1"/>
          </p:cNvSpPr>
          <p:nvPr/>
        </p:nvSpPr>
        <p:spPr bwMode="auto">
          <a:xfrm>
            <a:off x="523875" y="1307477"/>
            <a:ext cx="6219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Parámetros de Corte:</a:t>
            </a:r>
            <a:endParaRPr lang="es-EC" sz="2000" i="1" dirty="0"/>
          </a:p>
          <a:p>
            <a:pPr marL="342900" indent="-342900" eaLnBrk="1" hangingPunct="1">
              <a:buFont typeface="Arial" panose="020B0604020202020204" pitchFamily="34" charset="0"/>
              <a:buChar char="•"/>
            </a:pPr>
            <a:r>
              <a:rPr lang="es-EC" sz="2000" i="1" dirty="0" smtClean="0"/>
              <a:t>Taladrado </a:t>
            </a:r>
            <a:endParaRPr lang="es-EC" sz="2000" i="1"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4" name="Tabla 13"/>
              <p:cNvGraphicFramePr>
                <a:graphicFrameLocks noGrp="1"/>
              </p:cNvGraphicFramePr>
              <p:nvPr>
                <p:extLst>
                  <p:ext uri="{D42A27DB-BD31-4B8C-83A1-F6EECF244321}">
                    <p14:modId xmlns:p14="http://schemas.microsoft.com/office/powerpoint/2010/main" val="3152167297"/>
                  </p:ext>
                </p:extLst>
              </p:nvPr>
            </p:nvGraphicFramePr>
            <p:xfrm>
              <a:off x="523875" y="2150955"/>
              <a:ext cx="3935988" cy="2692336"/>
            </p:xfrm>
            <a:graphic>
              <a:graphicData uri="http://schemas.openxmlformats.org/drawingml/2006/table">
                <a:tbl>
                  <a:tblPr firstRow="1" firstCol="1" bandRow="1">
                    <a:tableStyleId>{7E9639D4-E3E2-4D34-9284-5A2195B3D0D7}</a:tableStyleId>
                  </a:tblPr>
                  <a:tblGrid>
                    <a:gridCol w="1311996"/>
                    <a:gridCol w="1311996"/>
                    <a:gridCol w="1311996"/>
                  </a:tblGrid>
                  <a:tr h="418727">
                    <a:tc>
                      <a:txBody>
                        <a:bodyPr/>
                        <a:lstStyle/>
                        <a:p>
                          <a:pPr algn="ctr">
                            <a:lnSpc>
                              <a:spcPct val="115000"/>
                            </a:lnSpc>
                            <a:spcAft>
                              <a:spcPts val="0"/>
                            </a:spcAft>
                          </a:pPr>
                          <a:r>
                            <a:rPr lang="es-EC" sz="1100" dirty="0">
                              <a:effectLst/>
                            </a:rPr>
                            <a:t>Parámetros de corte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Datos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Unidades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27">
                    <a:tc>
                      <a:txBody>
                        <a:bodyPr/>
                        <a:lstStyle/>
                        <a:p>
                          <a:pPr algn="ctr">
                            <a:lnSpc>
                              <a:spcPct val="115000"/>
                            </a:lnSpc>
                            <a:spcAft>
                              <a:spcPts val="0"/>
                            </a:spcAft>
                          </a:pPr>
                          <a:r>
                            <a:rPr lang="es-EC" sz="1100">
                              <a:effectLst/>
                            </a:rPr>
                            <a:t>Velocidad de corte (Vc)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m/min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3129">
                    <a:tc>
                      <a:txBody>
                        <a:bodyPr/>
                        <a:lstStyle/>
                        <a:p>
                          <a:pPr algn="ctr">
                            <a:lnSpc>
                              <a:spcPct val="115000"/>
                            </a:lnSpc>
                            <a:spcAft>
                              <a:spcPts val="0"/>
                            </a:spcAft>
                          </a:pPr>
                          <a:r>
                            <a:rPr lang="es-EC" sz="1100">
                              <a:effectLst/>
                            </a:rPr>
                            <a:t>Avance (f)</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0.0762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mm/rev</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27">
                    <a:tc>
                      <a:txBody>
                        <a:bodyPr/>
                        <a:lstStyle/>
                        <a:p>
                          <a:pPr algn="ctr">
                            <a:lnSpc>
                              <a:spcPct val="115000"/>
                            </a:lnSpc>
                            <a:spcAft>
                              <a:spcPts val="0"/>
                            </a:spcAft>
                          </a:pPr>
                          <a:r>
                            <a:rPr lang="es-EC" sz="1100">
                              <a:effectLst/>
                            </a:rPr>
                            <a:t>Número de diente (z)</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27">
                    <a:tc>
                      <a:txBody>
                        <a:bodyPr/>
                        <a:lstStyle/>
                        <a:p>
                          <a:pPr algn="ctr">
                            <a:lnSpc>
                              <a:spcPct val="115000"/>
                            </a:lnSpc>
                            <a:spcAft>
                              <a:spcPts val="0"/>
                            </a:spcAft>
                          </a:pPr>
                          <a:r>
                            <a:rPr lang="es-EC" sz="1100">
                              <a:effectLst/>
                            </a:rPr>
                            <a:t>Diámetro de la herramienta (d)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mm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27">
                    <a:tc>
                      <a:txBody>
                        <a:bodyPr/>
                        <a:lstStyle/>
                        <a:p>
                          <a:pPr algn="ctr">
                            <a:lnSpc>
                              <a:spcPct val="115000"/>
                            </a:lnSpc>
                            <a:spcAft>
                              <a:spcPts val="0"/>
                            </a:spcAft>
                          </a:pPr>
                          <a:r>
                            <a:rPr lang="es-EC" sz="1100" dirty="0" smtClean="0">
                              <a:effectLst/>
                            </a:rPr>
                            <a:t>Eficiencia del motor (</a:t>
                          </a:r>
                          <a14:m>
                            <m:oMath xmlns:m="http://schemas.openxmlformats.org/officeDocument/2006/math">
                              <m:sSub>
                                <m:sSubPr>
                                  <m:ctrlPr>
                                    <a:rPr lang="es-EC" sz="1100" b="1" i="1" kern="1200" smtClean="0">
                                      <a:solidFill>
                                        <a:schemeClr val="tx1"/>
                                      </a:solidFill>
                                      <a:effectLst/>
                                      <a:latin typeface="Cambria Math" panose="02040503050406030204" pitchFamily="18" charset="0"/>
                                      <a:ea typeface="+mn-ea"/>
                                      <a:cs typeface="+mn-cs"/>
                                    </a:rPr>
                                  </m:ctrlPr>
                                </m:sSubPr>
                                <m:e>
                                  <m:r>
                                    <a:rPr lang="es-EC" sz="1100" b="1" i="1" kern="1200">
                                      <a:solidFill>
                                        <a:schemeClr val="tx1"/>
                                      </a:solidFill>
                                      <a:effectLst/>
                                      <a:latin typeface="Cambria Math" panose="02040503050406030204" pitchFamily="18" charset="0"/>
                                      <a:ea typeface="+mn-ea"/>
                                      <a:cs typeface="+mn-cs"/>
                                    </a:rPr>
                                    <m:t>𝒏</m:t>
                                  </m:r>
                                </m:e>
                                <m:sub>
                                  <m:r>
                                    <a:rPr lang="es-EC" sz="1100" b="1" i="1" kern="1200">
                                      <a:solidFill>
                                        <a:schemeClr val="tx1"/>
                                      </a:solidFill>
                                      <a:effectLst/>
                                      <a:latin typeface="Cambria Math" panose="02040503050406030204" pitchFamily="18" charset="0"/>
                                      <a:ea typeface="+mn-ea"/>
                                      <a:cs typeface="+mn-cs"/>
                                    </a:rPr>
                                    <m:t>𝒆</m:t>
                                  </m:r>
                                </m:sub>
                              </m:sSub>
                            </m:oMath>
                          </a14:m>
                          <a:r>
                            <a:rPr lang="es-EC"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23785">
                    <a:tc>
                      <a:txBody>
                        <a:bodyPr/>
                        <a:lstStyle/>
                        <a:p>
                          <a:pPr algn="ctr">
                            <a:lnSpc>
                              <a:spcPct val="115000"/>
                            </a:lnSpc>
                            <a:spcAft>
                              <a:spcPts val="0"/>
                            </a:spcAft>
                          </a:pPr>
                          <a:r>
                            <a:rPr lang="es-EC" sz="1100" dirty="0" smtClean="0">
                              <a:effectLst/>
                            </a:rPr>
                            <a:t>Factor de seguridad</a:t>
                          </a:r>
                        </a:p>
                        <a:p>
                          <a:pPr marL="0" marR="0" lvl="0" indent="0" algn="ctr" defTabSz="914400" rtl="0" eaLnBrk="1" fontAlgn="auto" latinLnBrk="0" hangingPunct="1">
                            <a:lnSpc>
                              <a:spcPct val="115000"/>
                            </a:lnSpc>
                            <a:spcBef>
                              <a:spcPts val="0"/>
                            </a:spcBef>
                            <a:spcAft>
                              <a:spcPts val="0"/>
                            </a:spcAft>
                            <a:buClrTx/>
                            <a:buSzTx/>
                            <a:buFontTx/>
                            <a:buNone/>
                            <a:tabLst/>
                            <a:defRPr/>
                          </a:pPr>
                          <a:r>
                            <a:rPr lang="es-EC" sz="1100" dirty="0" smtClean="0">
                              <a:effectLst/>
                            </a:rPr>
                            <a:t>(</a:t>
                          </a:r>
                          <a14:m>
                            <m:oMath xmlns:m="http://schemas.openxmlformats.org/officeDocument/2006/math">
                              <m:sSub>
                                <m:sSubPr>
                                  <m:ctrlPr>
                                    <a:rPr lang="es-EC" sz="1100" b="1" i="1" kern="1200" smtClean="0">
                                      <a:solidFill>
                                        <a:schemeClr val="tx1"/>
                                      </a:solidFill>
                                      <a:effectLst/>
                                      <a:latin typeface="Cambria Math" panose="02040503050406030204" pitchFamily="18" charset="0"/>
                                      <a:ea typeface="+mn-ea"/>
                                      <a:cs typeface="+mn-cs"/>
                                    </a:rPr>
                                  </m:ctrlPr>
                                </m:sSubPr>
                                <m:e>
                                  <m:r>
                                    <a:rPr lang="es-EC" sz="1100" b="1" i="1" kern="1200" smtClean="0">
                                      <a:solidFill>
                                        <a:schemeClr val="tx1"/>
                                      </a:solidFill>
                                      <a:effectLst/>
                                      <a:latin typeface="Cambria Math" panose="02040503050406030204" pitchFamily="18" charset="0"/>
                                      <a:ea typeface="+mn-ea"/>
                                      <a:cs typeface="+mn-cs"/>
                                    </a:rPr>
                                    <m:t>𝒇</m:t>
                                  </m:r>
                                </m:e>
                                <m:sub>
                                  <m:r>
                                    <a:rPr lang="es-EC" sz="1100" b="1" i="1" kern="1200" smtClean="0">
                                      <a:solidFill>
                                        <a:schemeClr val="tx1"/>
                                      </a:solidFill>
                                      <a:effectLst/>
                                      <a:latin typeface="Cambria Math" panose="02040503050406030204" pitchFamily="18" charset="0"/>
                                      <a:ea typeface="+mn-ea"/>
                                      <a:cs typeface="+mn-cs"/>
                                    </a:rPr>
                                    <m:t>𝒔</m:t>
                                  </m:r>
                                </m:sub>
                              </m:sSub>
                            </m:oMath>
                          </a14:m>
                          <a:r>
                            <a:rPr lang="es-EC" sz="1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dirty="0">
                              <a:effectLst/>
                            </a:rPr>
                            <a:t>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14" name="Tabla 13"/>
              <p:cNvGraphicFramePr>
                <a:graphicFrameLocks noGrp="1"/>
              </p:cNvGraphicFramePr>
              <p:nvPr>
                <p:extLst>
                  <p:ext uri="{D42A27DB-BD31-4B8C-83A1-F6EECF244321}">
                    <p14:modId xmlns:p14="http://schemas.microsoft.com/office/powerpoint/2010/main" val="3152167297"/>
                  </p:ext>
                </p:extLst>
              </p:nvPr>
            </p:nvGraphicFramePr>
            <p:xfrm>
              <a:off x="523875" y="2150955"/>
              <a:ext cx="3935988" cy="2680589"/>
            </p:xfrm>
            <a:graphic>
              <a:graphicData uri="http://schemas.openxmlformats.org/drawingml/2006/table">
                <a:tbl>
                  <a:tblPr firstRow="1" firstCol="1" bandRow="1">
                    <a:tableStyleId>{7E9639D4-E3E2-4D34-9284-5A2195B3D0D7}</a:tableStyleId>
                  </a:tblPr>
                  <a:tblGrid>
                    <a:gridCol w="1311996"/>
                    <a:gridCol w="1311996"/>
                    <a:gridCol w="1311996"/>
                  </a:tblGrid>
                  <a:tr h="418727">
                    <a:tc>
                      <a:txBody>
                        <a:bodyPr/>
                        <a:lstStyle/>
                        <a:p>
                          <a:pPr algn="ctr">
                            <a:lnSpc>
                              <a:spcPct val="115000"/>
                            </a:lnSpc>
                            <a:spcAft>
                              <a:spcPts val="0"/>
                            </a:spcAft>
                          </a:pPr>
                          <a:r>
                            <a:rPr lang="es-EC" sz="1100" dirty="0">
                              <a:effectLst/>
                            </a:rPr>
                            <a:t>Parámetros de corte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Datos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Unidades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27">
                    <a:tc>
                      <a:txBody>
                        <a:bodyPr/>
                        <a:lstStyle/>
                        <a:p>
                          <a:pPr algn="ctr">
                            <a:lnSpc>
                              <a:spcPct val="115000"/>
                            </a:lnSpc>
                            <a:spcAft>
                              <a:spcPts val="0"/>
                            </a:spcAft>
                          </a:pPr>
                          <a:r>
                            <a:rPr lang="es-EC" sz="1100">
                              <a:effectLst/>
                            </a:rPr>
                            <a:t>Velocidad de corte (Vc)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m/min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3129">
                    <a:tc>
                      <a:txBody>
                        <a:bodyPr/>
                        <a:lstStyle/>
                        <a:p>
                          <a:pPr algn="ctr">
                            <a:lnSpc>
                              <a:spcPct val="115000"/>
                            </a:lnSpc>
                            <a:spcAft>
                              <a:spcPts val="0"/>
                            </a:spcAft>
                          </a:pPr>
                          <a:r>
                            <a:rPr lang="es-EC" sz="1100">
                              <a:effectLst/>
                            </a:rPr>
                            <a:t>Avance (f)</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0.0762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mm/rev</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27">
                    <a:tc>
                      <a:txBody>
                        <a:bodyPr/>
                        <a:lstStyle/>
                        <a:p>
                          <a:pPr algn="ctr">
                            <a:lnSpc>
                              <a:spcPct val="115000"/>
                            </a:lnSpc>
                            <a:spcAft>
                              <a:spcPts val="0"/>
                            </a:spcAft>
                          </a:pPr>
                          <a:r>
                            <a:rPr lang="es-EC" sz="1100">
                              <a:effectLst/>
                            </a:rPr>
                            <a:t>Número de diente (z)</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27">
                    <a:tc>
                      <a:txBody>
                        <a:bodyPr/>
                        <a:lstStyle/>
                        <a:p>
                          <a:pPr algn="ctr">
                            <a:lnSpc>
                              <a:spcPct val="115000"/>
                            </a:lnSpc>
                            <a:spcAft>
                              <a:spcPts val="0"/>
                            </a:spcAft>
                          </a:pPr>
                          <a:r>
                            <a:rPr lang="es-EC" sz="1100">
                              <a:effectLst/>
                            </a:rPr>
                            <a:t>Diámetro de la herramienta (d)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mm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18727">
                    <a:tc>
                      <a:txBody>
                        <a:bodyPr/>
                        <a:lstStyle/>
                        <a:p>
                          <a:endParaRPr lang="es-EC"/>
                        </a:p>
                      </a:txBody>
                      <a:tcPr marL="44450" marR="44450" marT="0" marB="0" anchor="ctr">
                        <a:blipFill rotWithShape="0">
                          <a:blip r:embed="rId4"/>
                          <a:stretch>
                            <a:fillRect t="-457353" r="-200000" b="-111765"/>
                          </a:stretch>
                        </a:blipFill>
                      </a:tcPr>
                    </a:tc>
                    <a:tc>
                      <a:txBody>
                        <a:bodyPr/>
                        <a:lstStyle/>
                        <a:p>
                          <a:pPr algn="ctr">
                            <a:lnSpc>
                              <a:spcPct val="115000"/>
                            </a:lnSpc>
                            <a:spcAft>
                              <a:spcPts val="0"/>
                            </a:spcAft>
                          </a:pPr>
                          <a:r>
                            <a:rPr lang="es-EC" sz="1100">
                              <a:effectLst/>
                            </a:rPr>
                            <a:t>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1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3825">
                    <a:tc>
                      <a:txBody>
                        <a:bodyPr/>
                        <a:lstStyle/>
                        <a:p>
                          <a:endParaRPr lang="es-EC"/>
                        </a:p>
                      </a:txBody>
                      <a:tcPr marL="44450" marR="44450" marT="0" marB="0" anchor="ctr">
                        <a:blipFill rotWithShape="0">
                          <a:blip r:embed="rId4"/>
                          <a:stretch>
                            <a:fillRect t="-611290" r="-200000" b="-22581"/>
                          </a:stretch>
                        </a:blipFill>
                      </a:tcPr>
                    </a:tc>
                    <a:tc>
                      <a:txBody>
                        <a:bodyPr/>
                        <a:lstStyle/>
                        <a:p>
                          <a:pPr algn="ctr">
                            <a:lnSpc>
                              <a:spcPct val="115000"/>
                            </a:lnSpc>
                            <a:spcAft>
                              <a:spcPts val="0"/>
                            </a:spcAft>
                          </a:pPr>
                          <a:r>
                            <a:rPr lang="es-EC" sz="1100" dirty="0">
                              <a:effectLst/>
                            </a:rPr>
                            <a:t>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sp>
        <p:nvSpPr>
          <p:cNvPr id="16" name="Rectángulo 15"/>
          <p:cNvSpPr/>
          <p:nvPr/>
        </p:nvSpPr>
        <p:spPr>
          <a:xfrm>
            <a:off x="523875" y="4712933"/>
            <a:ext cx="2228495" cy="379335"/>
          </a:xfrm>
          <a:prstGeom prst="rect">
            <a:avLst/>
          </a:prstGeom>
        </p:spPr>
        <p:txBody>
          <a:bodyPr wrap="none">
            <a:spAutoFit/>
          </a:bodyPr>
          <a:lstStyle/>
          <a:p>
            <a:pPr>
              <a:lnSpc>
                <a:spcPct val="200000"/>
              </a:lnSpc>
              <a:spcAft>
                <a:spcPts val="1200"/>
              </a:spcAft>
            </a:pPr>
            <a:r>
              <a:rPr lang="es-EC" sz="1100" dirty="0">
                <a:solidFill>
                  <a:srgbClr val="000000"/>
                </a:solidFill>
                <a:latin typeface="Times New Roman" panose="02020603050405020304" pitchFamily="18" charset="0"/>
                <a:ea typeface="Calibri" panose="020F0502020204030204" pitchFamily="34" charset="0"/>
              </a:rPr>
              <a:t>Fuente: (Arévalo &amp; Hermosa, 2014)</a:t>
            </a:r>
            <a:endParaRPr lang="es-EC" sz="1100" dirty="0">
              <a:solidFill>
                <a:srgbClr val="000000"/>
              </a:solidFill>
              <a:effectLst/>
              <a:latin typeface="Times New Roman" panose="02020603050405020304" pitchFamily="18" charset="0"/>
              <a:ea typeface="Calibri" panose="020F0502020204030204" pitchFamily="34" charset="0"/>
            </a:endParaRPr>
          </a:p>
        </p:txBody>
      </p:sp>
      <p:pic>
        <p:nvPicPr>
          <p:cNvPr id="17" name="Imagen 16"/>
          <p:cNvPicPr>
            <a:picLocks noChangeAspect="1"/>
          </p:cNvPicPr>
          <p:nvPr/>
        </p:nvPicPr>
        <p:blipFill>
          <a:blip r:embed="rId5">
            <a:clrChange>
              <a:clrFrom>
                <a:srgbClr val="FFFFFF"/>
              </a:clrFrom>
              <a:clrTo>
                <a:srgbClr val="FFFFFF">
                  <a:alpha val="0"/>
                </a:srgbClr>
              </a:clrTo>
            </a:clrChange>
          </a:blip>
          <a:stretch>
            <a:fillRect/>
          </a:stretch>
        </p:blipFill>
        <p:spPr>
          <a:xfrm>
            <a:off x="5666578" y="2383245"/>
            <a:ext cx="1299897" cy="520177"/>
          </a:xfrm>
          <a:prstGeom prst="rect">
            <a:avLst/>
          </a:prstGeom>
        </p:spPr>
      </p:pic>
      <p:pic>
        <p:nvPicPr>
          <p:cNvPr id="18" name="Imagen 17"/>
          <p:cNvPicPr>
            <a:picLocks noChangeAspect="1"/>
          </p:cNvPicPr>
          <p:nvPr/>
        </p:nvPicPr>
        <p:blipFill>
          <a:blip r:embed="rId6">
            <a:clrChange>
              <a:clrFrom>
                <a:srgbClr val="FFFFFF"/>
              </a:clrFrom>
              <a:clrTo>
                <a:srgbClr val="FFFFFF">
                  <a:alpha val="0"/>
                </a:srgbClr>
              </a:clrTo>
            </a:clrChange>
          </a:blip>
          <a:stretch>
            <a:fillRect/>
          </a:stretch>
        </p:blipFill>
        <p:spPr>
          <a:xfrm>
            <a:off x="4834009" y="2983546"/>
            <a:ext cx="3284406" cy="1104234"/>
          </a:xfrm>
          <a:prstGeom prst="rect">
            <a:avLst/>
          </a:prstGeom>
        </p:spPr>
      </p:pic>
      <p:sp>
        <p:nvSpPr>
          <p:cNvPr id="19" name="Rectángulo redondeado 18"/>
          <p:cNvSpPr/>
          <p:nvPr/>
        </p:nvSpPr>
        <p:spPr>
          <a:xfrm>
            <a:off x="4706288" y="2323264"/>
            <a:ext cx="3564081" cy="183919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20" name="Imagen 19"/>
          <p:cNvPicPr>
            <a:picLocks noChangeAspect="1"/>
          </p:cNvPicPr>
          <p:nvPr/>
        </p:nvPicPr>
        <p:blipFill>
          <a:blip r:embed="rId7">
            <a:clrChange>
              <a:clrFrom>
                <a:srgbClr val="FFFFFF"/>
              </a:clrFrom>
              <a:clrTo>
                <a:srgbClr val="FFFFFF">
                  <a:alpha val="0"/>
                </a:srgbClr>
              </a:clrTo>
            </a:clrChange>
          </a:blip>
          <a:stretch>
            <a:fillRect/>
          </a:stretch>
        </p:blipFill>
        <p:spPr>
          <a:xfrm>
            <a:off x="9904916" y="2469975"/>
            <a:ext cx="809625" cy="381000"/>
          </a:xfrm>
          <a:prstGeom prst="rect">
            <a:avLst/>
          </a:prstGeom>
        </p:spPr>
      </p:pic>
      <p:pic>
        <p:nvPicPr>
          <p:cNvPr id="21" name="Imagen 20"/>
          <p:cNvPicPr>
            <a:picLocks noChangeAspect="1"/>
          </p:cNvPicPr>
          <p:nvPr/>
        </p:nvPicPr>
        <p:blipFill>
          <a:blip r:embed="rId8">
            <a:clrChange>
              <a:clrFrom>
                <a:srgbClr val="FFFFFF"/>
              </a:clrFrom>
              <a:clrTo>
                <a:srgbClr val="FFFFFF">
                  <a:alpha val="0"/>
                </a:srgbClr>
              </a:clrTo>
            </a:clrChange>
          </a:blip>
          <a:stretch>
            <a:fillRect/>
          </a:stretch>
        </p:blipFill>
        <p:spPr>
          <a:xfrm>
            <a:off x="8579934" y="2983546"/>
            <a:ext cx="3301278" cy="999394"/>
          </a:xfrm>
          <a:prstGeom prst="rect">
            <a:avLst/>
          </a:prstGeom>
        </p:spPr>
      </p:pic>
      <p:sp>
        <p:nvSpPr>
          <p:cNvPr id="26" name="Rectángulo redondeado 25"/>
          <p:cNvSpPr/>
          <p:nvPr/>
        </p:nvSpPr>
        <p:spPr>
          <a:xfrm>
            <a:off x="8448532" y="2323264"/>
            <a:ext cx="3564081" cy="183919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22" name="Imagen 21"/>
          <p:cNvPicPr>
            <a:picLocks noChangeAspect="1"/>
          </p:cNvPicPr>
          <p:nvPr/>
        </p:nvPicPr>
        <p:blipFill>
          <a:blip r:embed="rId9">
            <a:clrChange>
              <a:clrFrom>
                <a:srgbClr val="FFFFFF"/>
              </a:clrFrom>
              <a:clrTo>
                <a:srgbClr val="FFFFFF">
                  <a:alpha val="0"/>
                </a:srgbClr>
              </a:clrTo>
            </a:clrChange>
          </a:blip>
          <a:stretch>
            <a:fillRect/>
          </a:stretch>
        </p:blipFill>
        <p:spPr>
          <a:xfrm>
            <a:off x="4937924" y="4348504"/>
            <a:ext cx="3076575" cy="695325"/>
          </a:xfrm>
          <a:prstGeom prst="rect">
            <a:avLst/>
          </a:prstGeom>
        </p:spPr>
      </p:pic>
      <p:pic>
        <p:nvPicPr>
          <p:cNvPr id="23" name="Imagen 22"/>
          <p:cNvPicPr>
            <a:picLocks noChangeAspect="1"/>
          </p:cNvPicPr>
          <p:nvPr/>
        </p:nvPicPr>
        <p:blipFill>
          <a:blip r:embed="rId10">
            <a:clrChange>
              <a:clrFrom>
                <a:srgbClr val="FFFFFF"/>
              </a:clrFrom>
              <a:clrTo>
                <a:srgbClr val="FFFFFF">
                  <a:alpha val="0"/>
                </a:srgbClr>
              </a:clrTo>
            </a:clrChange>
          </a:blip>
          <a:stretch>
            <a:fillRect/>
          </a:stretch>
        </p:blipFill>
        <p:spPr>
          <a:xfrm>
            <a:off x="4912381" y="4998049"/>
            <a:ext cx="1647825" cy="342900"/>
          </a:xfrm>
          <a:prstGeom prst="rect">
            <a:avLst/>
          </a:prstGeom>
        </p:spPr>
      </p:pic>
      <p:sp>
        <p:nvSpPr>
          <p:cNvPr id="29" name="Rectángulo redondeado 28"/>
          <p:cNvSpPr/>
          <p:nvPr/>
        </p:nvSpPr>
        <p:spPr>
          <a:xfrm>
            <a:off x="4702042" y="4335830"/>
            <a:ext cx="3564081" cy="113590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639684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MECATRÓNICO</a:t>
            </a:r>
          </a:p>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mecánico a Nivel de detalle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16"/>
          <p:cNvSpPr txBox="1">
            <a:spLocks noChangeArrowheads="1"/>
          </p:cNvSpPr>
          <p:nvPr/>
        </p:nvSpPr>
        <p:spPr bwMode="auto">
          <a:xfrm>
            <a:off x="523875" y="1307477"/>
            <a:ext cx="6219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Parámetros de Corte Resultados:</a:t>
            </a:r>
            <a:endParaRPr lang="es-EC" sz="2000" i="1" dirty="0"/>
          </a:p>
          <a:p>
            <a:pPr marL="342900" indent="-342900" eaLnBrk="1" hangingPunct="1">
              <a:buFont typeface="Arial" panose="020B0604020202020204" pitchFamily="34" charset="0"/>
              <a:buChar char="•"/>
            </a:pPr>
            <a:r>
              <a:rPr lang="es-EC" sz="2000" i="1" dirty="0" smtClean="0"/>
              <a:t>Taladrado </a:t>
            </a:r>
            <a:endParaRPr lang="es-EC" sz="2000" i="1"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CuadroTexto 16"/>
          <p:cNvSpPr txBox="1">
            <a:spLocks noChangeArrowheads="1"/>
          </p:cNvSpPr>
          <p:nvPr/>
        </p:nvSpPr>
        <p:spPr bwMode="auto">
          <a:xfrm>
            <a:off x="5824538" y="1615253"/>
            <a:ext cx="62198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s-EC" sz="2000" i="1" dirty="0" smtClean="0"/>
              <a:t>Fresado</a:t>
            </a:r>
            <a:endParaRPr lang="es-EC" sz="2000" i="1"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015758890"/>
              </p:ext>
            </p:extLst>
          </p:nvPr>
        </p:nvGraphicFramePr>
        <p:xfrm>
          <a:off x="523875" y="2107931"/>
          <a:ext cx="4671580" cy="2218395"/>
        </p:xfrm>
        <a:graphic>
          <a:graphicData uri="http://schemas.openxmlformats.org/drawingml/2006/table">
            <a:tbl>
              <a:tblPr firstRow="1" firstCol="1" bandRow="1">
                <a:tableStyleId>{7E9639D4-E3E2-4D34-9284-5A2195B3D0D7}</a:tableStyleId>
              </a:tblPr>
              <a:tblGrid>
                <a:gridCol w="3044137"/>
                <a:gridCol w="702493"/>
                <a:gridCol w="924950"/>
              </a:tblGrid>
              <a:tr h="473589">
                <a:tc>
                  <a:txBody>
                    <a:bodyPr/>
                    <a:lstStyle/>
                    <a:p>
                      <a:pPr algn="ctr">
                        <a:spcAft>
                          <a:spcPts val="0"/>
                        </a:spcAft>
                      </a:pPr>
                      <a:r>
                        <a:rPr lang="es-EC" sz="1100" dirty="0">
                          <a:effectLst/>
                        </a:rPr>
                        <a:t>Parámetros de corte</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Datos</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Unidades</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49258">
                <a:tc>
                  <a:txBody>
                    <a:bodyPr/>
                    <a:lstStyle/>
                    <a:p>
                      <a:pPr algn="ctr">
                        <a:spcAft>
                          <a:spcPts val="0"/>
                        </a:spcAft>
                      </a:pPr>
                      <a:r>
                        <a:rPr lang="es-EC" sz="1100" dirty="0">
                          <a:effectLst/>
                        </a:rPr>
                        <a:t>Velocidad de Rotación de la Herramienta (n)</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9549.29</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rpm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49258">
                <a:tc>
                  <a:txBody>
                    <a:bodyPr/>
                    <a:lstStyle/>
                    <a:p>
                      <a:pPr algn="ctr">
                        <a:spcAft>
                          <a:spcPts val="0"/>
                        </a:spcAft>
                      </a:pPr>
                      <a:r>
                        <a:rPr lang="es-EC" sz="1100">
                          <a:effectLst/>
                        </a:rPr>
                        <a:t>Avance por diente (fz)</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0.0381</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mm/diente</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49258">
                <a:tc>
                  <a:txBody>
                    <a:bodyPr/>
                    <a:lstStyle/>
                    <a:p>
                      <a:pPr algn="ctr">
                        <a:spcAft>
                          <a:spcPts val="0"/>
                        </a:spcAft>
                      </a:pPr>
                      <a:r>
                        <a:rPr lang="es-EC" sz="1100" dirty="0">
                          <a:effectLst/>
                        </a:rPr>
                        <a:t>Velocidad o tasa de avance (Vf)</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727.66</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mm/min</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49258">
                <a:tc>
                  <a:txBody>
                    <a:bodyPr/>
                    <a:lstStyle/>
                    <a:p>
                      <a:pPr algn="ctr">
                        <a:spcAft>
                          <a:spcPts val="0"/>
                        </a:spcAft>
                      </a:pPr>
                      <a:r>
                        <a:rPr lang="es-EC" sz="1100" dirty="0">
                          <a:effectLst/>
                        </a:rPr>
                        <a:t>Fuerza de Corte o de Empuje (T)</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38.43</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N</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49258">
                <a:tc>
                  <a:txBody>
                    <a:bodyPr/>
                    <a:lstStyle/>
                    <a:p>
                      <a:pPr algn="ctr">
                        <a:spcAft>
                          <a:spcPts val="0"/>
                        </a:spcAft>
                      </a:pPr>
                      <a:r>
                        <a:rPr lang="es-EC" sz="1100">
                          <a:effectLst/>
                        </a:rPr>
                        <a:t>Potencia de Corte (pc)</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12.19</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W</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49258">
                <a:tc>
                  <a:txBody>
                    <a:bodyPr/>
                    <a:lstStyle/>
                    <a:p>
                      <a:pPr algn="ctr">
                        <a:spcAft>
                          <a:spcPts val="0"/>
                        </a:spcAft>
                      </a:pPr>
                      <a:r>
                        <a:rPr lang="es-EC" sz="1100">
                          <a:effectLst/>
                        </a:rPr>
                        <a:t>Potencia eléctrica necesaria del motor (pe)</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15.25</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W</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49258">
                <a:tc>
                  <a:txBody>
                    <a:bodyPr/>
                    <a:lstStyle/>
                    <a:p>
                      <a:pPr algn="ctr">
                        <a:spcAft>
                          <a:spcPts val="0"/>
                        </a:spcAft>
                      </a:pPr>
                      <a:r>
                        <a:rPr lang="es-EC" sz="1100" dirty="0">
                          <a:effectLst/>
                        </a:rPr>
                        <a:t>Potencia eléctrica final necesaria del motor (</a:t>
                      </a:r>
                      <a:r>
                        <a:rPr lang="es-EC" sz="1100" dirty="0" err="1">
                          <a:effectLst/>
                        </a:rPr>
                        <a:t>pef</a:t>
                      </a:r>
                      <a:r>
                        <a:rPr lang="es-EC" sz="1100" dirty="0">
                          <a:effectLst/>
                        </a:rPr>
                        <a:t>)</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22.87</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W</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bl>
          </a:graphicData>
        </a:graphic>
      </p:graphicFrame>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567261957"/>
                  </p:ext>
                </p:extLst>
              </p:nvPr>
            </p:nvGraphicFramePr>
            <p:xfrm>
              <a:off x="5663118" y="2107931"/>
              <a:ext cx="5933136" cy="3691524"/>
            </p:xfrm>
            <a:graphic>
              <a:graphicData uri="http://schemas.openxmlformats.org/drawingml/2006/table">
                <a:tbl>
                  <a:tblPr firstRow="1" firstCol="1" bandRow="1">
                    <a:tableStyleId>{7E9639D4-E3E2-4D34-9284-5A2195B3D0D7}</a:tableStyleId>
                  </a:tblPr>
                  <a:tblGrid>
                    <a:gridCol w="1977712"/>
                    <a:gridCol w="1977712"/>
                    <a:gridCol w="1977712"/>
                  </a:tblGrid>
                  <a:tr h="288854">
                    <a:tc>
                      <a:txBody>
                        <a:bodyPr/>
                        <a:lstStyle/>
                        <a:p>
                          <a:pPr algn="ctr">
                            <a:spcAft>
                              <a:spcPts val="0"/>
                            </a:spcAft>
                          </a:pPr>
                          <a:r>
                            <a:rPr lang="es-EC" sz="1100" dirty="0">
                              <a:effectLst/>
                            </a:rPr>
                            <a:t>Parámetros de corte</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Datos</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Unidades</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17739">
                    <a:tc>
                      <a:txBody>
                        <a:bodyPr/>
                        <a:lstStyle/>
                        <a:p>
                          <a:pPr algn="ctr">
                            <a:spcAft>
                              <a:spcPts val="0"/>
                            </a:spcAft>
                          </a:pPr>
                          <a:r>
                            <a:rPr lang="es-EC" sz="1100" dirty="0">
                              <a:effectLst/>
                            </a:rPr>
                            <a:t>Velocidad de Rotación de la Herramienta (n)</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9549.29</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rpm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88854">
                    <a:tc>
                      <a:txBody>
                        <a:bodyPr/>
                        <a:lstStyle/>
                        <a:p>
                          <a:pPr algn="ctr">
                            <a:spcAft>
                              <a:spcPts val="0"/>
                            </a:spcAft>
                          </a:pPr>
                          <a:r>
                            <a:rPr lang="es-EC" sz="1100">
                              <a:effectLst/>
                            </a:rPr>
                            <a:t>Avance por diente (fz)</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0.0381</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mm/diente</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17739">
                    <a:tc>
                      <a:txBody>
                        <a:bodyPr/>
                        <a:lstStyle/>
                        <a:p>
                          <a:pPr algn="ctr">
                            <a:spcAft>
                              <a:spcPts val="0"/>
                            </a:spcAft>
                          </a:pPr>
                          <a:r>
                            <a:rPr lang="es-EC" sz="1100" dirty="0">
                              <a:effectLst/>
                            </a:rPr>
                            <a:t>Velocidad o tasa de avance (Vf)</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727.66</a:t>
                          </a:r>
                        </a:p>
                        <a:p>
                          <a:pPr algn="ctr">
                            <a:spcAft>
                              <a:spcPts val="0"/>
                            </a:spcAft>
                          </a:pPr>
                          <a:r>
                            <a:rPr lang="es-EC" sz="1100" dirty="0">
                              <a:effectLst/>
                            </a:rPr>
                            <a:t>(12.12) </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mm/min</a:t>
                          </a:r>
                        </a:p>
                        <a:p>
                          <a:pPr algn="ctr">
                            <a:spcAft>
                              <a:spcPts val="0"/>
                            </a:spcAft>
                          </a:pPr>
                          <a:r>
                            <a:rPr lang="es-EC" sz="1100" dirty="0">
                              <a:effectLst/>
                            </a:rPr>
                            <a:t>(mm/s)</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88854">
                    <a:tc>
                      <a:txBody>
                        <a:bodyPr/>
                        <a:lstStyle/>
                        <a:p>
                          <a:pPr algn="ctr">
                            <a:spcAft>
                              <a:spcPts val="0"/>
                            </a:spcAft>
                          </a:pPr>
                          <a:r>
                            <a:rPr lang="es-EC" sz="1100">
                              <a:effectLst/>
                            </a:rPr>
                            <a:t>Par de corte (Mc)</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3.28</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Nmm.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81668">
                    <a:tc>
                      <a:txBody>
                        <a:bodyPr/>
                        <a:lstStyle/>
                        <a:p>
                          <a:pPr algn="ctr">
                            <a:spcAft>
                              <a:spcPts val="0"/>
                            </a:spcAft>
                          </a:pPr>
                          <a:r>
                            <a:rPr lang="es-EC" sz="1100" dirty="0">
                              <a:effectLst/>
                            </a:rPr>
                            <a:t>Área de corte (</a:t>
                          </a:r>
                          <a:r>
                            <a:rPr lang="es-EC" sz="1100" dirty="0" err="1">
                              <a:effectLst/>
                            </a:rPr>
                            <a:t>ac</a:t>
                          </a:r>
                          <a:r>
                            <a:rPr lang="es-EC" sz="1100" dirty="0">
                              <a:effectLst/>
                            </a:rPr>
                            <a:t>)</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0.0041</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𝑚𝑚</m:t>
                                    </m:r>
                                  </m:e>
                                  <m:sup>
                                    <m:r>
                                      <a:rPr lang="es-EC" sz="1100">
                                        <a:effectLst/>
                                        <a:latin typeface="Cambria Math" panose="02040503050406030204" pitchFamily="18" charset="0"/>
                                      </a:rPr>
                                      <m:t>2</m:t>
                                    </m:r>
                                  </m:sup>
                                </m:sSup>
                              </m:oMath>
                            </m:oMathPara>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88854">
                    <a:tc>
                      <a:txBody>
                        <a:bodyPr/>
                        <a:lstStyle/>
                        <a:p>
                          <a:pPr algn="ctr">
                            <a:spcAft>
                              <a:spcPts val="0"/>
                            </a:spcAft>
                          </a:pPr>
                          <a:r>
                            <a:rPr lang="es-EC" sz="1100">
                              <a:effectLst/>
                            </a:rPr>
                            <a:t>Espesor medio de viruta (hm)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0.03</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35612">
                    <a:tc>
                      <a:txBody>
                        <a:bodyPr/>
                        <a:lstStyle/>
                        <a:p>
                          <a:pPr algn="ctr">
                            <a:spcAft>
                              <a:spcPts val="0"/>
                            </a:spcAft>
                          </a:pPr>
                          <a:r>
                            <a:rPr lang="es-EC" sz="1100">
                              <a:effectLst/>
                            </a:rPr>
                            <a:t>Constante de proporcionalidad de fuerza (kc)</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2402.89</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 </a:t>
                          </a:r>
                        </a:p>
                        <a:p>
                          <a:pPr algn="ctr">
                            <a:spcAft>
                              <a:spcPts val="0"/>
                            </a:spcAft>
                          </a:pPr>
                          <a14:m>
                            <m:oMathPara xmlns:m="http://schemas.openxmlformats.org/officeDocument/2006/math">
                              <m:oMathParaPr>
                                <m:jc m:val="centerGroup"/>
                              </m:oMathParaPr>
                              <m:oMath xmlns:m="http://schemas.openxmlformats.org/officeDocument/2006/math">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𝑁</m:t>
                                    </m:r>
                                    <m:r>
                                      <a:rPr lang="es-EC" sz="1100">
                                        <a:effectLst/>
                                        <a:latin typeface="Cambria Math" panose="02040503050406030204" pitchFamily="18" charset="0"/>
                                      </a:rPr>
                                      <m:t>/</m:t>
                                    </m:r>
                                    <m:r>
                                      <a:rPr lang="es-EC" sz="1100">
                                        <a:effectLst/>
                                        <a:latin typeface="Cambria Math" panose="02040503050406030204" pitchFamily="18" charset="0"/>
                                      </a:rPr>
                                      <m:t>𝑚𝑚</m:t>
                                    </m:r>
                                  </m:e>
                                  <m:sup>
                                    <m:r>
                                      <a:rPr lang="es-EC" sz="1100">
                                        <a:effectLst/>
                                        <a:latin typeface="Cambria Math" panose="02040503050406030204" pitchFamily="18" charset="0"/>
                                      </a:rPr>
                                      <m:t>2</m:t>
                                    </m:r>
                                  </m:sup>
                                </m:sSup>
                              </m:oMath>
                            </m:oMathPara>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88854">
                    <a:tc>
                      <a:txBody>
                        <a:bodyPr/>
                        <a:lstStyle/>
                        <a:p>
                          <a:pPr algn="ctr">
                            <a:spcAft>
                              <a:spcPts val="0"/>
                            </a:spcAft>
                          </a:pPr>
                          <a:r>
                            <a:rPr lang="es-EC" sz="1100" dirty="0">
                              <a:effectLst/>
                            </a:rPr>
                            <a:t>Fuerza de corte (</a:t>
                          </a:r>
                          <a:r>
                            <a:rPr lang="es-EC" sz="1100" dirty="0" err="1">
                              <a:effectLst/>
                            </a:rPr>
                            <a:t>fc</a:t>
                          </a:r>
                          <a:r>
                            <a:rPr lang="es-EC" sz="1100" dirty="0">
                              <a:effectLst/>
                            </a:rPr>
                            <a:t>)</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9.84</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N</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88854">
                    <a:tc>
                      <a:txBody>
                        <a:bodyPr/>
                        <a:lstStyle/>
                        <a:p>
                          <a:pPr algn="ctr">
                            <a:spcAft>
                              <a:spcPts val="0"/>
                            </a:spcAft>
                          </a:pPr>
                          <a:r>
                            <a:rPr lang="es-EC" sz="1100">
                              <a:effectLst/>
                            </a:rPr>
                            <a:t>Potencia de corte (pc)</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3.28</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W</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17739">
                    <a:tc>
                      <a:txBody>
                        <a:bodyPr/>
                        <a:lstStyle/>
                        <a:p>
                          <a:pPr algn="ctr">
                            <a:spcAft>
                              <a:spcPts val="0"/>
                            </a:spcAft>
                          </a:pPr>
                          <a:r>
                            <a:rPr lang="es-EC" sz="1100">
                              <a:effectLst/>
                            </a:rPr>
                            <a:t>Potencia eléctrica necesaria del motor (pe)</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4.09</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W</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17739">
                    <a:tc>
                      <a:txBody>
                        <a:bodyPr/>
                        <a:lstStyle/>
                        <a:p>
                          <a:pPr algn="ctr">
                            <a:spcAft>
                              <a:spcPts val="0"/>
                            </a:spcAft>
                          </a:pPr>
                          <a:r>
                            <a:rPr lang="es-EC" sz="1100" dirty="0">
                              <a:effectLst/>
                            </a:rPr>
                            <a:t>Potencia eléctrica final necesaria del motor (</a:t>
                          </a:r>
                          <a:r>
                            <a:rPr lang="es-EC" sz="1100" dirty="0" err="1">
                              <a:effectLst/>
                            </a:rPr>
                            <a:t>pef</a:t>
                          </a:r>
                          <a:r>
                            <a:rPr lang="es-EC" sz="1100" dirty="0">
                              <a:effectLst/>
                            </a:rPr>
                            <a:t>)</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6.15</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W</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567261957"/>
                  </p:ext>
                </p:extLst>
              </p:nvPr>
            </p:nvGraphicFramePr>
            <p:xfrm>
              <a:off x="5663118" y="2107931"/>
              <a:ext cx="5933136" cy="3710052"/>
            </p:xfrm>
            <a:graphic>
              <a:graphicData uri="http://schemas.openxmlformats.org/drawingml/2006/table">
                <a:tbl>
                  <a:tblPr firstRow="1" firstCol="1" bandRow="1">
                    <a:tableStyleId>{7E9639D4-E3E2-4D34-9284-5A2195B3D0D7}</a:tableStyleId>
                  </a:tblPr>
                  <a:tblGrid>
                    <a:gridCol w="1977712"/>
                    <a:gridCol w="1977712"/>
                    <a:gridCol w="1977712"/>
                  </a:tblGrid>
                  <a:tr h="288854">
                    <a:tc>
                      <a:txBody>
                        <a:bodyPr/>
                        <a:lstStyle/>
                        <a:p>
                          <a:pPr algn="ctr">
                            <a:spcAft>
                              <a:spcPts val="0"/>
                            </a:spcAft>
                          </a:pPr>
                          <a:r>
                            <a:rPr lang="es-EC" sz="1100" dirty="0">
                              <a:effectLst/>
                            </a:rPr>
                            <a:t>Parámetros de corte</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Datos</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Unidades</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35280">
                    <a:tc>
                      <a:txBody>
                        <a:bodyPr/>
                        <a:lstStyle/>
                        <a:p>
                          <a:pPr algn="ctr">
                            <a:spcAft>
                              <a:spcPts val="0"/>
                            </a:spcAft>
                          </a:pPr>
                          <a:r>
                            <a:rPr lang="es-EC" sz="1100" dirty="0">
                              <a:effectLst/>
                            </a:rPr>
                            <a:t>Velocidad de Rotación de la Herramienta (n)</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9549.29</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rpm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88854">
                    <a:tc>
                      <a:txBody>
                        <a:bodyPr/>
                        <a:lstStyle/>
                        <a:p>
                          <a:pPr algn="ctr">
                            <a:spcAft>
                              <a:spcPts val="0"/>
                            </a:spcAft>
                          </a:pPr>
                          <a:r>
                            <a:rPr lang="es-EC" sz="1100">
                              <a:effectLst/>
                            </a:rPr>
                            <a:t>Avance por diente (fz)</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0.0381</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mm/diente</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35280">
                    <a:tc>
                      <a:txBody>
                        <a:bodyPr/>
                        <a:lstStyle/>
                        <a:p>
                          <a:pPr algn="ctr">
                            <a:spcAft>
                              <a:spcPts val="0"/>
                            </a:spcAft>
                          </a:pPr>
                          <a:r>
                            <a:rPr lang="es-EC" sz="1100" dirty="0">
                              <a:effectLst/>
                            </a:rPr>
                            <a:t>Velocidad o tasa de avance (Vf)</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727.66</a:t>
                          </a:r>
                        </a:p>
                        <a:p>
                          <a:pPr algn="ctr">
                            <a:spcAft>
                              <a:spcPts val="0"/>
                            </a:spcAft>
                          </a:pPr>
                          <a:r>
                            <a:rPr lang="es-EC" sz="1100" dirty="0">
                              <a:effectLst/>
                            </a:rPr>
                            <a:t>(12.12) </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mm/min</a:t>
                          </a:r>
                        </a:p>
                        <a:p>
                          <a:pPr algn="ctr">
                            <a:spcAft>
                              <a:spcPts val="0"/>
                            </a:spcAft>
                          </a:pPr>
                          <a:r>
                            <a:rPr lang="es-EC" sz="1100" dirty="0">
                              <a:effectLst/>
                            </a:rPr>
                            <a:t>(mm/s)</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88854">
                    <a:tc>
                      <a:txBody>
                        <a:bodyPr/>
                        <a:lstStyle/>
                        <a:p>
                          <a:pPr algn="ctr">
                            <a:spcAft>
                              <a:spcPts val="0"/>
                            </a:spcAft>
                          </a:pPr>
                          <a:r>
                            <a:rPr lang="es-EC" sz="1100">
                              <a:effectLst/>
                            </a:rPr>
                            <a:t>Par de corte (Mc)</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3.28</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Nmm.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81668">
                    <a:tc>
                      <a:txBody>
                        <a:bodyPr/>
                        <a:lstStyle/>
                        <a:p>
                          <a:pPr algn="ctr">
                            <a:spcAft>
                              <a:spcPts val="0"/>
                            </a:spcAft>
                          </a:pPr>
                          <a:r>
                            <a:rPr lang="es-EC" sz="1100" dirty="0">
                              <a:effectLst/>
                            </a:rPr>
                            <a:t>Área de corte (</a:t>
                          </a:r>
                          <a:r>
                            <a:rPr lang="es-EC" sz="1100" dirty="0" err="1">
                              <a:effectLst/>
                            </a:rPr>
                            <a:t>ac</a:t>
                          </a:r>
                          <a:r>
                            <a:rPr lang="es-EC" sz="1100" dirty="0">
                              <a:effectLst/>
                            </a:rPr>
                            <a:t>)</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0.0041</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4"/>
                          <a:stretch>
                            <a:fillRect l="-200000" t="-550000" r="-308" b="-706522"/>
                          </a:stretch>
                        </a:blipFill>
                      </a:tcPr>
                    </a:tc>
                  </a:tr>
                  <a:tr h="288854">
                    <a:tc>
                      <a:txBody>
                        <a:bodyPr/>
                        <a:lstStyle/>
                        <a:p>
                          <a:pPr algn="ctr">
                            <a:spcAft>
                              <a:spcPts val="0"/>
                            </a:spcAft>
                          </a:pPr>
                          <a:r>
                            <a:rPr lang="es-EC" sz="1100">
                              <a:effectLst/>
                            </a:rPr>
                            <a:t>Espesor medio de viruta (hm)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0.03</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54140">
                    <a:tc>
                      <a:txBody>
                        <a:bodyPr/>
                        <a:lstStyle/>
                        <a:p>
                          <a:pPr algn="ctr">
                            <a:spcAft>
                              <a:spcPts val="0"/>
                            </a:spcAft>
                          </a:pPr>
                          <a:r>
                            <a:rPr lang="es-EC" sz="1100">
                              <a:effectLst/>
                            </a:rPr>
                            <a:t>Constante de proporcionalidad de fuerza (kc)</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2402.89</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4"/>
                          <a:stretch>
                            <a:fillRect l="-200000" t="-598276" r="-308" b="-377586"/>
                          </a:stretch>
                        </a:blipFill>
                      </a:tcPr>
                    </a:tc>
                  </a:tr>
                  <a:tr h="288854">
                    <a:tc>
                      <a:txBody>
                        <a:bodyPr/>
                        <a:lstStyle/>
                        <a:p>
                          <a:pPr algn="ctr">
                            <a:spcAft>
                              <a:spcPts val="0"/>
                            </a:spcAft>
                          </a:pPr>
                          <a:r>
                            <a:rPr lang="es-EC" sz="1100" dirty="0">
                              <a:effectLst/>
                            </a:rPr>
                            <a:t>Fuerza de corte (</a:t>
                          </a:r>
                          <a:r>
                            <a:rPr lang="es-EC" sz="1100" dirty="0" err="1">
                              <a:effectLst/>
                            </a:rPr>
                            <a:t>fc</a:t>
                          </a:r>
                          <a:r>
                            <a:rPr lang="es-EC" sz="1100" dirty="0">
                              <a:effectLst/>
                            </a:rPr>
                            <a:t>)</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9.84</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N</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r h="288854">
                    <a:tc>
                      <a:txBody>
                        <a:bodyPr/>
                        <a:lstStyle/>
                        <a:p>
                          <a:pPr algn="ctr">
                            <a:spcAft>
                              <a:spcPts val="0"/>
                            </a:spcAft>
                          </a:pPr>
                          <a:r>
                            <a:rPr lang="es-EC" sz="1100">
                              <a:effectLst/>
                            </a:rPr>
                            <a:t>Potencia de corte (pc)</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3.28</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W</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35280">
                    <a:tc>
                      <a:txBody>
                        <a:bodyPr/>
                        <a:lstStyle/>
                        <a:p>
                          <a:pPr algn="ctr">
                            <a:spcAft>
                              <a:spcPts val="0"/>
                            </a:spcAft>
                          </a:pPr>
                          <a:r>
                            <a:rPr lang="es-EC" sz="1100">
                              <a:effectLst/>
                            </a:rPr>
                            <a:t>Potencia eléctrica necesaria del motor (pe)</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4.09</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W</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335280">
                    <a:tc>
                      <a:txBody>
                        <a:bodyPr/>
                        <a:lstStyle/>
                        <a:p>
                          <a:pPr algn="ctr">
                            <a:spcAft>
                              <a:spcPts val="0"/>
                            </a:spcAft>
                          </a:pPr>
                          <a:r>
                            <a:rPr lang="es-EC" sz="1100" dirty="0">
                              <a:effectLst/>
                            </a:rPr>
                            <a:t>Potencia eléctrica final necesaria del motor (</a:t>
                          </a:r>
                          <a:r>
                            <a:rPr lang="es-EC" sz="1100" dirty="0" err="1">
                              <a:effectLst/>
                            </a:rPr>
                            <a:t>pef</a:t>
                          </a:r>
                          <a:r>
                            <a:rPr lang="es-EC" sz="1100" dirty="0">
                              <a:effectLst/>
                            </a:rPr>
                            <a:t>)</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6.15</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100" dirty="0">
                              <a:effectLst/>
                            </a:rPr>
                            <a:t>W</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bl>
              </a:graphicData>
            </a:graphic>
          </p:graphicFrame>
        </mc:Fallback>
      </mc:AlternateContent>
    </p:spTree>
    <p:extLst>
      <p:ext uri="{BB962C8B-B14F-4D97-AF65-F5344CB8AC3E}">
        <p14:creationId xmlns:p14="http://schemas.microsoft.com/office/powerpoint/2010/main" val="2773084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MECATRÓNICO</a:t>
            </a:r>
          </a:p>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mecánico a Nivel de detalle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16"/>
          <p:cNvSpPr txBox="1">
            <a:spLocks noChangeArrowheads="1"/>
          </p:cNvSpPr>
          <p:nvPr/>
        </p:nvSpPr>
        <p:spPr bwMode="auto">
          <a:xfrm>
            <a:off x="523875" y="1305660"/>
            <a:ext cx="62198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Subsistema Eje Z</a:t>
            </a:r>
          </a:p>
          <a:p>
            <a:pPr eaLnBrk="1" hangingPunct="1"/>
            <a:endParaRPr lang="es-EC" sz="2000" i="1" dirty="0" smtClean="0"/>
          </a:p>
          <a:p>
            <a:pPr eaLnBrk="1" hangingPunct="1"/>
            <a:r>
              <a:rPr lang="es-EC" sz="2000" dirty="0" smtClean="0"/>
              <a:t>Cálculo de fuerzas resultantes</a:t>
            </a:r>
            <a:endParaRPr lang="es-EC" sz="2000"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Imagen 15"/>
          <p:cNvPicPr/>
          <p:nvPr/>
        </p:nvPicPr>
        <p:blipFill>
          <a:blip r:embed="rId4"/>
          <a:stretch>
            <a:fillRect/>
          </a:stretch>
        </p:blipFill>
        <p:spPr>
          <a:xfrm>
            <a:off x="6614655" y="1427163"/>
            <a:ext cx="3078739" cy="2529305"/>
          </a:xfrm>
          <a:prstGeom prst="rect">
            <a:avLst/>
          </a:prstGeom>
        </p:spPr>
      </p:pic>
      <p:pic>
        <p:nvPicPr>
          <p:cNvPr id="17" name="Imagen 16"/>
          <p:cNvPicPr/>
          <p:nvPr/>
        </p:nvPicPr>
        <p:blipFill>
          <a:blip r:embed="rId5"/>
          <a:stretch>
            <a:fillRect/>
          </a:stretch>
        </p:blipFill>
        <p:spPr>
          <a:xfrm>
            <a:off x="1746245" y="2376632"/>
            <a:ext cx="3261740" cy="1958179"/>
          </a:xfrm>
          <a:prstGeom prst="rect">
            <a:avLst/>
          </a:prstGeom>
        </p:spPr>
      </p:pic>
      <p:pic>
        <p:nvPicPr>
          <p:cNvPr id="18" name="Imagen 17" descr="https://scontent.fuio1-1.fna.fbcdn.net/v/t34.0-12/28511518_1738382866223268_527787142_n.png?oh=73152e6625df49ee14f693f2deb41850&amp;oe=5A944FD2"/>
          <p:cNvPicPr/>
          <p:nvPr/>
        </p:nvPicPr>
        <p:blipFill rotWithShape="1">
          <a:blip r:embed="rId6" cstate="print">
            <a:extLst>
              <a:ext uri="{28A0092B-C50C-407E-A947-70E740481C1C}">
                <a14:useLocalDpi xmlns:a14="http://schemas.microsoft.com/office/drawing/2010/main" val="0"/>
              </a:ext>
            </a:extLst>
          </a:blip>
          <a:srcRect l="14780" t="7500" r="16958" b="8667"/>
          <a:stretch/>
        </p:blipFill>
        <p:spPr bwMode="auto">
          <a:xfrm>
            <a:off x="10015327" y="1612977"/>
            <a:ext cx="1340110" cy="215767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3306528109"/>
                  </p:ext>
                </p:extLst>
              </p:nvPr>
            </p:nvGraphicFramePr>
            <p:xfrm>
              <a:off x="523875" y="4417060"/>
              <a:ext cx="5583384" cy="1463040"/>
            </p:xfrm>
            <a:graphic>
              <a:graphicData uri="http://schemas.openxmlformats.org/drawingml/2006/table">
                <a:tbl>
                  <a:tblPr firstRow="1" firstCol="1" bandRow="1">
                    <a:tableStyleId>{7E9639D4-E3E2-4D34-9284-5A2195B3D0D7}</a:tableStyleId>
                  </a:tblPr>
                  <a:tblGrid>
                    <a:gridCol w="1395846"/>
                    <a:gridCol w="1395846"/>
                    <a:gridCol w="1395846"/>
                    <a:gridCol w="1395846"/>
                  </a:tblGrid>
                  <a:tr h="0">
                    <a:tc>
                      <a:txBody>
                        <a:bodyPr/>
                        <a:lstStyle/>
                        <a:p>
                          <a:pPr algn="ctr">
                            <a:spcAft>
                              <a:spcPts val="0"/>
                            </a:spcAft>
                          </a:pPr>
                          <a:r>
                            <a:rPr lang="es-EC" sz="1200" dirty="0">
                              <a:effectLst/>
                            </a:rPr>
                            <a:t>Parámetro</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Representación</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Valor</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Unidad</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r>
                            <a:rPr lang="es-EC" sz="1200">
                              <a:effectLst/>
                            </a:rPr>
                            <a:t>Longitud de las guías</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𝐿</m:t>
                                    </m:r>
                                  </m:e>
                                  <m:sub>
                                    <m:r>
                                      <a:rPr lang="es-EC" sz="1200">
                                        <a:effectLst/>
                                        <a:latin typeface="Cambria Math" panose="02040503050406030204" pitchFamily="18" charset="0"/>
                                      </a:rPr>
                                      <m:t>𝑜</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120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mm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r>
                            <a:rPr lang="es-EC" sz="1200">
                              <a:effectLst/>
                            </a:rPr>
                            <a:t>Masa del motor</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𝑊</m:t>
                                    </m:r>
                                  </m:e>
                                  <m:sub>
                                    <m:r>
                                      <a:rPr lang="es-EC" sz="1200">
                                        <a:effectLst/>
                                        <a:latin typeface="Cambria Math" panose="02040503050406030204" pitchFamily="18" charset="0"/>
                                      </a:rPr>
                                      <m:t>𝑚</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1.368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kg</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r>
                            <a:rPr lang="es-EC" sz="1200">
                              <a:effectLst/>
                            </a:rPr>
                            <a:t>Masa de la estructura que sujeta el motor</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𝑊</m:t>
                                    </m:r>
                                  </m:e>
                                  <m:sub>
                                    <m:r>
                                      <a:rPr lang="es-EC" sz="1200">
                                        <a:effectLst/>
                                        <a:latin typeface="Cambria Math" panose="02040503050406030204" pitchFamily="18" charset="0"/>
                                      </a:rPr>
                                      <m:t>𝑒</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0.32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kg</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r>
                            <a:rPr lang="es-EC" sz="1200">
                              <a:effectLst/>
                            </a:rPr>
                            <a:t>Fuerza de empuje</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𝑎</m:t>
                                    </m:r>
                                  </m:sub>
                                </m:sSub>
                              </m:oMath>
                            </m:oMathPara>
                          </a14:m>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38.43</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N</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3306528109"/>
                  </p:ext>
                </p:extLst>
              </p:nvPr>
            </p:nvGraphicFramePr>
            <p:xfrm>
              <a:off x="523875" y="4417060"/>
              <a:ext cx="5583384" cy="1463040"/>
            </p:xfrm>
            <a:graphic>
              <a:graphicData uri="http://schemas.openxmlformats.org/drawingml/2006/table">
                <a:tbl>
                  <a:tblPr firstRow="1" firstCol="1" bandRow="1">
                    <a:tableStyleId>{7E9639D4-E3E2-4D34-9284-5A2195B3D0D7}</a:tableStyleId>
                  </a:tblPr>
                  <a:tblGrid>
                    <a:gridCol w="1395846"/>
                    <a:gridCol w="1395846"/>
                    <a:gridCol w="1395846"/>
                    <a:gridCol w="1395846"/>
                  </a:tblGrid>
                  <a:tr h="182880">
                    <a:tc>
                      <a:txBody>
                        <a:bodyPr/>
                        <a:lstStyle/>
                        <a:p>
                          <a:pPr algn="ctr">
                            <a:spcAft>
                              <a:spcPts val="0"/>
                            </a:spcAft>
                          </a:pPr>
                          <a:r>
                            <a:rPr lang="es-EC" sz="1200" dirty="0">
                              <a:effectLst/>
                            </a:rPr>
                            <a:t>Parámetro</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Representación</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Valor</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Unidad</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365760">
                    <a:tc>
                      <a:txBody>
                        <a:bodyPr/>
                        <a:lstStyle/>
                        <a:p>
                          <a:pPr algn="ctr">
                            <a:spcAft>
                              <a:spcPts val="0"/>
                            </a:spcAft>
                          </a:pPr>
                          <a:r>
                            <a:rPr lang="es-EC" sz="1200">
                              <a:effectLst/>
                            </a:rPr>
                            <a:t>Longitud de las guías</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7"/>
                          <a:stretch>
                            <a:fillRect l="-99565" t="-60000" r="-199565" b="-278333"/>
                          </a:stretch>
                        </a:blipFill>
                      </a:tcPr>
                    </a:tc>
                    <a:tc>
                      <a:txBody>
                        <a:bodyPr/>
                        <a:lstStyle/>
                        <a:p>
                          <a:pPr algn="ctr">
                            <a:spcAft>
                              <a:spcPts val="0"/>
                            </a:spcAft>
                          </a:pPr>
                          <a:r>
                            <a:rPr lang="es-EC" sz="1200">
                              <a:effectLst/>
                            </a:rPr>
                            <a:t>120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mm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182880">
                    <a:tc>
                      <a:txBody>
                        <a:bodyPr/>
                        <a:lstStyle/>
                        <a:p>
                          <a:pPr algn="ctr">
                            <a:spcAft>
                              <a:spcPts val="0"/>
                            </a:spcAft>
                          </a:pPr>
                          <a:r>
                            <a:rPr lang="es-EC" sz="1200">
                              <a:effectLst/>
                            </a:rPr>
                            <a:t>Masa del motor</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7"/>
                          <a:stretch>
                            <a:fillRect l="-99565" t="-309677" r="-199565" b="-438710"/>
                          </a:stretch>
                        </a:blipFill>
                      </a:tcPr>
                    </a:tc>
                    <a:tc>
                      <a:txBody>
                        <a:bodyPr/>
                        <a:lstStyle/>
                        <a:p>
                          <a:pPr algn="ctr">
                            <a:spcAft>
                              <a:spcPts val="0"/>
                            </a:spcAft>
                          </a:pPr>
                          <a:r>
                            <a:rPr lang="es-EC" sz="1200">
                              <a:effectLst/>
                            </a:rPr>
                            <a:t>1.368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kg</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548640">
                    <a:tc>
                      <a:txBody>
                        <a:bodyPr/>
                        <a:lstStyle/>
                        <a:p>
                          <a:pPr algn="ctr">
                            <a:spcAft>
                              <a:spcPts val="0"/>
                            </a:spcAft>
                          </a:pPr>
                          <a:r>
                            <a:rPr lang="es-EC" sz="1200">
                              <a:effectLst/>
                            </a:rPr>
                            <a:t>Masa de la estructura que sujeta el motor</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7"/>
                          <a:stretch>
                            <a:fillRect l="-99565" t="-141111" r="-199565" b="-51111"/>
                          </a:stretch>
                        </a:blipFill>
                      </a:tcPr>
                    </a:tc>
                    <a:tc>
                      <a:txBody>
                        <a:bodyPr/>
                        <a:lstStyle/>
                        <a:p>
                          <a:pPr algn="ctr">
                            <a:spcAft>
                              <a:spcPts val="0"/>
                            </a:spcAft>
                          </a:pPr>
                          <a:r>
                            <a:rPr lang="es-EC" sz="1200">
                              <a:effectLst/>
                            </a:rPr>
                            <a:t>0.32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kg</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182880">
                    <a:tc>
                      <a:txBody>
                        <a:bodyPr/>
                        <a:lstStyle/>
                        <a:p>
                          <a:pPr algn="ctr">
                            <a:spcAft>
                              <a:spcPts val="0"/>
                            </a:spcAft>
                          </a:pPr>
                          <a:r>
                            <a:rPr lang="es-EC" sz="1200">
                              <a:effectLst/>
                            </a:rPr>
                            <a:t>Fuerza de empuje</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7"/>
                          <a:stretch>
                            <a:fillRect l="-99565" t="-723333" r="-199565" b="-53333"/>
                          </a:stretch>
                        </a:blipFill>
                      </a:tcPr>
                    </a:tc>
                    <a:tc>
                      <a:txBody>
                        <a:bodyPr/>
                        <a:lstStyle/>
                        <a:p>
                          <a:pPr algn="ctr">
                            <a:spcAft>
                              <a:spcPts val="0"/>
                            </a:spcAft>
                          </a:pPr>
                          <a:r>
                            <a:rPr lang="es-EC" sz="1200" dirty="0">
                              <a:effectLst/>
                            </a:rPr>
                            <a:t>38.43</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N</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Fallback>
      </mc:AlternateContent>
      <mc:AlternateContent xmlns:mc="http://schemas.openxmlformats.org/markup-compatibility/2006" xmlns:a14="http://schemas.microsoft.com/office/drawing/2010/main">
        <mc:Choice Requires="a14">
          <p:sp>
            <p:nvSpPr>
              <p:cNvPr id="20" name="Rectángulo 19"/>
              <p:cNvSpPr/>
              <p:nvPr/>
            </p:nvSpPr>
            <p:spPr>
              <a:xfrm>
                <a:off x="6439271" y="4501889"/>
                <a:ext cx="5752729" cy="369332"/>
              </a:xfrm>
              <a:prstGeom prst="rect">
                <a:avLst/>
              </a:prstGeom>
            </p:spPr>
            <p:txBody>
              <a:bodyPr wrap="none">
                <a:spAutoFit/>
              </a:bodyPr>
              <a:lstStyle/>
              <a:p>
                <a14:m>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𝑧𝑡</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𝑎</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𝑊</m:t>
                        </m:r>
                      </m:e>
                      <m:sub>
                        <m:r>
                          <a:rPr lang="es-EC" i="1">
                            <a:latin typeface="Cambria Math" panose="02040503050406030204" pitchFamily="18" charset="0"/>
                          </a:rPr>
                          <m:t>𝑚</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𝑊</m:t>
                        </m:r>
                      </m:e>
                      <m:sub>
                        <m:r>
                          <a:rPr lang="es-EC" i="1">
                            <a:latin typeface="Cambria Math" panose="02040503050406030204" pitchFamily="18" charset="0"/>
                          </a:rPr>
                          <m:t>𝑒</m:t>
                        </m:r>
                      </m:sub>
                    </m:sSub>
                    <m:r>
                      <a:rPr lang="es-EC" b="0" i="1" smtClean="0">
                        <a:latin typeface="Cambria Math" panose="02040503050406030204" pitchFamily="18" charset="0"/>
                      </a:rPr>
                      <m:t>=54.97 </m:t>
                    </m:r>
                    <m:r>
                      <a:rPr lang="es-EC" b="0" i="1" smtClean="0">
                        <a:latin typeface="Cambria Math" panose="02040503050406030204" pitchFamily="18" charset="0"/>
                      </a:rPr>
                      <m:t>𝑁</m:t>
                    </m:r>
                  </m:oMath>
                </a14:m>
                <a:r>
                  <a:rPr lang="es-EC" dirty="0" smtClean="0"/>
                  <a:t> (Carga Vertical Taladrado)</a:t>
                </a:r>
                <a:endParaRPr lang="es-EC" dirty="0"/>
              </a:p>
            </p:txBody>
          </p:sp>
        </mc:Choice>
        <mc:Fallback xmlns="">
          <p:sp>
            <p:nvSpPr>
              <p:cNvPr id="20" name="Rectángulo 19"/>
              <p:cNvSpPr>
                <a:spLocks noRot="1" noChangeAspect="1" noMove="1" noResize="1" noEditPoints="1" noAdjustHandles="1" noChangeArrowheads="1" noChangeShapeType="1" noTextEdit="1"/>
              </p:cNvSpPr>
              <p:nvPr/>
            </p:nvSpPr>
            <p:spPr>
              <a:xfrm>
                <a:off x="6439271" y="4501889"/>
                <a:ext cx="5752729" cy="369332"/>
              </a:xfrm>
              <a:prstGeom prst="rect">
                <a:avLst/>
              </a:prstGeom>
              <a:blipFill rotWithShape="0">
                <a:blip r:embed="rId8"/>
                <a:stretch>
                  <a:fillRect t="-8197"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6745311" y="5118534"/>
                <a:ext cx="5111399" cy="391582"/>
              </a:xfrm>
              <a:prstGeom prst="rect">
                <a:avLst/>
              </a:prstGeom>
            </p:spPr>
            <p:txBody>
              <a:bodyPr wrap="none">
                <a:spAutoFit/>
              </a:bodyPr>
              <a:lstStyle/>
              <a:p>
                <a14:m>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𝑧𝑓</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𝑊</m:t>
                        </m:r>
                      </m:e>
                      <m:sub>
                        <m:r>
                          <a:rPr lang="es-EC" i="1">
                            <a:latin typeface="Cambria Math" panose="02040503050406030204" pitchFamily="18" charset="0"/>
                          </a:rPr>
                          <m:t>𝑚</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𝑊</m:t>
                        </m:r>
                      </m:e>
                      <m:sub>
                        <m:r>
                          <a:rPr lang="es-EC" i="1">
                            <a:latin typeface="Cambria Math" panose="02040503050406030204" pitchFamily="18" charset="0"/>
                          </a:rPr>
                          <m:t>𝑒</m:t>
                        </m:r>
                      </m:sub>
                    </m:sSub>
                    <m:r>
                      <a:rPr lang="es-EC" b="0" i="1" smtClean="0">
                        <a:latin typeface="Cambria Math" panose="02040503050406030204" pitchFamily="18" charset="0"/>
                      </a:rPr>
                      <m:t>=16.54 </m:t>
                    </m:r>
                    <m:r>
                      <a:rPr lang="es-EC" b="0" i="1" smtClean="0">
                        <a:latin typeface="Cambria Math" panose="02040503050406030204" pitchFamily="18" charset="0"/>
                      </a:rPr>
                      <m:t>𝑁</m:t>
                    </m:r>
                  </m:oMath>
                </a14:m>
                <a:r>
                  <a:rPr lang="es-EC" dirty="0" smtClean="0"/>
                  <a:t> </a:t>
                </a:r>
                <a:r>
                  <a:rPr lang="es-EC" dirty="0"/>
                  <a:t>(Carga Vertical </a:t>
                </a:r>
                <a:r>
                  <a:rPr lang="es-EC" dirty="0" smtClean="0"/>
                  <a:t>Fresado)</a:t>
                </a:r>
                <a:endParaRPr lang="es-EC" dirty="0"/>
              </a:p>
            </p:txBody>
          </p:sp>
        </mc:Choice>
        <mc:Fallback xmlns="">
          <p:sp>
            <p:nvSpPr>
              <p:cNvPr id="21" name="Rectángulo 20"/>
              <p:cNvSpPr>
                <a:spLocks noRot="1" noChangeAspect="1" noMove="1" noResize="1" noEditPoints="1" noAdjustHandles="1" noChangeArrowheads="1" noChangeShapeType="1" noTextEdit="1"/>
              </p:cNvSpPr>
              <p:nvPr/>
            </p:nvSpPr>
            <p:spPr>
              <a:xfrm>
                <a:off x="6745311" y="5118534"/>
                <a:ext cx="5111399" cy="391582"/>
              </a:xfrm>
              <a:prstGeom prst="rect">
                <a:avLst/>
              </a:prstGeom>
              <a:blipFill rotWithShape="0">
                <a:blip r:embed="rId9"/>
                <a:stretch>
                  <a:fillRect t="-7813" b="-20313"/>
                </a:stretch>
              </a:blipFill>
            </p:spPr>
            <p:txBody>
              <a:bodyPr/>
              <a:lstStyle/>
              <a:p>
                <a:r>
                  <a:rPr lang="es-EC">
                    <a:noFill/>
                  </a:rPr>
                  <a:t> </a:t>
                </a:r>
              </a:p>
            </p:txBody>
          </p:sp>
        </mc:Fallback>
      </mc:AlternateContent>
    </p:spTree>
    <p:extLst>
      <p:ext uri="{BB962C8B-B14F-4D97-AF65-F5344CB8AC3E}">
        <p14:creationId xmlns:p14="http://schemas.microsoft.com/office/powerpoint/2010/main" val="2064421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MECATRÓNICO</a:t>
            </a:r>
          </a:p>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mecánico a Nivel de detalle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16"/>
          <p:cNvSpPr txBox="1">
            <a:spLocks noChangeArrowheads="1"/>
          </p:cNvSpPr>
          <p:nvPr/>
        </p:nvSpPr>
        <p:spPr bwMode="auto">
          <a:xfrm>
            <a:off x="523875" y="1305660"/>
            <a:ext cx="62198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Subsistema Eje Z</a:t>
            </a:r>
          </a:p>
          <a:p>
            <a:pPr eaLnBrk="1" hangingPunct="1"/>
            <a:endParaRPr lang="es-EC" sz="2000" i="1" dirty="0" smtClean="0"/>
          </a:p>
          <a:p>
            <a:pPr eaLnBrk="1" hangingPunct="1"/>
            <a:r>
              <a:rPr lang="es-EC" sz="2000" dirty="0" smtClean="0"/>
              <a:t>Taladrado</a:t>
            </a:r>
          </a:p>
          <a:p>
            <a:pPr eaLnBrk="1" hangingPunct="1"/>
            <a:r>
              <a:rPr lang="es-EC" sz="2000" dirty="0" smtClean="0"/>
              <a:t>Carga vertical </a:t>
            </a:r>
          </a:p>
          <a:p>
            <a:pPr eaLnBrk="1" hangingPunct="1"/>
            <a:endParaRPr lang="es-EC" sz="2000"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2" name="Imagen 21"/>
          <p:cNvPicPr/>
          <p:nvPr/>
        </p:nvPicPr>
        <p:blipFill rotWithShape="1">
          <a:blip r:embed="rId4"/>
          <a:srcRect t="7182"/>
          <a:stretch/>
        </p:blipFill>
        <p:spPr bwMode="auto">
          <a:xfrm>
            <a:off x="666202" y="2748485"/>
            <a:ext cx="3805820" cy="329519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011241111"/>
                  </p:ext>
                </p:extLst>
              </p:nvPr>
            </p:nvGraphicFramePr>
            <p:xfrm>
              <a:off x="4973114" y="2724127"/>
              <a:ext cx="2818242" cy="1276374"/>
            </p:xfrm>
            <a:graphic>
              <a:graphicData uri="http://schemas.openxmlformats.org/drawingml/2006/table">
                <a:tbl>
                  <a:tblPr firstRow="1" firstCol="1" bandRow="1">
                    <a:tableStyleId>{7E9639D4-E3E2-4D34-9284-5A2195B3D0D7}</a:tableStyleId>
                  </a:tblPr>
                  <a:tblGrid>
                    <a:gridCol w="939414"/>
                    <a:gridCol w="939414"/>
                    <a:gridCol w="939414"/>
                  </a:tblGrid>
                  <a:tr h="212729">
                    <a:tc gridSpan="3">
                      <a:txBody>
                        <a:bodyPr/>
                        <a:lstStyle/>
                        <a:p>
                          <a:pPr algn="ctr">
                            <a:spcAft>
                              <a:spcPts val="0"/>
                            </a:spcAft>
                          </a:pPr>
                          <a:r>
                            <a:rPr lang="es-EC" sz="1100" dirty="0">
                              <a:effectLst/>
                            </a:rPr>
                            <a:t>TALADRADO</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212729">
                    <a:tc>
                      <a:txBody>
                        <a:bodyPr/>
                        <a:lstStyle/>
                        <a:p>
                          <a:pPr algn="ctr">
                            <a:spcAft>
                              <a:spcPts val="0"/>
                            </a:spcAft>
                          </a:pPr>
                          <a:r>
                            <a:rPr lang="es-EC" sz="1100">
                              <a:effectLst/>
                            </a:rPr>
                            <a:t>Parámetro</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Valor</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𝟏</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𝟏</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25</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𝟐</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𝟐</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50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𝟑</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𝟑𝟏</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56.6</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𝟒</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𝟒𝟏</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011241111"/>
                  </p:ext>
                </p:extLst>
              </p:nvPr>
            </p:nvGraphicFramePr>
            <p:xfrm>
              <a:off x="4973114" y="2724127"/>
              <a:ext cx="2818242" cy="1276374"/>
            </p:xfrm>
            <a:graphic>
              <a:graphicData uri="http://schemas.openxmlformats.org/drawingml/2006/table">
                <a:tbl>
                  <a:tblPr firstRow="1" firstCol="1" bandRow="1">
                    <a:tableStyleId>{7E9639D4-E3E2-4D34-9284-5A2195B3D0D7}</a:tableStyleId>
                  </a:tblPr>
                  <a:tblGrid>
                    <a:gridCol w="939414"/>
                    <a:gridCol w="939414"/>
                    <a:gridCol w="939414"/>
                  </a:tblGrid>
                  <a:tr h="212729">
                    <a:tc gridSpan="3">
                      <a:txBody>
                        <a:bodyPr/>
                        <a:lstStyle/>
                        <a:p>
                          <a:pPr algn="ctr">
                            <a:spcAft>
                              <a:spcPts val="0"/>
                            </a:spcAft>
                          </a:pPr>
                          <a:r>
                            <a:rPr lang="es-EC" sz="1100" dirty="0">
                              <a:effectLst/>
                            </a:rPr>
                            <a:t>TALADRADO</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212729">
                    <a:tc>
                      <a:txBody>
                        <a:bodyPr/>
                        <a:lstStyle/>
                        <a:p>
                          <a:pPr algn="ctr">
                            <a:spcAft>
                              <a:spcPts val="0"/>
                            </a:spcAft>
                          </a:pPr>
                          <a:r>
                            <a:rPr lang="es-EC" sz="1100">
                              <a:effectLst/>
                            </a:rPr>
                            <a:t>Parámetro</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Valor</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endParaRPr lang="es-EC"/>
                        </a:p>
                      </a:txBody>
                      <a:tcPr marL="68580" marR="68580" marT="0" marB="0" anchor="ctr">
                        <a:blipFill rotWithShape="0">
                          <a:blip r:embed="rId5"/>
                          <a:stretch>
                            <a:fillRect t="-202778" r="-200000" b="-322222"/>
                          </a:stretch>
                        </a:blipFill>
                      </a:tcPr>
                    </a:tc>
                    <a:tc>
                      <a:txBody>
                        <a:bodyPr/>
                        <a:lstStyle/>
                        <a:p>
                          <a:pPr algn="ctr">
                            <a:spcAft>
                              <a:spcPts val="0"/>
                            </a:spcAft>
                          </a:pPr>
                          <a:r>
                            <a:rPr lang="es-EC" sz="1100">
                              <a:effectLst/>
                            </a:rPr>
                            <a:t>25</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endParaRPr lang="es-EC"/>
                        </a:p>
                      </a:txBody>
                      <a:tcPr marL="68580" marR="68580" marT="0" marB="0" anchor="ctr">
                        <a:blipFill rotWithShape="0">
                          <a:blip r:embed="rId5"/>
                          <a:stretch>
                            <a:fillRect t="-311429" r="-200000" b="-231429"/>
                          </a:stretch>
                        </a:blipFill>
                      </a:tcPr>
                    </a:tc>
                    <a:tc>
                      <a:txBody>
                        <a:bodyPr/>
                        <a:lstStyle/>
                        <a:p>
                          <a:pPr algn="ctr">
                            <a:spcAft>
                              <a:spcPts val="0"/>
                            </a:spcAft>
                          </a:pPr>
                          <a:r>
                            <a:rPr lang="es-EC" sz="1100">
                              <a:effectLst/>
                            </a:rPr>
                            <a:t>50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endParaRPr lang="es-EC"/>
                        </a:p>
                      </a:txBody>
                      <a:tcPr marL="68580" marR="68580" marT="0" marB="0" anchor="ctr">
                        <a:blipFill rotWithShape="0">
                          <a:blip r:embed="rId5"/>
                          <a:stretch>
                            <a:fillRect t="-411429" r="-200000" b="-131429"/>
                          </a:stretch>
                        </a:blipFill>
                      </a:tcPr>
                    </a:tc>
                    <a:tc>
                      <a:txBody>
                        <a:bodyPr/>
                        <a:lstStyle/>
                        <a:p>
                          <a:pPr algn="ctr">
                            <a:spcAft>
                              <a:spcPts val="0"/>
                            </a:spcAft>
                          </a:pPr>
                          <a:r>
                            <a:rPr lang="es-EC" sz="1100">
                              <a:effectLst/>
                            </a:rPr>
                            <a:t>56.6</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endParaRPr lang="es-EC"/>
                        </a:p>
                      </a:txBody>
                      <a:tcPr marL="68580" marR="68580" marT="0" marB="0" anchor="ctr">
                        <a:blipFill rotWithShape="0">
                          <a:blip r:embed="rId5"/>
                          <a:stretch>
                            <a:fillRect t="-511429" r="-200000" b="-31429"/>
                          </a:stretch>
                        </a:blipFill>
                      </a:tcPr>
                    </a:tc>
                    <a:tc>
                      <a:txBody>
                        <a:bodyPr/>
                        <a:lstStyle/>
                        <a:p>
                          <a:pPr algn="ctr">
                            <a:spcAft>
                              <a:spcPts val="0"/>
                            </a:spcAft>
                          </a:pPr>
                          <a:r>
                            <a:rPr lang="es-EC" sz="1100">
                              <a:effectLst/>
                            </a:rPr>
                            <a:t>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Fallback>
      </mc:AlternateContent>
      <p:pic>
        <p:nvPicPr>
          <p:cNvPr id="4" name="Imagen 3"/>
          <p:cNvPicPr>
            <a:picLocks noChangeAspect="1"/>
          </p:cNvPicPr>
          <p:nvPr/>
        </p:nvPicPr>
        <p:blipFill>
          <a:blip r:embed="rId6">
            <a:clrChange>
              <a:clrFrom>
                <a:srgbClr val="FFFFFF"/>
              </a:clrFrom>
              <a:clrTo>
                <a:srgbClr val="FFFFFF">
                  <a:alpha val="0"/>
                </a:srgbClr>
              </a:clrTo>
            </a:clrChange>
          </a:blip>
          <a:stretch>
            <a:fillRect/>
          </a:stretch>
        </p:blipFill>
        <p:spPr>
          <a:xfrm>
            <a:off x="8790886" y="3186439"/>
            <a:ext cx="2601019" cy="2372358"/>
          </a:xfrm>
          <a:prstGeom prst="rect">
            <a:avLst/>
          </a:prstGeom>
        </p:spPr>
      </p:pic>
      <p:sp>
        <p:nvSpPr>
          <p:cNvPr id="24" name="CuadroTexto 16"/>
          <p:cNvSpPr txBox="1">
            <a:spLocks noChangeArrowheads="1"/>
          </p:cNvSpPr>
          <p:nvPr/>
        </p:nvSpPr>
        <p:spPr bwMode="auto">
          <a:xfrm>
            <a:off x="8981214" y="2654916"/>
            <a:ext cx="242844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Fuerza Resultante</a:t>
            </a:r>
            <a:endParaRPr lang="es-EC" sz="2000" dirty="0" smtClean="0"/>
          </a:p>
          <a:p>
            <a:pPr eaLnBrk="1" hangingPunct="1"/>
            <a:endParaRPr lang="es-EC" sz="2000"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Imagen 9"/>
          <p:cNvPicPr>
            <a:picLocks noChangeAspect="1"/>
          </p:cNvPicPr>
          <p:nvPr/>
        </p:nvPicPr>
        <p:blipFill>
          <a:blip r:embed="rId7">
            <a:clrChange>
              <a:clrFrom>
                <a:srgbClr val="FFFFFF"/>
              </a:clrFrom>
              <a:clrTo>
                <a:srgbClr val="FFFFFF">
                  <a:alpha val="0"/>
                </a:srgbClr>
              </a:clrTo>
            </a:clrChange>
          </a:blip>
          <a:stretch>
            <a:fillRect/>
          </a:stretch>
        </p:blipFill>
        <p:spPr>
          <a:xfrm>
            <a:off x="5683166" y="4097645"/>
            <a:ext cx="1584409" cy="2279504"/>
          </a:xfrm>
          <a:prstGeom prst="rect">
            <a:avLst/>
          </a:prstGeom>
        </p:spPr>
      </p:pic>
    </p:spTree>
    <p:extLst>
      <p:ext uri="{BB962C8B-B14F-4D97-AF65-F5344CB8AC3E}">
        <p14:creationId xmlns:p14="http://schemas.microsoft.com/office/powerpoint/2010/main" val="2353914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MECATRÓNICO</a:t>
            </a:r>
          </a:p>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mecánico a Nivel de detalle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16"/>
          <p:cNvSpPr txBox="1">
            <a:spLocks noChangeArrowheads="1"/>
          </p:cNvSpPr>
          <p:nvPr/>
        </p:nvSpPr>
        <p:spPr bwMode="auto">
          <a:xfrm>
            <a:off x="523875" y="1305660"/>
            <a:ext cx="62198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Subsistema Eje Z</a:t>
            </a:r>
          </a:p>
          <a:p>
            <a:pPr eaLnBrk="1" hangingPunct="1"/>
            <a:endParaRPr lang="es-EC" sz="2000" i="1" dirty="0" smtClean="0"/>
          </a:p>
          <a:p>
            <a:pPr eaLnBrk="1" hangingPunct="1"/>
            <a:r>
              <a:rPr lang="es-EC" sz="2000" dirty="0" smtClean="0"/>
              <a:t>Fresado</a:t>
            </a:r>
          </a:p>
          <a:p>
            <a:pPr eaLnBrk="1" hangingPunct="1"/>
            <a:r>
              <a:rPr lang="es-EC" sz="2000" dirty="0" smtClean="0"/>
              <a:t>Carga vertical </a:t>
            </a:r>
          </a:p>
          <a:p>
            <a:pPr eaLnBrk="1" hangingPunct="1"/>
            <a:endParaRPr lang="es-EC" sz="2000"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2" name="Imagen 21"/>
          <p:cNvPicPr/>
          <p:nvPr/>
        </p:nvPicPr>
        <p:blipFill rotWithShape="1">
          <a:blip r:embed="rId4"/>
          <a:srcRect t="7182"/>
          <a:stretch/>
        </p:blipFill>
        <p:spPr bwMode="auto">
          <a:xfrm>
            <a:off x="666202" y="2748485"/>
            <a:ext cx="3805820" cy="329519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nvGraphicFramePr>
            <p:xfrm>
              <a:off x="4973114" y="2724127"/>
              <a:ext cx="2818242" cy="1276374"/>
            </p:xfrm>
            <a:graphic>
              <a:graphicData uri="http://schemas.openxmlformats.org/drawingml/2006/table">
                <a:tbl>
                  <a:tblPr firstRow="1" firstCol="1" bandRow="1">
                    <a:tableStyleId>{7E9639D4-E3E2-4D34-9284-5A2195B3D0D7}</a:tableStyleId>
                  </a:tblPr>
                  <a:tblGrid>
                    <a:gridCol w="939414"/>
                    <a:gridCol w="939414"/>
                    <a:gridCol w="939414"/>
                  </a:tblGrid>
                  <a:tr h="212729">
                    <a:tc gridSpan="3">
                      <a:txBody>
                        <a:bodyPr/>
                        <a:lstStyle/>
                        <a:p>
                          <a:pPr algn="ctr">
                            <a:spcAft>
                              <a:spcPts val="0"/>
                            </a:spcAft>
                          </a:pPr>
                          <a:r>
                            <a:rPr lang="es-EC" sz="1100" dirty="0">
                              <a:effectLst/>
                            </a:rPr>
                            <a:t>TALADRADO</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212729">
                    <a:tc>
                      <a:txBody>
                        <a:bodyPr/>
                        <a:lstStyle/>
                        <a:p>
                          <a:pPr algn="ctr">
                            <a:spcAft>
                              <a:spcPts val="0"/>
                            </a:spcAft>
                          </a:pPr>
                          <a:r>
                            <a:rPr lang="es-EC" sz="1100">
                              <a:effectLst/>
                            </a:rPr>
                            <a:t>Parámetro</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Valor</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𝟏</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𝟏</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25</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𝟐</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𝟐</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50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𝟑</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𝟑𝟏</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56.6</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𝟒</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𝟒𝟏</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Choice>
        <mc:Fallback xmlns="">
          <p:graphicFrame>
            <p:nvGraphicFramePr>
              <p:cNvPr id="2" name="Tabla 1"/>
              <p:cNvGraphicFramePr>
                <a:graphicFrameLocks noGrp="1"/>
              </p:cNvGraphicFramePr>
              <p:nvPr/>
            </p:nvGraphicFramePr>
            <p:xfrm>
              <a:off x="4973114" y="2724127"/>
              <a:ext cx="2818242" cy="1276374"/>
            </p:xfrm>
            <a:graphic>
              <a:graphicData uri="http://schemas.openxmlformats.org/drawingml/2006/table">
                <a:tbl>
                  <a:tblPr firstRow="1" firstCol="1" bandRow="1">
                    <a:tableStyleId>{7E9639D4-E3E2-4D34-9284-5A2195B3D0D7}</a:tableStyleId>
                  </a:tblPr>
                  <a:tblGrid>
                    <a:gridCol w="939414"/>
                    <a:gridCol w="939414"/>
                    <a:gridCol w="939414"/>
                  </a:tblGrid>
                  <a:tr h="212729">
                    <a:tc gridSpan="3">
                      <a:txBody>
                        <a:bodyPr/>
                        <a:lstStyle/>
                        <a:p>
                          <a:pPr algn="ctr">
                            <a:spcAft>
                              <a:spcPts val="0"/>
                            </a:spcAft>
                          </a:pPr>
                          <a:r>
                            <a:rPr lang="es-EC" sz="1100" dirty="0">
                              <a:effectLst/>
                            </a:rPr>
                            <a:t>TALADRADO</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212729">
                    <a:tc>
                      <a:txBody>
                        <a:bodyPr/>
                        <a:lstStyle/>
                        <a:p>
                          <a:pPr algn="ctr">
                            <a:spcAft>
                              <a:spcPts val="0"/>
                            </a:spcAft>
                          </a:pPr>
                          <a:r>
                            <a:rPr lang="es-EC" sz="1100">
                              <a:effectLst/>
                            </a:rPr>
                            <a:t>Parámetro</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Valor</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endParaRPr lang="es-EC"/>
                        </a:p>
                      </a:txBody>
                      <a:tcPr marL="68580" marR="68580" marT="0" marB="0" anchor="ctr">
                        <a:blipFill rotWithShape="0">
                          <a:blip r:embed="rId5"/>
                          <a:stretch>
                            <a:fillRect t="-202778" r="-200000" b="-322222"/>
                          </a:stretch>
                        </a:blipFill>
                      </a:tcPr>
                    </a:tc>
                    <a:tc>
                      <a:txBody>
                        <a:bodyPr/>
                        <a:lstStyle/>
                        <a:p>
                          <a:pPr algn="ctr">
                            <a:spcAft>
                              <a:spcPts val="0"/>
                            </a:spcAft>
                          </a:pPr>
                          <a:r>
                            <a:rPr lang="es-EC" sz="1100">
                              <a:effectLst/>
                            </a:rPr>
                            <a:t>25</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endParaRPr lang="es-EC"/>
                        </a:p>
                      </a:txBody>
                      <a:tcPr marL="68580" marR="68580" marT="0" marB="0" anchor="ctr">
                        <a:blipFill rotWithShape="0">
                          <a:blip r:embed="rId5"/>
                          <a:stretch>
                            <a:fillRect t="-311429" r="-200000" b="-231429"/>
                          </a:stretch>
                        </a:blipFill>
                      </a:tcPr>
                    </a:tc>
                    <a:tc>
                      <a:txBody>
                        <a:bodyPr/>
                        <a:lstStyle/>
                        <a:p>
                          <a:pPr algn="ctr">
                            <a:spcAft>
                              <a:spcPts val="0"/>
                            </a:spcAft>
                          </a:pPr>
                          <a:r>
                            <a:rPr lang="es-EC" sz="1100">
                              <a:effectLst/>
                            </a:rPr>
                            <a:t>50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endParaRPr lang="es-EC"/>
                        </a:p>
                      </a:txBody>
                      <a:tcPr marL="68580" marR="68580" marT="0" marB="0" anchor="ctr">
                        <a:blipFill rotWithShape="0">
                          <a:blip r:embed="rId5"/>
                          <a:stretch>
                            <a:fillRect t="-411429" r="-200000" b="-131429"/>
                          </a:stretch>
                        </a:blipFill>
                      </a:tcPr>
                    </a:tc>
                    <a:tc>
                      <a:txBody>
                        <a:bodyPr/>
                        <a:lstStyle/>
                        <a:p>
                          <a:pPr algn="ctr">
                            <a:spcAft>
                              <a:spcPts val="0"/>
                            </a:spcAft>
                          </a:pPr>
                          <a:r>
                            <a:rPr lang="es-EC" sz="1100">
                              <a:effectLst/>
                            </a:rPr>
                            <a:t>56.6</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r h="212729">
                    <a:tc>
                      <a:txBody>
                        <a:bodyPr/>
                        <a:lstStyle/>
                        <a:p>
                          <a:endParaRPr lang="es-EC"/>
                        </a:p>
                      </a:txBody>
                      <a:tcPr marL="68580" marR="68580" marT="0" marB="0" anchor="ctr">
                        <a:blipFill rotWithShape="0">
                          <a:blip r:embed="rId5"/>
                          <a:stretch>
                            <a:fillRect t="-511429" r="-200000" b="-31429"/>
                          </a:stretch>
                        </a:blipFill>
                      </a:tcPr>
                    </a:tc>
                    <a:tc>
                      <a:txBody>
                        <a:bodyPr/>
                        <a:lstStyle/>
                        <a:p>
                          <a:pPr algn="ctr">
                            <a:spcAft>
                              <a:spcPts val="0"/>
                            </a:spcAft>
                          </a:pPr>
                          <a:r>
                            <a:rPr lang="es-EC" sz="1100">
                              <a:effectLst/>
                            </a:rPr>
                            <a:t>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Fallback>
      </mc:AlternateContent>
      <p:sp>
        <p:nvSpPr>
          <p:cNvPr id="24" name="CuadroTexto 16"/>
          <p:cNvSpPr txBox="1">
            <a:spLocks noChangeArrowheads="1"/>
          </p:cNvSpPr>
          <p:nvPr/>
        </p:nvSpPr>
        <p:spPr bwMode="auto">
          <a:xfrm>
            <a:off x="8981214" y="2654916"/>
            <a:ext cx="242844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Fuerza Resultante</a:t>
            </a:r>
            <a:endParaRPr lang="es-EC" sz="2000" dirty="0" smtClean="0"/>
          </a:p>
          <a:p>
            <a:pPr eaLnBrk="1" hangingPunct="1"/>
            <a:endParaRPr lang="es-EC" sz="2000"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Imagen 9"/>
          <p:cNvPicPr>
            <a:picLocks noChangeAspect="1"/>
          </p:cNvPicPr>
          <p:nvPr/>
        </p:nvPicPr>
        <p:blipFill>
          <a:blip r:embed="rId6">
            <a:clrChange>
              <a:clrFrom>
                <a:srgbClr val="FFFFFF"/>
              </a:clrFrom>
              <a:clrTo>
                <a:srgbClr val="FFFFFF">
                  <a:alpha val="0"/>
                </a:srgbClr>
              </a:clrTo>
            </a:clrChange>
          </a:blip>
          <a:stretch>
            <a:fillRect/>
          </a:stretch>
        </p:blipFill>
        <p:spPr>
          <a:xfrm>
            <a:off x="5683166" y="4097645"/>
            <a:ext cx="1584409" cy="2279504"/>
          </a:xfrm>
          <a:prstGeom prst="rect">
            <a:avLst/>
          </a:prstGeom>
        </p:spPr>
      </p:pic>
      <p:pic>
        <p:nvPicPr>
          <p:cNvPr id="3" name="Imagen 2"/>
          <p:cNvPicPr>
            <a:picLocks noChangeAspect="1"/>
          </p:cNvPicPr>
          <p:nvPr/>
        </p:nvPicPr>
        <p:blipFill>
          <a:blip r:embed="rId7">
            <a:clrChange>
              <a:clrFrom>
                <a:srgbClr val="FFFFFF"/>
              </a:clrFrom>
              <a:clrTo>
                <a:srgbClr val="FFFFFF">
                  <a:alpha val="0"/>
                </a:srgbClr>
              </a:clrTo>
            </a:clrChange>
          </a:blip>
          <a:stretch>
            <a:fillRect/>
          </a:stretch>
        </p:blipFill>
        <p:spPr>
          <a:xfrm>
            <a:off x="9041083" y="3176922"/>
            <a:ext cx="1975573" cy="2285257"/>
          </a:xfrm>
          <a:prstGeom prst="rect">
            <a:avLst/>
          </a:prstGeom>
        </p:spPr>
      </p:pic>
    </p:spTree>
    <p:extLst>
      <p:ext uri="{BB962C8B-B14F-4D97-AF65-F5344CB8AC3E}">
        <p14:creationId xmlns:p14="http://schemas.microsoft.com/office/powerpoint/2010/main" val="2916222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MECATRÓNICO</a:t>
            </a:r>
          </a:p>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mecánico a Nivel de detalle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16"/>
          <p:cNvSpPr txBox="1">
            <a:spLocks noChangeArrowheads="1"/>
          </p:cNvSpPr>
          <p:nvPr/>
        </p:nvSpPr>
        <p:spPr bwMode="auto">
          <a:xfrm>
            <a:off x="523875" y="1305660"/>
            <a:ext cx="62198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Subsistema Eje Z</a:t>
            </a:r>
          </a:p>
          <a:p>
            <a:pPr eaLnBrk="1" hangingPunct="1"/>
            <a:endParaRPr lang="es-EC" sz="2000" i="1" dirty="0" smtClean="0"/>
          </a:p>
          <a:p>
            <a:pPr eaLnBrk="1" hangingPunct="1"/>
            <a:r>
              <a:rPr lang="es-EC" sz="2000" dirty="0" smtClean="0"/>
              <a:t>Fresado</a:t>
            </a:r>
          </a:p>
          <a:p>
            <a:pPr eaLnBrk="1" hangingPunct="1"/>
            <a:r>
              <a:rPr lang="es-EC" sz="2000" dirty="0" smtClean="0"/>
              <a:t>Fuerza Normal </a:t>
            </a:r>
          </a:p>
          <a:p>
            <a:pPr eaLnBrk="1" hangingPunct="1"/>
            <a:endParaRPr lang="es-EC" sz="2000"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Imagen 13"/>
          <p:cNvPicPr/>
          <p:nvPr/>
        </p:nvPicPr>
        <p:blipFill>
          <a:blip r:embed="rId4"/>
          <a:stretch>
            <a:fillRect/>
          </a:stretch>
        </p:blipFill>
        <p:spPr>
          <a:xfrm>
            <a:off x="643543" y="2602624"/>
            <a:ext cx="2953477" cy="3103751"/>
          </a:xfrm>
          <a:prstGeom prst="rect">
            <a:avLst/>
          </a:prstGeom>
        </p:spPr>
      </p:pic>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2587046097"/>
                  </p:ext>
                </p:extLst>
              </p:nvPr>
            </p:nvGraphicFramePr>
            <p:xfrm>
              <a:off x="3954623" y="2602624"/>
              <a:ext cx="2431473" cy="1328024"/>
            </p:xfrm>
            <a:graphic>
              <a:graphicData uri="http://schemas.openxmlformats.org/drawingml/2006/table">
                <a:tbl>
                  <a:tblPr firstRow="1" firstCol="1" bandRow="1">
                    <a:tableStyleId>{7E9639D4-E3E2-4D34-9284-5A2195B3D0D7}</a:tableStyleId>
                  </a:tblPr>
                  <a:tblGrid>
                    <a:gridCol w="810491"/>
                    <a:gridCol w="810491"/>
                    <a:gridCol w="810491"/>
                  </a:tblGrid>
                  <a:tr h="206272">
                    <a:tc gridSpan="3">
                      <a:txBody>
                        <a:bodyPr/>
                        <a:lstStyle/>
                        <a:p>
                          <a:pPr algn="ctr">
                            <a:spcAft>
                              <a:spcPts val="0"/>
                            </a:spcAft>
                          </a:pPr>
                          <a:r>
                            <a:rPr lang="es-EC" sz="1100">
                              <a:effectLst/>
                            </a:rPr>
                            <a:t>FRESADO</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206272">
                    <a:tc>
                      <a:txBody>
                        <a:bodyPr/>
                        <a:lstStyle/>
                        <a:p>
                          <a:pPr algn="ctr">
                            <a:spcAft>
                              <a:spcPts val="0"/>
                            </a:spcAft>
                          </a:pPr>
                          <a:r>
                            <a:rPr lang="es-EC" sz="1100">
                              <a:effectLst/>
                            </a:rPr>
                            <a:t>Parámetro</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Valor</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7861">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𝟏</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𝟏</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25</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7861">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𝟐</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𝟐</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50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7861">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𝟑</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𝟑𝟐</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60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61897">
                    <a:tc>
                      <a:txBody>
                        <a:bodyPr/>
                        <a:lstStyle/>
                        <a:p>
                          <a:pPr algn="ctr">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𝟒</m:t>
                                  </m:r>
                                </m:sub>
                              </m:sSub>
                            </m:oMath>
                          </a14:m>
                          <a:r>
                            <a:rPr lang="es-EC" sz="1100">
                              <a:effectLst/>
                            </a:rPr>
                            <a:t>=</a:t>
                          </a: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𝒅</m:t>
                                  </m:r>
                                </m:e>
                                <m:sub>
                                  <m:r>
                                    <a:rPr lang="es-EC" sz="1100">
                                      <a:effectLst/>
                                      <a:latin typeface="Cambria Math" panose="02040503050406030204" pitchFamily="18" charset="0"/>
                                    </a:rPr>
                                    <m:t>𝒛</m:t>
                                  </m:r>
                                  <m:r>
                                    <a:rPr lang="es-EC" sz="1100">
                                      <a:effectLst/>
                                      <a:latin typeface="Cambria Math" panose="02040503050406030204" pitchFamily="18" charset="0"/>
                                    </a:rPr>
                                    <m:t>𝟒𝟐</m:t>
                                  </m:r>
                                </m:sub>
                              </m:sSub>
                            </m:oMath>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2587046097"/>
                  </p:ext>
                </p:extLst>
              </p:nvPr>
            </p:nvGraphicFramePr>
            <p:xfrm>
              <a:off x="3954623" y="2602624"/>
              <a:ext cx="2431473" cy="1328024"/>
            </p:xfrm>
            <a:graphic>
              <a:graphicData uri="http://schemas.openxmlformats.org/drawingml/2006/table">
                <a:tbl>
                  <a:tblPr firstRow="1" firstCol="1" bandRow="1">
                    <a:tableStyleId>{7E9639D4-E3E2-4D34-9284-5A2195B3D0D7}</a:tableStyleId>
                  </a:tblPr>
                  <a:tblGrid>
                    <a:gridCol w="810491"/>
                    <a:gridCol w="810491"/>
                    <a:gridCol w="810491"/>
                  </a:tblGrid>
                  <a:tr h="206272">
                    <a:tc gridSpan="3">
                      <a:txBody>
                        <a:bodyPr/>
                        <a:lstStyle/>
                        <a:p>
                          <a:pPr algn="ctr">
                            <a:spcAft>
                              <a:spcPts val="0"/>
                            </a:spcAft>
                          </a:pPr>
                          <a:r>
                            <a:rPr lang="es-EC" sz="1100">
                              <a:effectLst/>
                            </a:rPr>
                            <a:t>FRESADO</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206272">
                    <a:tc>
                      <a:txBody>
                        <a:bodyPr/>
                        <a:lstStyle/>
                        <a:p>
                          <a:pPr algn="ctr">
                            <a:spcAft>
                              <a:spcPts val="0"/>
                            </a:spcAft>
                          </a:pPr>
                          <a:r>
                            <a:rPr lang="es-EC" sz="1100">
                              <a:effectLst/>
                            </a:rPr>
                            <a:t>Parámetro</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Valor</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Unidad</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7861">
                    <a:tc>
                      <a:txBody>
                        <a:bodyPr/>
                        <a:lstStyle/>
                        <a:p>
                          <a:endParaRPr lang="es-EC"/>
                        </a:p>
                      </a:txBody>
                      <a:tcPr marL="68580" marR="68580" marT="0" marB="0" anchor="ctr">
                        <a:blipFill rotWithShape="0">
                          <a:blip r:embed="rId5"/>
                          <a:stretch>
                            <a:fillRect t="-197222" r="-201504" b="-338889"/>
                          </a:stretch>
                        </a:blipFill>
                      </a:tcPr>
                    </a:tc>
                    <a:tc>
                      <a:txBody>
                        <a:bodyPr/>
                        <a:lstStyle/>
                        <a:p>
                          <a:pPr algn="ctr">
                            <a:spcAft>
                              <a:spcPts val="0"/>
                            </a:spcAft>
                          </a:pPr>
                          <a:r>
                            <a:rPr lang="es-EC" sz="1100">
                              <a:effectLst/>
                            </a:rPr>
                            <a:t>25</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7861">
                    <a:tc>
                      <a:txBody>
                        <a:bodyPr/>
                        <a:lstStyle/>
                        <a:p>
                          <a:endParaRPr lang="es-EC"/>
                        </a:p>
                      </a:txBody>
                      <a:tcPr marL="68580" marR="68580" marT="0" marB="0" anchor="ctr">
                        <a:blipFill rotWithShape="0">
                          <a:blip r:embed="rId5"/>
                          <a:stretch>
                            <a:fillRect t="-297222" r="-201504" b="-238889"/>
                          </a:stretch>
                        </a:blipFill>
                      </a:tcPr>
                    </a:tc>
                    <a:tc>
                      <a:txBody>
                        <a:bodyPr/>
                        <a:lstStyle/>
                        <a:p>
                          <a:pPr algn="ctr">
                            <a:spcAft>
                              <a:spcPts val="0"/>
                            </a:spcAft>
                          </a:pPr>
                          <a:r>
                            <a:rPr lang="es-EC" sz="1100">
                              <a:effectLst/>
                            </a:rPr>
                            <a:t>50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17861">
                    <a:tc>
                      <a:txBody>
                        <a:bodyPr/>
                        <a:lstStyle/>
                        <a:p>
                          <a:endParaRPr lang="es-EC"/>
                        </a:p>
                      </a:txBody>
                      <a:tcPr marL="68580" marR="68580" marT="0" marB="0" anchor="ctr">
                        <a:blipFill rotWithShape="0">
                          <a:blip r:embed="rId5"/>
                          <a:stretch>
                            <a:fillRect t="-397222" r="-201504" b="-138889"/>
                          </a:stretch>
                        </a:blipFill>
                      </a:tcPr>
                    </a:tc>
                    <a:tc>
                      <a:txBody>
                        <a:bodyPr/>
                        <a:lstStyle/>
                        <a:p>
                          <a:pPr algn="ctr">
                            <a:spcAft>
                              <a:spcPts val="0"/>
                            </a:spcAft>
                          </a:pPr>
                          <a:r>
                            <a:rPr lang="es-EC" sz="1100">
                              <a:effectLst/>
                            </a:rPr>
                            <a:t>60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mm</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261897">
                    <a:tc>
                      <a:txBody>
                        <a:bodyPr/>
                        <a:lstStyle/>
                        <a:p>
                          <a:endParaRPr lang="es-EC"/>
                        </a:p>
                      </a:txBody>
                      <a:tcPr marL="68580" marR="68580" marT="0" marB="0" anchor="ctr">
                        <a:blipFill rotWithShape="0">
                          <a:blip r:embed="rId5"/>
                          <a:stretch>
                            <a:fillRect t="-416279" r="-201504" b="-16279"/>
                          </a:stretch>
                        </a:blipFill>
                      </a:tcPr>
                    </a:tc>
                    <a:tc>
                      <a:txBody>
                        <a:bodyPr/>
                        <a:lstStyle/>
                        <a:p>
                          <a:pPr algn="ctr">
                            <a:spcAft>
                              <a:spcPts val="0"/>
                            </a:spcAft>
                          </a:pPr>
                          <a:r>
                            <a:rPr lang="es-EC" sz="1100">
                              <a:effectLst/>
                            </a:rPr>
                            <a:t>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mm</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Fallback>
      </mc:AlternateContent>
      <p:pic>
        <p:nvPicPr>
          <p:cNvPr id="17" name="Imagen 16" descr="https://scontent.fuio1-1.fna.fbcdn.net/v/t34.0-12/28534752_1739138716147683_1264538782_n.png?oh=8ce178031b2ff33505053e56e5114af2&amp;oe=5A95D5A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7133" y="702209"/>
            <a:ext cx="1978674" cy="1648340"/>
          </a:xfrm>
          <a:prstGeom prst="rect">
            <a:avLst/>
          </a:prstGeom>
          <a:noFill/>
          <a:ln>
            <a:noFill/>
          </a:ln>
        </p:spPr>
      </p:pic>
      <p:pic>
        <p:nvPicPr>
          <p:cNvPr id="18" name="Imagen 17"/>
          <p:cNvPicPr>
            <a:picLocks noChangeAspect="1"/>
          </p:cNvPicPr>
          <p:nvPr/>
        </p:nvPicPr>
        <p:blipFill>
          <a:blip r:embed="rId7">
            <a:clrChange>
              <a:clrFrom>
                <a:srgbClr val="FFFFFF"/>
              </a:clrFrom>
              <a:clrTo>
                <a:srgbClr val="FFFFFF">
                  <a:alpha val="0"/>
                </a:srgbClr>
              </a:clrTo>
            </a:clrChange>
          </a:blip>
          <a:stretch>
            <a:fillRect/>
          </a:stretch>
        </p:blipFill>
        <p:spPr>
          <a:xfrm>
            <a:off x="7869030" y="1777051"/>
            <a:ext cx="2209250" cy="671319"/>
          </a:xfrm>
          <a:prstGeom prst="rect">
            <a:avLst/>
          </a:prstGeom>
        </p:spPr>
      </p:pic>
      <p:pic>
        <p:nvPicPr>
          <p:cNvPr id="11" name="Imagen 10"/>
          <p:cNvPicPr>
            <a:picLocks noChangeAspect="1"/>
          </p:cNvPicPr>
          <p:nvPr/>
        </p:nvPicPr>
        <p:blipFill>
          <a:blip r:embed="rId8">
            <a:clrChange>
              <a:clrFrom>
                <a:srgbClr val="FFFFFF"/>
              </a:clrFrom>
              <a:clrTo>
                <a:srgbClr val="FFFFFF">
                  <a:alpha val="0"/>
                </a:srgbClr>
              </a:clrTo>
            </a:clrChange>
          </a:blip>
          <a:stretch>
            <a:fillRect/>
          </a:stretch>
        </p:blipFill>
        <p:spPr>
          <a:xfrm>
            <a:off x="4015595" y="4119382"/>
            <a:ext cx="1805949" cy="2337110"/>
          </a:xfrm>
          <a:prstGeom prst="rect">
            <a:avLst/>
          </a:prstGeom>
        </p:spPr>
      </p:pic>
      <p:pic>
        <p:nvPicPr>
          <p:cNvPr id="15" name="Imagen 14"/>
          <p:cNvPicPr>
            <a:picLocks noChangeAspect="1"/>
          </p:cNvPicPr>
          <p:nvPr/>
        </p:nvPicPr>
        <p:blipFill>
          <a:blip r:embed="rId9">
            <a:clrChange>
              <a:clrFrom>
                <a:srgbClr val="FFFFFF"/>
              </a:clrFrom>
              <a:clrTo>
                <a:srgbClr val="FFFFFF">
                  <a:alpha val="0"/>
                </a:srgbClr>
              </a:clrTo>
            </a:clrChange>
          </a:blip>
          <a:stretch>
            <a:fillRect/>
          </a:stretch>
        </p:blipFill>
        <p:spPr>
          <a:xfrm>
            <a:off x="6118182" y="4144735"/>
            <a:ext cx="2344858" cy="1208504"/>
          </a:xfrm>
          <a:prstGeom prst="rect">
            <a:avLst/>
          </a:prstGeom>
        </p:spPr>
      </p:pic>
      <p:pic>
        <p:nvPicPr>
          <p:cNvPr id="19" name="Imagen 18"/>
          <p:cNvPicPr>
            <a:picLocks noChangeAspect="1"/>
          </p:cNvPicPr>
          <p:nvPr/>
        </p:nvPicPr>
        <p:blipFill>
          <a:blip r:embed="rId10">
            <a:clrChange>
              <a:clrFrom>
                <a:srgbClr val="FFFFFF"/>
              </a:clrFrom>
              <a:clrTo>
                <a:srgbClr val="FFFFFF">
                  <a:alpha val="0"/>
                </a:srgbClr>
              </a:clrTo>
            </a:clrChange>
          </a:blip>
          <a:stretch>
            <a:fillRect/>
          </a:stretch>
        </p:blipFill>
        <p:spPr>
          <a:xfrm>
            <a:off x="6495938" y="2821193"/>
            <a:ext cx="1210729" cy="886645"/>
          </a:xfrm>
          <a:prstGeom prst="rect">
            <a:avLst/>
          </a:prstGeom>
        </p:spPr>
      </p:pic>
    </p:spTree>
    <p:extLst>
      <p:ext uri="{BB962C8B-B14F-4D97-AF65-F5344CB8AC3E}">
        <p14:creationId xmlns:p14="http://schemas.microsoft.com/office/powerpoint/2010/main" val="4267407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MECATRÓNICO</a:t>
            </a:r>
          </a:p>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mecánico a Nivel de detalle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16"/>
          <p:cNvSpPr txBox="1">
            <a:spLocks noChangeArrowheads="1"/>
          </p:cNvSpPr>
          <p:nvPr/>
        </p:nvSpPr>
        <p:spPr bwMode="auto">
          <a:xfrm>
            <a:off x="523875" y="1305660"/>
            <a:ext cx="62198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Subsistema Eje Z</a:t>
            </a:r>
          </a:p>
          <a:p>
            <a:pPr eaLnBrk="1" hangingPunct="1"/>
            <a:endParaRPr lang="es-EC" sz="2000" i="1" dirty="0" smtClean="0"/>
          </a:p>
          <a:p>
            <a:pPr eaLnBrk="1" hangingPunct="1"/>
            <a:r>
              <a:rPr lang="es-EC" sz="2000" dirty="0" smtClean="0"/>
              <a:t>Fresado</a:t>
            </a:r>
          </a:p>
          <a:p>
            <a:pPr eaLnBrk="1" hangingPunct="1"/>
            <a:r>
              <a:rPr lang="es-EC" sz="2000" dirty="0" smtClean="0"/>
              <a:t>Fuerza Lateral </a:t>
            </a:r>
          </a:p>
          <a:p>
            <a:pPr eaLnBrk="1" hangingPunct="1"/>
            <a:endParaRPr lang="es-EC" sz="2000"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Imagen 14"/>
          <p:cNvPicPr/>
          <p:nvPr/>
        </p:nvPicPr>
        <p:blipFill rotWithShape="1">
          <a:blip r:embed="rId4"/>
          <a:srcRect t="5074"/>
          <a:stretch/>
        </p:blipFill>
        <p:spPr bwMode="auto">
          <a:xfrm>
            <a:off x="523875" y="2642553"/>
            <a:ext cx="3403773" cy="323754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4157458622"/>
                  </p:ext>
                </p:extLst>
              </p:nvPr>
            </p:nvGraphicFramePr>
            <p:xfrm>
              <a:off x="4098348" y="2672498"/>
              <a:ext cx="3290454" cy="1017270"/>
            </p:xfrm>
            <a:graphic>
              <a:graphicData uri="http://schemas.openxmlformats.org/drawingml/2006/table">
                <a:tbl>
                  <a:tblPr firstRow="1" firstCol="1" bandRow="1">
                    <a:tableStyleId>{7E9639D4-E3E2-4D34-9284-5A2195B3D0D7}</a:tableStyleId>
                  </a:tblPr>
                  <a:tblGrid>
                    <a:gridCol w="1096818"/>
                    <a:gridCol w="1096818"/>
                    <a:gridCol w="1096818"/>
                  </a:tblGrid>
                  <a:tr h="0">
                    <a:tc gridSpan="3">
                      <a:txBody>
                        <a:bodyPr/>
                        <a:lstStyle/>
                        <a:p>
                          <a:pPr algn="ctr">
                            <a:spcAft>
                              <a:spcPts val="0"/>
                            </a:spcAft>
                          </a:pPr>
                          <a:r>
                            <a:rPr lang="es-EC" sz="1050" dirty="0">
                              <a:effectLst/>
                            </a:rPr>
                            <a:t>FRESADO</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0">
                    <a:tc>
                      <a:txBody>
                        <a:bodyPr/>
                        <a:lstStyle/>
                        <a:p>
                          <a:pPr algn="ctr">
                            <a:spcAft>
                              <a:spcPts val="0"/>
                            </a:spcAft>
                          </a:pPr>
                          <a:r>
                            <a:rPr lang="es-EC" sz="1050">
                              <a:effectLst/>
                            </a:rPr>
                            <a:t>Parámetro</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Valor</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Unidad</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14:m>
                            <m:oMath xmlns:m="http://schemas.openxmlformats.org/officeDocument/2006/math">
                              <m:sSub>
                                <m:sSubPr>
                                  <m:ctrlPr>
                                    <a:rPr lang="es-EC" sz="1050" i="1">
                                      <a:effectLst/>
                                      <a:latin typeface="Cambria Math" panose="02040503050406030204" pitchFamily="18" charset="0"/>
                                    </a:rPr>
                                  </m:ctrlPr>
                                </m:sSubPr>
                                <m:e>
                                  <m:r>
                                    <a:rPr lang="es-EC" sz="1050">
                                      <a:effectLst/>
                                      <a:latin typeface="Cambria Math" panose="02040503050406030204" pitchFamily="18" charset="0"/>
                                    </a:rPr>
                                    <m:t>𝒅</m:t>
                                  </m:r>
                                </m:e>
                                <m:sub>
                                  <m:r>
                                    <a:rPr lang="es-EC" sz="1050">
                                      <a:effectLst/>
                                      <a:latin typeface="Cambria Math" panose="02040503050406030204" pitchFamily="18" charset="0"/>
                                    </a:rPr>
                                    <m:t>𝟏</m:t>
                                  </m:r>
                                </m:sub>
                              </m:sSub>
                            </m:oMath>
                          </a14:m>
                          <a:r>
                            <a:rPr lang="es-EC" sz="1050">
                              <a:effectLst/>
                            </a:rPr>
                            <a:t>=</a:t>
                          </a:r>
                          <a14:m>
                            <m:oMath xmlns:m="http://schemas.openxmlformats.org/officeDocument/2006/math">
                              <m:sSub>
                                <m:sSubPr>
                                  <m:ctrlPr>
                                    <a:rPr lang="es-EC" sz="1050" i="1">
                                      <a:effectLst/>
                                      <a:latin typeface="Cambria Math" panose="02040503050406030204" pitchFamily="18" charset="0"/>
                                    </a:rPr>
                                  </m:ctrlPr>
                                </m:sSubPr>
                                <m:e>
                                  <m:r>
                                    <a:rPr lang="es-EC" sz="1050">
                                      <a:effectLst/>
                                      <a:latin typeface="Cambria Math" panose="02040503050406030204" pitchFamily="18" charset="0"/>
                                    </a:rPr>
                                    <m:t>𝒅</m:t>
                                  </m:r>
                                </m:e>
                                <m:sub>
                                  <m:r>
                                    <a:rPr lang="es-EC" sz="1050">
                                      <a:effectLst/>
                                      <a:latin typeface="Cambria Math" panose="02040503050406030204" pitchFamily="18" charset="0"/>
                                    </a:rPr>
                                    <m:t>𝒛</m:t>
                                  </m:r>
                                  <m:r>
                                    <a:rPr lang="es-EC" sz="1050">
                                      <a:effectLst/>
                                      <a:latin typeface="Cambria Math" panose="02040503050406030204" pitchFamily="18" charset="0"/>
                                    </a:rPr>
                                    <m:t>𝟏</m:t>
                                  </m:r>
                                </m:sub>
                              </m:sSub>
                            </m:oMath>
                          </a14:m>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25</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mm</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14:m>
                            <m:oMath xmlns:m="http://schemas.openxmlformats.org/officeDocument/2006/math">
                              <m:sSub>
                                <m:sSubPr>
                                  <m:ctrlPr>
                                    <a:rPr lang="es-EC" sz="1050" i="1">
                                      <a:effectLst/>
                                      <a:latin typeface="Cambria Math" panose="02040503050406030204" pitchFamily="18" charset="0"/>
                                    </a:rPr>
                                  </m:ctrlPr>
                                </m:sSubPr>
                                <m:e>
                                  <m:r>
                                    <a:rPr lang="es-EC" sz="1050">
                                      <a:effectLst/>
                                      <a:latin typeface="Cambria Math" panose="02040503050406030204" pitchFamily="18" charset="0"/>
                                    </a:rPr>
                                    <m:t>𝒅</m:t>
                                  </m:r>
                                </m:e>
                                <m:sub>
                                  <m:r>
                                    <a:rPr lang="es-EC" sz="1050">
                                      <a:effectLst/>
                                      <a:latin typeface="Cambria Math" panose="02040503050406030204" pitchFamily="18" charset="0"/>
                                    </a:rPr>
                                    <m:t>𝟐</m:t>
                                  </m:r>
                                </m:sub>
                              </m:sSub>
                            </m:oMath>
                          </a14:m>
                          <a:r>
                            <a:rPr lang="es-EC" sz="1050">
                              <a:effectLst/>
                            </a:rPr>
                            <a:t>=</a:t>
                          </a:r>
                          <a14:m>
                            <m:oMath xmlns:m="http://schemas.openxmlformats.org/officeDocument/2006/math">
                              <m:sSub>
                                <m:sSubPr>
                                  <m:ctrlPr>
                                    <a:rPr lang="es-EC" sz="1050" i="1">
                                      <a:effectLst/>
                                      <a:latin typeface="Cambria Math" panose="02040503050406030204" pitchFamily="18" charset="0"/>
                                    </a:rPr>
                                  </m:ctrlPr>
                                </m:sSubPr>
                                <m:e>
                                  <m:r>
                                    <a:rPr lang="es-EC" sz="1050">
                                      <a:effectLst/>
                                      <a:latin typeface="Cambria Math" panose="02040503050406030204" pitchFamily="18" charset="0"/>
                                    </a:rPr>
                                    <m:t>𝒅</m:t>
                                  </m:r>
                                </m:e>
                                <m:sub>
                                  <m:r>
                                    <a:rPr lang="es-EC" sz="1050">
                                      <a:effectLst/>
                                      <a:latin typeface="Cambria Math" panose="02040503050406030204" pitchFamily="18" charset="0"/>
                                    </a:rPr>
                                    <m:t>𝒛</m:t>
                                  </m:r>
                                  <m:r>
                                    <a:rPr lang="es-EC" sz="1050">
                                      <a:effectLst/>
                                      <a:latin typeface="Cambria Math" panose="02040503050406030204" pitchFamily="18" charset="0"/>
                                    </a:rPr>
                                    <m:t>𝟐</m:t>
                                  </m:r>
                                </m:sub>
                              </m:sSub>
                            </m:oMath>
                          </a14:m>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50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mm</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14:m>
                            <m:oMath xmlns:m="http://schemas.openxmlformats.org/officeDocument/2006/math">
                              <m:sSub>
                                <m:sSubPr>
                                  <m:ctrlPr>
                                    <a:rPr lang="es-EC" sz="1050" i="1">
                                      <a:effectLst/>
                                      <a:latin typeface="Cambria Math" panose="02040503050406030204" pitchFamily="18" charset="0"/>
                                    </a:rPr>
                                  </m:ctrlPr>
                                </m:sSubPr>
                                <m:e>
                                  <m:r>
                                    <a:rPr lang="es-EC" sz="1050">
                                      <a:effectLst/>
                                      <a:latin typeface="Cambria Math" panose="02040503050406030204" pitchFamily="18" charset="0"/>
                                    </a:rPr>
                                    <m:t>𝒅</m:t>
                                  </m:r>
                                </m:e>
                                <m:sub>
                                  <m:r>
                                    <a:rPr lang="es-EC" sz="1050">
                                      <a:effectLst/>
                                      <a:latin typeface="Cambria Math" panose="02040503050406030204" pitchFamily="18" charset="0"/>
                                    </a:rPr>
                                    <m:t>𝟑</m:t>
                                  </m:r>
                                </m:sub>
                              </m:sSub>
                            </m:oMath>
                          </a14:m>
                          <a:r>
                            <a:rPr lang="es-EC" sz="1050">
                              <a:effectLst/>
                            </a:rPr>
                            <a:t>=</a:t>
                          </a:r>
                          <a14:m>
                            <m:oMath xmlns:m="http://schemas.openxmlformats.org/officeDocument/2006/math">
                              <m:sSub>
                                <m:sSubPr>
                                  <m:ctrlPr>
                                    <a:rPr lang="es-EC" sz="1050" i="1">
                                      <a:effectLst/>
                                      <a:latin typeface="Cambria Math" panose="02040503050406030204" pitchFamily="18" charset="0"/>
                                    </a:rPr>
                                  </m:ctrlPr>
                                </m:sSubPr>
                                <m:e>
                                  <m:r>
                                    <a:rPr lang="es-EC" sz="1050">
                                      <a:effectLst/>
                                      <a:latin typeface="Cambria Math" panose="02040503050406030204" pitchFamily="18" charset="0"/>
                                    </a:rPr>
                                    <m:t>𝒅</m:t>
                                  </m:r>
                                </m:e>
                                <m:sub>
                                  <m:r>
                                    <a:rPr lang="es-EC" sz="1050">
                                      <a:effectLst/>
                                      <a:latin typeface="Cambria Math" panose="02040503050406030204" pitchFamily="18" charset="0"/>
                                    </a:rPr>
                                    <m:t>𝒛</m:t>
                                  </m:r>
                                  <m:r>
                                    <a:rPr lang="es-EC" sz="1050">
                                      <a:effectLst/>
                                      <a:latin typeface="Cambria Math" panose="02040503050406030204" pitchFamily="18" charset="0"/>
                                    </a:rPr>
                                    <m:t>𝟑𝟐</m:t>
                                  </m:r>
                                </m:sub>
                              </m:sSub>
                            </m:oMath>
                          </a14:m>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60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mm</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7170">
                    <a:tc>
                      <a:txBody>
                        <a:bodyPr/>
                        <a:lstStyle/>
                        <a:p>
                          <a:pPr algn="ctr">
                            <a:spcAft>
                              <a:spcPts val="0"/>
                            </a:spcAft>
                          </a:pPr>
                          <a14:m>
                            <m:oMath xmlns:m="http://schemas.openxmlformats.org/officeDocument/2006/math">
                              <m:sSub>
                                <m:sSubPr>
                                  <m:ctrlPr>
                                    <a:rPr lang="es-EC" sz="1050" i="1">
                                      <a:effectLst/>
                                      <a:latin typeface="Cambria Math" panose="02040503050406030204" pitchFamily="18" charset="0"/>
                                    </a:rPr>
                                  </m:ctrlPr>
                                </m:sSubPr>
                                <m:e>
                                  <m:r>
                                    <a:rPr lang="es-EC" sz="1050">
                                      <a:effectLst/>
                                      <a:latin typeface="Cambria Math" panose="02040503050406030204" pitchFamily="18" charset="0"/>
                                    </a:rPr>
                                    <m:t>𝒅</m:t>
                                  </m:r>
                                </m:e>
                                <m:sub>
                                  <m:r>
                                    <a:rPr lang="es-EC" sz="1050">
                                      <a:effectLst/>
                                      <a:latin typeface="Cambria Math" panose="02040503050406030204" pitchFamily="18" charset="0"/>
                                    </a:rPr>
                                    <m:t>𝟒</m:t>
                                  </m:r>
                                </m:sub>
                              </m:sSub>
                            </m:oMath>
                          </a14:m>
                          <a:r>
                            <a:rPr lang="es-EC" sz="1050">
                              <a:effectLst/>
                            </a:rPr>
                            <a:t>=</a:t>
                          </a:r>
                          <a14:m>
                            <m:oMath xmlns:m="http://schemas.openxmlformats.org/officeDocument/2006/math">
                              <m:sSub>
                                <m:sSubPr>
                                  <m:ctrlPr>
                                    <a:rPr lang="es-EC" sz="1050" i="1">
                                      <a:effectLst/>
                                      <a:latin typeface="Cambria Math" panose="02040503050406030204" pitchFamily="18" charset="0"/>
                                    </a:rPr>
                                  </m:ctrlPr>
                                </m:sSubPr>
                                <m:e>
                                  <m:r>
                                    <a:rPr lang="es-EC" sz="1050">
                                      <a:effectLst/>
                                      <a:latin typeface="Cambria Math" panose="02040503050406030204" pitchFamily="18" charset="0"/>
                                    </a:rPr>
                                    <m:t>𝒅</m:t>
                                  </m:r>
                                </m:e>
                                <m:sub>
                                  <m:r>
                                    <a:rPr lang="es-EC" sz="1050">
                                      <a:effectLst/>
                                      <a:latin typeface="Cambria Math" panose="02040503050406030204" pitchFamily="18" charset="0"/>
                                    </a:rPr>
                                    <m:t>𝒛</m:t>
                                  </m:r>
                                  <m:r>
                                    <a:rPr lang="es-EC" sz="1050">
                                      <a:effectLst/>
                                      <a:latin typeface="Cambria Math" panose="02040503050406030204" pitchFamily="18" charset="0"/>
                                    </a:rPr>
                                    <m:t>𝟒𝟐</m:t>
                                  </m:r>
                                </m:sub>
                              </m:sSub>
                            </m:oMath>
                          </a14:m>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dirty="0" smtClean="0">
                              <a:effectLst/>
                              <a:latin typeface="+mn-lt"/>
                              <a:cs typeface="+mn-cs"/>
                            </a:rPr>
                            <a:t>56.6</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dirty="0">
                              <a:effectLst/>
                            </a:rPr>
                            <a:t>mm</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4157458622"/>
                  </p:ext>
                </p:extLst>
              </p:nvPr>
            </p:nvGraphicFramePr>
            <p:xfrm>
              <a:off x="4098348" y="2672498"/>
              <a:ext cx="3290454" cy="1017270"/>
            </p:xfrm>
            <a:graphic>
              <a:graphicData uri="http://schemas.openxmlformats.org/drawingml/2006/table">
                <a:tbl>
                  <a:tblPr firstRow="1" firstCol="1" bandRow="1">
                    <a:tableStyleId>{7E9639D4-E3E2-4D34-9284-5A2195B3D0D7}</a:tableStyleId>
                  </a:tblPr>
                  <a:tblGrid>
                    <a:gridCol w="1096818"/>
                    <a:gridCol w="1096818"/>
                    <a:gridCol w="1096818"/>
                  </a:tblGrid>
                  <a:tr h="160020">
                    <a:tc gridSpan="3">
                      <a:txBody>
                        <a:bodyPr/>
                        <a:lstStyle/>
                        <a:p>
                          <a:pPr algn="ctr">
                            <a:spcAft>
                              <a:spcPts val="0"/>
                            </a:spcAft>
                          </a:pPr>
                          <a:r>
                            <a:rPr lang="es-EC" sz="1050" dirty="0">
                              <a:effectLst/>
                            </a:rPr>
                            <a:t>FRESADO</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160020">
                    <a:tc>
                      <a:txBody>
                        <a:bodyPr/>
                        <a:lstStyle/>
                        <a:p>
                          <a:pPr algn="ctr">
                            <a:spcAft>
                              <a:spcPts val="0"/>
                            </a:spcAft>
                          </a:pPr>
                          <a:r>
                            <a:rPr lang="es-EC" sz="1050">
                              <a:effectLst/>
                            </a:rPr>
                            <a:t>Parámetro</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Valor</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Unidad</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160020">
                    <a:tc>
                      <a:txBody>
                        <a:bodyPr/>
                        <a:lstStyle/>
                        <a:p>
                          <a:endParaRPr lang="es-EC"/>
                        </a:p>
                      </a:txBody>
                      <a:tcPr marL="68580" marR="68580" marT="0" marB="0" anchor="ctr">
                        <a:blipFill rotWithShape="0">
                          <a:blip r:embed="rId5"/>
                          <a:stretch>
                            <a:fillRect l="-556" t="-226923" r="-201111" b="-376923"/>
                          </a:stretch>
                        </a:blipFill>
                      </a:tcPr>
                    </a:tc>
                    <a:tc>
                      <a:txBody>
                        <a:bodyPr/>
                        <a:lstStyle/>
                        <a:p>
                          <a:pPr algn="ctr">
                            <a:spcAft>
                              <a:spcPts val="0"/>
                            </a:spcAft>
                          </a:pPr>
                          <a:r>
                            <a:rPr lang="es-EC" sz="1050">
                              <a:effectLst/>
                            </a:rPr>
                            <a:t>25</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mm</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160020">
                    <a:tc>
                      <a:txBody>
                        <a:bodyPr/>
                        <a:lstStyle/>
                        <a:p>
                          <a:endParaRPr lang="es-EC"/>
                        </a:p>
                      </a:txBody>
                      <a:tcPr marL="68580" marR="68580" marT="0" marB="0" anchor="ctr">
                        <a:blipFill rotWithShape="0">
                          <a:blip r:embed="rId5"/>
                          <a:stretch>
                            <a:fillRect l="-556" t="-314815" r="-201111" b="-262963"/>
                          </a:stretch>
                        </a:blipFill>
                      </a:tcPr>
                    </a:tc>
                    <a:tc>
                      <a:txBody>
                        <a:bodyPr/>
                        <a:lstStyle/>
                        <a:p>
                          <a:pPr algn="ctr">
                            <a:spcAft>
                              <a:spcPts val="0"/>
                            </a:spcAft>
                          </a:pPr>
                          <a:r>
                            <a:rPr lang="es-EC" sz="1050">
                              <a:effectLst/>
                            </a:rPr>
                            <a:t>50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mm</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160020">
                    <a:tc>
                      <a:txBody>
                        <a:bodyPr/>
                        <a:lstStyle/>
                        <a:p>
                          <a:endParaRPr lang="es-EC"/>
                        </a:p>
                      </a:txBody>
                      <a:tcPr marL="68580" marR="68580" marT="0" marB="0" anchor="ctr">
                        <a:blipFill rotWithShape="0">
                          <a:blip r:embed="rId5"/>
                          <a:stretch>
                            <a:fillRect l="-556" t="-430769" r="-201111" b="-173077"/>
                          </a:stretch>
                        </a:blipFill>
                      </a:tcPr>
                    </a:tc>
                    <a:tc>
                      <a:txBody>
                        <a:bodyPr/>
                        <a:lstStyle/>
                        <a:p>
                          <a:pPr algn="ctr">
                            <a:spcAft>
                              <a:spcPts val="0"/>
                            </a:spcAft>
                          </a:pPr>
                          <a:r>
                            <a:rPr lang="es-EC" sz="1050">
                              <a:effectLst/>
                            </a:rPr>
                            <a:t>60</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a:effectLst/>
                            </a:rPr>
                            <a:t>mm</a:t>
                          </a:r>
                          <a:endParaRPr lang="es-EC" sz="1050">
                            <a:effectLst/>
                            <a:latin typeface="Times New Roman" panose="02020603050405020304" pitchFamily="18" charset="0"/>
                            <a:cs typeface="Times New Roman" panose="02020603050405020304" pitchFamily="18" charset="0"/>
                          </a:endParaRPr>
                        </a:p>
                      </a:txBody>
                      <a:tcPr marL="68580" marR="68580" marT="0" marB="0" anchor="ctr"/>
                    </a:tc>
                  </a:tr>
                  <a:tr h="217170">
                    <a:tc>
                      <a:txBody>
                        <a:bodyPr/>
                        <a:lstStyle/>
                        <a:p>
                          <a:endParaRPr lang="es-EC"/>
                        </a:p>
                      </a:txBody>
                      <a:tcPr marL="68580" marR="68580" marT="0" marB="0" anchor="ctr">
                        <a:blipFill rotWithShape="0">
                          <a:blip r:embed="rId5"/>
                          <a:stretch>
                            <a:fillRect l="-556" t="-383333" r="-201111" b="-25000"/>
                          </a:stretch>
                        </a:blipFill>
                      </a:tcPr>
                    </a:tc>
                    <a:tc>
                      <a:txBody>
                        <a:bodyPr/>
                        <a:lstStyle/>
                        <a:p>
                          <a:pPr algn="ctr">
                            <a:spcAft>
                              <a:spcPts val="0"/>
                            </a:spcAft>
                          </a:pPr>
                          <a:r>
                            <a:rPr lang="es-EC" sz="1050" dirty="0" smtClean="0">
                              <a:effectLst/>
                              <a:latin typeface="+mn-lt"/>
                              <a:cs typeface="+mn-cs"/>
                            </a:rPr>
                            <a:t>56.6</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050" dirty="0">
                              <a:effectLst/>
                            </a:rPr>
                            <a:t>mm</a:t>
                          </a:r>
                          <a:endParaRPr lang="es-EC" sz="105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Fallback>
      </mc:AlternateContent>
      <p:pic>
        <p:nvPicPr>
          <p:cNvPr id="4" name="Imagen 3"/>
          <p:cNvPicPr>
            <a:picLocks noChangeAspect="1"/>
          </p:cNvPicPr>
          <p:nvPr/>
        </p:nvPicPr>
        <p:blipFill>
          <a:blip r:embed="rId6">
            <a:clrChange>
              <a:clrFrom>
                <a:srgbClr val="FFFFFF"/>
              </a:clrFrom>
              <a:clrTo>
                <a:srgbClr val="FFFFFF">
                  <a:alpha val="0"/>
                </a:srgbClr>
              </a:clrTo>
            </a:clrChange>
          </a:blip>
          <a:stretch>
            <a:fillRect/>
          </a:stretch>
        </p:blipFill>
        <p:spPr>
          <a:xfrm>
            <a:off x="7578725" y="2642553"/>
            <a:ext cx="1685925" cy="2066925"/>
          </a:xfrm>
          <a:prstGeom prst="rect">
            <a:avLst/>
          </a:prstGeom>
        </p:spPr>
      </p:pic>
      <p:pic>
        <p:nvPicPr>
          <p:cNvPr id="8" name="Imagen 7"/>
          <p:cNvPicPr>
            <a:picLocks noChangeAspect="1"/>
          </p:cNvPicPr>
          <p:nvPr/>
        </p:nvPicPr>
        <p:blipFill>
          <a:blip r:embed="rId7">
            <a:clrChange>
              <a:clrFrom>
                <a:srgbClr val="FFFFFF"/>
              </a:clrFrom>
              <a:clrTo>
                <a:srgbClr val="FFFFFF">
                  <a:alpha val="0"/>
                </a:srgbClr>
              </a:clrTo>
            </a:clrChange>
          </a:blip>
          <a:stretch>
            <a:fillRect/>
          </a:stretch>
        </p:blipFill>
        <p:spPr>
          <a:xfrm>
            <a:off x="9144000" y="2649162"/>
            <a:ext cx="2485231" cy="2843678"/>
          </a:xfrm>
          <a:prstGeom prst="rect">
            <a:avLst/>
          </a:prstGeom>
        </p:spPr>
      </p:pic>
      <p:pic>
        <p:nvPicPr>
          <p:cNvPr id="10" name="Imagen 9"/>
          <p:cNvPicPr>
            <a:picLocks noChangeAspect="1"/>
          </p:cNvPicPr>
          <p:nvPr/>
        </p:nvPicPr>
        <p:blipFill>
          <a:blip r:embed="rId8">
            <a:clrChange>
              <a:clrFrom>
                <a:srgbClr val="FFFFFF"/>
              </a:clrFrom>
              <a:clrTo>
                <a:srgbClr val="FFFFFF">
                  <a:alpha val="0"/>
                </a:srgbClr>
              </a:clrTo>
            </a:clrChange>
          </a:blip>
          <a:stretch>
            <a:fillRect/>
          </a:stretch>
        </p:blipFill>
        <p:spPr>
          <a:xfrm>
            <a:off x="4618831" y="3855651"/>
            <a:ext cx="1190625" cy="381000"/>
          </a:xfrm>
          <a:prstGeom prst="rect">
            <a:avLst/>
          </a:prstGeom>
        </p:spPr>
      </p:pic>
      <p:pic>
        <p:nvPicPr>
          <p:cNvPr id="11" name="Imagen 10"/>
          <p:cNvPicPr>
            <a:picLocks noChangeAspect="1"/>
          </p:cNvPicPr>
          <p:nvPr/>
        </p:nvPicPr>
        <p:blipFill>
          <a:blip r:embed="rId9">
            <a:clrChange>
              <a:clrFrom>
                <a:srgbClr val="FFFFFF"/>
              </a:clrFrom>
              <a:clrTo>
                <a:srgbClr val="FFFFFF">
                  <a:alpha val="0"/>
                </a:srgbClr>
              </a:clrTo>
            </a:clrChange>
          </a:blip>
          <a:stretch>
            <a:fillRect/>
          </a:stretch>
        </p:blipFill>
        <p:spPr>
          <a:xfrm>
            <a:off x="4618831" y="4333060"/>
            <a:ext cx="1200150" cy="314325"/>
          </a:xfrm>
          <a:prstGeom prst="rect">
            <a:avLst/>
          </a:prstGeom>
        </p:spPr>
      </p:pic>
      <p:pic>
        <p:nvPicPr>
          <p:cNvPr id="16" name="Imagen 15"/>
          <p:cNvPicPr>
            <a:picLocks noChangeAspect="1"/>
          </p:cNvPicPr>
          <p:nvPr/>
        </p:nvPicPr>
        <p:blipFill>
          <a:blip r:embed="rId10">
            <a:clrChange>
              <a:clrFrom>
                <a:srgbClr val="FFFFFF"/>
              </a:clrFrom>
              <a:clrTo>
                <a:srgbClr val="FFFFFF">
                  <a:alpha val="0"/>
                </a:srgbClr>
              </a:clrTo>
            </a:clrChange>
          </a:blip>
          <a:stretch>
            <a:fillRect/>
          </a:stretch>
        </p:blipFill>
        <p:spPr>
          <a:xfrm>
            <a:off x="4509293" y="4760200"/>
            <a:ext cx="1409700" cy="314325"/>
          </a:xfrm>
          <a:prstGeom prst="rect">
            <a:avLst/>
          </a:prstGeom>
        </p:spPr>
      </p:pic>
      <p:pic>
        <p:nvPicPr>
          <p:cNvPr id="17" name="Imagen 16"/>
          <p:cNvPicPr>
            <a:picLocks noChangeAspect="1"/>
          </p:cNvPicPr>
          <p:nvPr/>
        </p:nvPicPr>
        <p:blipFill>
          <a:blip r:embed="rId11">
            <a:clrChange>
              <a:clrFrom>
                <a:srgbClr val="FFFFFF"/>
              </a:clrFrom>
              <a:clrTo>
                <a:srgbClr val="FFFFFF">
                  <a:alpha val="0"/>
                </a:srgbClr>
              </a:clrTo>
            </a:clrChange>
          </a:blip>
          <a:stretch>
            <a:fillRect/>
          </a:stretch>
        </p:blipFill>
        <p:spPr>
          <a:xfrm>
            <a:off x="4528343" y="5170934"/>
            <a:ext cx="1390650" cy="276225"/>
          </a:xfrm>
          <a:prstGeom prst="rect">
            <a:avLst/>
          </a:prstGeom>
        </p:spPr>
      </p:pic>
    </p:spTree>
    <p:extLst>
      <p:ext uri="{BB962C8B-B14F-4D97-AF65-F5344CB8AC3E}">
        <p14:creationId xmlns:p14="http://schemas.microsoft.com/office/powerpoint/2010/main" val="4251960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MECATRÓNICO</a:t>
            </a:r>
          </a:p>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Diseño mecánico a Nivel de detalle</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uadroTexto 16"/>
          <p:cNvSpPr txBox="1">
            <a:spLocks noChangeArrowheads="1"/>
          </p:cNvSpPr>
          <p:nvPr/>
        </p:nvSpPr>
        <p:spPr bwMode="auto">
          <a:xfrm>
            <a:off x="523875" y="1305660"/>
            <a:ext cx="62198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Subsistema Eje Z</a:t>
            </a:r>
          </a:p>
          <a:p>
            <a:pPr eaLnBrk="1" hangingPunct="1"/>
            <a:endParaRPr lang="es-EC" sz="2000" i="1" dirty="0" smtClean="0"/>
          </a:p>
          <a:p>
            <a:pPr eaLnBrk="1" hangingPunct="1"/>
            <a:r>
              <a:rPr lang="es-EC" sz="2000" dirty="0" smtClean="0"/>
              <a:t>Cálculo del momento flector máximo eje X</a:t>
            </a:r>
          </a:p>
          <a:p>
            <a:pPr eaLnBrk="1" hangingPunct="1"/>
            <a:endParaRPr lang="es-EC" sz="2000" dirty="0"/>
          </a:p>
          <a:p>
            <a:pPr marL="342900" indent="-342900" eaLnBrk="1" hangingPunct="1">
              <a:buFont typeface="Arial" panose="020B0604020202020204" pitchFamily="34" charset="0"/>
              <a:buChar char="•"/>
            </a:pPr>
            <a:endParaRPr lang="es-EC" sz="2000" i="1" dirty="0" smtClean="0"/>
          </a:p>
          <a:p>
            <a:pPr marL="342900" indent="-342900" eaLnBrk="1" hangingPunct="1">
              <a:buFont typeface="Arial" panose="020B0604020202020204" pitchFamily="34" charset="0"/>
              <a:buChar char="•"/>
            </a:pPr>
            <a:endParaRPr lang="es-EC" sz="2000" i="1" dirty="0" smtClean="0"/>
          </a:p>
          <a:p>
            <a:pPr eaLnBrk="1" hangingPunct="1"/>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smtClean="0">
              <a:latin typeface="Times New Roman" panose="02020603050405020304" pitchFamily="18" charset="0"/>
              <a:ea typeface="Tahoma" panose="020B0604030504040204" pitchFamily="34" charset="0"/>
              <a:cs typeface="Times New Roman" panose="02020603050405020304" pitchFamily="18" charset="0"/>
            </a:endParaRPr>
          </a:p>
          <a:p>
            <a:pPr marL="342900" indent="-342900" eaLnBrk="1" hangingPunct="1">
              <a:buFont typeface="Arial" panose="020B0604020202020204" pitchFamily="34" charset="0"/>
              <a:buChar char="•"/>
            </a:pPr>
            <a:endParaRPr lang="es-EC" altLang="es-EC" sz="2000" i="1"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endParaRPr lang="es-EC" altLang="es-EC"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 name="Imagen 17"/>
          <p:cNvPicPr/>
          <p:nvPr/>
        </p:nvPicPr>
        <p:blipFill rotWithShape="1">
          <a:blip r:embed="rId4"/>
          <a:srcRect b="10798"/>
          <a:stretch/>
        </p:blipFill>
        <p:spPr bwMode="auto">
          <a:xfrm rot="16200000">
            <a:off x="2138358" y="3675540"/>
            <a:ext cx="3667959" cy="846050"/>
          </a:xfrm>
          <a:prstGeom prst="rect">
            <a:avLst/>
          </a:prstGeom>
          <a:ln>
            <a:noFill/>
          </a:ln>
          <a:extLst>
            <a:ext uri="{53640926-AAD7-44D8-BBD7-CCE9431645EC}">
              <a14:shadowObscured xmlns:a14="http://schemas.microsoft.com/office/drawing/2010/main"/>
            </a:ext>
          </a:extLst>
        </p:spPr>
      </p:pic>
      <p:pic>
        <p:nvPicPr>
          <p:cNvPr id="19" name="Imagen 18"/>
          <p:cNvPicPr/>
          <p:nvPr/>
        </p:nvPicPr>
        <p:blipFill rotWithShape="1">
          <a:blip r:embed="rId5"/>
          <a:srcRect r="1623"/>
          <a:stretch/>
        </p:blipFill>
        <p:spPr bwMode="auto">
          <a:xfrm>
            <a:off x="878053" y="2284102"/>
            <a:ext cx="2317082" cy="364844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1468310403"/>
                  </p:ext>
                </p:extLst>
              </p:nvPr>
            </p:nvGraphicFramePr>
            <p:xfrm>
              <a:off x="5743575" y="2344361"/>
              <a:ext cx="5836227" cy="1132078"/>
            </p:xfrm>
            <a:graphic>
              <a:graphicData uri="http://schemas.openxmlformats.org/drawingml/2006/table">
                <a:tbl>
                  <a:tblPr firstRow="1" firstCol="1" bandRow="1">
                    <a:tableStyleId>{7E9639D4-E3E2-4D34-9284-5A2195B3D0D7}</a:tableStyleId>
                  </a:tblPr>
                  <a:tblGrid>
                    <a:gridCol w="1945409"/>
                    <a:gridCol w="1945409"/>
                    <a:gridCol w="1945409"/>
                  </a:tblGrid>
                  <a:tr h="0">
                    <a:tc>
                      <a:txBody>
                        <a:bodyPr/>
                        <a:lstStyle/>
                        <a:p>
                          <a:pPr algn="ctr">
                            <a:spcAft>
                              <a:spcPts val="0"/>
                            </a:spcAft>
                          </a:pPr>
                          <a:r>
                            <a:rPr lang="es-EC" sz="1200" dirty="0">
                              <a:effectLst/>
                            </a:rPr>
                            <a:t>Caso 1: Taladrado</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Caso 2: Fresado eje X</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Caso 3: Fresado eje Y</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𝑭</m:t>
                                    </m:r>
                                  </m:e>
                                  <m:sub>
                                    <m:r>
                                      <a:rPr lang="es-EC" sz="1200">
                                        <a:effectLst/>
                                        <a:latin typeface="Cambria Math" panose="02040503050406030204" pitchFamily="18" charset="0"/>
                                      </a:rPr>
                                      <m:t>𝒃</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𝑭</m:t>
                                    </m:r>
                                  </m:e>
                                  <m:sub>
                                    <m:r>
                                      <a:rPr lang="es-EC" sz="1200">
                                        <a:effectLst/>
                                        <a:latin typeface="Cambria Math" panose="02040503050406030204" pitchFamily="18" charset="0"/>
                                      </a:rPr>
                                      <m:t>𝒛𝒕</m:t>
                                    </m:r>
                                    <m:r>
                                      <a:rPr lang="es-EC" sz="1200">
                                        <a:effectLst/>
                                        <a:latin typeface="Cambria Math" panose="02040503050406030204" pitchFamily="18" charset="0"/>
                                      </a:rPr>
                                      <m:t>𝟏𝟑</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𝑏</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𝑧𝑧</m:t>
                                    </m:r>
                                    <m:r>
                                      <a:rPr lang="es-EC" sz="1200">
                                        <a:effectLst/>
                                        <a:latin typeface="Cambria Math" panose="02040503050406030204" pitchFamily="18" charset="0"/>
                                      </a:rPr>
                                      <m:t>1</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𝑏</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𝑧𝑧</m:t>
                                    </m:r>
                                    <m:r>
                                      <a:rPr lang="es-EC" sz="1200">
                                        <a:effectLst/>
                                        <a:latin typeface="Cambria Math" panose="02040503050406030204" pitchFamily="18" charset="0"/>
                                      </a:rPr>
                                      <m:t>3</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𝑭</m:t>
                                    </m:r>
                                  </m:e>
                                  <m:sub>
                                    <m:r>
                                      <a:rPr lang="es-EC" sz="1200">
                                        <a:effectLst/>
                                        <a:latin typeface="Cambria Math" panose="02040503050406030204" pitchFamily="18" charset="0"/>
                                      </a:rPr>
                                      <m:t>𝒄</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𝑭</m:t>
                                    </m:r>
                                  </m:e>
                                  <m:sub>
                                    <m:r>
                                      <a:rPr lang="es-EC" sz="1200">
                                        <a:effectLst/>
                                        <a:latin typeface="Cambria Math" panose="02040503050406030204" pitchFamily="18" charset="0"/>
                                      </a:rPr>
                                      <m:t>𝒛𝒕</m:t>
                                    </m:r>
                                    <m:r>
                                      <a:rPr lang="es-EC" sz="1200">
                                        <a:effectLst/>
                                        <a:latin typeface="Cambria Math" panose="02040503050406030204" pitchFamily="18" charset="0"/>
                                      </a:rPr>
                                      <m:t>𝟐𝟒</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𝑐</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𝑧𝑧</m:t>
                                    </m:r>
                                    <m:r>
                                      <a:rPr lang="es-EC" sz="1200">
                                        <a:effectLst/>
                                        <a:latin typeface="Cambria Math" panose="02040503050406030204" pitchFamily="18" charset="0"/>
                                      </a:rPr>
                                      <m:t>2</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𝑐</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𝑧𝑧</m:t>
                                    </m:r>
                                    <m:r>
                                      <a:rPr lang="es-EC" sz="1200">
                                        <a:effectLst/>
                                        <a:latin typeface="Cambria Math" panose="02040503050406030204" pitchFamily="18" charset="0"/>
                                      </a:rPr>
                                      <m:t>4</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𝑭</m:t>
                                    </m:r>
                                  </m:e>
                                  <m:sub>
                                    <m:r>
                                      <a:rPr lang="es-EC" sz="1200">
                                        <a:effectLst/>
                                        <a:latin typeface="Cambria Math" panose="02040503050406030204" pitchFamily="18" charset="0"/>
                                      </a:rPr>
                                      <m:t>𝒇</m:t>
                                    </m:r>
                                  </m:sub>
                                </m:sSub>
                                <m:r>
                                  <a:rPr lang="es-EC" sz="1200">
                                    <a:effectLst/>
                                    <a:latin typeface="Cambria Math" panose="02040503050406030204" pitchFamily="18" charset="0"/>
                                  </a:rPr>
                                  <m:t>=</m:t>
                                </m:r>
                                <m:r>
                                  <a:rPr lang="es-EC" sz="1200">
                                    <a:effectLst/>
                                    <a:latin typeface="Cambria Math" panose="02040503050406030204" pitchFamily="18" charset="0"/>
                                  </a:rPr>
                                  <m:t>𝟎</m:t>
                                </m:r>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𝑓</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𝑧𝑧</m:t>
                                    </m:r>
                                    <m:r>
                                      <a:rPr lang="es-EC" sz="1200">
                                        <a:effectLst/>
                                        <a:latin typeface="Cambria Math" panose="02040503050406030204" pitchFamily="18" charset="0"/>
                                      </a:rPr>
                                      <m:t>1</m:t>
                                    </m:r>
                                    <m:r>
                                      <a:rPr lang="es-EC" sz="1200">
                                        <a:effectLst/>
                                        <a:latin typeface="Cambria Math" panose="02040503050406030204" pitchFamily="18" charset="0"/>
                                      </a:rPr>
                                      <m:t>𝑠</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𝑓</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𝑧𝑧</m:t>
                                    </m:r>
                                    <m:r>
                                      <a:rPr lang="es-EC" sz="1200">
                                        <a:effectLst/>
                                        <a:latin typeface="Cambria Math" panose="02040503050406030204" pitchFamily="18" charset="0"/>
                                      </a:rPr>
                                      <m:t>3</m:t>
                                    </m:r>
                                    <m:r>
                                      <a:rPr lang="es-EC" sz="1200">
                                        <a:effectLst/>
                                        <a:latin typeface="Cambria Math" panose="02040503050406030204" pitchFamily="18" charset="0"/>
                                      </a:rPr>
                                      <m:t>𝑠</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𝑭</m:t>
                                    </m:r>
                                  </m:e>
                                  <m:sub>
                                    <m:r>
                                      <a:rPr lang="es-EC" sz="1200">
                                        <a:effectLst/>
                                        <a:latin typeface="Cambria Math" panose="02040503050406030204" pitchFamily="18" charset="0"/>
                                      </a:rPr>
                                      <m:t>𝒈</m:t>
                                    </m:r>
                                  </m:sub>
                                </m:sSub>
                                <m:r>
                                  <a:rPr lang="es-EC" sz="1200">
                                    <a:effectLst/>
                                    <a:latin typeface="Cambria Math" panose="02040503050406030204" pitchFamily="18" charset="0"/>
                                  </a:rPr>
                                  <m:t>=</m:t>
                                </m:r>
                                <m:r>
                                  <a:rPr lang="es-EC" sz="1200">
                                    <a:effectLst/>
                                    <a:latin typeface="Cambria Math" panose="02040503050406030204" pitchFamily="18" charset="0"/>
                                  </a:rPr>
                                  <m:t>𝟎</m:t>
                                </m:r>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𝑔</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𝑧𝑧</m:t>
                                    </m:r>
                                    <m:r>
                                      <a:rPr lang="es-EC" sz="1200">
                                        <a:effectLst/>
                                        <a:latin typeface="Cambria Math" panose="02040503050406030204" pitchFamily="18" charset="0"/>
                                      </a:rPr>
                                      <m:t>2</m:t>
                                    </m:r>
                                    <m:r>
                                      <a:rPr lang="es-EC" sz="1200">
                                        <a:effectLst/>
                                        <a:latin typeface="Cambria Math" panose="02040503050406030204" pitchFamily="18" charset="0"/>
                                      </a:rPr>
                                      <m:t>𝑠</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𝑔</m:t>
                                    </m:r>
                                  </m:sub>
                                </m:sSub>
                                <m:r>
                                  <a:rPr lang="es-EC" sz="1200">
                                    <a:effectLst/>
                                    <a:latin typeface="Cambria Math" panose="02040503050406030204" pitchFamily="18" charset="0"/>
                                  </a:rPr>
                                  <m:t>=</m:t>
                                </m:r>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𝐹</m:t>
                                    </m:r>
                                  </m:e>
                                  <m:sub>
                                    <m:r>
                                      <a:rPr lang="es-EC" sz="1200">
                                        <a:effectLst/>
                                        <a:latin typeface="Cambria Math" panose="02040503050406030204" pitchFamily="18" charset="0"/>
                                      </a:rPr>
                                      <m:t>𝑧𝑧</m:t>
                                    </m:r>
                                    <m:r>
                                      <a:rPr lang="es-EC" sz="1200">
                                        <a:effectLst/>
                                        <a:latin typeface="Cambria Math" panose="02040503050406030204" pitchFamily="18" charset="0"/>
                                      </a:rPr>
                                      <m:t>4</m:t>
                                    </m:r>
                                    <m:r>
                                      <a:rPr lang="es-EC" sz="1200">
                                        <a:effectLst/>
                                        <a:latin typeface="Cambria Math" panose="02040503050406030204" pitchFamily="18" charset="0"/>
                                      </a:rPr>
                                      <m:t>𝑠</m:t>
                                    </m:r>
                                  </m:sub>
                                </m:sSub>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𝑴</m:t>
                                </m:r>
                                <m:r>
                                  <a:rPr lang="es-EC" sz="1200">
                                    <a:effectLst/>
                                    <a:latin typeface="Cambria Math" panose="02040503050406030204" pitchFamily="18" charset="0"/>
                                  </a:rPr>
                                  <m:t>=</m:t>
                                </m:r>
                                <m:r>
                                  <a:rPr lang="es-EC" sz="1200">
                                    <a:effectLst/>
                                    <a:latin typeface="Cambria Math" panose="02040503050406030204" pitchFamily="18" charset="0"/>
                                  </a:rPr>
                                  <m:t>𝟑𝟗𝟕</m:t>
                                </m:r>
                                <m:r>
                                  <a:rPr lang="es-EC" sz="1200">
                                    <a:effectLst/>
                                    <a:latin typeface="Cambria Math" panose="02040503050406030204" pitchFamily="18" charset="0"/>
                                  </a:rPr>
                                  <m:t>.</m:t>
                                </m:r>
                                <m:r>
                                  <a:rPr lang="es-EC" sz="1200">
                                    <a:effectLst/>
                                    <a:latin typeface="Cambria Math" panose="02040503050406030204" pitchFamily="18" charset="0"/>
                                  </a:rPr>
                                  <m:t>𝟓𝟖</m:t>
                                </m:r>
                                <m:r>
                                  <a:rPr lang="es-EC" sz="1200">
                                    <a:effectLst/>
                                    <a:latin typeface="Cambria Math" panose="02040503050406030204" pitchFamily="18" charset="0"/>
                                  </a:rPr>
                                  <m:t> </m:t>
                                </m:r>
                                <m:r>
                                  <a:rPr lang="es-EC" sz="1200">
                                    <a:effectLst/>
                                    <a:latin typeface="Cambria Math" panose="02040503050406030204" pitchFamily="18" charset="0"/>
                                  </a:rPr>
                                  <m:t>𝑵𝒎𝒎</m:t>
                                </m:r>
                              </m:oMath>
                            </m:oMathPara>
                          </a14:m>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𝑀</m:t>
                                </m:r>
                                <m:r>
                                  <a:rPr lang="es-EC" sz="1200">
                                    <a:effectLst/>
                                    <a:latin typeface="Cambria Math" panose="02040503050406030204" pitchFamily="18" charset="0"/>
                                  </a:rPr>
                                  <m:t>=179.37 </m:t>
                                </m:r>
                                <m:r>
                                  <a:rPr lang="es-EC" sz="1200">
                                    <a:effectLst/>
                                    <a:latin typeface="Cambria Math" panose="02040503050406030204" pitchFamily="18" charset="0"/>
                                  </a:rPr>
                                  <m:t>𝑁𝑚𝑚</m:t>
                                </m:r>
                              </m:oMath>
                            </m:oMathPara>
                          </a14:m>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𝑀</m:t>
                                </m:r>
                                <m:r>
                                  <a:rPr lang="es-EC" sz="1200">
                                    <a:effectLst/>
                                    <a:latin typeface="Cambria Math" panose="02040503050406030204" pitchFamily="18" charset="0"/>
                                  </a:rPr>
                                  <m:t>=179.37 </m:t>
                                </m:r>
                                <m:r>
                                  <a:rPr lang="es-EC" sz="1200">
                                    <a:effectLst/>
                                    <a:latin typeface="Cambria Math" panose="02040503050406030204" pitchFamily="18" charset="0"/>
                                  </a:rPr>
                                  <m:t>𝑁𝑚𝑚</m:t>
                                </m:r>
                              </m:oMath>
                            </m:oMathPara>
                          </a14:m>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1468310403"/>
                  </p:ext>
                </p:extLst>
              </p:nvPr>
            </p:nvGraphicFramePr>
            <p:xfrm>
              <a:off x="5743575" y="2344361"/>
              <a:ext cx="5836227" cy="1132078"/>
            </p:xfrm>
            <a:graphic>
              <a:graphicData uri="http://schemas.openxmlformats.org/drawingml/2006/table">
                <a:tbl>
                  <a:tblPr firstRow="1" firstCol="1" bandRow="1">
                    <a:tableStyleId>{7E9639D4-E3E2-4D34-9284-5A2195B3D0D7}</a:tableStyleId>
                  </a:tblPr>
                  <a:tblGrid>
                    <a:gridCol w="1945409"/>
                    <a:gridCol w="1945409"/>
                    <a:gridCol w="1945409"/>
                  </a:tblGrid>
                  <a:tr h="182880">
                    <a:tc>
                      <a:txBody>
                        <a:bodyPr/>
                        <a:lstStyle/>
                        <a:p>
                          <a:pPr algn="ctr">
                            <a:spcAft>
                              <a:spcPts val="0"/>
                            </a:spcAft>
                          </a:pPr>
                          <a:r>
                            <a:rPr lang="es-EC" sz="1200" dirty="0">
                              <a:effectLst/>
                            </a:rPr>
                            <a:t>Caso 1: Taladrado</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Caso 2: Fresado eje X</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Caso 3: Fresado eje Y</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182880">
                    <a:tc>
                      <a:txBody>
                        <a:bodyPr/>
                        <a:lstStyle/>
                        <a:p>
                          <a:endParaRPr lang="es-EC"/>
                        </a:p>
                      </a:txBody>
                      <a:tcPr marL="68580" marR="68580" marT="0" marB="0" anchor="ctr">
                        <a:blipFill rotWithShape="0">
                          <a:blip r:embed="rId6"/>
                          <a:stretch>
                            <a:fillRect l="-313" t="-120000" r="-200627" b="-433333"/>
                          </a:stretch>
                        </a:blipFill>
                      </a:tcPr>
                    </a:tc>
                    <a:tc>
                      <a:txBody>
                        <a:bodyPr/>
                        <a:lstStyle/>
                        <a:p>
                          <a:endParaRPr lang="es-EC"/>
                        </a:p>
                      </a:txBody>
                      <a:tcPr marL="68580" marR="68580" marT="0" marB="0" anchor="ctr">
                        <a:blipFill rotWithShape="0">
                          <a:blip r:embed="rId6"/>
                          <a:stretch>
                            <a:fillRect l="-100000" t="-120000" r="-100000" b="-433333"/>
                          </a:stretch>
                        </a:blipFill>
                      </a:tcPr>
                    </a:tc>
                    <a:tc>
                      <a:txBody>
                        <a:bodyPr/>
                        <a:lstStyle/>
                        <a:p>
                          <a:endParaRPr lang="es-EC"/>
                        </a:p>
                      </a:txBody>
                      <a:tcPr marL="68580" marR="68580" marT="0" marB="0" anchor="ctr">
                        <a:blipFill rotWithShape="0">
                          <a:blip r:embed="rId6"/>
                          <a:stretch>
                            <a:fillRect l="-200627" t="-120000" r="-313" b="-433333"/>
                          </a:stretch>
                        </a:blipFill>
                      </a:tcPr>
                    </a:tc>
                  </a:tr>
                  <a:tr h="182880">
                    <a:tc>
                      <a:txBody>
                        <a:bodyPr/>
                        <a:lstStyle/>
                        <a:p>
                          <a:endParaRPr lang="es-EC"/>
                        </a:p>
                      </a:txBody>
                      <a:tcPr marL="68580" marR="68580" marT="0" marB="0" anchor="ctr">
                        <a:blipFill rotWithShape="0">
                          <a:blip r:embed="rId6"/>
                          <a:stretch>
                            <a:fillRect l="-313" t="-212903" r="-200627" b="-319355"/>
                          </a:stretch>
                        </a:blipFill>
                      </a:tcPr>
                    </a:tc>
                    <a:tc>
                      <a:txBody>
                        <a:bodyPr/>
                        <a:lstStyle/>
                        <a:p>
                          <a:endParaRPr lang="es-EC"/>
                        </a:p>
                      </a:txBody>
                      <a:tcPr marL="68580" marR="68580" marT="0" marB="0" anchor="ctr">
                        <a:blipFill rotWithShape="0">
                          <a:blip r:embed="rId6"/>
                          <a:stretch>
                            <a:fillRect l="-100000" t="-212903" r="-100000" b="-319355"/>
                          </a:stretch>
                        </a:blipFill>
                      </a:tcPr>
                    </a:tc>
                    <a:tc>
                      <a:txBody>
                        <a:bodyPr/>
                        <a:lstStyle/>
                        <a:p>
                          <a:endParaRPr lang="es-EC"/>
                        </a:p>
                      </a:txBody>
                      <a:tcPr marL="68580" marR="68580" marT="0" marB="0" anchor="ctr">
                        <a:blipFill rotWithShape="0">
                          <a:blip r:embed="rId6"/>
                          <a:stretch>
                            <a:fillRect l="-200627" t="-212903" r="-313" b="-319355"/>
                          </a:stretch>
                        </a:blipFill>
                      </a:tcPr>
                    </a:tc>
                  </a:tr>
                  <a:tr h="200279">
                    <a:tc>
                      <a:txBody>
                        <a:bodyPr/>
                        <a:lstStyle/>
                        <a:p>
                          <a:endParaRPr lang="es-EC"/>
                        </a:p>
                      </a:txBody>
                      <a:tcPr marL="68580" marR="68580" marT="0" marB="0" anchor="ctr">
                        <a:blipFill rotWithShape="0">
                          <a:blip r:embed="rId6"/>
                          <a:stretch>
                            <a:fillRect l="-313" t="-293939" r="-200627" b="-200000"/>
                          </a:stretch>
                        </a:blipFill>
                      </a:tcPr>
                    </a:tc>
                    <a:tc>
                      <a:txBody>
                        <a:bodyPr/>
                        <a:lstStyle/>
                        <a:p>
                          <a:endParaRPr lang="es-EC"/>
                        </a:p>
                      </a:txBody>
                      <a:tcPr marL="68580" marR="68580" marT="0" marB="0" anchor="ctr">
                        <a:blipFill rotWithShape="0">
                          <a:blip r:embed="rId6"/>
                          <a:stretch>
                            <a:fillRect l="-100000" t="-293939" r="-100000" b="-200000"/>
                          </a:stretch>
                        </a:blipFill>
                      </a:tcPr>
                    </a:tc>
                    <a:tc>
                      <a:txBody>
                        <a:bodyPr/>
                        <a:lstStyle/>
                        <a:p>
                          <a:endParaRPr lang="es-EC"/>
                        </a:p>
                      </a:txBody>
                      <a:tcPr marL="68580" marR="68580" marT="0" marB="0" anchor="ctr">
                        <a:blipFill rotWithShape="0">
                          <a:blip r:embed="rId6"/>
                          <a:stretch>
                            <a:fillRect l="-200627" t="-293939" r="-313" b="-200000"/>
                          </a:stretch>
                        </a:blipFill>
                      </a:tcPr>
                    </a:tc>
                  </a:tr>
                  <a:tr h="200279">
                    <a:tc>
                      <a:txBody>
                        <a:bodyPr/>
                        <a:lstStyle/>
                        <a:p>
                          <a:endParaRPr lang="es-EC"/>
                        </a:p>
                      </a:txBody>
                      <a:tcPr marL="68580" marR="68580" marT="0" marB="0" anchor="ctr">
                        <a:blipFill rotWithShape="0">
                          <a:blip r:embed="rId6"/>
                          <a:stretch>
                            <a:fillRect l="-313" t="-393939" r="-200627" b="-100000"/>
                          </a:stretch>
                        </a:blipFill>
                      </a:tcPr>
                    </a:tc>
                    <a:tc>
                      <a:txBody>
                        <a:bodyPr/>
                        <a:lstStyle/>
                        <a:p>
                          <a:endParaRPr lang="es-EC"/>
                        </a:p>
                      </a:txBody>
                      <a:tcPr marL="68580" marR="68580" marT="0" marB="0" anchor="ctr">
                        <a:blipFill rotWithShape="0">
                          <a:blip r:embed="rId6"/>
                          <a:stretch>
                            <a:fillRect l="-100000" t="-393939" r="-100000" b="-100000"/>
                          </a:stretch>
                        </a:blipFill>
                      </a:tcPr>
                    </a:tc>
                    <a:tc>
                      <a:txBody>
                        <a:bodyPr/>
                        <a:lstStyle/>
                        <a:p>
                          <a:endParaRPr lang="es-EC"/>
                        </a:p>
                      </a:txBody>
                      <a:tcPr marL="68580" marR="68580" marT="0" marB="0" anchor="ctr">
                        <a:blipFill rotWithShape="0">
                          <a:blip r:embed="rId6"/>
                          <a:stretch>
                            <a:fillRect l="-200627" t="-393939" r="-313" b="-100000"/>
                          </a:stretch>
                        </a:blipFill>
                      </a:tcPr>
                    </a:tc>
                  </a:tr>
                  <a:tr h="182880">
                    <a:tc>
                      <a:txBody>
                        <a:bodyPr/>
                        <a:lstStyle/>
                        <a:p>
                          <a:endParaRPr lang="es-EC"/>
                        </a:p>
                      </a:txBody>
                      <a:tcPr marL="68580" marR="68580" marT="0" marB="0" anchor="ctr">
                        <a:blipFill rotWithShape="0">
                          <a:blip r:embed="rId6"/>
                          <a:stretch>
                            <a:fillRect l="-313" t="-543333" r="-200627" b="-10000"/>
                          </a:stretch>
                        </a:blipFill>
                      </a:tcPr>
                    </a:tc>
                    <a:tc>
                      <a:txBody>
                        <a:bodyPr/>
                        <a:lstStyle/>
                        <a:p>
                          <a:endParaRPr lang="es-EC"/>
                        </a:p>
                      </a:txBody>
                      <a:tcPr marL="68580" marR="68580" marT="0" marB="0" anchor="ctr">
                        <a:blipFill rotWithShape="0">
                          <a:blip r:embed="rId6"/>
                          <a:stretch>
                            <a:fillRect l="-100000" t="-543333" r="-100000" b="-10000"/>
                          </a:stretch>
                        </a:blipFill>
                      </a:tcPr>
                    </a:tc>
                    <a:tc>
                      <a:txBody>
                        <a:bodyPr/>
                        <a:lstStyle/>
                        <a:p>
                          <a:endParaRPr lang="es-EC"/>
                        </a:p>
                      </a:txBody>
                      <a:tcPr marL="68580" marR="68580" marT="0" marB="0" anchor="ctr">
                        <a:blipFill rotWithShape="0">
                          <a:blip r:embed="rId6"/>
                          <a:stretch>
                            <a:fillRect l="-200627" t="-543333" r="-313" b="-10000"/>
                          </a:stretch>
                        </a:blipFill>
                      </a:tcPr>
                    </a:tc>
                  </a:tr>
                </a:tbl>
              </a:graphicData>
            </a:graphic>
          </p:graphicFrame>
        </mc:Fallback>
      </mc:AlternateContent>
      <p:sp>
        <p:nvSpPr>
          <p:cNvPr id="21" name="CuadroTexto 16"/>
          <p:cNvSpPr txBox="1">
            <a:spLocks noChangeArrowheads="1"/>
          </p:cNvSpPr>
          <p:nvPr/>
        </p:nvSpPr>
        <p:spPr bwMode="auto">
          <a:xfrm>
            <a:off x="5697538" y="1883705"/>
            <a:ext cx="621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sz="2000" i="1" dirty="0" smtClean="0"/>
              <a:t>Resultados</a:t>
            </a:r>
          </a:p>
          <a:p>
            <a:pPr eaLnBrk="1" hangingPunct="1"/>
            <a:endParaRPr lang="es-EC" sz="2000" i="1" dirty="0" smtClean="0"/>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1485910690"/>
                  </p:ext>
                </p:extLst>
              </p:nvPr>
            </p:nvGraphicFramePr>
            <p:xfrm>
              <a:off x="5732751" y="3737163"/>
              <a:ext cx="2286000" cy="762000"/>
            </p:xfrm>
            <a:graphic>
              <a:graphicData uri="http://schemas.openxmlformats.org/drawingml/2006/table">
                <a:tbl>
                  <a:tblPr firstRow="1" firstCol="1" bandRow="1">
                    <a:tableStyleId>{7E9639D4-E3E2-4D34-9284-5A2195B3D0D7}</a:tableStyleId>
                  </a:tblPr>
                  <a:tblGrid>
                    <a:gridCol w="762000"/>
                    <a:gridCol w="762000"/>
                    <a:gridCol w="762000"/>
                  </a:tblGrid>
                  <a:tr h="190500">
                    <a:tc gridSpan="3">
                      <a:txBody>
                        <a:bodyPr/>
                        <a:lstStyle/>
                        <a:p>
                          <a:pPr algn="ctr">
                            <a:spcAft>
                              <a:spcPts val="0"/>
                            </a:spcAft>
                          </a:pPr>
                          <a:r>
                            <a:rPr lang="es-EC" sz="1100">
                              <a:effectLst/>
                            </a:rPr>
                            <a:t>Datos entrada</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19050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𝑺</m:t>
                                    </m:r>
                                  </m:e>
                                  <m:sub>
                                    <m:r>
                                      <a:rPr lang="es-EC" sz="1100">
                                        <a:effectLst/>
                                        <a:latin typeface="Cambria Math" panose="02040503050406030204" pitchFamily="18" charset="0"/>
                                      </a:rPr>
                                      <m:t>𝒚</m:t>
                                    </m:r>
                                  </m:sub>
                                </m:sSub>
                              </m:oMath>
                            </m:oMathPara>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210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𝑁</m:t>
                                </m:r>
                                <m:r>
                                  <a:rPr lang="es-EC" sz="1100">
                                    <a:effectLst/>
                                    <a:latin typeface="Cambria Math" panose="02040503050406030204" pitchFamily="18" charset="0"/>
                                  </a:rPr>
                                  <m:t>/</m:t>
                                </m:r>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𝑚𝑚</m:t>
                                    </m:r>
                                  </m:e>
                                  <m:sup>
                                    <m:r>
                                      <a:rPr lang="es-EC" sz="1100">
                                        <a:effectLst/>
                                        <a:latin typeface="Cambria Math" panose="02040503050406030204" pitchFamily="18" charset="0"/>
                                      </a:rPr>
                                      <m:t>2</m:t>
                                    </m:r>
                                  </m:sup>
                                </m:sSup>
                              </m:oMath>
                            </m:oMathPara>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190500">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𝑴</m:t>
                                </m:r>
                              </m:oMath>
                            </m:oMathPara>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a:effectLst/>
                            </a:rPr>
                            <a:t>397.58</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𝑁𝑚𝑚</m:t>
                                </m:r>
                              </m:oMath>
                            </m:oMathPara>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r>
                  <a:tr h="19050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𝑭</m:t>
                                    </m:r>
                                  </m:e>
                                  <m:sub>
                                    <m:r>
                                      <a:rPr lang="es-EC" sz="1100">
                                        <a:effectLst/>
                                        <a:latin typeface="Cambria Math" panose="02040503050406030204" pitchFamily="18" charset="0"/>
                                      </a:rPr>
                                      <m:t>𝒔</m:t>
                                    </m:r>
                                  </m:sub>
                                </m:sSub>
                              </m:oMath>
                            </m:oMathPara>
                          </a14:m>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2.5</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 </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1485910690"/>
                  </p:ext>
                </p:extLst>
              </p:nvPr>
            </p:nvGraphicFramePr>
            <p:xfrm>
              <a:off x="5732751" y="3737163"/>
              <a:ext cx="2286000" cy="762000"/>
            </p:xfrm>
            <a:graphic>
              <a:graphicData uri="http://schemas.openxmlformats.org/drawingml/2006/table">
                <a:tbl>
                  <a:tblPr firstRow="1" firstCol="1" bandRow="1">
                    <a:tableStyleId>{7E9639D4-E3E2-4D34-9284-5A2195B3D0D7}</a:tableStyleId>
                  </a:tblPr>
                  <a:tblGrid>
                    <a:gridCol w="762000"/>
                    <a:gridCol w="762000"/>
                    <a:gridCol w="762000"/>
                  </a:tblGrid>
                  <a:tr h="190500">
                    <a:tc gridSpan="3">
                      <a:txBody>
                        <a:bodyPr/>
                        <a:lstStyle/>
                        <a:p>
                          <a:pPr algn="ctr">
                            <a:spcAft>
                              <a:spcPts val="0"/>
                            </a:spcAft>
                          </a:pPr>
                          <a:r>
                            <a:rPr lang="es-EC" sz="1100">
                              <a:effectLst/>
                            </a:rPr>
                            <a:t>Datos entrada</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190500">
                    <a:tc>
                      <a:txBody>
                        <a:bodyPr/>
                        <a:lstStyle/>
                        <a:p>
                          <a:endParaRPr lang="es-EC"/>
                        </a:p>
                      </a:txBody>
                      <a:tcPr marL="68580" marR="68580" marT="0" marB="0" anchor="ctr">
                        <a:blipFill rotWithShape="0">
                          <a:blip r:embed="rId7"/>
                          <a:stretch>
                            <a:fillRect l="-800" t="-122581" r="-201600" b="-241935"/>
                          </a:stretch>
                        </a:blipFill>
                      </a:tcPr>
                    </a:tc>
                    <a:tc>
                      <a:txBody>
                        <a:bodyPr/>
                        <a:lstStyle/>
                        <a:p>
                          <a:pPr algn="ctr">
                            <a:spcAft>
                              <a:spcPts val="0"/>
                            </a:spcAft>
                          </a:pPr>
                          <a:r>
                            <a:rPr lang="es-EC" sz="1100">
                              <a:effectLst/>
                            </a:rPr>
                            <a:t>210</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7"/>
                          <a:stretch>
                            <a:fillRect l="-201600" t="-122581" r="-800" b="-241935"/>
                          </a:stretch>
                        </a:blipFill>
                      </a:tcPr>
                    </a:tc>
                  </a:tr>
                  <a:tr h="190500">
                    <a:tc>
                      <a:txBody>
                        <a:bodyPr/>
                        <a:lstStyle/>
                        <a:p>
                          <a:endParaRPr lang="es-EC"/>
                        </a:p>
                      </a:txBody>
                      <a:tcPr marL="68580" marR="68580" marT="0" marB="0" anchor="ctr">
                        <a:blipFill rotWithShape="0">
                          <a:blip r:embed="rId7"/>
                          <a:stretch>
                            <a:fillRect l="-800" t="-215625" r="-201600" b="-134375"/>
                          </a:stretch>
                        </a:blipFill>
                      </a:tcPr>
                    </a:tc>
                    <a:tc>
                      <a:txBody>
                        <a:bodyPr/>
                        <a:lstStyle/>
                        <a:p>
                          <a:pPr algn="ctr">
                            <a:spcAft>
                              <a:spcPts val="0"/>
                            </a:spcAft>
                          </a:pPr>
                          <a:r>
                            <a:rPr lang="es-EC" sz="1100">
                              <a:effectLst/>
                            </a:rPr>
                            <a:t>397.58</a:t>
                          </a:r>
                          <a:endParaRPr lang="es-EC" sz="11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7"/>
                          <a:stretch>
                            <a:fillRect l="-201600" t="-215625" r="-800" b="-134375"/>
                          </a:stretch>
                        </a:blipFill>
                      </a:tcPr>
                    </a:tc>
                  </a:tr>
                  <a:tr h="190500">
                    <a:tc>
                      <a:txBody>
                        <a:bodyPr/>
                        <a:lstStyle/>
                        <a:p>
                          <a:endParaRPr lang="es-EC"/>
                        </a:p>
                      </a:txBody>
                      <a:tcPr marL="68580" marR="68580" marT="0" marB="0" anchor="ctr">
                        <a:blipFill rotWithShape="0">
                          <a:blip r:embed="rId7"/>
                          <a:stretch>
                            <a:fillRect l="-800" t="-325806" r="-201600" b="-38710"/>
                          </a:stretch>
                        </a:blipFill>
                      </a:tcPr>
                    </a:tc>
                    <a:tc>
                      <a:txBody>
                        <a:bodyPr/>
                        <a:lstStyle/>
                        <a:p>
                          <a:pPr algn="ctr">
                            <a:spcAft>
                              <a:spcPts val="0"/>
                            </a:spcAft>
                          </a:pPr>
                          <a:r>
                            <a:rPr lang="es-EC" sz="1100" dirty="0">
                              <a:effectLst/>
                            </a:rPr>
                            <a:t>2.5</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100" dirty="0">
                              <a:effectLst/>
                            </a:rPr>
                            <a:t> </a:t>
                          </a:r>
                          <a:endParaRPr lang="es-EC" sz="11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mc:Fallback>
      </mc:AlternateContent>
      <p:pic>
        <p:nvPicPr>
          <p:cNvPr id="7" name="Imagen 6"/>
          <p:cNvPicPr>
            <a:picLocks noChangeAspect="1"/>
          </p:cNvPicPr>
          <p:nvPr/>
        </p:nvPicPr>
        <p:blipFill>
          <a:blip r:embed="rId8">
            <a:clrChange>
              <a:clrFrom>
                <a:srgbClr val="FFFFFF"/>
              </a:clrFrom>
              <a:clrTo>
                <a:srgbClr val="FFFFFF">
                  <a:alpha val="0"/>
                </a:srgbClr>
              </a:clrTo>
            </a:clrChange>
          </a:blip>
          <a:stretch>
            <a:fillRect/>
          </a:stretch>
        </p:blipFill>
        <p:spPr>
          <a:xfrm>
            <a:off x="8081088" y="3684718"/>
            <a:ext cx="1337388" cy="2020942"/>
          </a:xfrm>
          <a:prstGeom prst="rect">
            <a:avLst/>
          </a:prstGeom>
        </p:spPr>
      </p:pic>
      <mc:AlternateContent xmlns:mc="http://schemas.openxmlformats.org/markup-compatibility/2006" xmlns:a14="http://schemas.microsoft.com/office/drawing/2010/main">
        <mc:Choice Requires="a14">
          <p:graphicFrame>
            <p:nvGraphicFramePr>
              <p:cNvPr id="20" name="Tabla 19"/>
              <p:cNvGraphicFramePr>
                <a:graphicFrameLocks noGrp="1"/>
              </p:cNvGraphicFramePr>
              <p:nvPr>
                <p:extLst>
                  <p:ext uri="{D42A27DB-BD31-4B8C-83A1-F6EECF244321}">
                    <p14:modId xmlns:p14="http://schemas.microsoft.com/office/powerpoint/2010/main" val="1826989169"/>
                  </p:ext>
                </p:extLst>
              </p:nvPr>
            </p:nvGraphicFramePr>
            <p:xfrm>
              <a:off x="9501900" y="3748167"/>
              <a:ext cx="2286000" cy="762000"/>
            </p:xfrm>
            <a:graphic>
              <a:graphicData uri="http://schemas.openxmlformats.org/drawingml/2006/table">
                <a:tbl>
                  <a:tblPr firstRow="1" firstCol="1" bandRow="1">
                    <a:tableStyleId>{7E9639D4-E3E2-4D34-9284-5A2195B3D0D7}</a:tableStyleId>
                  </a:tblPr>
                  <a:tblGrid>
                    <a:gridCol w="762000"/>
                    <a:gridCol w="762000"/>
                    <a:gridCol w="762000"/>
                  </a:tblGrid>
                  <a:tr h="190500">
                    <a:tc gridSpan="3">
                      <a:txBody>
                        <a:bodyPr/>
                        <a:lstStyle/>
                        <a:p>
                          <a:pPr algn="ctr">
                            <a:spcAft>
                              <a:spcPts val="0"/>
                            </a:spcAft>
                          </a:pPr>
                          <a:r>
                            <a:rPr lang="es-EC" sz="1000" dirty="0">
                              <a:effectLst/>
                            </a:rPr>
                            <a:t>Datos salida</a:t>
                          </a:r>
                          <a:endParaRPr lang="es-EC" sz="100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190500">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𝝈</m:t>
                                    </m:r>
                                  </m:e>
                                  <m:sub>
                                    <m:r>
                                      <a:rPr lang="es-EC" sz="1000">
                                        <a:effectLst/>
                                        <a:latin typeface="Cambria Math" panose="02040503050406030204" pitchFamily="18" charset="0"/>
                                      </a:rPr>
                                      <m:t>𝒎𝒂𝒙</m:t>
                                    </m:r>
                                  </m:sub>
                                </m:sSub>
                              </m:oMath>
                            </m:oMathPara>
                          </a14:m>
                          <a:endParaRPr lang="es-EC" sz="1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C" sz="1000">
                              <a:effectLst/>
                            </a:rPr>
                            <a:t>84</a:t>
                          </a:r>
                          <a:endParaRPr lang="es-EC" sz="1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𝑁</m:t>
                                </m:r>
                                <m:r>
                                  <a:rPr lang="es-EC" sz="1000">
                                    <a:effectLst/>
                                    <a:latin typeface="Cambria Math" panose="02040503050406030204" pitchFamily="18" charset="0"/>
                                  </a:rPr>
                                  <m:t>/</m:t>
                                </m:r>
                                <m:sSup>
                                  <m:sSupPr>
                                    <m:ctrlPr>
                                      <a:rPr lang="es-EC" sz="1000" i="1">
                                        <a:effectLst/>
                                        <a:latin typeface="Cambria Math" panose="02040503050406030204" pitchFamily="18" charset="0"/>
                                      </a:rPr>
                                    </m:ctrlPr>
                                  </m:sSupPr>
                                  <m:e>
                                    <m:r>
                                      <a:rPr lang="es-EC" sz="1000">
                                        <a:effectLst/>
                                        <a:latin typeface="Cambria Math" panose="02040503050406030204" pitchFamily="18" charset="0"/>
                                      </a:rPr>
                                      <m:t>𝑚𝑚</m:t>
                                    </m:r>
                                  </m:e>
                                  <m:sup>
                                    <m:r>
                                      <a:rPr lang="es-EC" sz="1000">
                                        <a:effectLst/>
                                        <a:latin typeface="Cambria Math" panose="02040503050406030204" pitchFamily="18" charset="0"/>
                                      </a:rPr>
                                      <m:t>2</m:t>
                                    </m:r>
                                  </m:sup>
                                </m:sSup>
                              </m:oMath>
                            </m:oMathPara>
                          </a14:m>
                          <a:endParaRPr lang="es-EC" sz="1000">
                            <a:effectLst/>
                            <a:latin typeface="Times New Roman" panose="02020603050405020304" pitchFamily="18" charset="0"/>
                            <a:cs typeface="Times New Roman" panose="02020603050405020304" pitchFamily="18" charset="0"/>
                          </a:endParaRPr>
                        </a:p>
                      </a:txBody>
                      <a:tcPr marL="68580" marR="68580" marT="0" marB="0" anchor="ctr"/>
                    </a:tc>
                  </a:tr>
                  <a:tr h="190500">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𝑺</m:t>
                                    </m:r>
                                  </m:e>
                                  <m:sub>
                                    <m:r>
                                      <a:rPr lang="es-EC" sz="1000">
                                        <a:effectLst/>
                                        <a:latin typeface="Cambria Math" panose="02040503050406030204" pitchFamily="18" charset="0"/>
                                      </a:rPr>
                                      <m:t>𝒎</m:t>
                                    </m:r>
                                  </m:sub>
                                </m:sSub>
                              </m:oMath>
                            </m:oMathPara>
                          </a14:m>
                          <a:endParaRPr lang="es-EC" sz="1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C" sz="1000">
                              <a:effectLst/>
                            </a:rPr>
                            <a:t>4.73</a:t>
                          </a:r>
                          <a:endParaRPr lang="es-EC" sz="1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14:m>
                            <m:oMathPara xmlns:m="http://schemas.openxmlformats.org/officeDocument/2006/math">
                              <m:oMathParaPr>
                                <m:jc m:val="centerGroup"/>
                              </m:oMathParaPr>
                              <m:oMath xmlns:m="http://schemas.openxmlformats.org/officeDocument/2006/math">
                                <m:r>
                                  <a:rPr lang="es-EC" sz="1000">
                                    <a:effectLst/>
                                    <a:latin typeface="Cambria Math" panose="02040503050406030204" pitchFamily="18" charset="0"/>
                                  </a:rPr>
                                  <m:t>𝑁𝑚𝑚</m:t>
                                </m:r>
                              </m:oMath>
                            </m:oMathPara>
                          </a14:m>
                          <a:endParaRPr lang="es-EC" sz="1000">
                            <a:effectLst/>
                            <a:latin typeface="Times New Roman" panose="02020603050405020304" pitchFamily="18" charset="0"/>
                            <a:cs typeface="Times New Roman" panose="02020603050405020304" pitchFamily="18" charset="0"/>
                          </a:endParaRPr>
                        </a:p>
                      </a:txBody>
                      <a:tcPr marL="68580" marR="68580" marT="0" marB="0" anchor="ctr"/>
                    </a:tc>
                  </a:tr>
                  <a:tr h="190500">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es-EC" sz="1000" i="1">
                                        <a:effectLst/>
                                        <a:latin typeface="Cambria Math" panose="02040503050406030204" pitchFamily="18" charset="0"/>
                                      </a:rPr>
                                    </m:ctrlPr>
                                  </m:sSubPr>
                                  <m:e>
                                    <m:r>
                                      <a:rPr lang="es-EC" sz="1000">
                                        <a:effectLst/>
                                        <a:latin typeface="Cambria Math" panose="02040503050406030204" pitchFamily="18" charset="0"/>
                                      </a:rPr>
                                      <m:t>𝒅</m:t>
                                    </m:r>
                                  </m:e>
                                  <m:sub>
                                    <m:r>
                                      <a:rPr lang="es-EC" sz="1000">
                                        <a:effectLst/>
                                        <a:latin typeface="Cambria Math" panose="02040503050406030204" pitchFamily="18" charset="0"/>
                                      </a:rPr>
                                      <m:t>𝒛</m:t>
                                    </m:r>
                                  </m:sub>
                                </m:sSub>
                              </m:oMath>
                            </m:oMathPara>
                          </a14:m>
                          <a:endParaRPr lang="es-EC" sz="10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r">
                            <a:spcAft>
                              <a:spcPts val="0"/>
                            </a:spcAft>
                          </a:pPr>
                          <a:r>
                            <a:rPr lang="es-EC" sz="1000" dirty="0">
                              <a:effectLst/>
                            </a:rPr>
                            <a:t>3.64 </a:t>
                          </a:r>
                          <a:endParaRPr lang="es-EC" sz="10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000" dirty="0">
                              <a:effectLst/>
                            </a:rPr>
                            <a:t>mm</a:t>
                          </a:r>
                          <a:endParaRPr lang="es-EC" sz="10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bl>
              </a:graphicData>
            </a:graphic>
          </p:graphicFrame>
        </mc:Choice>
        <mc:Fallback xmlns="">
          <p:graphicFrame>
            <p:nvGraphicFramePr>
              <p:cNvPr id="20" name="Tabla 19"/>
              <p:cNvGraphicFramePr>
                <a:graphicFrameLocks noGrp="1"/>
              </p:cNvGraphicFramePr>
              <p:nvPr>
                <p:extLst>
                  <p:ext uri="{D42A27DB-BD31-4B8C-83A1-F6EECF244321}">
                    <p14:modId xmlns:p14="http://schemas.microsoft.com/office/powerpoint/2010/main" val="1826989169"/>
                  </p:ext>
                </p:extLst>
              </p:nvPr>
            </p:nvGraphicFramePr>
            <p:xfrm>
              <a:off x="9501900" y="3748167"/>
              <a:ext cx="2286000" cy="762000"/>
            </p:xfrm>
            <a:graphic>
              <a:graphicData uri="http://schemas.openxmlformats.org/drawingml/2006/table">
                <a:tbl>
                  <a:tblPr firstRow="1" firstCol="1" bandRow="1">
                    <a:tableStyleId>{7E9639D4-E3E2-4D34-9284-5A2195B3D0D7}</a:tableStyleId>
                  </a:tblPr>
                  <a:tblGrid>
                    <a:gridCol w="762000"/>
                    <a:gridCol w="762000"/>
                    <a:gridCol w="762000"/>
                  </a:tblGrid>
                  <a:tr h="190500">
                    <a:tc gridSpan="3">
                      <a:txBody>
                        <a:bodyPr/>
                        <a:lstStyle/>
                        <a:p>
                          <a:pPr algn="ctr">
                            <a:spcAft>
                              <a:spcPts val="0"/>
                            </a:spcAft>
                          </a:pPr>
                          <a:r>
                            <a:rPr lang="es-EC" sz="1000" dirty="0">
                              <a:effectLst/>
                            </a:rPr>
                            <a:t>Datos salida</a:t>
                          </a:r>
                          <a:endParaRPr lang="es-EC" sz="100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190500">
                    <a:tc>
                      <a:txBody>
                        <a:bodyPr/>
                        <a:lstStyle/>
                        <a:p>
                          <a:endParaRPr lang="es-EC"/>
                        </a:p>
                      </a:txBody>
                      <a:tcPr marL="68580" marR="68580" marT="0" marB="0" anchor="ctr">
                        <a:blipFill rotWithShape="0">
                          <a:blip r:embed="rId9"/>
                          <a:stretch>
                            <a:fillRect t="-109677" r="-201600" b="-238710"/>
                          </a:stretch>
                        </a:blipFill>
                      </a:tcPr>
                    </a:tc>
                    <a:tc>
                      <a:txBody>
                        <a:bodyPr/>
                        <a:lstStyle/>
                        <a:p>
                          <a:pPr algn="r">
                            <a:spcAft>
                              <a:spcPts val="0"/>
                            </a:spcAft>
                          </a:pPr>
                          <a:r>
                            <a:rPr lang="es-EC" sz="1000">
                              <a:effectLst/>
                            </a:rPr>
                            <a:t>84</a:t>
                          </a:r>
                          <a:endParaRPr lang="es-EC" sz="1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9"/>
                          <a:stretch>
                            <a:fillRect l="-200800" t="-109677" r="-800" b="-238710"/>
                          </a:stretch>
                        </a:blipFill>
                      </a:tcPr>
                    </a:tc>
                  </a:tr>
                  <a:tr h="190500">
                    <a:tc>
                      <a:txBody>
                        <a:bodyPr/>
                        <a:lstStyle/>
                        <a:p>
                          <a:endParaRPr lang="es-EC"/>
                        </a:p>
                      </a:txBody>
                      <a:tcPr marL="68580" marR="68580" marT="0" marB="0" anchor="ctr">
                        <a:blipFill rotWithShape="0">
                          <a:blip r:embed="rId9"/>
                          <a:stretch>
                            <a:fillRect t="-203125" r="-201600" b="-131250"/>
                          </a:stretch>
                        </a:blipFill>
                      </a:tcPr>
                    </a:tc>
                    <a:tc>
                      <a:txBody>
                        <a:bodyPr/>
                        <a:lstStyle/>
                        <a:p>
                          <a:pPr algn="r">
                            <a:spcAft>
                              <a:spcPts val="0"/>
                            </a:spcAft>
                          </a:pPr>
                          <a:r>
                            <a:rPr lang="es-EC" sz="1000">
                              <a:effectLst/>
                            </a:rPr>
                            <a:t>4.73</a:t>
                          </a:r>
                          <a:endParaRPr lang="es-EC" sz="1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9"/>
                          <a:stretch>
                            <a:fillRect l="-200800" t="-203125" r="-800" b="-131250"/>
                          </a:stretch>
                        </a:blipFill>
                      </a:tcPr>
                    </a:tc>
                  </a:tr>
                  <a:tr h="190500">
                    <a:tc>
                      <a:txBody>
                        <a:bodyPr/>
                        <a:lstStyle/>
                        <a:p>
                          <a:endParaRPr lang="es-EC"/>
                        </a:p>
                      </a:txBody>
                      <a:tcPr marL="68580" marR="68580" marT="0" marB="0" anchor="ctr">
                        <a:blipFill rotWithShape="0">
                          <a:blip r:embed="rId9"/>
                          <a:stretch>
                            <a:fillRect t="-312903" r="-201600" b="-35484"/>
                          </a:stretch>
                        </a:blipFill>
                      </a:tcPr>
                    </a:tc>
                    <a:tc>
                      <a:txBody>
                        <a:bodyPr/>
                        <a:lstStyle/>
                        <a:p>
                          <a:pPr algn="r">
                            <a:spcAft>
                              <a:spcPts val="0"/>
                            </a:spcAft>
                          </a:pPr>
                          <a:r>
                            <a:rPr lang="es-EC" sz="1000" dirty="0">
                              <a:effectLst/>
                            </a:rPr>
                            <a:t>3.64 </a:t>
                          </a:r>
                          <a:endParaRPr lang="es-EC" sz="10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C" sz="1000" dirty="0">
                              <a:effectLst/>
                            </a:rPr>
                            <a:t>mm</a:t>
                          </a:r>
                          <a:endParaRPr lang="es-EC" sz="100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r>
                </a:tbl>
              </a:graphicData>
            </a:graphic>
          </p:graphicFrame>
        </mc:Fallback>
      </mc:AlternateContent>
    </p:spTree>
    <p:extLst>
      <p:ext uri="{BB962C8B-B14F-4D97-AF65-F5344CB8AC3E}">
        <p14:creationId xmlns:p14="http://schemas.microsoft.com/office/powerpoint/2010/main" val="344769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410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4112" name="CuadroTexto 2"/>
          <p:cNvSpPr txBox="1">
            <a:spLocks noChangeArrowheads="1"/>
          </p:cNvSpPr>
          <p:nvPr/>
        </p:nvSpPr>
        <p:spPr bwMode="auto">
          <a:xfrm>
            <a:off x="344336" y="536723"/>
            <a:ext cx="8956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PROCESO GENÉRICO DE DESARROLLO DE PRODUCTOS</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Imagen 1"/>
          <p:cNvPicPr>
            <a:picLocks noChangeAspect="1"/>
          </p:cNvPicPr>
          <p:nvPr/>
        </p:nvPicPr>
        <p:blipFill>
          <a:blip r:embed="rId4">
            <a:clrChange>
              <a:clrFrom>
                <a:srgbClr val="FFFFFF"/>
              </a:clrFrom>
              <a:clrTo>
                <a:srgbClr val="FFFFFF">
                  <a:alpha val="0"/>
                </a:srgbClr>
              </a:clrTo>
            </a:clrChange>
          </a:blip>
          <a:stretch>
            <a:fillRect/>
          </a:stretch>
        </p:blipFill>
        <p:spPr>
          <a:xfrm>
            <a:off x="478098" y="1627562"/>
            <a:ext cx="11134980" cy="3287888"/>
          </a:xfrm>
          <a:prstGeom prst="rect">
            <a:avLst/>
          </a:prstGeom>
        </p:spPr>
      </p:pic>
    </p:spTree>
    <p:extLst>
      <p:ext uri="{BB962C8B-B14F-4D97-AF65-F5344CB8AC3E}">
        <p14:creationId xmlns:p14="http://schemas.microsoft.com/office/powerpoint/2010/main" val="447732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sp>
        <p:nvSpPr>
          <p:cNvPr id="26" name="CuadroTexto 2"/>
          <p:cNvSpPr txBox="1">
            <a:spLocks noChangeArrowheads="1"/>
          </p:cNvSpPr>
          <p:nvPr/>
        </p:nvSpPr>
        <p:spPr bwMode="auto">
          <a:xfrm>
            <a:off x="523875" y="980579"/>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Diseño eléctrico/electrónico de detalle</a:t>
            </a:r>
          </a:p>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Esquema del sistema</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Imagen 14"/>
          <p:cNvPicPr/>
          <p:nvPr/>
        </p:nvPicPr>
        <p:blipFill rotWithShape="1">
          <a:blip r:embed="rId3"/>
          <a:srcRect l="4211" r="1616"/>
          <a:stretch/>
        </p:blipFill>
        <p:spPr bwMode="auto">
          <a:xfrm>
            <a:off x="8609725" y="1427163"/>
            <a:ext cx="2976139" cy="2525676"/>
          </a:xfrm>
          <a:prstGeom prst="rect">
            <a:avLst/>
          </a:prstGeom>
          <a:ln>
            <a:noFill/>
          </a:ln>
          <a:extLst>
            <a:ext uri="{53640926-AAD7-44D8-BBD7-CCE9431645EC}">
              <a14:shadowObscured xmlns:a14="http://schemas.microsoft.com/office/drawing/2010/main"/>
            </a:ext>
          </a:extLst>
        </p:spPr>
      </p:pic>
      <p:pic>
        <p:nvPicPr>
          <p:cNvPr id="17" name="Imagen 16"/>
          <p:cNvPicPr/>
          <p:nvPr/>
        </p:nvPicPr>
        <p:blipFill>
          <a:blip r:embed="rId4"/>
          <a:stretch>
            <a:fillRect/>
          </a:stretch>
        </p:blipFill>
        <p:spPr>
          <a:xfrm>
            <a:off x="8609724" y="4044919"/>
            <a:ext cx="2976139" cy="2325155"/>
          </a:xfrm>
          <a:prstGeom prst="rect">
            <a:avLst/>
          </a:prstGeom>
        </p:spPr>
      </p:pic>
      <p:pic>
        <p:nvPicPr>
          <p:cNvPr id="2" name="Imagen 1"/>
          <p:cNvPicPr>
            <a:picLocks noChangeAspect="1"/>
          </p:cNvPicPr>
          <p:nvPr/>
        </p:nvPicPr>
        <p:blipFill>
          <a:blip r:embed="rId5">
            <a:clrChange>
              <a:clrFrom>
                <a:srgbClr val="FFFFFF"/>
              </a:clrFrom>
              <a:clrTo>
                <a:srgbClr val="FFFFFF">
                  <a:alpha val="0"/>
                </a:srgbClr>
              </a:clrTo>
            </a:clrChange>
          </a:blip>
          <a:stretch>
            <a:fillRect/>
          </a:stretch>
        </p:blipFill>
        <p:spPr>
          <a:xfrm>
            <a:off x="312161" y="1893615"/>
            <a:ext cx="8038224" cy="4476459"/>
          </a:xfrm>
          <a:prstGeom prst="rect">
            <a:avLst/>
          </a:prstGeom>
        </p:spPr>
      </p:pic>
    </p:spTree>
    <p:extLst>
      <p:ext uri="{BB962C8B-B14F-4D97-AF65-F5344CB8AC3E}">
        <p14:creationId xmlns:p14="http://schemas.microsoft.com/office/powerpoint/2010/main" val="3913751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sp>
        <p:nvSpPr>
          <p:cNvPr id="26" name="CuadroTexto 2"/>
          <p:cNvSpPr txBox="1">
            <a:spLocks noChangeArrowheads="1"/>
          </p:cNvSpPr>
          <p:nvPr/>
        </p:nvSpPr>
        <p:spPr bwMode="auto">
          <a:xfrm>
            <a:off x="523875" y="980579"/>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Diseño eléctrico/electrónico de detalle</a:t>
            </a:r>
          </a:p>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Hardware de Control</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Imagen 10"/>
          <p:cNvPicPr/>
          <p:nvPr/>
        </p:nvPicPr>
        <p:blipFill rotWithShape="1">
          <a:blip r:embed="rId3"/>
          <a:srcRect l="994" t="2409" r="2149" b="2295"/>
          <a:stretch/>
        </p:blipFill>
        <p:spPr bwMode="auto">
          <a:xfrm>
            <a:off x="2881815" y="1838644"/>
            <a:ext cx="6428366" cy="45888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85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sp>
        <p:nvSpPr>
          <p:cNvPr id="26" name="CuadroTexto 2"/>
          <p:cNvSpPr txBox="1">
            <a:spLocks noChangeArrowheads="1"/>
          </p:cNvSpPr>
          <p:nvPr/>
        </p:nvSpPr>
        <p:spPr bwMode="auto">
          <a:xfrm>
            <a:off x="523875" y="980579"/>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Diseño eléctrico/electrónico de detalle</a:t>
            </a:r>
          </a:p>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Hardware de Control</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Imagen 1"/>
          <p:cNvPicPr>
            <a:picLocks noChangeAspect="1"/>
          </p:cNvPicPr>
          <p:nvPr/>
        </p:nvPicPr>
        <p:blipFill rotWithShape="1">
          <a:blip r:embed="rId3"/>
          <a:srcRect t="574"/>
          <a:stretch/>
        </p:blipFill>
        <p:spPr>
          <a:xfrm>
            <a:off x="593725" y="1849293"/>
            <a:ext cx="5572125" cy="4649933"/>
          </a:xfrm>
          <a:prstGeom prst="rect">
            <a:avLst/>
          </a:prstGeom>
        </p:spPr>
      </p:pic>
      <p:pic>
        <p:nvPicPr>
          <p:cNvPr id="3" name="Imagen 2"/>
          <p:cNvPicPr>
            <a:picLocks noChangeAspect="1"/>
          </p:cNvPicPr>
          <p:nvPr/>
        </p:nvPicPr>
        <p:blipFill>
          <a:blip r:embed="rId4"/>
          <a:stretch>
            <a:fillRect/>
          </a:stretch>
        </p:blipFill>
        <p:spPr>
          <a:xfrm>
            <a:off x="6958494" y="1799469"/>
            <a:ext cx="4410416" cy="4628073"/>
          </a:xfrm>
          <a:prstGeom prst="rect">
            <a:avLst/>
          </a:prstGeom>
        </p:spPr>
      </p:pic>
    </p:spTree>
    <p:extLst>
      <p:ext uri="{BB962C8B-B14F-4D97-AF65-F5344CB8AC3E}">
        <p14:creationId xmlns:p14="http://schemas.microsoft.com/office/powerpoint/2010/main" val="410578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DISEÑO MECATRÓNICO</a:t>
            </a:r>
          </a:p>
        </p:txBody>
      </p:sp>
      <p:sp>
        <p:nvSpPr>
          <p:cNvPr id="26" name="CuadroTexto 2"/>
          <p:cNvSpPr txBox="1">
            <a:spLocks noChangeArrowheads="1"/>
          </p:cNvSpPr>
          <p:nvPr/>
        </p:nvSpPr>
        <p:spPr bwMode="auto">
          <a:xfrm>
            <a:off x="523875" y="980579"/>
            <a:ext cx="659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Diseño eléctrico/electrónico de detalle</a:t>
            </a:r>
          </a:p>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Software</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2426637" y="1658663"/>
            <a:ext cx="7862183" cy="4586273"/>
          </a:xfrm>
          <a:prstGeom prst="rect">
            <a:avLst/>
          </a:prstGeom>
        </p:spPr>
      </p:pic>
    </p:spTree>
    <p:extLst>
      <p:ext uri="{BB962C8B-B14F-4D97-AF65-F5344CB8AC3E}">
        <p14:creationId xmlns:p14="http://schemas.microsoft.com/office/powerpoint/2010/main" val="3986769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31173"/>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7418"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7423"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IMPLEMENTACIÓN</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427" name="Imagen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13088">
            <a:off x="817960" y="1371963"/>
            <a:ext cx="2875272" cy="2875272"/>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44693">
            <a:off x="3730643" y="1182486"/>
            <a:ext cx="2089375" cy="2785833"/>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56088">
            <a:off x="5920372" y="1416310"/>
            <a:ext cx="2206970" cy="2942626"/>
          </a:xfrm>
          <a:prstGeom prst="rect">
            <a:avLst/>
          </a:prstGeom>
        </p:spPr>
      </p:pic>
      <p:pic>
        <p:nvPicPr>
          <p:cNvPr id="10" name="Imagen 9"/>
          <p:cNvPicPr>
            <a:picLocks noChangeAspect="1"/>
          </p:cNvPicPr>
          <p:nvPr/>
        </p:nvPicPr>
        <p:blipFill rotWithShape="1">
          <a:blip r:embed="rId7" cstate="print">
            <a:extLst>
              <a:ext uri="{28A0092B-C50C-407E-A947-70E740481C1C}">
                <a14:useLocalDpi xmlns:a14="http://schemas.microsoft.com/office/drawing/2010/main" val="0"/>
              </a:ext>
            </a:extLst>
          </a:blip>
          <a:srcRect b="34413"/>
          <a:stretch/>
        </p:blipFill>
        <p:spPr>
          <a:xfrm rot="357110">
            <a:off x="8221286" y="1267753"/>
            <a:ext cx="2778530" cy="3239740"/>
          </a:xfrm>
          <a:prstGeom prst="rect">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0416" y="4333605"/>
            <a:ext cx="2952784" cy="2214588"/>
          </a:xfrm>
          <a:prstGeom prst="rect">
            <a:avLst/>
          </a:prstGeom>
        </p:spPr>
      </p:pic>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38504">
            <a:off x="2073671" y="4085456"/>
            <a:ext cx="1825082" cy="2433442"/>
          </a:xfrm>
          <a:prstGeom prst="rect">
            <a:avLst/>
          </a:prstGeom>
        </p:spPr>
      </p:pic>
      <p:pic>
        <p:nvPicPr>
          <p:cNvPr id="15" name="Imagen 14"/>
          <p:cNvPicPr>
            <a:picLocks noChangeAspect="1"/>
          </p:cNvPicPr>
          <p:nvPr/>
        </p:nvPicPr>
        <p:blipFill>
          <a:blip r:embed="rId10"/>
          <a:stretch>
            <a:fillRect/>
          </a:stretch>
        </p:blipFill>
        <p:spPr>
          <a:xfrm rot="249015">
            <a:off x="6939511" y="4359385"/>
            <a:ext cx="2242589" cy="2081870"/>
          </a:xfrm>
          <a:prstGeom prst="rect">
            <a:avLst/>
          </a:prstGeom>
        </p:spPr>
      </p:pic>
    </p:spTree>
    <p:extLst>
      <p:ext uri="{BB962C8B-B14F-4D97-AF65-F5344CB8AC3E}">
        <p14:creationId xmlns:p14="http://schemas.microsoft.com/office/powerpoint/2010/main" val="2143856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PRUEBAS Y RESULTADOS</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CuadroTexto 2"/>
          <p:cNvSpPr txBox="1">
            <a:spLocks noChangeArrowheads="1"/>
          </p:cNvSpPr>
          <p:nvPr/>
        </p:nvSpPr>
        <p:spPr bwMode="auto">
          <a:xfrm>
            <a:off x="523875" y="980579"/>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Especificaciones alcanzadas</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115731865"/>
              </p:ext>
            </p:extLst>
          </p:nvPr>
        </p:nvGraphicFramePr>
        <p:xfrm>
          <a:off x="523875" y="1653794"/>
          <a:ext cx="7910946" cy="3282935"/>
        </p:xfrm>
        <a:graphic>
          <a:graphicData uri="http://schemas.openxmlformats.org/drawingml/2006/table">
            <a:tbl>
              <a:tblPr firstRow="1" firstCol="1" bandRow="1">
                <a:tableStyleId>{7E9639D4-E3E2-4D34-9284-5A2195B3D0D7}</a:tableStyleId>
              </a:tblPr>
              <a:tblGrid>
                <a:gridCol w="3055213"/>
                <a:gridCol w="4855733"/>
              </a:tblGrid>
              <a:tr h="257276">
                <a:tc>
                  <a:txBody>
                    <a:bodyPr/>
                    <a:lstStyle/>
                    <a:p>
                      <a:pPr algn="ctr"/>
                      <a:r>
                        <a:rPr lang="es-EC" sz="1200" dirty="0">
                          <a:effectLst/>
                        </a:rPr>
                        <a:t>Especificaciones técnicas</a:t>
                      </a:r>
                      <a:endParaRPr lang="es-EC" sz="1200" dirty="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s-EC" sz="1200">
                          <a:effectLst/>
                        </a:rPr>
                        <a:t>Descripción</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417333">
                <a:tc>
                  <a:txBody>
                    <a:bodyPr/>
                    <a:lstStyle/>
                    <a:p>
                      <a:pPr algn="ctr"/>
                      <a:r>
                        <a:rPr lang="es-EC" sz="1200">
                          <a:effectLst/>
                        </a:rPr>
                        <a:t>Zona de trabajo (X Y Z)</a:t>
                      </a:r>
                    </a:p>
                    <a:p>
                      <a:pPr algn="ctr"/>
                      <a:r>
                        <a:rPr lang="es-EC" sz="1200">
                          <a:effectLst/>
                        </a:rPr>
                        <a:t>Tamaños de placas permitidos:</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n-US" sz="1200">
                          <a:effectLst/>
                        </a:rPr>
                        <a:t>240 mm x 170 mm x 30 mm</a:t>
                      </a:r>
                      <a:endParaRPr lang="es-EC" sz="1200">
                        <a:effectLst/>
                      </a:endParaRPr>
                    </a:p>
                    <a:p>
                      <a:pPr algn="ctr"/>
                      <a:r>
                        <a:rPr lang="en-US" sz="1200">
                          <a:effectLst/>
                        </a:rPr>
                        <a:t>D2 (240 x 170), B2 (170 x 120), B1 (120 x 80)</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295610">
                <a:tc>
                  <a:txBody>
                    <a:bodyPr/>
                    <a:lstStyle/>
                    <a:p>
                      <a:pPr algn="ctr"/>
                      <a:r>
                        <a:rPr lang="es-EC" sz="1200">
                          <a:effectLst/>
                        </a:rPr>
                        <a:t>PCBs</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s-EC" sz="1200">
                          <a:effectLst/>
                        </a:rPr>
                        <a:t>Una capa (baquelita y fibra)</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208667">
                <a:tc>
                  <a:txBody>
                    <a:bodyPr/>
                    <a:lstStyle/>
                    <a:p>
                      <a:pPr algn="ctr"/>
                      <a:r>
                        <a:rPr lang="es-EC" sz="1200">
                          <a:effectLst/>
                        </a:rPr>
                        <a:t>Precisión de posicionamiento</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s-EC" sz="1200">
                          <a:effectLst/>
                        </a:rPr>
                        <a:t>±0.052 [mm]</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625999">
                <a:tc>
                  <a:txBody>
                    <a:bodyPr/>
                    <a:lstStyle/>
                    <a:p>
                      <a:pPr algn="ctr"/>
                      <a:r>
                        <a:rPr lang="es-EC" sz="1200">
                          <a:effectLst/>
                        </a:rPr>
                        <a:t>Velocidad de rotación máx. (husillo)</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r>
                        <a:rPr lang="es-EC" sz="1200">
                          <a:effectLst/>
                        </a:rPr>
                        <a:t> </a:t>
                      </a:r>
                    </a:p>
                    <a:p>
                      <a:pPr algn="ctr"/>
                      <a:r>
                        <a:rPr lang="es-EC" sz="1200">
                          <a:effectLst/>
                        </a:rPr>
                        <a:t>12000 rpm</a:t>
                      </a:r>
                    </a:p>
                    <a:p>
                      <a:pPr algn="ctr"/>
                      <a:r>
                        <a:rPr lang="es-EC" sz="1200" u="none" strike="noStrike">
                          <a:effectLst/>
                        </a:rPr>
                        <a:t> </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295610">
                <a:tc>
                  <a:txBody>
                    <a:bodyPr/>
                    <a:lstStyle/>
                    <a:p>
                      <a:pPr algn="ctr"/>
                      <a:r>
                        <a:rPr lang="es-EC" sz="1200">
                          <a:effectLst/>
                        </a:rPr>
                        <a:t>Velocidad X, Y (avance)</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s-EC" sz="1200">
                          <a:effectLst/>
                        </a:rPr>
                        <a:t>2 – 13.34 mm/s</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295610">
                <a:tc>
                  <a:txBody>
                    <a:bodyPr/>
                    <a:lstStyle/>
                    <a:p>
                      <a:pPr algn="ctr"/>
                      <a:r>
                        <a:rPr lang="es-EC" sz="1200">
                          <a:effectLst/>
                        </a:rPr>
                        <a:t>Elementos de control</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s-EC" sz="1200">
                          <a:effectLst/>
                        </a:rPr>
                        <a:t>Tarjeta de control, drivers, panel de control/interfaz de usuario.</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295610">
                <a:tc>
                  <a:txBody>
                    <a:bodyPr/>
                    <a:lstStyle/>
                    <a:p>
                      <a:pPr algn="ctr"/>
                      <a:r>
                        <a:rPr lang="es-EC" sz="1200">
                          <a:effectLst/>
                        </a:rPr>
                        <a:t>Actuadores</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s-EC" sz="1200">
                          <a:effectLst/>
                        </a:rPr>
                        <a:t>Motores a pasos (NEMA 17 &amp; NEMA 23)</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295610">
                <a:tc>
                  <a:txBody>
                    <a:bodyPr/>
                    <a:lstStyle/>
                    <a:p>
                      <a:pPr algn="ctr"/>
                      <a:r>
                        <a:rPr lang="es-EC" sz="1200">
                          <a:effectLst/>
                        </a:rPr>
                        <a:t>Elementos mecánicos</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s-EC" sz="1200">
                          <a:effectLst/>
                        </a:rPr>
                        <a:t>Estructura de soporte (mesa), estructura robot cartesiano (X, Y y Z), husillo.</a:t>
                      </a:r>
                      <a:endParaRPr lang="es-EC" sz="1200">
                        <a:effectLst/>
                        <a:latin typeface="Times New Roman" panose="02020603050405020304" pitchFamily="18" charset="0"/>
                        <a:cs typeface="Times New Roman" panose="02020603050405020304" pitchFamily="18" charset="0"/>
                      </a:endParaRPr>
                    </a:p>
                  </a:txBody>
                  <a:tcPr marL="64919" marR="64919" marT="0" marB="0" anchor="ctr"/>
                </a:tc>
              </a:tr>
              <a:tr h="295610">
                <a:tc>
                  <a:txBody>
                    <a:bodyPr/>
                    <a:lstStyle/>
                    <a:p>
                      <a:pPr algn="ctr"/>
                      <a:r>
                        <a:rPr lang="es-EC" sz="1200" dirty="0">
                          <a:effectLst/>
                        </a:rPr>
                        <a:t>Herramientas</a:t>
                      </a:r>
                      <a:endParaRPr lang="es-EC" sz="1200" dirty="0">
                        <a:effectLst/>
                        <a:latin typeface="Times New Roman" panose="02020603050405020304" pitchFamily="18" charset="0"/>
                        <a:cs typeface="Times New Roman" panose="02020603050405020304" pitchFamily="18" charset="0"/>
                      </a:endParaRPr>
                    </a:p>
                  </a:txBody>
                  <a:tcPr marL="64919" marR="64919" marT="0" marB="0" anchor="ctr"/>
                </a:tc>
                <a:tc>
                  <a:txBody>
                    <a:bodyPr/>
                    <a:lstStyle/>
                    <a:p>
                      <a:pPr algn="ctr"/>
                      <a:r>
                        <a:rPr lang="es-EC" sz="1200" dirty="0">
                          <a:effectLst/>
                        </a:rPr>
                        <a:t>Brocas punta de lanza para fresado y brocas para taladrado.</a:t>
                      </a:r>
                      <a:endParaRPr lang="es-EC" sz="1200" dirty="0">
                        <a:effectLst/>
                        <a:latin typeface="Times New Roman" panose="02020603050405020304" pitchFamily="18" charset="0"/>
                        <a:cs typeface="Times New Roman" panose="02020603050405020304" pitchFamily="18" charset="0"/>
                      </a:endParaRPr>
                    </a:p>
                  </a:txBody>
                  <a:tcPr marL="64919" marR="64919" marT="0" marB="0" anchor="ctr"/>
                </a:tc>
              </a:tr>
            </a:tbl>
          </a:graphicData>
        </a:graphic>
      </p:graphicFrame>
    </p:spTree>
    <p:extLst>
      <p:ext uri="{BB962C8B-B14F-4D97-AF65-F5344CB8AC3E}">
        <p14:creationId xmlns:p14="http://schemas.microsoft.com/office/powerpoint/2010/main" val="3676892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PRUEBAS Y RESULTADOS</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CuadroTexto 2"/>
          <p:cNvSpPr txBox="1">
            <a:spLocks noChangeArrowheads="1"/>
          </p:cNvSpPr>
          <p:nvPr/>
        </p:nvSpPr>
        <p:spPr bwMode="auto">
          <a:xfrm>
            <a:off x="523875" y="980579"/>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Pruebas con diferentes anchos de pista</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60691744"/>
              </p:ext>
            </p:extLst>
          </p:nvPr>
        </p:nvGraphicFramePr>
        <p:xfrm>
          <a:off x="523875" y="1664638"/>
          <a:ext cx="5167745" cy="3800475"/>
        </p:xfrm>
        <a:graphic>
          <a:graphicData uri="http://schemas.openxmlformats.org/drawingml/2006/table">
            <a:tbl>
              <a:tblPr firstRow="1" firstCol="1" bandRow="1">
                <a:tableStyleId>{7E9639D4-E3E2-4D34-9284-5A2195B3D0D7}</a:tableStyleId>
              </a:tblPr>
              <a:tblGrid>
                <a:gridCol w="1033549"/>
                <a:gridCol w="1033549"/>
                <a:gridCol w="1033549"/>
                <a:gridCol w="1033549"/>
                <a:gridCol w="1033549"/>
              </a:tblGrid>
              <a:tr h="200025">
                <a:tc gridSpan="5">
                  <a:txBody>
                    <a:bodyPr/>
                    <a:lstStyle/>
                    <a:p>
                      <a:pPr algn="ctr">
                        <a:spcAft>
                          <a:spcPts val="0"/>
                        </a:spcAft>
                      </a:pPr>
                      <a:r>
                        <a:rPr lang="es-EC" sz="1200">
                          <a:effectLst/>
                        </a:rPr>
                        <a:t>Ancho de Pista</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rowSpan="2">
                  <a:txBody>
                    <a:bodyPr/>
                    <a:lstStyle/>
                    <a:p>
                      <a:pPr algn="ctr">
                        <a:spcAft>
                          <a:spcPts val="0"/>
                        </a:spcAft>
                      </a:pPr>
                      <a:r>
                        <a:rPr lang="es-EC" sz="1200">
                          <a:effectLst/>
                        </a:rPr>
                        <a:t>ítem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es-EC" sz="1200">
                          <a:effectLst/>
                        </a:rPr>
                        <a:t>Requerido</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algn="ctr">
                        <a:spcAft>
                          <a:spcPts val="0"/>
                        </a:spcAft>
                      </a:pPr>
                      <a:r>
                        <a:rPr lang="es-EC" sz="1200">
                          <a:effectLst/>
                        </a:rPr>
                        <a:t>Medido</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Tolerancia C7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vMerge="1">
                  <a:txBody>
                    <a:bodyPr/>
                    <a:lstStyle/>
                    <a:p>
                      <a:endParaRPr lang="es-EC"/>
                    </a:p>
                  </a:txBody>
                  <a:tcPr/>
                </a:tc>
                <a:tc>
                  <a:txBody>
                    <a:bodyPr/>
                    <a:lstStyle/>
                    <a:p>
                      <a:pPr algn="ctr">
                        <a:spcAft>
                          <a:spcPts val="0"/>
                        </a:spcAft>
                      </a:pPr>
                      <a:r>
                        <a:rPr lang="es-EC" sz="1200">
                          <a:effectLst/>
                        </a:rPr>
                        <a:t>[mils]</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[mm]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[mm]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±0.052 mm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0.025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4</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0.102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3</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0.127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4</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6</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0.254</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0.3048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6</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0.381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9</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0.229</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0.254</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9</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0.381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0.34</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10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20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0.500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0.48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11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25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0.625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0.59</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12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30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0.750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0.73</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13</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40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1.000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0.97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50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1.250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1.22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15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100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2.500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2.45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00025">
                <a:tc>
                  <a:txBody>
                    <a:bodyPr/>
                    <a:lstStyle/>
                    <a:p>
                      <a:pPr algn="ctr">
                        <a:spcAft>
                          <a:spcPts val="0"/>
                        </a:spcAft>
                      </a:pPr>
                      <a:r>
                        <a:rPr lang="es-EC" sz="1200">
                          <a:effectLst/>
                        </a:rPr>
                        <a:t>16</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300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7.500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7.47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OK</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11" name="Imagen 10"/>
          <p:cNvPicPr/>
          <p:nvPr/>
        </p:nvPicPr>
        <p:blipFill>
          <a:blip r:embed="rId3"/>
          <a:stretch>
            <a:fillRect/>
          </a:stretch>
        </p:blipFill>
        <p:spPr>
          <a:xfrm>
            <a:off x="6095998" y="2138333"/>
            <a:ext cx="5580193" cy="3096174"/>
          </a:xfrm>
          <a:prstGeom prst="rect">
            <a:avLst/>
          </a:prstGeom>
        </p:spPr>
      </p:pic>
    </p:spTree>
    <p:extLst>
      <p:ext uri="{BB962C8B-B14F-4D97-AF65-F5344CB8AC3E}">
        <p14:creationId xmlns:p14="http://schemas.microsoft.com/office/powerpoint/2010/main" val="2834888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PRUEBAS Y RESULTADOS</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CuadroTexto 2"/>
          <p:cNvSpPr txBox="1">
            <a:spLocks noChangeArrowheads="1"/>
          </p:cNvSpPr>
          <p:nvPr/>
        </p:nvSpPr>
        <p:spPr bwMode="auto">
          <a:xfrm>
            <a:off x="523875" y="980579"/>
            <a:ext cx="6597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Pruebas de precisión</a:t>
            </a:r>
          </a:p>
          <a:p>
            <a:pPr eaLnBrk="1" hangingPunct="1"/>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Tolerancia C7: </a:t>
            </a:r>
            <a:r>
              <a:rPr lang="es-EC" sz="2400" dirty="0">
                <a:latin typeface="Times New Roman" panose="02020603050405020304" pitchFamily="18" charset="0"/>
                <a:cs typeface="Times New Roman" panose="02020603050405020304" pitchFamily="18" charset="0"/>
              </a:rPr>
              <a:t>±0.052 mm</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822001501"/>
              </p:ext>
            </p:extLst>
          </p:nvPr>
        </p:nvGraphicFramePr>
        <p:xfrm>
          <a:off x="647698" y="2456205"/>
          <a:ext cx="3498274" cy="2219703"/>
        </p:xfrm>
        <a:graphic>
          <a:graphicData uri="http://schemas.openxmlformats.org/drawingml/2006/table">
            <a:tbl>
              <a:tblPr firstRow="1" firstCol="1" bandRow="1">
                <a:tableStyleId>{7E9639D4-E3E2-4D34-9284-5A2195B3D0D7}</a:tableStyleId>
              </a:tblPr>
              <a:tblGrid>
                <a:gridCol w="1052980"/>
                <a:gridCol w="766122"/>
                <a:gridCol w="839586"/>
                <a:gridCol w="839586"/>
              </a:tblGrid>
              <a:tr h="840597">
                <a:tc>
                  <a:txBody>
                    <a:bodyPr/>
                    <a:lstStyle/>
                    <a:p>
                      <a:pPr algn="ctr">
                        <a:spcAft>
                          <a:spcPts val="0"/>
                        </a:spcAft>
                      </a:pPr>
                      <a:r>
                        <a:rPr lang="es-EC" sz="1200">
                          <a:effectLst/>
                        </a:rPr>
                        <a:t>Circunferencia</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Diámetro teórico [mm]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Diámetro medido [mm]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Tolerancia C7</a:t>
                      </a:r>
                    </a:p>
                    <a:p>
                      <a:pPr algn="ctr">
                        <a:spcAft>
                          <a:spcPts val="0"/>
                        </a:spcAft>
                      </a:pPr>
                      <a:r>
                        <a:rPr lang="es-EC" sz="1200">
                          <a:effectLst/>
                        </a:rPr>
                        <a:t>±0.052 mm</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29851">
                <a:tc>
                  <a:txBody>
                    <a:bodyPr/>
                    <a:lstStyle/>
                    <a:p>
                      <a:pPr algn="ctr">
                        <a:spcAft>
                          <a:spcPts val="0"/>
                        </a:spcAft>
                      </a:pPr>
                      <a:r>
                        <a:rPr lang="es-EC" sz="1200">
                          <a:effectLst/>
                        </a:rPr>
                        <a:t>1</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1.47</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29851">
                <a:tc>
                  <a:txBody>
                    <a:bodyPr/>
                    <a:lstStyle/>
                    <a:p>
                      <a:pPr algn="ctr">
                        <a:spcAft>
                          <a:spcPts val="0"/>
                        </a:spcAft>
                      </a:pPr>
                      <a:r>
                        <a:rPr lang="es-EC" sz="1200">
                          <a:effectLst/>
                        </a:rPr>
                        <a:t>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2</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1.96</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29851">
                <a:tc>
                  <a:txBody>
                    <a:bodyPr/>
                    <a:lstStyle/>
                    <a:p>
                      <a:pPr algn="ctr">
                        <a:spcAft>
                          <a:spcPts val="0"/>
                        </a:spcAft>
                      </a:pPr>
                      <a:r>
                        <a:rPr lang="es-EC" sz="1200">
                          <a:effectLst/>
                        </a:rPr>
                        <a:t>3</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18.79</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29851">
                <a:tc>
                  <a:txBody>
                    <a:bodyPr/>
                    <a:lstStyle/>
                    <a:p>
                      <a:pPr algn="ctr">
                        <a:spcAft>
                          <a:spcPts val="0"/>
                        </a:spcAft>
                      </a:pPr>
                      <a:r>
                        <a:rPr lang="es-EC" sz="1200">
                          <a:effectLst/>
                        </a:rPr>
                        <a:t>4</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11.8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11.75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29851">
                <a:tc>
                  <a:txBody>
                    <a:bodyPr/>
                    <a:lstStyle/>
                    <a:p>
                      <a:pPr algn="ctr">
                        <a:spcAft>
                          <a:spcPts val="0"/>
                        </a:spcAft>
                      </a:pPr>
                      <a:r>
                        <a:rPr lang="es-EC" sz="1200">
                          <a:effectLst/>
                        </a:rPr>
                        <a:t>5</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20</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19.98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OK</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r>
              <a:tr h="229851">
                <a:tc>
                  <a:txBody>
                    <a:bodyPr/>
                    <a:lstStyle/>
                    <a:p>
                      <a:pPr algn="ctr">
                        <a:spcAft>
                          <a:spcPts val="0"/>
                        </a:spcAft>
                      </a:pPr>
                      <a:r>
                        <a:rPr lang="es-EC" sz="1200">
                          <a:effectLst/>
                        </a:rPr>
                        <a:t>6</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28</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27.99</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OK</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14" name="Imagen 13"/>
          <p:cNvPicPr/>
          <p:nvPr/>
        </p:nvPicPr>
        <p:blipFill>
          <a:blip r:embed="rId3"/>
          <a:stretch>
            <a:fillRect/>
          </a:stretch>
        </p:blipFill>
        <p:spPr>
          <a:xfrm>
            <a:off x="5157787" y="2456204"/>
            <a:ext cx="5388986" cy="2219703"/>
          </a:xfrm>
          <a:prstGeom prst="rect">
            <a:avLst/>
          </a:prstGeom>
        </p:spPr>
      </p:pic>
    </p:spTree>
    <p:extLst>
      <p:ext uri="{BB962C8B-B14F-4D97-AF65-F5344CB8AC3E}">
        <p14:creationId xmlns:p14="http://schemas.microsoft.com/office/powerpoint/2010/main" val="2797766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1"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23562" name="Imagen 1"/>
          <p:cNvPicPr>
            <a:picLocks noChangeAspect="1" noChangeArrowheads="1"/>
          </p:cNvPicPr>
          <p:nvPr/>
        </p:nvPicPr>
        <p:blipFill>
          <a:blip r:embed="rId2">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23567" name="CuadroTexto 2"/>
          <p:cNvSpPr txBox="1">
            <a:spLocks noChangeArrowheads="1"/>
          </p:cNvSpPr>
          <p:nvPr/>
        </p:nvSpPr>
        <p:spPr bwMode="auto">
          <a:xfrm>
            <a:off x="523875" y="414338"/>
            <a:ext cx="659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smtClean="0">
                <a:latin typeface="Times New Roman" panose="02020603050405020304" pitchFamily="18" charset="0"/>
                <a:ea typeface="Tahoma" panose="020B0604030504040204" pitchFamily="34" charset="0"/>
                <a:cs typeface="Times New Roman" panose="02020603050405020304" pitchFamily="18" charset="0"/>
              </a:rPr>
              <a:t>PRUEBAS Y RESULTADOS</a:t>
            </a:r>
            <a:endParaRPr lang="es-EC" altLang="es-EC"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6" name="CuadroTexto 2"/>
          <p:cNvSpPr txBox="1">
            <a:spLocks noChangeArrowheads="1"/>
          </p:cNvSpPr>
          <p:nvPr/>
        </p:nvSpPr>
        <p:spPr bwMode="auto">
          <a:xfrm>
            <a:off x="523875" y="980579"/>
            <a:ext cx="65976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Pruebas con diferentes tamaños</a:t>
            </a:r>
          </a:p>
          <a:p>
            <a:pPr eaLnBrk="1" hangingPunct="1"/>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a:p>
            <a:pPr eaLnBrk="1" hangingPunct="1"/>
            <a:r>
              <a:rPr lang="es-EC" altLang="es-EC" sz="2400" dirty="0">
                <a:latin typeface="Times New Roman" panose="02020603050405020304" pitchFamily="18" charset="0"/>
                <a:ea typeface="Tahoma" panose="020B0604030504040204" pitchFamily="34" charset="0"/>
                <a:cs typeface="Times New Roman" panose="02020603050405020304" pitchFamily="18" charset="0"/>
              </a:rPr>
              <a:t>•	B1: 120x80 mm</a:t>
            </a:r>
          </a:p>
          <a:p>
            <a:pPr eaLnBrk="1" hangingPunct="1"/>
            <a:r>
              <a:rPr lang="es-EC" altLang="es-EC" sz="2400" dirty="0">
                <a:latin typeface="Times New Roman" panose="02020603050405020304" pitchFamily="18" charset="0"/>
                <a:ea typeface="Tahoma" panose="020B0604030504040204" pitchFamily="34" charset="0"/>
                <a:cs typeface="Times New Roman" panose="02020603050405020304" pitchFamily="18" charset="0"/>
              </a:rPr>
              <a:t>•	B2: 120X170 mm</a:t>
            </a:r>
          </a:p>
          <a:p>
            <a:pPr eaLnBrk="1" hangingPunct="1"/>
            <a:r>
              <a:rPr lang="es-EC" altLang="es-EC" sz="2400" dirty="0">
                <a:latin typeface="Times New Roman" panose="02020603050405020304" pitchFamily="18" charset="0"/>
                <a:ea typeface="Tahoma" panose="020B0604030504040204" pitchFamily="34" charset="0"/>
                <a:cs typeface="Times New Roman" panose="02020603050405020304" pitchFamily="18" charset="0"/>
              </a:rPr>
              <a:t>•	D2: 240X170 mm</a:t>
            </a:r>
          </a:p>
        </p:txBody>
      </p:sp>
      <p:pic>
        <p:nvPicPr>
          <p:cNvPr id="11" name="Imagen 10" descr="C:\Users\Jonathan\Desktop\FOTOS TESIS\TESIS\IMG-20180716-WA0012.jpg"/>
          <p:cNvPicPr/>
          <p:nvPr/>
        </p:nvPicPr>
        <p:blipFill rotWithShape="1">
          <a:blip r:embed="rId3">
            <a:extLst>
              <a:ext uri="{28A0092B-C50C-407E-A947-70E740481C1C}">
                <a14:useLocalDpi xmlns:a14="http://schemas.microsoft.com/office/drawing/2010/main" val="0"/>
              </a:ext>
            </a:extLst>
          </a:blip>
          <a:srcRect l="62148" t="53939" r="2053" b="11741"/>
          <a:stretch/>
        </p:blipFill>
        <p:spPr bwMode="auto">
          <a:xfrm>
            <a:off x="1517218" y="3294959"/>
            <a:ext cx="1862570" cy="2627099"/>
          </a:xfrm>
          <a:prstGeom prst="rect">
            <a:avLst/>
          </a:prstGeom>
          <a:noFill/>
          <a:ln>
            <a:noFill/>
          </a:ln>
          <a:extLst>
            <a:ext uri="{53640926-AAD7-44D8-BBD7-CCE9431645EC}">
              <a14:shadowObscured xmlns:a14="http://schemas.microsoft.com/office/drawing/2010/main"/>
            </a:ext>
          </a:extLst>
        </p:spPr>
      </p:pic>
      <p:pic>
        <p:nvPicPr>
          <p:cNvPr id="15" name="Imagen 14" descr="C:\Users\Jonathan\Desktop\FOTOS TESIS\TESIS\IMG-20180716-WA0012.jpg"/>
          <p:cNvPicPr/>
          <p:nvPr/>
        </p:nvPicPr>
        <p:blipFill rotWithShape="1">
          <a:blip r:embed="rId3">
            <a:extLst>
              <a:ext uri="{28A0092B-C50C-407E-A947-70E740481C1C}">
                <a14:useLocalDpi xmlns:a14="http://schemas.microsoft.com/office/drawing/2010/main" val="0"/>
              </a:ext>
            </a:extLst>
          </a:blip>
          <a:srcRect l="4274" t="54607" r="37318" b="14146"/>
          <a:stretch/>
        </p:blipFill>
        <p:spPr bwMode="auto">
          <a:xfrm rot="5400000">
            <a:off x="3715392" y="2844401"/>
            <a:ext cx="4031773" cy="2780492"/>
          </a:xfrm>
          <a:prstGeom prst="rect">
            <a:avLst/>
          </a:prstGeom>
          <a:noFill/>
          <a:ln>
            <a:noFill/>
          </a:ln>
          <a:extLst>
            <a:ext uri="{53640926-AAD7-44D8-BBD7-CCE9431645EC}">
              <a14:shadowObscured xmlns:a14="http://schemas.microsoft.com/office/drawing/2010/main"/>
            </a:ext>
          </a:extLst>
        </p:spPr>
      </p:pic>
      <p:pic>
        <p:nvPicPr>
          <p:cNvPr id="16" name="Imagen 15" descr="C:\Users\Jonathan\Desktop\FOTOS TESIS\TESIS\IMG-20180716-WA0012.jpg"/>
          <p:cNvPicPr/>
          <p:nvPr/>
        </p:nvPicPr>
        <p:blipFill rotWithShape="1">
          <a:blip r:embed="rId3">
            <a:extLst>
              <a:ext uri="{28A0092B-C50C-407E-A947-70E740481C1C}">
                <a14:useLocalDpi xmlns:a14="http://schemas.microsoft.com/office/drawing/2010/main" val="0"/>
              </a:ext>
            </a:extLst>
          </a:blip>
          <a:srcRect l="6871" r="5195" b="45927"/>
          <a:stretch/>
        </p:blipFill>
        <p:spPr bwMode="auto">
          <a:xfrm rot="5400000">
            <a:off x="7048567" y="2039092"/>
            <a:ext cx="5132387" cy="37878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2841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73736"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73744" name="CuadroTexto 2"/>
          <p:cNvSpPr txBox="1">
            <a:spLocks noChangeArrowheads="1"/>
          </p:cNvSpPr>
          <p:nvPr/>
        </p:nvSpPr>
        <p:spPr bwMode="auto">
          <a:xfrm>
            <a:off x="523875" y="414338"/>
            <a:ext cx="659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3600" b="1">
                <a:latin typeface="Times New Roman" panose="02020603050405020304" pitchFamily="18" charset="0"/>
                <a:ea typeface="Tahoma" panose="020B0604030504040204" pitchFamily="34" charset="0"/>
                <a:cs typeface="Times New Roman" panose="02020603050405020304" pitchFamily="18" charset="0"/>
              </a:rPr>
              <a:t>CONCLUSIONES</a:t>
            </a:r>
          </a:p>
        </p:txBody>
      </p:sp>
      <p:sp>
        <p:nvSpPr>
          <p:cNvPr id="73745" name="Rectángulo 4"/>
          <p:cNvSpPr>
            <a:spLocks noChangeArrowheads="1"/>
          </p:cNvSpPr>
          <p:nvPr/>
        </p:nvSpPr>
        <p:spPr bwMode="auto">
          <a:xfrm>
            <a:off x="365916" y="1627562"/>
            <a:ext cx="114601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es-EC" altLang="es-EC" dirty="0" smtClean="0">
                <a:latin typeface="Times New Roman" panose="02020603050405020304" pitchFamily="18" charset="0"/>
                <a:cs typeface="Times New Roman" panose="02020603050405020304" pitchFamily="18" charset="0"/>
              </a:rPr>
              <a:t>Se </a:t>
            </a:r>
            <a:r>
              <a:rPr lang="es-EC" altLang="es-EC" dirty="0">
                <a:latin typeface="Times New Roman" panose="02020603050405020304" pitchFamily="18" charset="0"/>
                <a:cs typeface="Times New Roman" panose="02020603050405020304" pitchFamily="18" charset="0"/>
              </a:rPr>
              <a:t>logró diseñar y construir un equipo CNC integrando sistemas mecánicos y sistemas electrónicos que cumple las siguientes características: Zona de trabajo (X Y Z) respectivamente de 240 mm x 170 mm x 30 mm, tamaños de placas permitidos de acuerdo a la norma IPC2221A  D2 (240 x 170), B2 (170 x 120), B1 (120 x 80), precisión de posicionamiento ±0.052 [mm], velocidad de rotación máx. (husillo) 12000 rpm, velocidad de avance  entre los: 2 – 13.34 mm/s</a:t>
            </a:r>
            <a:r>
              <a:rPr lang="es-EC" altLang="es-EC" dirty="0" smtClean="0">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La </a:t>
            </a:r>
            <a:r>
              <a:rPr lang="es-EC" dirty="0">
                <a:latin typeface="Times New Roman" panose="02020603050405020304" pitchFamily="18" charset="0"/>
                <a:cs typeface="Times New Roman" panose="02020603050405020304" pitchFamily="18" charset="0"/>
              </a:rPr>
              <a:t>estructura cartesiana de tres grados de libertad del equipo fue dimensionada empleando software CAD y se construyó usando el sistema de husillo de bolas por presentar mayores ventajas como precisión y menor mantenimiento, para los actuadores de cada eje se emplearon motores a pasos por su facilidad de control, costo de inversión y precisión. </a:t>
            </a:r>
            <a:endParaRPr lang="es-EC" dirty="0" smtClean="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El </a:t>
            </a:r>
            <a:r>
              <a:rPr lang="es-EC" dirty="0">
                <a:latin typeface="Times New Roman" panose="02020603050405020304" pitchFamily="18" charset="0"/>
                <a:cs typeface="Times New Roman" panose="02020603050405020304" pitchFamily="18" charset="0"/>
              </a:rPr>
              <a:t>equipo implementado se controla de manera automática mediante un interacción entre el firmware GRBL en la tarjeta de control, la interfaz de usuario en el computador que es el Universal G-Code que interpreta el código G generado desde el software FlatCam todos son software libres. </a:t>
            </a:r>
            <a:endParaRPr lang="es-EC" dirty="0" smtClean="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endParaRPr lang="es-EC" altLang="es-EC" dirty="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endParaRPr lang="es-EC" altLang="es-EC"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8200"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8208"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GENERALIDADES</a:t>
            </a:r>
          </a:p>
        </p:txBody>
      </p:sp>
      <p:graphicFrame>
        <p:nvGraphicFramePr>
          <p:cNvPr id="16" name="Diagrama 15"/>
          <p:cNvGraphicFramePr/>
          <p:nvPr>
            <p:extLst>
              <p:ext uri="{D42A27DB-BD31-4B8C-83A1-F6EECF244321}">
                <p14:modId xmlns:p14="http://schemas.microsoft.com/office/powerpoint/2010/main" val="4020966469"/>
              </p:ext>
            </p:extLst>
          </p:nvPr>
        </p:nvGraphicFramePr>
        <p:xfrm>
          <a:off x="824161" y="1658531"/>
          <a:ext cx="6993247" cy="3466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73736"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73744" name="CuadroTexto 2"/>
          <p:cNvSpPr txBox="1">
            <a:spLocks noChangeArrowheads="1"/>
          </p:cNvSpPr>
          <p:nvPr/>
        </p:nvSpPr>
        <p:spPr bwMode="auto">
          <a:xfrm>
            <a:off x="523875" y="414338"/>
            <a:ext cx="659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3600" b="1">
                <a:latin typeface="Times New Roman" panose="02020603050405020304" pitchFamily="18" charset="0"/>
                <a:ea typeface="Tahoma" panose="020B0604030504040204" pitchFamily="34" charset="0"/>
                <a:cs typeface="Times New Roman" panose="02020603050405020304" pitchFamily="18" charset="0"/>
              </a:rPr>
              <a:t>CONCLUSIONES</a:t>
            </a:r>
          </a:p>
        </p:txBody>
      </p:sp>
      <p:sp>
        <p:nvSpPr>
          <p:cNvPr id="73745" name="Rectángulo 4"/>
          <p:cNvSpPr>
            <a:spLocks noChangeArrowheads="1"/>
          </p:cNvSpPr>
          <p:nvPr/>
        </p:nvSpPr>
        <p:spPr bwMode="auto">
          <a:xfrm>
            <a:off x="365916" y="1627562"/>
            <a:ext cx="114601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es-EC" altLang="es-EC" dirty="0" smtClean="0">
                <a:latin typeface="Times New Roman" panose="02020603050405020304" pitchFamily="18" charset="0"/>
                <a:cs typeface="Times New Roman" panose="02020603050405020304" pitchFamily="18" charset="0"/>
              </a:rPr>
              <a:t>El </a:t>
            </a:r>
            <a:r>
              <a:rPr lang="es-EC" altLang="es-EC" dirty="0">
                <a:latin typeface="Times New Roman" panose="02020603050405020304" pitchFamily="18" charset="0"/>
                <a:cs typeface="Times New Roman" panose="02020603050405020304" pitchFamily="18" charset="0"/>
              </a:rPr>
              <a:t>costo total invertido en el proyecto fue de equipo fue de $ 1,517.05 USD en comparación con un equipo comercial en el mercado ecuatoriano con un precio de  $ 1,800.00 USD se obtiene un ahorro del 15.8% aproximadamente sin embargo se debe considerar que el equipo con el que se está comparando no presenta una carcasa de protección. Solamente la carcasa representa una inversión de $ 146.00 USD para satisfacer una necesidad específica de los usuarios para quienes fue diseñada la máquina CNC Router</a:t>
            </a:r>
            <a:r>
              <a:rPr lang="es-EC" altLang="es-EC" dirty="0" smtClean="0">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validó el funcionamiento del equipo mediante diversas pruebas que permitieron determinar el ancho pista mínimo que podrá realizarse 15 mils (0.381 mm), se validó que la velocidad requerida mediante el software y la real sean de igual valor, se realizaron pruebas de precisión verificando que las medidas requeridas estuviesen dentro de la especificación nominal de precisión para los tornillos del tipo C7 empleados y finalmente se elaboraron circuitos completos con fresado y perforación en los tres tamaños que permite la máquina sin reportarse defectos. </a:t>
            </a:r>
            <a:endParaRPr lang="es-EC" dirty="0" smtClean="0">
              <a:latin typeface="Times New Roman" panose="02020603050405020304" pitchFamily="18" charset="0"/>
              <a:cs typeface="Times New Roman" panose="02020603050405020304" pitchFamily="18" charset="0"/>
            </a:endParaRPr>
          </a:p>
          <a:p>
            <a:pPr marL="0" indent="0" algn="just" eaLnBrk="1" hangingPunct="1"/>
            <a:endParaRPr lang="es-EC" alt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817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7578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6140450"/>
            <a:ext cx="27479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75792" name="CuadroTexto 2"/>
          <p:cNvSpPr txBox="1">
            <a:spLocks noChangeArrowheads="1"/>
          </p:cNvSpPr>
          <p:nvPr/>
        </p:nvSpPr>
        <p:spPr bwMode="auto">
          <a:xfrm>
            <a:off x="523875" y="414338"/>
            <a:ext cx="659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3600" b="1">
                <a:latin typeface="Times New Roman" panose="02020603050405020304" pitchFamily="18" charset="0"/>
                <a:ea typeface="Tahoma" panose="020B0604030504040204" pitchFamily="34" charset="0"/>
                <a:cs typeface="Times New Roman" panose="02020603050405020304" pitchFamily="18" charset="0"/>
              </a:rPr>
              <a:t>RECOMENDACIONES</a:t>
            </a:r>
          </a:p>
        </p:txBody>
      </p:sp>
      <p:sp>
        <p:nvSpPr>
          <p:cNvPr id="75793" name="Rectángulo 4"/>
          <p:cNvSpPr>
            <a:spLocks noChangeArrowheads="1"/>
          </p:cNvSpPr>
          <p:nvPr/>
        </p:nvSpPr>
        <p:spPr bwMode="auto">
          <a:xfrm>
            <a:off x="354013" y="2065338"/>
            <a:ext cx="11690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es-EC" altLang="es-EC" dirty="0" smtClean="0">
                <a:latin typeface="Times New Roman" panose="02020603050405020304" pitchFamily="18" charset="0"/>
                <a:cs typeface="Times New Roman" panose="02020603050405020304" pitchFamily="18" charset="0"/>
              </a:rPr>
              <a:t>Se </a:t>
            </a:r>
            <a:r>
              <a:rPr lang="es-EC" altLang="es-EC" dirty="0">
                <a:latin typeface="Times New Roman" panose="02020603050405020304" pitchFamily="18" charset="0"/>
                <a:cs typeface="Times New Roman" panose="02020603050405020304" pitchFamily="18" charset="0"/>
              </a:rPr>
              <a:t>debe verificar que los usuarios conozcan la forma de uso del equipo implementado y adicionalmente tengan el manual de usuario entregado al jefe de laboratorio de mecatrónica y sistemas dinámicos</a:t>
            </a:r>
            <a:r>
              <a:rPr lang="es-EC" altLang="es-EC" dirty="0" smtClean="0">
                <a:latin typeface="Times New Roman" panose="02020603050405020304" pitchFamily="18" charset="0"/>
                <a:cs typeface="Times New Roman" panose="02020603050405020304" pitchFamily="18" charset="0"/>
              </a:rPr>
              <a:t>.</a:t>
            </a:r>
          </a:p>
          <a:p>
            <a:pPr marL="0" indent="0" algn="just" eaLnBrk="1" hangingPunct="1"/>
            <a:endParaRPr lang="es-EC" altLang="es-EC" dirty="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r>
              <a:rPr lang="es-EC" altLang="es-EC" dirty="0" smtClean="0">
                <a:latin typeface="Times New Roman" panose="02020603050405020304" pitchFamily="18" charset="0"/>
                <a:cs typeface="Times New Roman" panose="02020603050405020304" pitchFamily="18" charset="0"/>
              </a:rPr>
              <a:t>No </a:t>
            </a:r>
            <a:r>
              <a:rPr lang="es-EC" altLang="es-EC" dirty="0">
                <a:latin typeface="Times New Roman" panose="02020603050405020304" pitchFamily="18" charset="0"/>
                <a:cs typeface="Times New Roman" panose="02020603050405020304" pitchFamily="18" charset="0"/>
              </a:rPr>
              <a:t>soplar el polvo generado producto del desbaste de las placas de cobre, el mismo se debe aspirar o usar una brocha para llevarlo hasta el recipiente inferior en la base para su posterior segregación. </a:t>
            </a:r>
            <a:endParaRPr lang="es-EC" altLang="es-EC" dirty="0" smtClean="0">
              <a:latin typeface="Times New Roman" panose="02020603050405020304" pitchFamily="18" charset="0"/>
              <a:cs typeface="Times New Roman" panose="02020603050405020304" pitchFamily="18" charset="0"/>
            </a:endParaRPr>
          </a:p>
          <a:p>
            <a:pPr marL="0" indent="0" algn="just" eaLnBrk="1" hangingPunct="1"/>
            <a:endParaRPr lang="es-EC" altLang="es-EC" dirty="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r>
              <a:rPr lang="es-EC" altLang="es-EC" dirty="0" smtClean="0">
                <a:latin typeface="Times New Roman" panose="02020603050405020304" pitchFamily="18" charset="0"/>
                <a:cs typeface="Times New Roman" panose="02020603050405020304" pitchFamily="18" charset="0"/>
              </a:rPr>
              <a:t>Para </a:t>
            </a:r>
            <a:r>
              <a:rPr lang="es-EC" altLang="es-EC" dirty="0">
                <a:latin typeface="Times New Roman" panose="02020603050405020304" pitchFamily="18" charset="0"/>
                <a:cs typeface="Times New Roman" panose="02020603050405020304" pitchFamily="18" charset="0"/>
              </a:rPr>
              <a:t>garantizar la vida útil del equipo y su correcto funcionamiento se lo debe usar exclusivamente para la fabricación y perforación de circuitos PCBs.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7578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6140450"/>
            <a:ext cx="27479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75792" name="CuadroTexto 2"/>
          <p:cNvSpPr txBox="1">
            <a:spLocks noChangeArrowheads="1"/>
          </p:cNvSpPr>
          <p:nvPr/>
        </p:nvSpPr>
        <p:spPr bwMode="auto">
          <a:xfrm>
            <a:off x="710910" y="2784476"/>
            <a:ext cx="81837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3600" b="1" dirty="0" smtClean="0">
                <a:latin typeface="Times New Roman" panose="02020603050405020304" pitchFamily="18" charset="0"/>
                <a:ea typeface="Tahoma" panose="020B0604030504040204" pitchFamily="34" charset="0"/>
                <a:cs typeface="Times New Roman" panose="02020603050405020304" pitchFamily="18" charset="0"/>
              </a:rPr>
              <a:t>GRACIAS POR SU ATENCIÓN!</a:t>
            </a:r>
            <a:endParaRPr lang="es-EC" altLang="es-EC" sz="36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86547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922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9232"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a:latin typeface="Times New Roman" panose="02020603050405020304" pitchFamily="18" charset="0"/>
                <a:ea typeface="Tahoma" panose="020B0604030504040204" pitchFamily="34" charset="0"/>
                <a:cs typeface="Times New Roman" panose="02020603050405020304" pitchFamily="18" charset="0"/>
              </a:rPr>
              <a:t>GENERALIDADES</a:t>
            </a:r>
          </a:p>
        </p:txBody>
      </p:sp>
      <p:sp>
        <p:nvSpPr>
          <p:cNvPr id="9233" name="CuadroTexto 16"/>
          <p:cNvSpPr txBox="1">
            <a:spLocks noChangeArrowheads="1"/>
          </p:cNvSpPr>
          <p:nvPr/>
        </p:nvSpPr>
        <p:spPr bwMode="auto">
          <a:xfrm>
            <a:off x="517525" y="928688"/>
            <a:ext cx="7467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Fundamentos Teóricos – Máquina CNC</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ángulo redondeado 4"/>
          <p:cNvSpPr/>
          <p:nvPr/>
        </p:nvSpPr>
        <p:spPr>
          <a:xfrm>
            <a:off x="290947" y="1656322"/>
            <a:ext cx="5096440" cy="2145268"/>
          </a:xfrm>
          <a:prstGeom prst="roundRect">
            <a:avLst/>
          </a:prstGeom>
          <a:ln>
            <a:solidFill>
              <a:srgbClr val="025DF2"/>
            </a:solidFill>
          </a:ln>
          <a:effectLst>
            <a:glow rad="63500">
              <a:schemeClr val="accent1">
                <a:satMod val="175000"/>
                <a:alpha val="40000"/>
              </a:schemeClr>
            </a:glow>
          </a:effectLst>
        </p:spPr>
        <p:txBody>
          <a:bodyPr wrap="square">
            <a:spAutoFit/>
          </a:bodyPr>
          <a:lstStyle/>
          <a:p>
            <a:pPr eaLnBrk="1" fontAlgn="auto" hangingPunct="1">
              <a:spcBef>
                <a:spcPts val="0"/>
              </a:spcBef>
              <a:spcAft>
                <a:spcPts val="0"/>
              </a:spcAft>
              <a:defRPr/>
            </a:pPr>
            <a:r>
              <a:rPr lang="es-EC" sz="2000" dirty="0" smtClean="0">
                <a:solidFill>
                  <a:srgbClr val="000000"/>
                </a:solidFill>
                <a:latin typeface="Times New Roman" panose="02020603050405020304" pitchFamily="18" charset="0"/>
              </a:rPr>
              <a:t>Elementos de una CNC:</a:t>
            </a:r>
          </a:p>
          <a:p>
            <a:pPr eaLnBrk="1" fontAlgn="auto" hangingPunct="1">
              <a:spcBef>
                <a:spcPts val="0"/>
              </a:spcBef>
              <a:spcAft>
                <a:spcPts val="0"/>
              </a:spcAft>
              <a:defRPr/>
            </a:pPr>
            <a:endParaRPr lang="es-EC" sz="2000" dirty="0" smtClean="0">
              <a:solidFill>
                <a:srgbClr val="000000"/>
              </a:solidFill>
              <a:latin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r>
              <a:rPr lang="es-EC" sz="2000" dirty="0" smtClean="0">
                <a:solidFill>
                  <a:srgbClr val="000000"/>
                </a:solidFill>
                <a:latin typeface="Times New Roman" panose="02020603050405020304" pitchFamily="18" charset="0"/>
              </a:rPr>
              <a:t>Estructura mecánica articulada</a:t>
            </a:r>
          </a:p>
          <a:p>
            <a:pPr marL="285750" indent="-285750" eaLnBrk="1" fontAlgn="auto" hangingPunct="1">
              <a:spcBef>
                <a:spcPts val="0"/>
              </a:spcBef>
              <a:spcAft>
                <a:spcPts val="0"/>
              </a:spcAft>
              <a:buFont typeface="Arial" panose="020B0604020202020204" pitchFamily="34" charset="0"/>
              <a:buChar char="•"/>
              <a:defRPr/>
            </a:pPr>
            <a:r>
              <a:rPr lang="es-EC" sz="2000" dirty="0" smtClean="0">
                <a:solidFill>
                  <a:srgbClr val="000000"/>
                </a:solidFill>
                <a:latin typeface="Times New Roman" panose="02020603050405020304" pitchFamily="18" charset="0"/>
              </a:rPr>
              <a:t>Sistema eléctrico y electrónico de control</a:t>
            </a:r>
          </a:p>
          <a:p>
            <a:pPr marL="285750" indent="-285750" eaLnBrk="1" fontAlgn="auto" hangingPunct="1">
              <a:spcBef>
                <a:spcPts val="0"/>
              </a:spcBef>
              <a:spcAft>
                <a:spcPts val="0"/>
              </a:spcAft>
              <a:buFont typeface="Arial" panose="020B0604020202020204" pitchFamily="34" charset="0"/>
              <a:buChar char="•"/>
              <a:defRPr/>
            </a:pPr>
            <a:r>
              <a:rPr lang="es-EC" sz="2000" dirty="0" smtClean="0">
                <a:solidFill>
                  <a:srgbClr val="000000"/>
                </a:solidFill>
                <a:latin typeface="Times New Roman" panose="02020603050405020304" pitchFamily="18" charset="0"/>
              </a:rPr>
              <a:t>Sistemas CAD/CAM</a:t>
            </a:r>
          </a:p>
          <a:p>
            <a:pPr marL="285750" indent="-285750" eaLnBrk="1" fontAlgn="auto" hangingPunct="1">
              <a:spcBef>
                <a:spcPts val="0"/>
              </a:spcBef>
              <a:spcAft>
                <a:spcPts val="0"/>
              </a:spcAft>
              <a:buFont typeface="Arial" panose="020B0604020202020204" pitchFamily="34" charset="0"/>
              <a:buChar char="•"/>
              <a:defRPr/>
            </a:pPr>
            <a:r>
              <a:rPr lang="es-EC" sz="2000" dirty="0" smtClean="0">
                <a:solidFill>
                  <a:srgbClr val="000000"/>
                </a:solidFill>
                <a:latin typeface="Times New Roman" panose="02020603050405020304" pitchFamily="18" charset="0"/>
              </a:rPr>
              <a:t>Software CNC</a:t>
            </a:r>
            <a:endParaRPr lang="es-EC" sz="2000" dirty="0">
              <a:latin typeface="+mn-lt"/>
            </a:endParaRPr>
          </a:p>
        </p:txBody>
      </p:sp>
      <p:pic>
        <p:nvPicPr>
          <p:cNvPr id="17" name="Imagen 16"/>
          <p:cNvPicPr/>
          <p:nvPr/>
        </p:nvPicPr>
        <p:blipFill>
          <a:blip r:embed="rId4"/>
          <a:stretch>
            <a:fillRect/>
          </a:stretch>
        </p:blipFill>
        <p:spPr>
          <a:xfrm>
            <a:off x="5547073" y="1804369"/>
            <a:ext cx="3004646" cy="2055940"/>
          </a:xfrm>
          <a:prstGeom prst="rect">
            <a:avLst/>
          </a:prstGeom>
        </p:spPr>
      </p:pic>
      <p:pic>
        <p:nvPicPr>
          <p:cNvPr id="18" name="Imagen 17"/>
          <p:cNvPicPr/>
          <p:nvPr/>
        </p:nvPicPr>
        <p:blipFill>
          <a:blip r:embed="rId5"/>
          <a:stretch>
            <a:fillRect/>
          </a:stretch>
        </p:blipFill>
        <p:spPr>
          <a:xfrm>
            <a:off x="8721797" y="1804369"/>
            <a:ext cx="2947194" cy="2055940"/>
          </a:xfrm>
          <a:prstGeom prst="rect">
            <a:avLst/>
          </a:prstGeom>
        </p:spPr>
      </p:pic>
      <p:pic>
        <p:nvPicPr>
          <p:cNvPr id="56322" name="Picture 2"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7074" y="4048590"/>
            <a:ext cx="3004646" cy="1689289"/>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Resultado de imagen para cnc mach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685" y="3983668"/>
            <a:ext cx="3615639" cy="2033797"/>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Resultado de imagen para software cnc universal g-code pc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21797" y="4078805"/>
            <a:ext cx="2947194" cy="165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8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922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9232"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GENERALIDADES</a:t>
            </a:r>
          </a:p>
        </p:txBody>
      </p:sp>
      <p:sp>
        <p:nvSpPr>
          <p:cNvPr id="9233" name="CuadroTexto 16"/>
          <p:cNvSpPr txBox="1">
            <a:spLocks noChangeArrowheads="1"/>
          </p:cNvSpPr>
          <p:nvPr/>
        </p:nvSpPr>
        <p:spPr bwMode="auto">
          <a:xfrm>
            <a:off x="517525" y="928688"/>
            <a:ext cx="5831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Fundamentos Teóricos - PCB</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ángulo redondeado 4"/>
          <p:cNvSpPr/>
          <p:nvPr/>
        </p:nvSpPr>
        <p:spPr>
          <a:xfrm>
            <a:off x="951798" y="1685572"/>
            <a:ext cx="3074542" cy="715089"/>
          </a:xfrm>
          <a:prstGeom prst="roundRect">
            <a:avLst/>
          </a:prstGeom>
          <a:ln>
            <a:solidFill>
              <a:srgbClr val="025DF2"/>
            </a:solidFill>
          </a:ln>
          <a:effectLst>
            <a:glow rad="63500">
              <a:schemeClr val="accent1">
                <a:satMod val="175000"/>
                <a:alpha val="40000"/>
              </a:schemeClr>
            </a:glow>
          </a:effectLst>
        </p:spPr>
        <p:txBody>
          <a:bodyPr wrap="square">
            <a:spAutoFit/>
          </a:bodyPr>
          <a:lstStyle/>
          <a:p>
            <a:pPr algn="ctr" eaLnBrk="1" fontAlgn="auto" hangingPunct="1">
              <a:spcBef>
                <a:spcPts val="0"/>
              </a:spcBef>
              <a:spcAft>
                <a:spcPts val="0"/>
              </a:spcAft>
              <a:defRPr/>
            </a:pPr>
            <a:r>
              <a:rPr lang="es-EC" dirty="0" smtClean="0">
                <a:solidFill>
                  <a:srgbClr val="000000"/>
                </a:solidFill>
                <a:latin typeface="Times New Roman" panose="02020603050405020304" pitchFamily="18" charset="0"/>
                <a:ea typeface="Times New Roman" panose="02020603050405020304" pitchFamily="18" charset="0"/>
              </a:rPr>
              <a:t>PCB </a:t>
            </a:r>
          </a:p>
          <a:p>
            <a:pPr algn="ctr" eaLnBrk="1" fontAlgn="auto" hangingPunct="1">
              <a:spcBef>
                <a:spcPts val="0"/>
              </a:spcBef>
              <a:spcAft>
                <a:spcPts val="0"/>
              </a:spcAft>
              <a:defRPr/>
            </a:pPr>
            <a:r>
              <a:rPr lang="es-EC" dirty="0" smtClean="0">
                <a:solidFill>
                  <a:srgbClr val="000000"/>
                </a:solidFill>
                <a:latin typeface="Times New Roman" panose="02020603050405020304" pitchFamily="18" charset="0"/>
                <a:ea typeface="Times New Roman" panose="02020603050405020304" pitchFamily="18" charset="0"/>
              </a:rPr>
              <a:t>“Printed Circuit Board”</a:t>
            </a:r>
            <a:endParaRPr lang="es-EC" dirty="0">
              <a:latin typeface="+mn-lt"/>
            </a:endParaRPr>
          </a:p>
        </p:txBody>
      </p:sp>
      <p:pic>
        <p:nvPicPr>
          <p:cNvPr id="21" name="Imagen 20" descr="Fabricación PCB mediante CNC hasta 100x100mm, FR4 1.5mm"/>
          <p:cNvPicPr/>
          <p:nvPr/>
        </p:nvPicPr>
        <p:blipFill rotWithShape="1">
          <a:blip r:embed="rId4" cstate="print">
            <a:extLst>
              <a:ext uri="{28A0092B-C50C-407E-A947-70E740481C1C}">
                <a14:useLocalDpi xmlns:a14="http://schemas.microsoft.com/office/drawing/2010/main" val="0"/>
              </a:ext>
            </a:extLst>
          </a:blip>
          <a:srcRect l="14509" t="11745" r="7238" b="3611"/>
          <a:stretch/>
        </p:blipFill>
        <p:spPr bwMode="auto">
          <a:xfrm>
            <a:off x="1278306" y="2538837"/>
            <a:ext cx="2440305" cy="1979930"/>
          </a:xfrm>
          <a:prstGeom prst="rect">
            <a:avLst/>
          </a:prstGeom>
          <a:noFill/>
          <a:ln>
            <a:noFill/>
          </a:ln>
          <a:extLst>
            <a:ext uri="{53640926-AAD7-44D8-BBD7-CCE9431645EC}">
              <a14:shadowObscured xmlns:a14="http://schemas.microsoft.com/office/drawing/2010/main"/>
            </a:ext>
          </a:extLst>
        </p:spPr>
      </p:pic>
      <p:pic>
        <p:nvPicPr>
          <p:cNvPr id="55304" name="Picture 8"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798" y="4619706"/>
            <a:ext cx="3093323" cy="1517060"/>
          </a:xfrm>
          <a:prstGeom prst="rect">
            <a:avLst/>
          </a:prstGeom>
          <a:noFill/>
          <a:extLst>
            <a:ext uri="{909E8E84-426E-40DD-AFC4-6F175D3DCCD1}">
              <a14:hiddenFill xmlns:a14="http://schemas.microsoft.com/office/drawing/2010/main">
                <a:solidFill>
                  <a:srgbClr val="FFFFFF"/>
                </a:solidFill>
              </a14:hiddenFill>
            </a:ext>
          </a:extLst>
        </p:spPr>
      </p:pic>
      <p:pic>
        <p:nvPicPr>
          <p:cNvPr id="55308" name="Picture 12" descr="Resultado de imagen para pcb placa con element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3364" y="1727226"/>
            <a:ext cx="2907735" cy="19394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ángulo redondeado 25"/>
          <p:cNvSpPr/>
          <p:nvPr/>
        </p:nvSpPr>
        <p:spPr>
          <a:xfrm>
            <a:off x="8167148" y="2245565"/>
            <a:ext cx="2639504" cy="715089"/>
          </a:xfrm>
          <a:prstGeom prst="roundRect">
            <a:avLst/>
          </a:prstGeom>
          <a:ln>
            <a:solidFill>
              <a:srgbClr val="025DF2"/>
            </a:solidFill>
          </a:ln>
          <a:effectLst>
            <a:glow rad="63500">
              <a:schemeClr val="accent1">
                <a:satMod val="175000"/>
                <a:alpha val="40000"/>
              </a:schemeClr>
            </a:glow>
          </a:effectLst>
        </p:spPr>
        <p:txBody>
          <a:bodyPr wrap="square">
            <a:spAutoFit/>
          </a:bodyPr>
          <a:lstStyle/>
          <a:p>
            <a:pPr algn="ctr" eaLnBrk="1" fontAlgn="auto" hangingPunct="1">
              <a:spcBef>
                <a:spcPts val="0"/>
              </a:spcBef>
              <a:spcAft>
                <a:spcPts val="0"/>
              </a:spcAft>
              <a:defRPr/>
            </a:pPr>
            <a:r>
              <a:rPr lang="en-US" dirty="0" smtClean="0">
                <a:latin typeface="+mn-lt"/>
              </a:rPr>
              <a:t>SMD</a:t>
            </a:r>
          </a:p>
          <a:p>
            <a:pPr algn="ctr" eaLnBrk="1" fontAlgn="auto" hangingPunct="1">
              <a:spcBef>
                <a:spcPts val="0"/>
              </a:spcBef>
              <a:spcAft>
                <a:spcPts val="0"/>
              </a:spcAft>
              <a:defRPr/>
            </a:pPr>
            <a:r>
              <a:rPr lang="en-US" dirty="0" smtClean="0">
                <a:latin typeface="+mn-lt"/>
              </a:rPr>
              <a:t>“Surface Mount Device”</a:t>
            </a:r>
            <a:endParaRPr lang="en-US" dirty="0">
              <a:latin typeface="+mn-lt"/>
            </a:endParaRPr>
          </a:p>
        </p:txBody>
      </p:sp>
      <p:sp>
        <p:nvSpPr>
          <p:cNvPr id="29" name="Rectángulo redondeado 28"/>
          <p:cNvSpPr/>
          <p:nvPr/>
        </p:nvSpPr>
        <p:spPr>
          <a:xfrm>
            <a:off x="5225197" y="4310711"/>
            <a:ext cx="2639504" cy="715089"/>
          </a:xfrm>
          <a:prstGeom prst="roundRect">
            <a:avLst/>
          </a:prstGeom>
          <a:ln>
            <a:solidFill>
              <a:srgbClr val="025DF2"/>
            </a:solidFill>
          </a:ln>
          <a:effectLst>
            <a:glow rad="63500">
              <a:schemeClr val="accent1">
                <a:satMod val="175000"/>
                <a:alpha val="40000"/>
              </a:schemeClr>
            </a:glow>
          </a:effectLst>
        </p:spPr>
        <p:txBody>
          <a:bodyPr wrap="square">
            <a:spAutoFit/>
          </a:bodyPr>
          <a:lstStyle/>
          <a:p>
            <a:pPr algn="ctr" eaLnBrk="1" fontAlgn="auto" hangingPunct="1">
              <a:spcBef>
                <a:spcPts val="0"/>
              </a:spcBef>
              <a:spcAft>
                <a:spcPts val="0"/>
              </a:spcAft>
              <a:defRPr/>
            </a:pPr>
            <a:r>
              <a:rPr lang="en-US" dirty="0" smtClean="0">
                <a:latin typeface="+mn-lt"/>
              </a:rPr>
              <a:t>SMD</a:t>
            </a:r>
          </a:p>
          <a:p>
            <a:pPr algn="ctr" eaLnBrk="1" fontAlgn="auto" hangingPunct="1">
              <a:spcBef>
                <a:spcPts val="0"/>
              </a:spcBef>
              <a:spcAft>
                <a:spcPts val="0"/>
              </a:spcAft>
              <a:defRPr/>
            </a:pPr>
            <a:r>
              <a:rPr lang="en-US" dirty="0" smtClean="0">
                <a:latin typeface="+mn-lt"/>
              </a:rPr>
              <a:t>“Trough Hole Device”</a:t>
            </a:r>
            <a:endParaRPr lang="en-US" dirty="0">
              <a:latin typeface="+mn-lt"/>
            </a:endParaRPr>
          </a:p>
        </p:txBody>
      </p:sp>
      <p:pic>
        <p:nvPicPr>
          <p:cNvPr id="55310" name="Picture 14" descr="Resultado de imagen para pcb thd cub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28" t="6708" r="5755" b="7077"/>
          <a:stretch/>
        </p:blipFill>
        <p:spPr bwMode="auto">
          <a:xfrm>
            <a:off x="8011893" y="3746374"/>
            <a:ext cx="2886439" cy="2038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0248"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0256"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a:latin typeface="Times New Roman" panose="02020603050405020304" pitchFamily="18" charset="0"/>
                <a:ea typeface="Tahoma" panose="020B0604030504040204" pitchFamily="34" charset="0"/>
                <a:cs typeface="Times New Roman" panose="02020603050405020304" pitchFamily="18" charset="0"/>
              </a:rPr>
              <a:t>GENERALIDADES</a:t>
            </a:r>
          </a:p>
        </p:txBody>
      </p:sp>
      <p:sp>
        <p:nvSpPr>
          <p:cNvPr id="10257" name="CuadroTexto 16"/>
          <p:cNvSpPr txBox="1">
            <a:spLocks noChangeArrowheads="1"/>
          </p:cNvSpPr>
          <p:nvPr/>
        </p:nvSpPr>
        <p:spPr bwMode="auto">
          <a:xfrm>
            <a:off x="623888" y="976313"/>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a:latin typeface="Times New Roman" panose="02020603050405020304" pitchFamily="18" charset="0"/>
                <a:ea typeface="Tahoma" panose="020B0604030504040204" pitchFamily="34" charset="0"/>
                <a:cs typeface="Times New Roman" panose="02020603050405020304" pitchFamily="18" charset="0"/>
              </a:rPr>
              <a:t>Definición del problema</a:t>
            </a:r>
          </a:p>
        </p:txBody>
      </p:sp>
      <p:sp>
        <p:nvSpPr>
          <p:cNvPr id="10292" name="Rectángulo 17"/>
          <p:cNvSpPr>
            <a:spLocks noChangeArrowheads="1"/>
          </p:cNvSpPr>
          <p:nvPr/>
        </p:nvSpPr>
        <p:spPr bwMode="auto">
          <a:xfrm>
            <a:off x="623888" y="1646092"/>
            <a:ext cx="11388725" cy="96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spcAft>
                <a:spcPts val="1000"/>
              </a:spcAft>
            </a:pPr>
            <a:r>
              <a:rPr lang="es-ES_tradnl" altLang="es-EC" sz="2000" dirty="0">
                <a:latin typeface="Times New Roman" panose="02020603050405020304" pitchFamily="18" charset="0"/>
                <a:ea typeface="Calibri" panose="020F0502020204030204" pitchFamily="34" charset="0"/>
                <a:cs typeface="Times New Roman" panose="02020603050405020304" pitchFamily="18" charset="0"/>
              </a:rPr>
              <a:t>El </a:t>
            </a:r>
            <a:r>
              <a:rPr lang="es-ES_tradnl" altLang="es-EC" sz="2000" dirty="0" smtClean="0">
                <a:latin typeface="Times New Roman" panose="02020603050405020304" pitchFamily="18" charset="0"/>
                <a:ea typeface="Calibri" panose="020F0502020204030204" pitchFamily="34" charset="0"/>
                <a:cs typeface="Times New Roman" panose="02020603050405020304" pitchFamily="18" charset="0"/>
              </a:rPr>
              <a:t>equipo </a:t>
            </a:r>
            <a:r>
              <a:rPr lang="es-ES_tradnl" altLang="es-EC" sz="2000" dirty="0">
                <a:latin typeface="Times New Roman" panose="02020603050405020304" pitchFamily="18" charset="0"/>
                <a:ea typeface="Calibri" panose="020F0502020204030204" pitchFamily="34" charset="0"/>
                <a:cs typeface="Times New Roman" panose="02020603050405020304" pitchFamily="18" charset="0"/>
              </a:rPr>
              <a:t>está dirigido </a:t>
            </a:r>
            <a:r>
              <a:rPr lang="es-ES_tradnl" altLang="es-EC" sz="2000" dirty="0" smtClean="0">
                <a:latin typeface="Times New Roman" panose="02020603050405020304" pitchFamily="18" charset="0"/>
                <a:ea typeface="Calibri" panose="020F0502020204030204" pitchFamily="34" charset="0"/>
                <a:cs typeface="Times New Roman" panose="02020603050405020304" pitchFamily="18" charset="0"/>
              </a:rPr>
              <a:t>para el uso de la comunidad universitaria, facilitando la investigación y el desarrollo de proyectos futuros.</a:t>
            </a:r>
            <a:endParaRPr lang="es-EC" altLang="es-EC" dirty="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884370456"/>
              </p:ext>
            </p:extLst>
          </p:nvPr>
        </p:nvGraphicFramePr>
        <p:xfrm>
          <a:off x="2478593" y="2612382"/>
          <a:ext cx="6729990" cy="3864621"/>
        </p:xfrm>
        <a:graphic>
          <a:graphicData uri="http://schemas.openxmlformats.org/drawingml/2006/table">
            <a:tbl>
              <a:tblPr firstRow="1" firstCol="1" bandRow="1">
                <a:tableStyleId>{7E9639D4-E3E2-4D34-9284-5A2195B3D0D7}</a:tableStyleId>
              </a:tblPr>
              <a:tblGrid>
                <a:gridCol w="2098590"/>
                <a:gridCol w="4631400"/>
              </a:tblGrid>
              <a:tr h="447028">
                <a:tc>
                  <a:txBody>
                    <a:bodyPr/>
                    <a:lstStyle/>
                    <a:p>
                      <a:pPr algn="l">
                        <a:spcAft>
                          <a:spcPts val="0"/>
                        </a:spcAft>
                      </a:pPr>
                      <a:r>
                        <a:rPr lang="es-EC" sz="1200" dirty="0">
                          <a:effectLst/>
                        </a:rPr>
                        <a:t>Rutas potenciales de </a:t>
                      </a:r>
                      <a:endParaRPr lang="es-EC" sz="1200" dirty="0" smtClean="0">
                        <a:effectLst/>
                      </a:endParaRPr>
                    </a:p>
                    <a:p>
                      <a:pPr algn="l">
                        <a:spcAft>
                          <a:spcPts val="0"/>
                        </a:spcAft>
                      </a:pPr>
                      <a:r>
                        <a:rPr lang="es-EC" sz="1200" dirty="0" smtClean="0">
                          <a:effectLst/>
                        </a:rPr>
                        <a:t>ingreso </a:t>
                      </a:r>
                      <a:r>
                        <a:rPr lang="es-EC" sz="1200" dirty="0">
                          <a:effectLst/>
                        </a:rPr>
                        <a:t>al organismo</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s-EC" sz="1200" dirty="0">
                          <a:effectLst/>
                        </a:rPr>
                        <a:t>Efectos</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r h="1034608">
                <a:tc>
                  <a:txBody>
                    <a:bodyPr/>
                    <a:lstStyle/>
                    <a:p>
                      <a:pPr algn="l">
                        <a:spcAft>
                          <a:spcPts val="0"/>
                        </a:spcAft>
                      </a:pPr>
                      <a:r>
                        <a:rPr lang="es-EC" sz="1200">
                          <a:effectLst/>
                        </a:rPr>
                        <a:t>Inhalación</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171450" indent="-171450" algn="l">
                        <a:spcAft>
                          <a:spcPts val="0"/>
                        </a:spcAft>
                        <a:buFont typeface="Arial" panose="020B0604020202020204" pitchFamily="34" charset="0"/>
                        <a:buChar char="•"/>
                      </a:pPr>
                      <a:r>
                        <a:rPr lang="es-EC" sz="1200" dirty="0" smtClean="0">
                          <a:effectLst/>
                        </a:rPr>
                        <a:t>Picazón y ardor</a:t>
                      </a:r>
                    </a:p>
                    <a:p>
                      <a:pPr marL="171450" indent="-171450" algn="l">
                        <a:spcAft>
                          <a:spcPts val="0"/>
                        </a:spcAft>
                        <a:buFont typeface="Arial" panose="020B0604020202020204" pitchFamily="34" charset="0"/>
                        <a:buChar char="•"/>
                      </a:pPr>
                      <a:r>
                        <a:rPr lang="es-EC" sz="1200" dirty="0" smtClean="0">
                          <a:effectLst/>
                        </a:rPr>
                        <a:t>Tos</a:t>
                      </a:r>
                    </a:p>
                    <a:p>
                      <a:pPr marL="171450" indent="-171450" algn="l">
                        <a:spcAft>
                          <a:spcPts val="0"/>
                        </a:spcAft>
                        <a:buFont typeface="Arial" panose="020B0604020202020204" pitchFamily="34" charset="0"/>
                        <a:buChar char="•"/>
                      </a:pPr>
                      <a:r>
                        <a:rPr lang="es-EC" sz="1200" dirty="0" smtClean="0">
                          <a:effectLst/>
                          <a:latin typeface="Times New Roman" panose="02020603050405020304" pitchFamily="18" charset="0"/>
                          <a:cs typeface="Times New Roman" panose="02020603050405020304" pitchFamily="18" charset="0"/>
                        </a:rPr>
                        <a:t>Jaquecas</a:t>
                      </a:r>
                      <a:r>
                        <a:rPr lang="es-EC" sz="1200" baseline="0" dirty="0" smtClean="0">
                          <a:effectLst/>
                          <a:latin typeface="Times New Roman" panose="02020603050405020304" pitchFamily="18" charset="0"/>
                          <a:cs typeface="Times New Roman" panose="02020603050405020304" pitchFamily="18" charset="0"/>
                        </a:rPr>
                        <a:t>, nauseas</a:t>
                      </a:r>
                      <a:endParaRPr lang="es-EC" sz="1200" dirty="0" smtClean="0">
                        <a:effectLst/>
                        <a:latin typeface="Times New Roman" panose="02020603050405020304" pitchFamily="18" charset="0"/>
                        <a:cs typeface="Times New Roman" panose="02020603050405020304" pitchFamily="18" charset="0"/>
                      </a:endParaRPr>
                    </a:p>
                  </a:txBody>
                  <a:tcPr marL="68580" marR="68580" marT="0" marB="0" anchor="ctr"/>
                </a:tc>
              </a:tr>
              <a:tr h="919945">
                <a:tc>
                  <a:txBody>
                    <a:bodyPr/>
                    <a:lstStyle/>
                    <a:p>
                      <a:pPr algn="l">
                        <a:spcAft>
                          <a:spcPts val="0"/>
                        </a:spcAft>
                      </a:pPr>
                      <a:r>
                        <a:rPr lang="es-EC" sz="1200">
                          <a:effectLst/>
                        </a:rPr>
                        <a:t>Ingestión</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171450" indent="-171450" algn="l">
                        <a:spcAft>
                          <a:spcPts val="0"/>
                        </a:spcAft>
                        <a:buFont typeface="Arial" panose="020B0604020202020204" pitchFamily="34" charset="0"/>
                        <a:buChar char="•"/>
                      </a:pPr>
                      <a:r>
                        <a:rPr lang="es-EC" sz="1200" dirty="0" smtClean="0">
                          <a:effectLst/>
                        </a:rPr>
                        <a:t>Vómitos</a:t>
                      </a:r>
                    </a:p>
                    <a:p>
                      <a:pPr marL="171450" indent="-171450" algn="l">
                        <a:spcAft>
                          <a:spcPts val="0"/>
                        </a:spcAft>
                        <a:buFont typeface="Arial" panose="020B0604020202020204" pitchFamily="34" charset="0"/>
                        <a:buChar char="•"/>
                      </a:pPr>
                      <a:r>
                        <a:rPr lang="es-EC" sz="1200" dirty="0" smtClean="0">
                          <a:effectLst/>
                        </a:rPr>
                        <a:t>Diarrea</a:t>
                      </a:r>
                    </a:p>
                    <a:p>
                      <a:pPr marL="171450" indent="-171450" algn="l">
                        <a:spcAft>
                          <a:spcPts val="0"/>
                        </a:spcAft>
                        <a:buFont typeface="Arial" panose="020B0604020202020204" pitchFamily="34" charset="0"/>
                        <a:buChar char="•"/>
                      </a:pPr>
                      <a:r>
                        <a:rPr lang="es-EC" sz="1200" dirty="0" smtClean="0">
                          <a:effectLst/>
                        </a:rPr>
                        <a:t>Quemaduras </a:t>
                      </a:r>
                      <a:r>
                        <a:rPr lang="es-EC" sz="1200" dirty="0">
                          <a:effectLst/>
                        </a:rPr>
                        <a:t>graves en la boca u órganos </a:t>
                      </a:r>
                      <a:r>
                        <a:rPr lang="es-EC" sz="1200" dirty="0" smtClean="0">
                          <a:effectLst/>
                        </a:rPr>
                        <a:t>digestivos</a:t>
                      </a:r>
                    </a:p>
                    <a:p>
                      <a:pPr marL="171450" indent="-171450" algn="l">
                        <a:spcAft>
                          <a:spcPts val="0"/>
                        </a:spcAft>
                        <a:buFont typeface="Arial" panose="020B0604020202020204" pitchFamily="34" charset="0"/>
                        <a:buChar char="•"/>
                      </a:pPr>
                      <a:r>
                        <a:rPr lang="es-EC" sz="1200" dirty="0" smtClean="0">
                          <a:effectLst/>
                          <a:latin typeface="Times New Roman" panose="02020603050405020304" pitchFamily="18" charset="0"/>
                          <a:cs typeface="Times New Roman" panose="02020603050405020304" pitchFamily="18" charset="0"/>
                        </a:rPr>
                        <a:t>Envenenamiento</a:t>
                      </a:r>
                      <a:r>
                        <a:rPr lang="es-EC" sz="1200" baseline="0" dirty="0" smtClean="0">
                          <a:effectLst/>
                          <a:latin typeface="Times New Roman" panose="02020603050405020304" pitchFamily="18" charset="0"/>
                          <a:cs typeface="Times New Roman" panose="02020603050405020304" pitchFamily="18" charset="0"/>
                        </a:rPr>
                        <a:t> por hierro</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r h="367880">
                <a:tc>
                  <a:txBody>
                    <a:bodyPr/>
                    <a:lstStyle/>
                    <a:p>
                      <a:pPr algn="l">
                        <a:spcAft>
                          <a:spcPts val="0"/>
                        </a:spcAft>
                      </a:pPr>
                      <a:r>
                        <a:rPr lang="es-EC" sz="1200">
                          <a:effectLst/>
                        </a:rPr>
                        <a:t>Ojos</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171450" indent="-171450" algn="l">
                        <a:spcAft>
                          <a:spcPts val="0"/>
                        </a:spcAft>
                        <a:buFont typeface="Arial" panose="020B0604020202020204" pitchFamily="34" charset="0"/>
                        <a:buChar char="•"/>
                      </a:pPr>
                      <a:r>
                        <a:rPr lang="es-EC" sz="1200" dirty="0">
                          <a:effectLst/>
                        </a:rPr>
                        <a:t>Visión </a:t>
                      </a:r>
                      <a:r>
                        <a:rPr lang="es-EC" sz="1200" dirty="0" smtClean="0">
                          <a:effectLst/>
                        </a:rPr>
                        <a:t>borrosa</a:t>
                      </a:r>
                    </a:p>
                    <a:p>
                      <a:pPr marL="171450" indent="-171450" algn="l">
                        <a:spcAft>
                          <a:spcPts val="0"/>
                        </a:spcAft>
                        <a:buFont typeface="Arial" panose="020B0604020202020204" pitchFamily="34" charset="0"/>
                        <a:buChar char="•"/>
                      </a:pPr>
                      <a:r>
                        <a:rPr lang="es-EC" sz="1200" dirty="0" smtClean="0">
                          <a:effectLst/>
                        </a:rPr>
                        <a:t>Irritación</a:t>
                      </a:r>
                    </a:p>
                    <a:p>
                      <a:pPr marL="171450" indent="-171450" algn="l">
                        <a:spcAft>
                          <a:spcPts val="0"/>
                        </a:spcAft>
                        <a:buFont typeface="Arial" panose="020B0604020202020204" pitchFamily="34" charset="0"/>
                        <a:buChar char="•"/>
                      </a:pPr>
                      <a:r>
                        <a:rPr lang="es-EC" sz="1200" dirty="0" smtClean="0">
                          <a:effectLst/>
                        </a:rPr>
                        <a:t>Quemaduras </a:t>
                      </a:r>
                      <a:r>
                        <a:rPr lang="es-EC" sz="1200" dirty="0">
                          <a:effectLst/>
                        </a:rPr>
                        <a:t>graves.</a:t>
                      </a:r>
                      <a:endParaRPr lang="es-EC" sz="1200" dirty="0">
                        <a:effectLst/>
                        <a:latin typeface="Times New Roman" panose="02020603050405020304" pitchFamily="18" charset="0"/>
                        <a:cs typeface="Times New Roman" panose="02020603050405020304" pitchFamily="18" charset="0"/>
                      </a:endParaRPr>
                    </a:p>
                  </a:txBody>
                  <a:tcPr marL="68580" marR="68580" marT="0" marB="0" anchor="ctr"/>
                </a:tc>
              </a:tr>
              <a:tr h="396920">
                <a:tc>
                  <a:txBody>
                    <a:bodyPr/>
                    <a:lstStyle/>
                    <a:p>
                      <a:pPr algn="l">
                        <a:spcAft>
                          <a:spcPts val="0"/>
                        </a:spcAft>
                      </a:pPr>
                      <a:r>
                        <a:rPr lang="es-EC" sz="1200">
                          <a:effectLst/>
                        </a:rPr>
                        <a:t>Piel</a:t>
                      </a:r>
                      <a:endParaRPr lang="es-EC" sz="12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171450" indent="-171450" algn="l">
                        <a:spcAft>
                          <a:spcPts val="0"/>
                        </a:spcAft>
                        <a:buFont typeface="Arial" panose="020B0604020202020204" pitchFamily="34" charset="0"/>
                        <a:buChar char="•"/>
                      </a:pPr>
                      <a:endParaRPr lang="es-EC" sz="1200" dirty="0" smtClean="0">
                        <a:effectLst/>
                      </a:endParaRPr>
                    </a:p>
                    <a:p>
                      <a:pPr marL="171450" indent="-171450" algn="l">
                        <a:spcAft>
                          <a:spcPts val="0"/>
                        </a:spcAft>
                        <a:buFont typeface="Arial" panose="020B0604020202020204" pitchFamily="34" charset="0"/>
                        <a:buChar char="•"/>
                      </a:pPr>
                      <a:r>
                        <a:rPr lang="es-EC" sz="1200" dirty="0" smtClean="0">
                          <a:effectLst/>
                        </a:rPr>
                        <a:t>Dermatitis</a:t>
                      </a:r>
                    </a:p>
                    <a:p>
                      <a:pPr marL="171450" indent="-171450" algn="l">
                        <a:spcAft>
                          <a:spcPts val="0"/>
                        </a:spcAft>
                        <a:buFont typeface="Arial" panose="020B0604020202020204" pitchFamily="34" charset="0"/>
                        <a:buChar char="•"/>
                      </a:pPr>
                      <a:r>
                        <a:rPr lang="es-EC" sz="1200" dirty="0" smtClean="0">
                          <a:effectLst/>
                        </a:rPr>
                        <a:t>Quemaduras</a:t>
                      </a:r>
                    </a:p>
                    <a:p>
                      <a:pPr marL="171450" indent="-171450" algn="l">
                        <a:spcAft>
                          <a:spcPts val="0"/>
                        </a:spcAft>
                        <a:buFont typeface="Arial" panose="020B0604020202020204" pitchFamily="34" charset="0"/>
                        <a:buChar char="•"/>
                      </a:pPr>
                      <a:endParaRPr lang="es-EC" sz="1200" dirty="0" smtClean="0">
                        <a:effectLst/>
                      </a:endParaRPr>
                    </a:p>
                    <a:p>
                      <a:pPr marL="0" indent="0" algn="l">
                        <a:spcAft>
                          <a:spcPts val="0"/>
                        </a:spcAft>
                        <a:buFont typeface="Arial" panose="020B0604020202020204" pitchFamily="34" charset="0"/>
                        <a:buNone/>
                      </a:pPr>
                      <a:endParaRPr lang="es-EC" sz="1200" dirty="0" smtClean="0">
                        <a:effectLst/>
                      </a:endParaRPr>
                    </a:p>
                  </a:txBody>
                  <a:tcPr marL="68580" marR="68580" marT="0" marB="0" anchor="ctr"/>
                </a:tc>
              </a:tr>
            </a:tbl>
          </a:graphicData>
        </a:graphic>
      </p:graphicFrame>
      <p:pic>
        <p:nvPicPr>
          <p:cNvPr id="3" name="Imagen 2"/>
          <p:cNvPicPr>
            <a:picLocks noChangeAspect="1"/>
          </p:cNvPicPr>
          <p:nvPr/>
        </p:nvPicPr>
        <p:blipFill>
          <a:blip r:embed="rId4"/>
          <a:stretch>
            <a:fillRect/>
          </a:stretch>
        </p:blipFill>
        <p:spPr>
          <a:xfrm>
            <a:off x="7312862" y="3132431"/>
            <a:ext cx="1080133" cy="892482"/>
          </a:xfrm>
          <a:prstGeom prst="rect">
            <a:avLst/>
          </a:prstGeom>
        </p:spPr>
      </p:pic>
      <p:pic>
        <p:nvPicPr>
          <p:cNvPr id="4" name="Imagen 3"/>
          <p:cNvPicPr>
            <a:picLocks noChangeAspect="1"/>
          </p:cNvPicPr>
          <p:nvPr/>
        </p:nvPicPr>
        <p:blipFill>
          <a:blip r:embed="rId5"/>
          <a:stretch>
            <a:fillRect/>
          </a:stretch>
        </p:blipFill>
        <p:spPr>
          <a:xfrm>
            <a:off x="7312862" y="5644858"/>
            <a:ext cx="1106893" cy="7826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922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9232"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GENERALIDADES</a:t>
            </a:r>
          </a:p>
        </p:txBody>
      </p:sp>
      <p:sp>
        <p:nvSpPr>
          <p:cNvPr id="9233" name="CuadroTexto 16"/>
          <p:cNvSpPr txBox="1">
            <a:spLocks noChangeArrowheads="1"/>
          </p:cNvSpPr>
          <p:nvPr/>
        </p:nvSpPr>
        <p:spPr bwMode="auto">
          <a:xfrm>
            <a:off x="517524" y="928688"/>
            <a:ext cx="11213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dirty="0" smtClean="0">
                <a:latin typeface="Times New Roman" panose="02020603050405020304" pitchFamily="18" charset="0"/>
                <a:ea typeface="Tahoma" panose="020B0604030504040204" pitchFamily="34" charset="0"/>
                <a:cs typeface="Times New Roman" panose="02020603050405020304" pitchFamily="18" charset="0"/>
              </a:rPr>
              <a:t>Justificación e importancia</a:t>
            </a:r>
            <a:endParaRPr lang="es-EC" altLang="es-EC" sz="24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647335957"/>
              </p:ext>
            </p:extLst>
          </p:nvPr>
        </p:nvGraphicFramePr>
        <p:xfrm>
          <a:off x="424006" y="2150766"/>
          <a:ext cx="8086152" cy="2106144"/>
        </p:xfrm>
        <a:graphic>
          <a:graphicData uri="http://schemas.openxmlformats.org/drawingml/2006/table">
            <a:tbl>
              <a:tblPr firstRow="1" firstCol="1" bandRow="1">
                <a:tableStyleId>{7E9639D4-E3E2-4D34-9284-5A2195B3D0D7}</a:tableStyleId>
              </a:tblPr>
              <a:tblGrid>
                <a:gridCol w="1010769"/>
                <a:gridCol w="1010769"/>
                <a:gridCol w="1010769"/>
                <a:gridCol w="1010769"/>
                <a:gridCol w="1010769"/>
                <a:gridCol w="1010769"/>
                <a:gridCol w="1010769"/>
                <a:gridCol w="1010769"/>
              </a:tblGrid>
              <a:tr h="195704">
                <a:tc rowSpan="2" gridSpan="2">
                  <a:txBody>
                    <a:bodyPr/>
                    <a:lstStyle/>
                    <a:p>
                      <a:pPr algn="ctr">
                        <a:spcAft>
                          <a:spcPts val="0"/>
                        </a:spcAft>
                      </a:pPr>
                      <a:r>
                        <a:rPr lang="es-ES_tradnl" sz="1200" dirty="0">
                          <a:effectLst/>
                        </a:rPr>
                        <a:t>Métodos de fabricación</a:t>
                      </a:r>
                      <a:endParaRPr lang="es-EC" sz="1200" b="1" dirty="0">
                        <a:effectLst/>
                        <a:latin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es-EC"/>
                    </a:p>
                  </a:txBody>
                  <a:tcPr/>
                </a:tc>
                <a:tc gridSpan="6">
                  <a:txBody>
                    <a:bodyPr/>
                    <a:lstStyle/>
                    <a:p>
                      <a:pPr algn="ctr">
                        <a:spcAft>
                          <a:spcPts val="0"/>
                        </a:spcAft>
                      </a:pPr>
                      <a:r>
                        <a:rPr lang="es-EC" sz="1200">
                          <a:effectLst/>
                        </a:rPr>
                        <a:t>Factores</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2088">
                <a:tc gridSpan="2" vMerge="1">
                  <a:txBody>
                    <a:bodyPr/>
                    <a:lstStyle/>
                    <a:p>
                      <a:endParaRPr lang="es-EC"/>
                    </a:p>
                  </a:txBody>
                  <a:tcPr/>
                </a:tc>
                <a:tc hMerge="1" vMerge="1">
                  <a:txBody>
                    <a:bodyPr/>
                    <a:lstStyle/>
                    <a:p>
                      <a:endParaRPr lang="es-EC"/>
                    </a:p>
                  </a:txBody>
                  <a:tcPr/>
                </a:tc>
                <a:tc>
                  <a:txBody>
                    <a:bodyPr/>
                    <a:lstStyle/>
                    <a:p>
                      <a:pPr algn="ctr">
                        <a:spcAft>
                          <a:spcPts val="0"/>
                        </a:spcAft>
                      </a:pPr>
                      <a:r>
                        <a:rPr lang="es-ES_tradnl" sz="1200">
                          <a:effectLst/>
                        </a:rPr>
                        <a:t>Económico</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Precisión</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Tiempo</a:t>
                      </a:r>
                      <a:endParaRPr lang="es-EC" sz="1200" b="1"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Accesibilidad</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Ambiental</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Suma Total</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r>
              <a:tr h="382088">
                <a:tc rowSpan="3">
                  <a:txBody>
                    <a:bodyPr/>
                    <a:lstStyle/>
                    <a:p>
                      <a:pPr algn="ctr">
                        <a:spcAft>
                          <a:spcPts val="0"/>
                        </a:spcAft>
                      </a:pPr>
                      <a:r>
                        <a:rPr lang="es-EC" sz="1200">
                          <a:effectLst/>
                        </a:rPr>
                        <a:t>Con ataque químico</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Tinta indeleble</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3</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5</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3</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S_tradnl" sz="1200">
                          <a:effectLst/>
                        </a:rPr>
                        <a:t>3</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1</a:t>
                      </a:r>
                      <a:endParaRPr lang="es-EC" sz="1200" b="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S_tradnl" sz="1200">
                          <a:effectLst/>
                        </a:rPr>
                        <a:t>15</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r>
              <a:tr h="382088">
                <a:tc vMerge="1">
                  <a:txBody>
                    <a:bodyPr/>
                    <a:lstStyle/>
                    <a:p>
                      <a:endParaRPr lang="es-EC"/>
                    </a:p>
                  </a:txBody>
                  <a:tcPr/>
                </a:tc>
                <a:tc>
                  <a:txBody>
                    <a:bodyPr/>
                    <a:lstStyle/>
                    <a:p>
                      <a:pPr algn="ctr">
                        <a:spcAft>
                          <a:spcPts val="0"/>
                        </a:spcAft>
                      </a:pPr>
                      <a:r>
                        <a:rPr lang="es-ES_tradnl" sz="1200">
                          <a:effectLst/>
                        </a:rPr>
                        <a:t>Por planchado</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4</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3</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1</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S_tradnl" sz="1200" dirty="0">
                          <a:effectLst/>
                        </a:rPr>
                        <a:t>4</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1</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S_tradnl" sz="1200">
                          <a:effectLst/>
                        </a:rPr>
                        <a:t>13</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r>
              <a:tr h="382088">
                <a:tc vMerge="1">
                  <a:txBody>
                    <a:bodyPr/>
                    <a:lstStyle/>
                    <a:p>
                      <a:endParaRPr lang="es-EC"/>
                    </a:p>
                  </a:txBody>
                  <a:tcPr/>
                </a:tc>
                <a:tc>
                  <a:txBody>
                    <a:bodyPr/>
                    <a:lstStyle/>
                    <a:p>
                      <a:pPr algn="ctr">
                        <a:spcAft>
                          <a:spcPts val="0"/>
                        </a:spcAft>
                      </a:pPr>
                      <a:r>
                        <a:rPr lang="es-ES_tradnl" sz="1200">
                          <a:effectLst/>
                        </a:rPr>
                        <a:t>Cinta adherente</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3</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3</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3</a:t>
                      </a:r>
                      <a:endParaRPr lang="es-EC" sz="1200" b="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S_tradnl" sz="1200">
                          <a:effectLst/>
                        </a:rPr>
                        <a:t>3</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2</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S_tradnl" sz="1200">
                          <a:effectLst/>
                        </a:rPr>
                        <a:t>14</a:t>
                      </a:r>
                      <a:endParaRPr lang="es-EC" sz="1200" b="0">
                        <a:effectLst/>
                        <a:latin typeface="Times New Roman" panose="02020603050405020304" pitchFamily="18" charset="0"/>
                        <a:cs typeface="Times New Roman" panose="02020603050405020304" pitchFamily="18" charset="0"/>
                      </a:endParaRPr>
                    </a:p>
                  </a:txBody>
                  <a:tcPr marL="68580" marR="68580" marT="0" marB="0" anchor="ctr"/>
                </a:tc>
              </a:tr>
              <a:tr h="382088">
                <a:tc>
                  <a:txBody>
                    <a:bodyPr/>
                    <a:lstStyle/>
                    <a:p>
                      <a:pPr algn="ctr">
                        <a:spcAft>
                          <a:spcPts val="0"/>
                        </a:spcAft>
                      </a:pPr>
                      <a:r>
                        <a:rPr lang="es-EC" sz="1200">
                          <a:effectLst/>
                        </a:rPr>
                        <a:t>Sin ataque químico</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a:effectLst/>
                        </a:rPr>
                        <a:t>Fresado CNC</a:t>
                      </a:r>
                      <a:endParaRPr lang="es-EC" sz="1200" b="1">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2</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5</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5</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S_tradnl" sz="1200" dirty="0">
                          <a:effectLst/>
                        </a:rPr>
                        <a:t>3</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200" dirty="0">
                          <a:effectLst/>
                        </a:rPr>
                        <a:t>4</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solidFill>
                      <a:schemeClr val="accent6"/>
                    </a:solidFill>
                  </a:tcPr>
                </a:tc>
                <a:tc>
                  <a:txBody>
                    <a:bodyPr/>
                    <a:lstStyle/>
                    <a:p>
                      <a:pPr algn="ctr">
                        <a:spcAft>
                          <a:spcPts val="0"/>
                        </a:spcAft>
                      </a:pPr>
                      <a:r>
                        <a:rPr lang="es-ES_tradnl" sz="1200" dirty="0">
                          <a:effectLst/>
                        </a:rPr>
                        <a:t>19</a:t>
                      </a:r>
                      <a:endParaRPr lang="es-EC" sz="1200" b="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57346"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7059" y="1443038"/>
            <a:ext cx="2852014" cy="2139011"/>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Resultado de imagen para fresado cnc pc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8498" y="3662108"/>
            <a:ext cx="2850575" cy="213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42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 y="6140824"/>
            <a:ext cx="12191999" cy="717176"/>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6" name="Rectángulo 5"/>
          <p:cNvSpPr/>
          <p:nvPr/>
        </p:nvSpPr>
        <p:spPr>
          <a:xfrm>
            <a:off x="0" y="0"/>
            <a:ext cx="12191999" cy="1366838"/>
          </a:xfrm>
          <a:prstGeom prst="rect">
            <a:avLst/>
          </a:prstGeom>
          <a:gradFill flip="none" rotWithShape="1">
            <a:gsLst>
              <a:gs pos="16000">
                <a:schemeClr val="accent1">
                  <a:shade val="30000"/>
                  <a:satMod val="115000"/>
                  <a:alpha val="93000"/>
                </a:schemeClr>
              </a:gs>
              <a:gs pos="36000">
                <a:schemeClr val="accent1">
                  <a:shade val="67500"/>
                  <a:satMod val="115000"/>
                  <a:alpha val="80000"/>
                </a:schemeClr>
              </a:gs>
              <a:gs pos="56000">
                <a:schemeClr val="accent1">
                  <a:shade val="100000"/>
                  <a:satMod val="11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pic>
        <p:nvPicPr>
          <p:cNvPr id="12296"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5880100"/>
            <a:ext cx="27479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Imagen 1"/>
          <p:cNvPicPr>
            <a:picLocks noChangeAspect="1" noChangeArrowheads="1"/>
          </p:cNvPicPr>
          <p:nvPr/>
        </p:nvPicPr>
        <p:blipFill>
          <a:blip r:embed="rId3">
            <a:extLst>
              <a:ext uri="{28A0092B-C50C-407E-A947-70E740481C1C}">
                <a14:useLocalDpi xmlns:a14="http://schemas.microsoft.com/office/drawing/2010/main" val="0"/>
              </a:ext>
            </a:extLst>
          </a:blip>
          <a:srcRect l="75514"/>
          <a:stretch>
            <a:fillRect/>
          </a:stretch>
        </p:blipFill>
        <p:spPr bwMode="auto">
          <a:xfrm>
            <a:off x="10871200" y="168275"/>
            <a:ext cx="11731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3379788" y="6650038"/>
            <a:ext cx="6100762" cy="5715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3" name="Rectángulo 12"/>
          <p:cNvSpPr/>
          <p:nvPr/>
        </p:nvSpPr>
        <p:spPr>
          <a:xfrm>
            <a:off x="3200121" y="6578355"/>
            <a:ext cx="6100890" cy="71365"/>
          </a:xfrm>
          <a:prstGeom prst="rect">
            <a:avLst/>
          </a:prstGeom>
          <a:gradFill flip="none" rotWithShape="1">
            <a:gsLst>
              <a:gs pos="0">
                <a:srgbClr val="EF4036">
                  <a:tint val="66000"/>
                  <a:satMod val="160000"/>
                </a:srgbClr>
              </a:gs>
              <a:gs pos="25000">
                <a:srgbClr val="FF0000">
                  <a:alpha val="71000"/>
                </a:srgbClr>
              </a:gs>
              <a:gs pos="87000">
                <a:srgbClr val="EF4036">
                  <a:tint val="23500"/>
                  <a:satMod val="160000"/>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p>
        </p:txBody>
      </p:sp>
      <p:sp>
        <p:nvSpPr>
          <p:cNvPr id="12304" name="CuadroTexto 2"/>
          <p:cNvSpPr txBox="1">
            <a:spLocks noChangeArrowheads="1"/>
          </p:cNvSpPr>
          <p:nvPr/>
        </p:nvSpPr>
        <p:spPr bwMode="auto">
          <a:xfrm>
            <a:off x="523875" y="414338"/>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C" altLang="es-EC" sz="2400" b="1" dirty="0">
                <a:latin typeface="Times New Roman" panose="02020603050405020304" pitchFamily="18" charset="0"/>
                <a:ea typeface="Tahoma" panose="020B0604030504040204" pitchFamily="34" charset="0"/>
                <a:cs typeface="Times New Roman" panose="02020603050405020304" pitchFamily="18" charset="0"/>
              </a:rPr>
              <a:t>ESTADO DEL ARTE</a:t>
            </a:r>
          </a:p>
        </p:txBody>
      </p:sp>
      <p:graphicFrame>
        <p:nvGraphicFramePr>
          <p:cNvPr id="14" name="Diagrama 13"/>
          <p:cNvGraphicFramePr/>
          <p:nvPr>
            <p:extLst>
              <p:ext uri="{D42A27DB-BD31-4B8C-83A1-F6EECF244321}">
                <p14:modId xmlns:p14="http://schemas.microsoft.com/office/powerpoint/2010/main" val="3912728762"/>
              </p:ext>
            </p:extLst>
          </p:nvPr>
        </p:nvGraphicFramePr>
        <p:xfrm>
          <a:off x="1499570" y="1627562"/>
          <a:ext cx="6993247" cy="3466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48699184-09C0-44DC-8D7C-2BE5D3CF1903}" vid="{D3701FFE-5FD5-4A1A-9C16-0F2F158E450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2859</TotalTime>
  <Words>2442</Words>
  <Application>Microsoft Office PowerPoint</Application>
  <PresentationFormat>Panorámica</PresentationFormat>
  <Paragraphs>901</Paragraphs>
  <Slides>42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Calibri</vt:lpstr>
      <vt:lpstr>Calibri Light</vt:lpstr>
      <vt:lpstr>Cambria Math</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Xavier Bravo</dc:creator>
  <cp:lastModifiedBy>Jonathan Corella</cp:lastModifiedBy>
  <cp:revision>277</cp:revision>
  <dcterms:created xsi:type="dcterms:W3CDTF">2017-01-27T16:06:44Z</dcterms:created>
  <dcterms:modified xsi:type="dcterms:W3CDTF">2018-08-29T19:22:44Z</dcterms:modified>
</cp:coreProperties>
</file>