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5" r:id="rId6"/>
    <p:sldId id="259" r:id="rId7"/>
    <p:sldId id="264" r:id="rId8"/>
    <p:sldId id="260" r:id="rId9"/>
    <p:sldId id="262" r:id="rId10"/>
    <p:sldId id="266" r:id="rId11"/>
    <p:sldId id="269" r:id="rId12"/>
    <p:sldId id="267" r:id="rId13"/>
    <p:sldId id="268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81" r:id="rId24"/>
    <p:sldId id="279" r:id="rId25"/>
    <p:sldId id="280" r:id="rId26"/>
    <p:sldId id="282" r:id="rId2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DB02FBAE-1F17-45A7-8D5E-9D78B02F3194}">
          <p14:sldIdLst>
            <p14:sldId id="256"/>
            <p14:sldId id="257"/>
            <p14:sldId id="258"/>
            <p14:sldId id="263"/>
            <p14:sldId id="265"/>
            <p14:sldId id="259"/>
            <p14:sldId id="264"/>
            <p14:sldId id="260"/>
            <p14:sldId id="262"/>
            <p14:sldId id="266"/>
            <p14:sldId id="269"/>
            <p14:sldId id="267"/>
            <p14:sldId id="268"/>
            <p14:sldId id="270"/>
            <p14:sldId id="271"/>
            <p14:sldId id="272"/>
            <p14:sldId id="273"/>
            <p14:sldId id="275"/>
            <p14:sldId id="274"/>
            <p14:sldId id="276"/>
            <p14:sldId id="277"/>
            <p14:sldId id="278"/>
            <p14:sldId id="281"/>
            <p14:sldId id="279"/>
            <p14:sldId id="280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E2A6E4-FDDF-44BF-BE43-E8937E3AB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499974-F122-428A-A65D-E3F14847A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63FBB4-F8FE-4488-A254-57E745731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4CA6-B4AA-4E63-9978-E5DCD7A85BA6}" type="datetimeFigureOut">
              <a:rPr lang="es-EC" smtClean="0"/>
              <a:t>4/9/2018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B3A96E-4785-4163-B782-2F282E029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9474C3-98C8-4692-9D00-084371B5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48D3-5FA1-43C0-800D-F09377C4E46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1315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1CD16-3B07-42C6-95D8-A23593EBD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D24368-D33F-481F-8918-3F2FD937C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554360-3E2D-4CA8-983F-9EA90DB78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4CA6-B4AA-4E63-9978-E5DCD7A85BA6}" type="datetimeFigureOut">
              <a:rPr lang="es-EC" smtClean="0"/>
              <a:t>4/9/2018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8D5E95-2025-47E0-B3C0-6718EFEBC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197E19-CA0F-412E-8C11-0F00F7989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48D3-5FA1-43C0-800D-F09377C4E46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561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DEEB55-CA6D-4863-9D06-96DB0283E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8CD191-3486-40D5-84D0-46D81EA58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3280CE-33AC-4733-BDA0-68A8F6EE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4CA6-B4AA-4E63-9978-E5DCD7A85BA6}" type="datetimeFigureOut">
              <a:rPr lang="es-EC" smtClean="0"/>
              <a:t>4/9/2018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88374A-7FC3-455C-A19D-9A7D521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ED8906-2B98-4DCA-A1CA-46E226FF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48D3-5FA1-43C0-800D-F09377C4E46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4808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F7C0C5-832B-49CC-8CAF-DD939CB32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C78F76-858E-44ED-9DBA-C6C576B87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B46C0F-1EDF-4989-9CF2-BF046CB2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4CA6-B4AA-4E63-9978-E5DCD7A85BA6}" type="datetimeFigureOut">
              <a:rPr lang="es-EC" smtClean="0"/>
              <a:t>4/9/2018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AEBFFC-EECD-4D09-9AC6-E735D9494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681622-FC81-4E33-9C2D-2B0A401B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48D3-5FA1-43C0-800D-F09377C4E46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3910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9764F-0DCF-46CE-9CCA-529C6B6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242325-85EE-4E95-A75C-BD76B7A8A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5EE937-D5CD-4A7C-A698-A4771572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4CA6-B4AA-4E63-9978-E5DCD7A85BA6}" type="datetimeFigureOut">
              <a:rPr lang="es-EC" smtClean="0"/>
              <a:t>4/9/2018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E5BBB5-AC9E-4132-8747-0D1143F82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05BBDB-03E4-4D73-BA70-9795B7A8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48D3-5FA1-43C0-800D-F09377C4E46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5311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DD57C0-590C-41CE-B1DC-DC5304CB2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B0C169-4963-4B14-8133-5454619815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0C8C04-3281-4892-A460-4428C951E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9DDC79-7E1D-4A1E-9B28-FC8D7B2C9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4CA6-B4AA-4E63-9978-E5DCD7A85BA6}" type="datetimeFigureOut">
              <a:rPr lang="es-EC" smtClean="0"/>
              <a:t>4/9/2018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78F349-81B4-4812-8AE0-E0304CED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3D82A1-92AF-4096-A495-C342ECE6E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48D3-5FA1-43C0-800D-F09377C4E46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4833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DD685F-6F0D-4FC6-809B-6B5784F46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B1A641-308A-49D1-9A63-D665361E7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8BD098-A4AE-4BAB-B851-892C98657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C69216A-FC0B-46B9-B0EA-E263197C5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18FD35-436D-4A88-8CBF-6492996715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E0BEC8-49CF-40D8-B414-C5B56CA41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4CA6-B4AA-4E63-9978-E5DCD7A85BA6}" type="datetimeFigureOut">
              <a:rPr lang="es-EC" smtClean="0"/>
              <a:t>4/9/2018</a:t>
            </a:fld>
            <a:endParaRPr lang="es-EC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BB48922-871A-4C68-B225-95914C9C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03EDA9A-8B4D-4151-B363-03EDE6B04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48D3-5FA1-43C0-800D-F09377C4E46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9600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E5B108-F592-4A29-8BB5-C41F0700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BDF845-D5CB-4F2C-90F9-5610E004C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4CA6-B4AA-4E63-9978-E5DCD7A85BA6}" type="datetimeFigureOut">
              <a:rPr lang="es-EC" smtClean="0"/>
              <a:t>4/9/2018</a:t>
            </a:fld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5C0E0E7-BB66-419A-9875-4B11FFB2D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DC74A97-99D8-41C6-A433-822D7890B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48D3-5FA1-43C0-800D-F09377C4E46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0109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CF46FB3-4AB2-44B8-90B3-46ECF769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4CA6-B4AA-4E63-9978-E5DCD7A85BA6}" type="datetimeFigureOut">
              <a:rPr lang="es-EC" smtClean="0"/>
              <a:t>4/9/2018</a:t>
            </a:fld>
            <a:endParaRPr lang="es-EC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A4B3D81-31E6-4144-A3BE-4D69733AA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8D3C4D-E663-439C-8B63-55EA07AC5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48D3-5FA1-43C0-800D-F09377C4E46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5096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A2CC4B-050F-47DB-BACE-3ACD4B3B8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CC166-4F08-437B-A100-FE47DD312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2718E8-5795-4CE2-AC29-E00C2EAC9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4969F7-DE9B-4337-8C06-D35BECFE0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4CA6-B4AA-4E63-9978-E5DCD7A85BA6}" type="datetimeFigureOut">
              <a:rPr lang="es-EC" smtClean="0"/>
              <a:t>4/9/2018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11AC21-2D9E-431B-9D5C-EB177F2BF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9EEC8C-D822-4FFB-9728-F685E089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48D3-5FA1-43C0-800D-F09377C4E46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9105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69233C-65E1-4170-A159-4AEF7A9E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18C3B51-B166-4E17-BB44-4D1F998343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2F03A0-189A-4F3A-AFC3-6C96F3F0E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8EBF45-2070-43ED-8B27-2A4931258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4CA6-B4AA-4E63-9978-E5DCD7A85BA6}" type="datetimeFigureOut">
              <a:rPr lang="es-EC" smtClean="0"/>
              <a:t>4/9/2018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E4ECFE-4A59-4A6C-A1E9-87BC78E1C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D70BCD-1E06-4985-B885-015A7668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48D3-5FA1-43C0-800D-F09377C4E46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4588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914513-48D6-4793-9BE7-ABE00164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E2D121-9D66-4598-A91A-6C548D0CF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418964-E524-44C1-BB9D-E1009E5BF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34CA6-B4AA-4E63-9978-E5DCD7A85BA6}" type="datetimeFigureOut">
              <a:rPr lang="es-EC" smtClean="0"/>
              <a:t>4/9/2018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586BE1-06E0-4377-9241-98D87C8E8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47F03C-A94E-496D-B6D1-BC2F941EF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448D3-5FA1-43C0-800D-F09377C4E46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4959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49591F6-31DA-4A42-9B28-903170EB9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CB78D4FB-524D-4080-A0C5-346FB140F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371600"/>
            <a:ext cx="4205430" cy="10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308321E-ED6F-434C-B1D2-14900A419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2350" y="335845"/>
            <a:ext cx="9001125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b="1" i="0" u="none" strike="noStrike" cap="none" normalizeH="0" baseline="0" dirty="0" bmk="_Hlk5103595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DEPARTAMENTO DE ELÉCTRICA Y ELECTRÓNICA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altLang="es-EC" b="1" dirty="0" bmk="_Hlk510359563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b="0" i="0" u="none" strike="noStrike" cap="none" normalizeH="0" baseline="0" dirty="0" bmk="_Hlk5103595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b="1" i="0" u="none" strike="noStrike" cap="none" normalizeH="0" baseline="0" dirty="0" bmk="_Hlk5103595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CARRERA DE INGENIERÍA EN ELECTRÓNICA,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b="1" i="0" u="none" strike="noStrike" cap="none" normalizeH="0" baseline="0" dirty="0" bmk="_Hlk5103595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AUTOMATIZACIÓN Y CONTROL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altLang="es-EC" b="1" dirty="0" bmk="_Hlk510359563">
              <a:cs typeface="Arial" panose="020B0604020202020204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b="0" i="0" u="none" strike="noStrike" cap="none" normalizeH="0" baseline="0" dirty="0" bmk="_Hlk5103595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b="1" i="0" u="none" strike="noStrike" cap="none" normalizeH="0" baseline="0" dirty="0" bmk="_Hlk5103595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TRABAJO DE TITULACIÓN, PREVIO A LA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b="1" i="0" u="none" strike="noStrike" cap="none" normalizeH="0" baseline="0" dirty="0" bmk="_Hlk5103595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OBTENCIÓN DEL TÍTULO DE INGENIERO EN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b="1" i="0" u="none" strike="noStrike" cap="none" normalizeH="0" baseline="0" dirty="0" bmk="_Hlk5103595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ELECTRÓNICA EN AUTOMATIZACIÓN Y CONTROL</a:t>
            </a:r>
            <a:endParaRPr lang="es-EC" altLang="es-EC" b="1" dirty="0" bmk="_Hlk510359563">
              <a:cs typeface="Arial" panose="020B0604020202020204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b="0" i="0" u="none" strike="noStrike" cap="none" normalizeH="0" baseline="0" dirty="0" bmk="_Hlk5103595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b="1" i="0" u="none" strike="noStrike" cap="none" normalizeH="0" baseline="0" dirty="0" bmk="_Hlk5103595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TEMA: “IMPLEMENTACIÓN DE UN MÓDULO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b="1" i="0" u="none" strike="noStrike" cap="none" normalizeH="0" baseline="0" dirty="0" bmk="_Hlk5103595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DIDÁCTICO DE UN INVERSOR DE ONDA SENOIDAL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b="1" i="0" u="none" strike="noStrike" cap="none" normalizeH="0" baseline="0" dirty="0" bmk="_Hlk5103595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EL LABORATORIO DE ELECTRÓNICA DE POTENCIA”</a:t>
            </a:r>
            <a:endParaRPr kumimoji="0" lang="es-EC" altLang="es-EC" b="0" i="0" u="none" strike="noStrike" cap="none" normalizeH="0" baseline="0" dirty="0" bmk="_Hlk5103595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b="1" i="0" u="none" strike="noStrike" cap="none" normalizeH="0" baseline="0" dirty="0" bmk="_Hlk510359563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b="1" i="0" u="none" strike="noStrike" cap="none" normalizeH="0" baseline="0" dirty="0" bmk="_Hlk5103595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AUTOR: ANDRADE LOGACHO, LENIN JAVIER</a:t>
            </a:r>
            <a:endParaRPr kumimoji="0" lang="es-EC" altLang="es-EC" b="0" i="0" u="none" strike="noStrike" cap="none" normalizeH="0" baseline="0" dirty="0" bmk="_Hlk5103595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b="1" i="0" u="none" strike="noStrike" cap="none" normalizeH="0" baseline="0" dirty="0" bmk="_Hlk510359563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b="1" i="0" u="none" strike="noStrike" cap="none" normalizeH="0" baseline="0" dirty="0" bmk="_Hlk5103595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DIRECTOR: ING. PROAÑO ROSERO, VICTOR GONZALO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b="0" i="0" u="none" strike="noStrike" cap="none" normalizeH="0" baseline="0" dirty="0" bmk="_Hlk5103595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b="1" i="0" u="none" strike="noStrike" cap="none" normalizeH="0" baseline="0" dirty="0" bmk="_Hlk5103595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SANGOLQUÍ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b="0" i="0" u="none" strike="noStrike" cap="none" normalizeH="0" baseline="0" dirty="0" bmk="_Hlk5103595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b="1" i="0" u="none" strike="noStrike" cap="none" normalizeH="0" baseline="0" dirty="0" bmk="_Hlk5103595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2018</a:t>
            </a:r>
            <a:endParaRPr kumimoji="0" lang="es-EC" altLang="es-EC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45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n 107">
            <a:extLst>
              <a:ext uri="{FF2B5EF4-FFF2-40B4-BE49-F238E27FC236}">
                <a16:creationId xmlns:a16="http://schemas.microsoft.com/office/drawing/2014/main" id="{296F1DF9-D539-4F9F-AA50-F1F9156EE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781" y="690505"/>
            <a:ext cx="9504488" cy="5724640"/>
          </a:xfrm>
          <a:prstGeom prst="rect">
            <a:avLst/>
          </a:prstGeom>
        </p:spPr>
      </p:pic>
      <p:sp>
        <p:nvSpPr>
          <p:cNvPr id="109" name="Título 1">
            <a:extLst>
              <a:ext uri="{FF2B5EF4-FFF2-40B4-BE49-F238E27FC236}">
                <a16:creationId xmlns:a16="http://schemas.microsoft.com/office/drawing/2014/main" id="{B2A60CB6-2797-4951-B554-420797C20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C" dirty="0"/>
              <a:t>INVERSORES DE VOLTAJE</a:t>
            </a:r>
          </a:p>
        </p:txBody>
      </p:sp>
    </p:spTree>
    <p:extLst>
      <p:ext uri="{BB962C8B-B14F-4D97-AF65-F5344CB8AC3E}">
        <p14:creationId xmlns:p14="http://schemas.microsoft.com/office/powerpoint/2010/main" val="3887158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97F48E-17C4-44C5-B70C-FBFFC3AD0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indent="45085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es-EC" altLang="es-EC" b="1" i="0" u="none" strike="noStrike" cap="none" normalizeH="0" baseline="0" dirty="0" bmk="_Hlk5103595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MÓDULO DIDÁCTICO DE UN INVERSOR DE ONDA SENOIDAL</a:t>
            </a:r>
            <a:endParaRPr lang="es-EC" dirty="0"/>
          </a:p>
        </p:txBody>
      </p:sp>
      <p:pic>
        <p:nvPicPr>
          <p:cNvPr id="229" name="Imagen 228">
            <a:extLst>
              <a:ext uri="{FF2B5EF4-FFF2-40B4-BE49-F238E27FC236}">
                <a16:creationId xmlns:a16="http://schemas.microsoft.com/office/drawing/2014/main" id="{8C7AF199-AF8C-4D14-B1D7-0F610C9EF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43" y="1971483"/>
            <a:ext cx="10687214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32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E454FA-2057-4FEC-92B7-EEE2BB8F3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500" dirty="0"/>
              <a:t>BANCO DE BATERIAS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868668-7F04-462E-AC9A-7275F548EC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C" dirty="0"/>
              <a:t>El equipo trabaja con baterías secas de 12 voltios. Cuando se menciona un banco de baterías se refiere la varias conectadas en paralelo para aumentar la  intensidad y dejar constante el voltaje. Estas baterías no necesitan de mantenimiento y dependiendo de los ciclos de carga y descarga alargan su vida útil.</a:t>
            </a:r>
          </a:p>
        </p:txBody>
      </p:sp>
      <p:pic>
        <p:nvPicPr>
          <p:cNvPr id="8194" name="Picture 2" descr="Resultado de imagen para baterias secas">
            <a:extLst>
              <a:ext uri="{FF2B5EF4-FFF2-40B4-BE49-F238E27FC236}">
                <a16:creationId xmlns:a16="http://schemas.microsoft.com/office/drawing/2014/main" id="{598EF371-E95B-4AF2-9309-B7CDF0ABF21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20119"/>
            <a:ext cx="51816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915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BE333F-ED2B-45AE-9174-BE7100A1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GENERADOR PWM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43FB5B8-ABE5-4953-ADEE-DA9A2A7E8CE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s-EC" dirty="0"/>
                  <a:t>El circuito encargado de generar dos ondas cuadradas desfasadas es el SG3525A. Para generar la señal cuadrada a una frecuencia especifica, se utiliza la siguiente ecuación definida por el fabricante.</a:t>
                </a:r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s-EC">
                              <a:latin typeface="Cambria Math" panose="02040503050406030204" pitchFamily="18" charset="0"/>
                            </a:rPr>
                            <m:t>(0.7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s-EC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 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43FB5B8-ABE5-4953-ADEE-DA9A2A7E8C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3081" r="-235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 descr="Resultado de imagen para SG3525">
            <a:extLst>
              <a:ext uri="{FF2B5EF4-FFF2-40B4-BE49-F238E27FC236}">
                <a16:creationId xmlns:a16="http://schemas.microsoft.com/office/drawing/2014/main" id="{7F2CCA8E-CF52-4BD0-863B-6E6F2F2989A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2" y="2067719"/>
            <a:ext cx="3024188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373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BB4C0-0715-45D0-8A91-F439D8599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GENERADOR PWM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2AEC82EB-DA9E-4B33-91A7-EFFFE3115B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93434" y="1816100"/>
            <a:ext cx="4072481" cy="4041998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CF5945-08EA-407D-A065-1B437045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016125"/>
            <a:ext cx="5181600" cy="4351338"/>
          </a:xfrm>
        </p:spPr>
        <p:txBody>
          <a:bodyPr/>
          <a:lstStyle/>
          <a:p>
            <a:r>
              <a:rPr lang="es-EC" dirty="0"/>
              <a:t>Para obtener una señal cuadrada se realiza la comparación entre una señal diente de sierra con una señal de voltaje continuo, y dependiendo de esta ultima se podrá variar el ciclo de trabajo. </a:t>
            </a:r>
          </a:p>
        </p:txBody>
      </p:sp>
    </p:spTree>
    <p:extLst>
      <p:ext uri="{BB962C8B-B14F-4D97-AF65-F5344CB8AC3E}">
        <p14:creationId xmlns:p14="http://schemas.microsoft.com/office/powerpoint/2010/main" val="2263399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3EF448-4E29-4536-9766-EAC9D9E92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Puente H Bajo voltaje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1B92B0-CF83-438D-B820-0F576822F1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C" dirty="0"/>
              <a:t>El puente H es una configuración que se utiliza a menudo en motores, para la inversión de voltaje a través de la activación y desactivación de los dispositivos de potencia (Q1,Q2,Q3,Q4). En nuestro caso utilizaremos el puente H para convertir las dos señales PWM del modulo anterior, en una onda cuadrada que trabaje tanto en el cuadrante positivo como en el negativo.</a:t>
            </a:r>
          </a:p>
        </p:txBody>
      </p:sp>
      <p:pic>
        <p:nvPicPr>
          <p:cNvPr id="113" name="Imagen 112">
            <a:extLst>
              <a:ext uri="{FF2B5EF4-FFF2-40B4-BE49-F238E27FC236}">
                <a16:creationId xmlns:a16="http://schemas.microsoft.com/office/drawing/2014/main" id="{01C62BC1-00A6-4C97-9519-0ACFEAFCD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218" y="1556212"/>
            <a:ext cx="4497354" cy="42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99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B3A2A2-1C6C-49B3-9125-8E4F7DF1D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PUENTE H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F1DF4C4-E3B9-45E2-AA2D-40710C1484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6540" y="2019300"/>
            <a:ext cx="1036726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8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7C7101-9403-4133-8953-55152E5B9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TRANSFORMADOR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CE9222-86BE-45B4-B589-D76BF226E3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C" dirty="0"/>
              <a:t>Este es el elemento encargado de elevar el voltaje y reducir la corriente. Es posible encontrar transformadores comerciales con relaciones de 1:10 a frecuencias nominales de 60 [Hz] o 50 [Hz]. Se utilizo un transformador toroidal par poder trabajar a alta frecuencia y aprovechar las cualidades que este presenta.</a:t>
            </a:r>
          </a:p>
        </p:txBody>
      </p:sp>
      <p:pic>
        <p:nvPicPr>
          <p:cNvPr id="11266" name="Picture 2" descr="Resultado de imagen para transformador toroidal">
            <a:extLst>
              <a:ext uri="{FF2B5EF4-FFF2-40B4-BE49-F238E27FC236}">
                <a16:creationId xmlns:a16="http://schemas.microsoft.com/office/drawing/2014/main" id="{2086A680-5885-4EC9-8E90-4C6D578E9F1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246" y="2043114"/>
            <a:ext cx="4758554" cy="351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568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29431-925B-46FC-8A9B-C2D4434A6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TRANSFORMADOR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99676D18-AAFD-458B-A691-24C17DA939CF}"/>
              </a:ext>
            </a:extLst>
          </p:cNvPr>
          <p:cNvGrpSpPr/>
          <p:nvPr/>
        </p:nvGrpSpPr>
        <p:grpSpPr>
          <a:xfrm>
            <a:off x="930547" y="2005978"/>
            <a:ext cx="9899378" cy="2375522"/>
            <a:chOff x="0" y="0"/>
            <a:chExt cx="9549856" cy="1798294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12416381-EA85-4EF2-A3E7-B18063898AE3}"/>
                </a:ext>
              </a:extLst>
            </p:cNvPr>
            <p:cNvGrpSpPr/>
            <p:nvPr/>
          </p:nvGrpSpPr>
          <p:grpSpPr>
            <a:xfrm>
              <a:off x="6743903" y="2448"/>
              <a:ext cx="2805953" cy="1794413"/>
              <a:chOff x="6743903" y="2448"/>
              <a:chExt cx="2805953" cy="1831917"/>
            </a:xfrm>
          </p:grpSpPr>
          <p:grpSp>
            <p:nvGrpSpPr>
              <p:cNvPr id="54" name="Grupo 53">
                <a:extLst>
                  <a:ext uri="{FF2B5EF4-FFF2-40B4-BE49-F238E27FC236}">
                    <a16:creationId xmlns:a16="http://schemas.microsoft.com/office/drawing/2014/main" id="{8C5DBA6E-42DE-44BF-ADE6-5B5E0FA99C7A}"/>
                  </a:ext>
                </a:extLst>
              </p:cNvPr>
              <p:cNvGrpSpPr/>
              <p:nvPr/>
            </p:nvGrpSpPr>
            <p:grpSpPr>
              <a:xfrm>
                <a:off x="6743903" y="2448"/>
                <a:ext cx="2805953" cy="1831917"/>
                <a:chOff x="6743903" y="2448"/>
                <a:chExt cx="2805953" cy="1832641"/>
              </a:xfrm>
            </p:grpSpPr>
            <p:grpSp>
              <p:nvGrpSpPr>
                <p:cNvPr id="56" name="Grupo 55">
                  <a:extLst>
                    <a:ext uri="{FF2B5EF4-FFF2-40B4-BE49-F238E27FC236}">
                      <a16:creationId xmlns:a16="http://schemas.microsoft.com/office/drawing/2014/main" id="{33C60D61-25EA-4833-B9DF-1E0A1FFB3BE4}"/>
                    </a:ext>
                  </a:extLst>
                </p:cNvPr>
                <p:cNvGrpSpPr/>
                <p:nvPr/>
              </p:nvGrpSpPr>
              <p:grpSpPr>
                <a:xfrm>
                  <a:off x="6781572" y="268832"/>
                  <a:ext cx="2624846" cy="1291578"/>
                  <a:chOff x="6781575" y="268832"/>
                  <a:chExt cx="2955260" cy="1410612"/>
                </a:xfrm>
              </p:grpSpPr>
              <p:grpSp>
                <p:nvGrpSpPr>
                  <p:cNvPr id="58" name="Grupo 57">
                    <a:extLst>
                      <a:ext uri="{FF2B5EF4-FFF2-40B4-BE49-F238E27FC236}">
                        <a16:creationId xmlns:a16="http://schemas.microsoft.com/office/drawing/2014/main" id="{331FA42E-10BB-4502-8C3A-9BBA936B02E8}"/>
                      </a:ext>
                    </a:extLst>
                  </p:cNvPr>
                  <p:cNvGrpSpPr/>
                  <p:nvPr/>
                </p:nvGrpSpPr>
                <p:grpSpPr>
                  <a:xfrm>
                    <a:off x="7169728" y="268832"/>
                    <a:ext cx="2567107" cy="1410612"/>
                    <a:chOff x="7169728" y="268832"/>
                    <a:chExt cx="2567107" cy="1410612"/>
                  </a:xfrm>
                </p:grpSpPr>
                <p:grpSp>
                  <p:nvGrpSpPr>
                    <p:cNvPr id="61" name="Grupo 60">
                      <a:extLst>
                        <a:ext uri="{FF2B5EF4-FFF2-40B4-BE49-F238E27FC236}">
                          <a16:creationId xmlns:a16="http://schemas.microsoft.com/office/drawing/2014/main" id="{6C69017D-DF82-4233-B79C-EB76857C4A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169728" y="268832"/>
                      <a:ext cx="2567107" cy="1410612"/>
                      <a:chOff x="7169728" y="268828"/>
                      <a:chExt cx="2567107" cy="1428009"/>
                    </a:xfrm>
                  </p:grpSpPr>
                  <p:cxnSp>
                    <p:nvCxnSpPr>
                      <p:cNvPr id="63" name="Straight Connector 16">
                        <a:extLst>
                          <a:ext uri="{FF2B5EF4-FFF2-40B4-BE49-F238E27FC236}">
                            <a16:creationId xmlns:a16="http://schemas.microsoft.com/office/drawing/2014/main" id="{B096F5E9-6759-4D83-B95E-B7F12101A76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172899" y="1022210"/>
                        <a:ext cx="2563936" cy="8619"/>
                      </a:xfrm>
                      <a:prstGeom prst="line">
                        <a:avLst/>
                      </a:prstGeom>
                      <a:ln w="19050" cap="rnd">
                        <a:solidFill>
                          <a:sysClr val="windowText" lastClr="000000"/>
                        </a:solidFill>
                        <a:tailEnd type="triangle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" name="Straight Connector 17">
                        <a:extLst>
                          <a:ext uri="{FF2B5EF4-FFF2-40B4-BE49-F238E27FC236}">
                            <a16:creationId xmlns:a16="http://schemas.microsoft.com/office/drawing/2014/main" id="{68EB1ED0-AE93-447A-9B95-5D8D6E74F694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7169728" y="268828"/>
                        <a:ext cx="0" cy="1428009"/>
                      </a:xfrm>
                      <a:prstGeom prst="line">
                        <a:avLst/>
                      </a:prstGeom>
                      <a:ln w="19050" cap="rnd">
                        <a:solidFill>
                          <a:sysClr val="windowText" lastClr="000000"/>
                        </a:solidFill>
                        <a:tailEnd type="triangle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" name="Straight Connector 38">
                        <a:extLst>
                          <a:ext uri="{FF2B5EF4-FFF2-40B4-BE49-F238E27FC236}">
                            <a16:creationId xmlns:a16="http://schemas.microsoft.com/office/drawing/2014/main" id="{7DC21A60-DBB1-4970-95F6-DC1FF0570EA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540846" y="547796"/>
                        <a:ext cx="0" cy="902905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" name="Straight Connector 40">
                        <a:extLst>
                          <a:ext uri="{FF2B5EF4-FFF2-40B4-BE49-F238E27FC236}">
                            <a16:creationId xmlns:a16="http://schemas.microsoft.com/office/drawing/2014/main" id="{4BB77FFD-6BFC-48D4-AEC2-4BD5D84FAE9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708046" y="547796"/>
                        <a:ext cx="0" cy="902905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" name="Straight Connector 41">
                        <a:extLst>
                          <a:ext uri="{FF2B5EF4-FFF2-40B4-BE49-F238E27FC236}">
                            <a16:creationId xmlns:a16="http://schemas.microsoft.com/office/drawing/2014/main" id="{51C89D0C-D238-4B78-B2DE-FDC91B8207F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944257" y="547796"/>
                        <a:ext cx="0" cy="902905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Straight Connector 42">
                        <a:extLst>
                          <a:ext uri="{FF2B5EF4-FFF2-40B4-BE49-F238E27FC236}">
                            <a16:creationId xmlns:a16="http://schemas.microsoft.com/office/drawing/2014/main" id="{2EC4186A-9528-4616-B40D-1A5AF15B694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103238" y="547796"/>
                        <a:ext cx="0" cy="902905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" name="Straight Connector 43">
                        <a:extLst>
                          <a:ext uri="{FF2B5EF4-FFF2-40B4-BE49-F238E27FC236}">
                            <a16:creationId xmlns:a16="http://schemas.microsoft.com/office/drawing/2014/main" id="{43EFAC18-4F28-4827-A38D-D7E7262750F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349959" y="547796"/>
                        <a:ext cx="0" cy="902905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Straight Connector 44">
                        <a:extLst>
                          <a:ext uri="{FF2B5EF4-FFF2-40B4-BE49-F238E27FC236}">
                            <a16:creationId xmlns:a16="http://schemas.microsoft.com/office/drawing/2014/main" id="{526292A9-D433-4F20-BEFB-4F9254B5E90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501797" y="547796"/>
                        <a:ext cx="0" cy="902905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" name="Straight Connector 45">
                        <a:extLst>
                          <a:ext uri="{FF2B5EF4-FFF2-40B4-BE49-F238E27FC236}">
                            <a16:creationId xmlns:a16="http://schemas.microsoft.com/office/drawing/2014/main" id="{550EF036-C969-4C21-BC3B-47EB150832E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079110" y="547796"/>
                        <a:ext cx="0" cy="902905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Straight Connector 46">
                        <a:extLst>
                          <a:ext uri="{FF2B5EF4-FFF2-40B4-BE49-F238E27FC236}">
                            <a16:creationId xmlns:a16="http://schemas.microsoft.com/office/drawing/2014/main" id="{B93D8CAF-5F1B-452D-90F1-6B22FB76A82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215957" y="547796"/>
                        <a:ext cx="0" cy="902905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" name="Straight Connector 57">
                        <a:extLst>
                          <a:ext uri="{FF2B5EF4-FFF2-40B4-BE49-F238E27FC236}">
                            <a16:creationId xmlns:a16="http://schemas.microsoft.com/office/drawing/2014/main" id="{A097048E-6532-4234-9D97-36613545B12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707622" y="1452329"/>
                        <a:ext cx="231857" cy="0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" name="Straight Connector 58">
                        <a:extLst>
                          <a:ext uri="{FF2B5EF4-FFF2-40B4-BE49-F238E27FC236}">
                            <a16:creationId xmlns:a16="http://schemas.microsoft.com/office/drawing/2014/main" id="{22B9ADAE-15B0-43C5-85A0-0E89A693D45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106931" y="1452329"/>
                        <a:ext cx="241217" cy="0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" name="Straight Connector 59">
                        <a:extLst>
                          <a:ext uri="{FF2B5EF4-FFF2-40B4-BE49-F238E27FC236}">
                            <a16:creationId xmlns:a16="http://schemas.microsoft.com/office/drawing/2014/main" id="{97BD8723-8DF3-4447-9B82-C7B9F3BE323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895897" y="1452329"/>
                        <a:ext cx="185552" cy="0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" name="Straight Connector 65">
                        <a:extLst>
                          <a:ext uri="{FF2B5EF4-FFF2-40B4-BE49-F238E27FC236}">
                            <a16:creationId xmlns:a16="http://schemas.microsoft.com/office/drawing/2014/main" id="{C649DB4C-2160-40D7-92C6-047B2C553AF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61259" y="1449261"/>
                        <a:ext cx="179367" cy="0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" name="Straight Connector 66">
                        <a:extLst>
                          <a:ext uri="{FF2B5EF4-FFF2-40B4-BE49-F238E27FC236}">
                            <a16:creationId xmlns:a16="http://schemas.microsoft.com/office/drawing/2014/main" id="{05520136-58A9-464A-8DBB-895676FBCF9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540626" y="540722"/>
                        <a:ext cx="162213" cy="0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" name="Straight Connector 67">
                        <a:extLst>
                          <a:ext uri="{FF2B5EF4-FFF2-40B4-BE49-F238E27FC236}">
                            <a16:creationId xmlns:a16="http://schemas.microsoft.com/office/drawing/2014/main" id="{2F191092-9608-4623-8905-724E2C491F3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952575" y="540722"/>
                        <a:ext cx="141986" cy="0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" name="Straight Connector 68">
                        <a:extLst>
                          <a:ext uri="{FF2B5EF4-FFF2-40B4-BE49-F238E27FC236}">
                            <a16:creationId xmlns:a16="http://schemas.microsoft.com/office/drawing/2014/main" id="{07A7C87C-5B76-49A2-806F-16D97B7121B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349782" y="540722"/>
                        <a:ext cx="152993" cy="0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" name="Straight Connector 69">
                        <a:extLst>
                          <a:ext uri="{FF2B5EF4-FFF2-40B4-BE49-F238E27FC236}">
                            <a16:creationId xmlns:a16="http://schemas.microsoft.com/office/drawing/2014/main" id="{FF1A8ABA-A16D-4467-8011-A15CFB2E3E7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079484" y="540722"/>
                        <a:ext cx="135315" cy="0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Straight Connector 70">
                        <a:extLst>
                          <a:ext uri="{FF2B5EF4-FFF2-40B4-BE49-F238E27FC236}">
                            <a16:creationId xmlns:a16="http://schemas.microsoft.com/office/drawing/2014/main" id="{55B6A661-B8AE-4DA6-9ADE-5C82D0CCE0A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363241" y="540722"/>
                        <a:ext cx="173182" cy="0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" name="Straight Connector 196">
                        <a:extLst>
                          <a:ext uri="{FF2B5EF4-FFF2-40B4-BE49-F238E27FC236}">
                            <a16:creationId xmlns:a16="http://schemas.microsoft.com/office/drawing/2014/main" id="{3ADA6CE5-890C-4A39-A74A-8F122869853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63105" y="547796"/>
                        <a:ext cx="0" cy="902905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" name="Straight Connector 214">
                        <a:extLst>
                          <a:ext uri="{FF2B5EF4-FFF2-40B4-BE49-F238E27FC236}">
                            <a16:creationId xmlns:a16="http://schemas.microsoft.com/office/drawing/2014/main" id="{44BDDDC0-FAF1-4209-9933-1500E8E1C34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743081" y="547796"/>
                        <a:ext cx="0" cy="902905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" name="Straight Connector 215">
                        <a:extLst>
                          <a:ext uri="{FF2B5EF4-FFF2-40B4-BE49-F238E27FC236}">
                            <a16:creationId xmlns:a16="http://schemas.microsoft.com/office/drawing/2014/main" id="{278CD424-5CD6-4BC6-B158-20F346B8000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894919" y="547796"/>
                        <a:ext cx="0" cy="902905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" name="Straight Connector 216">
                        <a:extLst>
                          <a:ext uri="{FF2B5EF4-FFF2-40B4-BE49-F238E27FC236}">
                            <a16:creationId xmlns:a16="http://schemas.microsoft.com/office/drawing/2014/main" id="{16374064-14DA-4243-A57A-18C5070DDE9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502775" y="1452329"/>
                        <a:ext cx="238495" cy="0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" name="Straight Connector 217">
                        <a:extLst>
                          <a:ext uri="{FF2B5EF4-FFF2-40B4-BE49-F238E27FC236}">
                            <a16:creationId xmlns:a16="http://schemas.microsoft.com/office/drawing/2014/main" id="{D5F8E5D8-A2E8-4CF8-85A2-A539218ADAB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742904" y="540722"/>
                        <a:ext cx="152993" cy="0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" name="Straight Connector 223">
                        <a:extLst>
                          <a:ext uri="{FF2B5EF4-FFF2-40B4-BE49-F238E27FC236}">
                            <a16:creationId xmlns:a16="http://schemas.microsoft.com/office/drawing/2014/main" id="{382EF097-394E-479F-8D49-92397DC736C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364398" y="547796"/>
                        <a:ext cx="0" cy="902905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" name="Straight Connector 224">
                        <a:extLst>
                          <a:ext uri="{FF2B5EF4-FFF2-40B4-BE49-F238E27FC236}">
                            <a16:creationId xmlns:a16="http://schemas.microsoft.com/office/drawing/2014/main" id="{6D62C1B0-0783-44E6-A9E5-57ADBB0EC5E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219019" y="1449262"/>
                        <a:ext cx="138036" cy="0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62" name="Straight Connector 65">
                      <a:extLst>
                        <a:ext uri="{FF2B5EF4-FFF2-40B4-BE49-F238E27FC236}">
                          <a16:creationId xmlns:a16="http://schemas.microsoft.com/office/drawing/2014/main" id="{5231B874-6CF9-4FA7-8F86-D5978026A9F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172158" y="543148"/>
                      <a:ext cx="179367" cy="0"/>
                    </a:xfrm>
                    <a:prstGeom prst="line">
                      <a:avLst/>
                    </a:prstGeom>
                    <a:ln w="19050" cap="rnd">
                      <a:solidFill>
                        <a:srgbClr val="0000CC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TextBox 169">
                        <a:extLst>
                          <a:ext uri="{FF2B5EF4-FFF2-40B4-BE49-F238E27FC236}">
                            <a16:creationId xmlns:a16="http://schemas.microsoft.com/office/drawing/2014/main" id="{87193BBB-F929-4EBB-8D7C-5834546D89B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81575" y="332069"/>
                        <a:ext cx="361183" cy="301441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tx1"/>
                      </a:fontRef>
                    </p:style>
                    <p:txBody>
                      <a:bodyPr wrap="square" rtlCol="0" anchor="t">
                        <a:noAutofit/>
                      </a:bodyPr>
                      <a:lstStyle>
                        <a:lvl1pPr marL="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s-VE" sz="1100" b="1" i="1">
                                  <a:latin typeface="Cambria Math"/>
                                </a:rPr>
                                <m:t>[</m:t>
                              </m:r>
                              <m:r>
                                <a:rPr lang="es-VE" sz="1100" b="1" i="1">
                                  <a:latin typeface="Cambria Math"/>
                                </a:rPr>
                                <m:t>𝒗</m:t>
                              </m:r>
                              <m:r>
                                <a:rPr lang="es-VE" sz="1100" b="1" i="1">
                                  <a:latin typeface="Cambria Math"/>
                                </a:rPr>
                                <m:t>]</m:t>
                              </m:r>
                            </m:oMath>
                          </m:oMathPara>
                        </a14:m>
                        <a:endParaRPr lang="es-VE" sz="1100" b="1" dirty="0"/>
                      </a:p>
                    </p:txBody>
                  </p:sp>
                </mc:Choice>
                <mc:Fallback xmlns="">
                  <p:sp>
                    <p:nvSpPr>
                      <p:cNvPr id="59" name="TextBox 169">
                        <a:extLst>
                          <a:ext uri="{FF2B5EF4-FFF2-40B4-BE49-F238E27FC236}">
                            <a16:creationId xmlns:a16="http://schemas.microsoft.com/office/drawing/2014/main" id="{87193BBB-F929-4EBB-8D7C-5834546D89B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781575" y="332069"/>
                        <a:ext cx="361183" cy="301441"/>
                      </a:xfrm>
                      <a:prstGeom prst="rect">
                        <a:avLst/>
                      </a:prstGeom>
                      <a:blipFill>
                        <a:blip r:embed="rId2"/>
                        <a:stretch>
                          <a:fillRect r="-370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s-EC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0" name="TextBox 15">
                        <a:extLst>
                          <a:ext uri="{FF2B5EF4-FFF2-40B4-BE49-F238E27FC236}">
                            <a16:creationId xmlns:a16="http://schemas.microsoft.com/office/drawing/2014/main" id="{14EA7CA1-4C89-44D7-BA42-8952717949C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385438" y="1002631"/>
                        <a:ext cx="290706" cy="410842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tx1"/>
                      </a:fontRef>
                    </p:style>
                    <p:txBody>
                      <a:bodyPr wrap="square" rtlCol="0" anchor="t">
                        <a:noAutofit/>
                      </a:bodyPr>
                      <a:lstStyle>
                        <a:lvl1pPr marL="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s-VE" sz="1100" b="1" i="1">
                                  <a:latin typeface="Cambria Math"/>
                                </a:rPr>
                                <m:t>𝒕</m:t>
                              </m:r>
                            </m:oMath>
                          </m:oMathPara>
                        </a14:m>
                        <a:endParaRPr lang="es-VE" sz="1100" b="1" dirty="0"/>
                      </a:p>
                    </p:txBody>
                  </p:sp>
                </mc:Choice>
                <mc:Fallback xmlns="">
                  <p:sp>
                    <p:nvSpPr>
                      <p:cNvPr id="60" name="TextBox 15">
                        <a:extLst>
                          <a:ext uri="{FF2B5EF4-FFF2-40B4-BE49-F238E27FC236}">
                            <a16:creationId xmlns:a16="http://schemas.microsoft.com/office/drawing/2014/main" id="{14EA7CA1-4C89-44D7-BA42-8952717949C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385438" y="1002631"/>
                        <a:ext cx="290706" cy="410842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s-EC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57" name="Rectángulo: esquinas redondeadas 56">
                  <a:extLst>
                    <a:ext uri="{FF2B5EF4-FFF2-40B4-BE49-F238E27FC236}">
                      <a16:creationId xmlns:a16="http://schemas.microsoft.com/office/drawing/2014/main" id="{F9108C7B-129D-448F-AF1E-B52C98FCACBC}"/>
                    </a:ext>
                  </a:extLst>
                </p:cNvPr>
                <p:cNvSpPr/>
                <p:nvPr/>
              </p:nvSpPr>
              <p:spPr>
                <a:xfrm>
                  <a:off x="6743903" y="2448"/>
                  <a:ext cx="2805953" cy="1832641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C" sz="11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11">
                    <a:extLst>
                      <a:ext uri="{FF2B5EF4-FFF2-40B4-BE49-F238E27FC236}">
                        <a16:creationId xmlns:a16="http://schemas.microsoft.com/office/drawing/2014/main" id="{BE989DCD-E469-4D06-BDAF-B2DE6CB915E0}"/>
                      </a:ext>
                    </a:extLst>
                  </p:cNvPr>
                  <p:cNvSpPr txBox="1"/>
                  <p:nvPr/>
                </p:nvSpPr>
                <p:spPr>
                  <a:xfrm>
                    <a:off x="7314444" y="44931"/>
                    <a:ext cx="1997848" cy="360848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square" rtlCol="0" anchor="t">
                    <a:no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C" sz="1800" b="0" i="1">
                              <a:latin typeface="Cambria Math" panose="02040503050406030204" pitchFamily="18" charset="0"/>
                            </a:rPr>
                            <m:t>𝑆𝑒</m:t>
                          </m:r>
                          <m:r>
                            <a:rPr lang="es-EC" sz="1800" b="0" i="1">
                              <a:latin typeface="Cambria Math" panose="02040503050406030204" pitchFamily="18" charset="0"/>
                            </a:rPr>
                            <m:t>ñ</m:t>
                          </m:r>
                          <m:r>
                            <a:rPr lang="es-EC" sz="1800" b="0" i="1">
                              <a:latin typeface="Cambria Math" panose="02040503050406030204" pitchFamily="18" charset="0"/>
                            </a:rPr>
                            <m:t>𝑎𝑙</m:t>
                          </m:r>
                          <m:r>
                            <a:rPr lang="es-EC" sz="18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1800" b="0" i="1">
                              <a:latin typeface="Cambria Math" panose="02040503050406030204" pitchFamily="18" charset="0"/>
                            </a:rPr>
                            <m:t>𝐶𝑢𝑎𝑑𝑟𝑎𝑑𝑎</m:t>
                          </m:r>
                        </m:oMath>
                      </m:oMathPara>
                    </a14:m>
                    <a:endParaRPr lang="es-VE" sz="1800" b="0" dirty="0"/>
                  </a:p>
                </p:txBody>
              </p:sp>
            </mc:Choice>
            <mc:Fallback xmlns="">
              <p:sp>
                <p:nvSpPr>
                  <p:cNvPr id="55" name="TextBox 11">
                    <a:extLst>
                      <a:ext uri="{FF2B5EF4-FFF2-40B4-BE49-F238E27FC236}">
                        <a16:creationId xmlns:a16="http://schemas.microsoft.com/office/drawing/2014/main" id="{BE989DCD-E469-4D06-BDAF-B2DE6CB915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14444" y="44931"/>
                    <a:ext cx="1997848" cy="36084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C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" name="Conector recto de flecha 9">
              <a:extLst>
                <a:ext uri="{FF2B5EF4-FFF2-40B4-BE49-F238E27FC236}">
                  <a16:creationId xmlns:a16="http://schemas.microsoft.com/office/drawing/2014/main" id="{F004066D-826E-43AE-8CCC-C699C2486C37}"/>
                </a:ext>
              </a:extLst>
            </p:cNvPr>
            <p:cNvCxnSpPr>
              <a:stCxn id="18" idx="3"/>
              <a:endCxn id="14" idx="1"/>
            </p:cNvCxnSpPr>
            <p:nvPr/>
          </p:nvCxnSpPr>
          <p:spPr>
            <a:xfrm>
              <a:off x="2805953" y="897207"/>
              <a:ext cx="617758" cy="37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ector recto de flecha 10">
              <a:extLst>
                <a:ext uri="{FF2B5EF4-FFF2-40B4-BE49-F238E27FC236}">
                  <a16:creationId xmlns:a16="http://schemas.microsoft.com/office/drawing/2014/main" id="{5F5FAD07-2344-487E-BA9F-498132C2A426}"/>
                </a:ext>
              </a:extLst>
            </p:cNvPr>
            <p:cNvCxnSpPr>
              <a:stCxn id="14" idx="3"/>
              <a:endCxn id="57" idx="1"/>
            </p:cNvCxnSpPr>
            <p:nvPr/>
          </p:nvCxnSpPr>
          <p:spPr>
            <a:xfrm>
              <a:off x="6229664" y="899248"/>
              <a:ext cx="514239" cy="40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EDAD0B84-2BCA-4D0E-B67D-17DC95107F12}"/>
                </a:ext>
              </a:extLst>
            </p:cNvPr>
            <p:cNvGrpSpPr/>
            <p:nvPr/>
          </p:nvGrpSpPr>
          <p:grpSpPr>
            <a:xfrm>
              <a:off x="0" y="0"/>
              <a:ext cx="2805953" cy="1794414"/>
              <a:chOff x="0" y="0"/>
              <a:chExt cx="2805953" cy="1840783"/>
            </a:xfrm>
          </p:grpSpPr>
          <p:sp>
            <p:nvSpPr>
              <p:cNvPr id="18" name="Rectángulo: esquinas redondeadas 17">
                <a:extLst>
                  <a:ext uri="{FF2B5EF4-FFF2-40B4-BE49-F238E27FC236}">
                    <a16:creationId xmlns:a16="http://schemas.microsoft.com/office/drawing/2014/main" id="{0777DF4B-E269-4ABF-BA58-F34A80431752}"/>
                  </a:ext>
                </a:extLst>
              </p:cNvPr>
              <p:cNvSpPr/>
              <p:nvPr/>
            </p:nvSpPr>
            <p:spPr>
              <a:xfrm>
                <a:off x="0" y="0"/>
                <a:ext cx="2805953" cy="1840783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 dirty="0"/>
              </a:p>
            </p:txBody>
          </p:sp>
          <p:grpSp>
            <p:nvGrpSpPr>
              <p:cNvPr id="19" name="Grupo 18">
                <a:extLst>
                  <a:ext uri="{FF2B5EF4-FFF2-40B4-BE49-F238E27FC236}">
                    <a16:creationId xmlns:a16="http://schemas.microsoft.com/office/drawing/2014/main" id="{5CDEBAE9-D091-4CEA-8CFB-A963E8AA3369}"/>
                  </a:ext>
                </a:extLst>
              </p:cNvPr>
              <p:cNvGrpSpPr/>
              <p:nvPr/>
            </p:nvGrpSpPr>
            <p:grpSpPr>
              <a:xfrm>
                <a:off x="449673" y="137543"/>
                <a:ext cx="1997848" cy="1504734"/>
                <a:chOff x="449673" y="137543"/>
                <a:chExt cx="1997848" cy="1504734"/>
              </a:xfrm>
            </p:grpSpPr>
            <p:grpSp>
              <p:nvGrpSpPr>
                <p:cNvPr id="20" name="Grupo 19">
                  <a:extLst>
                    <a:ext uri="{FF2B5EF4-FFF2-40B4-BE49-F238E27FC236}">
                      <a16:creationId xmlns:a16="http://schemas.microsoft.com/office/drawing/2014/main" id="{97A7ACCB-750A-45F7-BA99-CA1BF27B3F27}"/>
                    </a:ext>
                  </a:extLst>
                </p:cNvPr>
                <p:cNvGrpSpPr/>
                <p:nvPr/>
              </p:nvGrpSpPr>
              <p:grpSpPr>
                <a:xfrm>
                  <a:off x="513318" y="588675"/>
                  <a:ext cx="1623846" cy="688438"/>
                  <a:chOff x="513318" y="588679"/>
                  <a:chExt cx="3291088" cy="1410612"/>
                </a:xfrm>
              </p:grpSpPr>
              <p:grpSp>
                <p:nvGrpSpPr>
                  <p:cNvPr id="23" name="Grupo 22">
                    <a:extLst>
                      <a:ext uri="{FF2B5EF4-FFF2-40B4-BE49-F238E27FC236}">
                        <a16:creationId xmlns:a16="http://schemas.microsoft.com/office/drawing/2014/main" id="{A84E83F6-352A-4CDD-9EA8-740FD9E973B5}"/>
                      </a:ext>
                    </a:extLst>
                  </p:cNvPr>
                  <p:cNvGrpSpPr/>
                  <p:nvPr/>
                </p:nvGrpSpPr>
                <p:grpSpPr>
                  <a:xfrm>
                    <a:off x="1190842" y="588679"/>
                    <a:ext cx="2567107" cy="1410612"/>
                    <a:chOff x="1190842" y="588679"/>
                    <a:chExt cx="2567107" cy="1410612"/>
                  </a:xfrm>
                </p:grpSpPr>
                <p:grpSp>
                  <p:nvGrpSpPr>
                    <p:cNvPr id="26" name="Grupo 25">
                      <a:extLst>
                        <a:ext uri="{FF2B5EF4-FFF2-40B4-BE49-F238E27FC236}">
                          <a16:creationId xmlns:a16="http://schemas.microsoft.com/office/drawing/2014/main" id="{F78480DE-3313-4539-B56E-8B705EA392E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90842" y="588679"/>
                      <a:ext cx="2567107" cy="1410612"/>
                      <a:chOff x="1190842" y="588671"/>
                      <a:chExt cx="2567107" cy="1428009"/>
                    </a:xfrm>
                  </p:grpSpPr>
                  <p:cxnSp>
                    <p:nvCxnSpPr>
                      <p:cNvPr id="28" name="Straight Connector 16">
                        <a:extLst>
                          <a:ext uri="{FF2B5EF4-FFF2-40B4-BE49-F238E27FC236}">
                            <a16:creationId xmlns:a16="http://schemas.microsoft.com/office/drawing/2014/main" id="{8982DCA5-B2CD-4F6E-872C-B95720E38E6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194013" y="1342053"/>
                        <a:ext cx="2563936" cy="8619"/>
                      </a:xfrm>
                      <a:prstGeom prst="line">
                        <a:avLst/>
                      </a:prstGeom>
                      <a:ln w="19050" cap="rnd">
                        <a:solidFill>
                          <a:sysClr val="windowText" lastClr="000000"/>
                        </a:solidFill>
                        <a:tailEnd type="triangle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" name="Straight Connector 17">
                        <a:extLst>
                          <a:ext uri="{FF2B5EF4-FFF2-40B4-BE49-F238E27FC236}">
                            <a16:creationId xmlns:a16="http://schemas.microsoft.com/office/drawing/2014/main" id="{03DF07EB-4304-47EC-921C-2862D8DE9BF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1190842" y="588671"/>
                        <a:ext cx="0" cy="1428009"/>
                      </a:xfrm>
                      <a:prstGeom prst="line">
                        <a:avLst/>
                      </a:prstGeom>
                      <a:ln w="19050" cap="rnd">
                        <a:solidFill>
                          <a:sysClr val="windowText" lastClr="000000"/>
                        </a:solidFill>
                        <a:tailEnd type="triangle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" name="Straight Connector 38">
                        <a:extLst>
                          <a:ext uri="{FF2B5EF4-FFF2-40B4-BE49-F238E27FC236}">
                            <a16:creationId xmlns:a16="http://schemas.microsoft.com/office/drawing/2014/main" id="{AB1F5D3B-02EF-447D-AEFD-D8052C3F209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561960" y="867639"/>
                        <a:ext cx="0" cy="902905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" name="Straight Connector 40">
                        <a:extLst>
                          <a:ext uri="{FF2B5EF4-FFF2-40B4-BE49-F238E27FC236}">
                            <a16:creationId xmlns:a16="http://schemas.microsoft.com/office/drawing/2014/main" id="{90D71F83-F0D7-4F84-8EE9-506D7079D70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29160" y="867639"/>
                        <a:ext cx="0" cy="902905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Straight Connector 41">
                        <a:extLst>
                          <a:ext uri="{FF2B5EF4-FFF2-40B4-BE49-F238E27FC236}">
                            <a16:creationId xmlns:a16="http://schemas.microsoft.com/office/drawing/2014/main" id="{81B3203B-C17E-4D11-87E4-1015C5CF758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965371" y="867639"/>
                        <a:ext cx="0" cy="902905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" name="Straight Connector 42">
                        <a:extLst>
                          <a:ext uri="{FF2B5EF4-FFF2-40B4-BE49-F238E27FC236}">
                            <a16:creationId xmlns:a16="http://schemas.microsoft.com/office/drawing/2014/main" id="{D62ABA40-5D16-4D20-A60B-A2659149BBF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124352" y="867639"/>
                        <a:ext cx="0" cy="902905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" name="Straight Connector 43">
                        <a:extLst>
                          <a:ext uri="{FF2B5EF4-FFF2-40B4-BE49-F238E27FC236}">
                            <a16:creationId xmlns:a16="http://schemas.microsoft.com/office/drawing/2014/main" id="{27B2C376-0C90-4066-B397-13903A01DA0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371073" y="867639"/>
                        <a:ext cx="0" cy="902905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" name="Straight Connector 44">
                        <a:extLst>
                          <a:ext uri="{FF2B5EF4-FFF2-40B4-BE49-F238E27FC236}">
                            <a16:creationId xmlns:a16="http://schemas.microsoft.com/office/drawing/2014/main" id="{7ADD452D-F328-4B2C-A30A-CACAA3971D5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522911" y="867639"/>
                        <a:ext cx="0" cy="902905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Straight Connector 45">
                        <a:extLst>
                          <a:ext uri="{FF2B5EF4-FFF2-40B4-BE49-F238E27FC236}">
                            <a16:creationId xmlns:a16="http://schemas.microsoft.com/office/drawing/2014/main" id="{C669889A-6355-4AA7-BE2E-BF27FF35EE1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100224" y="867639"/>
                        <a:ext cx="0" cy="902905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" name="Straight Connector 46">
                        <a:extLst>
                          <a:ext uri="{FF2B5EF4-FFF2-40B4-BE49-F238E27FC236}">
                            <a16:creationId xmlns:a16="http://schemas.microsoft.com/office/drawing/2014/main" id="{B21BE14A-D56E-4211-9F75-75A80E01E8E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237071" y="867639"/>
                        <a:ext cx="0" cy="902905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" name="Straight Connector 57">
                        <a:extLst>
                          <a:ext uri="{FF2B5EF4-FFF2-40B4-BE49-F238E27FC236}">
                            <a16:creationId xmlns:a16="http://schemas.microsoft.com/office/drawing/2014/main" id="{E2C1BE95-B44F-41A9-AB78-AAC8E1D81B7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28736" y="1772172"/>
                        <a:ext cx="231857" cy="0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Straight Connector 58">
                        <a:extLst>
                          <a:ext uri="{FF2B5EF4-FFF2-40B4-BE49-F238E27FC236}">
                            <a16:creationId xmlns:a16="http://schemas.microsoft.com/office/drawing/2014/main" id="{26B8F8F4-D8F9-4974-8CEA-8459895C318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128045" y="1772172"/>
                        <a:ext cx="241217" cy="0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Straight Connector 59">
                        <a:extLst>
                          <a:ext uri="{FF2B5EF4-FFF2-40B4-BE49-F238E27FC236}">
                            <a16:creationId xmlns:a16="http://schemas.microsoft.com/office/drawing/2014/main" id="{938B2749-2043-4B1B-83E3-82F9D21C832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917011" y="1772172"/>
                        <a:ext cx="185552" cy="0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" name="Straight Connector 65">
                        <a:extLst>
                          <a:ext uri="{FF2B5EF4-FFF2-40B4-BE49-F238E27FC236}">
                            <a16:creationId xmlns:a16="http://schemas.microsoft.com/office/drawing/2014/main" id="{E145E44D-0618-4478-906F-DD0D68A96F8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382373" y="1769104"/>
                        <a:ext cx="179367" cy="0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Straight Connector 66">
                        <a:extLst>
                          <a:ext uri="{FF2B5EF4-FFF2-40B4-BE49-F238E27FC236}">
                            <a16:creationId xmlns:a16="http://schemas.microsoft.com/office/drawing/2014/main" id="{1C933C9E-594E-44A3-BAE5-5303BFC0D91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561740" y="860565"/>
                        <a:ext cx="162213" cy="0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" name="Straight Connector 67">
                        <a:extLst>
                          <a:ext uri="{FF2B5EF4-FFF2-40B4-BE49-F238E27FC236}">
                            <a16:creationId xmlns:a16="http://schemas.microsoft.com/office/drawing/2014/main" id="{1272DBC2-D8FE-4D43-B559-030549CC943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973689" y="860565"/>
                        <a:ext cx="141986" cy="0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" name="Straight Connector 68">
                        <a:extLst>
                          <a:ext uri="{FF2B5EF4-FFF2-40B4-BE49-F238E27FC236}">
                            <a16:creationId xmlns:a16="http://schemas.microsoft.com/office/drawing/2014/main" id="{3AC7D572-DA3E-4146-BC81-78F6743E076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370896" y="860565"/>
                        <a:ext cx="152993" cy="0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" name="Straight Connector 69">
                        <a:extLst>
                          <a:ext uri="{FF2B5EF4-FFF2-40B4-BE49-F238E27FC236}">
                            <a16:creationId xmlns:a16="http://schemas.microsoft.com/office/drawing/2014/main" id="{D922602F-52E8-46E9-B47B-2EE972EB21A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100598" y="860565"/>
                        <a:ext cx="135315" cy="0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" name="Straight Connector 70">
                        <a:extLst>
                          <a:ext uri="{FF2B5EF4-FFF2-40B4-BE49-F238E27FC236}">
                            <a16:creationId xmlns:a16="http://schemas.microsoft.com/office/drawing/2014/main" id="{CC438AC0-DC6C-4B75-BEE7-0FCB5C31993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384355" y="860565"/>
                        <a:ext cx="173182" cy="0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" name="Straight Connector 196">
                        <a:extLst>
                          <a:ext uri="{FF2B5EF4-FFF2-40B4-BE49-F238E27FC236}">
                            <a16:creationId xmlns:a16="http://schemas.microsoft.com/office/drawing/2014/main" id="{6BAEC535-FFEB-489A-9C8E-482381689BD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384219" y="867639"/>
                        <a:ext cx="0" cy="902905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" name="Straight Connector 214">
                        <a:extLst>
                          <a:ext uri="{FF2B5EF4-FFF2-40B4-BE49-F238E27FC236}">
                            <a16:creationId xmlns:a16="http://schemas.microsoft.com/office/drawing/2014/main" id="{700DF08A-461C-4C90-8C0F-57B3859C357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764195" y="867639"/>
                        <a:ext cx="0" cy="902905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" name="Straight Connector 215">
                        <a:extLst>
                          <a:ext uri="{FF2B5EF4-FFF2-40B4-BE49-F238E27FC236}">
                            <a16:creationId xmlns:a16="http://schemas.microsoft.com/office/drawing/2014/main" id="{DC86EDD5-0E62-4634-8DC4-1A6F3FCDBC5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916033" y="867639"/>
                        <a:ext cx="0" cy="902905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" name="Straight Connector 216">
                        <a:extLst>
                          <a:ext uri="{FF2B5EF4-FFF2-40B4-BE49-F238E27FC236}">
                            <a16:creationId xmlns:a16="http://schemas.microsoft.com/office/drawing/2014/main" id="{9F4721F8-D110-44EA-9923-92656427D9ED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523889" y="1772172"/>
                        <a:ext cx="238495" cy="0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" name="Straight Connector 217">
                        <a:extLst>
                          <a:ext uri="{FF2B5EF4-FFF2-40B4-BE49-F238E27FC236}">
                            <a16:creationId xmlns:a16="http://schemas.microsoft.com/office/drawing/2014/main" id="{665AB2A1-0A6F-4AFC-9D47-F9E7085EDEE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764018" y="860565"/>
                        <a:ext cx="152993" cy="0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" name="Straight Connector 223">
                        <a:extLst>
                          <a:ext uri="{FF2B5EF4-FFF2-40B4-BE49-F238E27FC236}">
                            <a16:creationId xmlns:a16="http://schemas.microsoft.com/office/drawing/2014/main" id="{B95D26B6-5DEB-4FD9-ADF0-946F141EE7A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385512" y="867639"/>
                        <a:ext cx="0" cy="902905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" name="Straight Connector 224">
                        <a:extLst>
                          <a:ext uri="{FF2B5EF4-FFF2-40B4-BE49-F238E27FC236}">
                            <a16:creationId xmlns:a16="http://schemas.microsoft.com/office/drawing/2014/main" id="{57C12FAD-13A7-4620-BED9-8888A07BA52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240133" y="1769105"/>
                        <a:ext cx="138036" cy="0"/>
                      </a:xfrm>
                      <a:prstGeom prst="line">
                        <a:avLst/>
                      </a:prstGeom>
                      <a:ln w="19050" cap="rnd">
                        <a:solidFill>
                          <a:srgbClr val="0000CC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7" name="Straight Connector 65">
                      <a:extLst>
                        <a:ext uri="{FF2B5EF4-FFF2-40B4-BE49-F238E27FC236}">
                          <a16:creationId xmlns:a16="http://schemas.microsoft.com/office/drawing/2014/main" id="{884EB7B0-83E6-4BE2-8DE5-8E38D751476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193272" y="862991"/>
                      <a:ext cx="179367" cy="0"/>
                    </a:xfrm>
                    <a:prstGeom prst="line">
                      <a:avLst/>
                    </a:prstGeom>
                    <a:ln w="19050" cap="rnd">
                      <a:solidFill>
                        <a:srgbClr val="0000CC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4" name="TextBox 169">
                        <a:extLst>
                          <a:ext uri="{FF2B5EF4-FFF2-40B4-BE49-F238E27FC236}">
                            <a16:creationId xmlns:a16="http://schemas.microsoft.com/office/drawing/2014/main" id="{2FCADFF1-FB81-4E5D-82C7-FE5DBA07D21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13318" y="651913"/>
                        <a:ext cx="566110" cy="493413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tx1"/>
                      </a:fontRef>
                    </p:style>
                    <p:txBody>
                      <a:bodyPr wrap="square" rtlCol="0" anchor="t">
                        <a:noAutofit/>
                      </a:bodyPr>
                      <a:lstStyle>
                        <a:lvl1pPr marL="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s-VE" sz="1100" b="1" i="1">
                                  <a:latin typeface="Cambria Math"/>
                                </a:rPr>
                                <m:t>[</m:t>
                              </m:r>
                              <m:r>
                                <a:rPr lang="es-VE" sz="1100" b="1" i="1">
                                  <a:latin typeface="Cambria Math"/>
                                </a:rPr>
                                <m:t>𝒗</m:t>
                              </m:r>
                              <m:r>
                                <a:rPr lang="es-VE" sz="1100" b="1" i="1">
                                  <a:latin typeface="Cambria Math"/>
                                </a:rPr>
                                <m:t>]</m:t>
                              </m:r>
                            </m:oMath>
                          </m:oMathPara>
                        </a14:m>
                        <a:endParaRPr lang="es-VE" sz="1100" b="1" dirty="0"/>
                      </a:p>
                    </p:txBody>
                  </p:sp>
                </mc:Choice>
                <mc:Fallback xmlns="">
                  <p:sp>
                    <p:nvSpPr>
                      <p:cNvPr id="24" name="TextBox 169">
                        <a:extLst>
                          <a:ext uri="{FF2B5EF4-FFF2-40B4-BE49-F238E27FC236}">
                            <a16:creationId xmlns:a16="http://schemas.microsoft.com/office/drawing/2014/main" id="{2FCADFF1-FB81-4E5D-82C7-FE5DBA07D21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318" y="651913"/>
                        <a:ext cx="566110" cy="493413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r="-1914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s-EC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5" name="TextBox 15">
                        <a:extLst>
                          <a:ext uri="{FF2B5EF4-FFF2-40B4-BE49-F238E27FC236}">
                            <a16:creationId xmlns:a16="http://schemas.microsoft.com/office/drawing/2014/main" id="{2B19A41F-5889-497B-860D-53DE16660B1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406551" y="1322475"/>
                        <a:ext cx="397855" cy="655406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tx1"/>
                      </a:fontRef>
                    </p:style>
                    <p:txBody>
                      <a:bodyPr wrap="square" rtlCol="0" anchor="t">
                        <a:noAutofit/>
                      </a:bodyPr>
                      <a:lstStyle>
                        <a:lvl1pPr marL="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s-VE" sz="1100" b="1" i="1">
                                  <a:latin typeface="Cambria Math"/>
                                </a:rPr>
                                <m:t>𝒕</m:t>
                              </m:r>
                            </m:oMath>
                          </m:oMathPara>
                        </a14:m>
                        <a:endParaRPr lang="es-VE" sz="1100" b="1" dirty="0"/>
                      </a:p>
                    </p:txBody>
                  </p:sp>
                </mc:Choice>
                <mc:Fallback xmlns="">
                  <p:sp>
                    <p:nvSpPr>
                      <p:cNvPr id="25" name="TextBox 15">
                        <a:extLst>
                          <a:ext uri="{FF2B5EF4-FFF2-40B4-BE49-F238E27FC236}">
                            <a16:creationId xmlns:a16="http://schemas.microsoft.com/office/drawing/2014/main" id="{2B19A41F-5889-497B-860D-53DE16660B1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406551" y="1322475"/>
                        <a:ext cx="397855" cy="655406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s-EC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11">
                      <a:extLst>
                        <a:ext uri="{FF2B5EF4-FFF2-40B4-BE49-F238E27FC236}">
                          <a16:creationId xmlns:a16="http://schemas.microsoft.com/office/drawing/2014/main" id="{C308B540-A1AE-43FF-9CC0-D1C3A570DF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9673" y="137543"/>
                      <a:ext cx="1997848" cy="362560"/>
                    </a:xfrm>
                    <a:prstGeom prst="rect">
                      <a:avLst/>
                    </a:prstGeom>
                    <a:noFill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/>
                    </a:fontRef>
                  </p:style>
                  <p:txBody>
                    <a:bodyPr wrap="square" rtlCol="0" anchor="t">
                      <a:noAutofit/>
                    </a:bodyPr>
                    <a:lstStyle>
                      <a:lvl1pPr marL="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EC" sz="1800" b="0" i="1">
                                <a:latin typeface="Cambria Math" panose="02040503050406030204" pitchFamily="18" charset="0"/>
                              </a:rPr>
                              <m:t>𝑆𝑒</m:t>
                            </m:r>
                            <m:r>
                              <a:rPr lang="es-EC" sz="1800" b="0" i="1">
                                <a:latin typeface="Cambria Math" panose="02040503050406030204" pitchFamily="18" charset="0"/>
                              </a:rPr>
                              <m:t>ñ</m:t>
                            </m:r>
                            <m:r>
                              <a:rPr lang="es-EC" sz="1800" b="0" i="1">
                                <a:latin typeface="Cambria Math" panose="02040503050406030204" pitchFamily="18" charset="0"/>
                              </a:rPr>
                              <m:t>𝑎𝑙</m:t>
                            </m:r>
                            <m:r>
                              <a:rPr lang="es-EC" sz="1800" b="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C" sz="1800" b="0" i="1">
                                <a:latin typeface="Cambria Math" panose="02040503050406030204" pitchFamily="18" charset="0"/>
                              </a:rPr>
                              <m:t>𝐶𝑢𝑎𝑑𝑟𝑎𝑑𝑎</m:t>
                            </m:r>
                          </m:oMath>
                        </m:oMathPara>
                      </a14:m>
                      <a:endParaRPr lang="es-VE" sz="1800" b="0" dirty="0"/>
                    </a:p>
                  </p:txBody>
                </p:sp>
              </mc:Choice>
              <mc:Fallback xmlns="">
                <p:sp>
                  <p:nvSpPr>
                    <p:cNvPr id="21" name="TextBox 11">
                      <a:extLst>
                        <a:ext uri="{FF2B5EF4-FFF2-40B4-BE49-F238E27FC236}">
                          <a16:creationId xmlns:a16="http://schemas.microsoft.com/office/drawing/2014/main" id="{C308B540-A1AE-43FF-9CC0-D1C3A570DF7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9673" y="137543"/>
                      <a:ext cx="1997848" cy="36256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C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169">
                      <a:extLst>
                        <a:ext uri="{FF2B5EF4-FFF2-40B4-BE49-F238E27FC236}">
                          <a16:creationId xmlns:a16="http://schemas.microsoft.com/office/drawing/2014/main" id="{4E58E42D-DBBC-4DDC-A79A-01FCB593C5D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54599" y="1363776"/>
                      <a:ext cx="924912" cy="278501"/>
                    </a:xfrm>
                    <a:prstGeom prst="rect">
                      <a:avLst/>
                    </a:prstGeom>
                    <a:noFill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/>
                    </a:fontRef>
                  </p:style>
                  <p:txBody>
                    <a:bodyPr wrap="square" rtlCol="0" anchor="t">
                      <a:noAutofit/>
                    </a:bodyPr>
                    <a:lstStyle>
                      <a:lvl1pPr marL="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14:m>
                        <m:oMath xmlns:m="http://schemas.openxmlformats.org/officeDocument/2006/math">
                          <m:r>
                            <a:rPr lang="es-EC" sz="1100" b="1" i="1">
                              <a:latin typeface="Cambria Math" panose="02040503050406030204" pitchFamily="18" charset="0"/>
                            </a:rPr>
                            <m:t>𝑽𝒑𝒑</m:t>
                          </m:r>
                        </m:oMath>
                      </a14:m>
                      <a:r>
                        <a:rPr lang="es-VE" sz="1100" b="1" dirty="0"/>
                        <a:t>=24[V]</a:t>
                      </a:r>
                    </a:p>
                  </p:txBody>
                </p:sp>
              </mc:Choice>
              <mc:Fallback xmlns="">
                <p:sp>
                  <p:nvSpPr>
                    <p:cNvPr id="22" name="TextBox 169">
                      <a:extLst>
                        <a:ext uri="{FF2B5EF4-FFF2-40B4-BE49-F238E27FC236}">
                          <a16:creationId xmlns:a16="http://schemas.microsoft.com/office/drawing/2014/main" id="{4E58E42D-DBBC-4DDC-A79A-01FCB593C5D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4599" y="1363776"/>
                      <a:ext cx="924912" cy="278501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C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654A6C0-7703-4BB2-B7CA-2F337A60D2F8}"/>
                </a:ext>
              </a:extLst>
            </p:cNvPr>
            <p:cNvGrpSpPr/>
            <p:nvPr/>
          </p:nvGrpSpPr>
          <p:grpSpPr>
            <a:xfrm>
              <a:off x="3423711" y="3535"/>
              <a:ext cx="2805953" cy="1794759"/>
              <a:chOff x="3423711" y="3535"/>
              <a:chExt cx="2805953" cy="1794759"/>
            </a:xfrm>
          </p:grpSpPr>
          <p:sp>
            <p:nvSpPr>
              <p:cNvPr id="14" name="Rectángulo: esquinas redondeadas 13">
                <a:extLst>
                  <a:ext uri="{FF2B5EF4-FFF2-40B4-BE49-F238E27FC236}">
                    <a16:creationId xmlns:a16="http://schemas.microsoft.com/office/drawing/2014/main" id="{EA4ADABF-FCF3-40F1-BDE2-331393C3DA6E}"/>
                  </a:ext>
                </a:extLst>
              </p:cNvPr>
              <p:cNvSpPr/>
              <p:nvPr/>
            </p:nvSpPr>
            <p:spPr>
              <a:xfrm>
                <a:off x="3423711" y="3535"/>
                <a:ext cx="2805953" cy="179475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C" sz="1100" dirty="0"/>
              </a:p>
            </p:txBody>
          </p:sp>
          <p:grpSp>
            <p:nvGrpSpPr>
              <p:cNvPr id="15" name="Grupo 14">
                <a:extLst>
                  <a:ext uri="{FF2B5EF4-FFF2-40B4-BE49-F238E27FC236}">
                    <a16:creationId xmlns:a16="http://schemas.microsoft.com/office/drawing/2014/main" id="{88D94ECA-AE69-419A-B5D6-6BDBF81C81CF}"/>
                  </a:ext>
                </a:extLst>
              </p:cNvPr>
              <p:cNvGrpSpPr/>
              <p:nvPr/>
            </p:nvGrpSpPr>
            <p:grpSpPr>
              <a:xfrm>
                <a:off x="3711386" y="52335"/>
                <a:ext cx="2135929" cy="1593026"/>
                <a:chOff x="3711386" y="52335"/>
                <a:chExt cx="2135929" cy="1593026"/>
              </a:xfrm>
            </p:grpSpPr>
            <p:pic>
              <p:nvPicPr>
                <p:cNvPr id="16" name="Imagen 15" descr="Resultado de imagen para transformador toroidal">
                  <a:extLst>
                    <a:ext uri="{FF2B5EF4-FFF2-40B4-BE49-F238E27FC236}">
                      <a16:creationId xmlns:a16="http://schemas.microsoft.com/office/drawing/2014/main" id="{1CD1EF44-B857-45BA-8244-A51E44DA91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5080" y="463570"/>
                  <a:ext cx="1631577" cy="11817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9">
                      <a:extLst>
                        <a:ext uri="{FF2B5EF4-FFF2-40B4-BE49-F238E27FC236}">
                          <a16:creationId xmlns:a16="http://schemas.microsoft.com/office/drawing/2014/main" id="{FE87A762-A5AA-43B5-BE70-4138D9A6108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11386" y="52335"/>
                      <a:ext cx="2135929" cy="466165"/>
                    </a:xfrm>
                    <a:prstGeom prst="rect">
                      <a:avLst/>
                    </a:prstGeom>
                    <a:noFill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lvl1pPr marL="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s-EC" sz="1100" b="1" i="1">
                                <a:latin typeface="Cambria Math" panose="02040503050406030204" pitchFamily="18" charset="0"/>
                              </a:rPr>
                              <m:t>𝑻𝒓𝒂𝒏𝒔𝒇𝒐𝒓𝒎𝒂𝒅𝒐𝒓</m:t>
                            </m:r>
                            <m:r>
                              <a:rPr lang="es-EC" sz="11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C" sz="1100" b="1" i="1">
                                <a:latin typeface="Cambria Math" panose="02040503050406030204" pitchFamily="18" charset="0"/>
                              </a:rPr>
                              <m:t>𝑻𝒐𝒓𝒐𝒊𝒅𝒂𝒍</m:t>
                            </m:r>
                          </m:oMath>
                        </m:oMathPara>
                      </a14:m>
                      <a:endParaRPr lang="es-EC" sz="1100" b="1" dirty="0"/>
                    </a:p>
                    <a:p>
                      <a:pPr algn="ctr"/>
                      <a:r>
                        <a:rPr lang="es-VE" sz="1100" b="1" dirty="0"/>
                        <a:t>1:10</a:t>
                      </a:r>
                    </a:p>
                  </p:txBody>
                </p:sp>
              </mc:Choice>
              <mc:Fallback xmlns="">
                <p:sp>
                  <p:nvSpPr>
                    <p:cNvPr id="17" name="TextBox 169">
                      <a:extLst>
                        <a:ext uri="{FF2B5EF4-FFF2-40B4-BE49-F238E27FC236}">
                          <a16:creationId xmlns:a16="http://schemas.microsoft.com/office/drawing/2014/main" id="{FE87A762-A5AA-43B5-BE70-4138D9A6108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11386" y="52335"/>
                      <a:ext cx="2135929" cy="466165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C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3429437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B98AF-AB1D-428E-BFA8-CB31747C3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RECTIFICADOR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E47C76-21B0-4559-8B8B-053EA0D92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62450" cy="4351338"/>
          </a:xfrm>
        </p:spPr>
        <p:txBody>
          <a:bodyPr>
            <a:normAutofit lnSpcReduction="10000"/>
          </a:bodyPr>
          <a:lstStyle/>
          <a:p>
            <a:r>
              <a:rPr lang="es-EC" dirty="0"/>
              <a:t>Para rectificar la señal cuadrada se utiliza un puente de diodos, mismos que deben soportar una frecuencia alta, por lo que utilizamos diodos con tiempos de recuperación bajos. Adicional a esto para corregir el rizado se utilizó capacitores que soporten el voltaje de salida del puente de diodos. </a:t>
            </a:r>
          </a:p>
        </p:txBody>
      </p:sp>
      <p:pic>
        <p:nvPicPr>
          <p:cNvPr id="12290" name="Picture 2" descr="Resultado de imagen para rectificador">
            <a:extLst>
              <a:ext uri="{FF2B5EF4-FFF2-40B4-BE49-F238E27FC236}">
                <a16:creationId xmlns:a16="http://schemas.microsoft.com/office/drawing/2014/main" id="{D48E0BE6-8BF8-4556-9242-E4FCD9315DA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1" y="2727214"/>
            <a:ext cx="5429250" cy="254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54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sla vs. Edison">
            <a:extLst>
              <a:ext uri="{FF2B5EF4-FFF2-40B4-BE49-F238E27FC236}">
                <a16:creationId xmlns:a16="http://schemas.microsoft.com/office/drawing/2014/main" id="{BA434BB9-7F6A-499A-A4C9-0B16E7DE0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10248900" cy="683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635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7647C0-920C-4422-8767-65A7EAA4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Rectificador</a:t>
            </a:r>
            <a:br>
              <a:rPr lang="es-EC" dirty="0"/>
            </a:b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63EC34-059F-45A1-BA84-9978D9F0D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556" y="1600200"/>
            <a:ext cx="623276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05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17876-154C-4C7D-BAD8-7D88A6FC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GENERADOR SPWM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E6B932-C9F3-4D66-A586-AE185E0D13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C" dirty="0"/>
              <a:t>Para la generación de la Señal SPWM, se utilizo la tarjeta EGS002, la cual incorpora el CHIP EG8010 que permite tener a su salida una señal SPWM pura, gracias a que trabaja a una frecuencia de portadora de 24 [Khz].  </a:t>
            </a:r>
          </a:p>
        </p:txBody>
      </p:sp>
      <p:pic>
        <p:nvPicPr>
          <p:cNvPr id="13314" name="Picture 2" descr="Resultado de imagen para EGS002">
            <a:extLst>
              <a:ext uri="{FF2B5EF4-FFF2-40B4-BE49-F238E27FC236}">
                <a16:creationId xmlns:a16="http://schemas.microsoft.com/office/drawing/2014/main" id="{D304582B-7D5E-4912-8F34-724ABC711EB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7" y="1092993"/>
            <a:ext cx="4672013" cy="467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823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87767B-A603-4FD8-8EC1-35B025089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GENERADOR SPWM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60A961-B03A-4E3C-A365-9B8972970A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C" dirty="0"/>
              <a:t>La Señal SPWM, se obtiene de compara una señal triangular de frecuencia alta, con una señal sinusoidal de frecuencia igual a la que e desea obtener. </a:t>
            </a:r>
          </a:p>
          <a:p>
            <a:r>
              <a:rPr lang="es-EC" dirty="0"/>
              <a:t>La señal SPWM resultante nos permite controlar los mosfet del puente H que generaran la señal de salida resultante.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C03D73E-0826-4862-8452-7B377A7062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36497" y="1438276"/>
            <a:ext cx="4871644" cy="42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77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3EF448-4E29-4536-9766-EAC9D9E92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Puente H Alto voltaje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1B92B0-CF83-438D-B820-0F576822F1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C" dirty="0"/>
              <a:t>Al igual que el modulo que miro con anterioridad, este puente H a diferencia del anterior, esta constituido por mosfets que soportan mayor cantidad de voltaje (500[V]). Lo que nos permite tener un rango amplio de voltajes a la salida.</a:t>
            </a:r>
          </a:p>
        </p:txBody>
      </p:sp>
      <p:pic>
        <p:nvPicPr>
          <p:cNvPr id="113" name="Imagen 112">
            <a:extLst>
              <a:ext uri="{FF2B5EF4-FFF2-40B4-BE49-F238E27FC236}">
                <a16:creationId xmlns:a16="http://schemas.microsoft.com/office/drawing/2014/main" id="{01C62BC1-00A6-4C97-9519-0ACFEAFCD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218" y="1556212"/>
            <a:ext cx="4497354" cy="42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99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F7DECE-F556-42C5-A60A-EBC8902D8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FILTRO LC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DEF807-F642-404F-BFD3-778646F14F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C" dirty="0"/>
              <a:t>Gracias a la modulación SPWM, el filtro que se utiliza es un pasa bajos que filtra todas las señales mayores a los 60[Hz], que es la frecuencia que no se desea atenuar.  El filtro fue diseñado en base a los requisitos del fabricante.</a:t>
            </a:r>
          </a:p>
        </p:txBody>
      </p:sp>
      <p:pic>
        <p:nvPicPr>
          <p:cNvPr id="14338" name="Picture 2" descr="Resultado de imagen para filtro lc">
            <a:extLst>
              <a:ext uri="{FF2B5EF4-FFF2-40B4-BE49-F238E27FC236}">
                <a16:creationId xmlns:a16="http://schemas.microsoft.com/office/drawing/2014/main" id="{4BA68095-7784-4621-90B9-4664F1CB30B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41"/>
          <a:stretch/>
        </p:blipFill>
        <p:spPr bwMode="auto">
          <a:xfrm>
            <a:off x="7743825" y="1966099"/>
            <a:ext cx="3123002" cy="18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Resultado de imagen para filtro lc">
            <a:extLst>
              <a:ext uri="{FF2B5EF4-FFF2-40B4-BE49-F238E27FC236}">
                <a16:creationId xmlns:a16="http://schemas.microsoft.com/office/drawing/2014/main" id="{8F744349-D272-4F34-BB8C-C627959A7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1" b="25366"/>
          <a:stretch/>
        </p:blipFill>
        <p:spPr bwMode="auto">
          <a:xfrm>
            <a:off x="7972426" y="4171951"/>
            <a:ext cx="2818412" cy="12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C833DD0-A4B0-4844-A3AE-DCAC9249C4C3}"/>
              </a:ext>
            </a:extLst>
          </p:cNvPr>
          <p:cNvSpPr/>
          <p:nvPr/>
        </p:nvSpPr>
        <p:spPr>
          <a:xfrm>
            <a:off x="8475415" y="1548626"/>
            <a:ext cx="34656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DF01463-2056-4725-AB4E-64B783152136}"/>
              </a:ext>
            </a:extLst>
          </p:cNvPr>
          <p:cNvSpPr/>
          <p:nvPr/>
        </p:nvSpPr>
        <p:spPr>
          <a:xfrm>
            <a:off x="9359991" y="2482076"/>
            <a:ext cx="38985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s-E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13CC692-950F-413E-AAAC-85F889E9CDF1}"/>
              </a:ext>
            </a:extLst>
          </p:cNvPr>
          <p:cNvSpPr/>
          <p:nvPr/>
        </p:nvSpPr>
        <p:spPr>
          <a:xfrm>
            <a:off x="8735461" y="5463401"/>
            <a:ext cx="129234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 [Hz]</a:t>
            </a:r>
            <a:endParaRPr lang="es-E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5741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67CE7A-F0E2-4966-AD30-BCF10613C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ANEXOS</a:t>
            </a:r>
          </a:p>
        </p:txBody>
      </p:sp>
      <p:pic>
        <p:nvPicPr>
          <p:cNvPr id="6" name="Marcador de contenido 5" descr="Imagen que contiene interior&#10;&#10;Descripción generada con confianza alta">
            <a:extLst>
              <a:ext uri="{FF2B5EF4-FFF2-40B4-BE49-F238E27FC236}">
                <a16:creationId xmlns:a16="http://schemas.microsoft.com/office/drawing/2014/main" id="{EB590CF1-EAFF-406C-8201-F545B29865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9" t="6388" r="12886" b="4583"/>
          <a:stretch/>
        </p:blipFill>
        <p:spPr>
          <a:xfrm rot="16200000">
            <a:off x="4727651" y="-27064"/>
            <a:ext cx="4994124" cy="7667623"/>
          </a:xfrm>
        </p:spPr>
      </p:pic>
    </p:spTree>
    <p:extLst>
      <p:ext uri="{BB962C8B-B14F-4D97-AF65-F5344CB8AC3E}">
        <p14:creationId xmlns:p14="http://schemas.microsoft.com/office/powerpoint/2010/main" val="1537062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FE66F-0E8C-427F-BCCD-C7B689C68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ANEXOS</a:t>
            </a:r>
          </a:p>
        </p:txBody>
      </p:sp>
      <p:pic>
        <p:nvPicPr>
          <p:cNvPr id="6" name="Marcador de contenido 5" descr="Imagen que contiene electrónica&#10;&#10;Descripción generada con confianza alta">
            <a:extLst>
              <a:ext uri="{FF2B5EF4-FFF2-40B4-BE49-F238E27FC236}">
                <a16:creationId xmlns:a16="http://schemas.microsoft.com/office/drawing/2014/main" id="{483C5E64-518B-4FD1-A3FE-054258C00E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3" t="-2374" r="3006" b="-1069"/>
          <a:stretch/>
        </p:blipFill>
        <p:spPr>
          <a:xfrm rot="16200000">
            <a:off x="4493120" y="-263030"/>
            <a:ext cx="5211566" cy="8300244"/>
          </a:xfrm>
        </p:spPr>
      </p:pic>
    </p:spTree>
    <p:extLst>
      <p:ext uri="{BB962C8B-B14F-4D97-AF65-F5344CB8AC3E}">
        <p14:creationId xmlns:p14="http://schemas.microsoft.com/office/powerpoint/2010/main" val="367760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3CFA5-E419-49C0-BC9A-11E7BBC23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Corriente Continua (CC o CD)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361AD0-6EAA-44D4-85F3-66DD1352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3" y="1481138"/>
            <a:ext cx="5157787" cy="823912"/>
          </a:xfrm>
        </p:spPr>
        <p:txBody>
          <a:bodyPr/>
          <a:lstStyle/>
          <a:p>
            <a:pPr algn="ctr"/>
            <a:r>
              <a:rPr lang="es-EC" dirty="0"/>
              <a:t>GENERAL ELECTRIC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E95BC6-E1AB-4608-A077-CD5B1E020A6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C" dirty="0"/>
              <a:t>Patentada Por Thomas Alva Edison, y patrocinada como  energía segura, se refiere al flujo continuo de carga eléctrica que no cambia de sentido con el tiempo.</a:t>
            </a:r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B237BB2D-CFCD-4062-BB24-39FB18FF4D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576387" y="2505075"/>
            <a:ext cx="3684588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270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AA609C-6FA5-4D2B-9730-63BB20F23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C" dirty="0"/>
              <a:t>Corriente Continua (CC o CD)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FDE19939-2EFE-462E-AF36-E214228C2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s-EC" dirty="0"/>
              <a:t>Como se observa en la imagen, este tipo de corriente no varia en el tiempo( en teoría ), y es de vital importancia, ya que si se habla de almacenar energía, las baterías almacenan solo corriente continua.</a:t>
            </a:r>
          </a:p>
          <a:p>
            <a:r>
              <a:rPr lang="es-EC" dirty="0"/>
              <a:t>Uno de los principales inconvenientes que se presenta, es la dificultad para transmitir a grandes distancias. (efecto Joule)</a:t>
            </a:r>
          </a:p>
        </p:txBody>
      </p:sp>
      <p:pic>
        <p:nvPicPr>
          <p:cNvPr id="4098" name="Picture 2" descr="https://upload.wikimedia.org/wikipedia/commons/thumb/9/9c/Tensi%C3%B3n_corriente_continua.svg/401px-Tensi%C3%B3n_corriente_continua.svg.png">
            <a:extLst>
              <a:ext uri="{FF2B5EF4-FFF2-40B4-BE49-F238E27FC236}">
                <a16:creationId xmlns:a16="http://schemas.microsoft.com/office/drawing/2014/main" id="{A9E1F076-73A4-4B82-AA97-F9F955167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261" y="2620566"/>
            <a:ext cx="4814539" cy="276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119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350B2-2323-4DA5-B416-5C1D65A74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Efecto Joule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A55F58-4635-453F-94CB-E2634D3B7A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C" dirty="0"/>
              <a:t>Se conoce como efecto Joule al fenómeno irreversible por el cual si en un conductor circula corriente eléctrica, parte de la energía cinética de los electrones se transforma en calor debido a los choques que sufre con los átomos del material conductor por el que circulan, elevando la temperatura del mismo.</a:t>
            </a:r>
          </a:p>
        </p:txBody>
      </p:sp>
      <p:pic>
        <p:nvPicPr>
          <p:cNvPr id="6148" name="Picture 4" descr="Resultado de imagen para EFECTO Joule">
            <a:extLst>
              <a:ext uri="{FF2B5EF4-FFF2-40B4-BE49-F238E27FC236}">
                <a16:creationId xmlns:a16="http://schemas.microsoft.com/office/drawing/2014/main" id="{F46E1368-F18F-4BE9-9747-3CD9961EEB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975" y="2195338"/>
            <a:ext cx="4488175" cy="361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392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0D5F0-7B91-4A1E-9E89-16886581F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Corriente Alterna (CA o AC)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218B81-50EB-4F8C-8414-0927E4A4A0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C" dirty="0"/>
              <a:t>WESTINGHOUSE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137C4C38-A4EC-4DA4-8B4C-22C35B71B0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74" y="2607686"/>
            <a:ext cx="4112201" cy="4112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A0C8B5D7-FA11-4457-AE41-925C04815FF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C" dirty="0"/>
              <a:t>Patente cedida a Westinghouse, pero descubierta por el físico , eléctrico Nicola Tesla, se refiere a la corriente eléctrica en la que la magnitud y el sentido varían cíclicamente.</a:t>
            </a:r>
          </a:p>
        </p:txBody>
      </p:sp>
    </p:spTree>
    <p:extLst>
      <p:ext uri="{BB962C8B-B14F-4D97-AF65-F5344CB8AC3E}">
        <p14:creationId xmlns:p14="http://schemas.microsoft.com/office/powerpoint/2010/main" val="77453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EEC69899-0CC7-4FCD-B160-9CF06945B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Corriente Alterna (CA o AC)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805AEE78-5481-4C43-8190-3CC292DC9C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C" dirty="0"/>
              <a:t>Como se observa en la imagen el voltaje alterno varia con respecto al tiempo y su principal ventaja  es que transformarlo en un voltaje grande o pequeño es fácil y no necesita de grandes gastos. </a:t>
            </a:r>
          </a:p>
        </p:txBody>
      </p:sp>
      <p:pic>
        <p:nvPicPr>
          <p:cNvPr id="5122" name="Picture 2" descr="https://upload.wikimedia.org/wikipedia/commons/thumb/b/b2/Sin.svg/1024px-Sin.svg.png">
            <a:extLst>
              <a:ext uri="{FF2B5EF4-FFF2-40B4-BE49-F238E27FC236}">
                <a16:creationId xmlns:a16="http://schemas.microsoft.com/office/drawing/2014/main" id="{EBC9F156-ED7C-4CCE-BA1C-EB2D9C8F1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2365152"/>
            <a:ext cx="4800600" cy="327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921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BBD07E-D6CE-40FE-91BC-0FBCBE354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Reseña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B2620B-E579-4D65-B942-9E9B4BAB9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El costo de transportar corriente alterna es mucho mas económico, pero como se trabaja con voltajes mas altos, es peligros.</a:t>
            </a:r>
          </a:p>
          <a:p>
            <a:r>
              <a:rPr lang="es-EC" dirty="0"/>
              <a:t>Cuando se refiere a corriente alterna, existen varios tipos de ondas, como por ejemplo la cuadrada, Triangular, diente de sierra, etc.</a:t>
            </a:r>
          </a:p>
          <a:p>
            <a:r>
              <a:rPr lang="es-EC" dirty="0"/>
              <a:t>Si bien la Guerra de las Corrientes fue ganada por Tesla, la corriente continua es la única forma de almacenar energía eléctrica.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2918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A7620-5E5C-422E-BE16-5C4FCB9C8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INVERSORES DE VOLTAJE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DBEC44-D001-4984-B15C-F9848A3D6A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C" dirty="0"/>
              <a:t>Un inversor de voltaje es un dispositivos que cambia o transforma un voltaje de entrada continua a un voltaje simétrico de salida de corriente alterna, con la magnitud de un voltaje y frecuencia definidas por el diseñador.</a:t>
            </a:r>
          </a:p>
        </p:txBody>
      </p:sp>
      <p:pic>
        <p:nvPicPr>
          <p:cNvPr id="7170" name="Picture 2" descr="Resultado de imagen para inversor de voltaje">
            <a:extLst>
              <a:ext uri="{FF2B5EF4-FFF2-40B4-BE49-F238E27FC236}">
                <a16:creationId xmlns:a16="http://schemas.microsoft.com/office/drawing/2014/main" id="{240B9DB7-7DDF-4CC9-8C6C-1EFC05B38C1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1387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1005</Words>
  <Application>Microsoft Office PowerPoint</Application>
  <PresentationFormat>Panorámica</PresentationFormat>
  <Paragraphs>84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Corriente Continua (CC o CD)</vt:lpstr>
      <vt:lpstr>Corriente Continua (CC o CD)</vt:lpstr>
      <vt:lpstr>Efecto Joule</vt:lpstr>
      <vt:lpstr>Corriente Alterna (CA o AC)</vt:lpstr>
      <vt:lpstr>Corriente Alterna (CA o AC)</vt:lpstr>
      <vt:lpstr>Reseña </vt:lpstr>
      <vt:lpstr>INVERSORES DE VOLTAJE</vt:lpstr>
      <vt:lpstr>INVERSORES DE VOLTAJE</vt:lpstr>
      <vt:lpstr>MÓDULO DIDÁCTICO DE UN INVERSOR DE ONDA SENOIDAL</vt:lpstr>
      <vt:lpstr>BANCO DE BATERIAS</vt:lpstr>
      <vt:lpstr>GENERADOR PWM</vt:lpstr>
      <vt:lpstr>GENERADOR PWM</vt:lpstr>
      <vt:lpstr>Puente H Bajo voltaje </vt:lpstr>
      <vt:lpstr>PUENTE H</vt:lpstr>
      <vt:lpstr>TRANSFORMADOR</vt:lpstr>
      <vt:lpstr>TRANSFORMADOR</vt:lpstr>
      <vt:lpstr>RECTIFICADOR</vt:lpstr>
      <vt:lpstr>Rectificador </vt:lpstr>
      <vt:lpstr>GENERADOR SPWM</vt:lpstr>
      <vt:lpstr>GENERADOR SPWM</vt:lpstr>
      <vt:lpstr>Puente H Alto voltaje</vt:lpstr>
      <vt:lpstr>FILTRO LC</vt:lpstr>
      <vt:lpstr>ANEXOS</vt:lpstr>
      <vt:lpstr>ANEXOS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LENIN ANDRADE</dc:creator>
  <cp:lastModifiedBy>LENIN ANDRADE</cp:lastModifiedBy>
  <cp:revision>34</cp:revision>
  <dcterms:created xsi:type="dcterms:W3CDTF">2018-09-04T08:32:44Z</dcterms:created>
  <dcterms:modified xsi:type="dcterms:W3CDTF">2018-09-04T21:04:07Z</dcterms:modified>
</cp:coreProperties>
</file>